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62" d="100"/>
          <a:sy n="62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0221-ADF1-4A32-91DE-CB55C2B454E4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A530-E753-4E91-9061-507F18020D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48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D" dirty="0">
                <a:effectLst/>
              </a:rPr>
              <a:t>1. </a:t>
            </a:r>
            <a:r>
              <a:rPr lang="en-ID" dirty="0" err="1">
                <a:effectLst/>
              </a:rPr>
              <a:t>Lebih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aman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dibandingkan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dengan</a:t>
            </a:r>
            <a:r>
              <a:rPr lang="en-ID" dirty="0">
                <a:effectLst/>
              </a:rPr>
              <a:t> client side scripting.</a:t>
            </a:r>
          </a:p>
          <a:p>
            <a:pPr algn="just"/>
            <a:r>
              <a:rPr lang="en-ID" dirty="0">
                <a:effectLst/>
              </a:rPr>
              <a:t>Hal </a:t>
            </a:r>
            <a:r>
              <a:rPr lang="en-ID" dirty="0" err="1">
                <a:effectLst/>
              </a:rPr>
              <a:t>ini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terjadi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karena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sumber</a:t>
            </a:r>
            <a:r>
              <a:rPr lang="en-ID" dirty="0">
                <a:effectLst/>
              </a:rPr>
              <a:t> script Server Side Scripting </a:t>
            </a:r>
            <a:r>
              <a:rPr lang="en-ID" dirty="0" err="1">
                <a:effectLst/>
              </a:rPr>
              <a:t>disimpan</a:t>
            </a:r>
            <a:r>
              <a:rPr lang="en-ID" dirty="0">
                <a:effectLst/>
              </a:rPr>
              <a:t> di web server yang </a:t>
            </a:r>
            <a:r>
              <a:rPr lang="en-ID" dirty="0" err="1">
                <a:effectLst/>
              </a:rPr>
              <a:t>ada</a:t>
            </a:r>
            <a:r>
              <a:rPr lang="en-ID" dirty="0">
                <a:effectLst/>
              </a:rPr>
              <a:t> di </a:t>
            </a:r>
            <a:r>
              <a:rPr lang="en-ID" dirty="0" err="1">
                <a:effectLst/>
              </a:rPr>
              <a:t>sisi</a:t>
            </a:r>
            <a:r>
              <a:rPr lang="en-ID" dirty="0">
                <a:effectLst/>
              </a:rPr>
              <a:t> server, </a:t>
            </a:r>
            <a:r>
              <a:rPr lang="en-ID" dirty="0" err="1">
                <a:effectLst/>
              </a:rPr>
              <a:t>jadi</a:t>
            </a:r>
            <a:r>
              <a:rPr lang="en-ID" dirty="0">
                <a:effectLst/>
              </a:rPr>
              <a:t> client / </a:t>
            </a:r>
            <a:r>
              <a:rPr lang="en-ID" dirty="0" err="1">
                <a:effectLst/>
              </a:rPr>
              <a:t>pengguna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tidak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dapat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melihat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sumber</a:t>
            </a:r>
            <a:r>
              <a:rPr lang="en-ID" dirty="0">
                <a:effectLst/>
              </a:rPr>
              <a:t> script Server Side Scripting </a:t>
            </a:r>
            <a:r>
              <a:rPr lang="en-ID" dirty="0" err="1">
                <a:effectLst/>
              </a:rPr>
              <a:t>dari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sisi</a:t>
            </a:r>
            <a:r>
              <a:rPr lang="en-ID" dirty="0">
                <a:effectLst/>
              </a:rPr>
              <a:t> client/web browser. 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 err="1">
                <a:effectLst/>
              </a:rPr>
              <a:t>Atau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dengan</a:t>
            </a:r>
            <a:r>
              <a:rPr lang="en-ID" dirty="0">
                <a:effectLst/>
              </a:rPr>
              <a:t> kata lain client / </a:t>
            </a:r>
            <a:r>
              <a:rPr lang="en-ID" dirty="0" err="1">
                <a:effectLst/>
              </a:rPr>
              <a:t>pengunjung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tidak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tahu</a:t>
            </a:r>
            <a:r>
              <a:rPr lang="en-ID" dirty="0">
                <a:effectLst/>
              </a:rPr>
              <a:t> script </a:t>
            </a:r>
            <a:r>
              <a:rPr lang="en-ID" dirty="0" err="1">
                <a:effectLst/>
              </a:rPr>
              <a:t>asli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dari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halaman</a:t>
            </a:r>
            <a:r>
              <a:rPr lang="en-ID" dirty="0">
                <a:effectLst/>
              </a:rPr>
              <a:t> web yang </a:t>
            </a:r>
            <a:r>
              <a:rPr lang="en-ID" dirty="0" err="1">
                <a:effectLst/>
              </a:rPr>
              <a:t>mereka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lihat</a:t>
            </a:r>
            <a:r>
              <a:rPr lang="en-ID" dirty="0">
                <a:effectLst/>
              </a:rPr>
              <a:t>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 err="1">
                <a:effectLst/>
              </a:rPr>
              <a:t>Berbeda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dengan</a:t>
            </a:r>
            <a:r>
              <a:rPr lang="en-ID" dirty="0">
                <a:effectLst/>
              </a:rPr>
              <a:t> Client Side Scripting yang </a:t>
            </a:r>
            <a:r>
              <a:rPr lang="en-ID" dirty="0" err="1">
                <a:effectLst/>
              </a:rPr>
              <a:t>dapat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dilihat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sumber</a:t>
            </a:r>
            <a:r>
              <a:rPr lang="en-ID" dirty="0">
                <a:effectLst/>
              </a:rPr>
              <a:t> script </a:t>
            </a:r>
            <a:r>
              <a:rPr lang="en-ID" dirty="0" err="1">
                <a:effectLst/>
              </a:rPr>
              <a:t>nya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dari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sisi</a:t>
            </a:r>
            <a:r>
              <a:rPr lang="en-ID" dirty="0">
                <a:effectLst/>
              </a:rPr>
              <a:t> web browser.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2. </a:t>
            </a:r>
            <a:r>
              <a:rPr lang="en-ID" dirty="0" err="1">
                <a:effectLst/>
              </a:rPr>
              <a:t>Meminimalkan</a:t>
            </a:r>
            <a:r>
              <a:rPr lang="en-ID" dirty="0">
                <a:effectLst/>
              </a:rPr>
              <a:t> traffic </a:t>
            </a:r>
            <a:r>
              <a:rPr lang="en-ID" dirty="0" err="1">
                <a:effectLst/>
              </a:rPr>
              <a:t>dijaringan</a:t>
            </a:r>
            <a:r>
              <a:rPr lang="en-ID" dirty="0">
                <a:effectLst/>
              </a:rPr>
              <a:t>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Ketika client / </a:t>
            </a:r>
            <a:r>
              <a:rPr lang="en-ID" dirty="0" err="1">
                <a:effectLst/>
              </a:rPr>
              <a:t>pelanggan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melakukan</a:t>
            </a:r>
            <a:r>
              <a:rPr lang="en-ID" dirty="0">
                <a:effectLst/>
              </a:rPr>
              <a:t> request </a:t>
            </a:r>
            <a:r>
              <a:rPr lang="en-ID" dirty="0" err="1">
                <a:effectLst/>
              </a:rPr>
              <a:t>ke</a:t>
            </a:r>
            <a:r>
              <a:rPr lang="en-ID" dirty="0">
                <a:effectLst/>
              </a:rPr>
              <a:t> server </a:t>
            </a:r>
            <a:r>
              <a:rPr lang="en-ID" dirty="0" err="1">
                <a:effectLst/>
              </a:rPr>
              <a:t>maka</a:t>
            </a:r>
            <a:r>
              <a:rPr lang="en-ID" dirty="0">
                <a:effectLst/>
              </a:rPr>
              <a:t> data yang </a:t>
            </a:r>
            <a:r>
              <a:rPr lang="en-ID" dirty="0" err="1">
                <a:effectLst/>
              </a:rPr>
              <a:t>dikirimkan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ke</a:t>
            </a:r>
            <a:r>
              <a:rPr lang="en-ID" dirty="0">
                <a:effectLst/>
              </a:rPr>
              <a:t> client / </a:t>
            </a:r>
            <a:r>
              <a:rPr lang="en-ID" dirty="0" err="1">
                <a:effectLst/>
              </a:rPr>
              <a:t>pelanggan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adalah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hasil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pemrosesannya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saja</a:t>
            </a:r>
            <a:r>
              <a:rPr lang="en-ID" dirty="0">
                <a:effectLst/>
              </a:rPr>
              <a:t>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Karena </a:t>
            </a:r>
            <a:r>
              <a:rPr lang="en-ID" dirty="0" err="1">
                <a:effectLst/>
              </a:rPr>
              <a:t>pemrosesan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datanya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sudah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dilakukan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disisi</a:t>
            </a:r>
            <a:r>
              <a:rPr lang="en-ID" dirty="0">
                <a:effectLst/>
              </a:rPr>
              <a:t> server, </a:t>
            </a:r>
            <a:r>
              <a:rPr lang="en-ID" dirty="0" err="1">
                <a:effectLst/>
              </a:rPr>
              <a:t>maka</a:t>
            </a:r>
            <a:r>
              <a:rPr lang="en-ID" dirty="0">
                <a:effectLst/>
              </a:rPr>
              <a:t> data yang </a:t>
            </a:r>
            <a:r>
              <a:rPr lang="en-ID" dirty="0" err="1">
                <a:effectLst/>
              </a:rPr>
              <a:t>mengalir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dari</a:t>
            </a:r>
            <a:r>
              <a:rPr lang="en-ID" dirty="0">
                <a:effectLst/>
              </a:rPr>
              <a:t> server </a:t>
            </a:r>
            <a:r>
              <a:rPr lang="en-ID" dirty="0" err="1">
                <a:effectLst/>
              </a:rPr>
              <a:t>ke</a:t>
            </a:r>
            <a:r>
              <a:rPr lang="en-ID" dirty="0">
                <a:effectLst/>
              </a:rPr>
              <a:t> client </a:t>
            </a:r>
            <a:r>
              <a:rPr lang="en-ID" dirty="0" err="1">
                <a:effectLst/>
              </a:rPr>
              <a:t>atau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sebaliknya</a:t>
            </a:r>
            <a:r>
              <a:rPr lang="en-ID" dirty="0">
                <a:effectLst/>
              </a:rPr>
              <a:t> relative </a:t>
            </a:r>
            <a:r>
              <a:rPr lang="en-ID" dirty="0" err="1">
                <a:effectLst/>
              </a:rPr>
              <a:t>kecil</a:t>
            </a:r>
            <a:r>
              <a:rPr lang="en-ID" dirty="0">
                <a:effectLst/>
              </a:rPr>
              <a:t> dan </a:t>
            </a:r>
            <a:r>
              <a:rPr lang="en-ID" dirty="0" err="1">
                <a:effectLst/>
              </a:rPr>
              <a:t>tidak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mebebani</a:t>
            </a:r>
            <a:r>
              <a:rPr lang="en-ID" dirty="0">
                <a:effectLst/>
              </a:rPr>
              <a:t> bandwidth di </a:t>
            </a:r>
            <a:r>
              <a:rPr lang="en-ID" dirty="0" err="1">
                <a:effectLst/>
              </a:rPr>
              <a:t>jaringan</a:t>
            </a:r>
            <a:r>
              <a:rPr lang="en-ID" dirty="0">
                <a:effectLst/>
              </a:rPr>
              <a:t>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3. </a:t>
            </a:r>
            <a:r>
              <a:rPr lang="en-ID" dirty="0" err="1">
                <a:effectLst/>
              </a:rPr>
              <a:t>Pemrosesannya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lebih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cepat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sebab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spesifikasi</a:t>
            </a:r>
            <a:r>
              <a:rPr lang="en-ID" dirty="0">
                <a:effectLst/>
              </a:rPr>
              <a:t> hardware yang </a:t>
            </a:r>
            <a:r>
              <a:rPr lang="en-ID" dirty="0" err="1">
                <a:effectLst/>
              </a:rPr>
              <a:t>digunakan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untuk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mesin</a:t>
            </a:r>
            <a:r>
              <a:rPr lang="en-ID" dirty="0">
                <a:effectLst/>
              </a:rPr>
              <a:t> server </a:t>
            </a:r>
            <a:r>
              <a:rPr lang="en-ID" dirty="0" err="1">
                <a:effectLst/>
              </a:rPr>
              <a:t>biasanya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lebih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tinggi</a:t>
            </a:r>
            <a:r>
              <a:rPr lang="en-ID" dirty="0">
                <a:effectLst/>
              </a:rPr>
              <a:t>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4. </a:t>
            </a:r>
            <a:r>
              <a:rPr lang="en-ID" dirty="0" err="1">
                <a:effectLst/>
              </a:rPr>
              <a:t>Dapat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mendukung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banyak</a:t>
            </a:r>
            <a:r>
              <a:rPr lang="en-ID" dirty="0">
                <a:effectLst/>
              </a:rPr>
              <a:t> program database management system (DBMS).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5. Bisa </a:t>
            </a:r>
            <a:r>
              <a:rPr lang="en-ID" dirty="0" err="1">
                <a:effectLst/>
              </a:rPr>
              <a:t>mengelola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sumber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daya</a:t>
            </a:r>
            <a:r>
              <a:rPr lang="en-ID" dirty="0">
                <a:effectLst/>
              </a:rPr>
              <a:t> yang </a:t>
            </a:r>
            <a:r>
              <a:rPr lang="en-ID" dirty="0" err="1">
                <a:effectLst/>
              </a:rPr>
              <a:t>ada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dikomputer</a:t>
            </a:r>
            <a:r>
              <a:rPr lang="en-ID" dirty="0">
                <a:effectLst/>
              </a:rPr>
              <a:t>, </a:t>
            </a:r>
            <a:r>
              <a:rPr lang="en-ID" dirty="0" err="1">
                <a:effectLst/>
              </a:rPr>
              <a:t>baik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itu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perangkat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keras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maupun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perangkat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lunak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nya</a:t>
            </a:r>
            <a:r>
              <a:rPr lang="en-ID" dirty="0">
                <a:effectLst/>
              </a:rPr>
              <a:t>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6. Mampu </a:t>
            </a:r>
            <a:r>
              <a:rPr lang="en-ID" dirty="0" err="1">
                <a:effectLst/>
              </a:rPr>
              <a:t>dijalankan</a:t>
            </a:r>
            <a:r>
              <a:rPr lang="en-ID" dirty="0">
                <a:effectLst/>
              </a:rPr>
              <a:t> di </a:t>
            </a:r>
            <a:r>
              <a:rPr lang="en-ID" dirty="0" err="1">
                <a:effectLst/>
              </a:rPr>
              <a:t>semua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sistem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operasi</a:t>
            </a:r>
            <a:r>
              <a:rPr lang="en-ID" dirty="0">
                <a:effectLst/>
              </a:rPr>
              <a:t> (cross platform).</a:t>
            </a:r>
          </a:p>
          <a:p>
            <a:pPr algn="just"/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pPr algn="just"/>
            <a:r>
              <a:rPr lang="en-ID" dirty="0">
                <a:effectLst/>
              </a:rPr>
              <a:t>7. </a:t>
            </a:r>
            <a:r>
              <a:rPr lang="en-ID" dirty="0" err="1">
                <a:effectLst/>
              </a:rPr>
              <a:t>Tidak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tergantung</a:t>
            </a:r>
            <a:r>
              <a:rPr lang="en-ID" dirty="0">
                <a:effectLst/>
              </a:rPr>
              <a:t> pada </a:t>
            </a:r>
            <a:r>
              <a:rPr lang="en-ID" dirty="0" err="1">
                <a:effectLst/>
              </a:rPr>
              <a:t>jenis</a:t>
            </a:r>
            <a:r>
              <a:rPr lang="en-ID" dirty="0">
                <a:effectLst/>
              </a:rPr>
              <a:t> web browser yang </a:t>
            </a:r>
            <a:r>
              <a:rPr lang="en-ID" dirty="0" err="1">
                <a:effectLst/>
              </a:rPr>
              <a:t>digunakan</a:t>
            </a:r>
            <a:r>
              <a:rPr lang="en-ID" dirty="0">
                <a:effectLst/>
              </a:rPr>
              <a:t> client, </a:t>
            </a:r>
            <a:r>
              <a:rPr lang="en-ID" dirty="0" err="1">
                <a:effectLst/>
              </a:rPr>
              <a:t>karena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semua</a:t>
            </a:r>
            <a:r>
              <a:rPr lang="en-ID" dirty="0">
                <a:effectLst/>
              </a:rPr>
              <a:t> script </a:t>
            </a:r>
            <a:r>
              <a:rPr lang="en-ID" dirty="0" err="1">
                <a:effectLst/>
              </a:rPr>
              <a:t>dikelola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disisi</a:t>
            </a:r>
            <a:r>
              <a:rPr lang="en-ID" dirty="0">
                <a:effectLst/>
              </a:rPr>
              <a:t> server/ web server.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A530-E753-4E91-9061-507F18020D8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145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XAMPP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software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dunia </a:t>
            </a:r>
            <a:r>
              <a:rPr lang="en-ID" i="1" dirty="0"/>
              <a:t>web developer</a:t>
            </a:r>
            <a:r>
              <a:rPr lang="en-ID" dirty="0"/>
              <a:t> yang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i="1" dirty="0"/>
              <a:t>website</a:t>
            </a:r>
            <a:r>
              <a:rPr lang="en-ID" dirty="0"/>
              <a:t>. XAMPP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i="1" dirty="0"/>
              <a:t> web server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i="1" dirty="0"/>
              <a:t>open source</a:t>
            </a:r>
            <a:r>
              <a:rPr lang="en-ID" dirty="0"/>
              <a:t> (</a:t>
            </a:r>
            <a:r>
              <a:rPr lang="en-ID" dirty="0" err="1"/>
              <a:t>bebas</a:t>
            </a:r>
            <a:r>
              <a:rPr lang="en-ID" dirty="0"/>
              <a:t>) 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OS Linux, OS Windows, Mac OS, dan juga Solaris.</a:t>
            </a:r>
          </a:p>
          <a:p>
            <a:r>
              <a:rPr lang="en-ID" dirty="0"/>
              <a:t>XAMPP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menggantikan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i="1" dirty="0"/>
              <a:t>web hosting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i="1" dirty="0"/>
              <a:t> file website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hosting </a:t>
            </a:r>
            <a:r>
              <a:rPr lang="en-ID" i="1" dirty="0" err="1"/>
              <a:t>lokal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</a:t>
            </a:r>
            <a:r>
              <a:rPr lang="en-ID" i="1" dirty="0"/>
              <a:t>browser</a:t>
            </a:r>
            <a:r>
              <a:rPr lang="en-ID" dirty="0"/>
              <a:t>. Software XAMPP </a:t>
            </a:r>
            <a:r>
              <a:rPr lang="en-ID" dirty="0" err="1"/>
              <a:t>dikembangkan</a:t>
            </a:r>
            <a:r>
              <a:rPr lang="en-ID" dirty="0"/>
              <a:t> oleh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Apache Friends pada </a:t>
            </a:r>
            <a:r>
              <a:rPr lang="en-ID" dirty="0" err="1"/>
              <a:t>tahun</a:t>
            </a:r>
            <a:r>
              <a:rPr lang="en-ID" dirty="0"/>
              <a:t> 2002,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gratis </a:t>
            </a:r>
            <a:r>
              <a:rPr lang="en-ID" dirty="0" err="1"/>
              <a:t>dengan</a:t>
            </a:r>
            <a:r>
              <a:rPr lang="en-ID" dirty="0"/>
              <a:t> label GNU (</a:t>
            </a:r>
            <a:r>
              <a:rPr lang="en-ID" i="1" dirty="0"/>
              <a:t>General Public License</a:t>
            </a:r>
            <a:r>
              <a:rPr lang="en-ID" dirty="0"/>
              <a:t>).</a:t>
            </a:r>
          </a:p>
          <a:p>
            <a:r>
              <a:rPr lang="en-ID" dirty="0"/>
              <a:t>XAMPP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X (</a:t>
            </a:r>
            <a:r>
              <a:rPr lang="en-ID" i="1" dirty="0"/>
              <a:t>cross platform</a:t>
            </a:r>
            <a:r>
              <a:rPr lang="en-ID" dirty="0"/>
              <a:t>), A (</a:t>
            </a:r>
            <a:r>
              <a:rPr lang="en-ID" i="1" dirty="0"/>
              <a:t>Apache</a:t>
            </a:r>
            <a:r>
              <a:rPr lang="en-ID" dirty="0"/>
              <a:t>), M (</a:t>
            </a:r>
            <a:r>
              <a:rPr lang="en-ID" i="1" dirty="0"/>
              <a:t>MySQL/MariaDB</a:t>
            </a:r>
            <a:r>
              <a:rPr lang="en-ID" dirty="0"/>
              <a:t>), P (</a:t>
            </a:r>
            <a:r>
              <a:rPr lang="en-ID" i="1" dirty="0"/>
              <a:t>PHP</a:t>
            </a:r>
            <a:r>
              <a:rPr lang="en-ID" dirty="0"/>
              <a:t>), dan P (</a:t>
            </a:r>
            <a:r>
              <a:rPr lang="en-ID" i="1" dirty="0"/>
              <a:t>Perl</a:t>
            </a:r>
            <a:r>
              <a:rPr lang="en-ID" dirty="0"/>
              <a:t>) yang </a:t>
            </a:r>
            <a:r>
              <a:rPr lang="en-ID" dirty="0" err="1"/>
              <a:t>adalah</a:t>
            </a:r>
            <a:r>
              <a:rPr lang="en-ID" dirty="0"/>
              <a:t> program-program yang </a:t>
            </a:r>
            <a:r>
              <a:rPr lang="en-ID" dirty="0" err="1"/>
              <a:t>tersedia</a:t>
            </a:r>
            <a:r>
              <a:rPr lang="en-ID" dirty="0"/>
              <a:t> di </a:t>
            </a:r>
            <a:r>
              <a:rPr lang="en-ID" i="1" dirty="0"/>
              <a:t>software </a:t>
            </a:r>
            <a:r>
              <a:rPr lang="en-ID" dirty="0" err="1"/>
              <a:t>ini</a:t>
            </a:r>
            <a:r>
              <a:rPr lang="en-ID" dirty="0"/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X = </a:t>
            </a:r>
            <a:r>
              <a:rPr lang="en-ID" b="1" i="1" dirty="0"/>
              <a:t>Cross platform</a:t>
            </a:r>
            <a:br>
              <a:rPr lang="en-ID" dirty="0"/>
            </a:br>
            <a:r>
              <a:rPr lang="en-ID" dirty="0"/>
              <a:t>Kode </a:t>
            </a:r>
            <a:r>
              <a:rPr lang="en-ID" dirty="0" err="1"/>
              <a:t>penanda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software cross platform</a:t>
            </a:r>
            <a:r>
              <a:rPr lang="en-ID" dirty="0"/>
              <a:t>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Windows, Linus, Mac OS, dan Solaris. </a:t>
            </a:r>
            <a:br>
              <a:rPr lang="en-ID" dirty="0"/>
            </a:br>
            <a:r>
              <a:rPr lang="en-ID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A = </a:t>
            </a:r>
            <a:r>
              <a:rPr lang="en-ID" b="1" i="1" dirty="0"/>
              <a:t>Apache</a:t>
            </a:r>
            <a:br>
              <a:rPr lang="en-ID" dirty="0"/>
            </a:b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i="1" dirty="0"/>
              <a:t>web server</a:t>
            </a:r>
            <a:r>
              <a:rPr lang="en-ID" dirty="0"/>
              <a:t> gratis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oleh </a:t>
            </a:r>
            <a:r>
              <a:rPr lang="en-ID" dirty="0" err="1"/>
              <a:t>banyak</a:t>
            </a:r>
            <a:r>
              <a:rPr lang="en-ID" dirty="0"/>
              <a:t> orang (</a:t>
            </a:r>
            <a:r>
              <a:rPr lang="en-ID" i="1" dirty="0"/>
              <a:t>open source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i="1" dirty="0"/>
              <a:t>website </a:t>
            </a:r>
            <a:r>
              <a:rPr lang="en-ID" dirty="0"/>
              <a:t>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PHP yang </a:t>
            </a:r>
            <a:r>
              <a:rPr lang="en-ID" dirty="0" err="1"/>
              <a:t>ditulis</a:t>
            </a:r>
            <a:r>
              <a:rPr lang="en-ID" dirty="0"/>
              <a:t> oleh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i="1" dirty="0"/>
              <a:t>web developer.</a:t>
            </a:r>
            <a:r>
              <a:rPr lang="en-ID" dirty="0"/>
              <a:t> </a:t>
            </a:r>
            <a:br>
              <a:rPr lang="en-ID" dirty="0"/>
            </a:br>
            <a:r>
              <a:rPr lang="en-ID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M = </a:t>
            </a:r>
            <a:r>
              <a:rPr lang="en-ID" b="1" i="1" dirty="0"/>
              <a:t>MySQL / MariaDB</a:t>
            </a:r>
            <a:br>
              <a:rPr lang="en-ID" dirty="0"/>
            </a:b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i="1" dirty="0"/>
              <a:t>database server</a:t>
            </a:r>
            <a:r>
              <a:rPr lang="en-ID" dirty="0"/>
              <a:t> yang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SQL (</a:t>
            </a:r>
            <a:r>
              <a:rPr lang="en-ID" i="1" dirty="0"/>
              <a:t>Structured Query Language</a:t>
            </a:r>
            <a:r>
              <a:rPr lang="en-ID" dirty="0"/>
              <a:t>) 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i="1" dirty="0"/>
              <a:t>database </a:t>
            </a:r>
            <a:r>
              <a:rPr lang="en-ID" dirty="0"/>
              <a:t>yang </a:t>
            </a:r>
            <a:r>
              <a:rPr lang="en-ID" dirty="0" err="1"/>
              <a:t>terstruktur</a:t>
            </a:r>
            <a:r>
              <a:rPr lang="en-ID" dirty="0"/>
              <a:t> dan </a:t>
            </a:r>
            <a:r>
              <a:rPr lang="en-ID" dirty="0" err="1"/>
              <a:t>sistematis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, </a:t>
            </a:r>
            <a:r>
              <a:rPr lang="en-ID" dirty="0" err="1"/>
              <a:t>mengedit</a:t>
            </a:r>
            <a:r>
              <a:rPr lang="en-ID" dirty="0"/>
              <a:t>, dan </a:t>
            </a:r>
            <a:r>
              <a:rPr lang="en-ID" dirty="0" err="1"/>
              <a:t>menghapus</a:t>
            </a:r>
            <a:r>
              <a:rPr lang="en-ID" dirty="0"/>
              <a:t> daftar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i="1" dirty="0"/>
              <a:t>database</a:t>
            </a:r>
            <a:r>
              <a:rPr lang="en-ID" dirty="0"/>
              <a:t>. </a:t>
            </a:r>
            <a:br>
              <a:rPr lang="en-ID" dirty="0"/>
            </a:br>
            <a:r>
              <a:rPr lang="en-ID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 = </a:t>
            </a:r>
            <a:r>
              <a:rPr lang="en-ID" b="1" i="1" dirty="0"/>
              <a:t>PHP</a:t>
            </a:r>
            <a:br>
              <a:rPr lang="en-ID" dirty="0"/>
            </a:br>
            <a:r>
              <a:rPr lang="en-ID" dirty="0"/>
              <a:t>Bahasa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i="1" dirty="0"/>
              <a:t>web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pada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i="1" dirty="0"/>
              <a:t>server </a:t>
            </a:r>
            <a:r>
              <a:rPr lang="en-ID" dirty="0"/>
              <a:t>(</a:t>
            </a:r>
            <a:r>
              <a:rPr lang="en-ID" i="1" dirty="0"/>
              <a:t>back end</a:t>
            </a:r>
            <a:r>
              <a:rPr lang="en-ID" dirty="0"/>
              <a:t>),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i="1" dirty="0"/>
              <a:t>website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i="1" dirty="0"/>
              <a:t>server-side scripting</a:t>
            </a:r>
            <a:r>
              <a:rPr lang="en-ID" dirty="0"/>
              <a:t>. </a:t>
            </a:r>
            <a:br>
              <a:rPr lang="en-ID" dirty="0"/>
            </a:br>
            <a:r>
              <a:rPr lang="en-ID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 = </a:t>
            </a:r>
            <a:r>
              <a:rPr lang="en-ID" b="1" i="1" dirty="0"/>
              <a:t>Perl</a:t>
            </a:r>
            <a:br>
              <a:rPr lang="en-ID" dirty="0"/>
            </a:br>
            <a:r>
              <a:rPr lang="en-ID" dirty="0"/>
              <a:t>Bahasa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(</a:t>
            </a:r>
            <a:r>
              <a:rPr lang="en-ID" i="1" dirty="0"/>
              <a:t>cross platform</a:t>
            </a:r>
            <a:r>
              <a:rPr lang="en-ID" dirty="0"/>
              <a:t>)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di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sangat </a:t>
            </a:r>
            <a:r>
              <a:rPr lang="en-ID" dirty="0" err="1"/>
              <a:t>fleksibel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</a:t>
            </a:r>
            <a:r>
              <a:rPr lang="en-ID" dirty="0" err="1"/>
              <a:t>eksistensi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PHP.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i="1" dirty="0"/>
              <a:t>website </a:t>
            </a:r>
            <a:r>
              <a:rPr lang="en-ID" dirty="0" err="1"/>
              <a:t>dinamis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CMS (</a:t>
            </a:r>
            <a:r>
              <a:rPr lang="en-ID" i="1" dirty="0"/>
              <a:t>Content Management System</a:t>
            </a:r>
            <a:r>
              <a:rPr lang="en-ID" dirty="0"/>
              <a:t>) WordPress.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A530-E753-4E91-9061-507F18020D81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995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06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04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06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958B-5566-4FC4-97AF-15C7AD1BE34C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43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4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7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0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4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294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68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71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31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58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6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5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3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26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3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0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4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3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F92595-F6DC-43D7-9598-165C7EE95DD7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B7257F-AB22-4FF9-924B-62D1B4892C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6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E28E9-02D8-4B24-969E-3D2A62069487}"/>
              </a:ext>
            </a:extLst>
          </p:cNvPr>
          <p:cNvSpPr txBox="1"/>
          <p:nvPr/>
        </p:nvSpPr>
        <p:spPr>
          <a:xfrm>
            <a:off x="1855921" y="2692612"/>
            <a:ext cx="8806913" cy="176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Perbedaan</a:t>
            </a:r>
            <a:r>
              <a:rPr lang="en-US" sz="2400" b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server side scripting </a:t>
            </a:r>
            <a:r>
              <a:rPr lang="en-US" sz="2400" b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dan </a:t>
            </a:r>
            <a:r>
              <a:rPr lang="en-US" sz="2400" b="1" i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client side scripting</a:t>
            </a:r>
            <a:endParaRPr lang="en-ID" sz="2400" b="1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2400" b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jenis</a:t>
            </a:r>
            <a:r>
              <a:rPr lang="en-US" sz="2400" b="1" i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web server </a:t>
            </a:r>
            <a:r>
              <a:rPr lang="en-US" sz="2400" b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(XAMPP) </a:t>
            </a:r>
            <a:endParaRPr lang="en-ID" sz="2400" b="1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Sintaks</a:t>
            </a:r>
            <a:r>
              <a:rPr lang="en-US" sz="2400" b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dasar</a:t>
            </a:r>
            <a:r>
              <a:rPr lang="en-US" sz="2400" b="1" dirty="0">
                <a:solidFill>
                  <a:srgbClr val="00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HTML</a:t>
            </a:r>
            <a:endParaRPr lang="en-ID" sz="2400" b="1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160020" algn="l"/>
              </a:tabLst>
            </a:pPr>
            <a:r>
              <a:rPr lang="en-US" sz="2400" b="1" dirty="0" err="1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Sintaks</a:t>
            </a:r>
            <a:r>
              <a:rPr lang="en-US" sz="2400" b="1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dasar</a:t>
            </a:r>
            <a:r>
              <a:rPr lang="en-US" sz="2400" b="1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CSS</a:t>
            </a:r>
            <a:endParaRPr lang="en-ID" sz="2400" b="1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0FEF0-4CF1-46BA-96F9-2E1047B9E259}"/>
              </a:ext>
            </a:extLst>
          </p:cNvPr>
          <p:cNvSpPr txBox="1"/>
          <p:nvPr/>
        </p:nvSpPr>
        <p:spPr>
          <a:xfrm>
            <a:off x="1043552" y="787918"/>
            <a:ext cx="1010489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/>
              <a:t>Pengertian</a:t>
            </a:r>
            <a:r>
              <a:rPr lang="en-ID" sz="2400" b="1" dirty="0"/>
              <a:t> Web Server</a:t>
            </a:r>
            <a:endParaRPr lang="en-ID" sz="2000" b="1" dirty="0"/>
          </a:p>
          <a:p>
            <a:r>
              <a:rPr lang="en-ID" sz="2000" dirty="0"/>
              <a:t>Web Server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software yang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menerima</a:t>
            </a:r>
            <a:r>
              <a:rPr lang="en-ID" sz="2000" dirty="0"/>
              <a:t> dan </a:t>
            </a:r>
            <a:r>
              <a:rPr lang="en-ID" sz="2000" dirty="0" err="1"/>
              <a:t>melayani</a:t>
            </a:r>
            <a:r>
              <a:rPr lang="en-ID" sz="2000" dirty="0"/>
              <a:t> </a:t>
            </a:r>
            <a:r>
              <a:rPr lang="en-ID" sz="2000" dirty="0" err="1"/>
              <a:t>permintaan</a:t>
            </a:r>
            <a:r>
              <a:rPr lang="en-ID" sz="2000" dirty="0"/>
              <a:t> yang </a:t>
            </a:r>
            <a:r>
              <a:rPr lang="en-ID" sz="2000" dirty="0" err="1"/>
              <a:t>dikirimkan</a:t>
            </a:r>
            <a:r>
              <a:rPr lang="en-ID" sz="2000" dirty="0"/>
              <a:t> user </a:t>
            </a:r>
            <a:r>
              <a:rPr lang="en-ID" sz="2000" dirty="0" err="1"/>
              <a:t>melalui</a:t>
            </a:r>
            <a:r>
              <a:rPr lang="en-ID" sz="2000" dirty="0"/>
              <a:t> browser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ditampilkan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user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permintaan</a:t>
            </a:r>
            <a:r>
              <a:rPr lang="en-ID" sz="2000" dirty="0"/>
              <a:t> yang 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server</a:t>
            </a:r>
          </a:p>
          <a:p>
            <a:endParaRPr lang="en-ID" sz="2000" dirty="0"/>
          </a:p>
          <a:p>
            <a:r>
              <a:rPr lang="en-ID" sz="2000" dirty="0"/>
              <a:t>Bisa </a:t>
            </a:r>
            <a:r>
              <a:rPr lang="en-ID" sz="2000" dirty="0" err="1"/>
              <a:t>dikatakan</a:t>
            </a:r>
            <a:r>
              <a:rPr lang="en-ID" sz="2000" dirty="0"/>
              <a:t> web server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pusat</a:t>
            </a:r>
            <a:r>
              <a:rPr lang="en-ID" sz="2000" dirty="0"/>
              <a:t> </a:t>
            </a:r>
            <a:r>
              <a:rPr lang="en-ID" sz="2000" dirty="0" err="1"/>
              <a:t>kontrol</a:t>
            </a:r>
            <a:r>
              <a:rPr lang="en-ID" sz="2000" dirty="0"/>
              <a:t> yang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memproses</a:t>
            </a:r>
            <a:r>
              <a:rPr lang="en-ID" sz="2000" dirty="0"/>
              <a:t> </a:t>
            </a:r>
            <a:r>
              <a:rPr lang="en-ID" sz="2000" dirty="0" err="1"/>
              <a:t>permintaan</a:t>
            </a:r>
            <a:r>
              <a:rPr lang="en-ID" sz="2000" dirty="0"/>
              <a:t> yang </a:t>
            </a:r>
            <a:r>
              <a:rPr lang="en-ID" sz="2000" dirty="0" err="1"/>
              <a:t>diterima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browser. </a:t>
            </a:r>
            <a:r>
              <a:rPr lang="en-ID" sz="2000" dirty="0" err="1"/>
              <a:t>Layanan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juga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merujuk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software </a:t>
            </a:r>
            <a:r>
              <a:rPr lang="en-ID" sz="2000" dirty="0" err="1"/>
              <a:t>atau</a:t>
            </a:r>
            <a:r>
              <a:rPr lang="en-ID" sz="2000" dirty="0"/>
              <a:t> hardware. </a:t>
            </a:r>
          </a:p>
        </p:txBody>
      </p:sp>
    </p:spTree>
    <p:extLst>
      <p:ext uri="{BB962C8B-B14F-4D97-AF65-F5344CB8AC3E}">
        <p14:creationId xmlns:p14="http://schemas.microsoft.com/office/powerpoint/2010/main" val="344788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D35684-D001-4B38-A4D5-067DB4688895}"/>
              </a:ext>
            </a:extLst>
          </p:cNvPr>
          <p:cNvSpPr txBox="1"/>
          <p:nvPr/>
        </p:nvSpPr>
        <p:spPr>
          <a:xfrm>
            <a:off x="3046709" y="675490"/>
            <a:ext cx="609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Jenis-Jenis</a:t>
            </a:r>
            <a:r>
              <a:rPr lang="en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8D285C-1807-4486-87B0-67857DA9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" y="1656733"/>
            <a:ext cx="5120432" cy="2450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AF8A00-A3AB-4206-B742-523C1BAF90F4}"/>
              </a:ext>
            </a:extLst>
          </p:cNvPr>
          <p:cNvSpPr txBox="1"/>
          <p:nvPr/>
        </p:nvSpPr>
        <p:spPr>
          <a:xfrm>
            <a:off x="318950" y="4306634"/>
            <a:ext cx="51204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Apache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web server yang paling </a:t>
            </a:r>
            <a:r>
              <a:rPr lang="en-ID" sz="2400" dirty="0" err="1"/>
              <a:t>populer</a:t>
            </a:r>
            <a:r>
              <a:rPr lang="en-ID" sz="2400" dirty="0"/>
              <a:t>,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survei</a:t>
            </a:r>
            <a:r>
              <a:rPr lang="en-ID" sz="2400" dirty="0"/>
              <a:t>  W3Tech Top Ranks Web Server di </a:t>
            </a:r>
            <a:r>
              <a:rPr lang="en-ID" sz="2400" dirty="0" err="1"/>
              <a:t>bulan</a:t>
            </a:r>
            <a:r>
              <a:rPr lang="en-ID" sz="2400" dirty="0"/>
              <a:t> </a:t>
            </a:r>
            <a:r>
              <a:rPr lang="en-ID" sz="2400" dirty="0" err="1"/>
              <a:t>januari</a:t>
            </a:r>
            <a:r>
              <a:rPr lang="en-ID" sz="2400" dirty="0"/>
              <a:t> 2020, Apache </a:t>
            </a:r>
            <a:r>
              <a:rPr lang="en-ID" sz="2400" dirty="0" err="1"/>
              <a:t>layanan</a:t>
            </a:r>
            <a:r>
              <a:rPr lang="en-ID" sz="2400" dirty="0"/>
              <a:t> server yang paling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4042A-463A-4BBA-9DFF-42A6057D1E34}"/>
              </a:ext>
            </a:extLst>
          </p:cNvPr>
          <p:cNvSpPr txBox="1"/>
          <p:nvPr/>
        </p:nvSpPr>
        <p:spPr>
          <a:xfrm>
            <a:off x="5727974" y="1656733"/>
            <a:ext cx="577705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 err="1"/>
              <a:t>Kelebihan</a:t>
            </a:r>
            <a:r>
              <a:rPr lang="en-ID" sz="2800" b="1" dirty="0"/>
              <a:t> Web Server Apache :</a:t>
            </a:r>
            <a:endParaRPr lang="en-ID" sz="2400" b="1" dirty="0"/>
          </a:p>
          <a:p>
            <a:pPr>
              <a:buFont typeface="+mj-lt"/>
              <a:buAutoNum type="arabicPeriod"/>
            </a:pPr>
            <a:r>
              <a:rPr lang="en-ID" sz="2400" dirty="0" err="1"/>
              <a:t>Konfigurasi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endParaRPr lang="en-ID" sz="2400" dirty="0"/>
          </a:p>
          <a:p>
            <a:pPr>
              <a:buFont typeface="+mj-lt"/>
              <a:buAutoNum type="arabicPeriod"/>
            </a:pPr>
            <a:r>
              <a:rPr lang="en-ID" sz="2400" dirty="0" err="1"/>
              <a:t>Bersifat</a:t>
            </a:r>
            <a:r>
              <a:rPr lang="en-ID" sz="2400" dirty="0"/>
              <a:t> Open Source</a:t>
            </a:r>
          </a:p>
          <a:p>
            <a:pPr>
              <a:buFont typeface="+mj-lt"/>
              <a:buAutoNum type="arabicPeriod"/>
            </a:pP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komunitas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endParaRPr lang="en-ID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2B2209-0E2E-4E63-B3E0-6B9E85C7C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" y="1656380"/>
            <a:ext cx="5120432" cy="16359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B70177-3DAC-40A9-9E49-8170E90FFA3F}"/>
              </a:ext>
            </a:extLst>
          </p:cNvPr>
          <p:cNvSpPr txBox="1"/>
          <p:nvPr/>
        </p:nvSpPr>
        <p:spPr>
          <a:xfrm>
            <a:off x="318949" y="3429000"/>
            <a:ext cx="5120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NginX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web server </a:t>
            </a:r>
            <a:r>
              <a:rPr lang="en-ID" sz="2400" dirty="0" err="1"/>
              <a:t>kedua</a:t>
            </a:r>
            <a:r>
              <a:rPr lang="en-ID" sz="2400" dirty="0"/>
              <a:t> yang paling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, Nginx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disebut</a:t>
            </a:r>
            <a:r>
              <a:rPr lang="en-ID" sz="2400" dirty="0"/>
              <a:t> Engine X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digemari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server yang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cukup</a:t>
            </a:r>
            <a:r>
              <a:rPr lang="en-ID" sz="2400" dirty="0"/>
              <a:t> </a:t>
            </a:r>
            <a:r>
              <a:rPr lang="en-ID" sz="2400" dirty="0" err="1"/>
              <a:t>stabil</a:t>
            </a:r>
            <a:r>
              <a:rPr lang="en-ID" sz="2400" dirty="0"/>
              <a:t> dan </a:t>
            </a:r>
            <a:r>
              <a:rPr lang="en-ID" sz="2400" dirty="0" err="1"/>
              <a:t>hemat</a:t>
            </a:r>
            <a:r>
              <a:rPr lang="en-ID" sz="2400" dirty="0"/>
              <a:t> resource.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D79CB-A45E-42F4-BBB2-96162411E395}"/>
              </a:ext>
            </a:extLst>
          </p:cNvPr>
          <p:cNvSpPr txBox="1"/>
          <p:nvPr/>
        </p:nvSpPr>
        <p:spPr>
          <a:xfrm>
            <a:off x="5727974" y="1656380"/>
            <a:ext cx="624177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 err="1"/>
              <a:t>Kelebihan</a:t>
            </a:r>
            <a:r>
              <a:rPr lang="en-ID" sz="2800" b="1" dirty="0"/>
              <a:t> Web Server </a:t>
            </a:r>
            <a:r>
              <a:rPr lang="en-ID" sz="2800" b="1" dirty="0" err="1"/>
              <a:t>NginX</a:t>
            </a:r>
            <a:r>
              <a:rPr lang="en-ID" sz="28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Ringan</a:t>
            </a:r>
            <a:endParaRPr lang="en-ID" sz="2400" dirty="0"/>
          </a:p>
          <a:p>
            <a:pPr>
              <a:buFont typeface="+mj-lt"/>
              <a:buAutoNum type="arabicPeriod"/>
            </a:pPr>
            <a:r>
              <a:rPr lang="en-ID" sz="2400" dirty="0"/>
              <a:t>Stabil dan </a:t>
            </a:r>
            <a:r>
              <a:rPr lang="en-ID" sz="2400" dirty="0" err="1"/>
              <a:t>Hemat</a:t>
            </a:r>
            <a:r>
              <a:rPr lang="en-ID" sz="2400" dirty="0"/>
              <a:t> Resource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Performa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menangani</a:t>
            </a:r>
            <a:r>
              <a:rPr lang="en-ID" sz="2400" dirty="0"/>
              <a:t> website </a:t>
            </a:r>
            <a:r>
              <a:rPr lang="en-ID" sz="2400" dirty="0" err="1"/>
              <a:t>bertrafik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endParaRPr lang="en-ID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F81E9-F2FC-44B2-B322-3B375360620E}"/>
              </a:ext>
            </a:extLst>
          </p:cNvPr>
          <p:cNvSpPr txBox="1"/>
          <p:nvPr/>
        </p:nvSpPr>
        <p:spPr>
          <a:xfrm>
            <a:off x="318948" y="3429000"/>
            <a:ext cx="51204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Litespeed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web server 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dikatakan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pusat</a:t>
            </a:r>
            <a:r>
              <a:rPr lang="en-ID" sz="2400" dirty="0"/>
              <a:t> </a:t>
            </a:r>
            <a:r>
              <a:rPr lang="en-ID" sz="2400" dirty="0" err="1"/>
              <a:t>kontrol</a:t>
            </a:r>
            <a:r>
              <a:rPr lang="en-ID" sz="2400" dirty="0"/>
              <a:t> website yang 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performa</a:t>
            </a:r>
            <a:r>
              <a:rPr lang="en-ID" sz="2400" dirty="0"/>
              <a:t> </a:t>
            </a:r>
            <a:r>
              <a:rPr lang="en-ID" sz="2400" dirty="0" err="1"/>
              <a:t>terbaik</a:t>
            </a:r>
            <a:r>
              <a:rPr lang="en-ID" sz="2400" dirty="0"/>
              <a:t>. Hal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terbukti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penyedia</a:t>
            </a:r>
            <a:r>
              <a:rPr lang="en-ID" sz="2400" dirty="0"/>
              <a:t> web hosting yang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Litespeed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apps web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2B9AFC-A450-484D-A187-9B90DD0FA7FE}"/>
              </a:ext>
            </a:extLst>
          </p:cNvPr>
          <p:cNvSpPr txBox="1"/>
          <p:nvPr/>
        </p:nvSpPr>
        <p:spPr>
          <a:xfrm>
            <a:off x="5727974" y="1656380"/>
            <a:ext cx="624177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 err="1"/>
              <a:t>Kelebihan</a:t>
            </a:r>
            <a:r>
              <a:rPr lang="en-ID" sz="2800" b="1" dirty="0"/>
              <a:t> Web Server </a:t>
            </a:r>
            <a:r>
              <a:rPr lang="en-ID" sz="2800" b="1" dirty="0" err="1"/>
              <a:t>LiteSpeed</a:t>
            </a:r>
            <a:endParaRPr lang="en-ID" sz="2800" dirty="0"/>
          </a:p>
          <a:p>
            <a:pPr>
              <a:buFont typeface="+mj-lt"/>
              <a:buAutoNum type="arabicPeriod"/>
            </a:pPr>
            <a:r>
              <a:rPr lang="en-ID" sz="2400" dirty="0"/>
              <a:t>Fitur anti DDoS</a:t>
            </a:r>
          </a:p>
          <a:p>
            <a:pPr>
              <a:buFont typeface="+mj-lt"/>
              <a:buAutoNum type="arabicPeriod"/>
            </a:pPr>
            <a:r>
              <a:rPr lang="en-ID" sz="2400" dirty="0" err="1"/>
              <a:t>Adanya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recover </a:t>
            </a:r>
            <a:r>
              <a:rPr lang="en-ID" sz="2400" dirty="0" err="1"/>
              <a:t>kesalahan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langsung</a:t>
            </a:r>
            <a:endParaRPr lang="en-ID" sz="2400" dirty="0"/>
          </a:p>
          <a:p>
            <a:pPr>
              <a:buFont typeface="+mj-lt"/>
              <a:buAutoNum type="arabicPeriod"/>
            </a:pPr>
            <a:r>
              <a:rPr lang="en-ID" sz="2400" dirty="0"/>
              <a:t>Performa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endParaRPr lang="en-ID" sz="2400" dirty="0"/>
          </a:p>
          <a:p>
            <a:pPr>
              <a:buFont typeface="+mj-lt"/>
              <a:buAutoNum type="arabicPeriod"/>
            </a:pPr>
            <a:r>
              <a:rPr lang="en-ID" sz="2400" dirty="0" err="1"/>
              <a:t>Kompatibel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.</a:t>
            </a:r>
            <a:r>
              <a:rPr lang="en-ID" sz="2400" dirty="0" err="1"/>
              <a:t>htaccess</a:t>
            </a:r>
            <a:endParaRPr lang="en-ID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D2386E-3CDA-4376-97D4-D36A21A8A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" y="1656380"/>
            <a:ext cx="5120432" cy="15242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597E28-433C-42A4-875F-ECD1BC3E6BCA}"/>
              </a:ext>
            </a:extLst>
          </p:cNvPr>
          <p:cNvSpPr txBox="1"/>
          <p:nvPr/>
        </p:nvSpPr>
        <p:spPr>
          <a:xfrm>
            <a:off x="318948" y="1513327"/>
            <a:ext cx="62270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 Lain: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/>
              <a:t>Apache Tomcat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/>
              <a:t>Microsoft windows Server 2003 Internet Information Services (IIS)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Lighttpd</a:t>
            </a:r>
            <a:endParaRPr lang="en-ID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/>
              <a:t>Sun Java System Web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Xitami</a:t>
            </a:r>
            <a:r>
              <a:rPr lang="en-ID" sz="2400" dirty="0"/>
              <a:t> Web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/>
              <a:t>Zeus Web Server</a:t>
            </a:r>
          </a:p>
        </p:txBody>
      </p:sp>
    </p:spTree>
    <p:extLst>
      <p:ext uri="{BB962C8B-B14F-4D97-AF65-F5344CB8AC3E}">
        <p14:creationId xmlns:p14="http://schemas.microsoft.com/office/powerpoint/2010/main" val="12610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allAtOnce"/>
      <p:bldP spid="15" grpId="0" uiExpand="1" build="p"/>
      <p:bldP spid="15" grpId="1" build="allAtOnce"/>
      <p:bldP spid="19" grpId="0" build="p"/>
      <p:bldP spid="19" grpId="1" build="allAtOnce"/>
      <p:bldP spid="21" grpId="0"/>
      <p:bldP spid="21" grpId="1"/>
      <p:bldP spid="23" grpId="0"/>
      <p:bldP spid="23" grpId="1"/>
      <p:bldP spid="25" grpId="0"/>
      <p:bldP spid="25" grpId="1"/>
      <p:bldP spid="2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5220D-A76B-43E7-BB0B-ECE572FDB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94" y="0"/>
            <a:ext cx="4132612" cy="258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E56AF-7700-41E6-9D28-8EC30B51E1CE}"/>
              </a:ext>
            </a:extLst>
          </p:cNvPr>
          <p:cNvSpPr txBox="1"/>
          <p:nvPr/>
        </p:nvSpPr>
        <p:spPr>
          <a:xfrm>
            <a:off x="475488" y="1874949"/>
            <a:ext cx="101498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XAMPP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i="1" dirty="0"/>
              <a:t>software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yang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dunia </a:t>
            </a:r>
            <a:r>
              <a:rPr lang="en-ID" sz="2400" i="1" dirty="0"/>
              <a:t>web developer</a:t>
            </a:r>
            <a:r>
              <a:rPr lang="en-ID" sz="2400" dirty="0"/>
              <a:t> yang juga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dipelajari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i="1" dirty="0"/>
              <a:t>website</a:t>
            </a:r>
            <a:r>
              <a:rPr lang="en-ID" sz="2400" dirty="0"/>
              <a:t>. XAMPP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i="1" dirty="0"/>
              <a:t> web server</a:t>
            </a:r>
            <a:r>
              <a:rPr lang="en-ID" sz="2400" dirty="0"/>
              <a:t> yang </a:t>
            </a:r>
            <a:r>
              <a:rPr lang="en-ID" sz="2400" dirty="0" err="1"/>
              <a:t>bersifat</a:t>
            </a:r>
            <a:r>
              <a:rPr lang="en-ID" sz="2400" dirty="0"/>
              <a:t> </a:t>
            </a:r>
            <a:r>
              <a:rPr lang="en-ID" sz="2400" i="1" dirty="0"/>
              <a:t>open source</a:t>
            </a:r>
            <a:r>
              <a:rPr lang="en-ID" sz="2400" dirty="0"/>
              <a:t> (</a:t>
            </a:r>
            <a:r>
              <a:rPr lang="en-ID" sz="2400" dirty="0" err="1"/>
              <a:t>bebas</a:t>
            </a:r>
            <a:r>
              <a:rPr lang="en-ID" sz="2400" dirty="0"/>
              <a:t>) 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mendukung</a:t>
            </a:r>
            <a:r>
              <a:rPr lang="en-ID" sz="2400" dirty="0"/>
              <a:t> di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OS Linux, OS Windows, Mac OS, dan juga Solaris.</a:t>
            </a:r>
          </a:p>
          <a:p>
            <a:endParaRPr lang="en-ID" sz="2400" dirty="0"/>
          </a:p>
          <a:p>
            <a:r>
              <a:rPr lang="en-ID" sz="2400" dirty="0"/>
              <a:t>XAMPP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menghemat</a:t>
            </a:r>
            <a:r>
              <a:rPr lang="en-ID" sz="2400" dirty="0"/>
              <a:t> </a:t>
            </a:r>
            <a:r>
              <a:rPr lang="en-ID" sz="2400" dirty="0" err="1"/>
              <a:t>anggaran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mampu</a:t>
            </a:r>
            <a:r>
              <a:rPr lang="en-ID" sz="2400" dirty="0"/>
              <a:t> </a:t>
            </a:r>
            <a:r>
              <a:rPr lang="en-ID" sz="2400" dirty="0" err="1"/>
              <a:t>menggantikan</a:t>
            </a:r>
            <a:r>
              <a:rPr lang="en-ID" sz="2400" dirty="0"/>
              <a:t> </a:t>
            </a:r>
            <a:r>
              <a:rPr lang="en-ID" sz="2400" dirty="0" err="1"/>
              <a:t>peran</a:t>
            </a:r>
            <a:r>
              <a:rPr lang="en-ID" sz="2400" dirty="0"/>
              <a:t> </a:t>
            </a:r>
            <a:r>
              <a:rPr lang="en-ID" sz="2400" i="1" dirty="0"/>
              <a:t>web hosting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i="1" dirty="0"/>
              <a:t> file website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i="1" dirty="0"/>
              <a:t>hosting </a:t>
            </a:r>
            <a:r>
              <a:rPr lang="en-ID" sz="2400" i="1" dirty="0" err="1"/>
              <a:t>lokal</a:t>
            </a:r>
            <a:r>
              <a:rPr lang="en-ID" sz="2400" dirty="0"/>
              <a:t> agar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dipanggil</a:t>
            </a:r>
            <a:r>
              <a:rPr lang="en-ID" sz="2400" dirty="0"/>
              <a:t> </a:t>
            </a:r>
            <a:r>
              <a:rPr lang="en-ID" sz="2400" dirty="0" err="1"/>
              <a:t>lewat</a:t>
            </a:r>
            <a:r>
              <a:rPr lang="en-ID" sz="2400" dirty="0"/>
              <a:t> </a:t>
            </a:r>
            <a:r>
              <a:rPr lang="en-ID" sz="2400" i="1" dirty="0"/>
              <a:t>browser</a:t>
            </a:r>
            <a:r>
              <a:rPr lang="en-ID" sz="2400" dirty="0"/>
              <a:t>. Software XAMPP </a:t>
            </a:r>
            <a:r>
              <a:rPr lang="en-ID" sz="2400" dirty="0" err="1"/>
              <a:t>dikembangkan</a:t>
            </a:r>
            <a:r>
              <a:rPr lang="en-ID" sz="2400" dirty="0"/>
              <a:t> oleh </a:t>
            </a:r>
            <a:r>
              <a:rPr lang="en-ID" sz="2400" dirty="0" err="1"/>
              <a:t>tim</a:t>
            </a:r>
            <a:r>
              <a:rPr lang="en-ID" sz="2400" dirty="0"/>
              <a:t> </a:t>
            </a:r>
            <a:r>
              <a:rPr lang="en-ID" sz="2400" dirty="0" err="1"/>
              <a:t>bernama</a:t>
            </a:r>
            <a:r>
              <a:rPr lang="en-ID" sz="2400" dirty="0"/>
              <a:t> Apache Friends pada </a:t>
            </a:r>
            <a:r>
              <a:rPr lang="en-ID" sz="2400" dirty="0" err="1"/>
              <a:t>tahun</a:t>
            </a:r>
            <a:r>
              <a:rPr lang="en-ID" sz="2400" dirty="0"/>
              <a:t> 2002, 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didapatkan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gratis </a:t>
            </a:r>
            <a:r>
              <a:rPr lang="en-ID" sz="2400" dirty="0" err="1"/>
              <a:t>dengan</a:t>
            </a:r>
            <a:r>
              <a:rPr lang="en-ID" sz="2400" dirty="0"/>
              <a:t> label GNU (</a:t>
            </a:r>
            <a:r>
              <a:rPr lang="en-ID" sz="2400" i="1" dirty="0"/>
              <a:t>General Public License</a:t>
            </a:r>
            <a:r>
              <a:rPr lang="en-ID" sz="2400" dirty="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6BC9D-09E5-4FF9-88AA-8536134E4EA7}"/>
              </a:ext>
            </a:extLst>
          </p:cNvPr>
          <p:cNvSpPr txBox="1"/>
          <p:nvPr/>
        </p:nvSpPr>
        <p:spPr>
          <a:xfrm>
            <a:off x="475488" y="1851554"/>
            <a:ext cx="10149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XAMPP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singkatan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X (</a:t>
            </a:r>
            <a:r>
              <a:rPr lang="en-ID" sz="2400" i="1" dirty="0"/>
              <a:t>cross platform</a:t>
            </a:r>
            <a:r>
              <a:rPr lang="en-ID" sz="2400" dirty="0"/>
              <a:t>), A (</a:t>
            </a:r>
            <a:r>
              <a:rPr lang="en-ID" sz="2400" i="1" dirty="0"/>
              <a:t>Apache</a:t>
            </a:r>
            <a:r>
              <a:rPr lang="en-ID" sz="2400" dirty="0"/>
              <a:t>), M (</a:t>
            </a:r>
            <a:r>
              <a:rPr lang="en-ID" sz="2400" i="1" dirty="0"/>
              <a:t>MySQL/MariaDB</a:t>
            </a:r>
            <a:r>
              <a:rPr lang="en-ID" sz="2400" dirty="0"/>
              <a:t>), P (</a:t>
            </a:r>
            <a:r>
              <a:rPr lang="en-ID" sz="2400" i="1" dirty="0"/>
              <a:t>PHP</a:t>
            </a:r>
            <a:r>
              <a:rPr lang="en-ID" sz="2400" dirty="0"/>
              <a:t>), dan P (</a:t>
            </a:r>
            <a:r>
              <a:rPr lang="en-ID" sz="2400" i="1" dirty="0"/>
              <a:t>Perl</a:t>
            </a:r>
            <a:r>
              <a:rPr lang="en-ID" sz="2400" dirty="0"/>
              <a:t>) yang </a:t>
            </a:r>
            <a:r>
              <a:rPr lang="en-ID" sz="2400" dirty="0" err="1"/>
              <a:t>adalah</a:t>
            </a:r>
            <a:r>
              <a:rPr lang="en-ID" sz="2400" dirty="0"/>
              <a:t> program-program yang </a:t>
            </a:r>
            <a:r>
              <a:rPr lang="en-ID" sz="2400" dirty="0" err="1"/>
              <a:t>tersedia</a:t>
            </a:r>
            <a:r>
              <a:rPr lang="en-ID" sz="2400" dirty="0"/>
              <a:t> di </a:t>
            </a:r>
            <a:r>
              <a:rPr lang="en-ID" sz="2400" i="1" dirty="0"/>
              <a:t>software </a:t>
            </a:r>
            <a:r>
              <a:rPr lang="en-ID" sz="2400" dirty="0" err="1"/>
              <a:t>ini</a:t>
            </a:r>
            <a:r>
              <a:rPr lang="en-ID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70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C0B2D-F65B-403D-8AAE-7194175B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9" y="1447801"/>
            <a:ext cx="1016559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id-ID" sz="2800" dirty="0"/>
          </a:p>
          <a:p>
            <a:pPr>
              <a:buNone/>
            </a:pPr>
            <a:endParaRPr lang="en-ID" sz="2400" dirty="0"/>
          </a:p>
          <a:p>
            <a:pPr>
              <a:buNone/>
            </a:pPr>
            <a:r>
              <a:rPr lang="id-ID" sz="2400" dirty="0"/>
              <a:t>Merupakan standard markup language untuk web page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HTML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web page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HTML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serangkaian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Elemen</a:t>
            </a:r>
            <a:r>
              <a:rPr lang="en-US" sz="2400" dirty="0"/>
              <a:t> HTML </a:t>
            </a:r>
            <a:r>
              <a:rPr lang="en-US" sz="2400" dirty="0" err="1"/>
              <a:t>memberitahukan</a:t>
            </a:r>
            <a:r>
              <a:rPr lang="en-US" sz="2400" dirty="0"/>
              <a:t> browser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konten</a:t>
            </a:r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Element HTML di </a:t>
            </a:r>
            <a:r>
              <a:rPr lang="en-US" sz="2400" dirty="0" err="1"/>
              <a:t>representasikan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tag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Tag HTML </a:t>
            </a:r>
            <a:r>
              <a:rPr lang="en-US" sz="2400" dirty="0" err="1"/>
              <a:t>mendefinisikan</a:t>
            </a:r>
            <a:r>
              <a:rPr lang="en-US" sz="2400" dirty="0"/>
              <a:t> label </a:t>
            </a:r>
            <a:r>
              <a:rPr lang="en-US" sz="2400" dirty="0" err="1"/>
              <a:t>konten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heading, paragraph, table dan label </a:t>
            </a:r>
            <a:r>
              <a:rPr lang="en-US" sz="2400" dirty="0" err="1"/>
              <a:t>konten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Browser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tag html,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menggunakannya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konten</a:t>
            </a:r>
            <a:endParaRPr lang="en-US" sz="2400" dirty="0"/>
          </a:p>
          <a:p>
            <a:pPr>
              <a:buNone/>
            </a:pPr>
            <a:endParaRPr lang="en-ID" sz="2400" dirty="0"/>
          </a:p>
          <a:p>
            <a:pPr>
              <a:buNone/>
            </a:pPr>
            <a:endParaRPr lang="en-ID" sz="2400" dirty="0"/>
          </a:p>
        </p:txBody>
      </p:sp>
      <p:sp>
        <p:nvSpPr>
          <p:cNvPr id="6" name="Rectangle 5"/>
          <p:cNvSpPr/>
          <p:nvPr/>
        </p:nvSpPr>
        <p:spPr>
          <a:xfrm>
            <a:off x="4906297" y="1437972"/>
            <a:ext cx="63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/>
              <a:t>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949" y="1457980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/>
              <a:t>yper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1852" y="1443232"/>
            <a:ext cx="1417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/>
              <a:t>anguage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05948" y="1440432"/>
            <a:ext cx="1018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/>
              <a:t>arkup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3252" y="1447800"/>
            <a:ext cx="335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9193" y="1447800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6374" y="1447800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2480" y="1447800"/>
            <a:ext cx="409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Tag </a:t>
            </a:r>
            <a:r>
              <a:rPr lang="en-ID" dirty="0" err="1"/>
              <a:t>konten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ID" dirty="0"/>
              <a:t>Tag Headings</a:t>
            </a:r>
          </a:p>
          <a:p>
            <a:pPr marL="651510" indent="-514350">
              <a:buAutoNum type="arabicPeriod"/>
            </a:pPr>
            <a:r>
              <a:rPr lang="en-ID" dirty="0"/>
              <a:t>Tag </a:t>
            </a:r>
            <a:r>
              <a:rPr lang="en-ID" dirty="0" err="1"/>
              <a:t>Paragraf</a:t>
            </a:r>
            <a:endParaRPr lang="en-ID" dirty="0"/>
          </a:p>
          <a:p>
            <a:pPr marL="651510" indent="-514350">
              <a:buAutoNum type="arabicPeriod"/>
            </a:pPr>
            <a:r>
              <a:rPr lang="en-ID" dirty="0"/>
              <a:t>Tag Link</a:t>
            </a:r>
          </a:p>
          <a:p>
            <a:pPr marL="651510" indent="-514350">
              <a:buAutoNum type="arabicPeriod"/>
            </a:pPr>
            <a:r>
              <a:rPr lang="en-ID" dirty="0"/>
              <a:t>Tag image</a:t>
            </a:r>
          </a:p>
          <a:p>
            <a:pPr marL="651510" indent="-514350">
              <a:buAutoNum type="arabicPeriod"/>
            </a:pPr>
            <a:r>
              <a:rPr lang="en-ID" dirty="0"/>
              <a:t>Tag List</a:t>
            </a:r>
          </a:p>
          <a:p>
            <a:pPr marL="651510" indent="-514350">
              <a:buAutoNum type="arabicPeriod"/>
            </a:pPr>
            <a:r>
              <a:rPr lang="en-ID" dirty="0"/>
              <a:t>Tag Form</a:t>
            </a:r>
          </a:p>
          <a:p>
            <a:pPr marL="651510" indent="-514350">
              <a:buAutoNum type="arabicPeriod"/>
            </a:pPr>
            <a:endParaRPr lang="en-ID" dirty="0"/>
          </a:p>
          <a:p>
            <a:pPr marL="651510" indent="-514350">
              <a:buAutoNum type="arabicPeriod"/>
            </a:pPr>
            <a:endParaRPr lang="en-ID" dirty="0"/>
          </a:p>
          <a:p>
            <a:pPr marL="651510" indent="-514350">
              <a:buAutoNum type="arabicPeriod"/>
            </a:pPr>
            <a:endParaRPr lang="en-ID" dirty="0"/>
          </a:p>
          <a:p>
            <a:pPr marL="137160" indent="0">
              <a:buNone/>
            </a:pP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2817-077D-4F0A-A7C3-458E551E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Styling HTML </a:t>
            </a:r>
            <a:r>
              <a:rPr lang="en-ID" dirty="0" err="1"/>
              <a:t>dengan</a:t>
            </a:r>
            <a:r>
              <a:rPr lang="en-ID" dirty="0"/>
              <a:t> CSS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C0B2D-F65B-403D-8AAE-7194175B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447801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lain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b="1" dirty="0"/>
              <a:t>C</a:t>
            </a:r>
            <a:r>
              <a:rPr lang="en-US" sz="2400" dirty="0"/>
              <a:t>ascading </a:t>
            </a:r>
            <a:r>
              <a:rPr lang="en-US" sz="2400" b="1" dirty="0"/>
              <a:t>S</a:t>
            </a:r>
            <a:r>
              <a:rPr lang="en-US" sz="2400" dirty="0"/>
              <a:t>tyle </a:t>
            </a:r>
            <a:r>
              <a:rPr lang="en-US" sz="2400" b="1" dirty="0"/>
              <a:t>S</a:t>
            </a:r>
            <a:r>
              <a:rPr lang="en-US" sz="2400" dirty="0"/>
              <a:t>heets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CSS </a:t>
            </a:r>
            <a:r>
              <a:rPr lang="en-US" sz="2400" dirty="0" err="1"/>
              <a:t>mendefisikan</a:t>
            </a:r>
            <a:r>
              <a:rPr lang="en-US" sz="2400" dirty="0"/>
              <a:t> </a:t>
            </a:r>
            <a:r>
              <a:rPr lang="en-US" sz="2400" dirty="0" err="1"/>
              <a:t>elemen-elemen</a:t>
            </a:r>
            <a:r>
              <a:rPr lang="en-US" sz="2400" dirty="0"/>
              <a:t> HTML </a:t>
            </a:r>
            <a:r>
              <a:rPr lang="en-US" sz="2400" dirty="0" err="1"/>
              <a:t>ditampilkan</a:t>
            </a:r>
            <a:r>
              <a:rPr lang="en-US" sz="2400" dirty="0"/>
              <a:t> di layer, </a:t>
            </a:r>
            <a:r>
              <a:rPr lang="en-US" sz="2400" dirty="0" err="1"/>
              <a:t>kertas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media </a:t>
            </a:r>
            <a:r>
              <a:rPr lang="en-US" sz="2400" dirty="0" err="1"/>
              <a:t>lainnya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CSS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dan </a:t>
            </a:r>
            <a:r>
              <a:rPr lang="en-US" sz="2400" dirty="0" err="1"/>
              <a:t>desain</a:t>
            </a:r>
            <a:r>
              <a:rPr lang="en-US" sz="2400" dirty="0"/>
              <a:t> web page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Menggunakan</a:t>
            </a:r>
            <a:r>
              <a:rPr lang="en-US" sz="2400" dirty="0"/>
              <a:t> CSS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US" sz="2400" dirty="0"/>
              <a:t>Inline</a:t>
            </a:r>
          </a:p>
          <a:p>
            <a:pPr marL="457200" indent="-457200">
              <a:buAutoNum type="arabicPeriod"/>
            </a:pPr>
            <a:r>
              <a:rPr lang="en-US" sz="2400" dirty="0"/>
              <a:t>Internal</a:t>
            </a:r>
          </a:p>
          <a:p>
            <a:pPr marL="457200" indent="-457200">
              <a:buAutoNum type="arabicPeriod"/>
            </a:pPr>
            <a:r>
              <a:rPr lang="en-US" sz="2400" dirty="0"/>
              <a:t>External </a:t>
            </a:r>
            <a:br>
              <a:rPr lang="en-US" sz="2400" dirty="0"/>
            </a:br>
            <a:r>
              <a:rPr lang="en-US" sz="2400" dirty="0"/>
              <a:t>– </a:t>
            </a:r>
            <a:r>
              <a:rPr lang="en-US" sz="2400" dirty="0" err="1"/>
              <a:t>cara</a:t>
            </a:r>
            <a:r>
              <a:rPr lang="en-US" sz="2400" dirty="0"/>
              <a:t> paling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8B75-9D7C-45A4-B856-3A6A9D9D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441D-8D2C-4809-8116-102B095E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Meletakan</a:t>
            </a:r>
            <a:r>
              <a:rPr lang="en-US" dirty="0"/>
              <a:t> style pada </a:t>
            </a:r>
            <a:r>
              <a:rPr lang="en-US" dirty="0" err="1"/>
              <a:t>elemen</a:t>
            </a:r>
            <a:r>
              <a:rPr lang="en-US" dirty="0"/>
              <a:t> HTML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&lt;h1 style="</a:t>
            </a:r>
            <a:r>
              <a:rPr lang="en-US" dirty="0" err="1"/>
              <a:t>color:blue</a:t>
            </a:r>
            <a:r>
              <a:rPr lang="en-US" dirty="0"/>
              <a:t>;"&gt;This is a Blue Heading&lt;/h1&gt; </a:t>
            </a:r>
          </a:p>
          <a:p>
            <a:pPr marL="13716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9E96-F3A2-45A9-A4A2-4DCCCC3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8B75-9D7C-45A4-B856-3A6A9D9D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441D-8D2C-4809-8116-102B095E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 err="1"/>
              <a:t>Memdefinisikan</a:t>
            </a:r>
            <a:r>
              <a:rPr lang="en-US" dirty="0"/>
              <a:t> Style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(1 page)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Internal CSS </a:t>
            </a:r>
            <a:r>
              <a:rPr lang="en-US" dirty="0" err="1"/>
              <a:t>didefinisikan</a:t>
            </a:r>
            <a:r>
              <a:rPr lang="en-US" dirty="0"/>
              <a:t> pada &lt;head&gt; </a:t>
            </a:r>
            <a:r>
              <a:rPr lang="en-US" dirty="0" err="1"/>
              <a:t>dokumen</a:t>
            </a:r>
            <a:r>
              <a:rPr lang="en-US" dirty="0"/>
              <a:t> HTML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&lt;style&gt;</a:t>
            </a:r>
          </a:p>
          <a:p>
            <a:pPr marL="457200" lvl="1" indent="0">
              <a:buNone/>
            </a:pPr>
            <a:r>
              <a:rPr lang="en-ID" dirty="0"/>
              <a:t>body { background-</a:t>
            </a:r>
            <a:r>
              <a:rPr lang="en-ID" dirty="0" err="1"/>
              <a:t>color</a:t>
            </a:r>
            <a:r>
              <a:rPr lang="en-ID" dirty="0"/>
              <a:t>: </a:t>
            </a:r>
            <a:r>
              <a:rPr lang="en-ID" dirty="0" err="1"/>
              <a:t>powderblue</a:t>
            </a:r>
            <a:r>
              <a:rPr lang="en-ID" dirty="0"/>
              <a:t>; }</a:t>
            </a:r>
          </a:p>
          <a:p>
            <a:pPr marL="457200" lvl="1" indent="0">
              <a:buNone/>
            </a:pPr>
            <a:r>
              <a:rPr lang="en-US" dirty="0"/>
              <a:t>h1 { color: red; }</a:t>
            </a:r>
          </a:p>
          <a:p>
            <a:pPr marL="457200" lvl="1" indent="0">
              <a:buNone/>
            </a:pPr>
            <a:r>
              <a:rPr lang="en-US" dirty="0"/>
              <a:t>h2 {</a:t>
            </a:r>
          </a:p>
          <a:p>
            <a:pPr marL="457200" lvl="1" indent="0">
              <a:buNone/>
            </a:pPr>
            <a:r>
              <a:rPr lang="en-US" dirty="0"/>
              <a:t>   font-family: Arial, Helvetica, sans-serif;</a:t>
            </a:r>
          </a:p>
          <a:p>
            <a:pPr marL="457200" lvl="1" indent="0">
              <a:buNone/>
            </a:pPr>
            <a:r>
              <a:rPr lang="en-US" dirty="0"/>
              <a:t>   font-size: 12px;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r>
              <a:rPr lang="en-US" dirty="0"/>
              <a:t>&lt;/style&gt; </a:t>
            </a:r>
          </a:p>
          <a:p>
            <a:pPr marL="13716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9E96-F3A2-45A9-A4A2-4DCCCC3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8B75-9D7C-45A4-B856-3A6A9D9D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441D-8D2C-4809-8116-102B095E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Memdefinisikan</a:t>
            </a:r>
            <a:r>
              <a:rPr lang="en-US" dirty="0"/>
              <a:t> Style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</a:t>
            </a:r>
            <a:r>
              <a:rPr lang="en-US" dirty="0" err="1"/>
              <a:t>tersendiri</a:t>
            </a:r>
            <a:r>
              <a:rPr lang="en-US" dirty="0"/>
              <a:t>. 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default </a:t>
            </a:r>
            <a:r>
              <a:rPr lang="en-US" dirty="0" err="1"/>
              <a:t>extensi</a:t>
            </a:r>
            <a:r>
              <a:rPr lang="en-US" dirty="0"/>
              <a:t> file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style pada HTML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Menyisipkan</a:t>
            </a:r>
            <a:r>
              <a:rPr lang="en-US" dirty="0"/>
              <a:t> file style di </a:t>
            </a:r>
            <a:r>
              <a:rPr lang="en-US" dirty="0" err="1"/>
              <a:t>lakukan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&lt;head&gt; </a:t>
            </a:r>
            <a:r>
              <a:rPr lang="en-US" dirty="0" err="1"/>
              <a:t>dokumen</a:t>
            </a:r>
            <a:r>
              <a:rPr lang="en-US" dirty="0"/>
              <a:t> HTML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ID" dirty="0"/>
              <a:t>&lt;link </a:t>
            </a:r>
            <a:r>
              <a:rPr lang="en-ID" dirty="0" err="1"/>
              <a:t>rel</a:t>
            </a:r>
            <a:r>
              <a:rPr lang="en-ID" dirty="0"/>
              <a:t>="stylesheet" </a:t>
            </a:r>
            <a:r>
              <a:rPr lang="en-ID" dirty="0" err="1"/>
              <a:t>href</a:t>
            </a:r>
            <a:r>
              <a:rPr lang="en-ID" dirty="0"/>
              <a:t>="</a:t>
            </a:r>
            <a:r>
              <a:rPr lang="en-ID" b="1" dirty="0"/>
              <a:t>styles.css</a:t>
            </a:r>
            <a:r>
              <a:rPr lang="en-ID" dirty="0"/>
              <a:t>"&gt;</a:t>
            </a:r>
            <a:endParaRPr lang="en-US" dirty="0"/>
          </a:p>
          <a:p>
            <a:pPr marL="13716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9E96-F3A2-45A9-A4A2-4DCCCC3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13EA-735D-4C40-9D7B-2EA2EF4D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B746-B0F0-4C90-A82B-14101E23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body {</a:t>
            </a:r>
            <a:br>
              <a:rPr lang="en-US" dirty="0"/>
            </a:br>
            <a:r>
              <a:rPr lang="en-US" dirty="0"/>
              <a:t>  background-color: 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h1 {</a:t>
            </a:r>
            <a:br>
              <a:rPr lang="en-US" dirty="0"/>
            </a:br>
            <a:r>
              <a:rPr lang="en-US" dirty="0"/>
              <a:t>  color: blue;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 {</a:t>
            </a:r>
            <a:br>
              <a:rPr lang="en-US" dirty="0"/>
            </a:br>
            <a:r>
              <a:rPr lang="en-US" dirty="0"/>
              <a:t>  color: red;</a:t>
            </a:r>
            <a:br>
              <a:rPr lang="en-US" dirty="0"/>
            </a:br>
            <a:r>
              <a:rPr lang="en-US" dirty="0"/>
              <a:t>}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2DE35-6C44-45E9-94FB-FB4E490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B703-9056-4864-A2E8-0C0732F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2" y="5456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Perbedaan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server side scripting dan client side scripting</a:t>
            </a:r>
            <a:endParaRPr lang="en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945B2-8229-4E51-8FF1-24B1C099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55" y="1871231"/>
            <a:ext cx="7982713" cy="34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84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8661-130D-485A-912E-F24FE9E0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dan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C930-D91F-432C-9C0C-E0B5FB5C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</a:t>
            </a:r>
            <a:r>
              <a:rPr lang="en-US" dirty="0" err="1"/>
              <a:t>terdapat</a:t>
            </a:r>
            <a:r>
              <a:rPr lang="en-US" dirty="0"/>
              <a:t> property ID dan property Class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pada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Dalam</a:t>
            </a:r>
            <a:r>
              <a:rPr lang="en-US" dirty="0"/>
              <a:t> CSS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Perbedaannya</a:t>
            </a:r>
            <a:r>
              <a:rPr lang="en-US" dirty="0"/>
              <a:t>: pada ID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mendefinisiakan</a:t>
            </a:r>
            <a:r>
              <a:rPr lang="en-US" dirty="0"/>
              <a:t> 1 ID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pada Class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class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0332-13A3-40B9-B4C8-3BF4DE16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814-184A-4853-94AC-F4DF678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ID dan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9FD7-45BE-4F8E-9EF6-F8986474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dan </a:t>
            </a:r>
            <a:r>
              <a:rPr lang="en-US" dirty="0" err="1"/>
              <a:t>perbedaannya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B398-3E34-4383-A0D4-D2C7F6F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48B4E-7BD8-4399-9241-BA2297A0FA6C}"/>
              </a:ext>
            </a:extLst>
          </p:cNvPr>
          <p:cNvSpPr txBox="1"/>
          <p:nvPr/>
        </p:nvSpPr>
        <p:spPr>
          <a:xfrm>
            <a:off x="790414" y="2140213"/>
            <a:ext cx="106473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/>
              <a:t>Client Side Scripting</a:t>
            </a:r>
          </a:p>
          <a:p>
            <a:pPr marL="0" indent="0">
              <a:buNone/>
            </a:pPr>
            <a:r>
              <a:rPr lang="en-ID" sz="2400" dirty="0">
                <a:effectLst/>
              </a:rPr>
              <a:t>Client Side Scripting </a:t>
            </a:r>
            <a:r>
              <a:rPr lang="en-ID" sz="2400" dirty="0" err="1">
                <a:effectLst/>
              </a:rPr>
              <a:t>adalah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bahasa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pemrograman</a:t>
            </a:r>
            <a:r>
              <a:rPr lang="en-ID" sz="2400" dirty="0">
                <a:effectLst/>
              </a:rPr>
              <a:t> web yang </a:t>
            </a:r>
            <a:r>
              <a:rPr lang="en-ID" sz="2400" dirty="0" err="1">
                <a:effectLst/>
              </a:rPr>
              <a:t>pengolahannya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dijalankan</a:t>
            </a:r>
            <a:r>
              <a:rPr lang="en-ID" sz="2400" dirty="0">
                <a:effectLst/>
              </a:rPr>
              <a:t> di </a:t>
            </a:r>
            <a:r>
              <a:rPr lang="en-ID" sz="2400" dirty="0" err="1">
                <a:effectLst/>
              </a:rPr>
              <a:t>komputer</a:t>
            </a:r>
            <a:r>
              <a:rPr lang="en-ID" sz="2400" dirty="0">
                <a:effectLst/>
              </a:rPr>
              <a:t> client / </a:t>
            </a:r>
            <a:r>
              <a:rPr lang="en-ID" sz="2400" dirty="0" err="1">
                <a:effectLst/>
              </a:rPr>
              <a:t>pengunjung</a:t>
            </a:r>
            <a:r>
              <a:rPr lang="en-ID" sz="2400" dirty="0">
                <a:effectLst/>
              </a:rPr>
              <a:t>.</a:t>
            </a:r>
          </a:p>
          <a:p>
            <a:pPr marL="0" indent="0">
              <a:buNone/>
            </a:pPr>
            <a:endParaRPr lang="en-ID" sz="2400" dirty="0"/>
          </a:p>
          <a:p>
            <a:pPr marL="0" indent="0" algn="just">
              <a:buNone/>
            </a:pPr>
            <a:r>
              <a:rPr lang="en-ID" sz="2400" b="1" dirty="0" err="1">
                <a:effectLst/>
              </a:rPr>
              <a:t>Contoh</a:t>
            </a:r>
            <a:r>
              <a:rPr lang="en-ID" sz="2400" b="1" dirty="0">
                <a:effectLst/>
              </a:rPr>
              <a:t> Bahasa </a:t>
            </a:r>
            <a:r>
              <a:rPr lang="en-ID" sz="2400" b="1" dirty="0" err="1">
                <a:effectLst/>
              </a:rPr>
              <a:t>Pemrograman</a:t>
            </a:r>
            <a:r>
              <a:rPr lang="en-ID" sz="2400" b="1" dirty="0">
                <a:effectLst/>
              </a:rPr>
              <a:t> Client Side Scripting </a:t>
            </a:r>
          </a:p>
          <a:p>
            <a:pPr algn="just">
              <a:buFont typeface="+mj-lt"/>
              <a:buAutoNum type="arabicPeriod"/>
            </a:pPr>
            <a:r>
              <a:rPr lang="en-ID" sz="2400" dirty="0">
                <a:effectLst/>
              </a:rPr>
              <a:t>HTML</a:t>
            </a:r>
          </a:p>
          <a:p>
            <a:pPr algn="just">
              <a:buFont typeface="+mj-lt"/>
              <a:buAutoNum type="arabicPeriod"/>
            </a:pPr>
            <a:r>
              <a:rPr lang="en-ID" sz="2400" dirty="0">
                <a:effectLst/>
              </a:rPr>
              <a:t>CSS</a:t>
            </a:r>
          </a:p>
          <a:p>
            <a:pPr algn="just">
              <a:buFont typeface="+mj-lt"/>
              <a:buAutoNum type="arabicPeriod"/>
            </a:pPr>
            <a:r>
              <a:rPr lang="en-ID" sz="2400" dirty="0">
                <a:effectLst/>
              </a:rPr>
              <a:t>JavaScript</a:t>
            </a:r>
          </a:p>
          <a:p>
            <a:pPr algn="just">
              <a:buFont typeface="+mj-lt"/>
              <a:buAutoNum type="arabicPeriod"/>
            </a:pPr>
            <a:r>
              <a:rPr lang="en-ID" sz="2400" dirty="0">
                <a:effectLst/>
              </a:rPr>
              <a:t>XML</a:t>
            </a:r>
            <a:endParaRPr lang="en-ID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00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48B4E-7BD8-4399-9241-BA2297A0FA6C}"/>
              </a:ext>
            </a:extLst>
          </p:cNvPr>
          <p:cNvSpPr txBox="1"/>
          <p:nvPr/>
        </p:nvSpPr>
        <p:spPr>
          <a:xfrm>
            <a:off x="772332" y="397401"/>
            <a:ext cx="10647335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1" dirty="0">
                <a:effectLst/>
              </a:rPr>
              <a:t>Server Side Scripting</a:t>
            </a:r>
          </a:p>
          <a:p>
            <a:pPr algn="just"/>
            <a:r>
              <a:rPr lang="en-ID" sz="2400" dirty="0">
                <a:effectLst/>
              </a:rPr>
              <a:t>Server Side Scripting </a:t>
            </a:r>
            <a:r>
              <a:rPr lang="en-ID" sz="2400" dirty="0" err="1">
                <a:effectLst/>
              </a:rPr>
              <a:t>adalah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jenis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bahasa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pemrograman</a:t>
            </a:r>
            <a:r>
              <a:rPr lang="en-ID" sz="2400" dirty="0">
                <a:effectLst/>
              </a:rPr>
              <a:t> web yang </a:t>
            </a:r>
            <a:r>
              <a:rPr lang="en-ID" sz="2400" dirty="0" err="1">
                <a:effectLst/>
              </a:rPr>
              <a:t>pengolahannya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dilakukan</a:t>
            </a:r>
            <a:r>
              <a:rPr lang="en-ID" sz="2400" dirty="0">
                <a:effectLst/>
              </a:rPr>
              <a:t> di </a:t>
            </a:r>
            <a:r>
              <a:rPr lang="en-ID" sz="2400" dirty="0" err="1">
                <a:effectLst/>
              </a:rPr>
              <a:t>komputer</a:t>
            </a:r>
            <a:r>
              <a:rPr lang="en-ID" sz="2400" dirty="0">
                <a:effectLst/>
              </a:rPr>
              <a:t> server, dan </a:t>
            </a:r>
            <a:r>
              <a:rPr lang="en-ID" sz="2400" dirty="0" err="1">
                <a:effectLst/>
              </a:rPr>
              <a:t>hasil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pengolahannya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kirimkan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ke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komputer</a:t>
            </a:r>
            <a:r>
              <a:rPr lang="en-ID" sz="2400" dirty="0">
                <a:effectLst/>
              </a:rPr>
              <a:t> client/</a:t>
            </a:r>
            <a:r>
              <a:rPr lang="en-ID" sz="2400" dirty="0" err="1">
                <a:effectLst/>
              </a:rPr>
              <a:t>pengunjung</a:t>
            </a:r>
            <a:r>
              <a:rPr lang="en-ID" sz="2400" dirty="0">
                <a:effectLst/>
              </a:rPr>
              <a:t>.</a:t>
            </a:r>
          </a:p>
          <a:p>
            <a:pPr algn="just"/>
            <a:br>
              <a:rPr lang="en-ID" sz="2400" dirty="0">
                <a:effectLst/>
              </a:rPr>
            </a:br>
            <a:r>
              <a:rPr lang="en-ID" sz="2400" dirty="0">
                <a:effectLst/>
              </a:rPr>
              <a:t>Hasil </a:t>
            </a:r>
            <a:r>
              <a:rPr lang="en-ID" sz="2400" dirty="0" err="1">
                <a:effectLst/>
              </a:rPr>
              <a:t>dari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pengolahan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tersebut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dibuat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kedalam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bentuk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bahasa</a:t>
            </a:r>
            <a:r>
              <a:rPr lang="en-ID" sz="2400" dirty="0">
                <a:effectLst/>
              </a:rPr>
              <a:t> html, </a:t>
            </a:r>
            <a:r>
              <a:rPr lang="en-ID" sz="2400" dirty="0" err="1">
                <a:effectLst/>
              </a:rPr>
              <a:t>sehingga</a:t>
            </a:r>
            <a:r>
              <a:rPr lang="en-ID" sz="2400" dirty="0">
                <a:effectLst/>
              </a:rPr>
              <a:t> client/</a:t>
            </a:r>
            <a:r>
              <a:rPr lang="en-ID" sz="2400" dirty="0" err="1">
                <a:effectLst/>
              </a:rPr>
              <a:t>pengunjung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tidak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mengetahui</a:t>
            </a:r>
            <a:r>
              <a:rPr lang="en-ID" sz="2400" dirty="0">
                <a:effectLst/>
              </a:rPr>
              <a:t> script </a:t>
            </a:r>
            <a:r>
              <a:rPr lang="en-ID" sz="2400" dirty="0" err="1">
                <a:effectLst/>
              </a:rPr>
              <a:t>asli</a:t>
            </a:r>
            <a:r>
              <a:rPr lang="en-ID" sz="2400" dirty="0">
                <a:effectLst/>
              </a:rPr>
              <a:t> yang </a:t>
            </a:r>
            <a:r>
              <a:rPr lang="en-ID" sz="2400" dirty="0" err="1">
                <a:effectLst/>
              </a:rPr>
              <a:t>telah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ditulis</a:t>
            </a:r>
            <a:r>
              <a:rPr lang="en-ID" sz="2400" dirty="0">
                <a:effectLst/>
              </a:rPr>
              <a:t> oleh </a:t>
            </a:r>
            <a:r>
              <a:rPr lang="en-ID" sz="2400" dirty="0" err="1">
                <a:effectLst/>
              </a:rPr>
              <a:t>pembuatnya</a:t>
            </a:r>
            <a:r>
              <a:rPr lang="en-ID" sz="2400" dirty="0">
                <a:effectLst/>
              </a:rPr>
              <a:t>.</a:t>
            </a:r>
          </a:p>
          <a:p>
            <a:pPr algn="just"/>
            <a:endParaRPr lang="en-ID" sz="2400" dirty="0"/>
          </a:p>
          <a:p>
            <a:pPr algn="just"/>
            <a:r>
              <a:rPr lang="en-ID" sz="2400" b="1" dirty="0" err="1">
                <a:effectLst/>
              </a:rPr>
              <a:t>Contoh</a:t>
            </a:r>
            <a:r>
              <a:rPr lang="en-ID" sz="2400" b="1" dirty="0">
                <a:effectLst/>
              </a:rPr>
              <a:t> Bahasa </a:t>
            </a:r>
            <a:r>
              <a:rPr lang="en-ID" sz="2400" b="1" dirty="0" err="1">
                <a:effectLst/>
              </a:rPr>
              <a:t>Pemrograman</a:t>
            </a:r>
            <a:r>
              <a:rPr lang="en-ID" sz="2400" b="1" dirty="0">
                <a:effectLst/>
              </a:rPr>
              <a:t> Server Side Scripting</a:t>
            </a:r>
          </a:p>
          <a:p>
            <a:pPr algn="just"/>
            <a:r>
              <a:rPr lang="en-ID" sz="2400" dirty="0" err="1">
                <a:effectLst/>
              </a:rPr>
              <a:t>Untuk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menjawab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pertanyaan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tersebut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berikut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inilah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contoh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bahasa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pemrograman</a:t>
            </a:r>
            <a:r>
              <a:rPr lang="en-ID" sz="2400" dirty="0">
                <a:effectLst/>
              </a:rPr>
              <a:t> yang </a:t>
            </a:r>
            <a:r>
              <a:rPr lang="en-ID" sz="2400" dirty="0" err="1">
                <a:effectLst/>
              </a:rPr>
              <a:t>termasuk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kedalam</a:t>
            </a:r>
            <a:r>
              <a:rPr lang="en-ID" sz="2400" dirty="0">
                <a:effectLst/>
              </a:rPr>
              <a:t> </a:t>
            </a:r>
            <a:r>
              <a:rPr lang="en-ID" sz="2400" dirty="0" err="1">
                <a:effectLst/>
              </a:rPr>
              <a:t>kategori</a:t>
            </a:r>
            <a:r>
              <a:rPr lang="en-ID" sz="2400" dirty="0">
                <a:effectLst/>
              </a:rPr>
              <a:t> Server Side Scripting:</a:t>
            </a:r>
          </a:p>
          <a:p>
            <a:pPr marL="457200" indent="-457200" algn="just">
              <a:buAutoNum type="arabicPeriod"/>
            </a:pPr>
            <a:r>
              <a:rPr lang="en-ID" sz="2400" dirty="0">
                <a:effectLst/>
              </a:rPr>
              <a:t>PHP</a:t>
            </a:r>
          </a:p>
          <a:p>
            <a:pPr marL="457200" indent="-457200" algn="just">
              <a:buAutoNum type="arabicPeriod"/>
            </a:pPr>
            <a:r>
              <a:rPr lang="en-ID" sz="2400" dirty="0">
                <a:effectLst/>
              </a:rPr>
              <a:t>ASP / </a:t>
            </a:r>
            <a:r>
              <a:rPr lang="en-ID" sz="2400" dirty="0" err="1">
                <a:effectLst/>
              </a:rPr>
              <a:t>ASP.Net</a:t>
            </a:r>
            <a:endParaRPr lang="en-ID" sz="2400" dirty="0">
              <a:effectLst/>
            </a:endParaRPr>
          </a:p>
          <a:p>
            <a:pPr marL="457200" indent="-457200" algn="just">
              <a:buAutoNum type="arabicPeriod"/>
            </a:pPr>
            <a:r>
              <a:rPr lang="en-ID" sz="2400" dirty="0">
                <a:effectLst/>
              </a:rPr>
              <a:t>JSP</a:t>
            </a:r>
          </a:p>
          <a:p>
            <a:pPr marL="457200" indent="-457200" algn="just">
              <a:buAutoNum type="arabicPeriod"/>
            </a:pPr>
            <a:r>
              <a:rPr lang="en-ID" sz="2400" dirty="0">
                <a:effectLst/>
              </a:rPr>
              <a:t>Python</a:t>
            </a:r>
          </a:p>
          <a:p>
            <a:pPr marL="457200" indent="-457200" algn="just">
              <a:buAutoNum type="arabicPeriod"/>
            </a:pPr>
            <a:r>
              <a:rPr lang="en-ID" sz="2400" dirty="0">
                <a:effectLst/>
              </a:rPr>
              <a:t>Bash Script</a:t>
            </a:r>
          </a:p>
        </p:txBody>
      </p:sp>
    </p:spTree>
    <p:extLst>
      <p:ext uri="{BB962C8B-B14F-4D97-AF65-F5344CB8AC3E}">
        <p14:creationId xmlns:p14="http://schemas.microsoft.com/office/powerpoint/2010/main" val="299407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B703-9056-4864-A2E8-0C0732F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2" y="545668"/>
            <a:ext cx="10630546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Kelebihan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Server Side Scripting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EB145-93A0-4FBD-BC46-B0AFE673D51C}"/>
              </a:ext>
            </a:extLst>
          </p:cNvPr>
          <p:cNvSpPr txBox="1"/>
          <p:nvPr/>
        </p:nvSpPr>
        <p:spPr>
          <a:xfrm>
            <a:off x="831742" y="1582340"/>
            <a:ext cx="105285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Lebih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aman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dibandingkan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dengan</a:t>
            </a:r>
            <a:r>
              <a:rPr lang="en-ID" sz="2000" dirty="0">
                <a:effectLst/>
              </a:rPr>
              <a:t> client side scripting. 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Meminimalkan</a:t>
            </a:r>
            <a:r>
              <a:rPr lang="en-ID" sz="2000" dirty="0">
                <a:effectLst/>
              </a:rPr>
              <a:t> traffic </a:t>
            </a:r>
            <a:r>
              <a:rPr lang="en-ID" sz="2000" dirty="0" err="1">
                <a:effectLst/>
              </a:rPr>
              <a:t>dijaringan</a:t>
            </a:r>
            <a:r>
              <a:rPr lang="en-ID" sz="2000" dirty="0">
                <a:effectLst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Pemrosesannya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lebih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cepat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sebab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spesifikasi</a:t>
            </a:r>
            <a:r>
              <a:rPr lang="en-ID" sz="2000" dirty="0">
                <a:effectLst/>
              </a:rPr>
              <a:t> hardware yang </a:t>
            </a:r>
            <a:r>
              <a:rPr lang="en-ID" sz="2000" dirty="0" err="1">
                <a:effectLst/>
              </a:rPr>
              <a:t>digunakan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untuk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mesin</a:t>
            </a:r>
            <a:r>
              <a:rPr lang="en-ID" sz="2000" dirty="0">
                <a:effectLst/>
              </a:rPr>
              <a:t> server </a:t>
            </a:r>
            <a:r>
              <a:rPr lang="en-ID" sz="2000" dirty="0" err="1">
                <a:effectLst/>
              </a:rPr>
              <a:t>biasanya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lebih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tinggi</a:t>
            </a:r>
            <a:r>
              <a:rPr lang="en-ID" sz="2000" dirty="0">
                <a:effectLst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Dapat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mendukung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banyak</a:t>
            </a:r>
            <a:r>
              <a:rPr lang="en-ID" sz="2000" dirty="0">
                <a:effectLst/>
              </a:rPr>
              <a:t> program database management system (DBMS).</a:t>
            </a:r>
          </a:p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Bisa </a:t>
            </a:r>
            <a:r>
              <a:rPr lang="en-ID" sz="2000" dirty="0" err="1">
                <a:effectLst/>
              </a:rPr>
              <a:t>mengelola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sumber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daya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ada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dikomputer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baik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itu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perangkat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keras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maupun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perangkat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lunak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nya</a:t>
            </a:r>
            <a:r>
              <a:rPr lang="en-ID" sz="2000" dirty="0">
                <a:effectLst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Mampu </a:t>
            </a:r>
            <a:r>
              <a:rPr lang="en-ID" sz="2000" dirty="0" err="1">
                <a:effectLst/>
              </a:rPr>
              <a:t>dijalankan</a:t>
            </a:r>
            <a:r>
              <a:rPr lang="en-ID" sz="2000" dirty="0">
                <a:effectLst/>
              </a:rPr>
              <a:t> di </a:t>
            </a:r>
            <a:r>
              <a:rPr lang="en-ID" sz="2000" dirty="0" err="1">
                <a:effectLst/>
              </a:rPr>
              <a:t>semua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sistem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operasi</a:t>
            </a:r>
            <a:r>
              <a:rPr lang="en-ID" sz="2000" dirty="0">
                <a:effectLst/>
              </a:rPr>
              <a:t> (cross platform).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Tidak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tergantung</a:t>
            </a:r>
            <a:r>
              <a:rPr lang="en-ID" sz="2000" dirty="0">
                <a:effectLst/>
              </a:rPr>
              <a:t> pada </a:t>
            </a:r>
            <a:r>
              <a:rPr lang="en-ID" sz="2000" dirty="0" err="1">
                <a:effectLst/>
              </a:rPr>
              <a:t>jenis</a:t>
            </a:r>
            <a:r>
              <a:rPr lang="en-ID" sz="2000" dirty="0">
                <a:effectLst/>
              </a:rPr>
              <a:t> web browser yang </a:t>
            </a:r>
            <a:r>
              <a:rPr lang="en-ID" sz="2000" dirty="0" err="1">
                <a:effectLst/>
              </a:rPr>
              <a:t>digunakan</a:t>
            </a:r>
            <a:r>
              <a:rPr lang="en-ID" sz="2000" dirty="0">
                <a:effectLst/>
              </a:rPr>
              <a:t> client, </a:t>
            </a:r>
            <a:r>
              <a:rPr lang="en-ID" sz="2000" dirty="0" err="1">
                <a:effectLst/>
              </a:rPr>
              <a:t>karena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semua</a:t>
            </a:r>
            <a:r>
              <a:rPr lang="en-ID" sz="2000" dirty="0">
                <a:effectLst/>
              </a:rPr>
              <a:t> script </a:t>
            </a:r>
            <a:r>
              <a:rPr lang="en-ID" sz="2000" dirty="0" err="1">
                <a:effectLst/>
              </a:rPr>
              <a:t>dikelola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disisi</a:t>
            </a:r>
            <a:r>
              <a:rPr lang="en-ID" sz="2000" dirty="0">
                <a:effectLst/>
              </a:rPr>
              <a:t> server/ web server.</a:t>
            </a:r>
          </a:p>
        </p:txBody>
      </p:sp>
    </p:spTree>
    <p:extLst>
      <p:ext uri="{BB962C8B-B14F-4D97-AF65-F5344CB8AC3E}">
        <p14:creationId xmlns:p14="http://schemas.microsoft.com/office/powerpoint/2010/main" val="170801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B703-9056-4864-A2E8-0C0732F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2" y="545668"/>
            <a:ext cx="10630546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Kelemahan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Server Side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95E48-5106-4E41-965E-7912FD61C65F}"/>
              </a:ext>
            </a:extLst>
          </p:cNvPr>
          <p:cNvSpPr txBox="1"/>
          <p:nvPr/>
        </p:nvSpPr>
        <p:spPr>
          <a:xfrm>
            <a:off x="831742" y="1586215"/>
            <a:ext cx="105285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Membutuhkan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spesifikasi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komputer</a:t>
            </a:r>
            <a:r>
              <a:rPr lang="en-ID" sz="2000" dirty="0">
                <a:effectLst/>
              </a:rPr>
              <a:t> server yang </a:t>
            </a:r>
            <a:r>
              <a:rPr lang="en-ID" sz="2000" dirty="0" err="1">
                <a:effectLst/>
              </a:rPr>
              <a:t>cukup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tinggi</a:t>
            </a:r>
            <a:r>
              <a:rPr lang="en-ID" sz="2000" dirty="0">
                <a:effectLst/>
              </a:rPr>
              <a:t> agar </a:t>
            </a:r>
            <a:r>
              <a:rPr lang="en-ID" sz="2000" dirty="0" err="1">
                <a:effectLst/>
              </a:rPr>
              <a:t>dapat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memproses</a:t>
            </a:r>
            <a:r>
              <a:rPr lang="en-ID" sz="2000" dirty="0">
                <a:effectLst/>
              </a:rPr>
              <a:t> Server Side Scripting </a:t>
            </a:r>
            <a:r>
              <a:rPr lang="en-ID" sz="2000" dirty="0" err="1">
                <a:effectLst/>
              </a:rPr>
              <a:t>secara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cepat</a:t>
            </a:r>
            <a:r>
              <a:rPr lang="en-ID" sz="2000" dirty="0">
                <a:effectLst/>
              </a:rPr>
              <a:t>. Hal </a:t>
            </a:r>
            <a:r>
              <a:rPr lang="en-ID" sz="2000" dirty="0" err="1">
                <a:effectLst/>
              </a:rPr>
              <a:t>ini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terjadi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karena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semua</a:t>
            </a:r>
            <a:r>
              <a:rPr lang="en-ID" sz="2000" dirty="0">
                <a:effectLst/>
              </a:rPr>
              <a:t> data di proses oleh server.</a:t>
            </a:r>
          </a:p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Bahasa </a:t>
            </a:r>
            <a:r>
              <a:rPr lang="en-ID" sz="2000" dirty="0" err="1">
                <a:effectLst/>
              </a:rPr>
              <a:t>pemrograman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termasuk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kedalam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kategori</a:t>
            </a:r>
            <a:r>
              <a:rPr lang="en-ID" sz="2000" dirty="0">
                <a:effectLst/>
              </a:rPr>
              <a:t> server side scripting, </a:t>
            </a:r>
            <a:r>
              <a:rPr lang="en-ID" sz="2000" dirty="0" err="1">
                <a:effectLst/>
              </a:rPr>
              <a:t>perlu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memiliki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kemampuan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pemrograman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baik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untuk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mempelajari</a:t>
            </a:r>
            <a:r>
              <a:rPr lang="en-ID" sz="2000" dirty="0">
                <a:effectLst/>
              </a:rPr>
              <a:t> Server Side Scripting.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Tidak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memiliki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tampilan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menarik</a:t>
            </a:r>
            <a:r>
              <a:rPr lang="en-ID" sz="2000" dirty="0">
                <a:effectLst/>
              </a:rPr>
              <a:t> dan </a:t>
            </a:r>
            <a:r>
              <a:rPr lang="en-ID" sz="2000" dirty="0" err="1">
                <a:effectLst/>
              </a:rPr>
              <a:t>elegan</a:t>
            </a:r>
            <a:r>
              <a:rPr lang="en-ID" sz="2000" dirty="0">
                <a:effectLst/>
              </a:rPr>
              <a:t>. </a:t>
            </a:r>
            <a:r>
              <a:rPr lang="en-ID" sz="2000" dirty="0" err="1">
                <a:effectLst/>
              </a:rPr>
              <a:t>Namun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jangan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khawatir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karena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dapat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diatasi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dengan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menggabungkan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nya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dengan</a:t>
            </a:r>
            <a:r>
              <a:rPr lang="en-ID" sz="2000" dirty="0">
                <a:effectLst/>
              </a:rPr>
              <a:t> CSS </a:t>
            </a:r>
            <a:r>
              <a:rPr lang="en-ID" sz="2000" dirty="0" err="1">
                <a:effectLst/>
              </a:rPr>
              <a:t>atau</a:t>
            </a:r>
            <a:r>
              <a:rPr lang="en-ID" sz="2000" dirty="0">
                <a:effectLst/>
              </a:rPr>
              <a:t> bootstrap.</a:t>
            </a:r>
          </a:p>
        </p:txBody>
      </p:sp>
    </p:spTree>
    <p:extLst>
      <p:ext uri="{BB962C8B-B14F-4D97-AF65-F5344CB8AC3E}">
        <p14:creationId xmlns:p14="http://schemas.microsoft.com/office/powerpoint/2010/main" val="279976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B703-9056-4864-A2E8-0C0732F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2" y="545668"/>
            <a:ext cx="10630546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Kelebihan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Client Side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FE3C6-60DF-44D5-BA9E-108F0A6F3D45}"/>
              </a:ext>
            </a:extLst>
          </p:cNvPr>
          <p:cNvSpPr txBox="1"/>
          <p:nvPr/>
        </p:nvSpPr>
        <p:spPr>
          <a:xfrm>
            <a:off x="831742" y="1557189"/>
            <a:ext cx="10528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Bahasa </a:t>
            </a:r>
            <a:r>
              <a:rPr lang="en-ID" sz="2000" dirty="0" err="1">
                <a:effectLst/>
              </a:rPr>
              <a:t>pemrograman</a:t>
            </a:r>
            <a:r>
              <a:rPr lang="en-ID" sz="2000" dirty="0">
                <a:effectLst/>
              </a:rPr>
              <a:t> Client Side Scripting </a:t>
            </a:r>
            <a:r>
              <a:rPr lang="en-ID" sz="2000" dirty="0" err="1">
                <a:effectLst/>
              </a:rPr>
              <a:t>mudah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untuk</a:t>
            </a:r>
            <a:r>
              <a:rPr lang="en-ID" sz="2000" dirty="0">
                <a:effectLst/>
              </a:rPr>
              <a:t> di </a:t>
            </a:r>
            <a:r>
              <a:rPr lang="en-ID" sz="2000" dirty="0" err="1">
                <a:effectLst/>
              </a:rPr>
              <a:t>pelajari</a:t>
            </a:r>
            <a:r>
              <a:rPr lang="en-ID" sz="2000" dirty="0">
                <a:effectLst/>
              </a:rPr>
              <a:t> dan </a:t>
            </a:r>
            <a:r>
              <a:rPr lang="en-ID" sz="2000" dirty="0" err="1">
                <a:effectLst/>
              </a:rPr>
              <a:t>dipahami</a:t>
            </a:r>
            <a:r>
              <a:rPr lang="en-ID" sz="2000" dirty="0">
                <a:effectLst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Karena </a:t>
            </a:r>
            <a:r>
              <a:rPr lang="en-ID" sz="2000" dirty="0" err="1">
                <a:effectLst/>
              </a:rPr>
              <a:t>bahasa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pemrograman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ini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mudah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untuk</a:t>
            </a:r>
            <a:r>
              <a:rPr lang="en-ID" sz="2000" dirty="0">
                <a:effectLst/>
              </a:rPr>
              <a:t> di </a:t>
            </a:r>
            <a:r>
              <a:rPr lang="en-ID" sz="2000" dirty="0" err="1">
                <a:effectLst/>
              </a:rPr>
              <a:t>pelajari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maka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bahasa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pemrograman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jenis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ini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tidak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memerlukan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pengetahuan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tinggi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tentang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pemrograman</a:t>
            </a:r>
            <a:r>
              <a:rPr lang="en-ID" sz="2000" dirty="0">
                <a:effectLst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Proses </a:t>
            </a:r>
            <a:r>
              <a:rPr lang="en-ID" sz="2000" dirty="0" err="1">
                <a:effectLst/>
              </a:rPr>
              <a:t>penerjemahan</a:t>
            </a:r>
            <a:r>
              <a:rPr lang="en-ID" sz="2000" dirty="0">
                <a:effectLst/>
              </a:rPr>
              <a:t> script </a:t>
            </a:r>
            <a:r>
              <a:rPr lang="en-ID" sz="2000" dirty="0" err="1">
                <a:effectLst/>
              </a:rPr>
              <a:t>nya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lebih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cepat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karena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dilakukan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langsung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disisi</a:t>
            </a:r>
            <a:r>
              <a:rPr lang="en-ID" sz="2000" dirty="0">
                <a:effectLst/>
              </a:rPr>
              <a:t> Client / localhost.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Mempunyai</a:t>
            </a:r>
            <a:r>
              <a:rPr lang="en-ID" sz="2000" dirty="0">
                <a:effectLst/>
              </a:rPr>
              <a:t> layout dan </a:t>
            </a:r>
            <a:r>
              <a:rPr lang="en-ID" sz="2000" dirty="0" err="1">
                <a:effectLst/>
              </a:rPr>
              <a:t>desain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halaman</a:t>
            </a:r>
            <a:r>
              <a:rPr lang="en-ID" sz="2000" dirty="0">
                <a:effectLst/>
              </a:rPr>
              <a:t> web yang </a:t>
            </a:r>
            <a:r>
              <a:rPr lang="en-ID" sz="2000" dirty="0" err="1">
                <a:effectLst/>
              </a:rPr>
              <a:t>lebih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interaktif</a:t>
            </a:r>
            <a:r>
              <a:rPr lang="en-ID" sz="2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46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B703-9056-4864-A2E8-0C0732F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2" y="545668"/>
            <a:ext cx="10630546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Kelemahan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Client Side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60487-FDC6-4612-B2A3-2FE3D27A26C8}"/>
              </a:ext>
            </a:extLst>
          </p:cNvPr>
          <p:cNvSpPr txBox="1"/>
          <p:nvPr/>
        </p:nvSpPr>
        <p:spPr>
          <a:xfrm>
            <a:off x="729712" y="1639873"/>
            <a:ext cx="105285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Script </a:t>
            </a:r>
            <a:r>
              <a:rPr lang="en-ID" sz="2000" dirty="0" err="1">
                <a:effectLst/>
              </a:rPr>
              <a:t>asli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dari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halaman</a:t>
            </a:r>
            <a:r>
              <a:rPr lang="en-ID" sz="2000" dirty="0">
                <a:effectLst/>
              </a:rPr>
              <a:t> web </a:t>
            </a:r>
            <a:r>
              <a:rPr lang="en-ID" sz="2000" dirty="0" err="1">
                <a:effectLst/>
              </a:rPr>
              <a:t>dapat</a:t>
            </a:r>
            <a:r>
              <a:rPr lang="en-ID" sz="2000" dirty="0">
                <a:effectLst/>
              </a:rPr>
              <a:t>  </a:t>
            </a:r>
            <a:r>
              <a:rPr lang="en-ID" sz="2000" dirty="0" err="1">
                <a:effectLst/>
              </a:rPr>
              <a:t>dilihat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melalui</a:t>
            </a:r>
            <a:r>
              <a:rPr lang="en-ID" sz="2000" dirty="0">
                <a:effectLst/>
              </a:rPr>
              <a:t> web browser. </a:t>
            </a:r>
          </a:p>
          <a:p>
            <a:pPr marL="342900" indent="-342900" algn="just">
              <a:buAutoNum type="arabicPeriod"/>
            </a:pPr>
            <a:r>
              <a:rPr lang="en-ID" sz="2000" dirty="0">
                <a:effectLst/>
              </a:rPr>
              <a:t>Sangat </a:t>
            </a:r>
            <a:r>
              <a:rPr lang="en-ID" sz="2000" dirty="0" err="1">
                <a:effectLst/>
              </a:rPr>
              <a:t>bergantung</a:t>
            </a:r>
            <a:r>
              <a:rPr lang="en-ID" sz="2000" dirty="0">
                <a:effectLst/>
              </a:rPr>
              <a:t> pada hardware yang Anda </a:t>
            </a:r>
            <a:r>
              <a:rPr lang="en-ID" sz="2000" dirty="0" err="1">
                <a:effectLst/>
              </a:rPr>
              <a:t>gunakan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jika</a:t>
            </a:r>
            <a:r>
              <a:rPr lang="en-ID" sz="2000" dirty="0">
                <a:effectLst/>
              </a:rPr>
              <a:t> hardware yang Anda </a:t>
            </a:r>
            <a:r>
              <a:rPr lang="en-ID" sz="2000" dirty="0" err="1">
                <a:effectLst/>
              </a:rPr>
              <a:t>gunakan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memiliki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spesifikasi</a:t>
            </a:r>
            <a:r>
              <a:rPr lang="en-ID" sz="2000" dirty="0">
                <a:effectLst/>
              </a:rPr>
              <a:t> yang </a:t>
            </a:r>
            <a:r>
              <a:rPr lang="en-ID" sz="2000" dirty="0" err="1">
                <a:effectLst/>
              </a:rPr>
              <a:t>tinggi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maka</a:t>
            </a:r>
            <a:r>
              <a:rPr lang="en-ID" sz="2000" dirty="0">
                <a:effectLst/>
              </a:rPr>
              <a:t> script </a:t>
            </a:r>
            <a:r>
              <a:rPr lang="en-ID" sz="2000" dirty="0" err="1">
                <a:effectLst/>
              </a:rPr>
              <a:t>halaman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nya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akan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diproses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dengan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cepat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begitu</a:t>
            </a:r>
            <a:r>
              <a:rPr lang="en-ID" sz="2000" dirty="0">
                <a:effectLst/>
              </a:rPr>
              <a:t> juga </a:t>
            </a:r>
            <a:r>
              <a:rPr lang="en-ID" sz="2000" dirty="0" err="1">
                <a:effectLst/>
              </a:rPr>
              <a:t>sebaliknya</a:t>
            </a:r>
            <a:r>
              <a:rPr lang="en-ID" sz="2000" dirty="0">
                <a:effectLst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Masalah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kompatibilitas</a:t>
            </a:r>
            <a:r>
              <a:rPr lang="en-ID" sz="2000" dirty="0">
                <a:effectLst/>
              </a:rPr>
              <a:t> web browser yang </a:t>
            </a:r>
            <a:r>
              <a:rPr lang="en-ID" sz="2000" dirty="0" err="1">
                <a:effectLst/>
              </a:rPr>
              <a:t>digunakan</a:t>
            </a:r>
            <a:r>
              <a:rPr lang="en-ID" sz="2000" dirty="0">
                <a:effectLst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en-ID" sz="2000" dirty="0" err="1">
                <a:effectLst/>
              </a:rPr>
              <a:t>Minimnya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fitur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untuk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pengaksesan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ke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sumber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daya</a:t>
            </a:r>
            <a:r>
              <a:rPr lang="en-ID" sz="2000" dirty="0">
                <a:effectLst/>
              </a:rPr>
              <a:t> </a:t>
            </a:r>
            <a:r>
              <a:rPr lang="en-ID" sz="2000" dirty="0" err="1">
                <a:effectLst/>
              </a:rPr>
              <a:t>komputer</a:t>
            </a:r>
            <a:r>
              <a:rPr lang="en-ID" sz="2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82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A70E61-024B-44D0-9AB8-0FC33A3AC59F}"/>
              </a:ext>
            </a:extLst>
          </p:cNvPr>
          <p:cNvSpPr txBox="1"/>
          <p:nvPr/>
        </p:nvSpPr>
        <p:spPr>
          <a:xfrm>
            <a:off x="3692631" y="1196842"/>
            <a:ext cx="4806735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  <a:endParaRPr lang="en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B2606-DAB2-4507-83E6-BE63FE06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98" y="2041153"/>
            <a:ext cx="752580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109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174</TotalTime>
  <Words>1749</Words>
  <Application>Microsoft Office PowerPoint</Application>
  <PresentationFormat>Widescreen</PresentationFormat>
  <Paragraphs>196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Droplet</vt:lpstr>
      <vt:lpstr>PowerPoint Presentation</vt:lpstr>
      <vt:lpstr>Perbedaan server side scripting dan client side scripting</vt:lpstr>
      <vt:lpstr>PowerPoint Presentation</vt:lpstr>
      <vt:lpstr>PowerPoint Presentation</vt:lpstr>
      <vt:lpstr>Kelebihan Server Side Scripting</vt:lpstr>
      <vt:lpstr>Kelemahan Server Side Scripting</vt:lpstr>
      <vt:lpstr>Kelebihan Client Side Scripting</vt:lpstr>
      <vt:lpstr>Kelemahan Client Side Scripting</vt:lpstr>
      <vt:lpstr>PowerPoint Presentation</vt:lpstr>
      <vt:lpstr>PowerPoint Presentation</vt:lpstr>
      <vt:lpstr>PowerPoint Presentation</vt:lpstr>
      <vt:lpstr>PowerPoint Presentation</vt:lpstr>
      <vt:lpstr>HTML</vt:lpstr>
      <vt:lpstr>Tag konten</vt:lpstr>
      <vt:lpstr>Styling HTML dengan CSS</vt:lpstr>
      <vt:lpstr>Inline CSS</vt:lpstr>
      <vt:lpstr>Internal CSS</vt:lpstr>
      <vt:lpstr>External CSS</vt:lpstr>
      <vt:lpstr>File CSS</vt:lpstr>
      <vt:lpstr>ID dan Class</vt:lpstr>
      <vt:lpstr>Selector ID dan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 Artha</dc:creator>
  <cp:lastModifiedBy>Made Artha</cp:lastModifiedBy>
  <cp:revision>34</cp:revision>
  <dcterms:created xsi:type="dcterms:W3CDTF">2022-02-24T00:13:08Z</dcterms:created>
  <dcterms:modified xsi:type="dcterms:W3CDTF">2022-02-24T23:42:07Z</dcterms:modified>
</cp:coreProperties>
</file>