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8" r:id="rId2"/>
    <p:sldId id="256" r:id="rId3"/>
    <p:sldId id="261" r:id="rId4"/>
    <p:sldId id="307" r:id="rId5"/>
    <p:sldId id="284" r:id="rId6"/>
    <p:sldId id="308" r:id="rId7"/>
    <p:sldId id="309" r:id="rId8"/>
    <p:sldId id="310" r:id="rId9"/>
    <p:sldId id="311" r:id="rId10"/>
    <p:sldId id="312" r:id="rId11"/>
    <p:sldId id="313" r:id="rId12"/>
    <p:sldId id="314" r:id="rId13"/>
    <p:sldId id="315" r:id="rId14"/>
    <p:sldId id="316" r:id="rId15"/>
    <p:sldId id="318" r:id="rId16"/>
    <p:sldId id="317" r:id="rId17"/>
    <p:sldId id="319" r:id="rId18"/>
    <p:sldId id="320" r:id="rId19"/>
    <p:sldId id="321" r:id="rId20"/>
    <p:sldId id="322" r:id="rId21"/>
    <p:sldId id="323" r:id="rId22"/>
    <p:sldId id="324" r:id="rId23"/>
    <p:sldId id="325" r:id="rId24"/>
    <p:sldId id="326" r:id="rId25"/>
    <p:sldId id="279" r:id="rId26"/>
  </p:sldIdLst>
  <p:sldSz cx="9144000" cy="5143500" type="screen16x9"/>
  <p:notesSz cx="6858000" cy="9144000"/>
  <p:embeddedFontLst>
    <p:embeddedFont>
      <p:font typeface="Arvo" panose="020B0604020202020204" charset="0"/>
      <p:regular r:id="rId28"/>
      <p:bold r:id="rId29"/>
      <p:italic r:id="rId30"/>
      <p:boldItalic r:id="rId31"/>
    </p:embeddedFont>
    <p:embeddedFont>
      <p:font typeface="Roboto Condensed" panose="020B0604020202020204" charset="0"/>
      <p:regular r:id="rId32"/>
      <p:bold r:id="rId33"/>
      <p:italic r:id="rId34"/>
      <p:boldItalic r:id="rId35"/>
    </p:embeddedFont>
    <p:embeddedFont>
      <p:font typeface="Roboto Condensed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7F1EC5-7EE9-43CA-BAB2-6FE18421F98A}">
  <a:tblStyle styleId="{527F1EC5-7EE9-43CA-BAB2-6FE18421F98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3325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6292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789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1808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2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04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918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6986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210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390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5163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4932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5271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686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6222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2182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786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366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835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77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13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77" name="Shape 7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1" y="4472722"/>
            <a:ext cx="2202829" cy="670794"/>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171" name="Shape 171"/>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29" cy="670794"/>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p>
            </p:txBody>
          </p:sp>
          <p:sp>
            <p:nvSpPr>
              <p:cNvPr id="179" name="Shape 179"/>
              <p:cNvSpPr/>
              <p:nvPr/>
            </p:nvSpPr>
            <p:spPr>
              <a:xfrm>
                <a:off x="4749365" y="330075"/>
                <a:ext cx="1699500" cy="1699500"/>
              </a:xfrm>
              <a:prstGeom prst="rtTriangle">
                <a:avLst/>
              </a:prstGeom>
              <a:solidFill>
                <a:srgbClr val="3F5378"/>
              </a:solidFill>
              <a:ln>
                <a:noFill/>
              </a:ln>
            </p:spPr>
            <p:txBody>
              <a:bodyPr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1362194" y="603051"/>
            <a:ext cx="7040714" cy="315600"/>
          </a:xfrm>
          <a:prstGeom prst="rect">
            <a:avLst/>
          </a:prstGeom>
        </p:spPr>
        <p:txBody>
          <a:bodyPr lIns="91425" tIns="91425" rIns="91425" bIns="91425" anchor="ctr" anchorCtr="0">
            <a:noAutofit/>
          </a:bodyPr>
          <a:lstStyle/>
          <a:p>
            <a:pPr lvl="0" algn="ctr">
              <a:spcBef>
                <a:spcPts val="0"/>
              </a:spcBef>
              <a:buNone/>
            </a:pPr>
            <a:r>
              <a:rPr lang="en" sz="4000" dirty="0">
                <a:solidFill>
                  <a:srgbClr val="FF9800"/>
                </a:solidFill>
              </a:rPr>
              <a:t>TUGAS BESAR</a:t>
            </a:r>
            <a:br>
              <a:rPr lang="en" sz="4000" dirty="0">
                <a:solidFill>
                  <a:srgbClr val="FF9800"/>
                </a:solidFill>
              </a:rPr>
            </a:br>
            <a:r>
              <a:rPr lang="en-US" sz="4000" dirty="0">
                <a:solidFill>
                  <a:srgbClr val="FF9800"/>
                </a:solidFill>
              </a:rPr>
              <a:t>PENGOLAHAN CITRA DIGITAL</a:t>
            </a:r>
            <a:endParaRPr lang="en" sz="4000" dirty="0">
              <a:solidFill>
                <a:srgbClr val="FF9800"/>
              </a:solidFill>
            </a:endParaRPr>
          </a:p>
        </p:txBody>
      </p:sp>
      <p:sp>
        <p:nvSpPr>
          <p:cNvPr id="214" name="Shape 214"/>
          <p:cNvSpPr txBox="1">
            <a:spLocks noGrp="1"/>
          </p:cNvSpPr>
          <p:nvPr>
            <p:ph type="subTitle" idx="4294967295"/>
          </p:nvPr>
        </p:nvSpPr>
        <p:spPr>
          <a:xfrm>
            <a:off x="741092" y="1179871"/>
            <a:ext cx="8141109" cy="3539613"/>
          </a:xfrm>
          <a:prstGeom prst="rect">
            <a:avLst/>
          </a:prstGeom>
        </p:spPr>
        <p:txBody>
          <a:bodyPr lIns="91425" tIns="91425" rIns="91425" bIns="91425" anchor="ctr" anchorCtr="0">
            <a:noAutofit/>
          </a:bodyPr>
          <a:lstStyle/>
          <a:p>
            <a:pPr lvl="0" algn="ctr" rtl="0">
              <a:spcBef>
                <a:spcPts val="0"/>
              </a:spcBef>
              <a:spcAft>
                <a:spcPts val="0"/>
              </a:spcAft>
              <a:buNone/>
            </a:pPr>
            <a:r>
              <a:rPr lang="en-US" b="1" dirty="0"/>
              <a:t>Nama </a:t>
            </a:r>
            <a:r>
              <a:rPr lang="en-US" b="1" dirty="0" err="1"/>
              <a:t>Anggota</a:t>
            </a:r>
            <a:r>
              <a:rPr lang="en-US" b="1" dirty="0"/>
              <a:t> :</a:t>
            </a:r>
          </a:p>
          <a:p>
            <a:pPr lvl="0" algn="ctr" rtl="0">
              <a:spcBef>
                <a:spcPts val="0"/>
              </a:spcBef>
              <a:spcAft>
                <a:spcPts val="0"/>
              </a:spcAft>
              <a:buNone/>
            </a:pPr>
            <a:r>
              <a:rPr lang="en-US" b="1" dirty="0"/>
              <a:t>1. Ivan </a:t>
            </a:r>
            <a:r>
              <a:rPr lang="en-US" b="1" dirty="0" err="1"/>
              <a:t>Andrianto</a:t>
            </a:r>
            <a:r>
              <a:rPr lang="en-US" b="1" dirty="0"/>
              <a:t>			F1D018027</a:t>
            </a:r>
          </a:p>
          <a:p>
            <a:pPr lvl="0" algn="ctr" rtl="0">
              <a:spcBef>
                <a:spcPts val="0"/>
              </a:spcBef>
              <a:spcAft>
                <a:spcPts val="0"/>
              </a:spcAft>
              <a:buNone/>
            </a:pPr>
            <a:r>
              <a:rPr lang="en-US" b="1" dirty="0"/>
              <a:t>2. Muhammad </a:t>
            </a:r>
            <a:r>
              <a:rPr lang="en-US" b="1" dirty="0" err="1"/>
              <a:t>Khaidar</a:t>
            </a:r>
            <a:r>
              <a:rPr lang="en-US" b="1" dirty="0"/>
              <a:t> Rahman	F1D018086</a:t>
            </a:r>
          </a:p>
          <a:p>
            <a:pPr lvl="0" algn="ctr" rtl="0">
              <a:spcBef>
                <a:spcPts val="0"/>
              </a:spcBef>
              <a:spcAft>
                <a:spcPts val="0"/>
              </a:spcAft>
              <a:buNone/>
            </a:pPr>
            <a:r>
              <a:rPr lang="en-US" b="1" dirty="0"/>
              <a:t>3. </a:t>
            </a:r>
            <a:r>
              <a:rPr lang="en-US" b="1" dirty="0" err="1"/>
              <a:t>Efti</a:t>
            </a:r>
            <a:r>
              <a:rPr lang="en-US" b="1" dirty="0"/>
              <a:t> </a:t>
            </a:r>
            <a:r>
              <a:rPr lang="en-US" b="1" dirty="0" err="1"/>
              <a:t>Yuniarsih</a:t>
            </a:r>
            <a:r>
              <a:rPr lang="en-US" b="1" dirty="0"/>
              <a:t>			F1D018016</a:t>
            </a:r>
          </a:p>
          <a:p>
            <a:pPr lvl="0" algn="ctr" rtl="0">
              <a:spcBef>
                <a:spcPts val="0"/>
              </a:spcBef>
              <a:spcAft>
                <a:spcPts val="0"/>
              </a:spcAft>
              <a:buNone/>
            </a:pPr>
            <a:r>
              <a:rPr lang="en-US" b="1" dirty="0"/>
              <a:t>4. </a:t>
            </a:r>
            <a:r>
              <a:rPr lang="en-US" b="1" dirty="0" err="1"/>
              <a:t>Diky</a:t>
            </a:r>
            <a:r>
              <a:rPr lang="en-US" b="1" dirty="0"/>
              <a:t> </a:t>
            </a:r>
            <a:r>
              <a:rPr lang="en-US" b="1" dirty="0" err="1"/>
              <a:t>Wiraguna</a:t>
            </a:r>
            <a:r>
              <a:rPr lang="en-US" b="1" dirty="0"/>
              <a:t>			F1D018014</a:t>
            </a:r>
          </a:p>
          <a:p>
            <a:pPr lvl="0" algn="ctr" rtl="0">
              <a:spcBef>
                <a:spcPts val="0"/>
              </a:spcBef>
              <a:spcAft>
                <a:spcPts val="0"/>
              </a:spcAft>
              <a:buNone/>
            </a:pPr>
            <a:r>
              <a:rPr lang="en-US" b="1" dirty="0"/>
              <a:t>5. </a:t>
            </a:r>
            <a:r>
              <a:rPr lang="en-US" b="1" dirty="0" err="1"/>
              <a:t>Khaerunnisak</a:t>
            </a:r>
            <a:r>
              <a:rPr lang="en-US" b="1" dirty="0"/>
              <a:t>			F1D018029</a:t>
            </a:r>
            <a:endParaRPr lang="e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Ketiga</a:t>
            </a:r>
            <a:r>
              <a:rPr lang="en-US" dirty="0"/>
              <a:t> </a:t>
            </a:r>
            <a:r>
              <a:rPr lang="en-US" dirty="0" err="1"/>
              <a:t>dengan</a:t>
            </a:r>
            <a:r>
              <a:rPr lang="en-US" dirty="0"/>
              <a:t>, </a:t>
            </a:r>
            <a:r>
              <a:rPr lang="en-US" dirty="0" err="1"/>
              <a:t>Melakukan</a:t>
            </a:r>
            <a:r>
              <a:rPr lang="en-US" dirty="0"/>
              <a:t> Invers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Invers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membuat</a:t>
            </a:r>
            <a:r>
              <a:rPr lang="en-US" sz="1600" dirty="0"/>
              <a:t> </a:t>
            </a:r>
            <a:r>
              <a:rPr lang="en-US" sz="1600" dirty="0" err="1"/>
              <a:t>citra</a:t>
            </a:r>
            <a:r>
              <a:rPr lang="en-US" sz="1600" dirty="0"/>
              <a:t> </a:t>
            </a:r>
            <a:r>
              <a:rPr lang="en-US" sz="1600" dirty="0" err="1"/>
              <a:t>menjadi</a:t>
            </a:r>
            <a:r>
              <a:rPr lang="en-US" sz="1600" dirty="0"/>
              <a:t> </a:t>
            </a:r>
            <a:r>
              <a:rPr lang="en-US" sz="1600" dirty="0" err="1"/>
              <a:t>citra</a:t>
            </a:r>
            <a:r>
              <a:rPr lang="en-US" sz="1600" dirty="0"/>
              <a:t> negative </a:t>
            </a:r>
            <a:r>
              <a:rPr lang="en-US" sz="1600" dirty="0" err="1"/>
              <a:t>atau</a:t>
            </a:r>
            <a:r>
              <a:rPr lang="en-US" sz="1600" dirty="0"/>
              <a:t> </a:t>
            </a:r>
            <a:r>
              <a:rPr lang="en-US" sz="1600" dirty="0" err="1"/>
              <a:t>setiap</a:t>
            </a:r>
            <a:r>
              <a:rPr lang="en-US" sz="1600" dirty="0"/>
              <a:t> </a:t>
            </a:r>
            <a:r>
              <a:rPr lang="en-US" sz="1600" dirty="0" err="1"/>
              <a:t>nilai</a:t>
            </a:r>
            <a:r>
              <a:rPr lang="en-US" sz="1600" dirty="0"/>
              <a:t> </a:t>
            </a:r>
            <a:r>
              <a:rPr lang="en-US" sz="1600" dirty="0" err="1"/>
              <a:t>citranya</a:t>
            </a:r>
            <a:r>
              <a:rPr lang="en-US" sz="1600" dirty="0"/>
              <a:t> </a:t>
            </a:r>
            <a:r>
              <a:rPr lang="en-US" sz="1600" dirty="0" err="1"/>
              <a:t>dibalik</a:t>
            </a:r>
            <a:r>
              <a:rPr lang="en-US" sz="1600" dirty="0"/>
              <a:t> </a:t>
            </a:r>
            <a:r>
              <a:rPr lang="en-US" sz="1600" dirty="0" err="1"/>
              <a:t>dengan</a:t>
            </a:r>
            <a:r>
              <a:rPr lang="en-US" sz="1600" dirty="0"/>
              <a:t> </a:t>
            </a:r>
            <a:r>
              <a:rPr lang="en-US" sz="1600" dirty="0" err="1"/>
              <a:t>nilai</a:t>
            </a:r>
            <a:r>
              <a:rPr lang="en-US" sz="1600" dirty="0"/>
              <a:t> yang </a:t>
            </a:r>
            <a:r>
              <a:rPr lang="en-US" sz="1600" dirty="0" err="1"/>
              <a:t>diberikan</a:t>
            </a:r>
            <a:r>
              <a:rPr lang="en-US" sz="1600" dirty="0"/>
              <a:t> </a:t>
            </a:r>
            <a:r>
              <a:rPr lang="en-US" sz="1600" dirty="0" err="1"/>
              <a:t>sebelumnya</a:t>
            </a:r>
            <a:r>
              <a:rPr lang="en-US" sz="1600" dirty="0"/>
              <a:t>.</a:t>
            </a:r>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1CD75010-6CBB-4FEE-B4DD-A71C83EAB754}"/>
              </a:ext>
            </a:extLst>
          </p:cNvPr>
          <p:cNvPicPr>
            <a:picLocks noChangeAspect="1"/>
          </p:cNvPicPr>
          <p:nvPr/>
        </p:nvPicPr>
        <p:blipFill>
          <a:blip r:embed="rId3"/>
          <a:stretch>
            <a:fillRect/>
          </a:stretch>
        </p:blipFill>
        <p:spPr>
          <a:xfrm>
            <a:off x="282215" y="1668080"/>
            <a:ext cx="6826508" cy="2384741"/>
          </a:xfrm>
          <a:prstGeom prst="rect">
            <a:avLst/>
          </a:prstGeom>
        </p:spPr>
      </p:pic>
    </p:spTree>
    <p:extLst>
      <p:ext uri="{BB962C8B-B14F-4D97-AF65-F5344CB8AC3E}">
        <p14:creationId xmlns:p14="http://schemas.microsoft.com/office/powerpoint/2010/main" val="28063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0" y="1441161"/>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Keempat</a:t>
            </a:r>
            <a:r>
              <a:rPr lang="en-US" dirty="0"/>
              <a:t> </a:t>
            </a:r>
            <a:r>
              <a:rPr lang="en-US" dirty="0" err="1"/>
              <a:t>dengan</a:t>
            </a:r>
            <a:r>
              <a:rPr lang="en-US" dirty="0"/>
              <a:t>, </a:t>
            </a:r>
            <a:r>
              <a:rPr lang="en-US" dirty="0" err="1"/>
              <a:t>Melakukan</a:t>
            </a:r>
            <a:r>
              <a:rPr lang="en-US" dirty="0"/>
              <a:t> </a:t>
            </a:r>
            <a:r>
              <a:rPr lang="en-US" dirty="0" err="1"/>
              <a:t>Substract</a:t>
            </a:r>
            <a:r>
              <a:rPr lang="en-US" dirty="0"/>
              <a:t>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a:t>
            </a:r>
            <a:r>
              <a:rPr lang="en-US" sz="1600" dirty="0" err="1"/>
              <a:t>Substract</a:t>
            </a:r>
            <a:r>
              <a:rPr lang="en-US" sz="1600" dirty="0"/>
              <a:t>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mendeteksi</a:t>
            </a:r>
            <a:r>
              <a:rPr lang="en-US" sz="1600" dirty="0"/>
              <a:t> </a:t>
            </a:r>
            <a:r>
              <a:rPr lang="en-US" sz="1600" dirty="0" err="1"/>
              <a:t>objek</a:t>
            </a:r>
            <a:r>
              <a:rPr lang="en-US" sz="1600" dirty="0"/>
              <a:t> yang </a:t>
            </a:r>
            <a:r>
              <a:rPr lang="en-US" sz="1600" dirty="0" err="1"/>
              <a:t>ada</a:t>
            </a:r>
            <a:r>
              <a:rPr lang="en-US" sz="1600" dirty="0"/>
              <a:t> pada </a:t>
            </a:r>
            <a:r>
              <a:rPr lang="en-US" sz="1600" dirty="0" err="1"/>
              <a:t>citra</a:t>
            </a:r>
            <a:r>
              <a:rPr lang="en-US" sz="1600" dirty="0"/>
              <a:t> </a:t>
            </a:r>
            <a:r>
              <a:rPr lang="en-US" sz="1600" dirty="0" err="1"/>
              <a:t>dimana</a:t>
            </a:r>
            <a:r>
              <a:rPr lang="en-US" sz="1600" dirty="0"/>
              <a:t> </a:t>
            </a:r>
            <a:r>
              <a:rPr lang="en-US" sz="1600" dirty="0" err="1"/>
              <a:t>cara</a:t>
            </a:r>
            <a:r>
              <a:rPr lang="en-US" sz="1600" dirty="0"/>
              <a:t> </a:t>
            </a:r>
            <a:r>
              <a:rPr lang="en-US" sz="1600" dirty="0" err="1"/>
              <a:t>kerjanya</a:t>
            </a:r>
            <a:r>
              <a:rPr lang="en-US" sz="1600" dirty="0"/>
              <a:t> </a:t>
            </a:r>
            <a:r>
              <a:rPr lang="en-US" sz="1600" dirty="0" err="1"/>
              <a:t>adalah</a:t>
            </a:r>
            <a:r>
              <a:rPr lang="en-US" sz="1600" dirty="0"/>
              <a:t> </a:t>
            </a:r>
            <a:r>
              <a:rPr lang="en-US" sz="1600" dirty="0" err="1"/>
              <a:t>mengambil</a:t>
            </a:r>
            <a:r>
              <a:rPr lang="en-US" sz="1600" dirty="0"/>
              <a:t> </a:t>
            </a:r>
            <a:r>
              <a:rPr lang="en-US" sz="1600" dirty="0" err="1"/>
              <a:t>objek</a:t>
            </a:r>
            <a:r>
              <a:rPr lang="en-US" sz="1600" dirty="0"/>
              <a:t> foreground </a:t>
            </a:r>
            <a:r>
              <a:rPr lang="en-US" sz="1600" dirty="0" err="1"/>
              <a:t>dari</a:t>
            </a:r>
            <a:r>
              <a:rPr lang="en-US" sz="1600" dirty="0"/>
              <a:t> </a:t>
            </a:r>
            <a:r>
              <a:rPr lang="en-US" sz="1600" dirty="0" err="1"/>
              <a:t>sebuah</a:t>
            </a:r>
            <a:r>
              <a:rPr lang="en-US" sz="1600" dirty="0"/>
              <a:t> background </a:t>
            </a:r>
            <a:r>
              <a:rPr lang="en-US" sz="1600" dirty="0" err="1"/>
              <a:t>citra</a:t>
            </a:r>
            <a:r>
              <a:rPr lang="en-US" sz="1600" dirty="0"/>
              <a:t> yang </a:t>
            </a:r>
            <a:r>
              <a:rPr lang="en-US" sz="1600" dirty="0" err="1"/>
              <a:t>dihasilkan</a:t>
            </a:r>
            <a:r>
              <a:rPr lang="en-US" sz="1600" dirty="0"/>
              <a:t>. </a:t>
            </a:r>
            <a:r>
              <a:rPr lang="en-US" sz="1600" dirty="0" err="1"/>
              <a:t>Sehingga</a:t>
            </a:r>
            <a:r>
              <a:rPr lang="en-US" sz="1600" dirty="0"/>
              <a:t> </a:t>
            </a:r>
            <a:r>
              <a:rPr lang="en-US" sz="1600" dirty="0" err="1"/>
              <a:t>dari</a:t>
            </a:r>
            <a:r>
              <a:rPr lang="en-US" sz="1600" dirty="0"/>
              <a:t> proses </a:t>
            </a:r>
            <a:r>
              <a:rPr lang="en-US" sz="1600" dirty="0" err="1"/>
              <a:t>sebelumnya</a:t>
            </a:r>
            <a:r>
              <a:rPr lang="en-US" sz="1600" dirty="0"/>
              <a:t> </a:t>
            </a:r>
            <a:r>
              <a:rPr lang="en-US" sz="1600" dirty="0" err="1"/>
              <a:t>citra</a:t>
            </a:r>
            <a:r>
              <a:rPr lang="en-US" sz="1600" dirty="0"/>
              <a:t> </a:t>
            </a:r>
            <a:r>
              <a:rPr lang="en-US" sz="1600" dirty="0" err="1"/>
              <a:t>sudah</a:t>
            </a:r>
            <a:r>
              <a:rPr lang="en-US" sz="1600" dirty="0"/>
              <a:t> </a:t>
            </a:r>
            <a:r>
              <a:rPr lang="en-US" sz="1600" dirty="0" err="1"/>
              <a:t>dibuat</a:t>
            </a:r>
            <a:r>
              <a:rPr lang="en-US" sz="1600" dirty="0"/>
              <a:t> blur </a:t>
            </a:r>
            <a:r>
              <a:rPr lang="en-US" sz="1600" dirty="0" err="1"/>
              <a:t>maka</a:t>
            </a:r>
            <a:r>
              <a:rPr lang="en-US" sz="1600" dirty="0"/>
              <a:t> proses </a:t>
            </a:r>
            <a:r>
              <a:rPr lang="en-US" sz="1600" dirty="0" err="1"/>
              <a:t>pengambilan</a:t>
            </a:r>
            <a:r>
              <a:rPr lang="en-US" sz="1600" dirty="0"/>
              <a:t> </a:t>
            </a:r>
            <a:r>
              <a:rPr lang="en-US" sz="1600" dirty="0" err="1"/>
              <a:t>objek</a:t>
            </a:r>
            <a:r>
              <a:rPr lang="en-US" sz="1600" dirty="0"/>
              <a:t> pada foreground </a:t>
            </a:r>
            <a:r>
              <a:rPr lang="en-US" sz="1600" dirty="0" err="1"/>
              <a:t>lebih</a:t>
            </a:r>
            <a:r>
              <a:rPr lang="en-US" sz="1600" dirty="0"/>
              <a:t> </a:t>
            </a:r>
            <a:r>
              <a:rPr lang="en-US" sz="1600" dirty="0" err="1"/>
              <a:t>efektif</a:t>
            </a:r>
            <a:r>
              <a:rPr lang="en-US" sz="1600" dirty="0"/>
              <a:t> </a:t>
            </a:r>
            <a:r>
              <a:rPr lang="en-US" sz="1600" dirty="0" err="1"/>
              <a:t>objek</a:t>
            </a:r>
            <a:r>
              <a:rPr lang="en-US" sz="1600" dirty="0"/>
              <a:t> yang </a:t>
            </a:r>
            <a:r>
              <a:rPr lang="en-US" sz="1600" dirty="0" err="1"/>
              <a:t>terdeteksi</a:t>
            </a:r>
            <a:r>
              <a:rPr lang="en-US" sz="1600" dirty="0"/>
              <a:t>.</a:t>
            </a: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1ABB7178-791B-4A6F-99AB-91F3C9881E99}"/>
              </a:ext>
            </a:extLst>
          </p:cNvPr>
          <p:cNvPicPr>
            <a:picLocks noChangeAspect="1"/>
          </p:cNvPicPr>
          <p:nvPr/>
        </p:nvPicPr>
        <p:blipFill>
          <a:blip r:embed="rId3"/>
          <a:stretch>
            <a:fillRect/>
          </a:stretch>
        </p:blipFill>
        <p:spPr>
          <a:xfrm>
            <a:off x="282215" y="1633957"/>
            <a:ext cx="7278791" cy="2240805"/>
          </a:xfrm>
          <a:prstGeom prst="rect">
            <a:avLst/>
          </a:prstGeom>
        </p:spPr>
      </p:pic>
    </p:spTree>
    <p:extLst>
      <p:ext uri="{BB962C8B-B14F-4D97-AF65-F5344CB8AC3E}">
        <p14:creationId xmlns:p14="http://schemas.microsoft.com/office/powerpoint/2010/main" val="427869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Kelima</a:t>
            </a:r>
            <a:r>
              <a:rPr lang="en-US" dirty="0"/>
              <a:t> </a:t>
            </a:r>
            <a:r>
              <a:rPr lang="en-US" dirty="0" err="1"/>
              <a:t>dengan</a:t>
            </a:r>
            <a:r>
              <a:rPr lang="en-US" dirty="0"/>
              <a:t>, </a:t>
            </a:r>
            <a:r>
              <a:rPr lang="en-US" dirty="0" err="1"/>
              <a:t>Melakukan</a:t>
            </a:r>
            <a:r>
              <a:rPr lang="en-US" dirty="0"/>
              <a:t> Thresholding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algn="jus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a:t>
            </a:r>
            <a:r>
              <a:rPr lang="en-US" sz="1600" dirty="0" err="1"/>
              <a:t>Threshholding</a:t>
            </a:r>
            <a:r>
              <a:rPr lang="en-US" sz="1600" dirty="0"/>
              <a:t>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membuat</a:t>
            </a:r>
            <a:r>
              <a:rPr lang="en-US" sz="1600" dirty="0"/>
              <a:t> </a:t>
            </a:r>
            <a:r>
              <a:rPr lang="en-US" sz="1600" dirty="0" err="1"/>
              <a:t>citra</a:t>
            </a:r>
            <a:r>
              <a:rPr lang="en-US" sz="1600" dirty="0"/>
              <a:t> </a:t>
            </a:r>
            <a:r>
              <a:rPr lang="en-US" sz="1600" dirty="0" err="1"/>
              <a:t>dapat</a:t>
            </a:r>
            <a:r>
              <a:rPr lang="en-US" sz="1600" dirty="0"/>
              <a:t> </a:t>
            </a:r>
            <a:r>
              <a:rPr lang="en-US" sz="1600" dirty="0" err="1"/>
              <a:t>memisahkan</a:t>
            </a:r>
            <a:r>
              <a:rPr lang="en-US" sz="1600" dirty="0"/>
              <a:t> </a:t>
            </a:r>
            <a:r>
              <a:rPr lang="en-US" sz="1600" dirty="0" err="1"/>
              <a:t>antara</a:t>
            </a:r>
            <a:r>
              <a:rPr lang="en-US" sz="1600" dirty="0"/>
              <a:t> </a:t>
            </a:r>
            <a:r>
              <a:rPr lang="en-US" sz="1600" dirty="0" err="1"/>
              <a:t>objek</a:t>
            </a:r>
            <a:r>
              <a:rPr lang="en-US" sz="1600" dirty="0"/>
              <a:t> </a:t>
            </a:r>
            <a:r>
              <a:rPr lang="en-US" sz="1600" dirty="0" err="1"/>
              <a:t>dengan</a:t>
            </a:r>
            <a:r>
              <a:rPr lang="en-US" sz="1600" dirty="0"/>
              <a:t> background </a:t>
            </a:r>
            <a:r>
              <a:rPr lang="en-US" sz="1600" dirty="0" err="1"/>
              <a:t>dalam</a:t>
            </a:r>
            <a:r>
              <a:rPr lang="en-US" sz="1600" dirty="0"/>
              <a:t> </a:t>
            </a:r>
            <a:r>
              <a:rPr lang="en-US" sz="1600" dirty="0" err="1"/>
              <a:t>suatu</a:t>
            </a:r>
            <a:r>
              <a:rPr lang="en-US" sz="1600" dirty="0"/>
              <a:t> </a:t>
            </a:r>
            <a:r>
              <a:rPr lang="en-US" sz="1600" dirty="0" err="1"/>
              <a:t>citra</a:t>
            </a:r>
            <a:r>
              <a:rPr lang="en-US" sz="1600" dirty="0"/>
              <a:t> </a:t>
            </a:r>
            <a:r>
              <a:rPr lang="en-US" sz="1600" dirty="0" err="1"/>
              <a:t>berdasarkan</a:t>
            </a:r>
            <a:r>
              <a:rPr lang="en-US" sz="1600" dirty="0"/>
              <a:t> pada </a:t>
            </a:r>
            <a:r>
              <a:rPr lang="en-US" sz="1600" dirty="0" err="1"/>
              <a:t>perbedaan</a:t>
            </a:r>
            <a:r>
              <a:rPr lang="en-US" sz="1600" dirty="0"/>
              <a:t> </a:t>
            </a:r>
            <a:r>
              <a:rPr lang="en-US" sz="1600" dirty="0" err="1"/>
              <a:t>tingkat</a:t>
            </a:r>
            <a:r>
              <a:rPr lang="en-US" sz="1600" dirty="0"/>
              <a:t> </a:t>
            </a:r>
            <a:r>
              <a:rPr lang="en-US" sz="1600" dirty="0" err="1"/>
              <a:t>kecerahannya</a:t>
            </a:r>
            <a:r>
              <a:rPr lang="en-US" sz="1600" dirty="0"/>
              <a:t> </a:t>
            </a:r>
            <a:r>
              <a:rPr lang="en-US" sz="1600" dirty="0" err="1"/>
              <a:t>atau</a:t>
            </a:r>
            <a:r>
              <a:rPr lang="en-US" sz="1600" dirty="0"/>
              <a:t> </a:t>
            </a:r>
            <a:r>
              <a:rPr lang="en-US" sz="1600" dirty="0" err="1"/>
              <a:t>gelap</a:t>
            </a:r>
            <a:r>
              <a:rPr lang="en-US" sz="1600" dirty="0"/>
              <a:t> </a:t>
            </a:r>
            <a:r>
              <a:rPr lang="en-US" sz="1600" dirty="0" err="1"/>
              <a:t>terang</a:t>
            </a:r>
            <a:r>
              <a:rPr lang="en-US" sz="1600" dirty="0"/>
              <a:t> </a:t>
            </a:r>
            <a:r>
              <a:rPr lang="en-US" sz="1600" dirty="0" err="1"/>
              <a:t>nya</a:t>
            </a:r>
            <a:r>
              <a:rPr lang="en-US" sz="1600" dirty="0"/>
              <a:t>.</a:t>
            </a:r>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19B3699B-00C5-4D8D-A6EE-4C06216D73A4}"/>
              </a:ext>
            </a:extLst>
          </p:cNvPr>
          <p:cNvPicPr>
            <a:picLocks noChangeAspect="1"/>
          </p:cNvPicPr>
          <p:nvPr/>
        </p:nvPicPr>
        <p:blipFill>
          <a:blip r:embed="rId3"/>
          <a:stretch>
            <a:fillRect/>
          </a:stretch>
        </p:blipFill>
        <p:spPr>
          <a:xfrm>
            <a:off x="282215" y="1900631"/>
            <a:ext cx="7072314" cy="2152951"/>
          </a:xfrm>
          <a:prstGeom prst="rect">
            <a:avLst/>
          </a:prstGeom>
        </p:spPr>
      </p:pic>
    </p:spTree>
    <p:extLst>
      <p:ext uri="{BB962C8B-B14F-4D97-AF65-F5344CB8AC3E}">
        <p14:creationId xmlns:p14="http://schemas.microsoft.com/office/powerpoint/2010/main" val="73227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Keenam</a:t>
            </a:r>
            <a:r>
              <a:rPr lang="en-US" dirty="0"/>
              <a:t> </a:t>
            </a:r>
            <a:r>
              <a:rPr lang="en-US" dirty="0" err="1"/>
              <a:t>dengan</a:t>
            </a:r>
            <a:r>
              <a:rPr lang="en-US" dirty="0"/>
              <a:t>, </a:t>
            </a:r>
            <a:r>
              <a:rPr lang="en-US" dirty="0" err="1"/>
              <a:t>Melakukan</a:t>
            </a:r>
            <a:r>
              <a:rPr lang="en-US" dirty="0"/>
              <a:t> </a:t>
            </a:r>
            <a:r>
              <a:rPr lang="en-US" dirty="0" err="1"/>
              <a:t>Erosi</a:t>
            </a:r>
            <a:r>
              <a:rPr lang="en-US" dirty="0"/>
              <a:t>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algn="jus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a:t>
            </a:r>
            <a:r>
              <a:rPr lang="en-US" sz="1600" dirty="0" err="1"/>
              <a:t>Erosi</a:t>
            </a:r>
            <a:r>
              <a:rPr lang="en-US" sz="1600" dirty="0"/>
              <a:t>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membuat</a:t>
            </a:r>
            <a:r>
              <a:rPr lang="en-US" sz="1600" dirty="0"/>
              <a:t> </a:t>
            </a:r>
            <a:r>
              <a:rPr lang="en-US" sz="1600" dirty="0" err="1"/>
              <a:t>citra</a:t>
            </a:r>
            <a:r>
              <a:rPr lang="en-US" sz="1600" dirty="0"/>
              <a:t> </a:t>
            </a:r>
            <a:r>
              <a:rPr lang="en-US" sz="1600" dirty="0" err="1"/>
              <a:t>dapat</a:t>
            </a:r>
            <a:r>
              <a:rPr lang="en-US" sz="1600" dirty="0"/>
              <a:t> </a:t>
            </a:r>
            <a:r>
              <a:rPr lang="en-US" dirty="0"/>
              <a:t> </a:t>
            </a:r>
            <a:r>
              <a:rPr lang="en-US" sz="1600" dirty="0" err="1"/>
              <a:t>membuat</a:t>
            </a:r>
            <a:r>
              <a:rPr lang="en-US" sz="1600" dirty="0"/>
              <a:t> </a:t>
            </a:r>
            <a:r>
              <a:rPr lang="en-US" sz="1600" dirty="0" err="1"/>
              <a:t>ukuran</a:t>
            </a:r>
            <a:r>
              <a:rPr lang="en-US" sz="1600" dirty="0"/>
              <a:t> </a:t>
            </a:r>
            <a:r>
              <a:rPr lang="en-US" sz="1600" dirty="0" err="1"/>
              <a:t>sebuah</a:t>
            </a:r>
            <a:r>
              <a:rPr lang="en-US" sz="1600" dirty="0"/>
              <a:t> </a:t>
            </a:r>
            <a:r>
              <a:rPr lang="en-US" sz="1600" dirty="0" err="1"/>
              <a:t>citra</a:t>
            </a:r>
            <a:r>
              <a:rPr lang="en-US" sz="1600" dirty="0"/>
              <a:t> </a:t>
            </a:r>
            <a:r>
              <a:rPr lang="en-US" sz="1600" dirty="0" err="1"/>
              <a:t>menjadi</a:t>
            </a:r>
            <a:r>
              <a:rPr lang="en-US" sz="1600" dirty="0"/>
              <a:t> </a:t>
            </a:r>
            <a:r>
              <a:rPr lang="en-US" sz="1600" dirty="0" err="1"/>
              <a:t>lebih</a:t>
            </a:r>
            <a:r>
              <a:rPr lang="en-US" sz="1600" dirty="0"/>
              <a:t> </a:t>
            </a:r>
            <a:r>
              <a:rPr lang="en-US" sz="1600" dirty="0" err="1"/>
              <a:t>kecil</a:t>
            </a:r>
            <a:r>
              <a:rPr lang="en-US" sz="1600" dirty="0"/>
              <a:t>.</a:t>
            </a:r>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7AB5F8A1-07B6-426F-B8BA-1C58F0E3804E}"/>
              </a:ext>
            </a:extLst>
          </p:cNvPr>
          <p:cNvPicPr>
            <a:picLocks noChangeAspect="1"/>
          </p:cNvPicPr>
          <p:nvPr/>
        </p:nvPicPr>
        <p:blipFill>
          <a:blip r:embed="rId3"/>
          <a:stretch>
            <a:fillRect/>
          </a:stretch>
        </p:blipFill>
        <p:spPr>
          <a:xfrm>
            <a:off x="196645" y="1780168"/>
            <a:ext cx="7020232" cy="2607438"/>
          </a:xfrm>
          <a:prstGeom prst="rect">
            <a:avLst/>
          </a:prstGeom>
        </p:spPr>
      </p:pic>
    </p:spTree>
    <p:extLst>
      <p:ext uri="{BB962C8B-B14F-4D97-AF65-F5344CB8AC3E}">
        <p14:creationId xmlns:p14="http://schemas.microsoft.com/office/powerpoint/2010/main" val="133406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Ketujuh</a:t>
            </a:r>
            <a:r>
              <a:rPr lang="en-US" dirty="0"/>
              <a:t> </a:t>
            </a:r>
            <a:r>
              <a:rPr lang="en-US" dirty="0" err="1"/>
              <a:t>dengan</a:t>
            </a:r>
            <a:r>
              <a:rPr lang="en-US" dirty="0"/>
              <a:t>, </a:t>
            </a:r>
            <a:r>
              <a:rPr lang="en-US" dirty="0" err="1"/>
              <a:t>Melakukan</a:t>
            </a:r>
            <a:r>
              <a:rPr lang="en-US" dirty="0"/>
              <a:t> Opening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algn="jus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Opening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memperhalus</a:t>
            </a:r>
            <a:r>
              <a:rPr lang="en-US" sz="1600" dirty="0"/>
              <a:t> </a:t>
            </a:r>
            <a:r>
              <a:rPr lang="en-US" sz="1600" dirty="0" err="1"/>
              <a:t>batas-batas</a:t>
            </a:r>
            <a:r>
              <a:rPr lang="en-US" sz="1600" dirty="0"/>
              <a:t> </a:t>
            </a:r>
            <a:r>
              <a:rPr lang="en-US" sz="1600" dirty="0" err="1"/>
              <a:t>objek</a:t>
            </a:r>
            <a:r>
              <a:rPr lang="en-US" sz="1600" dirty="0"/>
              <a:t>, </a:t>
            </a:r>
            <a:r>
              <a:rPr lang="en-US" sz="1600" dirty="0" err="1"/>
              <a:t>memisahkan</a:t>
            </a:r>
            <a:r>
              <a:rPr lang="en-US" sz="1600" dirty="0"/>
              <a:t> </a:t>
            </a:r>
            <a:r>
              <a:rPr lang="en-US" sz="1600" dirty="0" err="1"/>
              <a:t>objek-objek</a:t>
            </a:r>
            <a:r>
              <a:rPr lang="en-US" sz="1600" dirty="0"/>
              <a:t> yang </a:t>
            </a:r>
            <a:r>
              <a:rPr lang="en-US" sz="1600" dirty="0" err="1"/>
              <a:t>sebelumnya</a:t>
            </a:r>
            <a:r>
              <a:rPr lang="en-US" sz="1600" dirty="0"/>
              <a:t> </a:t>
            </a:r>
            <a:r>
              <a:rPr lang="en-US" sz="1600" dirty="0" err="1"/>
              <a:t>bergandengan</a:t>
            </a:r>
            <a:r>
              <a:rPr lang="en-US" sz="1600" dirty="0"/>
              <a:t>, dan </a:t>
            </a:r>
            <a:r>
              <a:rPr lang="en-US" sz="1600" dirty="0" err="1"/>
              <a:t>menghilangkan</a:t>
            </a:r>
            <a:r>
              <a:rPr lang="en-US" sz="1600" dirty="0"/>
              <a:t> </a:t>
            </a:r>
            <a:r>
              <a:rPr lang="en-US" sz="1600" dirty="0" err="1"/>
              <a:t>objek-objek</a:t>
            </a:r>
            <a:r>
              <a:rPr lang="en-US" sz="1600" dirty="0"/>
              <a:t> yang </a:t>
            </a:r>
            <a:r>
              <a:rPr lang="en-US" sz="1600" dirty="0" err="1"/>
              <a:t>lebih</a:t>
            </a:r>
            <a:r>
              <a:rPr lang="en-US" sz="1600" dirty="0"/>
              <a:t> </a:t>
            </a:r>
            <a:r>
              <a:rPr lang="en-US" sz="1600" dirty="0" err="1"/>
              <a:t>kecil</a:t>
            </a:r>
            <a:r>
              <a:rPr lang="en-US" sz="1600" dirty="0"/>
              <a:t> </a:t>
            </a:r>
            <a:r>
              <a:rPr lang="en-US" sz="1600" dirty="0" err="1"/>
              <a:t>daripada</a:t>
            </a:r>
            <a:r>
              <a:rPr lang="en-US" sz="1600" dirty="0"/>
              <a:t> </a:t>
            </a:r>
            <a:r>
              <a:rPr lang="en-US" sz="1600" dirty="0" err="1"/>
              <a:t>ukuran</a:t>
            </a:r>
            <a:r>
              <a:rPr lang="en-US" sz="1600" dirty="0"/>
              <a:t> structuring.</a:t>
            </a:r>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D77F80C4-6B12-410E-9165-5F3F50764CD5}"/>
              </a:ext>
            </a:extLst>
          </p:cNvPr>
          <p:cNvPicPr>
            <a:picLocks noChangeAspect="1"/>
          </p:cNvPicPr>
          <p:nvPr/>
        </p:nvPicPr>
        <p:blipFill>
          <a:blip r:embed="rId3"/>
          <a:stretch>
            <a:fillRect/>
          </a:stretch>
        </p:blipFill>
        <p:spPr>
          <a:xfrm>
            <a:off x="282215" y="1751520"/>
            <a:ext cx="7200133" cy="2589698"/>
          </a:xfrm>
          <a:prstGeom prst="rect">
            <a:avLst/>
          </a:prstGeom>
        </p:spPr>
      </p:pic>
    </p:spTree>
    <p:extLst>
      <p:ext uri="{BB962C8B-B14F-4D97-AF65-F5344CB8AC3E}">
        <p14:creationId xmlns:p14="http://schemas.microsoft.com/office/powerpoint/2010/main" val="215017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0" y="1411664"/>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Kedelapan</a:t>
            </a:r>
            <a:r>
              <a:rPr lang="en-US" dirty="0"/>
              <a:t> </a:t>
            </a:r>
            <a:r>
              <a:rPr lang="en-US" dirty="0" err="1"/>
              <a:t>dengan</a:t>
            </a:r>
            <a:r>
              <a:rPr lang="en-US" dirty="0"/>
              <a:t>, </a:t>
            </a:r>
            <a:r>
              <a:rPr lang="en-US" dirty="0" err="1"/>
              <a:t>Melakukan</a:t>
            </a:r>
            <a:r>
              <a:rPr lang="en-US" dirty="0"/>
              <a:t> </a:t>
            </a:r>
            <a:r>
              <a:rPr lang="en-US" dirty="0" err="1"/>
              <a:t>Segmentasi</a:t>
            </a:r>
            <a:r>
              <a:rPr lang="en-US" dirty="0"/>
              <a:t> Contours:</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algn="jus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a:t>
            </a:r>
            <a:r>
              <a:rPr lang="en-US" sz="1600" dirty="0" err="1"/>
              <a:t>Segmentasi</a:t>
            </a:r>
            <a:r>
              <a:rPr lang="en-US" sz="1600" dirty="0"/>
              <a:t> Contours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memisahkan</a:t>
            </a:r>
            <a:r>
              <a:rPr lang="en-US" sz="1600" dirty="0"/>
              <a:t> </a:t>
            </a:r>
            <a:r>
              <a:rPr lang="en-US" sz="1600" dirty="0" err="1"/>
              <a:t>objek</a:t>
            </a:r>
            <a:r>
              <a:rPr lang="en-US" sz="1600" dirty="0"/>
              <a:t> </a:t>
            </a:r>
            <a:r>
              <a:rPr lang="en-US" sz="1600" dirty="0" err="1"/>
              <a:t>dengan</a:t>
            </a:r>
            <a:r>
              <a:rPr lang="en-US" sz="1600" dirty="0"/>
              <a:t> background yang </a:t>
            </a:r>
            <a:r>
              <a:rPr lang="en-US" sz="1600" dirty="0" err="1"/>
              <a:t>dimana</a:t>
            </a:r>
            <a:r>
              <a:rPr lang="en-US" sz="1600" dirty="0"/>
              <a:t> </a:t>
            </a:r>
            <a:r>
              <a:rPr lang="en-US" sz="1600" dirty="0" err="1"/>
              <a:t>ini</a:t>
            </a:r>
            <a:r>
              <a:rPr lang="en-US" sz="1600" dirty="0"/>
              <a:t> juga proses finishing </a:t>
            </a:r>
            <a:r>
              <a:rPr lang="en-US" sz="1600" dirty="0" err="1"/>
              <a:t>dari</a:t>
            </a:r>
            <a:r>
              <a:rPr lang="en-US" sz="1600" dirty="0"/>
              <a:t> </a:t>
            </a:r>
            <a:r>
              <a:rPr lang="en-US" sz="1600" dirty="0" err="1"/>
              <a:t>pendeteksian</a:t>
            </a:r>
            <a:r>
              <a:rPr lang="en-US" sz="1600" dirty="0"/>
              <a:t> </a:t>
            </a:r>
            <a:r>
              <a:rPr lang="en-US" sz="1600" dirty="0" err="1"/>
              <a:t>terhadap</a:t>
            </a:r>
            <a:r>
              <a:rPr lang="en-US" sz="1600" dirty="0"/>
              <a:t> tumor </a:t>
            </a:r>
            <a:r>
              <a:rPr lang="en-US" sz="1600" dirty="0" err="1"/>
              <a:t>otak</a:t>
            </a:r>
            <a:r>
              <a:rPr lang="en-US" sz="1600" dirty="0"/>
              <a:t> yang </a:t>
            </a:r>
            <a:r>
              <a:rPr lang="en-US" sz="1600" dirty="0" err="1"/>
              <a:t>ada</a:t>
            </a:r>
            <a:r>
              <a:rPr lang="en-US" sz="1600" dirty="0"/>
              <a:t> pada </a:t>
            </a:r>
            <a:r>
              <a:rPr lang="en-US" sz="1600" dirty="0" err="1"/>
              <a:t>hasil</a:t>
            </a:r>
            <a:r>
              <a:rPr lang="en-US" sz="1600" dirty="0"/>
              <a:t> scan </a:t>
            </a:r>
            <a:r>
              <a:rPr lang="en-US" sz="1600" dirty="0" err="1"/>
              <a:t>dapat</a:t>
            </a:r>
            <a:r>
              <a:rPr lang="en-US" sz="1600" dirty="0"/>
              <a:t> </a:t>
            </a:r>
            <a:r>
              <a:rPr lang="en-US" sz="1600" dirty="0" err="1"/>
              <a:t>dilihat</a:t>
            </a:r>
            <a:r>
              <a:rPr lang="en-US" sz="1600" dirty="0"/>
              <a:t> </a:t>
            </a:r>
            <a:r>
              <a:rPr lang="en-US" sz="1600" dirty="0" err="1"/>
              <a:t>hasil</a:t>
            </a:r>
            <a:r>
              <a:rPr lang="en-US" sz="1600" dirty="0"/>
              <a:t> </a:t>
            </a:r>
            <a:r>
              <a:rPr lang="en-US" sz="1600" dirty="0" err="1"/>
              <a:t>dari</a:t>
            </a:r>
            <a:r>
              <a:rPr lang="en-US" sz="1600" dirty="0"/>
              <a:t> </a:t>
            </a:r>
            <a:r>
              <a:rPr lang="en-US" sz="1600" dirty="0" err="1"/>
              <a:t>segmentasi</a:t>
            </a:r>
            <a:r>
              <a:rPr lang="en-US" sz="1600" dirty="0"/>
              <a:t> contours </a:t>
            </a:r>
            <a:r>
              <a:rPr lang="en-US" sz="1600" dirty="0" err="1"/>
              <a:t>ini</a:t>
            </a:r>
            <a:r>
              <a:rPr lang="en-US" sz="1600" dirty="0"/>
              <a:t> </a:t>
            </a:r>
            <a:r>
              <a:rPr lang="en-US" sz="1600" dirty="0" err="1"/>
              <a:t>menemukan</a:t>
            </a:r>
            <a:r>
              <a:rPr lang="en-US" sz="1600" dirty="0"/>
              <a:t> tumor </a:t>
            </a:r>
            <a:r>
              <a:rPr lang="en-US" sz="1600" dirty="0" err="1"/>
              <a:t>otak</a:t>
            </a:r>
            <a:r>
              <a:rPr lang="en-US" sz="1600" dirty="0"/>
              <a:t> pada </a:t>
            </a:r>
            <a:r>
              <a:rPr lang="en-US" sz="1600" dirty="0" err="1"/>
              <a:t>hasil</a:t>
            </a:r>
            <a:r>
              <a:rPr lang="en-US" sz="1600" dirty="0"/>
              <a:t> scan.</a:t>
            </a:r>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4CACB7CE-A408-4B21-9AE5-BF318EDAC659}"/>
              </a:ext>
            </a:extLst>
          </p:cNvPr>
          <p:cNvPicPr>
            <a:picLocks noChangeAspect="1"/>
          </p:cNvPicPr>
          <p:nvPr/>
        </p:nvPicPr>
        <p:blipFill>
          <a:blip r:embed="rId3"/>
          <a:stretch>
            <a:fillRect/>
          </a:stretch>
        </p:blipFill>
        <p:spPr>
          <a:xfrm>
            <a:off x="282215" y="1733271"/>
            <a:ext cx="6285733" cy="2267094"/>
          </a:xfrm>
          <a:prstGeom prst="rect">
            <a:avLst/>
          </a:prstGeom>
        </p:spPr>
      </p:pic>
    </p:spTree>
    <p:extLst>
      <p:ext uri="{BB962C8B-B14F-4D97-AF65-F5344CB8AC3E}">
        <p14:creationId xmlns:p14="http://schemas.microsoft.com/office/powerpoint/2010/main" val="35137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a:t>
            </a:r>
            <a:r>
              <a:rPr lang="en-US" sz="2000" dirty="0" err="1"/>
              <a:t>dari</a:t>
            </a:r>
            <a:r>
              <a:rPr lang="en-US" sz="2000" dirty="0"/>
              <a:t>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Y243.jpg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6" name="Picture 5">
            <a:extLst>
              <a:ext uri="{FF2B5EF4-FFF2-40B4-BE49-F238E27FC236}">
                <a16:creationId xmlns:a16="http://schemas.microsoft.com/office/drawing/2014/main" id="{65553EDF-2CAF-4E09-B260-D90342F06B0F}"/>
              </a:ext>
            </a:extLst>
          </p:cNvPr>
          <p:cNvPicPr>
            <a:picLocks noChangeAspect="1"/>
          </p:cNvPicPr>
          <p:nvPr/>
        </p:nvPicPr>
        <p:blipFill>
          <a:blip r:embed="rId3"/>
          <a:stretch>
            <a:fillRect/>
          </a:stretch>
        </p:blipFill>
        <p:spPr>
          <a:xfrm>
            <a:off x="1801147" y="1682609"/>
            <a:ext cx="4946781" cy="3362569"/>
          </a:xfrm>
          <a:prstGeom prst="rect">
            <a:avLst/>
          </a:prstGeom>
        </p:spPr>
      </p:pic>
    </p:spTree>
    <p:extLst>
      <p:ext uri="{BB962C8B-B14F-4D97-AF65-F5344CB8AC3E}">
        <p14:creationId xmlns:p14="http://schemas.microsoft.com/office/powerpoint/2010/main" val="37971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a:t>
            </a:r>
            <a:r>
              <a:rPr lang="en-US" sz="2000" dirty="0" err="1"/>
              <a:t>dari</a:t>
            </a:r>
            <a:r>
              <a:rPr lang="en-US" sz="2000" dirty="0"/>
              <a:t>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Y243.jpg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6" name="Picture 5">
            <a:extLst>
              <a:ext uri="{FF2B5EF4-FFF2-40B4-BE49-F238E27FC236}">
                <a16:creationId xmlns:a16="http://schemas.microsoft.com/office/drawing/2014/main" id="{65553EDF-2CAF-4E09-B260-D90342F06B0F}"/>
              </a:ext>
            </a:extLst>
          </p:cNvPr>
          <p:cNvPicPr>
            <a:picLocks noChangeAspect="1"/>
          </p:cNvPicPr>
          <p:nvPr/>
        </p:nvPicPr>
        <p:blipFill>
          <a:blip r:embed="rId3"/>
          <a:stretch>
            <a:fillRect/>
          </a:stretch>
        </p:blipFill>
        <p:spPr>
          <a:xfrm>
            <a:off x="1801147" y="1682609"/>
            <a:ext cx="4946781" cy="3362569"/>
          </a:xfrm>
          <a:prstGeom prst="rect">
            <a:avLst/>
          </a:prstGeom>
        </p:spPr>
      </p:pic>
    </p:spTree>
    <p:extLst>
      <p:ext uri="{BB962C8B-B14F-4D97-AF65-F5344CB8AC3E}">
        <p14:creationId xmlns:p14="http://schemas.microsoft.com/office/powerpoint/2010/main" val="356070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a:t>
            </a:r>
            <a:r>
              <a:rPr lang="en-US" sz="2000" dirty="0" err="1"/>
              <a:t>dari</a:t>
            </a:r>
            <a:r>
              <a:rPr lang="en-US" sz="2000" dirty="0"/>
              <a:t>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Y243.jpg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6" name="Picture 5">
            <a:extLst>
              <a:ext uri="{FF2B5EF4-FFF2-40B4-BE49-F238E27FC236}">
                <a16:creationId xmlns:a16="http://schemas.microsoft.com/office/drawing/2014/main" id="{65553EDF-2CAF-4E09-B260-D90342F06B0F}"/>
              </a:ext>
            </a:extLst>
          </p:cNvPr>
          <p:cNvPicPr>
            <a:picLocks noChangeAspect="1"/>
          </p:cNvPicPr>
          <p:nvPr/>
        </p:nvPicPr>
        <p:blipFill>
          <a:blip r:embed="rId3"/>
          <a:stretch>
            <a:fillRect/>
          </a:stretch>
        </p:blipFill>
        <p:spPr>
          <a:xfrm>
            <a:off x="1801147" y="1682609"/>
            <a:ext cx="4946781" cy="3362569"/>
          </a:xfrm>
          <a:prstGeom prst="rect">
            <a:avLst/>
          </a:prstGeom>
        </p:spPr>
      </p:pic>
    </p:spTree>
    <p:extLst>
      <p:ext uri="{BB962C8B-B14F-4D97-AF65-F5344CB8AC3E}">
        <p14:creationId xmlns:p14="http://schemas.microsoft.com/office/powerpoint/2010/main" val="404313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a:t>
            </a:r>
            <a:r>
              <a:rPr lang="en-US" sz="2000" dirty="0" err="1"/>
              <a:t>dari</a:t>
            </a:r>
            <a:r>
              <a:rPr lang="en-US" sz="2000" dirty="0"/>
              <a:t>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no 100.jpg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3E324553-55C8-497E-8623-2F6E7BCDDF4D}"/>
              </a:ext>
            </a:extLst>
          </p:cNvPr>
          <p:cNvPicPr>
            <a:picLocks noChangeAspect="1"/>
          </p:cNvPicPr>
          <p:nvPr/>
        </p:nvPicPr>
        <p:blipFill>
          <a:blip r:embed="rId3"/>
          <a:stretch>
            <a:fillRect/>
          </a:stretch>
        </p:blipFill>
        <p:spPr>
          <a:xfrm>
            <a:off x="1440354" y="1841960"/>
            <a:ext cx="5265752" cy="3296245"/>
          </a:xfrm>
          <a:prstGeom prst="rect">
            <a:avLst/>
          </a:prstGeom>
        </p:spPr>
      </p:pic>
    </p:spTree>
    <p:extLst>
      <p:ext uri="{BB962C8B-B14F-4D97-AF65-F5344CB8AC3E}">
        <p14:creationId xmlns:p14="http://schemas.microsoft.com/office/powerpoint/2010/main" val="268142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lIns="91425" tIns="91425" rIns="91425" bIns="91425" anchor="ctr" anchorCtr="0">
            <a:noAutofit/>
          </a:bodyPr>
          <a:lstStyle/>
          <a:p>
            <a:pPr lvl="0" algn="ctr"/>
            <a:r>
              <a:rPr lang="en-US" dirty="0"/>
              <a:t>MRI DENGAN STUDI KASUS MENDETEKSI TUMOR PADA OTAK</a:t>
            </a: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Y1.jpg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2AE0A49A-2912-436B-BBE4-91C6E65AF405}"/>
              </a:ext>
            </a:extLst>
          </p:cNvPr>
          <p:cNvPicPr>
            <a:picLocks noChangeAspect="1"/>
          </p:cNvPicPr>
          <p:nvPr/>
        </p:nvPicPr>
        <p:blipFill>
          <a:blip r:embed="rId3"/>
          <a:stretch>
            <a:fillRect/>
          </a:stretch>
        </p:blipFill>
        <p:spPr>
          <a:xfrm>
            <a:off x="1792525" y="1841960"/>
            <a:ext cx="4661634" cy="3201089"/>
          </a:xfrm>
          <a:prstGeom prst="rect">
            <a:avLst/>
          </a:prstGeom>
        </p:spPr>
      </p:pic>
    </p:spTree>
    <p:extLst>
      <p:ext uri="{BB962C8B-B14F-4D97-AF65-F5344CB8AC3E}">
        <p14:creationId xmlns:p14="http://schemas.microsoft.com/office/powerpoint/2010/main" val="55896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no 92.jpg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6121D755-0D45-45A4-82B1-64A9F3FC8A61}"/>
              </a:ext>
            </a:extLst>
          </p:cNvPr>
          <p:cNvPicPr>
            <a:picLocks noChangeAspect="1"/>
          </p:cNvPicPr>
          <p:nvPr/>
        </p:nvPicPr>
        <p:blipFill>
          <a:blip r:embed="rId3"/>
          <a:stretch>
            <a:fillRect/>
          </a:stretch>
        </p:blipFill>
        <p:spPr>
          <a:xfrm>
            <a:off x="2048704" y="1841960"/>
            <a:ext cx="4529077" cy="3220008"/>
          </a:xfrm>
          <a:prstGeom prst="rect">
            <a:avLst/>
          </a:prstGeom>
        </p:spPr>
      </p:pic>
    </p:spTree>
    <p:extLst>
      <p:ext uri="{BB962C8B-B14F-4D97-AF65-F5344CB8AC3E}">
        <p14:creationId xmlns:p14="http://schemas.microsoft.com/office/powerpoint/2010/main" val="250622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Y253.jpg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10C42938-B78C-4E76-8325-B70F85B0A4BC}"/>
              </a:ext>
            </a:extLst>
          </p:cNvPr>
          <p:cNvPicPr>
            <a:picLocks noChangeAspect="1"/>
          </p:cNvPicPr>
          <p:nvPr/>
        </p:nvPicPr>
        <p:blipFill>
          <a:blip r:embed="rId3"/>
          <a:stretch>
            <a:fillRect/>
          </a:stretch>
        </p:blipFill>
        <p:spPr>
          <a:xfrm>
            <a:off x="2012043" y="1878901"/>
            <a:ext cx="4294632" cy="3010595"/>
          </a:xfrm>
          <a:prstGeom prst="rect">
            <a:avLst/>
          </a:prstGeom>
        </p:spPr>
      </p:pic>
    </p:spTree>
    <p:extLst>
      <p:ext uri="{BB962C8B-B14F-4D97-AF65-F5344CB8AC3E}">
        <p14:creationId xmlns:p14="http://schemas.microsoft.com/office/powerpoint/2010/main" val="280198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0757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Hasil proses </a:t>
            </a:r>
            <a:r>
              <a:rPr lang="en-US" sz="2000" dirty="0" err="1"/>
              <a:t>Pengolahan</a:t>
            </a:r>
            <a:r>
              <a:rPr lang="en-US" sz="2000" dirty="0"/>
              <a:t> </a:t>
            </a:r>
            <a:r>
              <a:rPr lang="en-US" sz="2000" dirty="0" err="1"/>
              <a:t>citra</a:t>
            </a:r>
            <a:r>
              <a:rPr lang="en-US" sz="2000" dirty="0"/>
              <a:t> yang </a:t>
            </a:r>
            <a:r>
              <a:rPr lang="en-US" sz="2000" dirty="0" err="1"/>
              <a:t>sudah</a:t>
            </a:r>
            <a:r>
              <a:rPr lang="en-US" sz="2000" dirty="0"/>
              <a:t> </a:t>
            </a:r>
            <a:r>
              <a:rPr lang="en-US" sz="2000" dirty="0" err="1"/>
              <a:t>dilakukan</a:t>
            </a:r>
            <a:r>
              <a:rPr lang="en-US" sz="2000" dirty="0"/>
              <a:t> </a:t>
            </a:r>
            <a:r>
              <a:rPr lang="en-US" sz="2000" dirty="0" err="1"/>
              <a:t>terhadap</a:t>
            </a:r>
            <a:r>
              <a:rPr lang="en-US" sz="2000" dirty="0"/>
              <a:t> dataset no 17.jpg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9DE44450-6B7C-415C-BE3E-4E34D515354D}"/>
              </a:ext>
            </a:extLst>
          </p:cNvPr>
          <p:cNvPicPr>
            <a:picLocks noChangeAspect="1"/>
          </p:cNvPicPr>
          <p:nvPr/>
        </p:nvPicPr>
        <p:blipFill>
          <a:blip r:embed="rId3"/>
          <a:stretch>
            <a:fillRect/>
          </a:stretch>
        </p:blipFill>
        <p:spPr>
          <a:xfrm>
            <a:off x="1974809" y="1745560"/>
            <a:ext cx="4597337" cy="3143936"/>
          </a:xfrm>
          <a:prstGeom prst="rect">
            <a:avLst/>
          </a:prstGeom>
        </p:spPr>
      </p:pic>
    </p:spTree>
    <p:extLst>
      <p:ext uri="{BB962C8B-B14F-4D97-AF65-F5344CB8AC3E}">
        <p14:creationId xmlns:p14="http://schemas.microsoft.com/office/powerpoint/2010/main" val="46057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108155" y="199016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sz="2000" dirty="0"/>
              <a:t>Kesimpulan yang </a:t>
            </a:r>
            <a:r>
              <a:rPr lang="en-US" sz="2000" dirty="0" err="1"/>
              <a:t>dapat</a:t>
            </a:r>
            <a:r>
              <a:rPr lang="en-US" sz="2000" dirty="0"/>
              <a:t> </a:t>
            </a:r>
            <a:r>
              <a:rPr lang="en-US" sz="2000" dirty="0" err="1"/>
              <a:t>diambil</a:t>
            </a:r>
            <a:r>
              <a:rPr lang="en-US" sz="2000" dirty="0"/>
              <a:t> :</a:t>
            </a:r>
          </a:p>
          <a:p>
            <a:pPr marL="228600" lvl="0" rtl="0">
              <a:spcBef>
                <a:spcPts val="0"/>
              </a:spcBef>
              <a:spcAft>
                <a:spcPts val="1000"/>
              </a:spcAft>
              <a:buNone/>
            </a:pPr>
            <a:r>
              <a:rPr lang="en-US" sz="2000" dirty="0" err="1"/>
              <a:t>Jelasin</a:t>
            </a:r>
            <a:r>
              <a:rPr lang="en-US" sz="2000" dirty="0"/>
              <a:t> y van </a:t>
            </a:r>
          </a:p>
          <a:p>
            <a:pPr marL="228600" lvl="0" rtl="0">
              <a:spcBef>
                <a:spcPts val="0"/>
              </a:spcBef>
              <a:spcAft>
                <a:spcPts val="1000"/>
              </a:spcAft>
              <a:buNone/>
            </a:pPr>
            <a:r>
              <a:rPr lang="en-US" sz="2000" dirty="0" err="1"/>
              <a:t>Jelasin</a:t>
            </a:r>
            <a:r>
              <a:rPr lang="en-US" sz="2000" dirty="0"/>
              <a:t> y van</a:t>
            </a:r>
          </a:p>
          <a:p>
            <a:pPr marL="228600" lvl="0" rtl="0">
              <a:spcBef>
                <a:spcPts val="0"/>
              </a:spcBef>
              <a:spcAft>
                <a:spcPts val="1000"/>
              </a:spcAft>
              <a:buNone/>
            </a:pPr>
            <a:r>
              <a:rPr lang="en-US" sz="2000" dirty="0" err="1"/>
              <a:t>Jelasin</a:t>
            </a:r>
            <a:r>
              <a:rPr lang="en-US" sz="2000" dirty="0"/>
              <a:t> y van</a:t>
            </a:r>
          </a:p>
          <a:p>
            <a:pPr marL="228600" lvl="0" rtl="0">
              <a:spcBef>
                <a:spcPts val="0"/>
              </a:spcBef>
              <a:spcAft>
                <a:spcPts val="1000"/>
              </a:spcAft>
              <a:buNone/>
            </a:pPr>
            <a:endParaRPr lang="en-US" sz="2000" dirty="0"/>
          </a:p>
          <a:p>
            <a:pPr marL="228600" lvl="0" rtl="0">
              <a:spcBef>
                <a:spcPts val="0"/>
              </a:spcBef>
              <a:spcAft>
                <a:spcPts val="1000"/>
              </a:spcAft>
              <a:buNone/>
            </a:pPr>
            <a:r>
              <a:rPr lang="en-US" sz="2000" dirty="0" err="1"/>
              <a:t>Semangattt</a:t>
            </a:r>
            <a:r>
              <a:rPr lang="en-US" sz="2000" dirty="0"/>
              <a:t>!!!</a:t>
            </a: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KESIMPULAN</a:t>
            </a:r>
            <a:endParaRPr lang="en" dirty="0"/>
          </a:p>
        </p:txBody>
      </p:sp>
    </p:spTree>
    <p:extLst>
      <p:ext uri="{BB962C8B-B14F-4D97-AF65-F5344CB8AC3E}">
        <p14:creationId xmlns:p14="http://schemas.microsoft.com/office/powerpoint/2010/main" val="111113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Shape 503"/>
          <p:cNvSpPr txBox="1">
            <a:spLocks noGrp="1"/>
          </p:cNvSpPr>
          <p:nvPr>
            <p:ph type="ctrTitle" idx="4294967295"/>
          </p:nvPr>
        </p:nvSpPr>
        <p:spPr>
          <a:xfrm>
            <a:off x="1275150" y="2364400"/>
            <a:ext cx="6593700" cy="1159800"/>
          </a:xfrm>
          <a:prstGeom prst="rect">
            <a:avLst/>
          </a:prstGeom>
        </p:spPr>
        <p:txBody>
          <a:bodyPr lIns="91425" tIns="91425" rIns="91425" bIns="91425" anchor="ctr" anchorCtr="0">
            <a:noAutofit/>
          </a:bodyPr>
          <a:lstStyle/>
          <a:p>
            <a:pPr lvl="0" algn="ctr" rtl="0">
              <a:spcBef>
                <a:spcPts val="0"/>
              </a:spcBef>
              <a:buNone/>
            </a:pPr>
            <a:r>
              <a:rPr lang="en" sz="6000" dirty="0">
                <a:solidFill>
                  <a:srgbClr val="FF9800"/>
                </a:solidFill>
              </a:rPr>
              <a:t>TER</a:t>
            </a:r>
            <a:r>
              <a:rPr lang="en-US" sz="6000" dirty="0">
                <a:solidFill>
                  <a:srgbClr val="FF9800"/>
                </a:solidFill>
              </a:rPr>
              <a:t>IMAKASIH!</a:t>
            </a:r>
            <a:endParaRPr lang="en" sz="6000" dirty="0">
              <a:solidFill>
                <a:srgbClr val="FF9800"/>
              </a:solidFill>
            </a:endParaRPr>
          </a:p>
        </p:txBody>
      </p:sp>
      <p:grpSp>
        <p:nvGrpSpPr>
          <p:cNvPr id="505" name="Shape 505"/>
          <p:cNvGrpSpPr/>
          <p:nvPr/>
        </p:nvGrpSpPr>
        <p:grpSpPr>
          <a:xfrm>
            <a:off x="3996209" y="966816"/>
            <a:ext cx="1197664" cy="1126776"/>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 dirty="0"/>
              <a:t>PENDAHULUAN</a:t>
            </a:r>
          </a:p>
        </p:txBody>
      </p:sp>
      <p:sp>
        <p:nvSpPr>
          <p:cNvPr id="237" name="Shape 237"/>
          <p:cNvSpPr txBox="1">
            <a:spLocks noGrp="1"/>
          </p:cNvSpPr>
          <p:nvPr>
            <p:ph type="body" idx="1"/>
          </p:nvPr>
        </p:nvSpPr>
        <p:spPr>
          <a:xfrm>
            <a:off x="98322" y="1490413"/>
            <a:ext cx="8549077" cy="3476822"/>
          </a:xfrm>
          <a:prstGeom prst="rect">
            <a:avLst/>
          </a:prstGeom>
        </p:spPr>
        <p:txBody>
          <a:bodyPr lIns="91425" tIns="91425" rIns="91425" bIns="91425" anchor="ctr" anchorCtr="0">
            <a:noAutofit/>
          </a:bodyPr>
          <a:lstStyle/>
          <a:p>
            <a:pPr algn="just" fontAlgn="base">
              <a:buNone/>
            </a:pPr>
            <a:r>
              <a:rPr lang="en-US" sz="1600" dirty="0"/>
              <a:t>Magnetic resonance imaging (MRI) </a:t>
            </a:r>
            <a:r>
              <a:rPr lang="en-US" sz="1600" dirty="0" err="1"/>
              <a:t>merupakan</a:t>
            </a:r>
            <a:r>
              <a:rPr lang="en-US" sz="1600" dirty="0"/>
              <a:t> </a:t>
            </a:r>
            <a:r>
              <a:rPr lang="en-US" sz="1600" dirty="0" err="1"/>
              <a:t>pemeriksaan</a:t>
            </a:r>
            <a:r>
              <a:rPr lang="en-US" sz="1600" dirty="0"/>
              <a:t> organ </a:t>
            </a:r>
            <a:r>
              <a:rPr lang="en-US" sz="1600" dirty="0" err="1"/>
              <a:t>tubuh</a:t>
            </a:r>
            <a:r>
              <a:rPr lang="en-US" sz="1600" dirty="0"/>
              <a:t> yang </a:t>
            </a:r>
            <a:r>
              <a:rPr lang="en-US" sz="1600" dirty="0" err="1"/>
              <a:t>dilakukan</a:t>
            </a:r>
            <a:r>
              <a:rPr lang="en-US" sz="1600" dirty="0"/>
              <a:t> </a:t>
            </a:r>
            <a:r>
              <a:rPr lang="en-US" sz="1600" dirty="0" err="1"/>
              <a:t>dengan</a:t>
            </a:r>
            <a:r>
              <a:rPr lang="en-US" sz="1600" dirty="0"/>
              <a:t> </a:t>
            </a:r>
            <a:r>
              <a:rPr lang="en-US" sz="1600" dirty="0" err="1"/>
              <a:t>menggunakan</a:t>
            </a:r>
            <a:r>
              <a:rPr lang="en-US" sz="1600" dirty="0"/>
              <a:t> </a:t>
            </a:r>
            <a:r>
              <a:rPr lang="en-US" sz="1600" dirty="0" err="1"/>
              <a:t>teknologi</a:t>
            </a:r>
            <a:r>
              <a:rPr lang="en-US" sz="1600" dirty="0"/>
              <a:t> magnet dan </a:t>
            </a:r>
            <a:r>
              <a:rPr lang="en-US" sz="1600" dirty="0" err="1"/>
              <a:t>gelombang</a:t>
            </a:r>
            <a:r>
              <a:rPr lang="en-US" sz="1600" dirty="0"/>
              <a:t> radio. </a:t>
            </a:r>
            <a:r>
              <a:rPr lang="en-US" sz="1600" dirty="0" err="1"/>
              <a:t>Pemeriksaan</a:t>
            </a:r>
            <a:r>
              <a:rPr lang="en-US" sz="1600" dirty="0"/>
              <a:t> </a:t>
            </a:r>
            <a:r>
              <a:rPr lang="en-US" sz="1600" dirty="0" err="1"/>
              <a:t>ini</a:t>
            </a:r>
            <a:r>
              <a:rPr lang="en-US" sz="1600" dirty="0"/>
              <a:t> </a:t>
            </a:r>
            <a:r>
              <a:rPr lang="en-US" sz="1600" dirty="0" err="1"/>
              <a:t>dilakukan</a:t>
            </a:r>
            <a:r>
              <a:rPr lang="en-US" sz="1600" dirty="0"/>
              <a:t> </a:t>
            </a:r>
            <a:r>
              <a:rPr lang="en-US" sz="1600" dirty="0" err="1"/>
              <a:t>untuk</a:t>
            </a:r>
            <a:r>
              <a:rPr lang="en-US" sz="1600" dirty="0"/>
              <a:t> </a:t>
            </a:r>
            <a:r>
              <a:rPr lang="en-US" sz="1600" dirty="0" err="1"/>
              <a:t>mendapatkan</a:t>
            </a:r>
            <a:r>
              <a:rPr lang="en-US" sz="1600" dirty="0"/>
              <a:t> </a:t>
            </a:r>
            <a:r>
              <a:rPr lang="en-US" sz="1600" dirty="0" err="1"/>
              <a:t>hasil</a:t>
            </a:r>
            <a:r>
              <a:rPr lang="en-US" sz="1600" dirty="0"/>
              <a:t> </a:t>
            </a:r>
            <a:r>
              <a:rPr lang="en-US" sz="1600" dirty="0" err="1"/>
              <a:t>gambar</a:t>
            </a:r>
            <a:r>
              <a:rPr lang="en-US" sz="1600" dirty="0"/>
              <a:t> organ, </a:t>
            </a:r>
            <a:r>
              <a:rPr lang="en-US" sz="1600" dirty="0" err="1"/>
              <a:t>tulang</a:t>
            </a:r>
            <a:r>
              <a:rPr lang="en-US" sz="1600" dirty="0"/>
              <a:t>, dan </a:t>
            </a:r>
            <a:r>
              <a:rPr lang="en-US" sz="1600" dirty="0" err="1"/>
              <a:t>jaringan</a:t>
            </a:r>
            <a:r>
              <a:rPr lang="en-US" sz="1600" dirty="0"/>
              <a:t> di </a:t>
            </a:r>
            <a:r>
              <a:rPr lang="en-US" sz="1600" dirty="0" err="1"/>
              <a:t>dalam</a:t>
            </a:r>
            <a:r>
              <a:rPr lang="en-US" sz="1600" dirty="0"/>
              <a:t> </a:t>
            </a:r>
            <a:r>
              <a:rPr lang="en-US" sz="1600" dirty="0" err="1"/>
              <a:t>tubuh</a:t>
            </a:r>
            <a:r>
              <a:rPr lang="en-US" sz="1600" dirty="0"/>
              <a:t> </a:t>
            </a:r>
            <a:r>
              <a:rPr lang="en-US" sz="1600" dirty="0" err="1"/>
              <a:t>secara</a:t>
            </a:r>
            <a:r>
              <a:rPr lang="en-US" sz="1600" dirty="0"/>
              <a:t> </a:t>
            </a:r>
            <a:r>
              <a:rPr lang="en-US" sz="1600" dirty="0" err="1"/>
              <a:t>rinci</a:t>
            </a:r>
            <a:r>
              <a:rPr lang="en-US" sz="1600" dirty="0"/>
              <a:t> dan </a:t>
            </a:r>
            <a:r>
              <a:rPr lang="en-US" sz="1600" dirty="0" err="1"/>
              <a:t>mendalam</a:t>
            </a:r>
            <a:r>
              <a:rPr lang="en-US" sz="1600" dirty="0"/>
              <a:t>. </a:t>
            </a:r>
            <a:r>
              <a:rPr lang="en-US" sz="1600" dirty="0" err="1"/>
              <a:t>Pemeriksaan</a:t>
            </a:r>
            <a:r>
              <a:rPr lang="en-US" sz="1600" dirty="0"/>
              <a:t> </a:t>
            </a:r>
            <a:r>
              <a:rPr lang="en-US" sz="1600" dirty="0" err="1"/>
              <a:t>ini</a:t>
            </a:r>
            <a:r>
              <a:rPr lang="en-US" sz="1600" dirty="0"/>
              <a:t> </a:t>
            </a:r>
            <a:r>
              <a:rPr lang="en-US" sz="1600" dirty="0" err="1"/>
              <a:t>dilakukan</a:t>
            </a:r>
            <a:r>
              <a:rPr lang="en-US" sz="1600" dirty="0"/>
              <a:t> </a:t>
            </a:r>
            <a:r>
              <a:rPr lang="en-US" sz="1600" dirty="0" err="1"/>
              <a:t>sebagai</a:t>
            </a:r>
            <a:r>
              <a:rPr lang="en-US" sz="1600" dirty="0"/>
              <a:t> </a:t>
            </a:r>
            <a:r>
              <a:rPr lang="en-US" sz="1600" dirty="0" err="1"/>
              <a:t>alat</a:t>
            </a:r>
            <a:r>
              <a:rPr lang="en-US" sz="1600" dirty="0"/>
              <a:t> bantu diagnosis </a:t>
            </a:r>
            <a:r>
              <a:rPr lang="en-US" sz="1600" dirty="0" err="1"/>
              <a:t>untuk</a:t>
            </a:r>
            <a:r>
              <a:rPr lang="en-US" sz="1600" dirty="0"/>
              <a:t> </a:t>
            </a:r>
            <a:r>
              <a:rPr lang="en-US" sz="1600" dirty="0" err="1"/>
              <a:t>dokter</a:t>
            </a:r>
            <a:r>
              <a:rPr lang="en-US" sz="1600" dirty="0"/>
              <a:t>. MRI </a:t>
            </a:r>
            <a:r>
              <a:rPr lang="en-US" sz="1600" dirty="0" err="1"/>
              <a:t>sering</a:t>
            </a:r>
            <a:r>
              <a:rPr lang="en-US" sz="1600" dirty="0"/>
              <a:t> </a:t>
            </a:r>
            <a:r>
              <a:rPr lang="en-US" sz="1600" dirty="0" err="1"/>
              <a:t>dilakukan</a:t>
            </a:r>
            <a:r>
              <a:rPr lang="en-US" sz="1600" dirty="0"/>
              <a:t> dan </a:t>
            </a:r>
            <a:r>
              <a:rPr lang="en-US" sz="1600" dirty="0" err="1"/>
              <a:t>berkaitan</a:t>
            </a:r>
            <a:r>
              <a:rPr lang="en-US" sz="1600" dirty="0"/>
              <a:t> </a:t>
            </a:r>
            <a:r>
              <a:rPr lang="en-US" sz="1600" dirty="0" err="1"/>
              <a:t>dengan</a:t>
            </a:r>
            <a:r>
              <a:rPr lang="en-US" sz="1600" dirty="0"/>
              <a:t> </a:t>
            </a:r>
            <a:r>
              <a:rPr lang="en-US" sz="1600" dirty="0" err="1"/>
              <a:t>pemeriksaan</a:t>
            </a:r>
            <a:r>
              <a:rPr lang="en-US" sz="1600" dirty="0"/>
              <a:t> </a:t>
            </a:r>
            <a:r>
              <a:rPr lang="en-US" sz="1600" dirty="0" err="1"/>
              <a:t>terhadap</a:t>
            </a:r>
            <a:r>
              <a:rPr lang="en-US" sz="1600" dirty="0"/>
              <a:t> </a:t>
            </a:r>
            <a:r>
              <a:rPr lang="en-US" sz="1600" dirty="0" err="1"/>
              <a:t>otak</a:t>
            </a:r>
            <a:r>
              <a:rPr lang="en-US" sz="1600" dirty="0"/>
              <a:t>, </a:t>
            </a:r>
            <a:r>
              <a:rPr lang="en-US" sz="1600" dirty="0" err="1"/>
              <a:t>saraf</a:t>
            </a:r>
            <a:r>
              <a:rPr lang="en-US" sz="1600" dirty="0"/>
              <a:t> </a:t>
            </a:r>
            <a:r>
              <a:rPr lang="en-US" sz="1600" dirty="0" err="1"/>
              <a:t>tulang</a:t>
            </a:r>
            <a:r>
              <a:rPr lang="en-US" sz="1600" dirty="0"/>
              <a:t> </a:t>
            </a:r>
            <a:r>
              <a:rPr lang="en-US" sz="1600" dirty="0" err="1"/>
              <a:t>belakang</a:t>
            </a:r>
            <a:r>
              <a:rPr lang="en-US" sz="1600" dirty="0"/>
              <a:t>, </a:t>
            </a:r>
            <a:r>
              <a:rPr lang="en-US" sz="1600" dirty="0" err="1"/>
              <a:t>jantung</a:t>
            </a:r>
            <a:r>
              <a:rPr lang="en-US" sz="1600" dirty="0"/>
              <a:t>, </a:t>
            </a:r>
            <a:r>
              <a:rPr lang="en-US" sz="1600" dirty="0" err="1"/>
              <a:t>pembuluh</a:t>
            </a:r>
            <a:r>
              <a:rPr lang="en-US" sz="1600" dirty="0"/>
              <a:t> </a:t>
            </a:r>
            <a:r>
              <a:rPr lang="en-US" sz="1600" dirty="0" err="1"/>
              <a:t>darah</a:t>
            </a:r>
            <a:r>
              <a:rPr lang="en-US" sz="1600" dirty="0"/>
              <a:t>, </a:t>
            </a:r>
            <a:r>
              <a:rPr lang="en-US" sz="1600" dirty="0" err="1"/>
              <a:t>tulang</a:t>
            </a:r>
            <a:r>
              <a:rPr lang="en-US" sz="1600" dirty="0"/>
              <a:t>, </a:t>
            </a:r>
            <a:r>
              <a:rPr lang="en-US" sz="1600" dirty="0" err="1"/>
              <a:t>sendri</a:t>
            </a:r>
            <a:r>
              <a:rPr lang="en-US" sz="1600" dirty="0"/>
              <a:t>, </a:t>
            </a:r>
            <a:r>
              <a:rPr lang="en-US" sz="1600" dirty="0" err="1"/>
              <a:t>jaringan</a:t>
            </a:r>
            <a:r>
              <a:rPr lang="en-US" sz="1600" dirty="0"/>
              <a:t> </a:t>
            </a:r>
            <a:r>
              <a:rPr lang="en-US" sz="1600" dirty="0" err="1"/>
              <a:t>lunak</a:t>
            </a:r>
            <a:r>
              <a:rPr lang="en-US" sz="1600" dirty="0"/>
              <a:t>, dan organ-organ </a:t>
            </a:r>
            <a:r>
              <a:rPr lang="en-US" sz="1600" dirty="0" err="1"/>
              <a:t>tubuh</a:t>
            </a:r>
            <a:r>
              <a:rPr lang="en-US" sz="1600" dirty="0"/>
              <a:t> </a:t>
            </a:r>
            <a:r>
              <a:rPr lang="en-US" sz="1600" dirty="0" err="1"/>
              <a:t>lainnya</a:t>
            </a:r>
            <a:r>
              <a:rPr lang="en-US" sz="1600" dirty="0"/>
              <a:t>. </a:t>
            </a:r>
            <a:r>
              <a:rPr lang="en-US" sz="1600" dirty="0" err="1"/>
              <a:t>Pemeriksaan</a:t>
            </a:r>
            <a:r>
              <a:rPr lang="en-US" sz="1600" dirty="0"/>
              <a:t> MRI </a:t>
            </a:r>
            <a:r>
              <a:rPr lang="en-US" sz="1600" dirty="0" err="1"/>
              <a:t>membutuhkan</a:t>
            </a:r>
            <a:r>
              <a:rPr lang="en-US" sz="1600" dirty="0"/>
              <a:t> </a:t>
            </a:r>
            <a:r>
              <a:rPr lang="en-US" sz="1600" dirty="0" err="1"/>
              <a:t>bantuan</a:t>
            </a:r>
            <a:r>
              <a:rPr lang="en-US" sz="1600" dirty="0"/>
              <a:t> </a:t>
            </a:r>
            <a:r>
              <a:rPr lang="en-US" sz="1600" dirty="0" err="1"/>
              <a:t>zat</a:t>
            </a:r>
            <a:r>
              <a:rPr lang="en-US" sz="1600" dirty="0"/>
              <a:t> </a:t>
            </a:r>
            <a:r>
              <a:rPr lang="en-US" sz="1600" dirty="0" err="1"/>
              <a:t>pewarna</a:t>
            </a:r>
            <a:r>
              <a:rPr lang="en-US" sz="1600" dirty="0"/>
              <a:t> </a:t>
            </a:r>
            <a:r>
              <a:rPr lang="en-US" sz="1600" dirty="0" err="1"/>
              <a:t>khusus</a:t>
            </a:r>
            <a:r>
              <a:rPr lang="en-US" sz="1600" dirty="0"/>
              <a:t> yang </a:t>
            </a:r>
            <a:r>
              <a:rPr lang="en-US" sz="1600" dirty="0" err="1"/>
              <a:t>disuntikkan</a:t>
            </a:r>
            <a:r>
              <a:rPr lang="en-US" sz="1600" dirty="0"/>
              <a:t> </a:t>
            </a:r>
            <a:r>
              <a:rPr lang="en-US" sz="1600" dirty="0" err="1"/>
              <a:t>melalui</a:t>
            </a:r>
            <a:r>
              <a:rPr lang="en-US" sz="1600" dirty="0"/>
              <a:t> </a:t>
            </a:r>
            <a:r>
              <a:rPr lang="en-US" sz="1600" dirty="0" err="1"/>
              <a:t>pembuluh</a:t>
            </a:r>
            <a:r>
              <a:rPr lang="en-US" sz="1600" dirty="0"/>
              <a:t> </a:t>
            </a:r>
            <a:r>
              <a:rPr lang="en-US" sz="1600" dirty="0" err="1"/>
              <a:t>darah</a:t>
            </a:r>
            <a:r>
              <a:rPr lang="en-US" sz="1600" dirty="0"/>
              <a:t>, </a:t>
            </a:r>
            <a:r>
              <a:rPr lang="en-US" sz="1600" dirty="0" err="1"/>
              <a:t>untuk</a:t>
            </a:r>
            <a:r>
              <a:rPr lang="en-US" sz="1600" dirty="0"/>
              <a:t> </a:t>
            </a:r>
            <a:r>
              <a:rPr lang="en-US" sz="1600" dirty="0" err="1"/>
              <a:t>membantu</a:t>
            </a:r>
            <a:r>
              <a:rPr lang="en-US" sz="1600" dirty="0"/>
              <a:t> </a:t>
            </a:r>
            <a:r>
              <a:rPr lang="en-US" sz="1600" dirty="0" err="1"/>
              <a:t>meningkatkan</a:t>
            </a:r>
            <a:r>
              <a:rPr lang="en-US" sz="1600" dirty="0"/>
              <a:t> </a:t>
            </a:r>
            <a:r>
              <a:rPr lang="en-US" sz="1600" dirty="0" err="1"/>
              <a:t>ketepatan</a:t>
            </a:r>
            <a:r>
              <a:rPr lang="en-US" sz="1600" dirty="0"/>
              <a:t> </a:t>
            </a:r>
            <a:r>
              <a:rPr lang="en-US" sz="1600" dirty="0" err="1"/>
              <a:t>gambar</a:t>
            </a:r>
            <a:r>
              <a:rPr lang="en-US" sz="1600" dirty="0"/>
              <a:t>, </a:t>
            </a:r>
            <a:r>
              <a:rPr lang="en-US" sz="1600" dirty="0" err="1"/>
              <a:t>sebagai</a:t>
            </a:r>
            <a:r>
              <a:rPr lang="en-US" sz="1600" dirty="0"/>
              <a:t> </a:t>
            </a:r>
            <a:r>
              <a:rPr lang="en-US" sz="1600" dirty="0" err="1"/>
              <a:t>hasil</a:t>
            </a:r>
            <a:r>
              <a:rPr lang="en-US" sz="1600" dirty="0"/>
              <a:t> </a:t>
            </a:r>
            <a:r>
              <a:rPr lang="en-US" sz="1600" dirty="0" err="1"/>
              <a:t>dari</a:t>
            </a:r>
            <a:r>
              <a:rPr lang="en-US" sz="1600" dirty="0"/>
              <a:t> </a:t>
            </a:r>
            <a:r>
              <a:rPr lang="en-US" sz="1600" dirty="0" err="1"/>
              <a:t>pemeriksaan</a:t>
            </a:r>
            <a:r>
              <a:rPr lang="en-US" sz="1600" dirty="0"/>
              <a:t>. Tumor </a:t>
            </a:r>
            <a:r>
              <a:rPr lang="en-US" sz="1600" dirty="0" err="1"/>
              <a:t>otak</a:t>
            </a:r>
            <a:r>
              <a:rPr lang="en-US" sz="1600" dirty="0"/>
              <a:t> </a:t>
            </a:r>
            <a:r>
              <a:rPr lang="en-US" sz="1600" dirty="0" err="1"/>
              <a:t>merupakan</a:t>
            </a:r>
            <a:r>
              <a:rPr lang="en-US" sz="1600" dirty="0"/>
              <a:t> </a:t>
            </a:r>
            <a:r>
              <a:rPr lang="en-US" sz="1600" dirty="0" err="1"/>
              <a:t>kondisi</a:t>
            </a:r>
            <a:r>
              <a:rPr lang="en-US" sz="1600" dirty="0"/>
              <a:t> yang </a:t>
            </a:r>
            <a:r>
              <a:rPr lang="en-US" sz="1600" dirty="0" err="1"/>
              <a:t>ditandai</a:t>
            </a:r>
            <a:r>
              <a:rPr lang="en-US" sz="1600" dirty="0"/>
              <a:t> </a:t>
            </a:r>
            <a:r>
              <a:rPr lang="en-US" sz="1600" dirty="0" err="1"/>
              <a:t>dengan</a:t>
            </a:r>
            <a:r>
              <a:rPr lang="en-US" sz="1600" dirty="0"/>
              <a:t> </a:t>
            </a:r>
            <a:r>
              <a:rPr lang="en-US" sz="1600" dirty="0" err="1"/>
              <a:t>tumbuhnya</a:t>
            </a:r>
            <a:r>
              <a:rPr lang="en-US" sz="1600" dirty="0"/>
              <a:t> </a:t>
            </a:r>
            <a:r>
              <a:rPr lang="en-US" sz="1600" dirty="0" err="1"/>
              <a:t>sel-sel</a:t>
            </a:r>
            <a:r>
              <a:rPr lang="en-US" sz="1600" dirty="0"/>
              <a:t> abnormal di </a:t>
            </a:r>
            <a:r>
              <a:rPr lang="en-US" sz="1600" dirty="0" err="1"/>
              <a:t>dalam</a:t>
            </a:r>
            <a:r>
              <a:rPr lang="en-US" sz="1600" dirty="0"/>
              <a:t> </a:t>
            </a:r>
            <a:r>
              <a:rPr lang="en-US" sz="1600" dirty="0" err="1"/>
              <a:t>atau</a:t>
            </a:r>
            <a:r>
              <a:rPr lang="en-US" sz="1600" dirty="0"/>
              <a:t> di </a:t>
            </a:r>
            <a:r>
              <a:rPr lang="en-US" sz="1600" dirty="0" err="1"/>
              <a:t>sekitar</a:t>
            </a:r>
            <a:r>
              <a:rPr lang="en-US" sz="1600" dirty="0"/>
              <a:t> </a:t>
            </a:r>
            <a:r>
              <a:rPr lang="en-US" sz="1600" dirty="0" err="1"/>
              <a:t>otak</a:t>
            </a:r>
            <a:r>
              <a:rPr lang="en-US" sz="1600" dirty="0"/>
              <a:t>. </a:t>
            </a:r>
            <a:r>
              <a:rPr lang="en-US" sz="1600" dirty="0" err="1"/>
              <a:t>Sel-sel</a:t>
            </a:r>
            <a:r>
              <a:rPr lang="en-US" sz="1600" dirty="0"/>
              <a:t> abnormal </a:t>
            </a:r>
            <a:r>
              <a:rPr lang="en-US" sz="1600" dirty="0" err="1"/>
              <a:t>itu</a:t>
            </a:r>
            <a:r>
              <a:rPr lang="en-US" sz="1600" dirty="0"/>
              <a:t> </a:t>
            </a:r>
            <a:r>
              <a:rPr lang="en-US" sz="1600" dirty="0" err="1"/>
              <a:t>tumbuh</a:t>
            </a:r>
            <a:r>
              <a:rPr lang="en-US" sz="1600" dirty="0"/>
              <a:t> </a:t>
            </a:r>
            <a:r>
              <a:rPr lang="en-US" sz="1600" dirty="0" err="1"/>
              <a:t>tak</a:t>
            </a:r>
            <a:r>
              <a:rPr lang="en-US" sz="1600" dirty="0"/>
              <a:t> </a:t>
            </a:r>
            <a:r>
              <a:rPr lang="en-US" sz="1600" dirty="0" err="1"/>
              <a:t>wajar</a:t>
            </a:r>
            <a:r>
              <a:rPr lang="en-US" sz="1600" dirty="0"/>
              <a:t> dan </a:t>
            </a:r>
            <a:r>
              <a:rPr lang="en-US" sz="1600" dirty="0" err="1"/>
              <a:t>tidak</a:t>
            </a:r>
            <a:r>
              <a:rPr lang="en-US" sz="1600" dirty="0"/>
              <a:t> </a:t>
            </a:r>
            <a:r>
              <a:rPr lang="en-US" sz="1600" dirty="0" err="1"/>
              <a:t>terkendali</a:t>
            </a:r>
            <a:r>
              <a:rPr lang="en-US" sz="1600" dirty="0"/>
              <a:t>. </a:t>
            </a:r>
            <a:r>
              <a:rPr lang="en-US" sz="1600" dirty="0" err="1"/>
              <a:t>Namun</a:t>
            </a:r>
            <a:r>
              <a:rPr lang="en-US" sz="1600" dirty="0"/>
              <a:t>, tumor di </a:t>
            </a:r>
            <a:r>
              <a:rPr lang="en-US" sz="1600" dirty="0" err="1"/>
              <a:t>dalam</a:t>
            </a:r>
            <a:r>
              <a:rPr lang="en-US" sz="1600" dirty="0"/>
              <a:t> </a:t>
            </a:r>
            <a:r>
              <a:rPr lang="en-US" sz="1600" dirty="0" err="1"/>
              <a:t>otak</a:t>
            </a:r>
            <a:r>
              <a:rPr lang="en-US" sz="1600" dirty="0"/>
              <a:t> </a:t>
            </a:r>
            <a:r>
              <a:rPr lang="en-US" sz="1600" dirty="0" err="1"/>
              <a:t>ini</a:t>
            </a:r>
            <a:r>
              <a:rPr lang="en-US" sz="1600" dirty="0"/>
              <a:t> </a:t>
            </a:r>
            <a:r>
              <a:rPr lang="en-US" sz="1600" dirty="0" err="1"/>
              <a:t>tidak</a:t>
            </a:r>
            <a:r>
              <a:rPr lang="en-US" sz="1600" dirty="0"/>
              <a:t> </a:t>
            </a:r>
            <a:r>
              <a:rPr lang="en-US" sz="1600" dirty="0" err="1"/>
              <a:t>selalu</a:t>
            </a:r>
            <a:r>
              <a:rPr lang="en-US" sz="1600" dirty="0"/>
              <a:t> </a:t>
            </a:r>
            <a:r>
              <a:rPr lang="en-US" sz="1600" dirty="0" err="1"/>
              <a:t>berubah</a:t>
            </a:r>
            <a:r>
              <a:rPr lang="en-US" sz="1600" dirty="0"/>
              <a:t> </a:t>
            </a:r>
            <a:r>
              <a:rPr lang="en-US" sz="1600" dirty="0" err="1"/>
              <a:t>menjadi</a:t>
            </a:r>
            <a:r>
              <a:rPr lang="en-US" sz="1600" dirty="0"/>
              <a:t> tumor </a:t>
            </a:r>
            <a:r>
              <a:rPr lang="en-US" sz="1600" dirty="0" err="1"/>
              <a:t>ganas</a:t>
            </a:r>
            <a:r>
              <a:rPr lang="en-US" sz="1600" dirty="0"/>
              <a:t> </a:t>
            </a:r>
            <a:r>
              <a:rPr lang="en-US" sz="1600" dirty="0" err="1"/>
              <a:t>atau</a:t>
            </a:r>
            <a:r>
              <a:rPr lang="en-US" sz="1600" dirty="0"/>
              <a:t> </a:t>
            </a:r>
            <a:r>
              <a:rPr lang="en-US" sz="1600" dirty="0" err="1"/>
              <a:t>kanker</a:t>
            </a:r>
            <a:r>
              <a:rPr lang="en-US" sz="1600" dirty="0"/>
              <a:t>. Pada </a:t>
            </a:r>
            <a:r>
              <a:rPr lang="en-US" sz="1600" dirty="0" err="1"/>
              <a:t>Studi</a:t>
            </a:r>
            <a:r>
              <a:rPr lang="en-US" sz="1600" dirty="0"/>
              <a:t> </a:t>
            </a:r>
            <a:r>
              <a:rPr lang="en-US" sz="1600" dirty="0" err="1"/>
              <a:t>kasus</a:t>
            </a:r>
            <a:r>
              <a:rPr lang="en-US" sz="1600" dirty="0"/>
              <a:t> </a:t>
            </a:r>
            <a:r>
              <a:rPr lang="en-US" sz="1600" dirty="0" err="1"/>
              <a:t>ini</a:t>
            </a:r>
            <a:r>
              <a:rPr lang="en-US" sz="1600" dirty="0"/>
              <a:t> </a:t>
            </a:r>
            <a:r>
              <a:rPr lang="en-US" sz="1600" dirty="0" err="1"/>
              <a:t>dilakukan</a:t>
            </a:r>
            <a:r>
              <a:rPr lang="en-US" sz="1600" dirty="0"/>
              <a:t> proses </a:t>
            </a:r>
            <a:r>
              <a:rPr lang="en-US" sz="1600" dirty="0" err="1"/>
              <a:t>pendeteksian</a:t>
            </a:r>
            <a:r>
              <a:rPr lang="en-US" sz="1600" dirty="0"/>
              <a:t> tumor </a:t>
            </a:r>
            <a:r>
              <a:rPr lang="en-US" sz="1600" dirty="0" err="1"/>
              <a:t>otak</a:t>
            </a:r>
            <a:r>
              <a:rPr lang="en-US" sz="1600" dirty="0"/>
              <a:t> pada dataset </a:t>
            </a:r>
            <a:r>
              <a:rPr lang="en-US" sz="1600" dirty="0" err="1"/>
              <a:t>berupa</a:t>
            </a:r>
            <a:r>
              <a:rPr lang="en-US" sz="1600" dirty="0"/>
              <a:t> </a:t>
            </a:r>
            <a:r>
              <a:rPr lang="en-US" sz="1600" dirty="0" err="1"/>
              <a:t>citra</a:t>
            </a:r>
            <a:r>
              <a:rPr lang="en-US" sz="1600" dirty="0"/>
              <a:t> </a:t>
            </a:r>
            <a:r>
              <a:rPr lang="en-US" sz="1600" dirty="0" err="1"/>
              <a:t>atau</a:t>
            </a:r>
            <a:r>
              <a:rPr lang="en-US" sz="1600" dirty="0"/>
              <a:t> </a:t>
            </a:r>
            <a:r>
              <a:rPr lang="en-US" sz="1600" dirty="0" err="1"/>
              <a:t>gambar</a:t>
            </a:r>
            <a:r>
              <a:rPr lang="en-US" sz="1600" dirty="0"/>
              <a:t> yang </a:t>
            </a:r>
            <a:r>
              <a:rPr lang="en-US" sz="1600" dirty="0" err="1"/>
              <a:t>merupakan</a:t>
            </a:r>
            <a:r>
              <a:rPr lang="en-US" sz="1600" dirty="0"/>
              <a:t> </a:t>
            </a:r>
            <a:r>
              <a:rPr lang="en-US" sz="1600" dirty="0" err="1"/>
              <a:t>hasil</a:t>
            </a:r>
            <a:r>
              <a:rPr lang="en-US" sz="1600" dirty="0"/>
              <a:t> </a:t>
            </a:r>
            <a:r>
              <a:rPr lang="en-US" sz="1600" dirty="0" err="1"/>
              <a:t>dari</a:t>
            </a:r>
            <a:r>
              <a:rPr lang="en-US" sz="1600" dirty="0"/>
              <a:t> scan </a:t>
            </a:r>
            <a:r>
              <a:rPr lang="en-US" sz="1600" dirty="0" err="1"/>
              <a:t>otak</a:t>
            </a:r>
            <a:r>
              <a:rPr lang="en-US" sz="1600" dirty="0"/>
              <a:t> yang </a:t>
            </a:r>
            <a:r>
              <a:rPr lang="en-US" sz="1600" dirty="0" err="1"/>
              <a:t>dimana</a:t>
            </a:r>
            <a:r>
              <a:rPr lang="en-US" sz="1600" dirty="0"/>
              <a:t> </a:t>
            </a:r>
            <a:r>
              <a:rPr lang="en-US" sz="1600" dirty="0" err="1"/>
              <a:t>ada</a:t>
            </a:r>
            <a:r>
              <a:rPr lang="en-US" sz="1600" dirty="0"/>
              <a:t> dataset yang </a:t>
            </a:r>
            <a:r>
              <a:rPr lang="en-US" sz="1600" dirty="0" err="1"/>
              <a:t>memperlihatkan</a:t>
            </a:r>
            <a:r>
              <a:rPr lang="en-US" sz="1600" dirty="0"/>
              <a:t> tumor dan </a:t>
            </a:r>
            <a:r>
              <a:rPr lang="en-US" sz="1600" dirty="0" err="1"/>
              <a:t>ada</a:t>
            </a:r>
            <a:r>
              <a:rPr lang="en-US" sz="1600" dirty="0"/>
              <a:t> yang </a:t>
            </a:r>
            <a:r>
              <a:rPr lang="en-US" sz="1600" dirty="0" err="1"/>
              <a:t>tidak</a:t>
            </a:r>
            <a:r>
              <a:rPr lang="en-US" sz="1600" dirty="0"/>
              <a:t> </a:t>
            </a:r>
            <a:r>
              <a:rPr lang="en-US" sz="1600" dirty="0" err="1"/>
              <a:t>terkena</a:t>
            </a:r>
            <a:r>
              <a:rPr lang="en-US" sz="1600" dirty="0"/>
              <a:t> tumor. </a:t>
            </a:r>
            <a:r>
              <a:rPr lang="en-US" sz="1600" dirty="0" err="1"/>
              <a:t>Dengan</a:t>
            </a:r>
            <a:r>
              <a:rPr lang="en-US" sz="1600" dirty="0"/>
              <a:t> </a:t>
            </a:r>
            <a:r>
              <a:rPr lang="en-US" sz="1600" dirty="0" err="1"/>
              <a:t>menggunakan</a:t>
            </a:r>
            <a:r>
              <a:rPr lang="en-US" sz="1600" dirty="0"/>
              <a:t> </a:t>
            </a:r>
            <a:r>
              <a:rPr lang="en-US" sz="1600" dirty="0" err="1"/>
              <a:t>konsep</a:t>
            </a:r>
            <a:r>
              <a:rPr lang="en-US" sz="1600" dirty="0"/>
              <a:t> </a:t>
            </a:r>
            <a:r>
              <a:rPr lang="en-US" sz="1600" dirty="0" err="1"/>
              <a:t>pengolahan</a:t>
            </a:r>
            <a:r>
              <a:rPr lang="en-US" sz="1600" dirty="0"/>
              <a:t> </a:t>
            </a:r>
            <a:r>
              <a:rPr lang="en-US" sz="1600" dirty="0" err="1"/>
              <a:t>citra</a:t>
            </a:r>
            <a:r>
              <a:rPr lang="en-US" sz="1600" dirty="0"/>
              <a:t> digital </a:t>
            </a:r>
            <a:r>
              <a:rPr lang="en-US" sz="1600" dirty="0" err="1"/>
              <a:t>diharapkan</a:t>
            </a:r>
            <a:r>
              <a:rPr lang="en-US" sz="1600" dirty="0"/>
              <a:t> </a:t>
            </a:r>
            <a:r>
              <a:rPr lang="en-US" sz="1600" dirty="0" err="1"/>
              <a:t>nantinya</a:t>
            </a:r>
            <a:r>
              <a:rPr lang="en-US" sz="1600" dirty="0"/>
              <a:t> </a:t>
            </a:r>
            <a:r>
              <a:rPr lang="en-US" sz="1600" dirty="0" err="1"/>
              <a:t>mampu</a:t>
            </a:r>
            <a:r>
              <a:rPr lang="en-US" sz="1600" dirty="0"/>
              <a:t> </a:t>
            </a:r>
            <a:r>
              <a:rPr lang="en-US" sz="1600" dirty="0" err="1"/>
              <a:t>mendeteksi</a:t>
            </a:r>
            <a:r>
              <a:rPr lang="en-US" sz="1600" dirty="0"/>
              <a:t> mana dataset yang </a:t>
            </a:r>
            <a:r>
              <a:rPr lang="en-US" sz="1600" dirty="0" err="1"/>
              <a:t>terdeteksi</a:t>
            </a:r>
            <a:r>
              <a:rPr lang="en-US" sz="1600" dirty="0"/>
              <a:t> tumor dan man yang </a:t>
            </a:r>
            <a:r>
              <a:rPr lang="en-US" sz="1600" dirty="0" err="1"/>
              <a:t>tidak</a:t>
            </a:r>
            <a:r>
              <a:rPr lang="en-US" sz="1600" dirty="0"/>
              <a:t> </a:t>
            </a:r>
            <a:r>
              <a:rPr lang="en-US" sz="1600" dirty="0" err="1"/>
              <a:t>terdapat</a:t>
            </a:r>
            <a:r>
              <a:rPr lang="en-US" sz="1600" dirty="0"/>
              <a:t> tumor pada dataset.</a:t>
            </a:r>
          </a:p>
          <a:p>
            <a:pPr marL="457200" lvl="5" indent="-228600" algn="just"/>
            <a:endParaRPr lang="en" sz="1600"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 dirty="0"/>
              <a:t>IDENTIFIKASI MASALAH</a:t>
            </a:r>
          </a:p>
        </p:txBody>
      </p:sp>
      <p:sp>
        <p:nvSpPr>
          <p:cNvPr id="237" name="Shape 237"/>
          <p:cNvSpPr txBox="1">
            <a:spLocks noGrp="1"/>
          </p:cNvSpPr>
          <p:nvPr>
            <p:ph type="body" idx="1"/>
          </p:nvPr>
        </p:nvSpPr>
        <p:spPr>
          <a:xfrm>
            <a:off x="98322" y="1490413"/>
            <a:ext cx="8549077" cy="3476822"/>
          </a:xfrm>
          <a:prstGeom prst="rect">
            <a:avLst/>
          </a:prstGeom>
        </p:spPr>
        <p:txBody>
          <a:bodyPr lIns="91425" tIns="91425" rIns="91425" bIns="91425" anchor="ctr" anchorCtr="0">
            <a:noAutofit/>
          </a:bodyPr>
          <a:lstStyle/>
          <a:p>
            <a:pPr algn="just" fontAlgn="base">
              <a:buNone/>
            </a:pPr>
            <a:r>
              <a:rPr lang="en-US" sz="2000" dirty="0" err="1"/>
              <a:t>Seperti</a:t>
            </a:r>
            <a:r>
              <a:rPr lang="en-US" sz="2000" dirty="0"/>
              <a:t> yang </a:t>
            </a:r>
            <a:r>
              <a:rPr lang="en-US" sz="2000" dirty="0" err="1"/>
              <a:t>kita</a:t>
            </a:r>
            <a:r>
              <a:rPr lang="en-US" sz="2000" dirty="0"/>
              <a:t> </a:t>
            </a:r>
            <a:r>
              <a:rPr lang="en-US" sz="2000" dirty="0" err="1"/>
              <a:t>tahu</a:t>
            </a:r>
            <a:r>
              <a:rPr lang="en-US" sz="2000" dirty="0"/>
              <a:t> </a:t>
            </a:r>
            <a:r>
              <a:rPr lang="en-US" sz="2000" dirty="0" err="1"/>
              <a:t>saat</a:t>
            </a:r>
            <a:r>
              <a:rPr lang="en-US" sz="2000" dirty="0"/>
              <a:t> </a:t>
            </a:r>
            <a:r>
              <a:rPr lang="en-US" sz="2000" dirty="0" err="1"/>
              <a:t>ini</a:t>
            </a:r>
            <a:r>
              <a:rPr lang="en-US" sz="2000" dirty="0"/>
              <a:t> </a:t>
            </a:r>
            <a:r>
              <a:rPr lang="en-US" sz="2000" dirty="0" err="1"/>
              <a:t>tenaga</a:t>
            </a:r>
            <a:r>
              <a:rPr lang="en-US" sz="2000" dirty="0"/>
              <a:t> </a:t>
            </a:r>
            <a:r>
              <a:rPr lang="en-US" sz="2000" dirty="0" err="1"/>
              <a:t>medis</a:t>
            </a:r>
            <a:r>
              <a:rPr lang="en-US" sz="2000" dirty="0"/>
              <a:t> dan </a:t>
            </a:r>
            <a:r>
              <a:rPr lang="en-US" sz="2000" dirty="0" err="1"/>
              <a:t>dokter</a:t>
            </a:r>
            <a:r>
              <a:rPr lang="en-US" sz="2000" dirty="0"/>
              <a:t> </a:t>
            </a:r>
            <a:r>
              <a:rPr lang="en-US" sz="2000" dirty="0" err="1"/>
              <a:t>perlu</a:t>
            </a:r>
            <a:r>
              <a:rPr lang="en-US" sz="2000" dirty="0"/>
              <a:t> </a:t>
            </a:r>
            <a:r>
              <a:rPr lang="en-US" sz="2000" dirty="0" err="1"/>
              <a:t>mendapat</a:t>
            </a:r>
            <a:r>
              <a:rPr lang="en-US" sz="2000" dirty="0"/>
              <a:t> </a:t>
            </a:r>
            <a:r>
              <a:rPr lang="en-US" sz="2000" dirty="0" err="1"/>
              <a:t>hasil</a:t>
            </a:r>
            <a:r>
              <a:rPr lang="en-US" sz="2000" dirty="0"/>
              <a:t> diagnosis yang </a:t>
            </a:r>
            <a:r>
              <a:rPr lang="en-US" sz="2000" dirty="0" err="1"/>
              <a:t>tepat</a:t>
            </a:r>
            <a:r>
              <a:rPr lang="en-US" sz="2000" dirty="0"/>
              <a:t> </a:t>
            </a:r>
            <a:r>
              <a:rPr lang="en-US" sz="2000" dirty="0" err="1"/>
              <a:t>terhadap</a:t>
            </a:r>
            <a:r>
              <a:rPr lang="en-US" sz="2000" dirty="0"/>
              <a:t> </a:t>
            </a:r>
            <a:r>
              <a:rPr lang="en-US" sz="2000" dirty="0" err="1"/>
              <a:t>suatu</a:t>
            </a:r>
            <a:r>
              <a:rPr lang="en-US" sz="2000" dirty="0"/>
              <a:t> </a:t>
            </a:r>
            <a:r>
              <a:rPr lang="en-US" sz="2000" dirty="0" err="1"/>
              <a:t>penyakit</a:t>
            </a:r>
            <a:r>
              <a:rPr lang="en-US" sz="2000" dirty="0"/>
              <a:t>, </a:t>
            </a:r>
            <a:r>
              <a:rPr lang="en-US" sz="2000" dirty="0" err="1"/>
              <a:t>khusunya</a:t>
            </a:r>
            <a:r>
              <a:rPr lang="en-US" sz="2000" dirty="0"/>
              <a:t> </a:t>
            </a:r>
            <a:r>
              <a:rPr lang="en-US" sz="2000" dirty="0" err="1"/>
              <a:t>penyakit</a:t>
            </a:r>
            <a:r>
              <a:rPr lang="en-US" sz="2000" dirty="0"/>
              <a:t> tumor pada </a:t>
            </a:r>
            <a:r>
              <a:rPr lang="en-US" sz="2000" dirty="0" err="1"/>
              <a:t>otak</a:t>
            </a:r>
            <a:r>
              <a:rPr lang="en-US" sz="2000" dirty="0"/>
              <a:t>. Proses diagnosis </a:t>
            </a:r>
            <a:r>
              <a:rPr lang="en-US" sz="2000" dirty="0" err="1"/>
              <a:t>dini</a:t>
            </a:r>
            <a:r>
              <a:rPr lang="en-US" sz="2000" dirty="0"/>
              <a:t> tumor </a:t>
            </a:r>
            <a:r>
              <a:rPr lang="en-US" sz="2000" dirty="0" err="1"/>
              <a:t>otak</a:t>
            </a:r>
            <a:r>
              <a:rPr lang="en-US" sz="2000" dirty="0"/>
              <a:t> </a:t>
            </a:r>
            <a:r>
              <a:rPr lang="en-US" sz="2000" dirty="0" err="1"/>
              <a:t>merupakan</a:t>
            </a:r>
            <a:r>
              <a:rPr lang="en-US" sz="2000" dirty="0"/>
              <a:t> proses yang </a:t>
            </a:r>
            <a:r>
              <a:rPr lang="en-US" sz="2000" dirty="0" err="1"/>
              <a:t>penting</a:t>
            </a:r>
            <a:r>
              <a:rPr lang="en-US" sz="2000" dirty="0"/>
              <a:t> </a:t>
            </a:r>
            <a:r>
              <a:rPr lang="en-US" sz="2000" dirty="0" err="1"/>
              <a:t>dalam</a:t>
            </a:r>
            <a:r>
              <a:rPr lang="en-US" sz="2000" dirty="0"/>
              <a:t> </a:t>
            </a:r>
            <a:r>
              <a:rPr lang="en-US" sz="2000" dirty="0" err="1"/>
              <a:t>mengindikasi</a:t>
            </a:r>
            <a:r>
              <a:rPr lang="en-US" sz="2000" dirty="0"/>
              <a:t> </a:t>
            </a:r>
            <a:r>
              <a:rPr lang="en-US" sz="2000" dirty="0" err="1"/>
              <a:t>adanya</a:t>
            </a:r>
            <a:r>
              <a:rPr lang="en-US" sz="2000" dirty="0"/>
              <a:t> </a:t>
            </a:r>
            <a:r>
              <a:rPr lang="en-US" sz="2000" dirty="0" err="1"/>
              <a:t>kanker</a:t>
            </a:r>
            <a:r>
              <a:rPr lang="en-US" sz="2000" dirty="0"/>
              <a:t> </a:t>
            </a:r>
            <a:r>
              <a:rPr lang="en-US" sz="2000" dirty="0" err="1"/>
              <a:t>otak</a:t>
            </a:r>
            <a:r>
              <a:rPr lang="en-US" sz="2000" dirty="0"/>
              <a:t> pada </a:t>
            </a:r>
            <a:r>
              <a:rPr lang="en-US" sz="2000" dirty="0" err="1"/>
              <a:t>manusia</a:t>
            </a:r>
            <a:r>
              <a:rPr lang="en-US" sz="2000" dirty="0"/>
              <a:t>. </a:t>
            </a:r>
            <a:r>
              <a:rPr lang="en-US" sz="2000" dirty="0" err="1"/>
              <a:t>Bila</a:t>
            </a:r>
            <a:r>
              <a:rPr lang="en-US" sz="2000" dirty="0"/>
              <a:t> </a:t>
            </a:r>
            <a:r>
              <a:rPr lang="en-US" sz="2000" dirty="0" err="1"/>
              <a:t>kanker</a:t>
            </a:r>
            <a:r>
              <a:rPr lang="en-US" sz="2000" dirty="0"/>
              <a:t> </a:t>
            </a:r>
            <a:r>
              <a:rPr lang="en-US" sz="2000" dirty="0" err="1"/>
              <a:t>otak</a:t>
            </a:r>
            <a:r>
              <a:rPr lang="en-US" sz="2000" dirty="0"/>
              <a:t> </a:t>
            </a:r>
            <a:r>
              <a:rPr lang="en-US" sz="2000" dirty="0" err="1"/>
              <a:t>dapat</a:t>
            </a:r>
            <a:r>
              <a:rPr lang="en-US" sz="2000" dirty="0"/>
              <a:t> </a:t>
            </a:r>
            <a:r>
              <a:rPr lang="en-US" sz="2000" dirty="0" err="1"/>
              <a:t>diketahui</a:t>
            </a:r>
            <a:r>
              <a:rPr lang="en-US" sz="2000" dirty="0"/>
              <a:t> </a:t>
            </a:r>
            <a:r>
              <a:rPr lang="en-US" sz="2000" dirty="0" err="1"/>
              <a:t>secara</a:t>
            </a:r>
            <a:r>
              <a:rPr lang="en-US" sz="2000" dirty="0"/>
              <a:t> </a:t>
            </a:r>
            <a:r>
              <a:rPr lang="en-US" sz="2000" dirty="0" err="1"/>
              <a:t>dini</a:t>
            </a:r>
            <a:r>
              <a:rPr lang="en-US" sz="2000" dirty="0"/>
              <a:t> </a:t>
            </a:r>
            <a:r>
              <a:rPr lang="en-US" sz="2000" dirty="0" err="1"/>
              <a:t>maka</a:t>
            </a:r>
            <a:r>
              <a:rPr lang="en-US" sz="2000" dirty="0"/>
              <a:t> </a:t>
            </a:r>
            <a:r>
              <a:rPr lang="en-US" sz="2000" dirty="0" err="1"/>
              <a:t>dapat</a:t>
            </a:r>
            <a:r>
              <a:rPr lang="en-US" sz="2000" dirty="0"/>
              <a:t> </a:t>
            </a:r>
            <a:r>
              <a:rPr lang="en-US" sz="2000" dirty="0" err="1"/>
              <a:t>dilakukan</a:t>
            </a:r>
            <a:r>
              <a:rPr lang="en-US" sz="2000" dirty="0"/>
              <a:t> </a:t>
            </a:r>
            <a:r>
              <a:rPr lang="en-US" sz="2000" dirty="0" err="1"/>
              <a:t>penanganan</a:t>
            </a:r>
            <a:r>
              <a:rPr lang="en-US" sz="2000" dirty="0"/>
              <a:t> </a:t>
            </a:r>
            <a:r>
              <a:rPr lang="en-US" sz="2000" dirty="0" err="1"/>
              <a:t>lebih</a:t>
            </a:r>
            <a:r>
              <a:rPr lang="en-US" sz="2000" dirty="0"/>
              <a:t> </a:t>
            </a:r>
            <a:r>
              <a:rPr lang="en-US" sz="2000" dirty="0" err="1"/>
              <a:t>lanjut</a:t>
            </a:r>
            <a:r>
              <a:rPr lang="en-US" sz="2000" dirty="0"/>
              <a:t> </a:t>
            </a:r>
            <a:r>
              <a:rPr lang="en-US" sz="2000" dirty="0" err="1"/>
              <a:t>terhadap</a:t>
            </a:r>
            <a:r>
              <a:rPr lang="en-US" sz="2000" dirty="0"/>
              <a:t> </a:t>
            </a:r>
            <a:r>
              <a:rPr lang="en-US" sz="2000" dirty="0" err="1"/>
              <a:t>penderita</a:t>
            </a:r>
            <a:r>
              <a:rPr lang="en-US" sz="2000" dirty="0"/>
              <a:t>.</a:t>
            </a:r>
            <a:r>
              <a:rPr lang="sv-SE" sz="2000" dirty="0"/>
              <a:t> Berdasarkan pentingnya diagnosis dini kanker otak, maka kami menawarkan solusi berupa pendeteksian tumor pada dataset scan otak dengan menggunakan metode segmentasi citra dengan contour yang diman nantinya hasil dari segmentasi citra ini dapat mendeteksi tumor yang ada pada hasil scan dataset sehigga nantinya dapat memudahkan tenaga medis dan dokter untuk melakukan penanganan terhadap kasus tumor otak pada penderita.</a:t>
            </a:r>
            <a:endParaRPr lang="en" sz="2000"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72361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24510" y="1366679"/>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Solusi yang </a:t>
            </a:r>
            <a:r>
              <a:rPr lang="en-US" dirty="0" err="1"/>
              <a:t>ditawarkan</a:t>
            </a:r>
            <a:r>
              <a:rPr lang="en-US" dirty="0"/>
              <a:t> :</a:t>
            </a:r>
          </a:p>
          <a:p>
            <a:pPr marL="457200" lvl="5" indent="-228600" algn="just"/>
            <a:r>
              <a:rPr lang="en-US" sz="2000" dirty="0" err="1"/>
              <a:t>Memiliki</a:t>
            </a:r>
            <a:r>
              <a:rPr lang="en-US" sz="2000" dirty="0"/>
              <a:t> Dataset </a:t>
            </a:r>
            <a:r>
              <a:rPr lang="en-US" sz="2000" dirty="0" err="1"/>
              <a:t>untuk</a:t>
            </a:r>
            <a:r>
              <a:rPr lang="en-US" sz="2000" dirty="0"/>
              <a:t> </a:t>
            </a:r>
            <a:r>
              <a:rPr lang="en-US" sz="2000" dirty="0" err="1"/>
              <a:t>dilakukan</a:t>
            </a:r>
            <a:r>
              <a:rPr lang="en-US" sz="2000" dirty="0"/>
              <a:t> </a:t>
            </a:r>
            <a:r>
              <a:rPr lang="en-US" sz="2000" dirty="0" err="1"/>
              <a:t>nya</a:t>
            </a:r>
            <a:r>
              <a:rPr lang="en-US" sz="2000" dirty="0"/>
              <a:t> </a:t>
            </a:r>
            <a:r>
              <a:rPr lang="en-US" sz="2000" dirty="0" err="1"/>
              <a:t>pemrosesan</a:t>
            </a:r>
            <a:r>
              <a:rPr lang="en-US" sz="2000" dirty="0"/>
              <a:t> </a:t>
            </a:r>
            <a:r>
              <a:rPr lang="en-US" sz="2000" dirty="0" err="1"/>
              <a:t>pengolahan</a:t>
            </a:r>
            <a:r>
              <a:rPr lang="en-US" sz="2000" dirty="0"/>
              <a:t> </a:t>
            </a:r>
            <a:r>
              <a:rPr lang="en-US" sz="2000" dirty="0" err="1"/>
              <a:t>citra</a:t>
            </a:r>
            <a:r>
              <a:rPr lang="en-US" sz="2000" dirty="0"/>
              <a:t> digital agar </a:t>
            </a:r>
            <a:r>
              <a:rPr lang="en-US" sz="2000" dirty="0" err="1"/>
              <a:t>mendapatkan</a:t>
            </a:r>
            <a:r>
              <a:rPr lang="en-US" sz="2000" dirty="0"/>
              <a:t> </a:t>
            </a:r>
            <a:r>
              <a:rPr lang="en-US" sz="2000" dirty="0" err="1"/>
              <a:t>hasil</a:t>
            </a:r>
            <a:r>
              <a:rPr lang="en-US" sz="2000" dirty="0"/>
              <a:t> yang </a:t>
            </a:r>
            <a:r>
              <a:rPr lang="en-US" sz="2000" dirty="0" err="1"/>
              <a:t>sesuai</a:t>
            </a:r>
            <a:r>
              <a:rPr lang="en-US" sz="2000" dirty="0"/>
              <a:t> </a:t>
            </a:r>
            <a:r>
              <a:rPr lang="en-US" sz="2000" dirty="0" err="1"/>
              <a:t>dengan</a:t>
            </a:r>
            <a:r>
              <a:rPr lang="en-US" sz="2000" dirty="0"/>
              <a:t> </a:t>
            </a:r>
            <a:r>
              <a:rPr lang="en-US" sz="2000" dirty="0" err="1"/>
              <a:t>topik</a:t>
            </a:r>
            <a:r>
              <a:rPr lang="en-US" sz="2000" dirty="0"/>
              <a:t> </a:t>
            </a:r>
            <a:r>
              <a:rPr lang="en-US" sz="2000" dirty="0" err="1"/>
              <a:t>yakni</a:t>
            </a:r>
            <a:r>
              <a:rPr lang="en-US" sz="2000" dirty="0"/>
              <a:t> </a:t>
            </a:r>
            <a:r>
              <a:rPr lang="en-US" sz="2000" dirty="0" err="1"/>
              <a:t>pendeteksian</a:t>
            </a:r>
            <a:r>
              <a:rPr lang="en-US" sz="2000" dirty="0"/>
              <a:t> tumor pada dataset scan </a:t>
            </a:r>
            <a:r>
              <a:rPr lang="en-US" sz="2000" dirty="0" err="1"/>
              <a:t>otak</a:t>
            </a:r>
            <a:r>
              <a:rPr lang="en-US" sz="2000" dirty="0"/>
              <a:t>.</a:t>
            </a:r>
          </a:p>
          <a:p>
            <a:pPr marL="457200" lvl="5" indent="-228600" algn="just"/>
            <a:r>
              <a:rPr lang="en-US" sz="2000" dirty="0" err="1"/>
              <a:t>Menggunakan</a:t>
            </a:r>
            <a:r>
              <a:rPr lang="en-US" sz="2000" dirty="0"/>
              <a:t> </a:t>
            </a:r>
            <a:r>
              <a:rPr lang="en-US" sz="2000" dirty="0" err="1"/>
              <a:t>metode</a:t>
            </a:r>
            <a:r>
              <a:rPr lang="en-US" sz="2000" dirty="0"/>
              <a:t> </a:t>
            </a:r>
            <a:r>
              <a:rPr lang="en-US" sz="2000" dirty="0" err="1"/>
              <a:t>pemrosesan</a:t>
            </a:r>
            <a:r>
              <a:rPr lang="en-US" sz="2000" dirty="0"/>
              <a:t> </a:t>
            </a:r>
            <a:r>
              <a:rPr lang="en-US" sz="2000" dirty="0" err="1"/>
              <a:t>pengolahan</a:t>
            </a:r>
            <a:r>
              <a:rPr lang="en-US" sz="2000" dirty="0"/>
              <a:t> </a:t>
            </a:r>
            <a:r>
              <a:rPr lang="en-US" sz="2000" dirty="0" err="1"/>
              <a:t>citra</a:t>
            </a:r>
            <a:r>
              <a:rPr lang="en-US" sz="2000" dirty="0"/>
              <a:t> digital </a:t>
            </a:r>
            <a:r>
              <a:rPr lang="en-US" sz="2000" dirty="0" err="1"/>
              <a:t>berupa</a:t>
            </a:r>
            <a:r>
              <a:rPr lang="en-US" sz="2000" dirty="0"/>
              <a:t> grayscale</a:t>
            </a:r>
            <a:r>
              <a:rPr lang="en-US" sz="2000"/>
              <a:t>, Mean filtering, </a:t>
            </a:r>
            <a:r>
              <a:rPr lang="en-US" sz="2000" dirty="0"/>
              <a:t>invers, </a:t>
            </a:r>
            <a:r>
              <a:rPr lang="en-US" sz="2000" dirty="0" err="1"/>
              <a:t>substract</a:t>
            </a:r>
            <a:r>
              <a:rPr lang="en-US" sz="2000" dirty="0"/>
              <a:t>, </a:t>
            </a:r>
            <a:r>
              <a:rPr lang="en-US" sz="2000" dirty="0" err="1"/>
              <a:t>ThreshHolding</a:t>
            </a:r>
            <a:r>
              <a:rPr lang="en-US" sz="2000" dirty="0"/>
              <a:t>, </a:t>
            </a:r>
            <a:r>
              <a:rPr lang="en-US" sz="2000" dirty="0" err="1"/>
              <a:t>Erosi</a:t>
            </a:r>
            <a:r>
              <a:rPr lang="en-US" sz="2000" dirty="0"/>
              <a:t>, Opening dan </a:t>
            </a:r>
            <a:r>
              <a:rPr lang="en-US" sz="2000" dirty="0" err="1"/>
              <a:t>Segmentasi</a:t>
            </a:r>
            <a:r>
              <a:rPr lang="en-US" sz="2000" dirty="0"/>
              <a:t> Citra </a:t>
            </a:r>
            <a:r>
              <a:rPr lang="en-US" sz="2000" dirty="0" err="1"/>
              <a:t>dengan</a:t>
            </a:r>
            <a:r>
              <a:rPr lang="en-US" sz="2000" dirty="0"/>
              <a:t> Contours.</a:t>
            </a:r>
            <a:endParaRPr lang="en" sz="1600"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 dirty="0"/>
              <a:t>SOLUSI TERHADAP STUDI KASUS</a:t>
            </a:r>
          </a:p>
        </p:txBody>
      </p:sp>
    </p:spTree>
    <p:extLst>
      <p:ext uri="{BB962C8B-B14F-4D97-AF65-F5344CB8AC3E}">
        <p14:creationId xmlns:p14="http://schemas.microsoft.com/office/powerpoint/2010/main" val="151256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0" y="1873069"/>
            <a:ext cx="8549077" cy="3476822"/>
          </a:xfrm>
          <a:prstGeom prst="rect">
            <a:avLst/>
          </a:prstGeom>
        </p:spPr>
        <p:txBody>
          <a:bodyPr lIns="91425" tIns="91425" rIns="91425" bIns="91425" anchor="ctr" anchorCtr="0">
            <a:noAutofit/>
          </a:bodyPr>
          <a:lstStyle/>
          <a:p>
            <a:pPr marL="228600" lvl="0">
              <a:buNone/>
            </a:pPr>
            <a:r>
              <a:rPr lang="en-US" dirty="0"/>
              <a:t>Dataset yang </a:t>
            </a:r>
            <a:r>
              <a:rPr lang="en-US" dirty="0" err="1"/>
              <a:t>disiapkan</a:t>
            </a:r>
            <a:r>
              <a:rPr lang="en-US" dirty="0"/>
              <a:t> </a:t>
            </a:r>
            <a:r>
              <a:rPr lang="en-US" dirty="0" err="1"/>
              <a:t>berupa</a:t>
            </a:r>
            <a:r>
              <a:rPr lang="en-US" dirty="0"/>
              <a:t> :</a:t>
            </a:r>
          </a:p>
          <a:p>
            <a:pPr marL="228600" lvl="0" rtl="0">
              <a:spcBef>
                <a:spcPts val="0"/>
              </a:spcBef>
              <a:spcAft>
                <a:spcPts val="1000"/>
              </a:spcAft>
              <a:buNone/>
            </a:pPr>
            <a:endParaRPr lang="en" sz="1600" dirty="0"/>
          </a:p>
          <a:p>
            <a:pPr marL="228600" lvl="0" rtl="0">
              <a:spcBef>
                <a:spcPts val="0"/>
              </a:spcBef>
              <a:spcAft>
                <a:spcPts val="1000"/>
              </a:spcAft>
              <a:buNone/>
            </a:pPr>
            <a:endParaRPr lang="en" sz="1600" dirty="0"/>
          </a:p>
          <a:p>
            <a:pPr marL="228600" lvl="0" rtl="0">
              <a:spcBef>
                <a:spcPts val="0"/>
              </a:spcBef>
              <a:spcAft>
                <a:spcPts val="1000"/>
              </a:spcAft>
              <a:buNone/>
            </a:pPr>
            <a:endParaRPr lang="en" sz="1600" dirty="0"/>
          </a:p>
          <a:p>
            <a:pPr marL="228600" lvl="0" rtl="0">
              <a:spcBef>
                <a:spcPts val="0"/>
              </a:spcBef>
              <a:spcAft>
                <a:spcPts val="1000"/>
              </a:spcAft>
              <a:buNone/>
            </a:pPr>
            <a:endParaRPr lang="en" sz="1600" dirty="0"/>
          </a:p>
          <a:p>
            <a:pPr marL="228600" lvl="0" rtl="0">
              <a:spcBef>
                <a:spcPts val="0"/>
              </a:spcBef>
              <a:spcAft>
                <a:spcPts val="1000"/>
              </a:spcAft>
              <a:buNone/>
            </a:pPr>
            <a:endParaRPr lang="en-US" sz="1600" dirty="0"/>
          </a:p>
          <a:p>
            <a:pPr marL="228600" lvl="0" rtl="0">
              <a:spcBef>
                <a:spcPts val="0"/>
              </a:spcBef>
              <a:spcAft>
                <a:spcPts val="1000"/>
              </a:spcAft>
              <a:buNone/>
            </a:pPr>
            <a:r>
              <a:rPr lang="en-US" sz="2000" dirty="0"/>
              <a:t>Dataset yang </a:t>
            </a:r>
            <a:r>
              <a:rPr lang="en-US" sz="2000" dirty="0" err="1"/>
              <a:t>digunakan</a:t>
            </a:r>
            <a:r>
              <a:rPr lang="en-US" sz="2000" dirty="0"/>
              <a:t> </a:t>
            </a:r>
            <a:r>
              <a:rPr lang="en-US" sz="2000" dirty="0" err="1"/>
              <a:t>berupa</a:t>
            </a:r>
            <a:r>
              <a:rPr lang="en-US" sz="2000" dirty="0"/>
              <a:t> </a:t>
            </a:r>
            <a:r>
              <a:rPr lang="en-US" sz="2000" dirty="0" err="1"/>
              <a:t>hasil</a:t>
            </a:r>
            <a:r>
              <a:rPr lang="en-US" sz="2000" dirty="0"/>
              <a:t> scan pada </a:t>
            </a:r>
            <a:r>
              <a:rPr lang="en-US" sz="2000" dirty="0" err="1"/>
              <a:t>otak</a:t>
            </a:r>
            <a:r>
              <a:rPr lang="en-US" sz="2000" dirty="0"/>
              <a:t> yang </a:t>
            </a:r>
            <a:r>
              <a:rPr lang="en-US" sz="2000" dirty="0" err="1"/>
              <a:t>berjumlah</a:t>
            </a:r>
            <a:r>
              <a:rPr lang="en-US" sz="2000" dirty="0"/>
              <a:t> 6 </a:t>
            </a:r>
            <a:r>
              <a:rPr lang="en-US" sz="2000" dirty="0" err="1"/>
              <a:t>buah</a:t>
            </a:r>
            <a:r>
              <a:rPr lang="en-US" sz="2000" dirty="0"/>
              <a:t> dataset yang </a:t>
            </a:r>
            <a:r>
              <a:rPr lang="en-US" sz="2000" dirty="0" err="1"/>
              <a:t>nantinya</a:t>
            </a:r>
            <a:r>
              <a:rPr lang="en-US" sz="2000" dirty="0"/>
              <a:t> </a:t>
            </a:r>
            <a:r>
              <a:rPr lang="en-US" sz="2000" dirty="0" err="1"/>
              <a:t>akan</a:t>
            </a:r>
            <a:r>
              <a:rPr lang="en-US" sz="2000" dirty="0"/>
              <a:t> </a:t>
            </a:r>
            <a:r>
              <a:rPr lang="en-US" sz="2000" dirty="0" err="1"/>
              <a:t>dilakukan</a:t>
            </a:r>
            <a:r>
              <a:rPr lang="en-US" sz="2000" dirty="0"/>
              <a:t> proses </a:t>
            </a:r>
            <a:r>
              <a:rPr lang="en-US" sz="2000" dirty="0" err="1"/>
              <a:t>pengolahan</a:t>
            </a:r>
            <a:r>
              <a:rPr lang="en-US" sz="2000" dirty="0"/>
              <a:t> </a:t>
            </a:r>
            <a:r>
              <a:rPr lang="en-US" sz="2000" dirty="0" err="1"/>
              <a:t>citra</a:t>
            </a:r>
            <a:r>
              <a:rPr lang="en-US" sz="2000" dirty="0"/>
              <a:t> digital </a:t>
            </a:r>
            <a:r>
              <a:rPr lang="en-US" sz="2000" dirty="0" err="1"/>
              <a:t>untuk</a:t>
            </a:r>
            <a:r>
              <a:rPr lang="en-US" sz="2000" dirty="0"/>
              <a:t> </a:t>
            </a:r>
            <a:r>
              <a:rPr lang="en-US" sz="2000" dirty="0" err="1"/>
              <a:t>melakukan</a:t>
            </a:r>
            <a:r>
              <a:rPr lang="en-US" sz="2000" dirty="0"/>
              <a:t> </a:t>
            </a:r>
            <a:r>
              <a:rPr lang="en-US" sz="2000" dirty="0" err="1"/>
              <a:t>pendeteksian</a:t>
            </a:r>
            <a:r>
              <a:rPr lang="en-US" sz="2000" dirty="0"/>
              <a:t> tumor pada dataset yang </a:t>
            </a:r>
            <a:r>
              <a:rPr lang="en-US" sz="2000" dirty="0" err="1"/>
              <a:t>digunakan</a:t>
            </a:r>
            <a:r>
              <a:rPr lang="en-US" sz="2000" dirty="0"/>
              <a:t>.</a:t>
            </a:r>
            <a:endParaRPr lang="en" sz="2000" dirty="0"/>
          </a:p>
          <a:p>
            <a:pPr marL="228600" lvl="0" rtl="0">
              <a:spcBef>
                <a:spcPts val="0"/>
              </a:spcBef>
              <a:spcAft>
                <a:spcPts val="1000"/>
              </a:spcAft>
              <a:buNone/>
            </a:pPr>
            <a:endParaRPr lang="en" sz="1600" dirty="0"/>
          </a:p>
          <a:p>
            <a:pPr marL="228600" lvl="0" rtl="0">
              <a:spcBef>
                <a:spcPts val="0"/>
              </a:spcBef>
              <a:spcAft>
                <a:spcPts val="1000"/>
              </a:spcAft>
              <a:buNone/>
            </a:pPr>
            <a:endParaRPr lang="en" sz="1600" dirty="0"/>
          </a:p>
          <a:p>
            <a:pPr marL="228600" lvl="0" rtl="0">
              <a:spcBef>
                <a:spcPts val="0"/>
              </a:spcBef>
              <a:spcAft>
                <a:spcPts val="1000"/>
              </a:spcAft>
              <a:buNone/>
            </a:pPr>
            <a:endParaRPr lang="en" sz="1600"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 dirty="0"/>
              <a:t>PEMBA</a:t>
            </a:r>
            <a:r>
              <a:rPr lang="en-US" dirty="0"/>
              <a:t>HASAN</a:t>
            </a:r>
            <a:endParaRPr lang="en" dirty="0"/>
          </a:p>
        </p:txBody>
      </p:sp>
      <p:pic>
        <p:nvPicPr>
          <p:cNvPr id="3" name="Picture 2">
            <a:extLst>
              <a:ext uri="{FF2B5EF4-FFF2-40B4-BE49-F238E27FC236}">
                <a16:creationId xmlns:a16="http://schemas.microsoft.com/office/drawing/2014/main" id="{B28BCD00-0FDE-41B9-AD8B-D37E0389306A}"/>
              </a:ext>
            </a:extLst>
          </p:cNvPr>
          <p:cNvPicPr>
            <a:picLocks noChangeAspect="1"/>
          </p:cNvPicPr>
          <p:nvPr/>
        </p:nvPicPr>
        <p:blipFill>
          <a:blip r:embed="rId3"/>
          <a:stretch>
            <a:fillRect/>
          </a:stretch>
        </p:blipFill>
        <p:spPr>
          <a:xfrm>
            <a:off x="282215" y="1884568"/>
            <a:ext cx="1300779" cy="1378348"/>
          </a:xfrm>
          <a:prstGeom prst="rect">
            <a:avLst/>
          </a:prstGeom>
        </p:spPr>
      </p:pic>
      <p:pic>
        <p:nvPicPr>
          <p:cNvPr id="5" name="Picture 4">
            <a:extLst>
              <a:ext uri="{FF2B5EF4-FFF2-40B4-BE49-F238E27FC236}">
                <a16:creationId xmlns:a16="http://schemas.microsoft.com/office/drawing/2014/main" id="{DFC4ED95-5D2F-4F40-8821-EF5123A04F62}"/>
              </a:ext>
            </a:extLst>
          </p:cNvPr>
          <p:cNvPicPr>
            <a:picLocks noChangeAspect="1"/>
          </p:cNvPicPr>
          <p:nvPr/>
        </p:nvPicPr>
        <p:blipFill>
          <a:blip r:embed="rId4"/>
          <a:stretch>
            <a:fillRect/>
          </a:stretch>
        </p:blipFill>
        <p:spPr>
          <a:xfrm>
            <a:off x="1722796" y="1884568"/>
            <a:ext cx="1163688" cy="1378348"/>
          </a:xfrm>
          <a:prstGeom prst="rect">
            <a:avLst/>
          </a:prstGeom>
        </p:spPr>
      </p:pic>
      <p:pic>
        <p:nvPicPr>
          <p:cNvPr id="7" name="Picture 6">
            <a:extLst>
              <a:ext uri="{FF2B5EF4-FFF2-40B4-BE49-F238E27FC236}">
                <a16:creationId xmlns:a16="http://schemas.microsoft.com/office/drawing/2014/main" id="{3F2C80A0-3B87-43B4-9788-D49EE09E7EE7}"/>
              </a:ext>
            </a:extLst>
          </p:cNvPr>
          <p:cNvPicPr>
            <a:picLocks noChangeAspect="1"/>
          </p:cNvPicPr>
          <p:nvPr/>
        </p:nvPicPr>
        <p:blipFill>
          <a:blip r:embed="rId5"/>
          <a:stretch>
            <a:fillRect/>
          </a:stretch>
        </p:blipFill>
        <p:spPr>
          <a:xfrm>
            <a:off x="3107148" y="1884568"/>
            <a:ext cx="1378348" cy="1378348"/>
          </a:xfrm>
          <a:prstGeom prst="rect">
            <a:avLst/>
          </a:prstGeom>
        </p:spPr>
      </p:pic>
      <p:pic>
        <p:nvPicPr>
          <p:cNvPr id="10" name="Picture 9">
            <a:extLst>
              <a:ext uri="{FF2B5EF4-FFF2-40B4-BE49-F238E27FC236}">
                <a16:creationId xmlns:a16="http://schemas.microsoft.com/office/drawing/2014/main" id="{381AB2A6-01E4-4DC4-BC81-D6FA40E4BE27}"/>
              </a:ext>
            </a:extLst>
          </p:cNvPr>
          <p:cNvPicPr>
            <a:picLocks noChangeAspect="1"/>
          </p:cNvPicPr>
          <p:nvPr/>
        </p:nvPicPr>
        <p:blipFill>
          <a:blip r:embed="rId6"/>
          <a:stretch>
            <a:fillRect/>
          </a:stretch>
        </p:blipFill>
        <p:spPr>
          <a:xfrm>
            <a:off x="4706160" y="1884568"/>
            <a:ext cx="1163688" cy="1409355"/>
          </a:xfrm>
          <a:prstGeom prst="rect">
            <a:avLst/>
          </a:prstGeom>
        </p:spPr>
      </p:pic>
      <p:pic>
        <p:nvPicPr>
          <p:cNvPr id="12" name="Picture 11">
            <a:extLst>
              <a:ext uri="{FF2B5EF4-FFF2-40B4-BE49-F238E27FC236}">
                <a16:creationId xmlns:a16="http://schemas.microsoft.com/office/drawing/2014/main" id="{5836EEC6-6422-4E49-A5C0-A4FFEACBBAC8}"/>
              </a:ext>
            </a:extLst>
          </p:cNvPr>
          <p:cNvPicPr>
            <a:picLocks noChangeAspect="1"/>
          </p:cNvPicPr>
          <p:nvPr/>
        </p:nvPicPr>
        <p:blipFill>
          <a:blip r:embed="rId7"/>
          <a:stretch>
            <a:fillRect/>
          </a:stretch>
        </p:blipFill>
        <p:spPr>
          <a:xfrm>
            <a:off x="6098286" y="1884568"/>
            <a:ext cx="1163688" cy="1416106"/>
          </a:xfrm>
          <a:prstGeom prst="rect">
            <a:avLst/>
          </a:prstGeom>
        </p:spPr>
      </p:pic>
      <p:pic>
        <p:nvPicPr>
          <p:cNvPr id="14" name="Picture 13">
            <a:extLst>
              <a:ext uri="{FF2B5EF4-FFF2-40B4-BE49-F238E27FC236}">
                <a16:creationId xmlns:a16="http://schemas.microsoft.com/office/drawing/2014/main" id="{E59C14CE-DD2A-49C5-BF48-041280BEF880}"/>
              </a:ext>
            </a:extLst>
          </p:cNvPr>
          <p:cNvPicPr>
            <a:picLocks noChangeAspect="1"/>
          </p:cNvPicPr>
          <p:nvPr/>
        </p:nvPicPr>
        <p:blipFill>
          <a:blip r:embed="rId8"/>
          <a:stretch>
            <a:fillRect/>
          </a:stretch>
        </p:blipFill>
        <p:spPr>
          <a:xfrm>
            <a:off x="7581543" y="1873069"/>
            <a:ext cx="1163688" cy="1389847"/>
          </a:xfrm>
          <a:prstGeom prst="rect">
            <a:avLst/>
          </a:prstGeom>
        </p:spPr>
      </p:pic>
    </p:spTree>
    <p:extLst>
      <p:ext uri="{BB962C8B-B14F-4D97-AF65-F5344CB8AC3E}">
        <p14:creationId xmlns:p14="http://schemas.microsoft.com/office/powerpoint/2010/main" val="112292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Proses </a:t>
            </a:r>
            <a:r>
              <a:rPr lang="en-US" dirty="0" err="1"/>
              <a:t>Pendeklarasian</a:t>
            </a:r>
            <a:r>
              <a:rPr lang="en-US" dirty="0"/>
              <a:t> Dataset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import library yang </a:t>
            </a:r>
            <a:r>
              <a:rPr lang="en-US" sz="1600" dirty="0" err="1"/>
              <a:t>dibutuhkan</a:t>
            </a:r>
            <a:r>
              <a:rPr lang="en-US" sz="1600" dirty="0"/>
              <a:t> dan proses </a:t>
            </a:r>
            <a:r>
              <a:rPr lang="en-US" sz="1600" dirty="0" err="1"/>
              <a:t>penguploadan</a:t>
            </a:r>
            <a:r>
              <a:rPr lang="en-US" sz="1600" dirty="0"/>
              <a:t> dataset yang </a:t>
            </a:r>
            <a:r>
              <a:rPr lang="en-US" sz="1600" dirty="0" err="1"/>
              <a:t>akan</a:t>
            </a:r>
            <a:r>
              <a:rPr lang="en-US" sz="1600" dirty="0"/>
              <a:t> </a:t>
            </a:r>
            <a:r>
              <a:rPr lang="en-US" sz="1600" dirty="0" err="1"/>
              <a:t>digunakan</a:t>
            </a:r>
            <a:r>
              <a:rPr lang="en-US" sz="1600" dirty="0"/>
              <a:t> dan pada kali </a:t>
            </a:r>
            <a:r>
              <a:rPr lang="en-US" sz="1600" dirty="0" err="1"/>
              <a:t>ini</a:t>
            </a:r>
            <a:r>
              <a:rPr lang="en-US" sz="1600" dirty="0"/>
              <a:t> </a:t>
            </a:r>
            <a:r>
              <a:rPr lang="en-US" sz="1600" dirty="0" err="1"/>
              <a:t>menggunakan</a:t>
            </a:r>
            <a:r>
              <a:rPr lang="en-US" sz="1600" dirty="0"/>
              <a:t> dataset </a:t>
            </a:r>
            <a:r>
              <a:rPr lang="en-US" sz="1600" dirty="0" err="1"/>
              <a:t>dengan</a:t>
            </a:r>
            <a:r>
              <a:rPr lang="en-US" sz="1600" dirty="0"/>
              <a:t> </a:t>
            </a:r>
            <a:r>
              <a:rPr lang="en-US" sz="1600" dirty="0" err="1"/>
              <a:t>nama</a:t>
            </a:r>
            <a:r>
              <a:rPr lang="en-US" sz="1600" dirty="0"/>
              <a:t> Y243.JPG</a:t>
            </a:r>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3" name="Picture 2">
            <a:extLst>
              <a:ext uri="{FF2B5EF4-FFF2-40B4-BE49-F238E27FC236}">
                <a16:creationId xmlns:a16="http://schemas.microsoft.com/office/drawing/2014/main" id="{35F05554-50EE-47C9-99FC-BCC936A409C2}"/>
              </a:ext>
            </a:extLst>
          </p:cNvPr>
          <p:cNvPicPr>
            <a:picLocks noChangeAspect="1"/>
          </p:cNvPicPr>
          <p:nvPr/>
        </p:nvPicPr>
        <p:blipFill>
          <a:blip r:embed="rId3"/>
          <a:stretch>
            <a:fillRect/>
          </a:stretch>
        </p:blipFill>
        <p:spPr>
          <a:xfrm>
            <a:off x="340041" y="1865266"/>
            <a:ext cx="6729353" cy="2241753"/>
          </a:xfrm>
          <a:prstGeom prst="rect">
            <a:avLst/>
          </a:prstGeom>
        </p:spPr>
      </p:pic>
    </p:spTree>
    <p:extLst>
      <p:ext uri="{BB962C8B-B14F-4D97-AF65-F5344CB8AC3E}">
        <p14:creationId xmlns:p14="http://schemas.microsoft.com/office/powerpoint/2010/main" val="19509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0" y="1563324"/>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Pertama</a:t>
            </a:r>
            <a:r>
              <a:rPr lang="en-US" dirty="0"/>
              <a:t> </a:t>
            </a:r>
            <a:r>
              <a:rPr lang="en-US" dirty="0" err="1"/>
              <a:t>dengan</a:t>
            </a:r>
            <a:r>
              <a:rPr lang="en-US" dirty="0"/>
              <a:t>, </a:t>
            </a:r>
            <a:r>
              <a:rPr lang="en-US" dirty="0" err="1"/>
              <a:t>Melakukan</a:t>
            </a:r>
            <a:r>
              <a:rPr lang="en-US" dirty="0"/>
              <a:t> Grayscale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Grayscale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membuat</a:t>
            </a:r>
            <a:r>
              <a:rPr lang="en-US" sz="1600" dirty="0"/>
              <a:t> </a:t>
            </a:r>
            <a:r>
              <a:rPr lang="en-US" sz="1600" dirty="0" err="1"/>
              <a:t>citra</a:t>
            </a:r>
            <a:r>
              <a:rPr lang="en-US" sz="1600" dirty="0"/>
              <a:t> </a:t>
            </a:r>
            <a:r>
              <a:rPr lang="en-US" sz="1600" dirty="0" err="1"/>
              <a:t>memiliki</a:t>
            </a:r>
            <a:r>
              <a:rPr lang="en-US" sz="1600" dirty="0"/>
              <a:t> </a:t>
            </a:r>
            <a:r>
              <a:rPr lang="en-US" sz="1600" dirty="0" err="1"/>
              <a:t>intensitas</a:t>
            </a:r>
            <a:r>
              <a:rPr lang="en-US" sz="1600" dirty="0"/>
              <a:t> </a:t>
            </a:r>
            <a:r>
              <a:rPr lang="en-US" sz="1600" dirty="0" err="1"/>
              <a:t>berdasarkan</a:t>
            </a:r>
            <a:r>
              <a:rPr lang="en-US" sz="1600" dirty="0"/>
              <a:t> </a:t>
            </a:r>
            <a:r>
              <a:rPr lang="en-US" sz="1600" dirty="0" err="1"/>
              <a:t>derajat</a:t>
            </a:r>
            <a:r>
              <a:rPr lang="en-US" sz="1600" dirty="0"/>
              <a:t> </a:t>
            </a:r>
            <a:r>
              <a:rPr lang="en-US" sz="1600" dirty="0" err="1"/>
              <a:t>keabuan</a:t>
            </a:r>
            <a:r>
              <a:rPr lang="en-US" sz="1600" dirty="0"/>
              <a:t> yang </a:t>
            </a:r>
            <a:r>
              <a:rPr lang="en-US" sz="1600" dirty="0" err="1"/>
              <a:t>dimiliki</a:t>
            </a:r>
            <a:r>
              <a:rPr lang="en-US" sz="1600" dirty="0"/>
              <a:t> dan </a:t>
            </a:r>
            <a:r>
              <a:rPr lang="en-US" sz="1600" dirty="0" err="1"/>
              <a:t>menggunakan</a:t>
            </a:r>
            <a:r>
              <a:rPr lang="en-US" sz="1600" dirty="0"/>
              <a:t> dataset </a:t>
            </a:r>
            <a:r>
              <a:rPr lang="en-US" sz="1600" dirty="0" err="1"/>
              <a:t>dengan</a:t>
            </a:r>
            <a:r>
              <a:rPr lang="en-US" sz="1600" dirty="0"/>
              <a:t> </a:t>
            </a:r>
            <a:r>
              <a:rPr lang="en-US" sz="1600" dirty="0" err="1"/>
              <a:t>nama</a:t>
            </a:r>
            <a:r>
              <a:rPr lang="en-US" sz="1600" dirty="0"/>
              <a:t> Y243.JPG</a:t>
            </a:r>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4" name="Picture 3">
            <a:extLst>
              <a:ext uri="{FF2B5EF4-FFF2-40B4-BE49-F238E27FC236}">
                <a16:creationId xmlns:a16="http://schemas.microsoft.com/office/drawing/2014/main" id="{9DE171A3-F97E-4CCC-9F8D-0DC6277F9E7B}"/>
              </a:ext>
            </a:extLst>
          </p:cNvPr>
          <p:cNvPicPr>
            <a:picLocks noChangeAspect="1"/>
          </p:cNvPicPr>
          <p:nvPr/>
        </p:nvPicPr>
        <p:blipFill>
          <a:blip r:embed="rId3"/>
          <a:stretch>
            <a:fillRect/>
          </a:stretch>
        </p:blipFill>
        <p:spPr>
          <a:xfrm>
            <a:off x="137653" y="1668080"/>
            <a:ext cx="7541342" cy="2400291"/>
          </a:xfrm>
          <a:prstGeom prst="rect">
            <a:avLst/>
          </a:prstGeom>
        </p:spPr>
      </p:pic>
    </p:spTree>
    <p:extLst>
      <p:ext uri="{BB962C8B-B14F-4D97-AF65-F5344CB8AC3E}">
        <p14:creationId xmlns:p14="http://schemas.microsoft.com/office/powerpoint/2010/main" val="275620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83504" y="1504330"/>
            <a:ext cx="8549077" cy="3476822"/>
          </a:xfrm>
          <a:prstGeom prst="rect">
            <a:avLst/>
          </a:prstGeom>
        </p:spPr>
        <p:txBody>
          <a:bodyPr lIns="91425" tIns="91425" rIns="91425" bIns="91425" anchor="ctr" anchorCtr="0">
            <a:noAutofit/>
          </a:bodyPr>
          <a:lstStyle/>
          <a:p>
            <a:pPr marL="228600" lvl="0" rtl="0">
              <a:spcBef>
                <a:spcPts val="0"/>
              </a:spcBef>
              <a:spcAft>
                <a:spcPts val="1000"/>
              </a:spcAft>
              <a:buNone/>
            </a:pPr>
            <a:r>
              <a:rPr lang="en-US" dirty="0"/>
              <a:t>Langkah </a:t>
            </a:r>
            <a:r>
              <a:rPr lang="en-US" dirty="0" err="1"/>
              <a:t>Kedua</a:t>
            </a:r>
            <a:r>
              <a:rPr lang="en-US" dirty="0"/>
              <a:t> </a:t>
            </a:r>
            <a:r>
              <a:rPr lang="en-US" dirty="0" err="1"/>
              <a:t>dengan</a:t>
            </a:r>
            <a:r>
              <a:rPr lang="en-US" dirty="0"/>
              <a:t>, </a:t>
            </a:r>
            <a:r>
              <a:rPr lang="en-US" dirty="0" err="1"/>
              <a:t>Melakukan</a:t>
            </a:r>
            <a:r>
              <a:rPr lang="en-US" dirty="0"/>
              <a:t> Mean Filter Pada </a:t>
            </a:r>
            <a:r>
              <a:rPr lang="en-US" dirty="0" err="1"/>
              <a:t>citra</a:t>
            </a:r>
            <a:r>
              <a:rPr lang="en-US" dirty="0"/>
              <a:t> :</a:t>
            </a:r>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endParaRPr lang="en-US" dirty="0"/>
          </a:p>
          <a:p>
            <a:pPr marL="228600" lvl="0" rtl="0">
              <a:spcBef>
                <a:spcPts val="0"/>
              </a:spcBef>
              <a:spcAft>
                <a:spcPts val="1000"/>
              </a:spcAft>
              <a:buNone/>
            </a:pPr>
            <a:r>
              <a:rPr lang="en-US" sz="1600" dirty="0"/>
              <a:t>Pada </a:t>
            </a:r>
            <a:r>
              <a:rPr lang="en-US" sz="1600" dirty="0" err="1"/>
              <a:t>Tahapan</a:t>
            </a:r>
            <a:r>
              <a:rPr lang="en-US" sz="1600" dirty="0"/>
              <a:t> </a:t>
            </a:r>
            <a:r>
              <a:rPr lang="en-US" sz="1600" dirty="0" err="1"/>
              <a:t>ini</a:t>
            </a:r>
            <a:r>
              <a:rPr lang="en-US" sz="1600" dirty="0"/>
              <a:t> </a:t>
            </a:r>
            <a:r>
              <a:rPr lang="en-US" sz="1600" dirty="0" err="1"/>
              <a:t>dilakukan</a:t>
            </a:r>
            <a:r>
              <a:rPr lang="en-US" sz="1600" dirty="0"/>
              <a:t> proses Mean Filter pada </a:t>
            </a:r>
            <a:r>
              <a:rPr lang="en-US" sz="1600" dirty="0" err="1"/>
              <a:t>citra</a:t>
            </a:r>
            <a:r>
              <a:rPr lang="en-US" sz="1600" dirty="0"/>
              <a:t> yang </a:t>
            </a:r>
            <a:r>
              <a:rPr lang="en-US" sz="1600" dirty="0" err="1"/>
              <a:t>dimana</a:t>
            </a:r>
            <a:r>
              <a:rPr lang="en-US" sz="1600" dirty="0"/>
              <a:t> </a:t>
            </a:r>
            <a:r>
              <a:rPr lang="en-US" sz="1600" dirty="0" err="1"/>
              <a:t>berguna</a:t>
            </a:r>
            <a:r>
              <a:rPr lang="en-US" sz="1600" dirty="0"/>
              <a:t> </a:t>
            </a:r>
            <a:r>
              <a:rPr lang="en-US" sz="1600" dirty="0" err="1"/>
              <a:t>untuk</a:t>
            </a:r>
            <a:r>
              <a:rPr lang="en-US" sz="1600" dirty="0"/>
              <a:t> </a:t>
            </a:r>
            <a:r>
              <a:rPr lang="en-US" sz="1600" dirty="0" err="1"/>
              <a:t>membuat</a:t>
            </a:r>
            <a:r>
              <a:rPr lang="en-US" sz="1600" dirty="0"/>
              <a:t> </a:t>
            </a:r>
            <a:r>
              <a:rPr lang="en-US" sz="1600" dirty="0" err="1"/>
              <a:t>citra</a:t>
            </a:r>
            <a:r>
              <a:rPr lang="en-US" sz="1600" dirty="0"/>
              <a:t> </a:t>
            </a:r>
            <a:r>
              <a:rPr lang="en-US" sz="1600" dirty="0" err="1"/>
              <a:t>menjadi</a:t>
            </a:r>
            <a:r>
              <a:rPr lang="en-US" sz="1600" dirty="0"/>
              <a:t> </a:t>
            </a:r>
            <a:r>
              <a:rPr lang="en-US" sz="1600" dirty="0" err="1"/>
              <a:t>lebih</a:t>
            </a:r>
            <a:r>
              <a:rPr lang="en-US" sz="1600" dirty="0"/>
              <a:t> </a:t>
            </a:r>
            <a:r>
              <a:rPr lang="en-US" sz="1600" dirty="0" err="1"/>
              <a:t>halus</a:t>
            </a:r>
            <a:r>
              <a:rPr lang="en-US" sz="1600" dirty="0"/>
              <a:t> dan </a:t>
            </a:r>
            <a:r>
              <a:rPr lang="en-US" sz="1600" dirty="0" err="1"/>
              <a:t>menghilangkan</a:t>
            </a:r>
            <a:r>
              <a:rPr lang="en-US" sz="1600" dirty="0"/>
              <a:t> noise </a:t>
            </a:r>
            <a:r>
              <a:rPr lang="en-US" sz="1600" dirty="0" err="1"/>
              <a:t>sehingga</a:t>
            </a:r>
            <a:r>
              <a:rPr lang="en-US" sz="1600" dirty="0"/>
              <a:t> </a:t>
            </a:r>
            <a:r>
              <a:rPr lang="en-US" sz="1600" dirty="0" err="1"/>
              <a:t>membuat</a:t>
            </a:r>
            <a:r>
              <a:rPr lang="en-US" sz="1600" dirty="0"/>
              <a:t> </a:t>
            </a:r>
            <a:r>
              <a:rPr lang="en-US" sz="1600" dirty="0" err="1"/>
              <a:t>citra</a:t>
            </a:r>
            <a:r>
              <a:rPr lang="en-US" sz="1600" dirty="0"/>
              <a:t> </a:t>
            </a:r>
            <a:r>
              <a:rPr lang="en-US" sz="1600" dirty="0" err="1"/>
              <a:t>menjadi</a:t>
            </a:r>
            <a:r>
              <a:rPr lang="en-US" sz="1600" dirty="0"/>
              <a:t> </a:t>
            </a:r>
            <a:r>
              <a:rPr lang="en-US" sz="1600" dirty="0" err="1"/>
              <a:t>lebih</a:t>
            </a:r>
            <a:r>
              <a:rPr lang="en-US" sz="1600" dirty="0"/>
              <a:t> blur. </a:t>
            </a:r>
          </a:p>
          <a:p>
            <a:pPr marL="228600" lvl="0" rtl="0">
              <a:spcBef>
                <a:spcPts val="0"/>
              </a:spcBef>
              <a:spcAft>
                <a:spcPts val="1000"/>
              </a:spcAft>
              <a:buNone/>
            </a:pPr>
            <a:endParaRPr lang="en-US" dirty="0"/>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236">
            <a:extLst>
              <a:ext uri="{FF2B5EF4-FFF2-40B4-BE49-F238E27FC236}">
                <a16:creationId xmlns:a16="http://schemas.microsoft.com/office/drawing/2014/main" id="{797F3DC4-BC2E-4D0C-9D4B-994A66D55829}"/>
              </a:ext>
            </a:extLst>
          </p:cNvPr>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en-US" dirty="0"/>
              <a:t>PEMBAHASAN(</a:t>
            </a:r>
            <a:r>
              <a:rPr lang="en-US" dirty="0" err="1"/>
              <a:t>Lanjutan</a:t>
            </a:r>
            <a:r>
              <a:rPr lang="en-US" dirty="0"/>
              <a:t>)</a:t>
            </a:r>
            <a:endParaRPr lang="en" dirty="0"/>
          </a:p>
        </p:txBody>
      </p:sp>
      <p:pic>
        <p:nvPicPr>
          <p:cNvPr id="6" name="Picture 5">
            <a:extLst>
              <a:ext uri="{FF2B5EF4-FFF2-40B4-BE49-F238E27FC236}">
                <a16:creationId xmlns:a16="http://schemas.microsoft.com/office/drawing/2014/main" id="{9342C6FF-459D-4135-A897-150D2CB38C6F}"/>
              </a:ext>
            </a:extLst>
          </p:cNvPr>
          <p:cNvPicPr>
            <a:picLocks noChangeAspect="1"/>
          </p:cNvPicPr>
          <p:nvPr/>
        </p:nvPicPr>
        <p:blipFill>
          <a:blip r:embed="rId3"/>
          <a:stretch>
            <a:fillRect/>
          </a:stretch>
        </p:blipFill>
        <p:spPr>
          <a:xfrm>
            <a:off x="282215" y="1755397"/>
            <a:ext cx="6325062" cy="2246792"/>
          </a:xfrm>
          <a:prstGeom prst="rect">
            <a:avLst/>
          </a:prstGeom>
        </p:spPr>
      </p:pic>
    </p:spTree>
    <p:extLst>
      <p:ext uri="{BB962C8B-B14F-4D97-AF65-F5344CB8AC3E}">
        <p14:creationId xmlns:p14="http://schemas.microsoft.com/office/powerpoint/2010/main" val="20537706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1055</Words>
  <Application>Microsoft Office PowerPoint</Application>
  <PresentationFormat>On-screen Show (16:9)</PresentationFormat>
  <Paragraphs>147</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Arvo</vt:lpstr>
      <vt:lpstr>Roboto Condensed</vt:lpstr>
      <vt:lpstr>Arial</vt:lpstr>
      <vt:lpstr>Roboto Condensed Light</vt:lpstr>
      <vt:lpstr>Salerio template</vt:lpstr>
      <vt:lpstr>TUGAS BESAR PENGOLAHAN CITRA DIGITAL</vt:lpstr>
      <vt:lpstr>MRI DENGAN STUDI KASUS MENDETEKSI TUMOR PADA OTAK</vt:lpstr>
      <vt:lpstr>PENDAHULUAN</vt:lpstr>
      <vt:lpstr>IDENTIFIKASI MASALAH</vt:lpstr>
      <vt:lpstr>SOLUSI TERHADAP STUDI KASUS</vt:lpstr>
      <vt:lpstr>PEMBAHASAN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PEMBAHASAN(Lanjutan)</vt:lpstr>
      <vt:lpstr>KESIMPULAN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haidar</dc:creator>
  <cp:lastModifiedBy>ASUS</cp:lastModifiedBy>
  <cp:revision>28</cp:revision>
  <dcterms:modified xsi:type="dcterms:W3CDTF">2020-05-31T11:19:25Z</dcterms:modified>
</cp:coreProperties>
</file>