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8"/>
  </p:notesMasterIdLst>
  <p:sldIdLst>
    <p:sldId id="256" r:id="rId2"/>
    <p:sldId id="289" r:id="rId3"/>
    <p:sldId id="290" r:id="rId4"/>
    <p:sldId id="261" r:id="rId5"/>
    <p:sldId id="264" r:id="rId6"/>
    <p:sldId id="265" r:id="rId7"/>
    <p:sldId id="266" r:id="rId8"/>
    <p:sldId id="270" r:id="rId9"/>
    <p:sldId id="286" r:id="rId10"/>
    <p:sldId id="293" r:id="rId11"/>
    <p:sldId id="288" r:id="rId12"/>
    <p:sldId id="294" r:id="rId13"/>
    <p:sldId id="267" r:id="rId14"/>
    <p:sldId id="258" r:id="rId15"/>
    <p:sldId id="259" r:id="rId16"/>
    <p:sldId id="271" r:id="rId17"/>
    <p:sldId id="260" r:id="rId18"/>
    <p:sldId id="262" r:id="rId19"/>
    <p:sldId id="263" r:id="rId20"/>
    <p:sldId id="268" r:id="rId21"/>
    <p:sldId id="279" r:id="rId22"/>
    <p:sldId id="291" r:id="rId23"/>
    <p:sldId id="280" r:id="rId24"/>
    <p:sldId id="281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B7E6F1-2E58-4450-BC79-EC9EAA213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IRR: tingkat diskonto yang menetapkan NPV nol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Kriteria Penerimaan Minimum: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Menerima jika IRR melebihi tingkat pengembalian yang diinginkan.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Ranking Kriteria: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Pilih alternatif dengan IRR tertinggi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Reinvestasi asumsi:</a:t>
            </a:r>
            <a:b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Semua arus kas masa depan diasumsikan diinvestasikan kembali di IRR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1477B2-5F89-4C2A-8135-7C2CEC65DB4C}" type="slidenum">
              <a:rPr lang="en-US" altLang="id-ID"/>
              <a:pPr>
                <a:spcBef>
                  <a:spcPct val="0"/>
                </a:spcBef>
              </a:pPr>
              <a:t>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7186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altLang="id-ID" smtClean="0">
                <a:latin typeface="Arial" panose="020B0604020202020204" pitchFamily="34" charset="0"/>
                <a:cs typeface="Arial" panose="020B0604020202020204" pitchFamily="34" charset="0"/>
              </a:rPr>
              <a:t>Cost of capital adalah biaya riil yang harus dikeluarkan ole perusahaan utk memperoleh dana baik yang berasal dari hutang</a:t>
            </a:r>
          </a:p>
          <a:p>
            <a:r>
              <a:rPr lang="id-ID" altLang="id-ID" smtClean="0">
                <a:latin typeface="Arial" panose="020B0604020202020204" pitchFamily="34" charset="0"/>
                <a:cs typeface="Arial" panose="020B0604020202020204" pitchFamily="34" charset="0"/>
              </a:rPr>
              <a:t>Saham preferen, saham biasa dan laba ditahan untuk mendanai investasi atau operasi perusahaan</a:t>
            </a:r>
          </a:p>
          <a:p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DACD3-B04C-4BBD-83C9-3FA0BF595230}" type="slidenum">
              <a:rPr lang="en-US" altLang="id-ID"/>
              <a:pPr>
                <a:spcBef>
                  <a:spcPct val="0"/>
                </a:spcBef>
              </a:pPr>
              <a:t>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4383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d-ID" altLang="id-ID" smtClean="0">
                <a:latin typeface="Arial" panose="020B0604020202020204" pitchFamily="34" charset="0"/>
                <a:cs typeface="Arial" panose="020B0604020202020204" pitchFamily="34" charset="0"/>
              </a:rPr>
              <a:t>Time value of money : nilai uang sekarang akan lebih berharga daripada nilai uang yg akan datang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80528-FADF-4588-9750-C46D9DF8D5AB}" type="slidenum">
              <a:rPr lang="en-US" altLang="id-ID"/>
              <a:pPr>
                <a:spcBef>
                  <a:spcPct val="0"/>
                </a:spcBef>
              </a:pPr>
              <a:t>17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175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0BF0C6ED-0B3E-4CEC-A0C1-F6571D7BB0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9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3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6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7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8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0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CDC9A-32E3-4410-960D-BD20A348AF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9B49E-8765-48C0-92D5-5338E406F4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85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3" y="274638"/>
            <a:ext cx="7372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36713" y="1600200"/>
            <a:ext cx="36099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99088" y="1600200"/>
            <a:ext cx="3609975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99088" y="3938588"/>
            <a:ext cx="3609975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886AC-987E-44B6-A974-82FCEE032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38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3" y="274638"/>
            <a:ext cx="7372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36713" y="1600200"/>
            <a:ext cx="36099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088" y="1600200"/>
            <a:ext cx="36099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2CF4-BA84-48D6-8B82-7A7312CF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5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163BF-8752-44D0-A2F3-B81985A1DB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1C375-AE46-4520-94BC-C0BC1B19A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230F4-B129-43F4-B9BD-EFA5B8DA6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72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F0257-402F-410A-85FC-F803F7CF01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49EE1-BDB6-4E9E-A9DA-911451DE26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9E0CA-9E7E-465B-A921-CED1358462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EBD81-3580-4019-8CF2-954ADEBDE5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1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D9712-6012-429B-9C1B-84541BE835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02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CE75797-9D17-4834-A40F-E9E5272F6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5133975" y="1408113"/>
            <a:ext cx="149225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sz="12000">
                <a:solidFill>
                  <a:schemeClr val="bg2"/>
                </a:solidFill>
                <a:latin typeface="Elephant" panose="02020904090505020303" pitchFamily="18" charset="0"/>
              </a:rPr>
              <a:t>&amp;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2467" y="2049219"/>
            <a:ext cx="5972175" cy="2581275"/>
          </a:xfrm>
        </p:spPr>
        <p:txBody>
          <a:bodyPr/>
          <a:lstStyle/>
          <a:p>
            <a:pPr eaLnBrk="1" hangingPunct="1"/>
            <a:r>
              <a:rPr lang="en-US" altLang="id-ID" sz="3200" dirty="0" smtClean="0">
                <a:latin typeface="Elephant" panose="02020904090505020303" pitchFamily="18" charset="0"/>
              </a:rPr>
              <a:t>NET PRESENT VALUE (NPV) </a:t>
            </a:r>
            <a:br>
              <a:rPr lang="en-US" altLang="id-ID" sz="3200" dirty="0" smtClean="0">
                <a:latin typeface="Elephant" panose="02020904090505020303" pitchFamily="18" charset="0"/>
              </a:rPr>
            </a:br>
            <a:r>
              <a:rPr lang="en-US" altLang="id-ID" sz="3200" dirty="0" smtClean="0">
                <a:latin typeface="Elephant" panose="02020904090505020303" pitchFamily="18" charset="0"/>
              </a:rPr>
              <a:t/>
            </a:r>
            <a:br>
              <a:rPr lang="en-US" altLang="id-ID" sz="3200" dirty="0" smtClean="0">
                <a:latin typeface="Elephant" panose="02020904090505020303" pitchFamily="18" charset="0"/>
              </a:rPr>
            </a:br>
            <a:r>
              <a:rPr lang="en-US" altLang="id-ID" sz="3200" dirty="0" smtClean="0">
                <a:latin typeface="Elephant" panose="02020904090505020303" pitchFamily="18" charset="0"/>
              </a:rPr>
              <a:t/>
            </a:r>
            <a:br>
              <a:rPr lang="en-US" altLang="id-ID" sz="3200" dirty="0" smtClean="0">
                <a:latin typeface="Elephant" panose="02020904090505020303" pitchFamily="18" charset="0"/>
              </a:rPr>
            </a:br>
            <a:r>
              <a:rPr lang="en-US" altLang="id-ID" sz="3200" dirty="0" smtClean="0">
                <a:latin typeface="Elephant" panose="02020904090505020303" pitchFamily="18" charset="0"/>
              </a:rPr>
              <a:t>INTERNAL RATE OF RETURN (IRR)</a:t>
            </a:r>
            <a:endParaRPr lang="en-US" altLang="id-ID" sz="3200" noProof="1" smtClean="0">
              <a:latin typeface="Elephant" panose="02020904090505020303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8212" y="4628174"/>
            <a:ext cx="4803775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d-ID" altLang="id-ID" sz="2800" dirty="0" smtClean="0"/>
              <a:t>PSTI FT Unram</a:t>
            </a:r>
          </a:p>
          <a:p>
            <a:pPr eaLnBrk="1" hangingPunct="1">
              <a:lnSpc>
                <a:spcPct val="80000"/>
              </a:lnSpc>
            </a:pPr>
            <a:r>
              <a:rPr lang="id-ID" altLang="id-ID" sz="2800" dirty="0" smtClean="0"/>
              <a:t>20</a:t>
            </a:r>
            <a:r>
              <a:rPr lang="en-US" altLang="id-ID" sz="2800" dirty="0" smtClean="0"/>
              <a:t>20</a:t>
            </a:r>
            <a:endParaRPr lang="en-US" altLang="id-ID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Hubungan MARR dan Inflasi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7606" y="1617663"/>
            <a:ext cx="8310563" cy="4525962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marL="6350" indent="9525">
              <a:buFontTx/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12 </a:t>
            </a:r>
            <a:r>
              <a:rPr lang="en-US" dirty="0" smtClean="0"/>
              <a:t>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inflasi</a:t>
            </a:r>
            <a:r>
              <a:rPr lang="en-US" dirty="0" smtClean="0"/>
              <a:t> = 10 %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MARR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6350" indent="9525">
              <a:buFontTx/>
              <a:buNone/>
              <a:defRPr/>
            </a:pPr>
            <a:endParaRPr lang="en-US" dirty="0"/>
          </a:p>
          <a:p>
            <a:pPr marL="6350" indent="9525">
              <a:buNone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10 </a:t>
            </a:r>
            <a:r>
              <a:rPr lang="en-US" dirty="0"/>
              <a:t>%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inflasi</a:t>
            </a:r>
            <a:r>
              <a:rPr lang="en-US" dirty="0"/>
              <a:t> = </a:t>
            </a:r>
            <a:r>
              <a:rPr lang="en-US" dirty="0" smtClean="0"/>
              <a:t>11 </a:t>
            </a:r>
            <a:r>
              <a:rPr lang="en-US" dirty="0"/>
              <a:t>%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MARR </a:t>
            </a:r>
            <a:r>
              <a:rPr lang="en-US" dirty="0" err="1"/>
              <a:t>adalah</a:t>
            </a:r>
            <a:endParaRPr lang="en-US" dirty="0"/>
          </a:p>
          <a:p>
            <a:pPr marL="6350" indent="9525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7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06" y="877033"/>
            <a:ext cx="6315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82199" y="4744550"/>
            <a:ext cx="6932612" cy="105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 :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pinjaman</a:t>
            </a:r>
            <a:endParaRPr lang="en-US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 :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modal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id-ID" dirty="0" err="1" smtClean="0"/>
              <a:t>CoC</a:t>
            </a:r>
            <a:endParaRPr lang="en-US" altLang="id-ID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8006" y="1690235"/>
            <a:ext cx="8310563" cy="4525962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marL="6350" indent="9525">
              <a:buFontTx/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smtClean="0"/>
              <a:t>Ari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Bank 100 </a:t>
            </a:r>
            <a:r>
              <a:rPr lang="en-US" dirty="0" err="1" smtClean="0"/>
              <a:t>juta</a:t>
            </a:r>
            <a:r>
              <a:rPr lang="en-US" dirty="0" smtClean="0"/>
              <a:t> rupiah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pinjam</a:t>
            </a:r>
            <a:r>
              <a:rPr lang="en-US" dirty="0" smtClean="0"/>
              <a:t> org </a:t>
            </a:r>
            <a:r>
              <a:rPr lang="en-US" dirty="0" err="1" smtClean="0"/>
              <a:t>tua</a:t>
            </a:r>
            <a:r>
              <a:rPr lang="en-US" dirty="0" smtClean="0"/>
              <a:t> 20 </a:t>
            </a:r>
            <a:r>
              <a:rPr lang="en-US" dirty="0" err="1" smtClean="0"/>
              <a:t>juta</a:t>
            </a:r>
            <a:r>
              <a:rPr lang="en-US" dirty="0" smtClean="0"/>
              <a:t> rupiah, modal </a:t>
            </a:r>
            <a:r>
              <a:rPr lang="en-US" dirty="0" err="1" smtClean="0"/>
              <a:t>sendiri</a:t>
            </a:r>
            <a:r>
              <a:rPr lang="en-US" dirty="0" smtClean="0"/>
              <a:t> yang </a:t>
            </a:r>
            <a:r>
              <a:rPr lang="en-US" dirty="0" err="1" smtClean="0"/>
              <a:t>dipunyai</a:t>
            </a:r>
            <a:r>
              <a:rPr lang="en-US" dirty="0" smtClean="0"/>
              <a:t> </a:t>
            </a:r>
            <a:r>
              <a:rPr lang="en-US" dirty="0" err="1" smtClean="0"/>
              <a:t>adal</a:t>
            </a:r>
            <a:r>
              <a:rPr lang="en-US" dirty="0" err="1" smtClean="0"/>
              <a:t>ah</a:t>
            </a:r>
            <a:r>
              <a:rPr lang="en-US" dirty="0" smtClean="0"/>
              <a:t> 10 </a:t>
            </a:r>
            <a:r>
              <a:rPr lang="en-US" dirty="0" err="1" smtClean="0"/>
              <a:t>juta</a:t>
            </a:r>
            <a:r>
              <a:rPr lang="en-US" dirty="0"/>
              <a:t> </a:t>
            </a:r>
            <a:r>
              <a:rPr lang="en-US" dirty="0" smtClean="0"/>
              <a:t>rupiah. Retained earning 5%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10%,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CoC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smtClean="0"/>
              <a:t> Ari ?</a:t>
            </a:r>
            <a:endParaRPr lang="en-US" dirty="0"/>
          </a:p>
          <a:p>
            <a:pPr marL="6350" indent="9525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0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274638"/>
            <a:ext cx="780415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INVESTASI “DO NOTHING”</a:t>
            </a:r>
            <a:endParaRPr lang="en-US" altLang="id-ID" noProof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26221" y="1417638"/>
            <a:ext cx="7931150" cy="4932363"/>
          </a:xfrm>
        </p:spPr>
        <p:txBody>
          <a:bodyPr/>
          <a:lstStyle/>
          <a:p>
            <a:pPr marL="571500" lvl="2" indent="-336550" eaLnBrk="1" hangingPunct="1"/>
            <a:r>
              <a:rPr lang="en-US" altLang="ja-JP" sz="2800" dirty="0" smtClean="0">
                <a:ea typeface="MS PGothic" panose="020B0600070205080204" pitchFamily="34" charset="-128"/>
              </a:rPr>
              <a:t>Investor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akan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“Do Nothing”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terhadap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proyek</a:t>
            </a:r>
            <a:r>
              <a:rPr lang="en-US" altLang="ja-JP" sz="2800" dirty="0" smtClean="0">
                <a:ea typeface="MS PGothic" panose="020B0600070205080204" pitchFamily="34" charset="-128"/>
              </a:rPr>
              <a:t> yang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dipertimbangkan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dan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dana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investasi</a:t>
            </a:r>
            <a:r>
              <a:rPr lang="en-US" altLang="ja-JP" sz="2800" dirty="0" smtClean="0">
                <a:ea typeface="MS PGothic" panose="020B0600070205080204" pitchFamily="34" charset="-128"/>
              </a:rPr>
              <a:t> yang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disediakan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diinvestasikan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untuk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menghasilkan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IRR yang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sama</a:t>
            </a:r>
            <a:r>
              <a:rPr lang="en-US" altLang="ja-JP" sz="2800" dirty="0" smtClean="0">
                <a:ea typeface="MS PGothic" panose="020B0600070205080204" pitchFamily="34" charset="-128"/>
              </a:rPr>
              <a:t> </a:t>
            </a:r>
            <a:r>
              <a:rPr lang="en-US" altLang="ja-JP" sz="2800" dirty="0" err="1" smtClean="0">
                <a:ea typeface="MS PGothic" panose="020B0600070205080204" pitchFamily="34" charset="-128"/>
              </a:rPr>
              <a:t>dengan</a:t>
            </a:r>
            <a:r>
              <a:rPr lang="en-US" altLang="ja-JP" sz="2800" dirty="0" smtClean="0">
                <a:ea typeface="MS PGothic" panose="020B0600070205080204" pitchFamily="34" charset="-128"/>
              </a:rPr>
              <a:t> MARR </a:t>
            </a:r>
          </a:p>
          <a:p>
            <a:pPr marL="571500" lvl="2" indent="-336550" eaLnBrk="1" hangingPunct="1"/>
            <a:r>
              <a:rPr lang="pt-BR" altLang="ja-JP" sz="2800" i="1" dirty="0" smtClean="0">
                <a:ea typeface="MS PGothic" panose="020B0600070205080204" pitchFamily="34" charset="-128"/>
              </a:rPr>
              <a:t>i</a:t>
            </a:r>
            <a:r>
              <a:rPr lang="id-ID" altLang="ja-JP" sz="2800" i="1" dirty="0" smtClean="0">
                <a:ea typeface="MS PGothic" panose="020B0600070205080204" pitchFamily="34" charset="-128"/>
              </a:rPr>
              <a:t>RR</a:t>
            </a:r>
            <a:r>
              <a:rPr lang="pt-BR" altLang="ja-JP" sz="2800" dirty="0" smtClean="0">
                <a:ea typeface="MS PGothic" panose="020B0600070205080204" pitchFamily="34" charset="-128"/>
              </a:rPr>
              <a:t> = MARR</a:t>
            </a:r>
          </a:p>
          <a:p>
            <a:pPr marL="571500" lvl="2" indent="-336550" eaLnBrk="1" hangingPunct="1"/>
            <a:r>
              <a:rPr lang="pt-BR" altLang="ja-JP" sz="2800" dirty="0" smtClean="0">
                <a:ea typeface="MS PGothic" panose="020B0600070205080204" pitchFamily="34" charset="-128"/>
              </a:rPr>
              <a:t>Alternatif “Do Nothing” dievaluasi pada MARR dan keuntungan ekuivalennya selalu nol.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endParaRPr lang="pt-BR" altLang="ja-JP" dirty="0" smtClean="0">
              <a:ea typeface="MS PGothic" panose="020B0600070205080204" pitchFamily="34" charset="-128"/>
            </a:endParaRPr>
          </a:p>
          <a:p>
            <a:pPr marL="0" indent="0" eaLnBrk="1" hangingPunct="1"/>
            <a:endParaRPr lang="pt-BR" altLang="id-ID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02177"/>
            <a:ext cx="73723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b="1" dirty="0" smtClean="0">
                <a:solidFill>
                  <a:srgbClr val="003366"/>
                </a:solidFill>
              </a:rPr>
              <a:t>PRESENT WORTH</a:t>
            </a:r>
            <a:br>
              <a:rPr lang="en-US" altLang="id-ID" sz="4000" b="1" dirty="0" smtClean="0">
                <a:solidFill>
                  <a:srgbClr val="003366"/>
                </a:solidFill>
              </a:rPr>
            </a:br>
            <a:endParaRPr lang="en-US" altLang="id-ID" sz="4000" b="1" noProof="1" smtClean="0">
              <a:solidFill>
                <a:srgbClr val="003366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6713" y="1600200"/>
            <a:ext cx="7000875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id-ID" sz="2800" smtClean="0">
                <a:solidFill>
                  <a:srgbClr val="003366"/>
                </a:solidFill>
              </a:rPr>
              <a:t>Disebut juga dengan Present Value (PV)</a:t>
            </a:r>
          </a:p>
          <a:p>
            <a:pPr eaLnBrk="1" hangingPunct="1">
              <a:lnSpc>
                <a:spcPct val="90000"/>
              </a:lnSpc>
            </a:pPr>
            <a:r>
              <a:rPr lang="sv-SE" altLang="id-ID" sz="2800" smtClean="0">
                <a:solidFill>
                  <a:srgbClr val="003366"/>
                </a:solidFill>
              </a:rPr>
              <a:t>Suatu jumlah ekuivalen pada present yang menjelaskan perbedaan antara pengeluaran ekivalen dan penerimaan ekuivalen dari suatu cash flow investasi untuk tingkat bunga tertentu.</a:t>
            </a:r>
          </a:p>
          <a:p>
            <a:pPr eaLnBrk="1" hangingPunct="1">
              <a:lnSpc>
                <a:spcPct val="90000"/>
              </a:lnSpc>
            </a:pPr>
            <a:endParaRPr lang="sv-SE" altLang="id-ID" sz="280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v-SE" altLang="id-ID" sz="280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v-SE" altLang="id-ID" sz="280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d-ID" sz="2400" smtClean="0">
                <a:solidFill>
                  <a:srgbClr val="003366"/>
                </a:solidFill>
              </a:rPr>
              <a:t>dimana 0 </a:t>
            </a:r>
            <a:r>
              <a:rPr lang="en-US" altLang="id-ID" sz="2400" smtClean="0">
                <a:solidFill>
                  <a:srgbClr val="003366"/>
                </a:solidFill>
                <a:sym typeface="Symbol" panose="05050102010706020507" pitchFamily="18" charset="2"/>
              </a:rPr>
              <a:t></a:t>
            </a:r>
            <a:r>
              <a:rPr lang="en-US" altLang="id-ID" sz="2400" smtClean="0">
                <a:solidFill>
                  <a:srgbClr val="003366"/>
                </a:solidFill>
              </a:rPr>
              <a:t> </a:t>
            </a:r>
            <a:r>
              <a:rPr lang="en-US" altLang="id-ID" sz="2400" i="1" smtClean="0">
                <a:solidFill>
                  <a:srgbClr val="003366"/>
                </a:solidFill>
              </a:rPr>
              <a:t>i</a:t>
            </a:r>
            <a:r>
              <a:rPr lang="en-US" altLang="id-ID" sz="2400" smtClean="0">
                <a:solidFill>
                  <a:srgbClr val="003366"/>
                </a:solidFill>
              </a:rPr>
              <a:t> </a:t>
            </a:r>
            <a:r>
              <a:rPr lang="en-US" altLang="id-ID" sz="2400" smtClean="0">
                <a:solidFill>
                  <a:srgbClr val="003366"/>
                </a:solidFill>
                <a:sym typeface="Symbol" panose="05050102010706020507" pitchFamily="18" charset="2"/>
              </a:rPr>
              <a:t></a:t>
            </a:r>
            <a:r>
              <a:rPr lang="en-US" altLang="id-ID" sz="2400" smtClean="0">
                <a:solidFill>
                  <a:srgbClr val="003366"/>
                </a:solidFill>
              </a:rPr>
              <a:t> </a:t>
            </a:r>
            <a:r>
              <a:rPr lang="en-US" altLang="id-ID" sz="2400" smtClean="0">
                <a:solidFill>
                  <a:srgbClr val="003366"/>
                </a:solidFill>
                <a:sym typeface="Symbol" panose="05050102010706020507" pitchFamily="18" charset="2"/>
              </a:rPr>
              <a:t></a:t>
            </a:r>
          </a:p>
          <a:p>
            <a:pPr eaLnBrk="1" hangingPunct="1">
              <a:lnSpc>
                <a:spcPct val="90000"/>
              </a:lnSpc>
            </a:pPr>
            <a:endParaRPr lang="en-US" altLang="id-ID" sz="2800" noProof="1" smtClean="0"/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54325" y="4146550"/>
          <a:ext cx="3606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358310" imgH="431613" progId="Equation.3">
                  <p:embed/>
                </p:oleObj>
              </mc:Choice>
              <mc:Fallback>
                <p:oleObj name="Equation" r:id="rId3" imgW="13583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4146550"/>
                        <a:ext cx="3606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319" y="569913"/>
            <a:ext cx="7372350" cy="787400"/>
          </a:xfrm>
        </p:spPr>
        <p:txBody>
          <a:bodyPr/>
          <a:lstStyle/>
          <a:p>
            <a:pPr eaLnBrk="1" hangingPunct="1"/>
            <a:r>
              <a:rPr lang="en-US" altLang="id-ID" b="1" dirty="0" smtClean="0">
                <a:solidFill>
                  <a:srgbClr val="003366"/>
                </a:solidFill>
              </a:rPr>
              <a:t>PRESENT WORTH</a:t>
            </a:r>
            <a:endParaRPr lang="en-US" altLang="id-ID" b="1" noProof="1" smtClean="0">
              <a:solidFill>
                <a:srgbClr val="003366"/>
              </a:solidFill>
            </a:endParaRP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357313"/>
            <a:ext cx="8516938" cy="511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>
                <a:solidFill>
                  <a:srgbClr val="003366"/>
                </a:solidFill>
              </a:rPr>
              <a:t>PRESENT WORTH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03350"/>
            <a:ext cx="864552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3" y="703385"/>
            <a:ext cx="737235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b="1" dirty="0" smtClean="0">
                <a:solidFill>
                  <a:srgbClr val="003366"/>
                </a:solidFill>
              </a:rPr>
              <a:t>PRESENT WORTH</a:t>
            </a:r>
            <a:endParaRPr lang="en-US" altLang="id-ID" sz="4000" b="1" noProof="1" smtClean="0">
              <a:solidFill>
                <a:srgbClr val="003366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50913" y="1384300"/>
            <a:ext cx="7689850" cy="4525963"/>
          </a:xfrm>
        </p:spPr>
        <p:txBody>
          <a:bodyPr/>
          <a:lstStyle/>
          <a:p>
            <a:pPr eaLnBrk="1" hangingPunct="1"/>
            <a:r>
              <a:rPr lang="en-US" altLang="ja-JP" sz="2800" i="1" smtClean="0">
                <a:solidFill>
                  <a:srgbClr val="003366"/>
                </a:solidFill>
                <a:ea typeface="MS PGothic" panose="020B0600070205080204" pitchFamily="34" charset="-128"/>
              </a:rPr>
              <a:t>Present worth</a:t>
            </a:r>
            <a:r>
              <a:rPr lang="en-US" altLang="ja-JP" sz="2800" smtClean="0">
                <a:solidFill>
                  <a:srgbClr val="003366"/>
                </a:solidFill>
                <a:ea typeface="MS PGothic" panose="020B0600070205080204" pitchFamily="34" charset="-128"/>
              </a:rPr>
              <a:t> mempunyai ciri-ciri yang cocok sebagai dasar untuk membandingkan alternatif:</a:t>
            </a:r>
            <a:endParaRPr lang="en-US" altLang="id-ID" sz="2800" smtClean="0">
              <a:solidFill>
                <a:srgbClr val="003366"/>
              </a:solidFill>
            </a:endParaRPr>
          </a:p>
          <a:p>
            <a:pPr lvl="1" eaLnBrk="1" hangingPunct="1"/>
            <a:r>
              <a:rPr lang="en-GB" altLang="id-ID" sz="2400" i="1" smtClean="0">
                <a:solidFill>
                  <a:srgbClr val="003366"/>
                </a:solidFill>
              </a:rPr>
              <a:t>PW</a:t>
            </a:r>
            <a:r>
              <a:rPr lang="en-GB" altLang="id-ID" sz="2400" smtClean="0">
                <a:solidFill>
                  <a:srgbClr val="003366"/>
                </a:solidFill>
              </a:rPr>
              <a:t> mempertimbangkan </a:t>
            </a:r>
            <a:r>
              <a:rPr lang="en-GB" altLang="id-ID" sz="2400" i="1" smtClean="0">
                <a:solidFill>
                  <a:srgbClr val="003366"/>
                </a:solidFill>
              </a:rPr>
              <a:t>time value of money</a:t>
            </a:r>
            <a:r>
              <a:rPr lang="en-GB" altLang="id-ID" sz="2400" smtClean="0">
                <a:solidFill>
                  <a:srgbClr val="003366"/>
                </a:solidFill>
              </a:rPr>
              <a:t> menurut nilai </a:t>
            </a:r>
            <a:r>
              <a:rPr lang="en-GB" altLang="id-ID" sz="2400" i="1" smtClean="0">
                <a:solidFill>
                  <a:srgbClr val="003366"/>
                </a:solidFill>
              </a:rPr>
              <a:t>i</a:t>
            </a:r>
            <a:r>
              <a:rPr lang="en-GB" altLang="id-ID" sz="2400" smtClean="0">
                <a:solidFill>
                  <a:srgbClr val="003366"/>
                </a:solidFill>
              </a:rPr>
              <a:t> yang dipilih</a:t>
            </a:r>
            <a:r>
              <a:rPr lang="sv-SE" altLang="id-ID" sz="2400" smtClean="0">
                <a:solidFill>
                  <a:srgbClr val="003366"/>
                </a:solidFill>
              </a:rPr>
              <a:t> </a:t>
            </a:r>
          </a:p>
          <a:p>
            <a:pPr lvl="1" eaLnBrk="1" hangingPunct="1"/>
            <a:r>
              <a:rPr lang="en-GB" altLang="id-ID" sz="2400" i="1" smtClean="0">
                <a:solidFill>
                  <a:srgbClr val="003366"/>
                </a:solidFill>
              </a:rPr>
              <a:t>PW</a:t>
            </a:r>
            <a:r>
              <a:rPr lang="en-GB" altLang="id-ID" sz="2400" smtClean="0">
                <a:solidFill>
                  <a:srgbClr val="003366"/>
                </a:solidFill>
              </a:rPr>
              <a:t> memusatkan pada nilai ekuivalen cash flow dalam suatu indeks tunggal pada titik waktu </a:t>
            </a:r>
            <a:r>
              <a:rPr lang="en-GB" altLang="id-ID" sz="2400" i="1" smtClean="0">
                <a:solidFill>
                  <a:srgbClr val="003366"/>
                </a:solidFill>
              </a:rPr>
              <a:t>t </a:t>
            </a:r>
            <a:r>
              <a:rPr lang="en-GB" altLang="id-ID" sz="2400" smtClean="0">
                <a:solidFill>
                  <a:srgbClr val="003366"/>
                </a:solidFill>
              </a:rPr>
              <a:t>= 0</a:t>
            </a:r>
            <a:r>
              <a:rPr lang="sv-SE" altLang="id-ID" sz="2400" smtClean="0">
                <a:solidFill>
                  <a:srgbClr val="003366"/>
                </a:solidFill>
              </a:rPr>
              <a:t> </a:t>
            </a:r>
          </a:p>
          <a:p>
            <a:pPr lvl="1" eaLnBrk="1" hangingPunct="1"/>
            <a:r>
              <a:rPr lang="en-GB" altLang="id-ID" sz="2400" smtClean="0">
                <a:solidFill>
                  <a:srgbClr val="003366"/>
                </a:solidFill>
              </a:rPr>
              <a:t>Nilai unique tunggal PW tergantung pada tiap-tiap tingkat suatu bunga yang digunakan dan tidak tergantung pada pola cash flownya</a:t>
            </a:r>
            <a:endParaRPr lang="en-US" altLang="id-ID" sz="2400" smtClean="0">
              <a:solidFill>
                <a:srgbClr val="003366"/>
              </a:solidFill>
            </a:endParaRPr>
          </a:p>
          <a:p>
            <a:pPr eaLnBrk="1" hangingPunct="1"/>
            <a:endParaRPr lang="en-US" altLang="id-ID" sz="28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433513" y="274638"/>
            <a:ext cx="7372350" cy="1143000"/>
          </a:xfrm>
          <a:noFill/>
        </p:spPr>
        <p:txBody>
          <a:bodyPr/>
          <a:lstStyle/>
          <a:p>
            <a:pPr eaLnBrk="1" hangingPunct="1"/>
            <a:r>
              <a:rPr lang="en-US" altLang="id-ID" smtClean="0"/>
              <a:t>NPV</a:t>
            </a:r>
            <a:endParaRPr lang="en-US" altLang="id-ID" noProof="1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1433513" y="1600200"/>
            <a:ext cx="7372350" cy="452596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Metode menghitung nilai bersih (netto) pada waktu sekarang (present).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Asumsi present adalah menjelaskan waktu awal perhitungan bertepatan dengan saat evaluasi dilakukan (tahun ke-0).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b="1" smtClean="0"/>
              <a:t>Rumus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/>
              <a:t>NPV = PW – investasi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/>
              <a:t>Dimana,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/>
              <a:t>			NPV &gt; 0 : investasi layak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/>
              <a:t>			NPV &lt; 0 : investasi tidak layak</a:t>
            </a:r>
            <a:endParaRPr lang="en-US" altLang="id-ID" sz="2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319213" y="236538"/>
            <a:ext cx="7372350" cy="1143000"/>
          </a:xfrm>
          <a:noFill/>
        </p:spPr>
        <p:txBody>
          <a:bodyPr/>
          <a:lstStyle/>
          <a:p>
            <a:pPr eaLnBrk="1" hangingPunct="1"/>
            <a:r>
              <a:rPr lang="en-US" altLang="id-ID" smtClean="0"/>
              <a:t>EXAMPLE</a:t>
            </a:r>
            <a:endParaRPr lang="en-US" altLang="id-ID" noProof="1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1319213" y="1562100"/>
            <a:ext cx="737235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800" smtClean="0"/>
              <a:t>	Suatu investasi dengan cash flow sebagai berikut 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Investasi : 50 juta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Annual benefit : 15 juta/th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Annual cost : 5 juta/th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Nilai sisa : 10 juta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/>
              <a:t>Umur investasi : 8 th 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800" smtClean="0"/>
              <a:t>	Evaluasilah kelayakan investasi tsb bila suku bunga 8 %</a:t>
            </a:r>
            <a:endParaRPr lang="en-US" altLang="id-ID" sz="28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584" y="2967335"/>
            <a:ext cx="776366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cs typeface="Arial" charset="0"/>
              </a:rPr>
              <a:t>Internal Rate Of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085850" y="527050"/>
            <a:ext cx="6798734" cy="1303867"/>
          </a:xfrm>
          <a:noFill/>
        </p:spPr>
        <p:txBody>
          <a:bodyPr/>
          <a:lstStyle/>
          <a:p>
            <a:pPr eaLnBrk="1" hangingPunct="1"/>
            <a:r>
              <a:rPr lang="en-US" altLang="id-ID" dirty="0" smtClean="0"/>
              <a:t>JAWAB</a:t>
            </a:r>
            <a:endParaRPr lang="en-US" altLang="id-ID" noProof="1" smtClean="0"/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1085850" y="3289300"/>
            <a:ext cx="8058150" cy="3332163"/>
          </a:xfrm>
          <a:noFill/>
        </p:spPr>
        <p:txBody>
          <a:bodyPr>
            <a:normAutofit/>
          </a:bodyPr>
          <a:lstStyle/>
          <a:p>
            <a:pPr marL="1257300" indent="-1257300" eaLnBrk="1" hangingPunct="1">
              <a:lnSpc>
                <a:spcPct val="80000"/>
              </a:lnSpc>
              <a:buFontTx/>
              <a:buNone/>
            </a:pPr>
            <a:r>
              <a:rPr lang="en-US" altLang="id-ID" sz="2800" dirty="0" smtClean="0"/>
              <a:t>NPV = -</a:t>
            </a:r>
            <a:r>
              <a:rPr lang="en-US" altLang="id-ID" sz="2800" dirty="0" err="1" smtClean="0"/>
              <a:t>Inv</a:t>
            </a:r>
            <a:r>
              <a:rPr lang="en-US" altLang="id-ID" sz="2800" dirty="0" smtClean="0"/>
              <a:t> + AB (P/</a:t>
            </a:r>
            <a:r>
              <a:rPr lang="en-US" altLang="id-ID" sz="2800" dirty="0" err="1" smtClean="0"/>
              <a:t>A,i,n</a:t>
            </a:r>
            <a:r>
              <a:rPr lang="en-US" altLang="id-ID" sz="2800" dirty="0" smtClean="0"/>
              <a:t>) + S (P/</a:t>
            </a:r>
            <a:r>
              <a:rPr lang="id-ID" altLang="id-ID" sz="2800" dirty="0" smtClean="0"/>
              <a:t>F</a:t>
            </a:r>
            <a:r>
              <a:rPr lang="en-US" altLang="id-ID" sz="2800" dirty="0" smtClean="0"/>
              <a:t>,</a:t>
            </a:r>
            <a:r>
              <a:rPr lang="en-US" altLang="id-ID" sz="2800" dirty="0" err="1" smtClean="0"/>
              <a:t>i,n</a:t>
            </a:r>
            <a:r>
              <a:rPr lang="en-US" altLang="id-ID" sz="2800" dirty="0" smtClean="0"/>
              <a:t>) – AC (P/</a:t>
            </a:r>
            <a:r>
              <a:rPr lang="en-US" altLang="id-ID" sz="2800" dirty="0" err="1" smtClean="0"/>
              <a:t>A,i,n</a:t>
            </a:r>
            <a:r>
              <a:rPr lang="en-US" altLang="id-ID" sz="2800" dirty="0" smtClean="0"/>
              <a:t>) </a:t>
            </a:r>
          </a:p>
          <a:p>
            <a:pPr marL="1257300" indent="-1257300" eaLnBrk="1" hangingPunct="1">
              <a:lnSpc>
                <a:spcPct val="80000"/>
              </a:lnSpc>
              <a:buFontTx/>
              <a:buNone/>
            </a:pPr>
            <a:r>
              <a:rPr lang="en-US" altLang="id-ID" sz="2800" dirty="0" smtClean="0"/>
              <a:t>NPV = -50 </a:t>
            </a:r>
            <a:r>
              <a:rPr lang="en-US" altLang="id-ID" sz="2800" dirty="0" err="1" smtClean="0"/>
              <a:t>jt</a:t>
            </a:r>
            <a:r>
              <a:rPr lang="en-US" altLang="id-ID" sz="2800" dirty="0" smtClean="0"/>
              <a:t> + 15(P/A,8%,8) + 10jt (P/F,8%,8) – 5jt (P/A,8%,8)</a:t>
            </a:r>
          </a:p>
          <a:p>
            <a:pPr marL="1257300" indent="-1257300" eaLnBrk="1" hangingPunct="1">
              <a:lnSpc>
                <a:spcPct val="80000"/>
              </a:lnSpc>
              <a:buFontTx/>
              <a:buNone/>
            </a:pPr>
            <a:r>
              <a:rPr lang="en-US" altLang="id-ID" sz="2800" dirty="0" smtClean="0"/>
              <a:t>NPV = -50 </a:t>
            </a:r>
            <a:r>
              <a:rPr lang="en-US" altLang="id-ID" sz="2800" dirty="0" err="1" smtClean="0"/>
              <a:t>jt</a:t>
            </a:r>
            <a:r>
              <a:rPr lang="en-US" altLang="id-ID" sz="2800" dirty="0" smtClean="0"/>
              <a:t> + 15jt (5.747) + 10jt (0,540) – 5jt (5.747) </a:t>
            </a:r>
          </a:p>
          <a:p>
            <a:pPr marL="1257300" indent="-1257300" eaLnBrk="1" hangingPunct="1">
              <a:lnSpc>
                <a:spcPct val="80000"/>
              </a:lnSpc>
              <a:buFontTx/>
              <a:buNone/>
            </a:pPr>
            <a:r>
              <a:rPr lang="en-US" altLang="id-ID" sz="2800" dirty="0" smtClean="0"/>
              <a:t>NPV = y </a:t>
            </a:r>
            <a:r>
              <a:rPr lang="en-US" altLang="id-ID" sz="2800" dirty="0" err="1" smtClean="0"/>
              <a:t>juta</a:t>
            </a:r>
            <a:endParaRPr lang="en-US" altLang="id-ID" sz="2800" dirty="0" smtClean="0"/>
          </a:p>
          <a:p>
            <a:pPr marL="1257300" indent="-1257300" eaLnBrk="1" hangingPunct="1">
              <a:lnSpc>
                <a:spcPct val="80000"/>
              </a:lnSpc>
              <a:buFontTx/>
              <a:buNone/>
            </a:pPr>
            <a:r>
              <a:rPr lang="en-US" altLang="id-ID" sz="2800" dirty="0" err="1" smtClean="0"/>
              <a:t>Berarti</a:t>
            </a:r>
            <a:r>
              <a:rPr lang="en-US" altLang="id-ID" sz="2800" dirty="0" smtClean="0"/>
              <a:t>, </a:t>
            </a:r>
            <a:r>
              <a:rPr lang="en-US" altLang="id-ID" sz="2800" dirty="0" err="1" smtClean="0"/>
              <a:t>investasi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ini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layak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untuk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dilaksanakan</a:t>
            </a:r>
            <a:endParaRPr lang="en-US" altLang="id-ID" sz="2800" noProof="1" smtClean="0"/>
          </a:p>
        </p:txBody>
      </p:sp>
      <p:grpSp>
        <p:nvGrpSpPr>
          <p:cNvPr id="24580" name="Group 6"/>
          <p:cNvGrpSpPr>
            <a:grpSpLocks/>
          </p:cNvGrpSpPr>
          <p:nvPr/>
        </p:nvGrpSpPr>
        <p:grpSpPr bwMode="auto">
          <a:xfrm>
            <a:off x="2961054" y="1803400"/>
            <a:ext cx="3848100" cy="1485900"/>
            <a:chOff x="1296" y="808"/>
            <a:chExt cx="2424" cy="936"/>
          </a:xfrm>
        </p:grpSpPr>
        <p:sp>
          <p:nvSpPr>
            <p:cNvPr id="24581" name="Line 7"/>
            <p:cNvSpPr>
              <a:spLocks noChangeShapeType="1"/>
            </p:cNvSpPr>
            <p:nvPr/>
          </p:nvSpPr>
          <p:spPr bwMode="auto">
            <a:xfrm>
              <a:off x="1304" y="1304"/>
              <a:ext cx="2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8"/>
            <p:cNvSpPr>
              <a:spLocks noChangeShapeType="1"/>
            </p:cNvSpPr>
            <p:nvPr/>
          </p:nvSpPr>
          <p:spPr bwMode="auto">
            <a:xfrm>
              <a:off x="1296" y="1304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1568" y="110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10"/>
            <p:cNvSpPr>
              <a:spLocks noChangeShapeType="1"/>
            </p:cNvSpPr>
            <p:nvPr/>
          </p:nvSpPr>
          <p:spPr bwMode="auto">
            <a:xfrm>
              <a:off x="1800" y="110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11"/>
            <p:cNvSpPr>
              <a:spLocks noChangeShapeType="1"/>
            </p:cNvSpPr>
            <p:nvPr/>
          </p:nvSpPr>
          <p:spPr bwMode="auto">
            <a:xfrm>
              <a:off x="2048" y="110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>
              <a:off x="2304" y="1112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>
              <a:off x="2552" y="1120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>
              <a:off x="2784" y="1120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>
              <a:off x="3024" y="1128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6"/>
            <p:cNvSpPr>
              <a:spLocks noChangeShapeType="1"/>
            </p:cNvSpPr>
            <p:nvPr/>
          </p:nvSpPr>
          <p:spPr bwMode="auto">
            <a:xfrm>
              <a:off x="3272" y="1136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7"/>
            <p:cNvSpPr>
              <a:spLocks noChangeShapeType="1"/>
            </p:cNvSpPr>
            <p:nvPr/>
          </p:nvSpPr>
          <p:spPr bwMode="auto">
            <a:xfrm flipV="1">
              <a:off x="3272" y="91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Rectangle 18"/>
            <p:cNvSpPr>
              <a:spLocks noChangeArrowheads="1"/>
            </p:cNvSpPr>
            <p:nvPr/>
          </p:nvSpPr>
          <p:spPr bwMode="auto">
            <a:xfrm>
              <a:off x="3392" y="808"/>
              <a:ext cx="3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800"/>
                <a:t>S = 10</a:t>
              </a:r>
              <a:endParaRPr lang="en-US" altLang="id-ID" sz="1800" noProof="1"/>
            </a:p>
          </p:txBody>
        </p:sp>
        <p:sp>
          <p:nvSpPr>
            <p:cNvPr id="24593" name="Rectangle 19"/>
            <p:cNvSpPr>
              <a:spLocks noChangeArrowheads="1"/>
            </p:cNvSpPr>
            <p:nvPr/>
          </p:nvSpPr>
          <p:spPr bwMode="auto">
            <a:xfrm>
              <a:off x="1704" y="840"/>
              <a:ext cx="12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800"/>
                <a:t>AB = 15 jt</a:t>
              </a:r>
              <a:endParaRPr lang="en-US" altLang="id-ID" sz="1800" noProof="1"/>
            </a:p>
          </p:txBody>
        </p:sp>
        <p:sp>
          <p:nvSpPr>
            <p:cNvPr id="24594" name="Rectangle 20"/>
            <p:cNvSpPr>
              <a:spLocks noChangeArrowheads="1"/>
            </p:cNvSpPr>
            <p:nvPr/>
          </p:nvSpPr>
          <p:spPr bwMode="auto">
            <a:xfrm>
              <a:off x="2008" y="1536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d-ID" sz="1800"/>
                <a:t>AC = 5 jt</a:t>
              </a:r>
              <a:endParaRPr lang="en-US" altLang="id-ID" sz="1800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613025"/>
            <a:ext cx="7872413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Perusahan</a:t>
            </a:r>
            <a:r>
              <a:rPr lang="en-US" sz="2400" dirty="0" smtClean="0"/>
              <a:t> </a:t>
            </a:r>
            <a:r>
              <a:rPr lang="en-US" sz="2400" dirty="0" err="1" smtClean="0"/>
              <a:t>Zamanow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usulan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senilai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150.000.000, </a:t>
            </a:r>
            <a:r>
              <a:rPr lang="en-US" sz="2400" dirty="0" err="1" smtClean="0"/>
              <a:t>umur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diperkirakan</a:t>
            </a:r>
            <a:r>
              <a:rPr lang="en-US" sz="2400" dirty="0" smtClean="0"/>
              <a:t> 5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sisa</a:t>
            </a:r>
            <a:r>
              <a:rPr lang="en-US" sz="2400" dirty="0" smtClean="0"/>
              <a:t>. </a:t>
            </a:r>
            <a:r>
              <a:rPr lang="en-US" sz="2400" dirty="0" err="1" smtClean="0"/>
              <a:t>Arus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:</a:t>
            </a:r>
          </a:p>
          <a:p>
            <a:r>
              <a:rPr lang="en-US" sz="2400" dirty="0" err="1" smtClean="0"/>
              <a:t>Tahun</a:t>
            </a:r>
            <a:r>
              <a:rPr lang="en-US" sz="2400" dirty="0" smtClean="0"/>
              <a:t> 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60.000.000</a:t>
            </a:r>
          </a:p>
          <a:p>
            <a:r>
              <a:rPr lang="en-US" sz="2400" dirty="0" err="1" smtClean="0"/>
              <a:t>Tahun</a:t>
            </a:r>
            <a:r>
              <a:rPr lang="en-US" sz="2400" dirty="0" smtClean="0"/>
              <a:t> 2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50.000.000</a:t>
            </a:r>
          </a:p>
          <a:p>
            <a:r>
              <a:rPr lang="en-US" sz="2400" dirty="0" err="1" smtClean="0"/>
              <a:t>Tahun</a:t>
            </a:r>
            <a:r>
              <a:rPr lang="en-US" sz="2400" dirty="0" smtClean="0"/>
              <a:t> 3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40.000.000</a:t>
            </a:r>
          </a:p>
          <a:p>
            <a:r>
              <a:rPr lang="en-US" sz="2400" dirty="0" err="1" smtClean="0"/>
              <a:t>Tahun</a:t>
            </a:r>
            <a:r>
              <a:rPr lang="en-US" sz="2400" dirty="0" smtClean="0"/>
              <a:t> 4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35.000.000</a:t>
            </a:r>
          </a:p>
          <a:p>
            <a:r>
              <a:rPr lang="en-US" sz="2400" dirty="0" err="1" smtClean="0"/>
              <a:t>Tahun</a:t>
            </a:r>
            <a:r>
              <a:rPr lang="en-US" sz="2400" dirty="0" smtClean="0"/>
              <a:t> 5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Rp</a:t>
            </a:r>
            <a:r>
              <a:rPr lang="en-US" sz="2400" dirty="0" smtClean="0"/>
              <a:t>. 28.000.000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diasumsikan</a:t>
            </a:r>
            <a:r>
              <a:rPr lang="en-US" sz="2400" dirty="0" smtClean="0"/>
              <a:t> IRR= 10 % </a:t>
            </a:r>
            <a:r>
              <a:rPr lang="en-US" sz="2400" dirty="0" err="1" smtClean="0"/>
              <a:t>berapakah</a:t>
            </a:r>
            <a:r>
              <a:rPr lang="en-US" sz="2400" dirty="0" smtClean="0"/>
              <a:t> NPV?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0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714500"/>
            <a:ext cx="846137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-193430" y="5286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sz="4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NPV </a:t>
            </a:r>
            <a:r>
              <a:rPr lang="en-US" altLang="id-ID" sz="4400" b="1" dirty="0" err="1">
                <a:solidFill>
                  <a:srgbClr val="003366"/>
                </a:solidFill>
                <a:latin typeface="Times New Roman" panose="02020603050405020304" pitchFamily="18" charset="0"/>
              </a:rPr>
              <a:t>v.s</a:t>
            </a:r>
            <a:r>
              <a:rPr lang="en-US" altLang="id-ID" sz="4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 IRR</a:t>
            </a:r>
          </a:p>
        </p:txBody>
      </p:sp>
      <p:graphicFrame>
        <p:nvGraphicFramePr>
          <p:cNvPr id="95256" name="Group 24"/>
          <p:cNvGraphicFramePr>
            <a:graphicFrameLocks noGrp="1"/>
          </p:cNvGraphicFramePr>
          <p:nvPr/>
        </p:nvGraphicFramePr>
        <p:xfrm>
          <a:off x="950913" y="1290638"/>
          <a:ext cx="7205662" cy="1889508"/>
        </p:xfrm>
        <a:graphic>
          <a:graphicData uri="http://schemas.openxmlformats.org/drawingml/2006/table">
            <a:tbl>
              <a:tblPr/>
              <a:tblGrid>
                <a:gridCol w="1812925"/>
                <a:gridCol w="2214562"/>
                <a:gridCol w="317817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Jenis Proyek</a:t>
                      </a:r>
                    </a:p>
                  </a:txBody>
                  <a:tcPr marT="45657" marB="4565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Investasi Awal</a:t>
                      </a:r>
                    </a:p>
                  </a:txBody>
                  <a:tcPr marT="45657" marB="4565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Penerimaan</a:t>
                      </a:r>
                      <a:b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Akhir Tahun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B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-10.000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-15.000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12.000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17.700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9" name="Object 23"/>
          <p:cNvGraphicFramePr>
            <a:graphicFrameLocks noChangeAspect="1"/>
          </p:cNvGraphicFramePr>
          <p:nvPr/>
        </p:nvGraphicFramePr>
        <p:xfrm>
          <a:off x="1498600" y="3473450"/>
          <a:ext cx="608171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2476500" imgH="1270000" progId="Equation.3">
                  <p:embed/>
                </p:oleObj>
              </mc:Choice>
              <mc:Fallback>
                <p:oleObj name="Equation" r:id="rId3" imgW="2476500" imgH="1270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73450"/>
                        <a:ext cx="6081713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0" y="3778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sz="4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NPV </a:t>
            </a:r>
            <a:r>
              <a:rPr lang="en-US" altLang="id-ID" sz="4400" b="1" dirty="0" err="1">
                <a:solidFill>
                  <a:srgbClr val="003366"/>
                </a:solidFill>
                <a:latin typeface="Times New Roman" panose="02020603050405020304" pitchFamily="18" charset="0"/>
              </a:rPr>
              <a:t>v.s</a:t>
            </a:r>
            <a:r>
              <a:rPr lang="en-US" altLang="id-ID" sz="4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 IRR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76213" y="1139825"/>
            <a:ext cx="85693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508000" indent="-508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2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GB" altLang="id-ID">
                <a:latin typeface="Times New Roman" panose="02020603050405020304" pitchFamily="18" charset="0"/>
                <a:cs typeface="Times New Roman" panose="02020603050405020304" pitchFamily="18" charset="0"/>
              </a:rPr>
              <a:t>Misal : MARR</a:t>
            </a:r>
            <a:r>
              <a:rPr lang="id-ID" altLang="id-ID">
                <a:latin typeface="Times New Roman" panose="02020603050405020304" pitchFamily="18" charset="0"/>
                <a:cs typeface="Times New Roman" panose="02020603050405020304" pitchFamily="18" charset="0"/>
              </a:rPr>
              <a:t> atau </a:t>
            </a:r>
            <a:r>
              <a:rPr lang="en-GB" altLang="id-ID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id-ID">
                <a:latin typeface="Times New Roman" panose="02020603050405020304" pitchFamily="18" charset="0"/>
                <a:cs typeface="Times New Roman" panose="02020603050405020304" pitchFamily="18" charset="0"/>
              </a:rPr>
              <a:t> = 10 %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maka </a:t>
            </a:r>
            <a:r>
              <a:rPr lang="en-GB" altLang="id-ID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discounted factor-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nya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id-ID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id-ID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atau (</a:t>
            </a:r>
            <a:r>
              <a:rPr lang="en-GB" altLang="id-ID" sz="32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P/F, i, n</a:t>
            </a:r>
            <a:r>
              <a:rPr lang="en-GB" altLang="id-ID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 0,909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id-ID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96313" name="Group 57"/>
          <p:cNvGraphicFramePr>
            <a:graphicFrameLocks noGrp="1"/>
          </p:cNvGraphicFramePr>
          <p:nvPr/>
        </p:nvGraphicFramePr>
        <p:xfrm>
          <a:off x="484188" y="2905125"/>
          <a:ext cx="8453437" cy="1646238"/>
        </p:xfrm>
        <a:graphic>
          <a:graphicData uri="http://schemas.openxmlformats.org/drawingml/2006/table">
            <a:tbl>
              <a:tblPr/>
              <a:tblGrid>
                <a:gridCol w="1541462"/>
                <a:gridCol w="1860550"/>
                <a:gridCol w="2065338"/>
                <a:gridCol w="1658937"/>
                <a:gridCol w="1327150"/>
              </a:tblGrid>
              <a:tr h="823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Penerimaan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Discounted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factor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Investasi Awal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NPV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</a:tr>
              <a:tr h="823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B</a:t>
                      </a: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12.000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17.700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0,909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0,909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-10.000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-15.000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 908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1,089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310" name="Group 54"/>
          <p:cNvGraphicFramePr>
            <a:graphicFrameLocks noGrp="1"/>
          </p:cNvGraphicFramePr>
          <p:nvPr/>
        </p:nvGraphicFramePr>
        <p:xfrm>
          <a:off x="1377950" y="4960938"/>
          <a:ext cx="5008563" cy="1463675"/>
        </p:xfrm>
        <a:graphic>
          <a:graphicData uri="http://schemas.openxmlformats.org/drawingml/2006/table">
            <a:tbl>
              <a:tblPr/>
              <a:tblGrid>
                <a:gridCol w="1949450"/>
                <a:gridCol w="1579563"/>
                <a:gridCol w="1479550"/>
              </a:tblGrid>
              <a:tr h="518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IRR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NPV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45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Proyek B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20 %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18 %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908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1,089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697" name="Text Box 51"/>
          <p:cNvSpPr txBox="1">
            <a:spLocks noChangeArrowheads="1"/>
          </p:cNvSpPr>
          <p:nvPr/>
        </p:nvSpPr>
        <p:spPr bwMode="auto">
          <a:xfrm>
            <a:off x="6546850" y="4889500"/>
            <a:ext cx="23796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ja-JP" sz="1400" b="1">
                <a:solidFill>
                  <a:srgbClr val="006699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INGAT !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ja-JP" sz="1400" b="1">
                <a:solidFill>
                  <a:srgbClr val="006699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Alternatif yang dipilih :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altLang="ja-JP" sz="1400" b="1">
                <a:solidFill>
                  <a:srgbClr val="006699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PW-nya besar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altLang="ja-JP" sz="1400" b="1">
                <a:solidFill>
                  <a:srgbClr val="006699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IRR-nya &gt; MARR</a:t>
            </a:r>
            <a:endParaRPr lang="en-US" altLang="id-ID" sz="1800" b="1">
              <a:solidFill>
                <a:srgbClr val="006699"/>
              </a:solidFill>
            </a:endParaRPr>
          </a:p>
        </p:txBody>
      </p:sp>
      <p:sp>
        <p:nvSpPr>
          <p:cNvPr id="28698" name="Oval 52"/>
          <p:cNvSpPr>
            <a:spLocks noChangeArrowheads="1"/>
          </p:cNvSpPr>
          <p:nvPr/>
        </p:nvSpPr>
        <p:spPr bwMode="auto">
          <a:xfrm>
            <a:off x="3629025" y="5510213"/>
            <a:ext cx="842963" cy="4651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28699" name="Oval 53"/>
          <p:cNvSpPr>
            <a:spLocks noChangeArrowheads="1"/>
          </p:cNvSpPr>
          <p:nvPr/>
        </p:nvSpPr>
        <p:spPr bwMode="auto">
          <a:xfrm>
            <a:off x="5221288" y="5927725"/>
            <a:ext cx="842962" cy="4651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/>
          <p:cNvSpPr>
            <a:spLocks noChangeArrowheads="1" noChangeShapeType="1" noTextEdit="1"/>
          </p:cNvSpPr>
          <p:nvPr/>
        </p:nvSpPr>
        <p:spPr bwMode="auto">
          <a:xfrm>
            <a:off x="2909888" y="2044700"/>
            <a:ext cx="3794125" cy="203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6528" y="563645"/>
            <a:ext cx="6798734" cy="13038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dirty="0" smtClean="0"/>
              <a:t>INTERNAL RATE OF RETURN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600200"/>
            <a:ext cx="832802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IRR: the discount rate that sets NPV to zero</a:t>
            </a:r>
          </a:p>
          <a:p>
            <a:pPr eaLnBrk="1" hangingPunct="1">
              <a:defRPr/>
            </a:pPr>
            <a:r>
              <a:rPr lang="en-US" sz="2800" dirty="0" smtClean="0"/>
              <a:t>Minimum Acceptance Criteria:</a:t>
            </a:r>
          </a:p>
          <a:p>
            <a:pPr marL="0" indent="363538" eaLnBrk="1" hangingPunct="1">
              <a:buFontTx/>
              <a:buNone/>
              <a:defRPr/>
            </a:pPr>
            <a:r>
              <a:rPr lang="en-US" sz="2800" b="1" dirty="0" smtClean="0"/>
              <a:t>Accept if the IRR exceeds the required return.</a:t>
            </a:r>
          </a:p>
          <a:p>
            <a:pPr eaLnBrk="1" hangingPunct="1">
              <a:defRPr/>
            </a:pPr>
            <a:r>
              <a:rPr lang="en-US" sz="2800" dirty="0" smtClean="0"/>
              <a:t>Ranking Criteria:</a:t>
            </a:r>
          </a:p>
          <a:p>
            <a:pPr marL="0" indent="363538" eaLnBrk="1" hangingPunct="1">
              <a:buFontTx/>
              <a:buNone/>
              <a:defRPr/>
            </a:pPr>
            <a:r>
              <a:rPr lang="en-US" sz="2800" b="1" dirty="0" smtClean="0"/>
              <a:t>Select alternative with the highest IRR</a:t>
            </a:r>
          </a:p>
          <a:p>
            <a:pPr eaLnBrk="1" hangingPunct="1">
              <a:defRPr/>
            </a:pPr>
            <a:r>
              <a:rPr lang="en-US" sz="2800" dirty="0" smtClean="0"/>
              <a:t>Reinvestment assumption:</a:t>
            </a:r>
          </a:p>
          <a:p>
            <a:pPr marL="0" indent="363538" eaLnBrk="1" hangingPunct="1">
              <a:buFontTx/>
              <a:buNone/>
              <a:defRPr/>
            </a:pPr>
            <a:r>
              <a:rPr lang="en-US" sz="2800" dirty="0" smtClean="0"/>
              <a:t>All future cash flows assumed reinvested at the IRR.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6059" y="784592"/>
            <a:ext cx="81216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smtClean="0"/>
              <a:t>Minimum Attractive rate of Return (MARR)</a:t>
            </a:r>
            <a:endParaRPr lang="en-US" altLang="id-ID" sz="4000" noProof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10236" y="2455984"/>
            <a:ext cx="7372350" cy="3916363"/>
          </a:xfrm>
        </p:spPr>
        <p:txBody>
          <a:bodyPr/>
          <a:lstStyle/>
          <a:p>
            <a:pPr eaLnBrk="1" hangingPunct="1"/>
            <a:r>
              <a:rPr lang="en-US" altLang="id-ID" dirty="0" smtClean="0"/>
              <a:t>IS COMMONLY USED WHEN ESTIMATING THE PROFITABILITY OF A PROPOSED ALTERNATIVE OR WHEN EVALUATING THE RESULTS OF A COMPLETED PROJECT OR INVESTMENT</a:t>
            </a:r>
            <a:endParaRPr lang="en-US" altLang="id-ID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58" y="749423"/>
            <a:ext cx="79057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dirty="0" smtClean="0"/>
              <a:t>Minimum Attractive rate of Return (MARR)</a:t>
            </a:r>
            <a:endParaRPr lang="en-US" altLang="id-ID" sz="4000" noProof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2" indent="-508000" eaLnBrk="1" hangingPunct="1"/>
            <a:r>
              <a:rPr lang="en-US" altLang="ja-JP" dirty="0" err="1" smtClean="0">
                <a:ea typeface="MS PGothic" panose="020B0600070205080204" pitchFamily="34" charset="-128"/>
              </a:rPr>
              <a:t>suatu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i="1" dirty="0" smtClean="0">
                <a:ea typeface="MS PGothic" panose="020B0600070205080204" pitchFamily="34" charset="-128"/>
              </a:rPr>
              <a:t>cut-off rate</a:t>
            </a:r>
            <a:r>
              <a:rPr lang="en-US" altLang="ja-JP" dirty="0" smtClean="0">
                <a:ea typeface="MS PGothic" panose="020B0600070205080204" pitchFamily="34" charset="-128"/>
              </a:rPr>
              <a:t> yang </a:t>
            </a:r>
            <a:r>
              <a:rPr lang="en-US" altLang="ja-JP" dirty="0" err="1" smtClean="0">
                <a:ea typeface="MS PGothic" panose="020B0600070205080204" pitchFamily="34" charset="-128"/>
              </a:rPr>
              <a:t>menjelaskan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suatu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hasil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pada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investasi</a:t>
            </a:r>
            <a:r>
              <a:rPr lang="en-US" altLang="ja-JP" dirty="0" smtClean="0">
                <a:ea typeface="MS PGothic" panose="020B0600070205080204" pitchFamily="34" charset="-128"/>
              </a:rPr>
              <a:t> yang </a:t>
            </a:r>
            <a:r>
              <a:rPr lang="en-US" altLang="ja-JP" dirty="0" err="1" smtClean="0">
                <a:ea typeface="MS PGothic" panose="020B0600070205080204" pitchFamily="34" charset="-128"/>
              </a:rPr>
              <a:t>dipertimbangkan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dapat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diterima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dirty="0" err="1" smtClean="0">
                <a:ea typeface="MS PGothic" panose="020B0600070205080204" pitchFamily="34" charset="-128"/>
              </a:rPr>
              <a:t>secara</a:t>
            </a:r>
            <a:r>
              <a:rPr lang="en-US" altLang="ja-JP" dirty="0" smtClean="0">
                <a:ea typeface="MS PGothic" panose="020B0600070205080204" pitchFamily="34" charset="-128"/>
              </a:rPr>
              <a:t> minimal </a:t>
            </a:r>
          </a:p>
          <a:p>
            <a:pPr marL="742950" lvl="2" indent="-508000" eaLnBrk="1" hangingPunct="1"/>
            <a:r>
              <a:rPr lang="en-GB" altLang="id-ID" dirty="0" err="1" smtClean="0"/>
              <a:t>Hasil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dari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suatu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investasi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harus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lebih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besar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atau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sama</a:t>
            </a:r>
            <a:r>
              <a:rPr lang="en-GB" altLang="id-ID" dirty="0" smtClean="0"/>
              <a:t> </a:t>
            </a:r>
            <a:r>
              <a:rPr lang="en-GB" altLang="id-ID" dirty="0" err="1" smtClean="0"/>
              <a:t>dengan</a:t>
            </a:r>
            <a:r>
              <a:rPr lang="en-GB" altLang="id-ID" dirty="0" smtClean="0"/>
              <a:t> MARR</a:t>
            </a:r>
            <a:r>
              <a:rPr lang="en-GB" altLang="id-ID" dirty="0" smtClean="0">
                <a:sym typeface="Wingdings" panose="05000000000000000000" pitchFamily="2" charset="2"/>
              </a:rPr>
              <a:t> </a:t>
            </a:r>
          </a:p>
          <a:p>
            <a:pPr marL="742950" lvl="2" indent="-508000" eaLnBrk="1" hangingPunct="1"/>
            <a:r>
              <a:rPr lang="en-US" altLang="id-ID" dirty="0" smtClean="0">
                <a:sym typeface="Wingdings" panose="05000000000000000000" pitchFamily="2" charset="2"/>
              </a:rPr>
              <a:t>MARR yang </a:t>
            </a:r>
            <a:r>
              <a:rPr lang="en-US" altLang="id-ID" dirty="0" err="1" smtClean="0">
                <a:sym typeface="Wingdings" panose="05000000000000000000" pitchFamily="2" charset="2"/>
              </a:rPr>
              <a:t>ditetapkan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perusahaan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menggambarkan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tujuan</a:t>
            </a:r>
            <a:r>
              <a:rPr lang="en-US" altLang="id-ID" dirty="0" smtClean="0">
                <a:sym typeface="Wingdings" panose="05000000000000000000" pitchFamily="2" charset="2"/>
              </a:rPr>
              <a:t> profit </a:t>
            </a:r>
            <a:r>
              <a:rPr lang="en-US" altLang="id-ID" dirty="0" err="1" smtClean="0">
                <a:sym typeface="Wingdings" panose="05000000000000000000" pitchFamily="2" charset="2"/>
              </a:rPr>
              <a:t>perusahaan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tersebut</a:t>
            </a:r>
            <a:r>
              <a:rPr lang="en-US" altLang="id-ID" dirty="0" smtClean="0">
                <a:sym typeface="Wingdings" panose="05000000000000000000" pitchFamily="2" charset="2"/>
              </a:rPr>
              <a:t> yang </a:t>
            </a:r>
            <a:r>
              <a:rPr lang="en-US" altLang="id-ID" dirty="0" err="1" smtClean="0">
                <a:sym typeface="Wingdings" panose="05000000000000000000" pitchFamily="2" charset="2"/>
              </a:rPr>
              <a:t>biasanya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didasarkan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pada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kebijakan</a:t>
            </a:r>
            <a:r>
              <a:rPr lang="en-US" altLang="id-ID" dirty="0" smtClean="0">
                <a:sym typeface="Wingdings" panose="05000000000000000000" pitchFamily="2" charset="2"/>
              </a:rPr>
              <a:t> top/senior management </a:t>
            </a:r>
            <a:r>
              <a:rPr lang="en-US" altLang="id-ID" dirty="0" err="1" smtClean="0">
                <a:sym typeface="Wingdings" panose="05000000000000000000" pitchFamily="2" charset="2"/>
              </a:rPr>
              <a:t>terhadap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peluang</a:t>
            </a:r>
            <a:r>
              <a:rPr lang="en-US" altLang="id-ID" dirty="0" smtClean="0">
                <a:sym typeface="Wingdings" panose="05000000000000000000" pitchFamily="2" charset="2"/>
              </a:rPr>
              <a:t> yang </a:t>
            </a:r>
            <a:r>
              <a:rPr lang="en-US" altLang="id-ID" dirty="0" err="1" smtClean="0">
                <a:sym typeface="Wingdings" panose="05000000000000000000" pitchFamily="2" charset="2"/>
              </a:rPr>
              <a:t>akan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datang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dengan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situasi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finansial</a:t>
            </a:r>
            <a:r>
              <a:rPr lang="en-US" altLang="id-ID" dirty="0" smtClean="0">
                <a:sym typeface="Wingdings" panose="05000000000000000000" pitchFamily="2" charset="2"/>
              </a:rPr>
              <a:t> </a:t>
            </a:r>
            <a:r>
              <a:rPr lang="en-US" altLang="id-ID" dirty="0" err="1" smtClean="0">
                <a:sym typeface="Wingdings" panose="05000000000000000000" pitchFamily="2" charset="2"/>
              </a:rPr>
              <a:t>perusahaan</a:t>
            </a:r>
            <a:r>
              <a:rPr lang="en-US" altLang="id-ID" dirty="0" smtClean="0">
                <a:sym typeface="Wingdings" panose="05000000000000000000" pitchFamily="2" charset="2"/>
              </a:rPr>
              <a:t>.</a:t>
            </a:r>
            <a:endParaRPr lang="en-GB" altLang="id-ID" dirty="0" smtClean="0">
              <a:sym typeface="Wingdings" panose="05000000000000000000" pitchFamily="2" charset="2"/>
            </a:endParaRPr>
          </a:p>
          <a:p>
            <a:pPr marL="0" indent="0" eaLnBrk="1" hangingPunct="1"/>
            <a:endParaRPr lang="en-GB" altLang="id-ID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558" y="907685"/>
            <a:ext cx="80073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dirty="0" smtClean="0"/>
              <a:t>Minimum Attractive rate of Return (MARR)</a:t>
            </a:r>
            <a:endParaRPr lang="en-US" altLang="id-ID" sz="4000" noProof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5150" lvl="2" indent="-222250" eaLnBrk="1" hangingPunct="1">
              <a:tabLst>
                <a:tab pos="749300" algn="l"/>
              </a:tabLst>
            </a:pPr>
            <a:r>
              <a:rPr lang="en-US" altLang="ja-JP" smtClean="0">
                <a:ea typeface="MS PGothic" panose="020B0600070205080204" pitchFamily="34" charset="-128"/>
              </a:rPr>
              <a:t>Jika MARR terlalu tinggi maka investasi dengan tingkat pengembalian yang bagus akan ditolak </a:t>
            </a:r>
          </a:p>
          <a:p>
            <a:pPr marL="565150" lvl="2" indent="-222250" eaLnBrk="1" hangingPunct="1">
              <a:tabLst>
                <a:tab pos="749300" algn="l"/>
              </a:tabLst>
            </a:pPr>
            <a:r>
              <a:rPr lang="en-GB" altLang="id-ID" smtClean="0"/>
              <a:t>Jika MARR terlalu rendah</a:t>
            </a:r>
            <a:r>
              <a:rPr lang="en-GB" altLang="id-ID" smtClean="0">
                <a:sym typeface="Wingdings" panose="05000000000000000000" pitchFamily="2" charset="2"/>
              </a:rPr>
              <a:t> dikuatirkan proposal yang tidak menguntungkan akan diterima (biasanya MARR ditetapkan sama dengan bunga bank)</a:t>
            </a:r>
          </a:p>
          <a:p>
            <a:pPr marL="565150" lvl="2" indent="-222250" eaLnBrk="1" hangingPunct="1">
              <a:tabLst>
                <a:tab pos="749300" algn="l"/>
              </a:tabLst>
            </a:pPr>
            <a:r>
              <a:rPr lang="en-US" altLang="id-ID" smtClean="0">
                <a:sym typeface="Wingdings" panose="05000000000000000000" pitchFamily="2" charset="2"/>
              </a:rPr>
              <a:t>MARR harus:</a:t>
            </a:r>
          </a:p>
          <a:p>
            <a:pPr marL="1085850" lvl="3" indent="-393700" eaLnBrk="1" hangingPunct="1">
              <a:tabLst>
                <a:tab pos="749300" algn="l"/>
              </a:tabLst>
            </a:pPr>
            <a:r>
              <a:rPr lang="en-GB" altLang="id-ID" smtClean="0">
                <a:sym typeface="Wingdings" panose="05000000000000000000" pitchFamily="2" charset="2"/>
              </a:rPr>
              <a:t>Lebih tinggi dari cost of capital</a:t>
            </a:r>
            <a:r>
              <a:rPr lang="id-ID" altLang="id-ID" smtClean="0">
                <a:sym typeface="Wingdings" panose="05000000000000000000" pitchFamily="2" charset="2"/>
              </a:rPr>
              <a:t> (biaya modal)</a:t>
            </a:r>
            <a:endParaRPr lang="en-GB" altLang="id-ID" smtClean="0">
              <a:sym typeface="Wingdings" panose="05000000000000000000" pitchFamily="2" charset="2"/>
            </a:endParaRPr>
          </a:p>
          <a:p>
            <a:pPr marL="1085850" lvl="3" indent="-393700" eaLnBrk="1" hangingPunct="1">
              <a:tabLst>
                <a:tab pos="749300" algn="l"/>
              </a:tabLst>
            </a:pPr>
            <a:r>
              <a:rPr lang="en-GB" altLang="id-ID" smtClean="0">
                <a:sym typeface="Wingdings" panose="05000000000000000000" pitchFamily="2" charset="2"/>
              </a:rPr>
              <a:t>Mencerminkan ongkos kesempatan (ongkos yang terjadi akibat tidak terpilihnya suatu alternatif investasi karena terpilihnya alternatif lain)</a:t>
            </a:r>
          </a:p>
          <a:p>
            <a:pPr marL="0" indent="0" eaLnBrk="1" hangingPunct="1">
              <a:tabLst>
                <a:tab pos="749300" algn="l"/>
              </a:tabLst>
            </a:pPr>
            <a:endParaRPr lang="en-GB" altLang="id-ID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762000"/>
            <a:ext cx="73723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sz="4000" dirty="0" smtClean="0"/>
              <a:t>PENENTUAN MARR</a:t>
            </a:r>
            <a:endParaRPr lang="en-US" altLang="id-ID" sz="4000" noProof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572846"/>
            <a:ext cx="8248650" cy="5110163"/>
          </a:xfrm>
        </p:spPr>
        <p:txBody>
          <a:bodyPr>
            <a:normAutofit lnSpcReduction="10000"/>
          </a:bodyPr>
          <a:lstStyle/>
          <a:p>
            <a:pPr marL="723900" lvl="3" indent="-381000" eaLnBrk="1" hangingPunct="1"/>
            <a:r>
              <a:rPr lang="en-GB" altLang="id-ID" sz="2100" dirty="0" err="1" smtClean="0"/>
              <a:t>Tambahkan</a:t>
            </a:r>
            <a:r>
              <a:rPr lang="en-GB" altLang="id-ID" sz="2100" dirty="0" smtClean="0"/>
              <a:t> </a:t>
            </a:r>
            <a:r>
              <a:rPr lang="en-GB" altLang="id-ID" sz="2100" dirty="0" err="1" smtClean="0"/>
              <a:t>suatu</a:t>
            </a:r>
            <a:r>
              <a:rPr lang="en-GB" altLang="id-ID" sz="2100" dirty="0" smtClean="0"/>
              <a:t> </a:t>
            </a:r>
            <a:r>
              <a:rPr lang="en-GB" altLang="id-ID" sz="2100" dirty="0" err="1" smtClean="0"/>
              <a:t>persentase</a:t>
            </a:r>
            <a:r>
              <a:rPr lang="en-GB" altLang="id-ID" sz="2100" dirty="0" smtClean="0"/>
              <a:t> </a:t>
            </a:r>
            <a:r>
              <a:rPr lang="en-GB" altLang="id-ID" sz="2100" dirty="0" err="1" smtClean="0"/>
              <a:t>tetap</a:t>
            </a:r>
            <a:r>
              <a:rPr lang="en-GB" altLang="id-ID" sz="2100" dirty="0" smtClean="0"/>
              <a:t> </a:t>
            </a:r>
            <a:r>
              <a:rPr lang="en-GB" altLang="id-ID" sz="2100" dirty="0" err="1" smtClean="0"/>
              <a:t>pada</a:t>
            </a:r>
            <a:r>
              <a:rPr lang="en-GB" altLang="id-ID" sz="2100" dirty="0" smtClean="0"/>
              <a:t> cost of capital</a:t>
            </a:r>
            <a:endParaRPr lang="en-GB" altLang="id-ID" sz="2100" dirty="0" smtClean="0">
              <a:sym typeface="Wingdings" panose="05000000000000000000" pitchFamily="2" charset="2"/>
            </a:endParaRPr>
          </a:p>
          <a:p>
            <a:pPr marL="723900" lvl="3" indent="-381000" eaLnBrk="1" hangingPunct="1"/>
            <a:r>
              <a:rPr lang="sv-SE" altLang="id-ID" sz="2100" dirty="0" smtClean="0"/>
              <a:t>Rate of Return 5 tahun yang lalu dirata-rata digunakan sebagai MARR tahun ini</a:t>
            </a:r>
          </a:p>
          <a:p>
            <a:pPr marL="723900" lvl="3" indent="-381000" eaLnBrk="1" hangingPunct="1"/>
            <a:r>
              <a:rPr lang="sv-SE" altLang="id-ID" sz="2100" dirty="0" smtClean="0"/>
              <a:t>Gunakan MARR yang berbeda untuk horizon perencanaan yang berbeda dari investasi awal </a:t>
            </a:r>
          </a:p>
          <a:p>
            <a:pPr marL="723900" lvl="3" indent="-381000" eaLnBrk="1" hangingPunct="1"/>
            <a:r>
              <a:rPr lang="sv-SE" altLang="id-ID" sz="2100" dirty="0" smtClean="0"/>
              <a:t>Gunakan MARR yang berbeda untuk perkembangan yang berbeda dari investasi awal </a:t>
            </a:r>
          </a:p>
          <a:p>
            <a:pPr marL="723900" lvl="3" indent="-381000" eaLnBrk="1" hangingPunct="1"/>
            <a:r>
              <a:rPr lang="sv-SE" altLang="id-ID" sz="2100" dirty="0" smtClean="0"/>
              <a:t>Gunakan MARR yang berbeda untuk investasi baru dan dan investasi yang berupa proyek perbaikan (reduksi) ongkos </a:t>
            </a:r>
          </a:p>
          <a:p>
            <a:pPr marL="723900" lvl="3" indent="-381000" eaLnBrk="1" hangingPunct="1"/>
            <a:r>
              <a:rPr lang="sv-SE" altLang="id-ID" sz="2100" dirty="0" smtClean="0"/>
              <a:t>Gunakan alat manajemen untuk mendorong/menghambat iinvestasi, tergantung kondisi ekonomi perusahaan </a:t>
            </a:r>
          </a:p>
          <a:p>
            <a:pPr marL="723900" lvl="3" indent="-381000" eaLnBrk="1" hangingPunct="1"/>
            <a:r>
              <a:rPr lang="sv-SE" altLang="id-ID" sz="2100" dirty="0" smtClean="0"/>
              <a:t>Gunakan rata-rata tingkat pengembalian modal dari pemilik saham untuk semua perusahaan pada kelompok industri yang sama</a:t>
            </a:r>
          </a:p>
          <a:p>
            <a:pPr marL="723900" lvl="3" indent="-381000" eaLnBrk="1" hangingPunct="1"/>
            <a:endParaRPr lang="sv-SE" altLang="id-ID" sz="2100" dirty="0" smtClean="0"/>
          </a:p>
          <a:p>
            <a:pPr marL="609600" indent="-609600" eaLnBrk="1" hangingPunct="1"/>
            <a:endParaRPr lang="sv-SE" altLang="id-ID" sz="2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541337"/>
            <a:ext cx="7372350" cy="1143000"/>
          </a:xfrm>
        </p:spPr>
        <p:txBody>
          <a:bodyPr/>
          <a:lstStyle/>
          <a:p>
            <a:pPr eaLnBrk="1" hangingPunct="1"/>
            <a:r>
              <a:rPr lang="en-US" altLang="id-ID" dirty="0" smtClean="0"/>
              <a:t>RUMUS MARR</a:t>
            </a:r>
            <a:endParaRPr lang="en-US" altLang="id-ID" noProof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2513" y="1600200"/>
            <a:ext cx="7813675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id-ID" sz="2400" dirty="0" smtClean="0"/>
              <a:t>MARR = </a:t>
            </a:r>
            <a:r>
              <a:rPr lang="en-US" altLang="id-ID" sz="2400" dirty="0" err="1" smtClean="0"/>
              <a:t>i</a:t>
            </a:r>
            <a:r>
              <a:rPr lang="en-US" altLang="id-ID" sz="2400" dirty="0" smtClean="0"/>
              <a:t> + Cc +</a:t>
            </a:r>
          </a:p>
          <a:p>
            <a:pPr eaLnBrk="1" hangingPunct="1">
              <a:buFontTx/>
              <a:buNone/>
            </a:pPr>
            <a:r>
              <a:rPr lang="en-US" altLang="id-ID" sz="2400" dirty="0" err="1" smtClean="0"/>
              <a:t>Dimana</a:t>
            </a:r>
            <a:r>
              <a:rPr lang="en-US" altLang="id-ID" sz="2400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altLang="id-ID" sz="2400" dirty="0" smtClean="0"/>
              <a:t>		</a:t>
            </a:r>
            <a:r>
              <a:rPr lang="en-US" altLang="id-ID" sz="2400" dirty="0" err="1" smtClean="0"/>
              <a:t>i</a:t>
            </a:r>
            <a:r>
              <a:rPr lang="en-US" altLang="id-ID" sz="2400" dirty="0" smtClean="0"/>
              <a:t> : </a:t>
            </a:r>
            <a:r>
              <a:rPr lang="en-US" altLang="id-ID" sz="2400" dirty="0" err="1" smtClean="0"/>
              <a:t>suku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bunga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investasi</a:t>
            </a:r>
            <a:endParaRPr lang="en-US" altLang="id-ID" sz="2400" dirty="0" smtClean="0"/>
          </a:p>
          <a:p>
            <a:pPr eaLnBrk="1" hangingPunct="1">
              <a:buFontTx/>
              <a:buNone/>
            </a:pPr>
            <a:r>
              <a:rPr lang="en-US" altLang="id-ID" sz="2400" dirty="0" smtClean="0"/>
              <a:t>	  Cc : </a:t>
            </a:r>
            <a:r>
              <a:rPr lang="en-US" altLang="id-ID" sz="2400" dirty="0" err="1" smtClean="0"/>
              <a:t>Biaya</a:t>
            </a:r>
            <a:r>
              <a:rPr lang="en-US" altLang="id-ID" sz="2400" dirty="0" smtClean="0"/>
              <a:t> lain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mendapatkan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investasi</a:t>
            </a:r>
            <a:endParaRPr lang="en-US" altLang="id-ID" sz="2400" dirty="0" smtClean="0"/>
          </a:p>
          <a:p>
            <a:pPr eaLnBrk="1" hangingPunct="1">
              <a:buFontTx/>
              <a:buNone/>
            </a:pPr>
            <a:r>
              <a:rPr lang="en-US" altLang="id-ID" sz="2400" dirty="0" smtClean="0"/>
              <a:t>		 : </a:t>
            </a:r>
            <a:r>
              <a:rPr lang="en-US" altLang="id-ID" sz="2400" dirty="0" err="1" smtClean="0"/>
              <a:t>faktor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resiko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investasi</a:t>
            </a:r>
            <a:endParaRPr lang="en-US" altLang="id-ID" sz="2400" dirty="0" smtClean="0"/>
          </a:p>
          <a:p>
            <a:pPr eaLnBrk="1" hangingPunct="1">
              <a:buFontTx/>
              <a:buNone/>
            </a:pPr>
            <a:endParaRPr lang="en-US" altLang="id-ID" sz="2400" dirty="0" smtClean="0"/>
          </a:p>
          <a:p>
            <a:pPr eaLnBrk="1" hangingPunct="1">
              <a:buFontTx/>
              <a:buNone/>
            </a:pPr>
            <a:r>
              <a:rPr lang="en-US" altLang="id-ID" sz="2400" dirty="0" err="1" smtClean="0"/>
              <a:t>Faktor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resiko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dipengaruhi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oleh</a:t>
            </a:r>
            <a:r>
              <a:rPr lang="en-US" altLang="id-ID" sz="2400" dirty="0" smtClean="0"/>
              <a:t> :</a:t>
            </a:r>
          </a:p>
          <a:p>
            <a:pPr eaLnBrk="1" hangingPunct="1"/>
            <a:r>
              <a:rPr lang="en-US" altLang="id-ID" sz="2400" dirty="0" err="1" smtClean="0"/>
              <a:t>Resiko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usaha</a:t>
            </a:r>
            <a:endParaRPr lang="en-US" altLang="id-ID" sz="2400" dirty="0" smtClean="0"/>
          </a:p>
          <a:p>
            <a:pPr eaLnBrk="1" hangingPunct="1"/>
            <a:r>
              <a:rPr lang="en-US" altLang="id-ID" sz="2400" dirty="0" smtClean="0"/>
              <a:t>Tingkat </a:t>
            </a:r>
            <a:r>
              <a:rPr lang="en-US" altLang="id-ID" sz="2400" dirty="0" err="1" smtClean="0"/>
              <a:t>persaingan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usaha</a:t>
            </a:r>
            <a:endParaRPr lang="en-US" altLang="id-ID" sz="2400" dirty="0" smtClean="0"/>
          </a:p>
          <a:p>
            <a:pPr eaLnBrk="1" hangingPunct="1"/>
            <a:r>
              <a:rPr lang="en-US" altLang="id-ID" sz="2400" dirty="0" err="1" smtClean="0"/>
              <a:t>Tipe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manajemen</a:t>
            </a:r>
            <a:r>
              <a:rPr lang="en-US" altLang="id-ID" sz="2400" dirty="0" smtClean="0"/>
              <a:t> : </a:t>
            </a:r>
            <a:r>
              <a:rPr lang="en-US" altLang="id-ID" sz="2400" i="1" dirty="0" smtClean="0"/>
              <a:t>optimistic, most likely, </a:t>
            </a:r>
            <a:r>
              <a:rPr lang="en-US" altLang="id-ID" sz="2400" i="1" dirty="0" err="1" smtClean="0"/>
              <a:t>pesimistic</a:t>
            </a:r>
            <a:endParaRPr lang="en-US" altLang="id-ID" sz="2400" i="1" noProof="1" smtClean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06213989"/>
              </p:ext>
            </p:extLst>
          </p:nvPr>
        </p:nvGraphicFramePr>
        <p:xfrm>
          <a:off x="1311886" y="3314700"/>
          <a:ext cx="430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886" y="3314700"/>
                        <a:ext cx="430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05213" y="1546225"/>
          <a:ext cx="568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52334" imgH="139639" progId="Equation.3">
                  <p:embed/>
                </p:oleObj>
              </mc:Choice>
              <mc:Fallback>
                <p:oleObj name="Equation" r:id="rId5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1546225"/>
                        <a:ext cx="568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Hubungan MARR dan Inflasi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7606" y="1617663"/>
            <a:ext cx="8310563" cy="452596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/>
              <a:t>MARR =   (1 + </a:t>
            </a:r>
            <a:r>
              <a:rPr lang="en-US" dirty="0" err="1" smtClean="0"/>
              <a:t>i</a:t>
            </a:r>
            <a:r>
              <a:rPr lang="en-US" dirty="0" smtClean="0"/>
              <a:t>) (1 + f)  - 1</a:t>
            </a:r>
          </a:p>
          <a:p>
            <a:pPr>
              <a:buFontTx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6350" indent="9525">
              <a:buFontTx/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10 %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inflasi</a:t>
            </a:r>
            <a:r>
              <a:rPr lang="en-US" dirty="0" smtClean="0"/>
              <a:t> = 10 %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MARR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6350" indent="9525">
              <a:buFontTx/>
              <a:buNone/>
              <a:defRPr/>
            </a:pPr>
            <a:r>
              <a:rPr lang="en-US" dirty="0" smtClean="0"/>
              <a:t>MARR =  (1 + 0,1) (1 + 0,1)  - 1</a:t>
            </a:r>
          </a:p>
          <a:p>
            <a:pPr marL="6350" indent="9525">
              <a:buFontTx/>
              <a:buNone/>
              <a:defRPr/>
            </a:pPr>
            <a:r>
              <a:rPr lang="en-US" dirty="0" smtClean="0"/>
              <a:t>	    = 0,21</a:t>
            </a:r>
          </a:p>
          <a:p>
            <a:pPr marL="6350" indent="9525">
              <a:buFontTx/>
              <a:buNone/>
              <a:defRPr/>
            </a:pPr>
            <a:r>
              <a:rPr lang="en-US" dirty="0" smtClean="0"/>
              <a:t>            =  21 %</a:t>
            </a:r>
          </a:p>
          <a:p>
            <a:pPr marL="6350" indent="9525">
              <a:buFontTx/>
              <a:buNone/>
              <a:defRPr/>
            </a:pPr>
            <a:endParaRPr lang="en-US" sz="1600" dirty="0" smtClean="0"/>
          </a:p>
          <a:p>
            <a:pPr marL="6350" indent="9525">
              <a:buFontTx/>
              <a:buNone/>
              <a:defRPr/>
            </a:pPr>
            <a:r>
              <a:rPr lang="en-US" sz="2400" dirty="0" err="1" smtClean="0"/>
              <a:t>Catatan</a:t>
            </a:r>
            <a:r>
              <a:rPr lang="en-US" sz="2400" dirty="0" smtClean="0"/>
              <a:t> :</a:t>
            </a:r>
          </a:p>
          <a:p>
            <a:pPr marL="6350" indent="9525">
              <a:buFontTx/>
              <a:buNone/>
              <a:defRPr/>
            </a:pPr>
            <a:r>
              <a:rPr lang="en-US" sz="2400" dirty="0" smtClean="0"/>
              <a:t>i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: </a:t>
            </a:r>
            <a:r>
              <a:rPr lang="en-US" sz="2400" dirty="0" err="1" smtClean="0"/>
              <a:t>i</a:t>
            </a:r>
            <a:r>
              <a:rPr lang="en-US" sz="2400" dirty="0" smtClean="0"/>
              <a:t> + Cc + 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2384731" y="3317082"/>
            <a:ext cx="160337" cy="5127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22887" y="3318609"/>
            <a:ext cx="93662" cy="5127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2382838" y="1516063"/>
            <a:ext cx="160337" cy="5127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837113" y="1516063"/>
            <a:ext cx="136525" cy="5540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143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34712"/>
              </p:ext>
            </p:extLst>
          </p:nvPr>
        </p:nvGraphicFramePr>
        <p:xfrm>
          <a:off x="6615357" y="5600944"/>
          <a:ext cx="60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357" y="5600944"/>
                        <a:ext cx="60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1043</TotalTime>
  <Words>976</Words>
  <Application>Microsoft Office PowerPoint</Application>
  <PresentationFormat>On-screen Show (4:3)</PresentationFormat>
  <Paragraphs>167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MS Mincho</vt:lpstr>
      <vt:lpstr>MS PGothic</vt:lpstr>
      <vt:lpstr>Arial</vt:lpstr>
      <vt:lpstr>Arial Black</vt:lpstr>
      <vt:lpstr>Elephant</vt:lpstr>
      <vt:lpstr>Garamond</vt:lpstr>
      <vt:lpstr>Symbol</vt:lpstr>
      <vt:lpstr>Tahoma</vt:lpstr>
      <vt:lpstr>Times New Roman</vt:lpstr>
      <vt:lpstr>Wingdings</vt:lpstr>
      <vt:lpstr>Organic</vt:lpstr>
      <vt:lpstr>Equation</vt:lpstr>
      <vt:lpstr>NET PRESENT VALUE (NPV)    INTERNAL RATE OF RETURN (IRR)</vt:lpstr>
      <vt:lpstr>PowerPoint Presentation</vt:lpstr>
      <vt:lpstr>INTERNAL RATE OF RETURN</vt:lpstr>
      <vt:lpstr>Minimum Attractive rate of Return (MARR)</vt:lpstr>
      <vt:lpstr>Minimum Attractive rate of Return (MARR)</vt:lpstr>
      <vt:lpstr>Minimum Attractive rate of Return (MARR)</vt:lpstr>
      <vt:lpstr>PENENTUAN MARR</vt:lpstr>
      <vt:lpstr>RUMUS MARR</vt:lpstr>
      <vt:lpstr>Hubungan MARR dan Inflasi</vt:lpstr>
      <vt:lpstr>Hubungan MARR dan Inflasi</vt:lpstr>
      <vt:lpstr>PowerPoint Presentation</vt:lpstr>
      <vt:lpstr>CoC</vt:lpstr>
      <vt:lpstr>INVESTASI “DO NOTHING”</vt:lpstr>
      <vt:lpstr>PRESENT WORTH </vt:lpstr>
      <vt:lpstr>PRESENT WORTH</vt:lpstr>
      <vt:lpstr>PRESENT WORTH</vt:lpstr>
      <vt:lpstr>PRESENT WORTH</vt:lpstr>
      <vt:lpstr>NPV</vt:lpstr>
      <vt:lpstr>EXAMPLE</vt:lpstr>
      <vt:lpstr>JAWAB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</vt:vector>
  </TitlesOfParts>
  <Company>Your Organization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NPV</dc:title>
  <dc:creator>Ismu Kusumanto</dc:creator>
  <cp:lastModifiedBy>USER</cp:lastModifiedBy>
  <cp:revision>44</cp:revision>
  <dcterms:created xsi:type="dcterms:W3CDTF">2008-04-10T03:52:24Z</dcterms:created>
  <dcterms:modified xsi:type="dcterms:W3CDTF">2020-10-21T08:07:41Z</dcterms:modified>
</cp:coreProperties>
</file>