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sldIdLst>
    <p:sldId id="292" r:id="rId2"/>
    <p:sldId id="372" r:id="rId3"/>
    <p:sldId id="384" r:id="rId4"/>
    <p:sldId id="385" r:id="rId5"/>
    <p:sldId id="386" r:id="rId6"/>
    <p:sldId id="260" r:id="rId7"/>
    <p:sldId id="261" r:id="rId8"/>
    <p:sldId id="373" r:id="rId9"/>
    <p:sldId id="294" r:id="rId10"/>
    <p:sldId id="295" r:id="rId11"/>
    <p:sldId id="296" r:id="rId12"/>
    <p:sldId id="363" r:id="rId13"/>
    <p:sldId id="364" r:id="rId14"/>
    <p:sldId id="365" r:id="rId15"/>
    <p:sldId id="366" r:id="rId16"/>
    <p:sldId id="367" r:id="rId17"/>
    <p:sldId id="375" r:id="rId18"/>
    <p:sldId id="369" r:id="rId19"/>
    <p:sldId id="370" r:id="rId20"/>
    <p:sldId id="371" r:id="rId21"/>
    <p:sldId id="299" r:id="rId22"/>
    <p:sldId id="377" r:id="rId23"/>
    <p:sldId id="361" r:id="rId24"/>
    <p:sldId id="362" r:id="rId25"/>
    <p:sldId id="378" r:id="rId26"/>
    <p:sldId id="346" r:id="rId27"/>
    <p:sldId id="347" r:id="rId28"/>
    <p:sldId id="348" r:id="rId29"/>
    <p:sldId id="379" r:id="rId30"/>
    <p:sldId id="380" r:id="rId31"/>
    <p:sldId id="381" r:id="rId32"/>
    <p:sldId id="351" r:id="rId33"/>
    <p:sldId id="357" r:id="rId34"/>
    <p:sldId id="358" r:id="rId35"/>
    <p:sldId id="301" r:id="rId36"/>
    <p:sldId id="309" r:id="rId37"/>
    <p:sldId id="305" r:id="rId38"/>
    <p:sldId id="306" r:id="rId39"/>
    <p:sldId id="307" r:id="rId40"/>
    <p:sldId id="324" r:id="rId41"/>
    <p:sldId id="310" r:id="rId42"/>
    <p:sldId id="311" r:id="rId43"/>
    <p:sldId id="312" r:id="rId44"/>
    <p:sldId id="339" r:id="rId45"/>
    <p:sldId id="340" r:id="rId46"/>
    <p:sldId id="342" r:id="rId47"/>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2D7"/>
    <a:srgbClr val="00CCFF"/>
    <a:srgbClr val="0099FF"/>
    <a:srgbClr val="D931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94662" autoAdjust="0"/>
  </p:normalViewPr>
  <p:slideViewPr>
    <p:cSldViewPr>
      <p:cViewPr>
        <p:scale>
          <a:sx n="70" d="100"/>
          <a:sy n="70" d="100"/>
        </p:scale>
        <p:origin x="1108"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76"/>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4A11A65-2AD9-49BB-9811-36DB0B87A1B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6867" name="Rectangle 3">
            <a:extLst>
              <a:ext uri="{FF2B5EF4-FFF2-40B4-BE49-F238E27FC236}">
                <a16:creationId xmlns:a16="http://schemas.microsoft.com/office/drawing/2014/main" id="{54C8AA15-77D0-4C0E-A1DE-1997ADE7C424}"/>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052" name="Rectangle 4">
            <a:extLst>
              <a:ext uri="{FF2B5EF4-FFF2-40B4-BE49-F238E27FC236}">
                <a16:creationId xmlns:a16="http://schemas.microsoft.com/office/drawing/2014/main" id="{4E5A73EB-F587-412E-ACD8-50AAE75BD109}"/>
              </a:ext>
            </a:extLst>
          </p:cNvPr>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C7BBBE7E-FC3F-4A5D-88E9-5A1801D8E46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a:extLst>
              <a:ext uri="{FF2B5EF4-FFF2-40B4-BE49-F238E27FC236}">
                <a16:creationId xmlns:a16="http://schemas.microsoft.com/office/drawing/2014/main" id="{B3D31BDB-3D4A-4FEE-AF9B-2A49AFF5D20A}"/>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6871" name="Rectangle 7">
            <a:extLst>
              <a:ext uri="{FF2B5EF4-FFF2-40B4-BE49-F238E27FC236}">
                <a16:creationId xmlns:a16="http://schemas.microsoft.com/office/drawing/2014/main" id="{5F6A0DA5-0304-45E3-8DEE-D68DCADA88C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05CDB19-DD16-402B-9189-FFF427F1212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a:extLst>
              <a:ext uri="{FF2B5EF4-FFF2-40B4-BE49-F238E27FC236}">
                <a16:creationId xmlns:a16="http://schemas.microsoft.com/office/drawing/2014/main" id="{3DFAA59A-5A66-45A5-88A7-FD82C9C6745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25EC1C0B-3F58-40C9-8DD4-46B804536AA8}" type="slidenum">
              <a:rPr lang="en-US" altLang="en-US"/>
              <a:pPr eaLnBrk="1" hangingPunct="1"/>
              <a:t>2</a:t>
            </a:fld>
            <a:endParaRPr lang="en-US" altLang="en-US"/>
          </a:p>
        </p:txBody>
      </p:sp>
      <p:sp>
        <p:nvSpPr>
          <p:cNvPr id="5122" name="Rectangle 2">
            <a:extLst>
              <a:ext uri="{FF2B5EF4-FFF2-40B4-BE49-F238E27FC236}">
                <a16:creationId xmlns:a16="http://schemas.microsoft.com/office/drawing/2014/main" id="{190BF7ED-603D-4C9B-8FDD-AD3E84A92004}"/>
              </a:ext>
            </a:extLst>
          </p:cNvPr>
          <p:cNvSpPr>
            <a:spLocks noChangeArrowheads="1" noTextEdit="1"/>
          </p:cNvSpPr>
          <p:nvPr>
            <p:ph type="sldImg" idx="4294967295"/>
          </p:nvPr>
        </p:nvSpPr>
        <p:spPr>
          <a:ln/>
        </p:spPr>
      </p:sp>
      <p:sp>
        <p:nvSpPr>
          <p:cNvPr id="5123" name="Rectangle 3">
            <a:extLst>
              <a:ext uri="{FF2B5EF4-FFF2-40B4-BE49-F238E27FC236}">
                <a16:creationId xmlns:a16="http://schemas.microsoft.com/office/drawing/2014/main" id="{C8A4805D-85AC-4037-9952-1CC52B5025B8}"/>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14672B07-4C79-4FD6-8257-8551DD8BDA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7436F76C-16EC-4AB7-9253-ABF8D692E5FB}" type="slidenum">
              <a:rPr lang="en-US" altLang="en-US"/>
              <a:pPr eaLnBrk="1" hangingPunct="1"/>
              <a:t>44</a:t>
            </a:fld>
            <a:endParaRPr lang="en-US" altLang="en-US"/>
          </a:p>
        </p:txBody>
      </p:sp>
      <p:sp>
        <p:nvSpPr>
          <p:cNvPr id="52226" name="Rectangle 2">
            <a:extLst>
              <a:ext uri="{FF2B5EF4-FFF2-40B4-BE49-F238E27FC236}">
                <a16:creationId xmlns:a16="http://schemas.microsoft.com/office/drawing/2014/main" id="{DC592A72-3308-4C7B-BB54-1C045CD2AD42}"/>
              </a:ext>
            </a:extLst>
          </p:cNvPr>
          <p:cNvSpPr>
            <a:spLocks noChangeArrowheads="1" noTextEdit="1"/>
          </p:cNvSpPr>
          <p:nvPr>
            <p:ph type="sldImg" idx="4294967295"/>
          </p:nvPr>
        </p:nvSpPr>
        <p:spPr>
          <a:ln/>
        </p:spPr>
      </p:sp>
      <p:sp>
        <p:nvSpPr>
          <p:cNvPr id="52227" name="Rectangle 3">
            <a:extLst>
              <a:ext uri="{FF2B5EF4-FFF2-40B4-BE49-F238E27FC236}">
                <a16:creationId xmlns:a16="http://schemas.microsoft.com/office/drawing/2014/main" id="{C4EF6FE1-967B-45A2-BD7E-6B4AF4C51B85}"/>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ED40CBE4-74FA-47E7-AA57-E6BC0A6A0E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13DD5DB5-7263-4EC6-96F2-70B0ED73D99A}" type="slidenum">
              <a:rPr lang="en-US" altLang="en-US"/>
              <a:pPr eaLnBrk="1" hangingPunct="1"/>
              <a:t>45</a:t>
            </a:fld>
            <a:endParaRPr lang="en-US" altLang="en-US"/>
          </a:p>
        </p:txBody>
      </p:sp>
      <p:sp>
        <p:nvSpPr>
          <p:cNvPr id="54274" name="Rectangle 2">
            <a:extLst>
              <a:ext uri="{FF2B5EF4-FFF2-40B4-BE49-F238E27FC236}">
                <a16:creationId xmlns:a16="http://schemas.microsoft.com/office/drawing/2014/main" id="{5B175441-FB38-4387-B749-D859167D3E22}"/>
              </a:ext>
            </a:extLst>
          </p:cNvPr>
          <p:cNvSpPr>
            <a:spLocks noChangeArrowheads="1" noTextEdit="1"/>
          </p:cNvSpPr>
          <p:nvPr>
            <p:ph type="sldImg" idx="4294967295"/>
          </p:nvPr>
        </p:nvSpPr>
        <p:spPr>
          <a:ln/>
        </p:spPr>
      </p:sp>
      <p:sp>
        <p:nvSpPr>
          <p:cNvPr id="54275" name="Rectangle 3">
            <a:extLst>
              <a:ext uri="{FF2B5EF4-FFF2-40B4-BE49-F238E27FC236}">
                <a16:creationId xmlns:a16="http://schemas.microsoft.com/office/drawing/2014/main" id="{F84E7C8B-D465-4C43-BC92-EBB2E3953EA0}"/>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89EA981F-13D0-4C44-8C80-5BEC88B4F6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6CB38737-F1B2-41A5-B77B-14796F6F4903}" type="slidenum">
              <a:rPr lang="en-US" altLang="en-US"/>
              <a:pPr eaLnBrk="1" hangingPunct="1"/>
              <a:t>46</a:t>
            </a:fld>
            <a:endParaRPr lang="en-US" altLang="en-US"/>
          </a:p>
        </p:txBody>
      </p:sp>
      <p:sp>
        <p:nvSpPr>
          <p:cNvPr id="56322" name="Rectangle 2">
            <a:extLst>
              <a:ext uri="{FF2B5EF4-FFF2-40B4-BE49-F238E27FC236}">
                <a16:creationId xmlns:a16="http://schemas.microsoft.com/office/drawing/2014/main" id="{8EB9215D-215A-4F81-912F-4F71048D68BE}"/>
              </a:ext>
            </a:extLst>
          </p:cNvPr>
          <p:cNvSpPr>
            <a:spLocks noChangeArrowheads="1" noTextEdit="1"/>
          </p:cNvSpPr>
          <p:nvPr>
            <p:ph type="sldImg" idx="4294967295"/>
          </p:nvPr>
        </p:nvSpPr>
        <p:spPr>
          <a:ln/>
        </p:spPr>
      </p:sp>
      <p:sp>
        <p:nvSpPr>
          <p:cNvPr id="56323" name="Rectangle 3">
            <a:extLst>
              <a:ext uri="{FF2B5EF4-FFF2-40B4-BE49-F238E27FC236}">
                <a16:creationId xmlns:a16="http://schemas.microsoft.com/office/drawing/2014/main" id="{C747E959-D8BB-4DAC-B4F1-FADF0AE8734D}"/>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857E719A-203D-4D52-A5EE-EE8FE1976D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5E54D13E-A2EC-425C-90FA-2FDFFB875649}" type="slidenum">
              <a:rPr lang="en-US" altLang="en-US"/>
              <a:pPr eaLnBrk="1" hangingPunct="1"/>
              <a:t>8</a:t>
            </a:fld>
            <a:endParaRPr lang="en-US" altLang="en-US"/>
          </a:p>
        </p:txBody>
      </p:sp>
      <p:sp>
        <p:nvSpPr>
          <p:cNvPr id="7170" name="Rectangle 2">
            <a:extLst>
              <a:ext uri="{FF2B5EF4-FFF2-40B4-BE49-F238E27FC236}">
                <a16:creationId xmlns:a16="http://schemas.microsoft.com/office/drawing/2014/main" id="{6CEC48A7-2637-44B5-AD51-5B6D98423FF9}"/>
              </a:ext>
            </a:extLst>
          </p:cNvPr>
          <p:cNvSpPr>
            <a:spLocks noChangeArrowheads="1" noTextEdit="1"/>
          </p:cNvSpPr>
          <p:nvPr>
            <p:ph type="sldImg" idx="4294967295"/>
          </p:nvPr>
        </p:nvSpPr>
        <p:spPr>
          <a:ln/>
        </p:spPr>
      </p:sp>
      <p:sp>
        <p:nvSpPr>
          <p:cNvPr id="7171" name="Rectangle 3">
            <a:extLst>
              <a:ext uri="{FF2B5EF4-FFF2-40B4-BE49-F238E27FC236}">
                <a16:creationId xmlns:a16="http://schemas.microsoft.com/office/drawing/2014/main" id="{2EA0266D-EAB2-4361-A816-86DFB961562A}"/>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CDB19-DD16-402B-9189-FFF427F12126}" type="slidenum">
              <a:rPr lang="en-US" altLang="en-US" smtClean="0"/>
              <a:pPr/>
              <a:t>10</a:t>
            </a:fld>
            <a:endParaRPr lang="en-US" altLang="en-US"/>
          </a:p>
        </p:txBody>
      </p:sp>
    </p:spTree>
    <p:extLst>
      <p:ext uri="{BB962C8B-B14F-4D97-AF65-F5344CB8AC3E}">
        <p14:creationId xmlns:p14="http://schemas.microsoft.com/office/powerpoint/2010/main" val="272171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5607E98B-131D-4328-AF8A-9CE5C8F67F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E96A5C14-E422-4ADC-97A1-3567CD32B28D}" type="slidenum">
              <a:rPr lang="en-US" altLang="en-US"/>
              <a:pPr eaLnBrk="1" hangingPunct="1"/>
              <a:t>12</a:t>
            </a:fld>
            <a:endParaRPr lang="en-US" altLang="en-US"/>
          </a:p>
        </p:txBody>
      </p:sp>
      <p:sp>
        <p:nvSpPr>
          <p:cNvPr id="12290" name="Rectangle 2">
            <a:extLst>
              <a:ext uri="{FF2B5EF4-FFF2-40B4-BE49-F238E27FC236}">
                <a16:creationId xmlns:a16="http://schemas.microsoft.com/office/drawing/2014/main" id="{FB9BDEE9-6EF0-410A-AB85-0410AD6A2F11}"/>
              </a:ext>
            </a:extLst>
          </p:cNvPr>
          <p:cNvSpPr>
            <a:spLocks noChangeArrowheads="1" noTextEdit="1"/>
          </p:cNvSpPr>
          <p:nvPr>
            <p:ph type="sldImg" idx="4294967295"/>
          </p:nvPr>
        </p:nvSpPr>
        <p:spPr>
          <a:ln/>
        </p:spPr>
      </p:sp>
      <p:sp>
        <p:nvSpPr>
          <p:cNvPr id="12291" name="Rectangle 3">
            <a:extLst>
              <a:ext uri="{FF2B5EF4-FFF2-40B4-BE49-F238E27FC236}">
                <a16:creationId xmlns:a16="http://schemas.microsoft.com/office/drawing/2014/main" id="{9B19E12B-3B92-431A-A143-4D5DDE1F763D}"/>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FDA0B72E-DC35-4C77-A13B-3E7DD1A1A0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A0C230B8-DE4E-4BCE-B41E-87100FF5D052}" type="slidenum">
              <a:rPr lang="en-US" altLang="en-US"/>
              <a:pPr eaLnBrk="1" hangingPunct="1"/>
              <a:t>13</a:t>
            </a:fld>
            <a:endParaRPr lang="en-US" altLang="en-US"/>
          </a:p>
        </p:txBody>
      </p:sp>
      <p:sp>
        <p:nvSpPr>
          <p:cNvPr id="14338" name="Rectangle 2">
            <a:extLst>
              <a:ext uri="{FF2B5EF4-FFF2-40B4-BE49-F238E27FC236}">
                <a16:creationId xmlns:a16="http://schemas.microsoft.com/office/drawing/2014/main" id="{5D3E1DDE-7B4C-4989-9AB9-A9CFF1B08380}"/>
              </a:ext>
            </a:extLst>
          </p:cNvPr>
          <p:cNvSpPr>
            <a:spLocks noChangeArrowheads="1" noTextEdit="1"/>
          </p:cNvSpPr>
          <p:nvPr>
            <p:ph type="sldImg" idx="4294967295"/>
          </p:nvPr>
        </p:nvSpPr>
        <p:spPr>
          <a:ln/>
        </p:spPr>
      </p:sp>
      <p:sp>
        <p:nvSpPr>
          <p:cNvPr id="14339" name="Rectangle 3">
            <a:extLst>
              <a:ext uri="{FF2B5EF4-FFF2-40B4-BE49-F238E27FC236}">
                <a16:creationId xmlns:a16="http://schemas.microsoft.com/office/drawing/2014/main" id="{F56DB7B8-BD6F-4837-AFD6-009B1D013518}"/>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E83D1996-B927-46BF-B6E5-9F2069694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F3906A10-62D5-4441-8D7B-F792B904409A}" type="slidenum">
              <a:rPr lang="en-US" altLang="en-US"/>
              <a:pPr eaLnBrk="1" hangingPunct="1"/>
              <a:t>18</a:t>
            </a:fld>
            <a:endParaRPr lang="en-US" altLang="en-US"/>
          </a:p>
        </p:txBody>
      </p:sp>
      <p:sp>
        <p:nvSpPr>
          <p:cNvPr id="20482" name="Rectangle 2">
            <a:extLst>
              <a:ext uri="{FF2B5EF4-FFF2-40B4-BE49-F238E27FC236}">
                <a16:creationId xmlns:a16="http://schemas.microsoft.com/office/drawing/2014/main" id="{3723577D-FED8-472E-9C1B-66AE9CF384C9}"/>
              </a:ext>
            </a:extLst>
          </p:cNvPr>
          <p:cNvSpPr>
            <a:spLocks noChangeArrowheads="1" noTextEdit="1"/>
          </p:cNvSpPr>
          <p:nvPr>
            <p:ph type="sldImg" idx="4294967295"/>
          </p:nvPr>
        </p:nvSpPr>
        <p:spPr>
          <a:ln/>
        </p:spPr>
      </p:sp>
      <p:sp>
        <p:nvSpPr>
          <p:cNvPr id="20483" name="Rectangle 3">
            <a:extLst>
              <a:ext uri="{FF2B5EF4-FFF2-40B4-BE49-F238E27FC236}">
                <a16:creationId xmlns:a16="http://schemas.microsoft.com/office/drawing/2014/main" id="{AE952F5C-8911-4373-BFA3-56AF318F94DB}"/>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9D4A0C6-D8BD-4EC7-80FD-61BF13BF14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EA9BAE3F-5610-4D73-B82F-D686D68DA37F}" type="slidenum">
              <a:rPr lang="en-US" altLang="en-US"/>
              <a:pPr eaLnBrk="1" hangingPunct="1"/>
              <a:t>19</a:t>
            </a:fld>
            <a:endParaRPr lang="en-US" altLang="en-US"/>
          </a:p>
        </p:txBody>
      </p:sp>
      <p:sp>
        <p:nvSpPr>
          <p:cNvPr id="22530" name="Rectangle 2">
            <a:extLst>
              <a:ext uri="{FF2B5EF4-FFF2-40B4-BE49-F238E27FC236}">
                <a16:creationId xmlns:a16="http://schemas.microsoft.com/office/drawing/2014/main" id="{7B106065-8296-4048-AFDA-F51D6C628ACE}"/>
              </a:ext>
            </a:extLst>
          </p:cNvPr>
          <p:cNvSpPr>
            <a:spLocks noChangeArrowheads="1" noTextEdit="1"/>
          </p:cNvSpPr>
          <p:nvPr>
            <p:ph type="sldImg" idx="4294967295"/>
          </p:nvPr>
        </p:nvSpPr>
        <p:spPr>
          <a:ln/>
        </p:spPr>
      </p:sp>
      <p:sp>
        <p:nvSpPr>
          <p:cNvPr id="22531" name="Rectangle 3">
            <a:extLst>
              <a:ext uri="{FF2B5EF4-FFF2-40B4-BE49-F238E27FC236}">
                <a16:creationId xmlns:a16="http://schemas.microsoft.com/office/drawing/2014/main" id="{CAE3CE7B-5246-4EE2-B1EB-E4F6510B6723}"/>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A639C11-4B84-4B11-8D0A-5B23B53AF5B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B245B514-11AD-4A8F-B9ED-D382D6A42871}" type="slidenum">
              <a:rPr lang="en-US" altLang="en-US"/>
              <a:pPr eaLnBrk="1" hangingPunct="1"/>
              <a:t>20</a:t>
            </a:fld>
            <a:endParaRPr lang="en-US" altLang="en-US"/>
          </a:p>
        </p:txBody>
      </p:sp>
      <p:sp>
        <p:nvSpPr>
          <p:cNvPr id="24578" name="Rectangle 2">
            <a:extLst>
              <a:ext uri="{FF2B5EF4-FFF2-40B4-BE49-F238E27FC236}">
                <a16:creationId xmlns:a16="http://schemas.microsoft.com/office/drawing/2014/main" id="{5E109C11-D49C-4830-9383-3B01390C7FE4}"/>
              </a:ext>
            </a:extLst>
          </p:cNvPr>
          <p:cNvSpPr>
            <a:spLocks noChangeArrowheads="1" noTextEdit="1"/>
          </p:cNvSpPr>
          <p:nvPr>
            <p:ph type="sldImg" idx="4294967295"/>
          </p:nvPr>
        </p:nvSpPr>
        <p:spPr>
          <a:ln/>
        </p:spPr>
      </p:sp>
      <p:sp>
        <p:nvSpPr>
          <p:cNvPr id="24579" name="Rectangle 3">
            <a:extLst>
              <a:ext uri="{FF2B5EF4-FFF2-40B4-BE49-F238E27FC236}">
                <a16:creationId xmlns:a16="http://schemas.microsoft.com/office/drawing/2014/main" id="{07143BBD-C733-47B0-9E9C-E3748B054314}"/>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FB2DD85-504F-4A59-98A1-D494A8547CE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CBE209AD-870C-4B7D-83F6-983A9401B061}" type="slidenum">
              <a:rPr lang="en-US" altLang="en-US"/>
              <a:pPr eaLnBrk="1" hangingPunct="1"/>
              <a:t>40</a:t>
            </a:fld>
            <a:endParaRPr lang="en-US" altLang="en-US"/>
          </a:p>
        </p:txBody>
      </p:sp>
      <p:sp>
        <p:nvSpPr>
          <p:cNvPr id="46082" name="Rectangle 2">
            <a:extLst>
              <a:ext uri="{FF2B5EF4-FFF2-40B4-BE49-F238E27FC236}">
                <a16:creationId xmlns:a16="http://schemas.microsoft.com/office/drawing/2014/main" id="{6127E147-9461-4BA1-9D12-AB0DE1D0C6B9}"/>
              </a:ext>
            </a:extLst>
          </p:cNvPr>
          <p:cNvSpPr>
            <a:spLocks noChangeArrowheads="1" noTextEdit="1"/>
          </p:cNvSpPr>
          <p:nvPr>
            <p:ph type="sldImg" idx="4294967295"/>
          </p:nvPr>
        </p:nvSpPr>
        <p:spPr>
          <a:ln/>
        </p:spPr>
      </p:sp>
      <p:sp>
        <p:nvSpPr>
          <p:cNvPr id="46083" name="Rectangle 3">
            <a:extLst>
              <a:ext uri="{FF2B5EF4-FFF2-40B4-BE49-F238E27FC236}">
                <a16:creationId xmlns:a16="http://schemas.microsoft.com/office/drawing/2014/main" id="{79A2B756-1DAF-48FC-9C0A-FDBD11CCAE01}"/>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hasCustomPrompt="1"/>
          </p:nvPr>
        </p:nvSpPr>
        <p:spPr>
          <a:xfrm>
            <a:off x="685800" y="2130425"/>
            <a:ext cx="7772400" cy="1470025"/>
          </a:xfrm>
        </p:spPr>
        <p:txBody>
          <a:bodyPr/>
          <a:lstStyle/>
          <a:p>
            <a:r>
              <a:rPr lang="ar-SA" noProof="1"/>
              <a:t>انقر لتحرير نمط العنوان الرئيسي</a:t>
            </a:r>
            <a:endParaRPr lang="en-US" noProof="1"/>
          </a:p>
        </p:txBody>
      </p:sp>
      <p:sp>
        <p:nvSpPr>
          <p:cNvPr id="3" name="عنوان فرعي 2"/>
          <p:cNvSpPr>
            <a:spLocks noGrp="1"/>
          </p:cNvSpPr>
          <p:nvPr>
            <p:ph type="subTitle" idx="1" hasCustomPrompt="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ar-SA" noProof="1"/>
              <a:t>انقر لتحرير نمط العنوان الثانوي الرئيسي</a:t>
            </a:r>
            <a:endParaRPr lang="en-US" noProof="1"/>
          </a:p>
        </p:txBody>
      </p:sp>
      <p:sp>
        <p:nvSpPr>
          <p:cNvPr id="4" name="Rectangle 6">
            <a:extLst>
              <a:ext uri="{FF2B5EF4-FFF2-40B4-BE49-F238E27FC236}">
                <a16:creationId xmlns:a16="http://schemas.microsoft.com/office/drawing/2014/main" id="{EE6DCCAD-1491-468C-B466-AF8E64AD5781}"/>
              </a:ext>
            </a:extLst>
          </p:cNvPr>
          <p:cNvSpPr>
            <a:spLocks noGrp="1" noChangeArrowheads="1"/>
          </p:cNvSpPr>
          <p:nvPr>
            <p:ph type="sldNum" sz="quarter" idx="10"/>
          </p:nvPr>
        </p:nvSpPr>
        <p:spPr>
          <a:ln/>
        </p:spPr>
        <p:txBody>
          <a:bodyPr/>
          <a:lstStyle>
            <a:lvl1pPr>
              <a:defRPr/>
            </a:lvl1pPr>
          </a:lstStyle>
          <a:p>
            <a:fld id="{B428CD82-006E-4892-B934-9522AC5D784D}" type="slidenum">
              <a:rPr lang="en-US" altLang="en-US"/>
              <a:pPr/>
              <a:t>‹#›</a:t>
            </a:fld>
            <a:endParaRPr lang="en-US" altLang="en-US"/>
          </a:p>
        </p:txBody>
      </p:sp>
    </p:spTree>
    <p:extLst>
      <p:ext uri="{BB962C8B-B14F-4D97-AF65-F5344CB8AC3E}">
        <p14:creationId xmlns:p14="http://schemas.microsoft.com/office/powerpoint/2010/main" val="220968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hasCustomPrompt="1"/>
          </p:nvPr>
        </p:nvSpPr>
        <p:spPr/>
        <p:txBody>
          <a:bodyPr/>
          <a:lstStyle/>
          <a:p>
            <a:r>
              <a:rPr lang="ar-SA" noProof="1"/>
              <a:t>انقر لتحرير نمط العنوان الرئيسي</a:t>
            </a:r>
            <a:endParaRPr lang="en-US" noProof="1"/>
          </a:p>
        </p:txBody>
      </p:sp>
      <p:sp>
        <p:nvSpPr>
          <p:cNvPr id="3" name="عنصر نائب للعنوان العمودي 2"/>
          <p:cNvSpPr>
            <a:spLocks noGrp="1"/>
          </p:cNvSpPr>
          <p:nvPr>
            <p:ph type="body" orient="vert" idx="1" hasCustomPrompt="1"/>
          </p:nvPr>
        </p:nvSpPr>
        <p:spPr/>
        <p:txBody>
          <a:bodyPr vert="eaVert"/>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4" name="Rectangle 6">
            <a:extLst>
              <a:ext uri="{FF2B5EF4-FFF2-40B4-BE49-F238E27FC236}">
                <a16:creationId xmlns:a16="http://schemas.microsoft.com/office/drawing/2014/main" id="{0DFCCA59-09BE-4E8C-A63F-F9567A2C4CC7}"/>
              </a:ext>
            </a:extLst>
          </p:cNvPr>
          <p:cNvSpPr>
            <a:spLocks noGrp="1" noChangeArrowheads="1"/>
          </p:cNvSpPr>
          <p:nvPr>
            <p:ph type="sldNum" sz="quarter" idx="10"/>
          </p:nvPr>
        </p:nvSpPr>
        <p:spPr>
          <a:ln/>
        </p:spPr>
        <p:txBody>
          <a:bodyPr/>
          <a:lstStyle>
            <a:lvl1pPr>
              <a:defRPr/>
            </a:lvl1pPr>
          </a:lstStyle>
          <a:p>
            <a:fld id="{BF70FB33-2B84-442D-8381-CBC0396B11D3}" type="slidenum">
              <a:rPr lang="en-US" altLang="en-US"/>
              <a:pPr/>
              <a:t>‹#›</a:t>
            </a:fld>
            <a:endParaRPr lang="en-US" altLang="en-US"/>
          </a:p>
        </p:txBody>
      </p:sp>
    </p:spTree>
    <p:extLst>
      <p:ext uri="{BB962C8B-B14F-4D97-AF65-F5344CB8AC3E}">
        <p14:creationId xmlns:p14="http://schemas.microsoft.com/office/powerpoint/2010/main" val="244084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hasCustomPrompt="1"/>
          </p:nvPr>
        </p:nvSpPr>
        <p:spPr>
          <a:xfrm>
            <a:off x="6629400" y="274638"/>
            <a:ext cx="2057400" cy="5851525"/>
          </a:xfrm>
        </p:spPr>
        <p:txBody>
          <a:bodyPr vert="eaVert"/>
          <a:lstStyle/>
          <a:p>
            <a:r>
              <a:rPr lang="ar-SA" noProof="1"/>
              <a:t>انقر لتحرير نمط العنوان الرئيسي</a:t>
            </a:r>
            <a:endParaRPr lang="en-US" noProof="1"/>
          </a:p>
        </p:txBody>
      </p:sp>
      <p:sp>
        <p:nvSpPr>
          <p:cNvPr id="3" name="عنصر نائب للعنوان العمودي 2"/>
          <p:cNvSpPr>
            <a:spLocks noGrp="1"/>
          </p:cNvSpPr>
          <p:nvPr>
            <p:ph type="body" orient="vert" idx="1" hasCustomPrompt="1"/>
          </p:nvPr>
        </p:nvSpPr>
        <p:spPr>
          <a:xfrm>
            <a:off x="457200" y="274638"/>
            <a:ext cx="6019800" cy="5851525"/>
          </a:xfrm>
        </p:spPr>
        <p:txBody>
          <a:bodyPr vert="eaVert"/>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4" name="Rectangle 6">
            <a:extLst>
              <a:ext uri="{FF2B5EF4-FFF2-40B4-BE49-F238E27FC236}">
                <a16:creationId xmlns:a16="http://schemas.microsoft.com/office/drawing/2014/main" id="{4156F749-B055-436C-9A61-EE6412C339C3}"/>
              </a:ext>
            </a:extLst>
          </p:cNvPr>
          <p:cNvSpPr>
            <a:spLocks noGrp="1" noChangeArrowheads="1"/>
          </p:cNvSpPr>
          <p:nvPr>
            <p:ph type="sldNum" sz="quarter" idx="10"/>
          </p:nvPr>
        </p:nvSpPr>
        <p:spPr>
          <a:ln/>
        </p:spPr>
        <p:txBody>
          <a:bodyPr/>
          <a:lstStyle>
            <a:lvl1pPr>
              <a:defRPr/>
            </a:lvl1pPr>
          </a:lstStyle>
          <a:p>
            <a:fld id="{E10A2074-E464-4FA8-8241-B6D41EB63516}" type="slidenum">
              <a:rPr lang="en-US" altLang="en-US"/>
              <a:pPr/>
              <a:t>‹#›</a:t>
            </a:fld>
            <a:endParaRPr lang="en-US" altLang="en-US"/>
          </a:p>
        </p:txBody>
      </p:sp>
    </p:spTree>
    <p:extLst>
      <p:ext uri="{BB962C8B-B14F-4D97-AF65-F5344CB8AC3E}">
        <p14:creationId xmlns:p14="http://schemas.microsoft.com/office/powerpoint/2010/main" val="141758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عنوان، ونص، واثنان من المحتوى">
    <p:spTree>
      <p:nvGrpSpPr>
        <p:cNvPr id="1" name=""/>
        <p:cNvGrpSpPr/>
        <p:nvPr/>
      </p:nvGrpSpPr>
      <p:grpSpPr>
        <a:xfrm>
          <a:off x="0" y="0"/>
          <a:ext cx="0" cy="0"/>
          <a:chOff x="0" y="0"/>
          <a:chExt cx="0" cy="0"/>
        </a:xfrm>
      </p:grpSpPr>
      <p:sp>
        <p:nvSpPr>
          <p:cNvPr id="2" name="عنوان 1"/>
          <p:cNvSpPr>
            <a:spLocks noGrp="1"/>
          </p:cNvSpPr>
          <p:nvPr>
            <p:ph type="title" hasCustomPrompt="1"/>
          </p:nvPr>
        </p:nvSpPr>
        <p:spPr>
          <a:xfrm>
            <a:off x="457200" y="274638"/>
            <a:ext cx="8229600" cy="1143000"/>
          </a:xfrm>
        </p:spPr>
        <p:txBody>
          <a:bodyPr/>
          <a:lstStyle/>
          <a:p>
            <a:r>
              <a:rPr lang="ar-SA" noProof="1"/>
              <a:t>انقر لتحرير نمط العنوان الرئيسي</a:t>
            </a:r>
            <a:endParaRPr lang="en-US" noProof="1"/>
          </a:p>
        </p:txBody>
      </p:sp>
      <p:sp>
        <p:nvSpPr>
          <p:cNvPr id="3" name="عنصر نائب للنص 2"/>
          <p:cNvSpPr>
            <a:spLocks noGrp="1"/>
          </p:cNvSpPr>
          <p:nvPr>
            <p:ph type="body" sz="half" idx="1" hasCustomPrompt="1"/>
          </p:nvPr>
        </p:nvSpPr>
        <p:spPr>
          <a:xfrm>
            <a:off x="457200" y="1600200"/>
            <a:ext cx="4038600" cy="4525963"/>
          </a:xfrm>
        </p:spPr>
        <p:txBody>
          <a:bodyPr/>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4" name="عنصر نائب للمحتوى 3"/>
          <p:cNvSpPr>
            <a:spLocks noGrp="1"/>
          </p:cNvSpPr>
          <p:nvPr>
            <p:ph sz="quarter" idx="2" hasCustomPrompt="1"/>
          </p:nvPr>
        </p:nvSpPr>
        <p:spPr>
          <a:xfrm>
            <a:off x="4648200" y="1600200"/>
            <a:ext cx="4038600" cy="2185988"/>
          </a:xfrm>
        </p:spPr>
        <p:txBody>
          <a:bodyPr/>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5" name="عنصر نائب للمحتوى 4"/>
          <p:cNvSpPr>
            <a:spLocks noGrp="1"/>
          </p:cNvSpPr>
          <p:nvPr>
            <p:ph sz="quarter" idx="3" hasCustomPrompt="1"/>
          </p:nvPr>
        </p:nvSpPr>
        <p:spPr>
          <a:xfrm>
            <a:off x="4648200" y="3938588"/>
            <a:ext cx="4038600" cy="2187575"/>
          </a:xfrm>
        </p:spPr>
        <p:txBody>
          <a:bodyPr/>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6" name="Rectangle 6">
            <a:extLst>
              <a:ext uri="{FF2B5EF4-FFF2-40B4-BE49-F238E27FC236}">
                <a16:creationId xmlns:a16="http://schemas.microsoft.com/office/drawing/2014/main" id="{D0098C4F-647D-4127-945B-41EBD659899A}"/>
              </a:ext>
            </a:extLst>
          </p:cNvPr>
          <p:cNvSpPr>
            <a:spLocks noGrp="1" noChangeArrowheads="1"/>
          </p:cNvSpPr>
          <p:nvPr>
            <p:ph type="sldNum" sz="quarter" idx="10"/>
          </p:nvPr>
        </p:nvSpPr>
        <p:spPr>
          <a:ln/>
        </p:spPr>
        <p:txBody>
          <a:bodyPr/>
          <a:lstStyle>
            <a:lvl1pPr>
              <a:defRPr/>
            </a:lvl1pPr>
          </a:lstStyle>
          <a:p>
            <a:fld id="{0524C646-04A9-4163-9769-EFE9F0F35F59}" type="slidenum">
              <a:rPr lang="en-US" altLang="en-US"/>
              <a:pPr/>
              <a:t>‹#›</a:t>
            </a:fld>
            <a:endParaRPr lang="en-US" altLang="en-US"/>
          </a:p>
        </p:txBody>
      </p:sp>
    </p:spTree>
    <p:extLst>
      <p:ext uri="{BB962C8B-B14F-4D97-AF65-F5344CB8AC3E}">
        <p14:creationId xmlns:p14="http://schemas.microsoft.com/office/powerpoint/2010/main" val="29947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hasCustomPrompt="1"/>
          </p:nvPr>
        </p:nvSpPr>
        <p:spPr/>
        <p:txBody>
          <a:bodyPr/>
          <a:lstStyle/>
          <a:p>
            <a:r>
              <a:rPr lang="ar-SA" noProof="1"/>
              <a:t>انقر لتحرير نمط العنوان الرئيسي</a:t>
            </a:r>
            <a:endParaRPr lang="en-US" noProof="1"/>
          </a:p>
        </p:txBody>
      </p:sp>
      <p:sp>
        <p:nvSpPr>
          <p:cNvPr id="3" name="عنصر نائب للمحتوى 2"/>
          <p:cNvSpPr>
            <a:spLocks noGrp="1"/>
          </p:cNvSpPr>
          <p:nvPr>
            <p:ph idx="1" hasCustomPrompt="1"/>
          </p:nvPr>
        </p:nvSpPr>
        <p:spPr/>
        <p:txBody>
          <a:bodyPr/>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4" name="Rectangle 6">
            <a:extLst>
              <a:ext uri="{FF2B5EF4-FFF2-40B4-BE49-F238E27FC236}">
                <a16:creationId xmlns:a16="http://schemas.microsoft.com/office/drawing/2014/main" id="{04BC6E0B-6775-422B-86AF-F50CA570FF42}"/>
              </a:ext>
            </a:extLst>
          </p:cNvPr>
          <p:cNvSpPr>
            <a:spLocks noGrp="1" noChangeArrowheads="1"/>
          </p:cNvSpPr>
          <p:nvPr>
            <p:ph type="sldNum" sz="quarter" idx="10"/>
          </p:nvPr>
        </p:nvSpPr>
        <p:spPr>
          <a:ln/>
        </p:spPr>
        <p:txBody>
          <a:bodyPr/>
          <a:lstStyle>
            <a:lvl1pPr>
              <a:defRPr/>
            </a:lvl1pPr>
          </a:lstStyle>
          <a:p>
            <a:fld id="{0DD82902-D8CE-489C-A3F2-19A7D9DBDB91}" type="slidenum">
              <a:rPr lang="en-US" altLang="en-US"/>
              <a:pPr/>
              <a:t>‹#›</a:t>
            </a:fld>
            <a:endParaRPr lang="en-US" altLang="en-US"/>
          </a:p>
        </p:txBody>
      </p:sp>
    </p:spTree>
    <p:extLst>
      <p:ext uri="{BB962C8B-B14F-4D97-AF65-F5344CB8AC3E}">
        <p14:creationId xmlns:p14="http://schemas.microsoft.com/office/powerpoint/2010/main" val="148504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hasCustomPrompt="1"/>
          </p:nvPr>
        </p:nvSpPr>
        <p:spPr>
          <a:xfrm>
            <a:off x="722313" y="4406900"/>
            <a:ext cx="7772400" cy="1362075"/>
          </a:xfrm>
        </p:spPr>
        <p:txBody>
          <a:bodyPr anchor="t"/>
          <a:lstStyle>
            <a:lvl1pPr algn="l">
              <a:defRPr sz="4000" b="1" cap="all"/>
            </a:lvl1pPr>
          </a:lstStyle>
          <a:p>
            <a:r>
              <a:rPr lang="ar-SA" noProof="1"/>
              <a:t>انقر لتحرير نمط العنوان الرئيسي</a:t>
            </a:r>
            <a:endParaRPr lang="en-US" noProof="1"/>
          </a:p>
        </p:txBody>
      </p:sp>
      <p:sp>
        <p:nvSpPr>
          <p:cNvPr id="3" name="عنصر نائب للنص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noProof="1"/>
              <a:t>انقر لتحرير أنماط النص الرئيسي</a:t>
            </a:r>
          </a:p>
        </p:txBody>
      </p:sp>
      <p:sp>
        <p:nvSpPr>
          <p:cNvPr id="4" name="Rectangle 6">
            <a:extLst>
              <a:ext uri="{FF2B5EF4-FFF2-40B4-BE49-F238E27FC236}">
                <a16:creationId xmlns:a16="http://schemas.microsoft.com/office/drawing/2014/main" id="{973290E2-6903-4395-9BBE-3BB8D3FA67F0}"/>
              </a:ext>
            </a:extLst>
          </p:cNvPr>
          <p:cNvSpPr>
            <a:spLocks noGrp="1" noChangeArrowheads="1"/>
          </p:cNvSpPr>
          <p:nvPr>
            <p:ph type="sldNum" sz="quarter" idx="10"/>
          </p:nvPr>
        </p:nvSpPr>
        <p:spPr>
          <a:ln/>
        </p:spPr>
        <p:txBody>
          <a:bodyPr/>
          <a:lstStyle>
            <a:lvl1pPr>
              <a:defRPr/>
            </a:lvl1pPr>
          </a:lstStyle>
          <a:p>
            <a:fld id="{9F0F9411-F426-4E31-B856-D1DF86899C7F}" type="slidenum">
              <a:rPr lang="en-US" altLang="en-US"/>
              <a:pPr/>
              <a:t>‹#›</a:t>
            </a:fld>
            <a:endParaRPr lang="en-US" altLang="en-US"/>
          </a:p>
        </p:txBody>
      </p:sp>
    </p:spTree>
    <p:extLst>
      <p:ext uri="{BB962C8B-B14F-4D97-AF65-F5344CB8AC3E}">
        <p14:creationId xmlns:p14="http://schemas.microsoft.com/office/powerpoint/2010/main" val="385161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hasCustomPrompt="1"/>
          </p:nvPr>
        </p:nvSpPr>
        <p:spPr/>
        <p:txBody>
          <a:bodyPr/>
          <a:lstStyle/>
          <a:p>
            <a:r>
              <a:rPr lang="ar-SA" noProof="1"/>
              <a:t>انقر لتحرير نمط العنوان الرئيسي</a:t>
            </a:r>
            <a:endParaRPr lang="en-US" noProof="1"/>
          </a:p>
        </p:txBody>
      </p:sp>
      <p:sp>
        <p:nvSpPr>
          <p:cNvPr id="3" name="عنصر نائب للمحتوى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4" name="عنصر نائب للمحتوى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5" name="Rectangle 6">
            <a:extLst>
              <a:ext uri="{FF2B5EF4-FFF2-40B4-BE49-F238E27FC236}">
                <a16:creationId xmlns:a16="http://schemas.microsoft.com/office/drawing/2014/main" id="{BB04C99C-D9FC-44D5-BE42-6E934BCBA62A}"/>
              </a:ext>
            </a:extLst>
          </p:cNvPr>
          <p:cNvSpPr>
            <a:spLocks noGrp="1" noChangeArrowheads="1"/>
          </p:cNvSpPr>
          <p:nvPr>
            <p:ph type="sldNum" sz="quarter" idx="10"/>
          </p:nvPr>
        </p:nvSpPr>
        <p:spPr>
          <a:ln/>
        </p:spPr>
        <p:txBody>
          <a:bodyPr/>
          <a:lstStyle>
            <a:lvl1pPr>
              <a:defRPr/>
            </a:lvl1pPr>
          </a:lstStyle>
          <a:p>
            <a:fld id="{5F942FE5-FBC7-4CAC-9E31-BC02D4362CA7}" type="slidenum">
              <a:rPr lang="en-US" altLang="en-US"/>
              <a:pPr/>
              <a:t>‹#›</a:t>
            </a:fld>
            <a:endParaRPr lang="en-US" altLang="en-US"/>
          </a:p>
        </p:txBody>
      </p:sp>
    </p:spTree>
    <p:extLst>
      <p:ext uri="{BB962C8B-B14F-4D97-AF65-F5344CB8AC3E}">
        <p14:creationId xmlns:p14="http://schemas.microsoft.com/office/powerpoint/2010/main" val="33860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hasCustomPrompt="1"/>
          </p:nvPr>
        </p:nvSpPr>
        <p:spPr/>
        <p:txBody>
          <a:bodyPr/>
          <a:lstStyle>
            <a:lvl1pPr>
              <a:defRPr/>
            </a:lvl1pPr>
          </a:lstStyle>
          <a:p>
            <a:r>
              <a:rPr lang="ar-SA" noProof="1"/>
              <a:t>انقر لتحرير نمط العنوان الرئيسي</a:t>
            </a:r>
            <a:endParaRPr lang="en-US" noProof="1"/>
          </a:p>
        </p:txBody>
      </p:sp>
      <p:sp>
        <p:nvSpPr>
          <p:cNvPr id="3" name="عنصر نائب للنص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noProof="1"/>
              <a:t>انقر لتحرير أنماط النص الرئيسي</a:t>
            </a:r>
          </a:p>
        </p:txBody>
      </p:sp>
      <p:sp>
        <p:nvSpPr>
          <p:cNvPr id="4" name="عنصر نائب للمحتوى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5" name="عنصر نائب للنص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noProof="1"/>
              <a:t>انقر لتحرير أنماط النص الرئيسي</a:t>
            </a:r>
          </a:p>
        </p:txBody>
      </p:sp>
      <p:sp>
        <p:nvSpPr>
          <p:cNvPr id="6" name="عنصر نائب للمحتوى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7" name="Rectangle 6">
            <a:extLst>
              <a:ext uri="{FF2B5EF4-FFF2-40B4-BE49-F238E27FC236}">
                <a16:creationId xmlns:a16="http://schemas.microsoft.com/office/drawing/2014/main" id="{CBF6DCBA-88E6-44DF-98BE-87448706DE42}"/>
              </a:ext>
            </a:extLst>
          </p:cNvPr>
          <p:cNvSpPr>
            <a:spLocks noGrp="1" noChangeArrowheads="1"/>
          </p:cNvSpPr>
          <p:nvPr>
            <p:ph type="sldNum" sz="quarter" idx="10"/>
          </p:nvPr>
        </p:nvSpPr>
        <p:spPr>
          <a:ln/>
        </p:spPr>
        <p:txBody>
          <a:bodyPr/>
          <a:lstStyle>
            <a:lvl1pPr>
              <a:defRPr/>
            </a:lvl1pPr>
          </a:lstStyle>
          <a:p>
            <a:fld id="{2C09E962-7FFC-4273-8325-1DA1E25FA242}" type="slidenum">
              <a:rPr lang="en-US" altLang="en-US"/>
              <a:pPr/>
              <a:t>‹#›</a:t>
            </a:fld>
            <a:endParaRPr lang="en-US" altLang="en-US"/>
          </a:p>
        </p:txBody>
      </p:sp>
    </p:spTree>
    <p:extLst>
      <p:ext uri="{BB962C8B-B14F-4D97-AF65-F5344CB8AC3E}">
        <p14:creationId xmlns:p14="http://schemas.microsoft.com/office/powerpoint/2010/main" val="102205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hasCustomPrompt="1"/>
          </p:nvPr>
        </p:nvSpPr>
        <p:spPr/>
        <p:txBody>
          <a:bodyPr/>
          <a:lstStyle/>
          <a:p>
            <a:r>
              <a:rPr lang="ar-SA" noProof="1"/>
              <a:t>انقر لتحرير نمط العنوان الرئيسي</a:t>
            </a:r>
            <a:endParaRPr lang="en-US" noProof="1"/>
          </a:p>
        </p:txBody>
      </p:sp>
      <p:sp>
        <p:nvSpPr>
          <p:cNvPr id="3" name="Rectangle 6">
            <a:extLst>
              <a:ext uri="{FF2B5EF4-FFF2-40B4-BE49-F238E27FC236}">
                <a16:creationId xmlns:a16="http://schemas.microsoft.com/office/drawing/2014/main" id="{845318C4-97D4-43F2-9F92-26FEAC227D93}"/>
              </a:ext>
            </a:extLst>
          </p:cNvPr>
          <p:cNvSpPr>
            <a:spLocks noGrp="1" noChangeArrowheads="1"/>
          </p:cNvSpPr>
          <p:nvPr>
            <p:ph type="sldNum" sz="quarter" idx="10"/>
          </p:nvPr>
        </p:nvSpPr>
        <p:spPr>
          <a:ln/>
        </p:spPr>
        <p:txBody>
          <a:bodyPr/>
          <a:lstStyle>
            <a:lvl1pPr>
              <a:defRPr/>
            </a:lvl1pPr>
          </a:lstStyle>
          <a:p>
            <a:fld id="{FF3BA985-F2D0-4FDC-99F8-38894590E3F4}" type="slidenum">
              <a:rPr lang="en-US" altLang="en-US"/>
              <a:pPr/>
              <a:t>‹#›</a:t>
            </a:fld>
            <a:endParaRPr lang="en-US" altLang="en-US"/>
          </a:p>
        </p:txBody>
      </p:sp>
    </p:spTree>
    <p:extLst>
      <p:ext uri="{BB962C8B-B14F-4D97-AF65-F5344CB8AC3E}">
        <p14:creationId xmlns:p14="http://schemas.microsoft.com/office/powerpoint/2010/main" val="7624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5863CF2-119E-43ED-985B-FAF088D736CD}"/>
              </a:ext>
            </a:extLst>
          </p:cNvPr>
          <p:cNvSpPr>
            <a:spLocks noGrp="1" noChangeArrowheads="1"/>
          </p:cNvSpPr>
          <p:nvPr>
            <p:ph type="sldNum" sz="quarter" idx="10"/>
          </p:nvPr>
        </p:nvSpPr>
        <p:spPr>
          <a:ln/>
        </p:spPr>
        <p:txBody>
          <a:bodyPr/>
          <a:lstStyle>
            <a:lvl1pPr>
              <a:defRPr/>
            </a:lvl1pPr>
          </a:lstStyle>
          <a:p>
            <a:fld id="{117BF00F-E090-4588-9E87-FB662C69AA06}" type="slidenum">
              <a:rPr lang="en-US" altLang="en-US"/>
              <a:pPr/>
              <a:t>‹#›</a:t>
            </a:fld>
            <a:endParaRPr lang="en-US" altLang="en-US"/>
          </a:p>
        </p:txBody>
      </p:sp>
    </p:spTree>
    <p:extLst>
      <p:ext uri="{BB962C8B-B14F-4D97-AF65-F5344CB8AC3E}">
        <p14:creationId xmlns:p14="http://schemas.microsoft.com/office/powerpoint/2010/main" val="203775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hasCustomPrompt="1"/>
          </p:nvPr>
        </p:nvSpPr>
        <p:spPr>
          <a:xfrm>
            <a:off x="457200" y="273050"/>
            <a:ext cx="3008313" cy="1162050"/>
          </a:xfrm>
        </p:spPr>
        <p:txBody>
          <a:bodyPr anchor="b"/>
          <a:lstStyle>
            <a:lvl1pPr algn="l">
              <a:defRPr sz="2000" b="1"/>
            </a:lvl1pPr>
          </a:lstStyle>
          <a:p>
            <a:r>
              <a:rPr lang="ar-SA" noProof="1"/>
              <a:t>انقر لتحرير نمط العنوان الرئيسي</a:t>
            </a:r>
            <a:endParaRPr lang="en-US" noProof="1"/>
          </a:p>
        </p:txBody>
      </p:sp>
      <p:sp>
        <p:nvSpPr>
          <p:cNvPr id="3" name="عنصر نائب للمحتوى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noProof="1"/>
              <a:t>انقر لتحرير أنماط النص الرئيسي</a:t>
            </a:r>
          </a:p>
          <a:p>
            <a:pPr lvl="1"/>
            <a:r>
              <a:rPr lang="ar-SA" noProof="1"/>
              <a:t>المستوى الثاني</a:t>
            </a:r>
          </a:p>
          <a:p>
            <a:pPr lvl="2"/>
            <a:r>
              <a:rPr lang="ar-SA" noProof="1"/>
              <a:t>المستوى الثالث</a:t>
            </a:r>
          </a:p>
          <a:p>
            <a:pPr lvl="3"/>
            <a:r>
              <a:rPr lang="ar-SA" noProof="1"/>
              <a:t>المستوى الرابع</a:t>
            </a:r>
          </a:p>
          <a:p>
            <a:pPr lvl="4"/>
            <a:r>
              <a:rPr lang="ar-SA" noProof="1"/>
              <a:t>المستوى الخامس</a:t>
            </a:r>
            <a:endParaRPr lang="en-US" noProof="1"/>
          </a:p>
        </p:txBody>
      </p:sp>
      <p:sp>
        <p:nvSpPr>
          <p:cNvPr id="4" name="عنصر نائب للنص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noProof="1"/>
              <a:t>انقر لتحرير أنماط النص الرئيسي</a:t>
            </a:r>
          </a:p>
        </p:txBody>
      </p:sp>
      <p:sp>
        <p:nvSpPr>
          <p:cNvPr id="5" name="Rectangle 6">
            <a:extLst>
              <a:ext uri="{FF2B5EF4-FFF2-40B4-BE49-F238E27FC236}">
                <a16:creationId xmlns:a16="http://schemas.microsoft.com/office/drawing/2014/main" id="{26E0A20B-6B99-427E-8789-84399BF140B4}"/>
              </a:ext>
            </a:extLst>
          </p:cNvPr>
          <p:cNvSpPr>
            <a:spLocks noGrp="1" noChangeArrowheads="1"/>
          </p:cNvSpPr>
          <p:nvPr>
            <p:ph type="sldNum" sz="quarter" idx="10"/>
          </p:nvPr>
        </p:nvSpPr>
        <p:spPr>
          <a:ln/>
        </p:spPr>
        <p:txBody>
          <a:bodyPr/>
          <a:lstStyle>
            <a:lvl1pPr>
              <a:defRPr/>
            </a:lvl1pPr>
          </a:lstStyle>
          <a:p>
            <a:fld id="{8A1CE28B-A0B6-4B13-B2C8-70AAA380717D}" type="slidenum">
              <a:rPr lang="en-US" altLang="en-US"/>
              <a:pPr/>
              <a:t>‹#›</a:t>
            </a:fld>
            <a:endParaRPr lang="en-US" altLang="en-US"/>
          </a:p>
        </p:txBody>
      </p:sp>
    </p:spTree>
    <p:extLst>
      <p:ext uri="{BB962C8B-B14F-4D97-AF65-F5344CB8AC3E}">
        <p14:creationId xmlns:p14="http://schemas.microsoft.com/office/powerpoint/2010/main" val="143610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hasCustomPrompt="1"/>
          </p:nvPr>
        </p:nvSpPr>
        <p:spPr>
          <a:xfrm>
            <a:off x="1792288" y="4800600"/>
            <a:ext cx="5486400" cy="566738"/>
          </a:xfrm>
        </p:spPr>
        <p:txBody>
          <a:bodyPr anchor="b"/>
          <a:lstStyle>
            <a:lvl1pPr algn="l">
              <a:defRPr sz="2000" b="1"/>
            </a:lvl1pPr>
          </a:lstStyle>
          <a:p>
            <a:r>
              <a:rPr lang="ar-SA" noProof="1"/>
              <a:t>انقر لتحرير نمط العنوان الرئيسي</a:t>
            </a:r>
            <a:endParaRPr lang="en-US" noProof="1"/>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عنصر نائب للنص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noProof="1"/>
              <a:t>انقر لتحرير أنماط النص الرئيسي</a:t>
            </a:r>
          </a:p>
        </p:txBody>
      </p:sp>
      <p:sp>
        <p:nvSpPr>
          <p:cNvPr id="5" name="Rectangle 6">
            <a:extLst>
              <a:ext uri="{FF2B5EF4-FFF2-40B4-BE49-F238E27FC236}">
                <a16:creationId xmlns:a16="http://schemas.microsoft.com/office/drawing/2014/main" id="{6BF8AE3F-EB30-4D78-8819-DD1464057A83}"/>
              </a:ext>
            </a:extLst>
          </p:cNvPr>
          <p:cNvSpPr>
            <a:spLocks noGrp="1" noChangeArrowheads="1"/>
          </p:cNvSpPr>
          <p:nvPr>
            <p:ph type="sldNum" sz="quarter" idx="10"/>
          </p:nvPr>
        </p:nvSpPr>
        <p:spPr>
          <a:ln/>
        </p:spPr>
        <p:txBody>
          <a:bodyPr/>
          <a:lstStyle>
            <a:lvl1pPr>
              <a:defRPr/>
            </a:lvl1pPr>
          </a:lstStyle>
          <a:p>
            <a:fld id="{4B931003-6E9D-453C-A26D-878D7673D81E}" type="slidenum">
              <a:rPr lang="en-US" altLang="en-US"/>
              <a:pPr/>
              <a:t>‹#›</a:t>
            </a:fld>
            <a:endParaRPr lang="en-US" altLang="en-US"/>
          </a:p>
        </p:txBody>
      </p:sp>
    </p:spTree>
    <p:extLst>
      <p:ext uri="{BB962C8B-B14F-4D97-AF65-F5344CB8AC3E}">
        <p14:creationId xmlns:p14="http://schemas.microsoft.com/office/powerpoint/2010/main" val="291448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23F1B51-B21E-4E3F-AC11-F10DBD9E3FC7}"/>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DC030AC-3DDB-4A09-9EA5-055A22473BEC}"/>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9CE6E044-7D0C-42CD-8EA6-8AC0422406D4}"/>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3CFB9FD-2268-4404-88B6-EEA100F462AF}" type="slidenum">
              <a:rPr lang="en-US" altLang="en-US"/>
              <a:pPr/>
              <a:t>‹#›</a:t>
            </a:fld>
            <a:endParaRPr lang="en-US" altLang="en-US"/>
          </a:p>
        </p:txBody>
      </p:sp>
      <p:sp>
        <p:nvSpPr>
          <p:cNvPr id="1029" name="Rectangle 8">
            <a:extLst>
              <a:ext uri="{FF2B5EF4-FFF2-40B4-BE49-F238E27FC236}">
                <a16:creationId xmlns:a16="http://schemas.microsoft.com/office/drawing/2014/main" id="{B4026E1B-CFBF-4178-BED9-1AD4DB7359B6}"/>
              </a:ext>
            </a:extLst>
          </p:cNvPr>
          <p:cNvSpPr>
            <a:spLocks noChangeArrowheads="1"/>
          </p:cNvSpPr>
          <p:nvPr/>
        </p:nvSpPr>
        <p:spPr bwMode="auto">
          <a:xfrm>
            <a:off x="0" y="0"/>
            <a:ext cx="9144000" cy="228600"/>
          </a:xfrm>
          <a:prstGeom prst="rect">
            <a:avLst/>
          </a:prstGeom>
          <a:solidFill>
            <a:srgbClr val="D93145"/>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 name="Rectangle 10">
            <a:extLst>
              <a:ext uri="{FF2B5EF4-FFF2-40B4-BE49-F238E27FC236}">
                <a16:creationId xmlns:a16="http://schemas.microsoft.com/office/drawing/2014/main" id="{579905E1-3925-49CF-B4BD-9AA5C574D177}"/>
              </a:ext>
            </a:extLst>
          </p:cNvPr>
          <p:cNvSpPr>
            <a:spLocks noChangeArrowheads="1"/>
          </p:cNvSpPr>
          <p:nvPr/>
        </p:nvSpPr>
        <p:spPr bwMode="auto">
          <a:xfrm>
            <a:off x="0" y="6629400"/>
            <a:ext cx="9144000" cy="2286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problemsolvingwithpython.com/01-Orientation/01.03-Installing-Anaconda-on-Windows/" TargetMode="External"/><Relationship Id="rId2" Type="http://schemas.openxmlformats.org/officeDocument/2006/relationships/hyperlink" Target="https://www.gnu.org/software/octav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gif"/><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jpe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a16="http://schemas.microsoft.com/office/drawing/2014/main" id="{02B3C722-77BA-4D9A-A7DB-CCF5BE68327E}"/>
              </a:ext>
            </a:extLst>
          </p:cNvPr>
          <p:cNvSpPr>
            <a:spLocks noGrp="1" noChangeArrowheads="1"/>
          </p:cNvSpPr>
          <p:nvPr>
            <p:ph type="ctrTitle"/>
          </p:nvPr>
        </p:nvSpPr>
        <p:spPr>
          <a:xfrm>
            <a:off x="152516" y="533476"/>
            <a:ext cx="9144000" cy="1827212"/>
          </a:xfrm>
        </p:spPr>
        <p:txBody>
          <a:bodyPr/>
          <a:lstStyle/>
          <a:p>
            <a:pPr eaLnBrk="1" hangingPunct="1"/>
            <a:r>
              <a:rPr lang="en-GB" altLang="en-US" sz="3600" b="1" dirty="0">
                <a:solidFill>
                  <a:srgbClr val="D93145"/>
                </a:solidFill>
              </a:rPr>
              <a:t>INTRODUCTION TO </a:t>
            </a:r>
            <a:br>
              <a:rPr lang="en-GB" altLang="en-US" sz="3600" b="1" dirty="0">
                <a:solidFill>
                  <a:srgbClr val="D93145"/>
                </a:solidFill>
              </a:rPr>
            </a:br>
            <a:r>
              <a:rPr lang="en-GB" altLang="en-US" sz="3600" b="1" dirty="0">
                <a:solidFill>
                  <a:srgbClr val="D93145"/>
                </a:solidFill>
              </a:rPr>
              <a:t>ARTIFICIAL NEURAL NETWORKS</a:t>
            </a:r>
            <a:br>
              <a:rPr lang="en-GB" altLang="en-US" sz="3600" b="1" dirty="0">
                <a:solidFill>
                  <a:srgbClr val="D93145"/>
                </a:solidFill>
              </a:rPr>
            </a:br>
            <a:r>
              <a:rPr lang="en-GB" altLang="en-US" sz="3600" b="1" dirty="0">
                <a:solidFill>
                  <a:srgbClr val="D93145"/>
                </a:solidFill>
              </a:rPr>
              <a:t>(ANN)</a:t>
            </a:r>
            <a:endParaRPr lang="en-US" altLang="en-US" sz="3600" b="1" dirty="0">
              <a:solidFill>
                <a:srgbClr val="D93145"/>
              </a:solidFill>
            </a:endParaRPr>
          </a:p>
        </p:txBody>
      </p:sp>
      <p:sp>
        <p:nvSpPr>
          <p:cNvPr id="3074" name="Rectangle 3">
            <a:extLst>
              <a:ext uri="{FF2B5EF4-FFF2-40B4-BE49-F238E27FC236}">
                <a16:creationId xmlns:a16="http://schemas.microsoft.com/office/drawing/2014/main" id="{4BD780E6-2BA3-4695-8CE3-A3CD5666694F}"/>
              </a:ext>
            </a:extLst>
          </p:cNvPr>
          <p:cNvSpPr>
            <a:spLocks noGrp="1" noChangeArrowheads="1"/>
          </p:cNvSpPr>
          <p:nvPr>
            <p:ph type="subTitle" idx="1"/>
          </p:nvPr>
        </p:nvSpPr>
        <p:spPr>
          <a:xfrm>
            <a:off x="727984" y="2667020"/>
            <a:ext cx="7993063" cy="1752600"/>
          </a:xfrm>
        </p:spPr>
        <p:txBody>
          <a:bodyPr/>
          <a:lstStyle/>
          <a:p>
            <a:pPr eaLnBrk="1" hangingPunct="1"/>
            <a:r>
              <a:rPr lang="en-US" altLang="en-US" sz="2400" dirty="0"/>
              <a:t>Slide by </a:t>
            </a:r>
          </a:p>
          <a:p>
            <a:pPr eaLnBrk="1" hangingPunct="1"/>
            <a:r>
              <a:rPr lang="en-US" altLang="en-US" sz="2400" dirty="0"/>
              <a:t>Mohammed </a:t>
            </a:r>
            <a:r>
              <a:rPr lang="en-US" altLang="en-US" sz="2400" dirty="0" err="1"/>
              <a:t>Shbier</a:t>
            </a:r>
            <a:endParaRPr lang="en-US" altLang="en-US" sz="2400" dirty="0"/>
          </a:p>
          <a:p>
            <a:pPr eaLnBrk="1" hangingPunct="1"/>
            <a:r>
              <a:rPr lang="en-US" altLang="en-US" sz="2400" dirty="0"/>
              <a:t>Modified by</a:t>
            </a:r>
          </a:p>
          <a:p>
            <a:pPr eaLnBrk="1" hangingPunct="1"/>
            <a:r>
              <a:rPr lang="en-US" altLang="en-US" sz="2400" dirty="0"/>
              <a:t>I </a:t>
            </a:r>
            <a:r>
              <a:rPr lang="en-US" altLang="en-US" sz="2400" dirty="0" err="1"/>
              <a:t>Gede</a:t>
            </a:r>
            <a:r>
              <a:rPr lang="en-US" altLang="en-US" sz="2400" dirty="0"/>
              <a:t> </a:t>
            </a:r>
            <a:r>
              <a:rPr lang="en-US" altLang="en-US" sz="2400" dirty="0" err="1"/>
              <a:t>Pasek</a:t>
            </a:r>
            <a:r>
              <a:rPr lang="en-US" altLang="en-US" sz="2400" dirty="0"/>
              <a:t> Suta Wijaya</a:t>
            </a:r>
          </a:p>
          <a:p>
            <a:pPr eaLnBrk="1" hangingPunct="1"/>
            <a:endParaRPr lang="en-US" altLang="en-US" sz="2400" dirty="0"/>
          </a:p>
        </p:txBody>
      </p:sp>
      <p:sp>
        <p:nvSpPr>
          <p:cNvPr id="2" name="TextBox 1">
            <a:extLst>
              <a:ext uri="{FF2B5EF4-FFF2-40B4-BE49-F238E27FC236}">
                <a16:creationId xmlns:a16="http://schemas.microsoft.com/office/drawing/2014/main" id="{7158F951-75E6-4DBB-887D-CF5C01ED4127}"/>
              </a:ext>
            </a:extLst>
          </p:cNvPr>
          <p:cNvSpPr txBox="1"/>
          <p:nvPr/>
        </p:nvSpPr>
        <p:spPr>
          <a:xfrm>
            <a:off x="1885048" y="5771272"/>
            <a:ext cx="6138607" cy="707886"/>
          </a:xfrm>
          <a:prstGeom prst="rect">
            <a:avLst/>
          </a:prstGeom>
          <a:noFill/>
        </p:spPr>
        <p:txBody>
          <a:bodyPr wrap="square" rtlCol="0">
            <a:spAutoFit/>
          </a:bodyPr>
          <a:lstStyle/>
          <a:p>
            <a:r>
              <a:rPr lang="en-US" altLang="ko-KR" sz="2000" b="1" dirty="0">
                <a:solidFill>
                  <a:schemeClr val="tx1">
                    <a:lumMod val="50000"/>
                  </a:schemeClr>
                </a:solidFill>
                <a:effectLst>
                  <a:outerShdw blurRad="38100" dist="38100" dir="2700000" algn="tl">
                    <a:srgbClr val="000000">
                      <a:alpha val="43137"/>
                    </a:srgbClr>
                  </a:outerShdw>
                </a:effectLst>
                <a:cs typeface="Arial" pitchFamily="34" charset="0"/>
              </a:rPr>
              <a:t>Program </a:t>
            </a:r>
            <a:r>
              <a:rPr lang="en-US" altLang="ko-KR" sz="2000" b="1" dirty="0" err="1">
                <a:solidFill>
                  <a:schemeClr val="tx1">
                    <a:lumMod val="50000"/>
                  </a:schemeClr>
                </a:solidFill>
                <a:effectLst>
                  <a:outerShdw blurRad="38100" dist="38100" dir="2700000" algn="tl">
                    <a:srgbClr val="000000">
                      <a:alpha val="43137"/>
                    </a:srgbClr>
                  </a:outerShdw>
                </a:effectLst>
                <a:cs typeface="Arial" pitchFamily="34" charset="0"/>
              </a:rPr>
              <a:t>Studi</a:t>
            </a:r>
            <a:r>
              <a:rPr lang="en-US" altLang="ko-KR" sz="2000" b="1" dirty="0">
                <a:solidFill>
                  <a:schemeClr val="tx1">
                    <a:lumMod val="50000"/>
                  </a:schemeClr>
                </a:solidFill>
                <a:effectLst>
                  <a:outerShdw blurRad="38100" dist="38100" dir="2700000" algn="tl">
                    <a:srgbClr val="000000">
                      <a:alpha val="43137"/>
                    </a:srgbClr>
                  </a:outerShdw>
                </a:effectLst>
                <a:cs typeface="Arial" pitchFamily="34" charset="0"/>
              </a:rPr>
              <a:t> Teknik </a:t>
            </a:r>
            <a:r>
              <a:rPr lang="en-US" altLang="ko-KR" sz="2000" b="1" dirty="0" err="1">
                <a:solidFill>
                  <a:schemeClr val="tx1">
                    <a:lumMod val="50000"/>
                  </a:schemeClr>
                </a:solidFill>
                <a:effectLst>
                  <a:outerShdw blurRad="38100" dist="38100" dir="2700000" algn="tl">
                    <a:srgbClr val="000000">
                      <a:alpha val="43137"/>
                    </a:srgbClr>
                  </a:outerShdw>
                </a:effectLst>
                <a:cs typeface="Arial" pitchFamily="34" charset="0"/>
              </a:rPr>
              <a:t>Informatika</a:t>
            </a:r>
            <a:r>
              <a:rPr lang="en-US" altLang="ko-KR" sz="2000" b="1" dirty="0">
                <a:solidFill>
                  <a:schemeClr val="tx1">
                    <a:lumMod val="50000"/>
                  </a:schemeClr>
                </a:solidFill>
                <a:effectLst>
                  <a:outerShdw blurRad="38100" dist="38100" dir="2700000" algn="tl">
                    <a:srgbClr val="000000">
                      <a:alpha val="43137"/>
                    </a:srgbClr>
                  </a:outerShdw>
                </a:effectLst>
                <a:cs typeface="Arial" pitchFamily="34" charset="0"/>
              </a:rPr>
              <a:t>, </a:t>
            </a:r>
            <a:r>
              <a:rPr lang="en-US" altLang="ko-KR" sz="2000" b="1" dirty="0" err="1">
                <a:solidFill>
                  <a:schemeClr val="tx1">
                    <a:lumMod val="50000"/>
                  </a:schemeClr>
                </a:solidFill>
                <a:effectLst>
                  <a:outerShdw blurRad="38100" dist="38100" dir="2700000" algn="tl">
                    <a:srgbClr val="000000">
                      <a:alpha val="43137"/>
                    </a:srgbClr>
                  </a:outerShdw>
                </a:effectLst>
                <a:cs typeface="Arial" pitchFamily="34" charset="0"/>
              </a:rPr>
              <a:t>Fak</a:t>
            </a:r>
            <a:r>
              <a:rPr lang="en-US" altLang="ko-KR" sz="2000" b="1" dirty="0">
                <a:solidFill>
                  <a:schemeClr val="tx1">
                    <a:lumMod val="50000"/>
                  </a:schemeClr>
                </a:solidFill>
                <a:effectLst>
                  <a:outerShdw blurRad="38100" dist="38100" dir="2700000" algn="tl">
                    <a:srgbClr val="000000">
                      <a:alpha val="43137"/>
                    </a:srgbClr>
                  </a:outerShdw>
                </a:effectLst>
                <a:cs typeface="Arial" pitchFamily="34" charset="0"/>
              </a:rPr>
              <a:t>. Teknik </a:t>
            </a:r>
            <a:r>
              <a:rPr lang="en-US" altLang="ko-KR" sz="2000" b="1" dirty="0" err="1">
                <a:solidFill>
                  <a:schemeClr val="tx1">
                    <a:lumMod val="50000"/>
                  </a:schemeClr>
                </a:solidFill>
                <a:effectLst>
                  <a:outerShdw blurRad="38100" dist="38100" dir="2700000" algn="tl">
                    <a:srgbClr val="000000">
                      <a:alpha val="43137"/>
                    </a:srgbClr>
                  </a:outerShdw>
                </a:effectLst>
                <a:cs typeface="Arial" pitchFamily="34" charset="0"/>
              </a:rPr>
              <a:t>Universitas</a:t>
            </a:r>
            <a:r>
              <a:rPr lang="en-US" altLang="ko-KR" sz="2000" b="1" dirty="0">
                <a:solidFill>
                  <a:schemeClr val="tx1">
                    <a:lumMod val="50000"/>
                  </a:schemeClr>
                </a:solidFill>
                <a:effectLst>
                  <a:outerShdw blurRad="38100" dist="38100" dir="2700000" algn="tl">
                    <a:srgbClr val="000000">
                      <a:alpha val="43137"/>
                    </a:srgbClr>
                  </a:outerShdw>
                </a:effectLst>
                <a:cs typeface="Arial" pitchFamily="34" charset="0"/>
              </a:rPr>
              <a:t> </a:t>
            </a:r>
            <a:r>
              <a:rPr lang="en-US" altLang="ko-KR" sz="2000" b="1" dirty="0" err="1">
                <a:solidFill>
                  <a:schemeClr val="tx1">
                    <a:lumMod val="50000"/>
                  </a:schemeClr>
                </a:solidFill>
                <a:effectLst>
                  <a:outerShdw blurRad="38100" dist="38100" dir="2700000" algn="tl">
                    <a:srgbClr val="000000">
                      <a:alpha val="43137"/>
                    </a:srgbClr>
                  </a:outerShdw>
                </a:effectLst>
                <a:cs typeface="Arial" pitchFamily="34" charset="0"/>
              </a:rPr>
              <a:t>Mataram</a:t>
            </a:r>
            <a:r>
              <a:rPr lang="en-US" altLang="ko-KR" sz="2000" b="1" dirty="0">
                <a:solidFill>
                  <a:schemeClr val="tx1">
                    <a:lumMod val="50000"/>
                  </a:schemeClr>
                </a:solidFill>
                <a:effectLst>
                  <a:outerShdw blurRad="38100" dist="38100" dir="2700000" algn="tl">
                    <a:srgbClr val="000000">
                      <a:alpha val="43137"/>
                    </a:srgbClr>
                  </a:outerShdw>
                </a:effectLst>
                <a:cs typeface="Arial" pitchFamily="34" charset="0"/>
              </a:rPr>
              <a:t> </a:t>
            </a:r>
            <a:endParaRPr lang="ko-KR" altLang="en-US" sz="2000" b="1" dirty="0">
              <a:solidFill>
                <a:schemeClr val="tx1">
                  <a:lumMod val="50000"/>
                </a:schemeClr>
              </a:solidFill>
              <a:effectLst>
                <a:outerShdw blurRad="38100" dist="38100" dir="2700000" algn="tl">
                  <a:srgbClr val="000000">
                    <a:alpha val="43137"/>
                  </a:srgbClr>
                </a:outerShdw>
              </a:effectLst>
              <a:cs typeface="Arial" pitchFamily="34" charset="0"/>
            </a:endParaRPr>
          </a:p>
        </p:txBody>
      </p:sp>
      <p:pic>
        <p:nvPicPr>
          <p:cNvPr id="3" name="Picture 2">
            <a:extLst>
              <a:ext uri="{FF2B5EF4-FFF2-40B4-BE49-F238E27FC236}">
                <a16:creationId xmlns:a16="http://schemas.microsoft.com/office/drawing/2014/main" id="{F3DF3855-F1B2-4019-B04C-9D2A623D2DAF}"/>
              </a:ext>
            </a:extLst>
          </p:cNvPr>
          <p:cNvPicPr>
            <a:picLocks noChangeAspect="1"/>
          </p:cNvPicPr>
          <p:nvPr/>
        </p:nvPicPr>
        <p:blipFill>
          <a:blip r:embed="rId2"/>
          <a:stretch>
            <a:fillRect/>
          </a:stretch>
        </p:blipFill>
        <p:spPr>
          <a:xfrm>
            <a:off x="640700" y="5651158"/>
            <a:ext cx="952867" cy="943616"/>
          </a:xfrm>
          <a:prstGeom prst="rect">
            <a:avLst/>
          </a:prstGeom>
        </p:spPr>
      </p:pic>
      <p:pic>
        <p:nvPicPr>
          <p:cNvPr id="5" name="Picture 4">
            <a:extLst>
              <a:ext uri="{FF2B5EF4-FFF2-40B4-BE49-F238E27FC236}">
                <a16:creationId xmlns:a16="http://schemas.microsoft.com/office/drawing/2014/main" id="{38FC183D-CED7-41F4-A135-10984929FA4B}"/>
              </a:ext>
            </a:extLst>
          </p:cNvPr>
          <p:cNvPicPr>
            <a:picLocks noChangeAspect="1"/>
          </p:cNvPicPr>
          <p:nvPr/>
        </p:nvPicPr>
        <p:blipFill>
          <a:blip r:embed="rId3"/>
          <a:stretch>
            <a:fillRect/>
          </a:stretch>
        </p:blipFill>
        <p:spPr>
          <a:xfrm>
            <a:off x="8130696" y="5735882"/>
            <a:ext cx="869607" cy="8649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عنصر نائب لرقم الشريحة 3">
            <a:extLst>
              <a:ext uri="{FF2B5EF4-FFF2-40B4-BE49-F238E27FC236}">
                <a16:creationId xmlns:a16="http://schemas.microsoft.com/office/drawing/2014/main" id="{98A7B1FE-C13F-47AA-B18E-CB5D20FDA3B8}"/>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0F887D1F-5602-4985-B888-66D0EB039385}" type="slidenum">
              <a:rPr lang="en-US" altLang="en-US"/>
              <a:pPr eaLnBrk="1" hangingPunct="1"/>
              <a:t>10</a:t>
            </a:fld>
            <a:endParaRPr lang="en-US" altLang="en-US"/>
          </a:p>
        </p:txBody>
      </p:sp>
      <p:sp>
        <p:nvSpPr>
          <p:cNvPr id="9218" name="Rectangle 2">
            <a:extLst>
              <a:ext uri="{FF2B5EF4-FFF2-40B4-BE49-F238E27FC236}">
                <a16:creationId xmlns:a16="http://schemas.microsoft.com/office/drawing/2014/main" id="{8654F65E-260C-4858-878D-7D8013874A93}"/>
              </a:ext>
            </a:extLst>
          </p:cNvPr>
          <p:cNvSpPr>
            <a:spLocks noGrp="1" noChangeArrowheads="1"/>
          </p:cNvSpPr>
          <p:nvPr>
            <p:ph type="title"/>
          </p:nvPr>
        </p:nvSpPr>
        <p:spPr/>
        <p:txBody>
          <a:bodyPr/>
          <a:lstStyle/>
          <a:p>
            <a:pPr algn="l" eaLnBrk="1" hangingPunct="1"/>
            <a:r>
              <a:rPr lang="en-GB" altLang="en-US" b="1" i="1">
                <a:solidFill>
                  <a:srgbClr val="D93145"/>
                </a:solidFill>
                <a:latin typeface="Times New Roman" panose="02020603050405020304" pitchFamily="18" charset="0"/>
              </a:rPr>
              <a:t>Definition of ANN</a:t>
            </a:r>
            <a:endParaRPr lang="en-US" altLang="en-US" b="1" i="1">
              <a:solidFill>
                <a:srgbClr val="D93145"/>
              </a:solidFill>
              <a:latin typeface="Times New Roman" panose="02020603050405020304" pitchFamily="18" charset="0"/>
            </a:endParaRPr>
          </a:p>
        </p:txBody>
      </p:sp>
      <p:sp>
        <p:nvSpPr>
          <p:cNvPr id="9219" name="Rectangle 3">
            <a:extLst>
              <a:ext uri="{FF2B5EF4-FFF2-40B4-BE49-F238E27FC236}">
                <a16:creationId xmlns:a16="http://schemas.microsoft.com/office/drawing/2014/main" id="{205C48CA-7FF0-4679-9D00-BAF3573CA8F7}"/>
              </a:ext>
            </a:extLst>
          </p:cNvPr>
          <p:cNvSpPr>
            <a:spLocks noGrp="1" noChangeArrowheads="1"/>
          </p:cNvSpPr>
          <p:nvPr>
            <p:ph idx="1"/>
          </p:nvPr>
        </p:nvSpPr>
        <p:spPr/>
        <p:txBody>
          <a:bodyPr/>
          <a:lstStyle/>
          <a:p>
            <a:pPr marL="0" indent="0" algn="just" eaLnBrk="1" hangingPunct="1">
              <a:spcBef>
                <a:spcPct val="0"/>
              </a:spcBef>
              <a:buFontTx/>
              <a:buNone/>
            </a:pPr>
            <a:r>
              <a:rPr lang="en-US" altLang="en-US"/>
              <a:t>“Data processing system consisting of a large number of simple, highly interconnected processing elements (artificial neurons) in an architecture inspired by the structure of the cerebral cortex of the brain” </a:t>
            </a:r>
          </a:p>
          <a:p>
            <a:pPr marL="0" indent="0" algn="just" eaLnBrk="1" hangingPunct="1">
              <a:spcBef>
                <a:spcPct val="0"/>
              </a:spcBef>
              <a:buFontTx/>
              <a:buNone/>
            </a:pPr>
            <a:endParaRPr lang="en-US" altLang="en-US"/>
          </a:p>
          <a:p>
            <a:pPr marL="0" indent="0" algn="r" eaLnBrk="1" hangingPunct="1">
              <a:spcBef>
                <a:spcPct val="0"/>
              </a:spcBef>
              <a:buFontTx/>
              <a:buNone/>
            </a:pPr>
            <a:r>
              <a:rPr lang="en-US" altLang="en-US"/>
              <a:t>(Tsoukalas &amp; Uhrig, 1997).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عنصر نائب لرقم الشريحة 2">
            <a:extLst>
              <a:ext uri="{FF2B5EF4-FFF2-40B4-BE49-F238E27FC236}">
                <a16:creationId xmlns:a16="http://schemas.microsoft.com/office/drawing/2014/main" id="{202D4BC3-4B81-45C8-AF16-DED89B569757}"/>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0C4AC7AC-321E-4C4E-A8B8-2E84845D2E4F}" type="slidenum">
              <a:rPr lang="en-US" altLang="en-US"/>
              <a:pPr eaLnBrk="1" hangingPunct="1"/>
              <a:t>11</a:t>
            </a:fld>
            <a:endParaRPr lang="en-US" altLang="en-US"/>
          </a:p>
        </p:txBody>
      </p:sp>
      <p:sp>
        <p:nvSpPr>
          <p:cNvPr id="10242" name="Rectangle 2">
            <a:extLst>
              <a:ext uri="{FF2B5EF4-FFF2-40B4-BE49-F238E27FC236}">
                <a16:creationId xmlns:a16="http://schemas.microsoft.com/office/drawing/2014/main" id="{F11B9507-2190-4594-BA18-A09287E3CF26}"/>
              </a:ext>
            </a:extLst>
          </p:cNvPr>
          <p:cNvSpPr>
            <a:spLocks noGrp="1" noChangeArrowheads="1"/>
          </p:cNvSpPr>
          <p:nvPr>
            <p:ph type="title"/>
          </p:nvPr>
        </p:nvSpPr>
        <p:spPr/>
        <p:txBody>
          <a:bodyPr/>
          <a:lstStyle/>
          <a:p>
            <a:pPr eaLnBrk="1" hangingPunct="1"/>
            <a:r>
              <a:rPr lang="en-US" altLang="en-US" sz="3600" b="1" i="1">
                <a:solidFill>
                  <a:srgbClr val="D93145"/>
                </a:solidFill>
                <a:latin typeface="Times New Roman" panose="02020603050405020304" pitchFamily="18" charset="0"/>
              </a:rPr>
              <a:t>Inspiration from Neurobiology</a:t>
            </a:r>
          </a:p>
        </p:txBody>
      </p:sp>
      <p:sp>
        <p:nvSpPr>
          <p:cNvPr id="10243" name="Rectangle 3">
            <a:extLst>
              <a:ext uri="{FF2B5EF4-FFF2-40B4-BE49-F238E27FC236}">
                <a16:creationId xmlns:a16="http://schemas.microsoft.com/office/drawing/2014/main" id="{D3B97FB3-37F2-42B6-A68D-5A9FDAE2A9AE}"/>
              </a:ext>
            </a:extLst>
          </p:cNvPr>
          <p:cNvSpPr>
            <a:spLocks noChangeArrowheads="1"/>
          </p:cNvSpPr>
          <p:nvPr/>
        </p:nvSpPr>
        <p:spPr bwMode="auto">
          <a:xfrm>
            <a:off x="684213" y="1295400"/>
            <a:ext cx="3671887" cy="5032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a:p>
            <a:pPr algn="ctr" eaLnBrk="1" hangingPunct="1"/>
            <a:r>
              <a:rPr lang="en-US" altLang="en-US"/>
              <a:t>Human Biological Neuron</a:t>
            </a:r>
          </a:p>
          <a:p>
            <a:pPr algn="ctr" eaLnBrk="1" hangingPunct="1"/>
            <a:endParaRPr lang="en-US" altLang="en-US"/>
          </a:p>
        </p:txBody>
      </p:sp>
      <p:pic>
        <p:nvPicPr>
          <p:cNvPr id="10244" name="Picture 4">
            <a:extLst>
              <a:ext uri="{FF2B5EF4-FFF2-40B4-BE49-F238E27FC236}">
                <a16:creationId xmlns:a16="http://schemas.microsoft.com/office/drawing/2014/main" id="{E2722252-0D5F-4EAE-BAF6-050AD4F69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05000"/>
            <a:ext cx="78501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2">
            <a:extLst>
              <a:ext uri="{FF2B5EF4-FFF2-40B4-BE49-F238E27FC236}">
                <a16:creationId xmlns:a16="http://schemas.microsoft.com/office/drawing/2014/main" id="{820C104E-B014-4F37-A238-069BB5C7B511}"/>
              </a:ext>
            </a:extLst>
          </p:cNvPr>
          <p:cNvSpPr txBox="1">
            <a:spLocks noChangeArrowheads="1"/>
          </p:cNvSpPr>
          <p:nvPr/>
        </p:nvSpPr>
        <p:spPr bwMode="auto">
          <a:xfrm>
            <a:off x="1492250" y="533400"/>
            <a:ext cx="544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3600" b="1" i="1">
                <a:solidFill>
                  <a:srgbClr val="D93145"/>
                </a:solidFill>
                <a:latin typeface="Times New Roman" panose="02020603050405020304" pitchFamily="18" charset="0"/>
              </a:rPr>
              <a:t>Biological Neural Networks</a:t>
            </a:r>
          </a:p>
        </p:txBody>
      </p:sp>
      <p:pic>
        <p:nvPicPr>
          <p:cNvPr id="11266" name="Picture 3" descr="NEURONS2">
            <a:extLst>
              <a:ext uri="{FF2B5EF4-FFF2-40B4-BE49-F238E27FC236}">
                <a16:creationId xmlns:a16="http://schemas.microsoft.com/office/drawing/2014/main" id="{0E0D2416-189E-426A-BB78-97EA28B55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270033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4" descr="neuron">
            <a:extLst>
              <a:ext uri="{FF2B5EF4-FFF2-40B4-BE49-F238E27FC236}">
                <a16:creationId xmlns:a16="http://schemas.microsoft.com/office/drawing/2014/main" id="{C951F4A4-4C76-4EF1-AE13-959F79FC3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371600"/>
            <a:ext cx="406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5">
            <a:extLst>
              <a:ext uri="{FF2B5EF4-FFF2-40B4-BE49-F238E27FC236}">
                <a16:creationId xmlns:a16="http://schemas.microsoft.com/office/drawing/2014/main" id="{97180F2B-7CB2-4598-BF17-B4E38F44C587}"/>
              </a:ext>
            </a:extLst>
          </p:cNvPr>
          <p:cNvSpPr txBox="1">
            <a:spLocks noChangeArrowheads="1"/>
          </p:cNvSpPr>
          <p:nvPr/>
        </p:nvSpPr>
        <p:spPr bwMode="auto">
          <a:xfrm>
            <a:off x="5353050" y="4800600"/>
            <a:ext cx="211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chemeClr val="accent2"/>
                </a:solidFill>
              </a:rPr>
              <a:t>Biological neuron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2">
            <a:extLst>
              <a:ext uri="{FF2B5EF4-FFF2-40B4-BE49-F238E27FC236}">
                <a16:creationId xmlns:a16="http://schemas.microsoft.com/office/drawing/2014/main" id="{FAC2AC73-E20E-4E89-B759-73C68DD7DCE9}"/>
              </a:ext>
            </a:extLst>
          </p:cNvPr>
          <p:cNvSpPr txBox="1">
            <a:spLocks noChangeArrowheads="1"/>
          </p:cNvSpPr>
          <p:nvPr/>
        </p:nvSpPr>
        <p:spPr bwMode="auto">
          <a:xfrm>
            <a:off x="1492250" y="533400"/>
            <a:ext cx="544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3600" b="1" i="1">
                <a:solidFill>
                  <a:srgbClr val="D93145"/>
                </a:solidFill>
                <a:latin typeface="Times New Roman" panose="02020603050405020304" pitchFamily="18" charset="0"/>
              </a:rPr>
              <a:t>Biological Neural Networks</a:t>
            </a:r>
          </a:p>
        </p:txBody>
      </p:sp>
      <p:pic>
        <p:nvPicPr>
          <p:cNvPr id="13314" name="Picture 3" descr="neuron">
            <a:extLst>
              <a:ext uri="{FF2B5EF4-FFF2-40B4-BE49-F238E27FC236}">
                <a16:creationId xmlns:a16="http://schemas.microsoft.com/office/drawing/2014/main" id="{1BEC19E7-6B09-48F8-B9D2-2E27E6DE4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24000"/>
            <a:ext cx="406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5" name="Group 4">
            <a:extLst>
              <a:ext uri="{FF2B5EF4-FFF2-40B4-BE49-F238E27FC236}">
                <a16:creationId xmlns:a16="http://schemas.microsoft.com/office/drawing/2014/main" id="{C9B63A81-8833-4473-BA73-A9F91E72EA95}"/>
              </a:ext>
            </a:extLst>
          </p:cNvPr>
          <p:cNvGrpSpPr>
            <a:grpSpLocks/>
          </p:cNvGrpSpPr>
          <p:nvPr/>
        </p:nvGrpSpPr>
        <p:grpSpPr bwMode="auto">
          <a:xfrm>
            <a:off x="685800" y="1600200"/>
            <a:ext cx="3886200" cy="1917700"/>
            <a:chOff x="432" y="1008"/>
            <a:chExt cx="2448" cy="1208"/>
          </a:xfrm>
        </p:grpSpPr>
        <p:pic>
          <p:nvPicPr>
            <p:cNvPr id="13316" name="Picture 5" descr="bd10264_">
              <a:extLst>
                <a:ext uri="{FF2B5EF4-FFF2-40B4-BE49-F238E27FC236}">
                  <a16:creationId xmlns:a16="http://schemas.microsoft.com/office/drawing/2014/main" id="{CD305D34-C2F2-4128-ABE2-B67746181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05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6">
              <a:extLst>
                <a:ext uri="{FF2B5EF4-FFF2-40B4-BE49-F238E27FC236}">
                  <a16:creationId xmlns:a16="http://schemas.microsoft.com/office/drawing/2014/main" id="{41E27487-ED98-46FD-9C93-D846B6B6280E}"/>
                </a:ext>
              </a:extLst>
            </p:cNvPr>
            <p:cNvSpPr txBox="1">
              <a:spLocks noChangeArrowheads="1"/>
            </p:cNvSpPr>
            <p:nvPr/>
          </p:nvSpPr>
          <p:spPr bwMode="auto">
            <a:xfrm>
              <a:off x="566" y="1008"/>
              <a:ext cx="2314"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A biological neuron has three types of main components; </a:t>
              </a:r>
              <a:r>
                <a:rPr lang="en-US" altLang="en-US" sz="2400" b="1" u="sng">
                  <a:solidFill>
                    <a:schemeClr val="accent2"/>
                  </a:solidFill>
                </a:rPr>
                <a:t>dendrites</a:t>
              </a:r>
              <a:r>
                <a:rPr lang="en-US" altLang="en-US" sz="2400" b="1">
                  <a:solidFill>
                    <a:schemeClr val="accent2"/>
                  </a:solidFill>
                </a:rPr>
                <a:t>, </a:t>
              </a:r>
              <a:r>
                <a:rPr lang="en-US" altLang="en-US" sz="2400" b="1" u="sng">
                  <a:solidFill>
                    <a:schemeClr val="accent2"/>
                  </a:solidFill>
                </a:rPr>
                <a:t>soma</a:t>
              </a:r>
              <a:r>
                <a:rPr lang="en-US" altLang="en-US" sz="2400" b="1">
                  <a:solidFill>
                    <a:schemeClr val="accent2"/>
                  </a:solidFill>
                </a:rPr>
                <a:t> (or cell body) and </a:t>
              </a:r>
              <a:r>
                <a:rPr lang="en-US" altLang="en-US" sz="2400" b="1" u="sng">
                  <a:solidFill>
                    <a:schemeClr val="accent2"/>
                  </a:solidFill>
                </a:rPr>
                <a:t>axon</a:t>
              </a:r>
              <a:r>
                <a:rPr lang="en-US" altLang="en-US" sz="2400" b="1">
                  <a:solidFill>
                    <a:schemeClr val="accent2"/>
                  </a:solidFill>
                </a:rPr>
                <a:t>.</a:t>
              </a:r>
            </a:p>
          </p:txBody>
        </p:sp>
      </p:grpSp>
      <p:grpSp>
        <p:nvGrpSpPr>
          <p:cNvPr id="13318" name="Group 7">
            <a:extLst>
              <a:ext uri="{FF2B5EF4-FFF2-40B4-BE49-F238E27FC236}">
                <a16:creationId xmlns:a16="http://schemas.microsoft.com/office/drawing/2014/main" id="{CA7F5633-84F0-454D-9734-96B1913C2A8F}"/>
              </a:ext>
            </a:extLst>
          </p:cNvPr>
          <p:cNvGrpSpPr>
            <a:grpSpLocks/>
          </p:cNvGrpSpPr>
          <p:nvPr/>
        </p:nvGrpSpPr>
        <p:grpSpPr bwMode="auto">
          <a:xfrm>
            <a:off x="685800" y="3568700"/>
            <a:ext cx="3886200" cy="1187450"/>
            <a:chOff x="432" y="1008"/>
            <a:chExt cx="2448" cy="748"/>
          </a:xfrm>
        </p:grpSpPr>
        <p:pic>
          <p:nvPicPr>
            <p:cNvPr id="13319" name="Picture 8" descr="bd10264_">
              <a:extLst>
                <a:ext uri="{FF2B5EF4-FFF2-40B4-BE49-F238E27FC236}">
                  <a16:creationId xmlns:a16="http://schemas.microsoft.com/office/drawing/2014/main" id="{71272EE5-A129-405E-87C6-251205D780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05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9">
              <a:extLst>
                <a:ext uri="{FF2B5EF4-FFF2-40B4-BE49-F238E27FC236}">
                  <a16:creationId xmlns:a16="http://schemas.microsoft.com/office/drawing/2014/main" id="{63FD240A-C8B6-440D-B45C-D96EF6932DC4}"/>
                </a:ext>
              </a:extLst>
            </p:cNvPr>
            <p:cNvSpPr txBox="1">
              <a:spLocks noChangeArrowheads="1"/>
            </p:cNvSpPr>
            <p:nvPr/>
          </p:nvSpPr>
          <p:spPr bwMode="auto">
            <a:xfrm>
              <a:off x="566" y="1008"/>
              <a:ext cx="231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Dendrites receives signals from other neurons.</a:t>
              </a:r>
            </a:p>
          </p:txBody>
        </p:sp>
      </p:grpSp>
      <p:grpSp>
        <p:nvGrpSpPr>
          <p:cNvPr id="13321" name="Group 10">
            <a:extLst>
              <a:ext uri="{FF2B5EF4-FFF2-40B4-BE49-F238E27FC236}">
                <a16:creationId xmlns:a16="http://schemas.microsoft.com/office/drawing/2014/main" id="{AAA50372-A65A-4CFC-A0C6-7EF321691501}"/>
              </a:ext>
            </a:extLst>
          </p:cNvPr>
          <p:cNvGrpSpPr>
            <a:grpSpLocks/>
          </p:cNvGrpSpPr>
          <p:nvPr/>
        </p:nvGrpSpPr>
        <p:grpSpPr bwMode="auto">
          <a:xfrm>
            <a:off x="685800" y="4756150"/>
            <a:ext cx="7924800" cy="1187450"/>
            <a:chOff x="432" y="2996"/>
            <a:chExt cx="4992" cy="748"/>
          </a:xfrm>
        </p:grpSpPr>
        <p:pic>
          <p:nvPicPr>
            <p:cNvPr id="13322" name="Picture 11" descr="bd10264_">
              <a:extLst>
                <a:ext uri="{FF2B5EF4-FFF2-40B4-BE49-F238E27FC236}">
                  <a16:creationId xmlns:a16="http://schemas.microsoft.com/office/drawing/2014/main" id="{A9921DB9-BB7D-4957-9651-2C50A3AC6A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304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Text Box 12">
              <a:extLst>
                <a:ext uri="{FF2B5EF4-FFF2-40B4-BE49-F238E27FC236}">
                  <a16:creationId xmlns:a16="http://schemas.microsoft.com/office/drawing/2014/main" id="{FC4F655C-FC3B-4B82-882F-6730E326F489}"/>
                </a:ext>
              </a:extLst>
            </p:cNvPr>
            <p:cNvSpPr txBox="1">
              <a:spLocks noChangeArrowheads="1"/>
            </p:cNvSpPr>
            <p:nvPr/>
          </p:nvSpPr>
          <p:spPr bwMode="auto">
            <a:xfrm>
              <a:off x="566" y="2996"/>
              <a:ext cx="485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The soma, sums the incoming signals.  When sufficient input is received, the cell fires; that is it transmit a signal over its axon to other cells.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a:extLst>
              <a:ext uri="{FF2B5EF4-FFF2-40B4-BE49-F238E27FC236}">
                <a16:creationId xmlns:a16="http://schemas.microsoft.com/office/drawing/2014/main" id="{FD5C1F47-E9A7-48D3-9858-AD6D34426215}"/>
              </a:ext>
            </a:extLst>
          </p:cNvPr>
          <p:cNvSpPr txBox="1">
            <a:spLocks noChangeArrowheads="1"/>
          </p:cNvSpPr>
          <p:nvPr/>
        </p:nvSpPr>
        <p:spPr bwMode="auto">
          <a:xfrm>
            <a:off x="1492250" y="533400"/>
            <a:ext cx="362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3600" b="1" i="1">
                <a:solidFill>
                  <a:srgbClr val="D93145"/>
                </a:solidFill>
                <a:latin typeface="Times New Roman" panose="02020603050405020304" pitchFamily="18" charset="0"/>
              </a:rPr>
              <a:t>Artificial Neurons</a:t>
            </a:r>
          </a:p>
        </p:txBody>
      </p:sp>
      <p:grpSp>
        <p:nvGrpSpPr>
          <p:cNvPr id="15362" name="Group 3">
            <a:extLst>
              <a:ext uri="{FF2B5EF4-FFF2-40B4-BE49-F238E27FC236}">
                <a16:creationId xmlns:a16="http://schemas.microsoft.com/office/drawing/2014/main" id="{BC9309EA-5049-4F76-9527-BA29B5227A3C}"/>
              </a:ext>
            </a:extLst>
          </p:cNvPr>
          <p:cNvGrpSpPr>
            <a:grpSpLocks/>
          </p:cNvGrpSpPr>
          <p:nvPr/>
        </p:nvGrpSpPr>
        <p:grpSpPr bwMode="auto">
          <a:xfrm>
            <a:off x="685800" y="1600200"/>
            <a:ext cx="7924800" cy="1187450"/>
            <a:chOff x="432" y="1008"/>
            <a:chExt cx="4992" cy="748"/>
          </a:xfrm>
        </p:grpSpPr>
        <p:pic>
          <p:nvPicPr>
            <p:cNvPr id="15363" name="Picture 4" descr="bd10264_">
              <a:extLst>
                <a:ext uri="{FF2B5EF4-FFF2-40B4-BE49-F238E27FC236}">
                  <a16:creationId xmlns:a16="http://schemas.microsoft.com/office/drawing/2014/main" id="{9D3268D3-458D-4405-8025-A9ECABFA3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105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5">
              <a:extLst>
                <a:ext uri="{FF2B5EF4-FFF2-40B4-BE49-F238E27FC236}">
                  <a16:creationId xmlns:a16="http://schemas.microsoft.com/office/drawing/2014/main" id="{03D2B2C8-43DE-4FD3-B165-2DEE92CEE249}"/>
                </a:ext>
              </a:extLst>
            </p:cNvPr>
            <p:cNvSpPr txBox="1">
              <a:spLocks noChangeArrowheads="1"/>
            </p:cNvSpPr>
            <p:nvPr/>
          </p:nvSpPr>
          <p:spPr bwMode="auto">
            <a:xfrm>
              <a:off x="566" y="1008"/>
              <a:ext cx="485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ANN is an information processing system that has certain performance characteristics in common with biological nets.</a:t>
              </a:r>
            </a:p>
          </p:txBody>
        </p:sp>
      </p:grpSp>
      <p:grpSp>
        <p:nvGrpSpPr>
          <p:cNvPr id="15365" name="Group 6">
            <a:extLst>
              <a:ext uri="{FF2B5EF4-FFF2-40B4-BE49-F238E27FC236}">
                <a16:creationId xmlns:a16="http://schemas.microsoft.com/office/drawing/2014/main" id="{400F5B45-9A3A-47A7-8C39-893BD0E00522}"/>
              </a:ext>
            </a:extLst>
          </p:cNvPr>
          <p:cNvGrpSpPr>
            <a:grpSpLocks/>
          </p:cNvGrpSpPr>
          <p:nvPr/>
        </p:nvGrpSpPr>
        <p:grpSpPr bwMode="auto">
          <a:xfrm>
            <a:off x="685800" y="2851150"/>
            <a:ext cx="7924800" cy="3416300"/>
            <a:chOff x="432" y="1008"/>
            <a:chExt cx="4992" cy="2152"/>
          </a:xfrm>
        </p:grpSpPr>
        <p:pic>
          <p:nvPicPr>
            <p:cNvPr id="15366" name="Picture 7" descr="bd10264_">
              <a:extLst>
                <a:ext uri="{FF2B5EF4-FFF2-40B4-BE49-F238E27FC236}">
                  <a16:creationId xmlns:a16="http://schemas.microsoft.com/office/drawing/2014/main" id="{C3682E65-BF33-4B80-8EFF-DAAE0FDA9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105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8">
              <a:extLst>
                <a:ext uri="{FF2B5EF4-FFF2-40B4-BE49-F238E27FC236}">
                  <a16:creationId xmlns:a16="http://schemas.microsoft.com/office/drawing/2014/main" id="{124B0079-E297-4294-A884-039530EC0A72}"/>
                </a:ext>
              </a:extLst>
            </p:cNvPr>
            <p:cNvSpPr txBox="1">
              <a:spLocks noChangeArrowheads="1"/>
            </p:cNvSpPr>
            <p:nvPr/>
          </p:nvSpPr>
          <p:spPr bwMode="auto">
            <a:xfrm>
              <a:off x="566" y="1008"/>
              <a:ext cx="4858" cy="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930275" indent="-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dirty="0">
                  <a:solidFill>
                    <a:schemeClr val="accent2"/>
                  </a:solidFill>
                </a:rPr>
                <a:t>Several key features of the processing elements of ANN are suggested by the properties of biological neurons:</a:t>
              </a:r>
            </a:p>
            <a:p>
              <a:pPr lvl="1" algn="just" eaLnBrk="1" hangingPunct="1">
                <a:buFont typeface="Arial" panose="020B0604020202020204" pitchFamily="34" charset="0"/>
                <a:buAutoNum type="arabicPeriod"/>
              </a:pPr>
              <a:r>
                <a:rPr lang="en-US" altLang="en-US" b="1" dirty="0">
                  <a:solidFill>
                    <a:schemeClr val="accent2"/>
                  </a:solidFill>
                </a:rPr>
                <a:t>The processing element receives many signals.</a:t>
              </a:r>
            </a:p>
            <a:p>
              <a:pPr lvl="1" algn="just" eaLnBrk="1" hangingPunct="1">
                <a:buFont typeface="Arial" panose="020B0604020202020204" pitchFamily="34" charset="0"/>
                <a:buAutoNum type="arabicPeriod"/>
              </a:pPr>
              <a:r>
                <a:rPr lang="en-US" altLang="en-US" b="1" dirty="0">
                  <a:solidFill>
                    <a:schemeClr val="accent2"/>
                  </a:solidFill>
                </a:rPr>
                <a:t>Signals may be modified by a weight at the receiving synapse.</a:t>
              </a:r>
            </a:p>
            <a:p>
              <a:pPr lvl="1" algn="just" eaLnBrk="1" hangingPunct="1">
                <a:buFont typeface="Arial" panose="020B0604020202020204" pitchFamily="34" charset="0"/>
                <a:buAutoNum type="arabicPeriod"/>
              </a:pPr>
              <a:r>
                <a:rPr lang="en-US" altLang="en-US" b="1" dirty="0">
                  <a:solidFill>
                    <a:schemeClr val="accent2"/>
                  </a:solidFill>
                </a:rPr>
                <a:t>The processing element sums the weighted inputs.</a:t>
              </a:r>
            </a:p>
            <a:p>
              <a:pPr lvl="1" algn="just" eaLnBrk="1" hangingPunct="1">
                <a:buFont typeface="Arial" panose="020B0604020202020204" pitchFamily="34" charset="0"/>
                <a:buAutoNum type="arabicPeriod"/>
              </a:pPr>
              <a:r>
                <a:rPr lang="en-US" altLang="en-US" b="1" dirty="0">
                  <a:solidFill>
                    <a:schemeClr val="accent2"/>
                  </a:solidFill>
                </a:rPr>
                <a:t>Under appropriate circumstances (sufficient input), the neuron transmits a single output.</a:t>
              </a:r>
            </a:p>
            <a:p>
              <a:pPr lvl="1" algn="just" eaLnBrk="1" hangingPunct="1">
                <a:buFont typeface="Arial" panose="020B0604020202020204" pitchFamily="34" charset="0"/>
                <a:buAutoNum type="arabicPeriod"/>
              </a:pPr>
              <a:r>
                <a:rPr lang="en-US" altLang="en-US" b="1" dirty="0">
                  <a:solidFill>
                    <a:schemeClr val="accent2"/>
                  </a:solidFill>
                </a:rPr>
                <a:t>The output from a particular neuron may go to many other neurons.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عنصر نائب لرقم الشريحة 4">
            <a:extLst>
              <a:ext uri="{FF2B5EF4-FFF2-40B4-BE49-F238E27FC236}">
                <a16:creationId xmlns:a16="http://schemas.microsoft.com/office/drawing/2014/main" id="{FA02E62E-F427-422C-AD31-B0A172E6FF8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5B6AA322-AD23-4986-8681-1A6317D50562}" type="slidenum">
              <a:rPr lang="en-US" altLang="en-US"/>
              <a:pPr eaLnBrk="1" hangingPunct="1"/>
              <a:t>15</a:t>
            </a:fld>
            <a:endParaRPr lang="en-US" altLang="en-US"/>
          </a:p>
        </p:txBody>
      </p:sp>
      <p:pic>
        <p:nvPicPr>
          <p:cNvPr id="16386" name="Picture 2" descr="1">
            <a:extLst>
              <a:ext uri="{FF2B5EF4-FFF2-40B4-BE49-F238E27FC236}">
                <a16:creationId xmlns:a16="http://schemas.microsoft.com/office/drawing/2014/main" id="{BA8479B5-81EE-4789-83E9-9C9BB9406BED}"/>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0" y="3581400"/>
            <a:ext cx="4038600" cy="2324100"/>
          </a:xfrm>
        </p:spPr>
      </p:pic>
      <p:grpSp>
        <p:nvGrpSpPr>
          <p:cNvPr id="16387" name="Group 3">
            <a:extLst>
              <a:ext uri="{FF2B5EF4-FFF2-40B4-BE49-F238E27FC236}">
                <a16:creationId xmlns:a16="http://schemas.microsoft.com/office/drawing/2014/main" id="{A3ACB4E9-677F-4E9A-88AB-8B9C5EDDA966}"/>
              </a:ext>
            </a:extLst>
          </p:cNvPr>
          <p:cNvGrpSpPr>
            <a:grpSpLocks/>
          </p:cNvGrpSpPr>
          <p:nvPr/>
        </p:nvGrpSpPr>
        <p:grpSpPr bwMode="auto">
          <a:xfrm>
            <a:off x="3124200" y="1752600"/>
            <a:ext cx="5562600" cy="4267200"/>
            <a:chOff x="1525" y="864"/>
            <a:chExt cx="4024" cy="2958"/>
          </a:xfrm>
        </p:grpSpPr>
        <p:pic>
          <p:nvPicPr>
            <p:cNvPr id="16388" name="Picture 4" descr="neu">
              <a:extLst>
                <a:ext uri="{FF2B5EF4-FFF2-40B4-BE49-F238E27FC236}">
                  <a16:creationId xmlns:a16="http://schemas.microsoft.com/office/drawing/2014/main" id="{58B65105-BA94-474E-8B88-2B528087E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89" cy="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Freeform 5">
              <a:extLst>
                <a:ext uri="{FF2B5EF4-FFF2-40B4-BE49-F238E27FC236}">
                  <a16:creationId xmlns:a16="http://schemas.microsoft.com/office/drawing/2014/main" id="{9567C9F9-61E9-41CB-AA48-F4028468B42A}"/>
                </a:ext>
              </a:extLst>
            </p:cNvPr>
            <p:cNvSpPr>
              <a:spLocks noChangeArrowheads="1"/>
            </p:cNvSpPr>
            <p:nvPr/>
          </p:nvSpPr>
          <p:spPr bwMode="auto">
            <a:xfrm>
              <a:off x="1525" y="1182"/>
              <a:ext cx="810" cy="1361"/>
            </a:xfrm>
            <a:custGeom>
              <a:avLst/>
              <a:gdLst>
                <a:gd name="T0" fmla="*/ 784 w 784"/>
                <a:gd name="T1" fmla="*/ 0 h 1776"/>
                <a:gd name="T2" fmla="*/ 16 w 784"/>
                <a:gd name="T3" fmla="*/ 1200 h 1776"/>
                <a:gd name="T4" fmla="*/ 688 w 784"/>
                <a:gd name="T5" fmla="*/ 1776 h 1776"/>
              </a:gdLst>
              <a:ahLst/>
              <a:cxnLst>
                <a:cxn ang="0">
                  <a:pos x="T0" y="T1"/>
                </a:cxn>
                <a:cxn ang="0">
                  <a:pos x="T2" y="T3"/>
                </a:cxn>
                <a:cxn ang="0">
                  <a:pos x="T4" y="T5"/>
                </a:cxn>
              </a:cxnLst>
              <a:rect l="0" t="0" r="r" b="b"/>
              <a:pathLst>
                <a:path w="784" h="1776">
                  <a:moveTo>
                    <a:pt x="784" y="0"/>
                  </a:moveTo>
                  <a:cubicBezTo>
                    <a:pt x="408" y="452"/>
                    <a:pt x="32" y="904"/>
                    <a:pt x="16" y="1200"/>
                  </a:cubicBezTo>
                  <a:cubicBezTo>
                    <a:pt x="0" y="1496"/>
                    <a:pt x="344" y="1636"/>
                    <a:pt x="688" y="1776"/>
                  </a:cubicBezTo>
                </a:path>
              </a:pathLst>
            </a:custGeom>
            <a:noFill/>
            <a:ln w="38100" cap="sq">
              <a:solidFill>
                <a:srgbClr val="FF66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16390" name="Freeform 6">
              <a:extLst>
                <a:ext uri="{FF2B5EF4-FFF2-40B4-BE49-F238E27FC236}">
                  <a16:creationId xmlns:a16="http://schemas.microsoft.com/office/drawing/2014/main" id="{1509CF48-A100-466A-983F-4706411AFD6A}"/>
                </a:ext>
              </a:extLst>
            </p:cNvPr>
            <p:cNvSpPr>
              <a:spLocks noChangeArrowheads="1"/>
            </p:cNvSpPr>
            <p:nvPr/>
          </p:nvSpPr>
          <p:spPr bwMode="auto">
            <a:xfrm>
              <a:off x="2537" y="1038"/>
              <a:ext cx="353" cy="1467"/>
            </a:xfrm>
            <a:custGeom>
              <a:avLst/>
              <a:gdLst>
                <a:gd name="T0" fmla="*/ 240 w 240"/>
                <a:gd name="T1" fmla="*/ 0 h 1776"/>
                <a:gd name="T2" fmla="*/ 0 w 240"/>
                <a:gd name="T3" fmla="*/ 1392 h 1776"/>
                <a:gd name="T4" fmla="*/ 240 w 240"/>
                <a:gd name="T5" fmla="*/ 1776 h 1776"/>
              </a:gdLst>
              <a:ahLst/>
              <a:cxnLst>
                <a:cxn ang="0">
                  <a:pos x="T0" y="T1"/>
                </a:cxn>
                <a:cxn ang="0">
                  <a:pos x="T2" y="T3"/>
                </a:cxn>
                <a:cxn ang="0">
                  <a:pos x="T4" y="T5"/>
                </a:cxn>
              </a:cxnLst>
              <a:rect l="0" t="0" r="r" b="b"/>
              <a:pathLst>
                <a:path w="240" h="1776">
                  <a:moveTo>
                    <a:pt x="240" y="0"/>
                  </a:moveTo>
                  <a:cubicBezTo>
                    <a:pt x="120" y="548"/>
                    <a:pt x="0" y="1096"/>
                    <a:pt x="0" y="1392"/>
                  </a:cubicBezTo>
                  <a:cubicBezTo>
                    <a:pt x="0" y="1688"/>
                    <a:pt x="192" y="1712"/>
                    <a:pt x="240" y="1776"/>
                  </a:cubicBezTo>
                </a:path>
              </a:pathLst>
            </a:custGeom>
            <a:noFill/>
            <a:ln w="38100" cap="sq">
              <a:solidFill>
                <a:srgbClr val="008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16391" name="Freeform 7">
              <a:extLst>
                <a:ext uri="{FF2B5EF4-FFF2-40B4-BE49-F238E27FC236}">
                  <a16:creationId xmlns:a16="http://schemas.microsoft.com/office/drawing/2014/main" id="{7013AACD-596C-4465-AC20-1F22F4A9902C}"/>
                </a:ext>
              </a:extLst>
            </p:cNvPr>
            <p:cNvSpPr>
              <a:spLocks noChangeArrowheads="1"/>
            </p:cNvSpPr>
            <p:nvPr/>
          </p:nvSpPr>
          <p:spPr bwMode="auto">
            <a:xfrm>
              <a:off x="4656" y="1662"/>
              <a:ext cx="768" cy="1253"/>
            </a:xfrm>
            <a:custGeom>
              <a:avLst/>
              <a:gdLst>
                <a:gd name="T0" fmla="*/ 0 w 1064"/>
                <a:gd name="T1" fmla="*/ 0 h 1584"/>
                <a:gd name="T2" fmla="*/ 912 w 1064"/>
                <a:gd name="T3" fmla="*/ 528 h 1584"/>
                <a:gd name="T4" fmla="*/ 912 w 1064"/>
                <a:gd name="T5" fmla="*/ 1584 h 1584"/>
              </a:gdLst>
              <a:ahLst/>
              <a:cxnLst>
                <a:cxn ang="0">
                  <a:pos x="T0" y="T1"/>
                </a:cxn>
                <a:cxn ang="0">
                  <a:pos x="T2" y="T3"/>
                </a:cxn>
                <a:cxn ang="0">
                  <a:pos x="T4" y="T5"/>
                </a:cxn>
              </a:cxnLst>
              <a:rect l="0" t="0" r="r" b="b"/>
              <a:pathLst>
                <a:path w="1064" h="1584">
                  <a:moveTo>
                    <a:pt x="0" y="0"/>
                  </a:moveTo>
                  <a:cubicBezTo>
                    <a:pt x="380" y="132"/>
                    <a:pt x="760" y="264"/>
                    <a:pt x="912" y="528"/>
                  </a:cubicBezTo>
                  <a:cubicBezTo>
                    <a:pt x="1064" y="792"/>
                    <a:pt x="988" y="1188"/>
                    <a:pt x="912" y="1584"/>
                  </a:cubicBezTo>
                </a:path>
              </a:pathLst>
            </a:custGeom>
            <a:noFill/>
            <a:ln w="38100" cap="sq">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16392" name="Rectangle 8">
              <a:extLst>
                <a:ext uri="{FF2B5EF4-FFF2-40B4-BE49-F238E27FC236}">
                  <a16:creationId xmlns:a16="http://schemas.microsoft.com/office/drawing/2014/main" id="{B2D65163-CF21-4761-8843-0A977304E12F}"/>
                </a:ext>
              </a:extLst>
            </p:cNvPr>
            <p:cNvSpPr>
              <a:spLocks noChangeArrowheads="1"/>
            </p:cNvSpPr>
            <p:nvPr/>
          </p:nvSpPr>
          <p:spPr bwMode="auto">
            <a:xfrm>
              <a:off x="3551" y="2696"/>
              <a:ext cx="1585" cy="508"/>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zh-CN" sz="2400" b="1">
                <a:latin typeface="Times New Roman" panose="02020603050405020304" pitchFamily="18" charset="0"/>
                <a:ea typeface="SimSun" panose="02010600030101010101" pitchFamily="2" charset="-122"/>
              </a:endParaRPr>
            </a:p>
            <a:p>
              <a:pPr algn="ctr"/>
              <a:endParaRPr lang="zh-CN" altLang="en-US">
                <a:ea typeface="SimSun" panose="02010600030101010101" pitchFamily="2" charset="-122"/>
              </a:endParaRPr>
            </a:p>
          </p:txBody>
        </p:sp>
        <p:sp>
          <p:nvSpPr>
            <p:cNvPr id="16393" name="Text Box 9">
              <a:extLst>
                <a:ext uri="{FF2B5EF4-FFF2-40B4-BE49-F238E27FC236}">
                  <a16:creationId xmlns:a16="http://schemas.microsoft.com/office/drawing/2014/main" id="{AB7B5FB7-8643-4534-92BE-481D960F196C}"/>
                </a:ext>
              </a:extLst>
            </p:cNvPr>
            <p:cNvSpPr txBox="1">
              <a:spLocks noChangeArrowheads="1"/>
            </p:cNvSpPr>
            <p:nvPr/>
          </p:nvSpPr>
          <p:spPr bwMode="auto">
            <a:xfrm>
              <a:off x="2014" y="2382"/>
              <a:ext cx="398" cy="1295"/>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endParaRPr lang="en-GB" altLang="zh-CN" sz="2400">
                <a:solidFill>
                  <a:schemeClr val="tx2"/>
                </a:solidFill>
                <a:latin typeface="Times New Roman" panose="02020603050405020304" pitchFamily="18" charset="0"/>
                <a:ea typeface="SimSun" panose="02010600030101010101" pitchFamily="2" charset="-122"/>
              </a:endParaRPr>
            </a:p>
          </p:txBody>
        </p:sp>
        <p:sp>
          <p:nvSpPr>
            <p:cNvPr id="16394" name="Text Box 10">
              <a:extLst>
                <a:ext uri="{FF2B5EF4-FFF2-40B4-BE49-F238E27FC236}">
                  <a16:creationId xmlns:a16="http://schemas.microsoft.com/office/drawing/2014/main" id="{9B309B54-9BC2-4F22-9936-1AE43FD403D1}"/>
                </a:ext>
              </a:extLst>
            </p:cNvPr>
            <p:cNvSpPr txBox="1">
              <a:spLocks noChangeArrowheads="1"/>
            </p:cNvSpPr>
            <p:nvPr/>
          </p:nvSpPr>
          <p:spPr bwMode="auto">
            <a:xfrm>
              <a:off x="2637" y="2238"/>
              <a:ext cx="397" cy="1584"/>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endParaRPr lang="en-GB" altLang="zh-CN" sz="2400">
                <a:solidFill>
                  <a:schemeClr val="tx2"/>
                </a:solidFill>
                <a:latin typeface="Times New Roman" panose="02020603050405020304" pitchFamily="18" charset="0"/>
                <a:ea typeface="SimSun" panose="02010600030101010101" pitchFamily="2" charset="-122"/>
              </a:endParaRPr>
            </a:p>
          </p:txBody>
        </p:sp>
        <p:sp>
          <p:nvSpPr>
            <p:cNvPr id="16395" name="Freeform 11">
              <a:extLst>
                <a:ext uri="{FF2B5EF4-FFF2-40B4-BE49-F238E27FC236}">
                  <a16:creationId xmlns:a16="http://schemas.microsoft.com/office/drawing/2014/main" id="{0C352382-FCCD-4522-B73B-324A13CB9105}"/>
                </a:ext>
              </a:extLst>
            </p:cNvPr>
            <p:cNvSpPr>
              <a:spLocks noChangeArrowheads="1"/>
            </p:cNvSpPr>
            <p:nvPr/>
          </p:nvSpPr>
          <p:spPr bwMode="auto">
            <a:xfrm>
              <a:off x="2928" y="1590"/>
              <a:ext cx="1683" cy="1270"/>
            </a:xfrm>
            <a:custGeom>
              <a:avLst/>
              <a:gdLst>
                <a:gd name="T0" fmla="*/ 0 w 1488"/>
                <a:gd name="T1" fmla="*/ 0 h 1392"/>
                <a:gd name="T2" fmla="*/ 1104 w 1488"/>
                <a:gd name="T3" fmla="*/ 528 h 1392"/>
                <a:gd name="T4" fmla="*/ 1488 w 1488"/>
                <a:gd name="T5" fmla="*/ 1392 h 1392"/>
              </a:gdLst>
              <a:ahLst/>
              <a:cxnLst>
                <a:cxn ang="0">
                  <a:pos x="T0" y="T1"/>
                </a:cxn>
                <a:cxn ang="0">
                  <a:pos x="T2" y="T3"/>
                </a:cxn>
                <a:cxn ang="0">
                  <a:pos x="T4" y="T5"/>
                </a:cxn>
              </a:cxnLst>
              <a:rect l="0" t="0" r="r" b="b"/>
              <a:pathLst>
                <a:path w="1488" h="1392">
                  <a:moveTo>
                    <a:pt x="0" y="0"/>
                  </a:moveTo>
                  <a:cubicBezTo>
                    <a:pt x="428" y="148"/>
                    <a:pt x="856" y="296"/>
                    <a:pt x="1104" y="528"/>
                  </a:cubicBezTo>
                  <a:cubicBezTo>
                    <a:pt x="1352" y="760"/>
                    <a:pt x="1420" y="1076"/>
                    <a:pt x="1488" y="1392"/>
                  </a:cubicBezTo>
                </a:path>
              </a:pathLst>
            </a:custGeom>
            <a:noFill/>
            <a:ln w="38100" cap="sq">
              <a:solidFill>
                <a:srgbClr val="0000FF"/>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grpSp>
      <p:sp>
        <p:nvSpPr>
          <p:cNvPr id="158732" name="Rectangle 12">
            <a:extLst>
              <a:ext uri="{FF2B5EF4-FFF2-40B4-BE49-F238E27FC236}">
                <a16:creationId xmlns:a16="http://schemas.microsoft.com/office/drawing/2014/main" id="{747C68A8-6818-447A-A9AE-6E91B0FF0BF5}"/>
              </a:ext>
            </a:extLst>
          </p:cNvPr>
          <p:cNvSpPr>
            <a:spLocks noChangeArrowheads="1"/>
          </p:cNvSpPr>
          <p:nvPr/>
        </p:nvSpPr>
        <p:spPr bwMode="auto">
          <a:xfrm>
            <a:off x="115888" y="1447800"/>
            <a:ext cx="308451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zh-CN" sz="2000">
                <a:ea typeface="SimSun" panose="02010600030101010101" pitchFamily="2" charset="-122"/>
              </a:rPr>
              <a:t>From experience: examples / training data</a:t>
            </a:r>
          </a:p>
          <a:p>
            <a:pPr eaLnBrk="1" hangingPunct="1">
              <a:spcBef>
                <a:spcPct val="20000"/>
              </a:spcBef>
              <a:buFont typeface="Arial" panose="020B0604020202020204" pitchFamily="34" charset="0"/>
              <a:buChar char="•"/>
            </a:pPr>
            <a:r>
              <a:rPr lang="en-US" altLang="zh-CN" sz="2000">
                <a:ea typeface="SimSun" panose="02010600030101010101" pitchFamily="2" charset="-122"/>
              </a:rPr>
              <a:t>Strength of connection between the neurons is stored as a weight-value for the specific connection.</a:t>
            </a:r>
          </a:p>
          <a:p>
            <a:pPr eaLnBrk="1" hangingPunct="1">
              <a:spcBef>
                <a:spcPct val="20000"/>
              </a:spcBef>
              <a:buFont typeface="Arial" panose="020B0604020202020204" pitchFamily="34" charset="0"/>
              <a:buChar char="•"/>
            </a:pPr>
            <a:r>
              <a:rPr lang="en-US" altLang="zh-CN" sz="2000">
                <a:ea typeface="SimSun" panose="02010600030101010101" pitchFamily="2" charset="-122"/>
              </a:rPr>
              <a:t>Learning the solution to a problem = changing the connection</a:t>
            </a:r>
            <a:r>
              <a:rPr lang="en-US" altLang="zh-CN" sz="2500">
                <a:ea typeface="SimSun" panose="02010600030101010101" pitchFamily="2" charset="-122"/>
              </a:rPr>
              <a:t> weights</a:t>
            </a:r>
            <a:endParaRPr lang="zh-CN" altLang="en-US" sz="2500">
              <a:ea typeface="SimSun" panose="02010600030101010101" pitchFamily="2" charset="-122"/>
            </a:endParaRPr>
          </a:p>
        </p:txBody>
      </p:sp>
      <p:sp>
        <p:nvSpPr>
          <p:cNvPr id="158733" name="Rectangle 13">
            <a:extLst>
              <a:ext uri="{FF2B5EF4-FFF2-40B4-BE49-F238E27FC236}">
                <a16:creationId xmlns:a16="http://schemas.microsoft.com/office/drawing/2014/main" id="{B54ADE6C-CF29-4E45-BFFB-EFB26B776FC0}"/>
              </a:ext>
            </a:extLst>
          </p:cNvPr>
          <p:cNvSpPr>
            <a:spLocks noChangeArrowheads="1"/>
          </p:cNvSpPr>
          <p:nvPr/>
        </p:nvSpPr>
        <p:spPr bwMode="auto">
          <a:xfrm>
            <a:off x="6096000" y="1295400"/>
            <a:ext cx="2592388"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zh-CN" sz="2400" b="1">
                <a:latin typeface="Times New Roman" panose="02020603050405020304" pitchFamily="18" charset="0"/>
                <a:ea typeface="SimSun" panose="02010600030101010101" pitchFamily="2" charset="-122"/>
              </a:rPr>
              <a:t>A physical neuron</a:t>
            </a:r>
          </a:p>
          <a:p>
            <a:pPr algn="ctr"/>
            <a:endParaRPr lang="zh-CN" altLang="en-US">
              <a:ea typeface="SimSun" panose="02010600030101010101" pitchFamily="2" charset="-122"/>
            </a:endParaRPr>
          </a:p>
        </p:txBody>
      </p:sp>
      <p:sp>
        <p:nvSpPr>
          <p:cNvPr id="158734" name="Text Box 14">
            <a:extLst>
              <a:ext uri="{FF2B5EF4-FFF2-40B4-BE49-F238E27FC236}">
                <a16:creationId xmlns:a16="http://schemas.microsoft.com/office/drawing/2014/main" id="{E903DCA3-7716-49DD-95FE-CB383077A2BA}"/>
              </a:ext>
            </a:extLst>
          </p:cNvPr>
          <p:cNvSpPr txBox="1">
            <a:spLocks noChangeArrowheads="1"/>
          </p:cNvSpPr>
          <p:nvPr/>
        </p:nvSpPr>
        <p:spPr bwMode="auto">
          <a:xfrm>
            <a:off x="6019800" y="6172200"/>
            <a:ext cx="288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400" b="1">
                <a:latin typeface="Times New Roman" panose="02020603050405020304" pitchFamily="18" charset="0"/>
                <a:ea typeface="PMingLiU" panose="02020500000000000000" pitchFamily="18" charset="-120"/>
              </a:rPr>
              <a:t>An artificial neuron</a:t>
            </a:r>
          </a:p>
        </p:txBody>
      </p:sp>
      <p:sp>
        <p:nvSpPr>
          <p:cNvPr id="16399" name="Text Box 16">
            <a:extLst>
              <a:ext uri="{FF2B5EF4-FFF2-40B4-BE49-F238E27FC236}">
                <a16:creationId xmlns:a16="http://schemas.microsoft.com/office/drawing/2014/main" id="{00B5B716-809B-4DA4-B4F6-64FADB4D9005}"/>
              </a:ext>
            </a:extLst>
          </p:cNvPr>
          <p:cNvSpPr txBox="1">
            <a:spLocks noChangeArrowheads="1"/>
          </p:cNvSpPr>
          <p:nvPr/>
        </p:nvSpPr>
        <p:spPr bwMode="auto">
          <a:xfrm>
            <a:off x="1492250" y="533400"/>
            <a:ext cx="362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3600" b="1" i="1">
                <a:solidFill>
                  <a:srgbClr val="D93145"/>
                </a:solidFill>
                <a:latin typeface="Times New Roman" panose="02020603050405020304" pitchFamily="18" charset="0"/>
              </a:rPr>
              <a:t>Artificial Neurons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873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5873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87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2" grpId="0"/>
      <p:bldP spid="158733" grpId="0"/>
      <p:bldP spid="1587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2">
            <a:extLst>
              <a:ext uri="{FF2B5EF4-FFF2-40B4-BE49-F238E27FC236}">
                <a16:creationId xmlns:a16="http://schemas.microsoft.com/office/drawing/2014/main" id="{51635168-08FB-40CC-B3B4-8D192AF67E6E}"/>
              </a:ext>
            </a:extLst>
          </p:cNvPr>
          <p:cNvSpPr txBox="1">
            <a:spLocks noChangeArrowheads="1"/>
          </p:cNvSpPr>
          <p:nvPr/>
        </p:nvSpPr>
        <p:spPr bwMode="auto">
          <a:xfrm>
            <a:off x="1492250" y="533400"/>
            <a:ext cx="362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3600" b="1" i="1">
                <a:solidFill>
                  <a:srgbClr val="D93145"/>
                </a:solidFill>
                <a:latin typeface="Times New Roman" panose="02020603050405020304" pitchFamily="18" charset="0"/>
              </a:rPr>
              <a:t>Artificial Neurons</a:t>
            </a:r>
          </a:p>
        </p:txBody>
      </p:sp>
      <p:grpSp>
        <p:nvGrpSpPr>
          <p:cNvPr id="17410" name="Group 3">
            <a:extLst>
              <a:ext uri="{FF2B5EF4-FFF2-40B4-BE49-F238E27FC236}">
                <a16:creationId xmlns:a16="http://schemas.microsoft.com/office/drawing/2014/main" id="{E4ED8756-20CE-432A-B1F5-612C70FDF560}"/>
              </a:ext>
            </a:extLst>
          </p:cNvPr>
          <p:cNvGrpSpPr>
            <a:grpSpLocks/>
          </p:cNvGrpSpPr>
          <p:nvPr/>
        </p:nvGrpSpPr>
        <p:grpSpPr bwMode="auto">
          <a:xfrm>
            <a:off x="685800" y="1600200"/>
            <a:ext cx="7924800" cy="3475038"/>
            <a:chOff x="432" y="1008"/>
            <a:chExt cx="4992" cy="2189"/>
          </a:xfrm>
        </p:grpSpPr>
        <p:pic>
          <p:nvPicPr>
            <p:cNvPr id="17411" name="Picture 4" descr="bd10264_">
              <a:extLst>
                <a:ext uri="{FF2B5EF4-FFF2-40B4-BE49-F238E27FC236}">
                  <a16:creationId xmlns:a16="http://schemas.microsoft.com/office/drawing/2014/main" id="{D2C4CA51-4F8E-454F-A05B-6F8612E1D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105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5">
              <a:extLst>
                <a:ext uri="{FF2B5EF4-FFF2-40B4-BE49-F238E27FC236}">
                  <a16:creationId xmlns:a16="http://schemas.microsoft.com/office/drawing/2014/main" id="{919388F8-410C-4F1A-AA55-F10F96EAC519}"/>
                </a:ext>
              </a:extLst>
            </p:cNvPr>
            <p:cNvSpPr txBox="1">
              <a:spLocks noChangeArrowheads="1"/>
            </p:cNvSpPr>
            <p:nvPr/>
          </p:nvSpPr>
          <p:spPr bwMode="auto">
            <a:xfrm>
              <a:off x="566" y="1008"/>
              <a:ext cx="4858" cy="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1035050" indent="-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ANNs have been developed as generalizations of mathematical models of neural biology, based on the assumptions that:</a:t>
              </a:r>
            </a:p>
            <a:p>
              <a:pPr algn="just" eaLnBrk="1" hangingPunct="1"/>
              <a:endParaRPr lang="en-US" altLang="en-US" sz="2400" b="1">
                <a:solidFill>
                  <a:schemeClr val="accent2"/>
                </a:solidFill>
              </a:endParaRPr>
            </a:p>
            <a:p>
              <a:pPr lvl="1" algn="just" eaLnBrk="1" hangingPunct="1">
                <a:buFont typeface="Arial" panose="020B0604020202020204" pitchFamily="34" charset="0"/>
                <a:buAutoNum type="arabicPeriod"/>
              </a:pPr>
              <a:r>
                <a:rPr lang="en-US" altLang="en-US" b="1">
                  <a:solidFill>
                    <a:schemeClr val="accent2"/>
                  </a:solidFill>
                </a:rPr>
                <a:t>Information processing occurs at many simple elements called neurons.</a:t>
              </a:r>
            </a:p>
            <a:p>
              <a:pPr lvl="1" algn="just" eaLnBrk="1" hangingPunct="1">
                <a:buFont typeface="Arial" panose="020B0604020202020204" pitchFamily="34" charset="0"/>
                <a:buAutoNum type="arabicPeriod"/>
              </a:pPr>
              <a:r>
                <a:rPr lang="en-US" altLang="en-US" b="1">
                  <a:solidFill>
                    <a:schemeClr val="accent2"/>
                  </a:solidFill>
                </a:rPr>
                <a:t>Signals are passed between neurons over connection links.</a:t>
              </a:r>
            </a:p>
            <a:p>
              <a:pPr lvl="1" algn="just" eaLnBrk="1" hangingPunct="1">
                <a:buFont typeface="Arial" panose="020B0604020202020204" pitchFamily="34" charset="0"/>
                <a:buAutoNum type="arabicPeriod"/>
              </a:pPr>
              <a:r>
                <a:rPr lang="en-US" altLang="en-US" b="1">
                  <a:solidFill>
                    <a:schemeClr val="accent2"/>
                  </a:solidFill>
                </a:rPr>
                <a:t>Each connection link has an associated weight, which, in typical neural net, multiplies the signal transmitted.</a:t>
              </a:r>
            </a:p>
            <a:p>
              <a:pPr lvl="1" algn="just" eaLnBrk="1" hangingPunct="1">
                <a:buFont typeface="Arial" panose="020B0604020202020204" pitchFamily="34" charset="0"/>
                <a:buAutoNum type="arabicPeriod"/>
              </a:pPr>
              <a:r>
                <a:rPr lang="en-US" altLang="en-US" b="1">
                  <a:solidFill>
                    <a:schemeClr val="accent2"/>
                  </a:solidFill>
                </a:rPr>
                <a:t>Each neuron applies an activation function to its net input to determine its output signal.</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عنصر نائب لرقم الشريحة 2">
            <a:extLst>
              <a:ext uri="{FF2B5EF4-FFF2-40B4-BE49-F238E27FC236}">
                <a16:creationId xmlns:a16="http://schemas.microsoft.com/office/drawing/2014/main" id="{4C8E1753-AD1D-4AD6-ACB5-21A439F323BD}"/>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41B9DBEA-CC88-473B-9F4C-1D541A466855}" type="slidenum">
              <a:rPr lang="en-US" altLang="en-US"/>
              <a:pPr eaLnBrk="1" hangingPunct="1"/>
              <a:t>17</a:t>
            </a:fld>
            <a:endParaRPr lang="en-US" altLang="en-US"/>
          </a:p>
        </p:txBody>
      </p:sp>
      <p:graphicFrame>
        <p:nvGraphicFramePr>
          <p:cNvPr id="174082" name="Group 2">
            <a:extLst>
              <a:ext uri="{FF2B5EF4-FFF2-40B4-BE49-F238E27FC236}">
                <a16:creationId xmlns:a16="http://schemas.microsoft.com/office/drawing/2014/main" id="{6255C497-EC5E-45A1-B04B-297467E0F990}"/>
              </a:ext>
            </a:extLst>
          </p:cNvPr>
          <p:cNvGraphicFramePr>
            <a:graphicFrameLocks noGrp="1"/>
          </p:cNvGraphicFramePr>
          <p:nvPr/>
        </p:nvGraphicFramePr>
        <p:xfrm>
          <a:off x="323850" y="2046288"/>
          <a:ext cx="8497888" cy="3457575"/>
        </p:xfrm>
        <a:graphic>
          <a:graphicData uri="http://schemas.openxmlformats.org/drawingml/2006/table">
            <a:tbl>
              <a:tblPr/>
              <a:tblGrid>
                <a:gridCol w="4249738">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345757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8442" name="Picture 10">
            <a:extLst>
              <a:ext uri="{FF2B5EF4-FFF2-40B4-BE49-F238E27FC236}">
                <a16:creationId xmlns:a16="http://schemas.microsoft.com/office/drawing/2014/main" id="{F8088DB3-73B7-4484-ABF9-1286672BD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478088"/>
            <a:ext cx="403225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a:extLst>
              <a:ext uri="{FF2B5EF4-FFF2-40B4-BE49-F238E27FC236}">
                <a16:creationId xmlns:a16="http://schemas.microsoft.com/office/drawing/2014/main" id="{3F646330-02F8-462D-B50F-06B6EEB1F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478088"/>
            <a:ext cx="4032250"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Text Box 12">
            <a:extLst>
              <a:ext uri="{FF2B5EF4-FFF2-40B4-BE49-F238E27FC236}">
                <a16:creationId xmlns:a16="http://schemas.microsoft.com/office/drawing/2014/main" id="{8A18754B-E059-4F39-8367-5C58E13FD009}"/>
              </a:ext>
            </a:extLst>
          </p:cNvPr>
          <p:cNvSpPr txBox="1">
            <a:spLocks noChangeArrowheads="1"/>
          </p:cNvSpPr>
          <p:nvPr/>
        </p:nvSpPr>
        <p:spPr bwMode="auto">
          <a:xfrm>
            <a:off x="468313" y="4999038"/>
            <a:ext cx="3886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400"/>
              <a:t>Four basic components of a human biological neuron </a:t>
            </a:r>
            <a:endParaRPr lang="en-US" altLang="en-US" sz="1400">
              <a:cs typeface="Arial" panose="020B0604020202020204" pitchFamily="34" charset="0"/>
            </a:endParaRPr>
          </a:p>
        </p:txBody>
      </p:sp>
      <p:sp>
        <p:nvSpPr>
          <p:cNvPr id="18445" name="Text Box 13">
            <a:extLst>
              <a:ext uri="{FF2B5EF4-FFF2-40B4-BE49-F238E27FC236}">
                <a16:creationId xmlns:a16="http://schemas.microsoft.com/office/drawing/2014/main" id="{714D1812-BE09-4F26-BC24-7970ACAF4A32}"/>
              </a:ext>
            </a:extLst>
          </p:cNvPr>
          <p:cNvSpPr txBox="1">
            <a:spLocks noChangeArrowheads="1"/>
          </p:cNvSpPr>
          <p:nvPr/>
        </p:nvSpPr>
        <p:spPr bwMode="auto">
          <a:xfrm>
            <a:off x="4799013" y="4941888"/>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400"/>
              <a:t>The components of a basic  artificial neuron </a:t>
            </a:r>
            <a:endParaRPr lang="en-US" altLang="en-US" sz="1400">
              <a:cs typeface="Arial" panose="020B0604020202020204" pitchFamily="34" charset="0"/>
            </a:endParaRPr>
          </a:p>
        </p:txBody>
      </p:sp>
      <p:sp>
        <p:nvSpPr>
          <p:cNvPr id="18446" name="Rectangle 14">
            <a:extLst>
              <a:ext uri="{FF2B5EF4-FFF2-40B4-BE49-F238E27FC236}">
                <a16:creationId xmlns:a16="http://schemas.microsoft.com/office/drawing/2014/main" id="{010652CF-FDF3-4081-A205-24B3801B7F70}"/>
              </a:ext>
            </a:extLst>
          </p:cNvPr>
          <p:cNvSpPr>
            <a:spLocks noChangeArrowheads="1"/>
          </p:cNvSpPr>
          <p:nvPr/>
        </p:nvSpPr>
        <p:spPr bwMode="auto">
          <a:xfrm>
            <a:off x="468313" y="1052513"/>
            <a:ext cx="3671887" cy="5032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a:p>
            <a:pPr algn="ctr" eaLnBrk="1" hangingPunct="1"/>
            <a:r>
              <a:rPr lang="en-US" altLang="en-US"/>
              <a:t>Artificial Neuron</a:t>
            </a:r>
          </a:p>
          <a:p>
            <a:pPr algn="ctr" eaLnBrk="1" hangingPunct="1"/>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عنصر نائب لرقم الشريحة 3">
            <a:extLst>
              <a:ext uri="{FF2B5EF4-FFF2-40B4-BE49-F238E27FC236}">
                <a16:creationId xmlns:a16="http://schemas.microsoft.com/office/drawing/2014/main" id="{89BABAE3-ECF2-4ECD-8520-9EDCC3C42BC2}"/>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50E44545-705D-4E0F-BBC1-FD4C112E260A}" type="slidenum">
              <a:rPr lang="en-US" altLang="en-US"/>
              <a:pPr eaLnBrk="1" hangingPunct="1"/>
              <a:t>18</a:t>
            </a:fld>
            <a:endParaRPr lang="en-US" altLang="en-US"/>
          </a:p>
        </p:txBody>
      </p:sp>
      <p:sp>
        <p:nvSpPr>
          <p:cNvPr id="19458" name="Rectangle 2">
            <a:extLst>
              <a:ext uri="{FF2B5EF4-FFF2-40B4-BE49-F238E27FC236}">
                <a16:creationId xmlns:a16="http://schemas.microsoft.com/office/drawing/2014/main" id="{D8BE526E-2834-4287-963D-A980472B89F5}"/>
              </a:ext>
            </a:extLst>
          </p:cNvPr>
          <p:cNvSpPr>
            <a:spLocks noGrp="1" noChangeArrowheads="1"/>
          </p:cNvSpPr>
          <p:nvPr>
            <p:ph type="title"/>
          </p:nvPr>
        </p:nvSpPr>
        <p:spPr>
          <a:xfrm>
            <a:off x="1676400" y="304800"/>
            <a:ext cx="8229600" cy="1143000"/>
          </a:xfrm>
        </p:spPr>
        <p:txBody>
          <a:bodyPr/>
          <a:lstStyle/>
          <a:p>
            <a:pPr algn="l" eaLnBrk="1" hangingPunct="1"/>
            <a:r>
              <a:rPr lang="en-US" altLang="en-US" b="1" i="1">
                <a:solidFill>
                  <a:srgbClr val="D93145"/>
                </a:solidFill>
                <a:latin typeface="Times New Roman" panose="02020603050405020304" pitchFamily="18" charset="0"/>
              </a:rPr>
              <a:t>Model Of A Neuron</a:t>
            </a:r>
          </a:p>
        </p:txBody>
      </p:sp>
      <p:grpSp>
        <p:nvGrpSpPr>
          <p:cNvPr id="19459" name="Group 3">
            <a:extLst>
              <a:ext uri="{FF2B5EF4-FFF2-40B4-BE49-F238E27FC236}">
                <a16:creationId xmlns:a16="http://schemas.microsoft.com/office/drawing/2014/main" id="{A066E93F-FE16-4E7E-92DF-ACE7DA2DD041}"/>
              </a:ext>
            </a:extLst>
          </p:cNvPr>
          <p:cNvGrpSpPr>
            <a:grpSpLocks/>
          </p:cNvGrpSpPr>
          <p:nvPr/>
        </p:nvGrpSpPr>
        <p:grpSpPr bwMode="auto">
          <a:xfrm>
            <a:off x="457200" y="1752600"/>
            <a:ext cx="8229600" cy="3624263"/>
            <a:chOff x="144" y="1509"/>
            <a:chExt cx="5184" cy="2283"/>
          </a:xfrm>
        </p:grpSpPr>
        <p:sp>
          <p:nvSpPr>
            <p:cNvPr id="19460" name="Oval 4">
              <a:extLst>
                <a:ext uri="{FF2B5EF4-FFF2-40B4-BE49-F238E27FC236}">
                  <a16:creationId xmlns:a16="http://schemas.microsoft.com/office/drawing/2014/main" id="{41177EAE-D775-4AC8-BA36-B91E86AC9433}"/>
                </a:ext>
              </a:extLst>
            </p:cNvPr>
            <p:cNvSpPr>
              <a:spLocks noChangeArrowheads="1"/>
            </p:cNvSpPr>
            <p:nvPr/>
          </p:nvSpPr>
          <p:spPr bwMode="auto">
            <a:xfrm>
              <a:off x="768" y="1612"/>
              <a:ext cx="384" cy="432"/>
            </a:xfrm>
            <a:prstGeom prst="ellipse">
              <a:avLst/>
            </a:prstGeom>
            <a:solidFill>
              <a:srgbClr val="FF99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19461" name="Oval 5">
              <a:extLst>
                <a:ext uri="{FF2B5EF4-FFF2-40B4-BE49-F238E27FC236}">
                  <a16:creationId xmlns:a16="http://schemas.microsoft.com/office/drawing/2014/main" id="{2CA5AD7E-4760-4AE6-9902-F6DC41A627EF}"/>
                </a:ext>
              </a:extLst>
            </p:cNvPr>
            <p:cNvSpPr>
              <a:spLocks noChangeArrowheads="1"/>
            </p:cNvSpPr>
            <p:nvPr/>
          </p:nvSpPr>
          <p:spPr bwMode="auto">
            <a:xfrm>
              <a:off x="768" y="2188"/>
              <a:ext cx="384" cy="432"/>
            </a:xfrm>
            <a:prstGeom prst="ellipse">
              <a:avLst/>
            </a:prstGeom>
            <a:solidFill>
              <a:srgbClr val="FF99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19462" name="Oval 6">
              <a:extLst>
                <a:ext uri="{FF2B5EF4-FFF2-40B4-BE49-F238E27FC236}">
                  <a16:creationId xmlns:a16="http://schemas.microsoft.com/office/drawing/2014/main" id="{A3489084-C365-4D7E-B12D-0F23ADB8510C}"/>
                </a:ext>
              </a:extLst>
            </p:cNvPr>
            <p:cNvSpPr>
              <a:spLocks noChangeArrowheads="1"/>
            </p:cNvSpPr>
            <p:nvPr/>
          </p:nvSpPr>
          <p:spPr bwMode="auto">
            <a:xfrm>
              <a:off x="768" y="2764"/>
              <a:ext cx="384" cy="432"/>
            </a:xfrm>
            <a:prstGeom prst="ellipse">
              <a:avLst/>
            </a:prstGeom>
            <a:solidFill>
              <a:srgbClr val="FF99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19463" name="Oval 7">
              <a:extLst>
                <a:ext uri="{FF2B5EF4-FFF2-40B4-BE49-F238E27FC236}">
                  <a16:creationId xmlns:a16="http://schemas.microsoft.com/office/drawing/2014/main" id="{2986EA0B-DD03-4063-8951-CBF11C880C16}"/>
                </a:ext>
              </a:extLst>
            </p:cNvPr>
            <p:cNvSpPr>
              <a:spLocks noChangeArrowheads="1"/>
            </p:cNvSpPr>
            <p:nvPr/>
          </p:nvSpPr>
          <p:spPr bwMode="auto">
            <a:xfrm>
              <a:off x="2304" y="1948"/>
              <a:ext cx="912" cy="768"/>
            </a:xfrm>
            <a:prstGeom prst="ellipse">
              <a:avLst/>
            </a:prstGeom>
            <a:solidFill>
              <a:srgbClr val="FF99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b="1">
                  <a:latin typeface="Verdana" panose="020B0604030504040204" pitchFamily="34" charset="0"/>
                  <a:sym typeface="Symbol" panose="05050102010706020507" pitchFamily="18" charset="2"/>
                </a:rPr>
                <a:t></a:t>
              </a:r>
            </a:p>
          </p:txBody>
        </p:sp>
        <p:sp>
          <p:nvSpPr>
            <p:cNvPr id="19464" name="Rectangle 8">
              <a:extLst>
                <a:ext uri="{FF2B5EF4-FFF2-40B4-BE49-F238E27FC236}">
                  <a16:creationId xmlns:a16="http://schemas.microsoft.com/office/drawing/2014/main" id="{01198CEB-AD25-49E9-A293-56388264DB54}"/>
                </a:ext>
              </a:extLst>
            </p:cNvPr>
            <p:cNvSpPr>
              <a:spLocks noChangeArrowheads="1"/>
            </p:cNvSpPr>
            <p:nvPr/>
          </p:nvSpPr>
          <p:spPr bwMode="auto">
            <a:xfrm>
              <a:off x="3936" y="2092"/>
              <a:ext cx="672" cy="480"/>
            </a:xfrm>
            <a:prstGeom prst="rect">
              <a:avLst/>
            </a:prstGeom>
            <a:solidFill>
              <a:srgbClr val="FF99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20000"/>
                </a:spcBef>
                <a:buClr>
                  <a:schemeClr val="bg2"/>
                </a:buClr>
                <a:buSzPct val="65000"/>
                <a:buFont typeface="Wingdings" panose="05000000000000000000" pitchFamily="2" charset="2"/>
                <a:buNone/>
              </a:pPr>
              <a:r>
                <a:rPr lang="en-US" altLang="en-US">
                  <a:latin typeface="Verdana" panose="020B0604030504040204" pitchFamily="34" charset="0"/>
                </a:rPr>
                <a:t>f(</a:t>
              </a:r>
              <a:r>
                <a:rPr lang="en-US" altLang="en-US">
                  <a:latin typeface="Verdana" panose="020B0604030504040204" pitchFamily="34" charset="0"/>
                  <a:sym typeface="Symbol" panose="05050102010706020507" pitchFamily="18" charset="2"/>
                </a:rPr>
                <a:t></a:t>
              </a:r>
              <a:r>
                <a:rPr lang="en-US" altLang="en-US">
                  <a:latin typeface="Verdana" panose="020B0604030504040204" pitchFamily="34" charset="0"/>
                </a:rPr>
                <a:t>)</a:t>
              </a:r>
            </a:p>
          </p:txBody>
        </p:sp>
        <p:sp>
          <p:nvSpPr>
            <p:cNvPr id="19465" name="Rectangle 9">
              <a:extLst>
                <a:ext uri="{FF2B5EF4-FFF2-40B4-BE49-F238E27FC236}">
                  <a16:creationId xmlns:a16="http://schemas.microsoft.com/office/drawing/2014/main" id="{5A642498-258A-4083-A88A-9DE65DA7B1D4}"/>
                </a:ext>
              </a:extLst>
            </p:cNvPr>
            <p:cNvSpPr>
              <a:spLocks noChangeArrowheads="1"/>
            </p:cNvSpPr>
            <p:nvPr/>
          </p:nvSpPr>
          <p:spPr bwMode="auto">
            <a:xfrm>
              <a:off x="1632" y="1852"/>
              <a:ext cx="3168" cy="1056"/>
            </a:xfrm>
            <a:prstGeom prst="rect">
              <a:avLst/>
            </a:prstGeom>
            <a:noFill/>
            <a:ln w="28575">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grpSp>
          <p:nvGrpSpPr>
            <p:cNvPr id="19466" name="Group 10">
              <a:extLst>
                <a:ext uri="{FF2B5EF4-FFF2-40B4-BE49-F238E27FC236}">
                  <a16:creationId xmlns:a16="http://schemas.microsoft.com/office/drawing/2014/main" id="{F2D2B857-5EDF-41A2-A5EB-6D283A5EA53C}"/>
                </a:ext>
              </a:extLst>
            </p:cNvPr>
            <p:cNvGrpSpPr>
              <a:grpSpLocks/>
            </p:cNvGrpSpPr>
            <p:nvPr/>
          </p:nvGrpSpPr>
          <p:grpSpPr bwMode="auto">
            <a:xfrm>
              <a:off x="1152" y="1804"/>
              <a:ext cx="3888" cy="1200"/>
              <a:chOff x="1008" y="1728"/>
              <a:chExt cx="3888" cy="1200"/>
            </a:xfrm>
          </p:grpSpPr>
          <p:sp>
            <p:nvSpPr>
              <p:cNvPr id="19467" name="Line 11">
                <a:extLst>
                  <a:ext uri="{FF2B5EF4-FFF2-40B4-BE49-F238E27FC236}">
                    <a16:creationId xmlns:a16="http://schemas.microsoft.com/office/drawing/2014/main" id="{1921D36C-4DD4-4B5D-B36F-C49C56CD3087}"/>
                  </a:ext>
                </a:extLst>
              </p:cNvPr>
              <p:cNvSpPr>
                <a:spLocks noChangeShapeType="1"/>
              </p:cNvSpPr>
              <p:nvPr/>
            </p:nvSpPr>
            <p:spPr bwMode="auto">
              <a:xfrm>
                <a:off x="1056" y="2304"/>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Line 12">
                <a:extLst>
                  <a:ext uri="{FF2B5EF4-FFF2-40B4-BE49-F238E27FC236}">
                    <a16:creationId xmlns:a16="http://schemas.microsoft.com/office/drawing/2014/main" id="{A23F78EA-4252-4F0D-9595-5B43DD42805B}"/>
                  </a:ext>
                </a:extLst>
              </p:cNvPr>
              <p:cNvSpPr>
                <a:spLocks noChangeShapeType="1"/>
              </p:cNvSpPr>
              <p:nvPr/>
            </p:nvSpPr>
            <p:spPr bwMode="auto">
              <a:xfrm>
                <a:off x="3072" y="2304"/>
                <a:ext cx="72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9" name="Line 13">
                <a:extLst>
                  <a:ext uri="{FF2B5EF4-FFF2-40B4-BE49-F238E27FC236}">
                    <a16:creationId xmlns:a16="http://schemas.microsoft.com/office/drawing/2014/main" id="{FA63B2A1-1198-442D-AE9A-71FA5B9A2467}"/>
                  </a:ext>
                </a:extLst>
              </p:cNvPr>
              <p:cNvSpPr>
                <a:spLocks noChangeShapeType="1"/>
              </p:cNvSpPr>
              <p:nvPr/>
            </p:nvSpPr>
            <p:spPr bwMode="auto">
              <a:xfrm>
                <a:off x="1008" y="1728"/>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4">
                <a:extLst>
                  <a:ext uri="{FF2B5EF4-FFF2-40B4-BE49-F238E27FC236}">
                    <a16:creationId xmlns:a16="http://schemas.microsoft.com/office/drawing/2014/main" id="{FD119610-1F51-4491-8E06-813D1CA020B3}"/>
                  </a:ext>
                </a:extLst>
              </p:cNvPr>
              <p:cNvSpPr>
                <a:spLocks noChangeShapeType="1"/>
              </p:cNvSpPr>
              <p:nvPr/>
            </p:nvSpPr>
            <p:spPr bwMode="auto">
              <a:xfrm>
                <a:off x="1019" y="2928"/>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5">
                <a:extLst>
                  <a:ext uri="{FF2B5EF4-FFF2-40B4-BE49-F238E27FC236}">
                    <a16:creationId xmlns:a16="http://schemas.microsoft.com/office/drawing/2014/main" id="{00C15E7E-D826-4200-94B7-1FB67811E6DF}"/>
                  </a:ext>
                </a:extLst>
              </p:cNvPr>
              <p:cNvSpPr>
                <a:spLocks noChangeShapeType="1"/>
              </p:cNvSpPr>
              <p:nvPr/>
            </p:nvSpPr>
            <p:spPr bwMode="auto">
              <a:xfrm flipV="1">
                <a:off x="1680" y="2352"/>
                <a:ext cx="480" cy="5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2" name="Line 16">
                <a:extLst>
                  <a:ext uri="{FF2B5EF4-FFF2-40B4-BE49-F238E27FC236}">
                    <a16:creationId xmlns:a16="http://schemas.microsoft.com/office/drawing/2014/main" id="{6ADD353C-2FBA-4773-B93E-1996E31FDFDF}"/>
                  </a:ext>
                </a:extLst>
              </p:cNvPr>
              <p:cNvSpPr>
                <a:spLocks noChangeShapeType="1"/>
              </p:cNvSpPr>
              <p:nvPr/>
            </p:nvSpPr>
            <p:spPr bwMode="auto">
              <a:xfrm>
                <a:off x="1680" y="1728"/>
                <a:ext cx="48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3" name="Line 17">
                <a:extLst>
                  <a:ext uri="{FF2B5EF4-FFF2-40B4-BE49-F238E27FC236}">
                    <a16:creationId xmlns:a16="http://schemas.microsoft.com/office/drawing/2014/main" id="{BC6D586F-CE63-4CA1-A110-04D17912A097}"/>
                  </a:ext>
                </a:extLst>
              </p:cNvPr>
              <p:cNvSpPr>
                <a:spLocks noChangeShapeType="1"/>
              </p:cNvSpPr>
              <p:nvPr/>
            </p:nvSpPr>
            <p:spPr bwMode="auto">
              <a:xfrm>
                <a:off x="4464" y="2304"/>
                <a:ext cx="4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474" name="Text Box 18">
              <a:extLst>
                <a:ext uri="{FF2B5EF4-FFF2-40B4-BE49-F238E27FC236}">
                  <a16:creationId xmlns:a16="http://schemas.microsoft.com/office/drawing/2014/main" id="{7B5038A4-C36A-4D60-9B94-4E09DC60AA6B}"/>
                </a:ext>
              </a:extLst>
            </p:cNvPr>
            <p:cNvSpPr txBox="1">
              <a:spLocks noChangeArrowheads="1"/>
            </p:cNvSpPr>
            <p:nvPr/>
          </p:nvSpPr>
          <p:spPr bwMode="auto">
            <a:xfrm>
              <a:off x="4608" y="209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a:latin typeface="Verdana" panose="020B0604030504040204" pitchFamily="34" charset="0"/>
                </a:rPr>
                <a:t>Y</a:t>
              </a:r>
            </a:p>
          </p:txBody>
        </p:sp>
        <p:sp>
          <p:nvSpPr>
            <p:cNvPr id="19475" name="Text Box 19">
              <a:extLst>
                <a:ext uri="{FF2B5EF4-FFF2-40B4-BE49-F238E27FC236}">
                  <a16:creationId xmlns:a16="http://schemas.microsoft.com/office/drawing/2014/main" id="{BD811C14-2440-4912-838E-B1CFB06B3604}"/>
                </a:ext>
              </a:extLst>
            </p:cNvPr>
            <p:cNvSpPr txBox="1">
              <a:spLocks noChangeArrowheads="1"/>
            </p:cNvSpPr>
            <p:nvPr/>
          </p:nvSpPr>
          <p:spPr bwMode="auto">
            <a:xfrm>
              <a:off x="1152" y="1509"/>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20000"/>
                </a:spcBef>
                <a:buClr>
                  <a:schemeClr val="bg2"/>
                </a:buClr>
                <a:buSzPct val="65000"/>
                <a:buFont typeface="Wingdings" panose="05000000000000000000" pitchFamily="2" charset="2"/>
                <a:buNone/>
              </a:pPr>
              <a:r>
                <a:rPr lang="en-US" altLang="en-US" b="1">
                  <a:latin typeface="Verdana" panose="020B0604030504040204" pitchFamily="34" charset="0"/>
                </a:rPr>
                <a:t>W</a:t>
              </a:r>
              <a:r>
                <a:rPr lang="en-US" altLang="en-US" b="1" baseline="-25000">
                  <a:latin typeface="Verdana" panose="020B0604030504040204" pitchFamily="34" charset="0"/>
                </a:rPr>
                <a:t>a</a:t>
              </a:r>
              <a:endParaRPr lang="en-US" altLang="en-US" b="1">
                <a:latin typeface="Verdana" panose="020B0604030504040204" pitchFamily="34" charset="0"/>
              </a:endParaRPr>
            </a:p>
          </p:txBody>
        </p:sp>
        <p:sp>
          <p:nvSpPr>
            <p:cNvPr id="19476" name="Text Box 20">
              <a:extLst>
                <a:ext uri="{FF2B5EF4-FFF2-40B4-BE49-F238E27FC236}">
                  <a16:creationId xmlns:a16="http://schemas.microsoft.com/office/drawing/2014/main" id="{40DA24B7-FEBC-48AF-8DAA-051083822C5D}"/>
                </a:ext>
              </a:extLst>
            </p:cNvPr>
            <p:cNvSpPr txBox="1">
              <a:spLocks noChangeArrowheads="1"/>
            </p:cNvSpPr>
            <p:nvPr/>
          </p:nvSpPr>
          <p:spPr bwMode="auto">
            <a:xfrm>
              <a:off x="1130" y="21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b="1">
                  <a:latin typeface="Verdana" panose="020B0604030504040204" pitchFamily="34" charset="0"/>
                </a:rPr>
                <a:t>W</a:t>
              </a:r>
              <a:r>
                <a:rPr lang="en-US" altLang="en-US" b="1" baseline="-25000">
                  <a:latin typeface="Verdana" panose="020B0604030504040204" pitchFamily="34" charset="0"/>
                </a:rPr>
                <a:t>b</a:t>
              </a:r>
            </a:p>
          </p:txBody>
        </p:sp>
        <p:sp>
          <p:nvSpPr>
            <p:cNvPr id="19477" name="Text Box 21">
              <a:extLst>
                <a:ext uri="{FF2B5EF4-FFF2-40B4-BE49-F238E27FC236}">
                  <a16:creationId xmlns:a16="http://schemas.microsoft.com/office/drawing/2014/main" id="{73B80934-15AA-43F7-B97F-39C4DE9D591D}"/>
                </a:ext>
              </a:extLst>
            </p:cNvPr>
            <p:cNvSpPr txBox="1">
              <a:spLocks noChangeArrowheads="1"/>
            </p:cNvSpPr>
            <p:nvPr/>
          </p:nvSpPr>
          <p:spPr bwMode="auto">
            <a:xfrm>
              <a:off x="1104" y="271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b="1">
                  <a:latin typeface="Verdana" panose="020B0604030504040204" pitchFamily="34" charset="0"/>
                </a:rPr>
                <a:t>W</a:t>
              </a:r>
              <a:r>
                <a:rPr lang="en-US" altLang="en-US" b="1" baseline="-25000">
                  <a:latin typeface="Verdana" panose="020B0604030504040204" pitchFamily="34" charset="0"/>
                </a:rPr>
                <a:t>c</a:t>
              </a:r>
            </a:p>
          </p:txBody>
        </p:sp>
        <p:sp>
          <p:nvSpPr>
            <p:cNvPr id="19478" name="Text Box 22">
              <a:extLst>
                <a:ext uri="{FF2B5EF4-FFF2-40B4-BE49-F238E27FC236}">
                  <a16:creationId xmlns:a16="http://schemas.microsoft.com/office/drawing/2014/main" id="{FE41FD49-8CBF-4F68-A8D3-8A098299B276}"/>
                </a:ext>
              </a:extLst>
            </p:cNvPr>
            <p:cNvSpPr txBox="1">
              <a:spLocks noChangeArrowheads="1"/>
            </p:cNvSpPr>
            <p:nvPr/>
          </p:nvSpPr>
          <p:spPr bwMode="auto">
            <a:xfrm>
              <a:off x="1152" y="3388"/>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a:latin typeface="Verdana" panose="020B0604030504040204" pitchFamily="34" charset="0"/>
                </a:rPr>
                <a:t>Connection weights</a:t>
              </a:r>
            </a:p>
          </p:txBody>
        </p:sp>
        <p:sp>
          <p:nvSpPr>
            <p:cNvPr id="19479" name="Text Box 23">
              <a:extLst>
                <a:ext uri="{FF2B5EF4-FFF2-40B4-BE49-F238E27FC236}">
                  <a16:creationId xmlns:a16="http://schemas.microsoft.com/office/drawing/2014/main" id="{AFAD18B7-25B3-4976-8F7E-7EEC0FE5B430}"/>
                </a:ext>
              </a:extLst>
            </p:cNvPr>
            <p:cNvSpPr txBox="1">
              <a:spLocks noChangeArrowheads="1"/>
            </p:cNvSpPr>
            <p:nvPr/>
          </p:nvSpPr>
          <p:spPr bwMode="auto">
            <a:xfrm>
              <a:off x="2256" y="3388"/>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a:latin typeface="Verdana" panose="020B0604030504040204" pitchFamily="34" charset="0"/>
                </a:rPr>
                <a:t>Summing function</a:t>
              </a:r>
            </a:p>
          </p:txBody>
        </p:sp>
        <p:sp>
          <p:nvSpPr>
            <p:cNvPr id="19480" name="Text Box 24">
              <a:extLst>
                <a:ext uri="{FF2B5EF4-FFF2-40B4-BE49-F238E27FC236}">
                  <a16:creationId xmlns:a16="http://schemas.microsoft.com/office/drawing/2014/main" id="{180C8287-1B10-4930-B83D-4FFDDD432B7D}"/>
                </a:ext>
              </a:extLst>
            </p:cNvPr>
            <p:cNvSpPr txBox="1">
              <a:spLocks noChangeArrowheads="1"/>
            </p:cNvSpPr>
            <p:nvPr/>
          </p:nvSpPr>
          <p:spPr bwMode="auto">
            <a:xfrm>
              <a:off x="3504" y="3484"/>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latin typeface="Verdana" panose="020B0604030504040204" pitchFamily="34" charset="0"/>
                </a:rPr>
                <a:t>computation</a:t>
              </a:r>
            </a:p>
          </p:txBody>
        </p:sp>
        <p:sp>
          <p:nvSpPr>
            <p:cNvPr id="19481" name="Text Box 25">
              <a:extLst>
                <a:ext uri="{FF2B5EF4-FFF2-40B4-BE49-F238E27FC236}">
                  <a16:creationId xmlns:a16="http://schemas.microsoft.com/office/drawing/2014/main" id="{E06A78A0-9922-4759-8CB2-15511E83E714}"/>
                </a:ext>
              </a:extLst>
            </p:cNvPr>
            <p:cNvSpPr txBox="1">
              <a:spLocks noChangeArrowheads="1"/>
            </p:cNvSpPr>
            <p:nvPr/>
          </p:nvSpPr>
          <p:spPr bwMode="auto">
            <a:xfrm>
              <a:off x="144" y="170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b="1">
                  <a:latin typeface="Verdana" panose="020B0604030504040204" pitchFamily="34" charset="0"/>
                </a:rPr>
                <a:t>X</a:t>
              </a:r>
              <a:r>
                <a:rPr lang="en-US" altLang="en-US" b="1" baseline="-25000">
                  <a:latin typeface="Verdana" panose="020B0604030504040204" pitchFamily="34" charset="0"/>
                </a:rPr>
                <a:t>1</a:t>
              </a:r>
            </a:p>
          </p:txBody>
        </p:sp>
        <p:sp>
          <p:nvSpPr>
            <p:cNvPr id="19482" name="Text Box 26">
              <a:extLst>
                <a:ext uri="{FF2B5EF4-FFF2-40B4-BE49-F238E27FC236}">
                  <a16:creationId xmlns:a16="http://schemas.microsoft.com/office/drawing/2014/main" id="{9235EBD1-17E3-4E08-A14B-465FF0C7A5B4}"/>
                </a:ext>
              </a:extLst>
            </p:cNvPr>
            <p:cNvSpPr txBox="1">
              <a:spLocks noChangeArrowheads="1"/>
            </p:cNvSpPr>
            <p:nvPr/>
          </p:nvSpPr>
          <p:spPr bwMode="auto">
            <a:xfrm>
              <a:off x="144" y="281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b="1">
                  <a:latin typeface="Verdana" panose="020B0604030504040204" pitchFamily="34" charset="0"/>
                </a:rPr>
                <a:t>X</a:t>
              </a:r>
              <a:r>
                <a:rPr lang="en-US" altLang="en-US" b="1" baseline="-25000">
                  <a:latin typeface="Verdana" panose="020B0604030504040204" pitchFamily="34" charset="0"/>
                </a:rPr>
                <a:t>3</a:t>
              </a:r>
            </a:p>
          </p:txBody>
        </p:sp>
        <p:sp>
          <p:nvSpPr>
            <p:cNvPr id="19483" name="Text Box 27">
              <a:extLst>
                <a:ext uri="{FF2B5EF4-FFF2-40B4-BE49-F238E27FC236}">
                  <a16:creationId xmlns:a16="http://schemas.microsoft.com/office/drawing/2014/main" id="{A8006E97-93CE-4FF7-9939-D6621497C549}"/>
                </a:ext>
              </a:extLst>
            </p:cNvPr>
            <p:cNvSpPr txBox="1">
              <a:spLocks noChangeArrowheads="1"/>
            </p:cNvSpPr>
            <p:nvPr/>
          </p:nvSpPr>
          <p:spPr bwMode="auto">
            <a:xfrm>
              <a:off x="144" y="223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b="1">
                  <a:latin typeface="Verdana" panose="020B0604030504040204" pitchFamily="34" charset="0"/>
                </a:rPr>
                <a:t>X</a:t>
              </a:r>
              <a:r>
                <a:rPr lang="en-US" altLang="en-US" b="1" baseline="-25000"/>
                <a:t>2</a:t>
              </a:r>
            </a:p>
          </p:txBody>
        </p:sp>
        <p:sp>
          <p:nvSpPr>
            <p:cNvPr id="19484" name="Text Box 28">
              <a:extLst>
                <a:ext uri="{FF2B5EF4-FFF2-40B4-BE49-F238E27FC236}">
                  <a16:creationId xmlns:a16="http://schemas.microsoft.com/office/drawing/2014/main" id="{74404CE3-ADC0-402F-BF54-18E252D76549}"/>
                </a:ext>
              </a:extLst>
            </p:cNvPr>
            <p:cNvSpPr txBox="1">
              <a:spLocks noChangeArrowheads="1"/>
            </p:cNvSpPr>
            <p:nvPr/>
          </p:nvSpPr>
          <p:spPr bwMode="auto">
            <a:xfrm>
              <a:off x="144" y="3388"/>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latin typeface="Verdana" panose="020B0604030504040204" pitchFamily="34" charset="0"/>
                </a:rPr>
                <a:t>Input units</a:t>
              </a:r>
            </a:p>
          </p:txBody>
        </p:sp>
      </p:grpSp>
      <p:sp>
        <p:nvSpPr>
          <p:cNvPr id="19485" name="Text Box 31">
            <a:extLst>
              <a:ext uri="{FF2B5EF4-FFF2-40B4-BE49-F238E27FC236}">
                <a16:creationId xmlns:a16="http://schemas.microsoft.com/office/drawing/2014/main" id="{3E39A60E-D26F-4F13-BCF6-F719CA64FFAD}"/>
              </a:ext>
            </a:extLst>
          </p:cNvPr>
          <p:cNvSpPr txBox="1">
            <a:spLocks noChangeArrowheads="1"/>
          </p:cNvSpPr>
          <p:nvPr/>
        </p:nvSpPr>
        <p:spPr bwMode="auto">
          <a:xfrm>
            <a:off x="381000" y="57150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a:solidFill>
                  <a:srgbClr val="D93145"/>
                </a:solidFill>
              </a:rPr>
              <a:t>(dendrite)</a:t>
            </a:r>
          </a:p>
        </p:txBody>
      </p:sp>
      <p:sp>
        <p:nvSpPr>
          <p:cNvPr id="19486" name="Text Box 32">
            <a:extLst>
              <a:ext uri="{FF2B5EF4-FFF2-40B4-BE49-F238E27FC236}">
                <a16:creationId xmlns:a16="http://schemas.microsoft.com/office/drawing/2014/main" id="{B4FBA07D-26E3-421F-927F-C7AF4C8CF279}"/>
              </a:ext>
            </a:extLst>
          </p:cNvPr>
          <p:cNvSpPr txBox="1">
            <a:spLocks noChangeArrowheads="1"/>
          </p:cNvSpPr>
          <p:nvPr/>
        </p:nvSpPr>
        <p:spPr bwMode="auto">
          <a:xfrm>
            <a:off x="2057400" y="57150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a:solidFill>
                  <a:srgbClr val="D93145"/>
                </a:solidFill>
              </a:rPr>
              <a:t>(synapse)</a:t>
            </a:r>
          </a:p>
        </p:txBody>
      </p:sp>
      <p:sp>
        <p:nvSpPr>
          <p:cNvPr id="19487" name="Text Box 33">
            <a:extLst>
              <a:ext uri="{FF2B5EF4-FFF2-40B4-BE49-F238E27FC236}">
                <a16:creationId xmlns:a16="http://schemas.microsoft.com/office/drawing/2014/main" id="{AC5F860E-C5B3-4CAD-AADD-039F64DE5D87}"/>
              </a:ext>
            </a:extLst>
          </p:cNvPr>
          <p:cNvSpPr txBox="1">
            <a:spLocks noChangeArrowheads="1"/>
          </p:cNvSpPr>
          <p:nvPr/>
        </p:nvSpPr>
        <p:spPr bwMode="auto">
          <a:xfrm>
            <a:off x="7696200" y="56388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a:solidFill>
                  <a:srgbClr val="D93145"/>
                </a:solidFill>
              </a:rPr>
              <a:t>(axon)</a:t>
            </a:r>
          </a:p>
        </p:txBody>
      </p:sp>
      <p:sp>
        <p:nvSpPr>
          <p:cNvPr id="19488" name="Text Box 34">
            <a:extLst>
              <a:ext uri="{FF2B5EF4-FFF2-40B4-BE49-F238E27FC236}">
                <a16:creationId xmlns:a16="http://schemas.microsoft.com/office/drawing/2014/main" id="{90E60378-FBEF-4945-AB70-97696EF3E100}"/>
              </a:ext>
            </a:extLst>
          </p:cNvPr>
          <p:cNvSpPr txBox="1">
            <a:spLocks noChangeArrowheads="1"/>
          </p:cNvSpPr>
          <p:nvPr/>
        </p:nvSpPr>
        <p:spPr bwMode="auto">
          <a:xfrm>
            <a:off x="4953000" y="5943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a:solidFill>
                  <a:srgbClr val="D93145"/>
                </a:solidFill>
              </a:rPr>
              <a:t>(soma)</a:t>
            </a:r>
          </a:p>
        </p:txBody>
      </p:sp>
      <p:sp>
        <p:nvSpPr>
          <p:cNvPr id="19489" name="AutoShape 36">
            <a:extLst>
              <a:ext uri="{FF2B5EF4-FFF2-40B4-BE49-F238E27FC236}">
                <a16:creationId xmlns:a16="http://schemas.microsoft.com/office/drawing/2014/main" id="{008CA58C-E6BD-4141-8932-3BDF3BE8795B}"/>
              </a:ext>
            </a:extLst>
          </p:cNvPr>
          <p:cNvSpPr>
            <a:spLocks/>
          </p:cNvSpPr>
          <p:nvPr/>
        </p:nvSpPr>
        <p:spPr bwMode="auto">
          <a:xfrm rot="5400000">
            <a:off x="5600700" y="4381500"/>
            <a:ext cx="152400" cy="2819400"/>
          </a:xfrm>
          <a:prstGeom prst="rightBrace">
            <a:avLst>
              <a:gd name="adj1" fmla="val 1540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عنصر نائب لرقم الشريحة 3">
            <a:extLst>
              <a:ext uri="{FF2B5EF4-FFF2-40B4-BE49-F238E27FC236}">
                <a16:creationId xmlns:a16="http://schemas.microsoft.com/office/drawing/2014/main" id="{BA0A8C68-C45E-4524-861F-7ADB7671E3D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3AA9BF6C-A99C-48DA-91F5-31B92757E87F}" type="slidenum">
              <a:rPr lang="en-US" altLang="en-US"/>
              <a:pPr eaLnBrk="1" hangingPunct="1"/>
              <a:t>19</a:t>
            </a:fld>
            <a:endParaRPr lang="en-US" altLang="en-US"/>
          </a:p>
        </p:txBody>
      </p:sp>
      <p:sp>
        <p:nvSpPr>
          <p:cNvPr id="21506" name="Rectangle 2">
            <a:extLst>
              <a:ext uri="{FF2B5EF4-FFF2-40B4-BE49-F238E27FC236}">
                <a16:creationId xmlns:a16="http://schemas.microsoft.com/office/drawing/2014/main" id="{35A6A234-8BC2-42CA-AA55-6E5D7C116A2B}"/>
              </a:ext>
            </a:extLst>
          </p:cNvPr>
          <p:cNvSpPr>
            <a:spLocks noGrp="1" noChangeArrowheads="1"/>
          </p:cNvSpPr>
          <p:nvPr>
            <p:ph idx="1"/>
          </p:nvPr>
        </p:nvSpPr>
        <p:spPr>
          <a:xfrm>
            <a:off x="457200" y="1066800"/>
            <a:ext cx="8077200" cy="4876800"/>
          </a:xfrm>
        </p:spPr>
        <p:txBody>
          <a:bodyPr/>
          <a:lstStyle/>
          <a:p>
            <a:pPr eaLnBrk="1" hangingPunct="1"/>
            <a:r>
              <a:rPr lang="en-US" altLang="en-US" sz="2800">
                <a:solidFill>
                  <a:schemeClr val="accent2"/>
                </a:solidFill>
              </a:rPr>
              <a:t>A neural net consists of a large number of simple processing elements called </a:t>
            </a:r>
            <a:r>
              <a:rPr lang="en-US" altLang="en-US" sz="2800">
                <a:solidFill>
                  <a:srgbClr val="0099FF"/>
                </a:solidFill>
                <a:hlinkClick r:id="" action="ppaction://noaction"/>
              </a:rPr>
              <a:t>neurons, units, cells or nodes. </a:t>
            </a:r>
            <a:endParaRPr lang="en-US" altLang="en-US" sz="2800">
              <a:solidFill>
                <a:srgbClr val="0099FF"/>
              </a:solidFill>
            </a:endParaRPr>
          </a:p>
          <a:p>
            <a:pPr eaLnBrk="1" hangingPunct="1">
              <a:buFontTx/>
              <a:buNone/>
            </a:pPr>
            <a:endParaRPr lang="en-US" altLang="en-US" sz="2800">
              <a:solidFill>
                <a:srgbClr val="0099FF"/>
              </a:solidFill>
            </a:endParaRPr>
          </a:p>
          <a:p>
            <a:pPr eaLnBrk="1" hangingPunct="1"/>
            <a:r>
              <a:rPr lang="en-US" altLang="en-US" sz="2800">
                <a:solidFill>
                  <a:schemeClr val="accent2"/>
                </a:solidFill>
              </a:rPr>
              <a:t>Each neuron is connected to other neurons by means of directed communication links, each with </a:t>
            </a:r>
            <a:r>
              <a:rPr lang="en-US" altLang="en-US" sz="2800">
                <a:solidFill>
                  <a:schemeClr val="accent2"/>
                </a:solidFill>
                <a:hlinkClick r:id="" action="ppaction://noaction"/>
              </a:rPr>
              <a:t>associated weight</a:t>
            </a:r>
            <a:r>
              <a:rPr lang="en-US" altLang="en-US" sz="2800">
                <a:solidFill>
                  <a:schemeClr val="accent2"/>
                </a:solidFill>
              </a:rPr>
              <a:t>. </a:t>
            </a:r>
          </a:p>
          <a:p>
            <a:pPr eaLnBrk="1" hangingPunct="1">
              <a:buFontTx/>
              <a:buNone/>
            </a:pPr>
            <a:endParaRPr lang="en-US" altLang="en-US" sz="2800">
              <a:solidFill>
                <a:schemeClr val="accent2"/>
              </a:solidFill>
            </a:endParaRPr>
          </a:p>
          <a:p>
            <a:pPr eaLnBrk="1" hangingPunct="1"/>
            <a:r>
              <a:rPr lang="en-US" altLang="en-US" sz="2800">
                <a:solidFill>
                  <a:schemeClr val="accent2"/>
                </a:solidFill>
              </a:rPr>
              <a:t>The weight represent information being used by the net to solve a problem.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Freeform 5">
            <a:extLst>
              <a:ext uri="{FF2B5EF4-FFF2-40B4-BE49-F238E27FC236}">
                <a16:creationId xmlns:a16="http://schemas.microsoft.com/office/drawing/2014/main" id="{789AF017-6DE2-4D8F-AF19-FE46A5A3A176}"/>
              </a:ext>
            </a:extLst>
          </p:cNvPr>
          <p:cNvSpPr>
            <a:spLocks noChangeArrowheads="1"/>
          </p:cNvSpPr>
          <p:nvPr/>
        </p:nvSpPr>
        <p:spPr bwMode="auto">
          <a:xfrm>
            <a:off x="990600" y="1295400"/>
            <a:ext cx="7162800" cy="3886200"/>
          </a:xfrm>
          <a:custGeom>
            <a:avLst/>
            <a:gdLst>
              <a:gd name="T0" fmla="*/ 0 w 4512"/>
              <a:gd name="T1" fmla="*/ 0 h 2448"/>
              <a:gd name="T2" fmla="*/ 4512 w 4512"/>
              <a:gd name="T3" fmla="*/ 0 h 2448"/>
              <a:gd name="T4" fmla="*/ 4512 w 4512"/>
              <a:gd name="T5" fmla="*/ 2448 h 2448"/>
            </a:gdLst>
            <a:ahLst/>
            <a:cxnLst>
              <a:cxn ang="0">
                <a:pos x="T0" y="T1"/>
              </a:cxn>
              <a:cxn ang="0">
                <a:pos x="T2" y="T3"/>
              </a:cxn>
              <a:cxn ang="0">
                <a:pos x="T4" y="T5"/>
              </a:cxn>
            </a:cxnLst>
            <a:rect l="0" t="0" r="r" b="b"/>
            <a:pathLst>
              <a:path w="4512" h="2448">
                <a:moveTo>
                  <a:pt x="0" y="0"/>
                </a:moveTo>
                <a:lnTo>
                  <a:pt x="4512" y="0"/>
                </a:lnTo>
                <a:lnTo>
                  <a:pt x="4512" y="2448"/>
                </a:lnTo>
              </a:path>
            </a:pathLst>
          </a:custGeom>
          <a:noFill/>
          <a:ln w="28575">
            <a:solidFill>
              <a:srgbClr val="FF0000"/>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pic>
        <p:nvPicPr>
          <p:cNvPr id="4098" name="Picture 7" descr="bd10264_">
            <a:extLst>
              <a:ext uri="{FF2B5EF4-FFF2-40B4-BE49-F238E27FC236}">
                <a16:creationId xmlns:a16="http://schemas.microsoft.com/office/drawing/2014/main" id="{E0D10D7F-76C0-41BF-A508-6ED01AF1E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6032"/>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8">
            <a:extLst>
              <a:ext uri="{FF2B5EF4-FFF2-40B4-BE49-F238E27FC236}">
                <a16:creationId xmlns:a16="http://schemas.microsoft.com/office/drawing/2014/main" id="{D83D39DB-B468-48A0-9F52-822B445814A1}"/>
              </a:ext>
            </a:extLst>
          </p:cNvPr>
          <p:cNvSpPr txBox="1">
            <a:spLocks noChangeArrowheads="1"/>
          </p:cNvSpPr>
          <p:nvPr/>
        </p:nvSpPr>
        <p:spPr bwMode="auto">
          <a:xfrm>
            <a:off x="1355725" y="2209832"/>
            <a:ext cx="6340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dirty="0">
                <a:solidFill>
                  <a:schemeClr val="accent2"/>
                </a:solidFill>
              </a:rPr>
              <a:t>Definition, why and how are neural networks being used in solving problems</a:t>
            </a:r>
          </a:p>
        </p:txBody>
      </p:sp>
      <p:pic>
        <p:nvPicPr>
          <p:cNvPr id="4100" name="Picture 10" descr="bd10264_">
            <a:extLst>
              <a:ext uri="{FF2B5EF4-FFF2-40B4-BE49-F238E27FC236}">
                <a16:creationId xmlns:a16="http://schemas.microsoft.com/office/drawing/2014/main" id="{B48308BB-9BC9-484D-81D9-B3A5509A6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00432"/>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11">
            <a:extLst>
              <a:ext uri="{FF2B5EF4-FFF2-40B4-BE49-F238E27FC236}">
                <a16:creationId xmlns:a16="http://schemas.microsoft.com/office/drawing/2014/main" id="{0CCDD8B8-07AA-47C8-91C9-CC517634E38F}"/>
              </a:ext>
            </a:extLst>
          </p:cNvPr>
          <p:cNvSpPr txBox="1">
            <a:spLocks noChangeArrowheads="1"/>
          </p:cNvSpPr>
          <p:nvPr/>
        </p:nvSpPr>
        <p:spPr bwMode="auto">
          <a:xfrm>
            <a:off x="1355725" y="3124232"/>
            <a:ext cx="6340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Human biological neuron</a:t>
            </a:r>
          </a:p>
        </p:txBody>
      </p:sp>
      <p:pic>
        <p:nvPicPr>
          <p:cNvPr id="4102" name="Picture 13" descr="bd10264_">
            <a:extLst>
              <a:ext uri="{FF2B5EF4-FFF2-40B4-BE49-F238E27FC236}">
                <a16:creationId xmlns:a16="http://schemas.microsoft.com/office/drawing/2014/main" id="{83BD5A26-E453-461B-AFDA-03A267BE3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10032"/>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 Box 14">
            <a:extLst>
              <a:ext uri="{FF2B5EF4-FFF2-40B4-BE49-F238E27FC236}">
                <a16:creationId xmlns:a16="http://schemas.microsoft.com/office/drawing/2014/main" id="{B124D343-5E66-4785-AF82-1EB6271417C7}"/>
              </a:ext>
            </a:extLst>
          </p:cNvPr>
          <p:cNvSpPr txBox="1">
            <a:spLocks noChangeArrowheads="1"/>
          </p:cNvSpPr>
          <p:nvPr/>
        </p:nvSpPr>
        <p:spPr bwMode="auto">
          <a:xfrm>
            <a:off x="1355725" y="3733832"/>
            <a:ext cx="6340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Artificial Neuron</a:t>
            </a:r>
          </a:p>
        </p:txBody>
      </p:sp>
      <p:pic>
        <p:nvPicPr>
          <p:cNvPr id="4104" name="Picture 25" descr="bd10264_">
            <a:extLst>
              <a:ext uri="{FF2B5EF4-FFF2-40B4-BE49-F238E27FC236}">
                <a16:creationId xmlns:a16="http://schemas.microsoft.com/office/drawing/2014/main" id="{EC791B82-4B47-472A-94B1-EE821A171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181632"/>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 Box 26">
            <a:extLst>
              <a:ext uri="{FF2B5EF4-FFF2-40B4-BE49-F238E27FC236}">
                <a16:creationId xmlns:a16="http://schemas.microsoft.com/office/drawing/2014/main" id="{FB5B9CA6-8D0A-4517-862D-4E4C45D13953}"/>
              </a:ext>
            </a:extLst>
          </p:cNvPr>
          <p:cNvSpPr txBox="1">
            <a:spLocks noChangeArrowheads="1"/>
          </p:cNvSpPr>
          <p:nvPr/>
        </p:nvSpPr>
        <p:spPr bwMode="auto">
          <a:xfrm>
            <a:off x="1355725" y="5105432"/>
            <a:ext cx="6340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Comparison of ANN vs conventional AI methods</a:t>
            </a:r>
          </a:p>
        </p:txBody>
      </p:sp>
      <p:sp>
        <p:nvSpPr>
          <p:cNvPr id="4106" name="Text Box 27">
            <a:extLst>
              <a:ext uri="{FF2B5EF4-FFF2-40B4-BE49-F238E27FC236}">
                <a16:creationId xmlns:a16="http://schemas.microsoft.com/office/drawing/2014/main" id="{F487D8C1-B3DB-4C87-81E9-7E5710E25962}"/>
              </a:ext>
            </a:extLst>
          </p:cNvPr>
          <p:cNvSpPr txBox="1">
            <a:spLocks noChangeArrowheads="1"/>
          </p:cNvSpPr>
          <p:nvPr/>
        </p:nvSpPr>
        <p:spPr bwMode="auto">
          <a:xfrm>
            <a:off x="914400" y="609600"/>
            <a:ext cx="716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3600" b="1" i="1">
                <a:solidFill>
                  <a:srgbClr val="D93145"/>
                </a:solidFill>
                <a:latin typeface="Times New Roman" panose="02020603050405020304" pitchFamily="18" charset="0"/>
              </a:rPr>
              <a:t>Outline</a:t>
            </a:r>
          </a:p>
        </p:txBody>
      </p:sp>
      <p:pic>
        <p:nvPicPr>
          <p:cNvPr id="4107" name="Picture 28" descr="bd10264_">
            <a:extLst>
              <a:ext uri="{FF2B5EF4-FFF2-40B4-BE49-F238E27FC236}">
                <a16:creationId xmlns:a16="http://schemas.microsoft.com/office/drawing/2014/main" id="{53AD7C7C-DF6C-4F04-9D2D-1C0629DFB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495832"/>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Text Box 29">
            <a:extLst>
              <a:ext uri="{FF2B5EF4-FFF2-40B4-BE49-F238E27FC236}">
                <a16:creationId xmlns:a16="http://schemas.microsoft.com/office/drawing/2014/main" id="{F654CE95-150E-4560-8DA4-901F7144B5A4}"/>
              </a:ext>
            </a:extLst>
          </p:cNvPr>
          <p:cNvSpPr txBox="1">
            <a:spLocks noChangeArrowheads="1"/>
          </p:cNvSpPr>
          <p:nvPr/>
        </p:nvSpPr>
        <p:spPr bwMode="auto">
          <a:xfrm>
            <a:off x="1355725" y="4419632"/>
            <a:ext cx="6340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Applications of ANN</a:t>
            </a:r>
          </a:p>
        </p:txBody>
      </p:sp>
      <p:pic>
        <p:nvPicPr>
          <p:cNvPr id="2" name="Picture 7" descr="bd10264_">
            <a:extLst>
              <a:ext uri="{FF2B5EF4-FFF2-40B4-BE49-F238E27FC236}">
                <a16:creationId xmlns:a16="http://schemas.microsoft.com/office/drawing/2014/main" id="{4953A12D-3E0C-40DB-ABF5-FA5045318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90" y="1692301"/>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8">
            <a:extLst>
              <a:ext uri="{FF2B5EF4-FFF2-40B4-BE49-F238E27FC236}">
                <a16:creationId xmlns:a16="http://schemas.microsoft.com/office/drawing/2014/main" id="{1AC940AF-BD49-4B65-B21D-BDC019D4ED6F}"/>
              </a:ext>
            </a:extLst>
          </p:cNvPr>
          <p:cNvSpPr txBox="1">
            <a:spLocks noChangeArrowheads="1"/>
          </p:cNvSpPr>
          <p:nvPr/>
        </p:nvSpPr>
        <p:spPr bwMode="auto">
          <a:xfrm>
            <a:off x="1355815" y="1616101"/>
            <a:ext cx="6340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dirty="0">
                <a:solidFill>
                  <a:schemeClr val="accent2"/>
                </a:solidFill>
              </a:rPr>
              <a:t>Class Rules: Topic, Assessment,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عنصر نائب لرقم الشريحة 3">
            <a:extLst>
              <a:ext uri="{FF2B5EF4-FFF2-40B4-BE49-F238E27FC236}">
                <a16:creationId xmlns:a16="http://schemas.microsoft.com/office/drawing/2014/main" id="{914CD905-49F8-4BA2-BE29-6D7B9EE74FCB}"/>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E207E678-72C3-42FE-99CB-8BEB4C2F22F2}" type="slidenum">
              <a:rPr lang="en-US" altLang="en-US"/>
              <a:pPr eaLnBrk="1" hangingPunct="1"/>
              <a:t>20</a:t>
            </a:fld>
            <a:endParaRPr lang="en-US" altLang="en-US"/>
          </a:p>
        </p:txBody>
      </p:sp>
      <p:sp>
        <p:nvSpPr>
          <p:cNvPr id="23554" name="Rectangle 2">
            <a:extLst>
              <a:ext uri="{FF2B5EF4-FFF2-40B4-BE49-F238E27FC236}">
                <a16:creationId xmlns:a16="http://schemas.microsoft.com/office/drawing/2014/main" id="{75D15900-206E-4C9E-8668-453271E6E642}"/>
              </a:ext>
            </a:extLst>
          </p:cNvPr>
          <p:cNvSpPr>
            <a:spLocks noGrp="1" noChangeArrowheads="1"/>
          </p:cNvSpPr>
          <p:nvPr>
            <p:ph idx="1"/>
          </p:nvPr>
        </p:nvSpPr>
        <p:spPr>
          <a:xfrm>
            <a:off x="457200" y="1219200"/>
            <a:ext cx="8229600" cy="4906963"/>
          </a:xfrm>
        </p:spPr>
        <p:txBody>
          <a:bodyPr/>
          <a:lstStyle/>
          <a:p>
            <a:pPr eaLnBrk="1" hangingPunct="1">
              <a:lnSpc>
                <a:spcPct val="90000"/>
              </a:lnSpc>
            </a:pPr>
            <a:r>
              <a:rPr lang="en-US" altLang="en-US">
                <a:solidFill>
                  <a:schemeClr val="accent2"/>
                </a:solidFill>
              </a:rPr>
              <a:t>Each neuron has an internal state, called its </a:t>
            </a:r>
            <a:r>
              <a:rPr lang="en-US" altLang="en-US">
                <a:solidFill>
                  <a:schemeClr val="accent2"/>
                </a:solidFill>
                <a:hlinkClick r:id="" action="ppaction://noaction"/>
              </a:rPr>
              <a:t>activation or activity level</a:t>
            </a:r>
            <a:r>
              <a:rPr lang="en-US" altLang="en-US">
                <a:solidFill>
                  <a:schemeClr val="accent2"/>
                </a:solidFill>
              </a:rPr>
              <a:t>, which is a function of the inputs it has received. Typically, a neuron sends its activation as a signal to several other neurons.</a:t>
            </a:r>
          </a:p>
          <a:p>
            <a:pPr eaLnBrk="1" hangingPunct="1">
              <a:lnSpc>
                <a:spcPct val="90000"/>
              </a:lnSpc>
              <a:buFontTx/>
              <a:buNone/>
            </a:pPr>
            <a:endParaRPr lang="en-US" altLang="en-US">
              <a:solidFill>
                <a:schemeClr val="accent2"/>
              </a:solidFill>
            </a:endParaRPr>
          </a:p>
          <a:p>
            <a:pPr eaLnBrk="1" hangingPunct="1">
              <a:lnSpc>
                <a:spcPct val="90000"/>
              </a:lnSpc>
            </a:pPr>
            <a:r>
              <a:rPr lang="en-US" altLang="en-US">
                <a:solidFill>
                  <a:schemeClr val="accent2"/>
                </a:solidFill>
              </a:rPr>
              <a:t>It is important to note that a neuron can send only one signal at a time, although that signal is broadcast to several other neurons.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عنصر نائب لرقم الشريحة 3">
            <a:extLst>
              <a:ext uri="{FF2B5EF4-FFF2-40B4-BE49-F238E27FC236}">
                <a16:creationId xmlns:a16="http://schemas.microsoft.com/office/drawing/2014/main" id="{61517EE0-2E21-4FAD-BD08-EA11F475C5A8}"/>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4B138598-210B-411C-B0DE-E70BCD4B2C8A}" type="slidenum">
              <a:rPr lang="en-US" altLang="en-US"/>
              <a:pPr eaLnBrk="1" hangingPunct="1"/>
              <a:t>21</a:t>
            </a:fld>
            <a:endParaRPr lang="en-US" altLang="en-US"/>
          </a:p>
        </p:txBody>
      </p:sp>
      <p:sp>
        <p:nvSpPr>
          <p:cNvPr id="25602" name="Rectangle 2">
            <a:extLst>
              <a:ext uri="{FF2B5EF4-FFF2-40B4-BE49-F238E27FC236}">
                <a16:creationId xmlns:a16="http://schemas.microsoft.com/office/drawing/2014/main" id="{0C0C0F8E-7A1D-4C3D-B659-E90CF238B3EF}"/>
              </a:ext>
            </a:extLst>
          </p:cNvPr>
          <p:cNvSpPr>
            <a:spLocks noGrp="1" noChangeArrowheads="1"/>
          </p:cNvSpPr>
          <p:nvPr>
            <p:ph idx="1"/>
          </p:nvPr>
        </p:nvSpPr>
        <p:spPr>
          <a:xfrm>
            <a:off x="250825" y="765175"/>
            <a:ext cx="8640763" cy="4857750"/>
          </a:xfrm>
        </p:spPr>
        <p:txBody>
          <a:bodyPr/>
          <a:lstStyle/>
          <a:p>
            <a:pPr eaLnBrk="1" hangingPunct="1"/>
            <a:r>
              <a:rPr lang="en-US" altLang="en-US"/>
              <a:t>Neural networks are configured for a specific application, such as pattern recognition or data classification, through a </a:t>
            </a:r>
            <a:r>
              <a:rPr lang="en-US" altLang="en-US">
                <a:solidFill>
                  <a:schemeClr val="accent2"/>
                </a:solidFill>
              </a:rPr>
              <a:t>learning process </a:t>
            </a:r>
          </a:p>
          <a:p>
            <a:pPr eaLnBrk="1" hangingPunct="1"/>
            <a:r>
              <a:rPr lang="en-US" altLang="en-US"/>
              <a:t>In a biological system, learning involves adjustments to the synaptic connections between neurons</a:t>
            </a:r>
          </a:p>
          <a:p>
            <a:pPr eaLnBrk="1" hangingPunct="1">
              <a:buFontTx/>
              <a:buNone/>
            </a:pPr>
            <a:r>
              <a:rPr lang="en-US" altLang="en-US">
                <a:sym typeface="Wingdings" panose="05000000000000000000" pitchFamily="2" charset="2"/>
              </a:rPr>
              <a:t> same for artificial neural networks (ANNs)</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عنصر نائب لرقم الشريحة 3">
            <a:extLst>
              <a:ext uri="{FF2B5EF4-FFF2-40B4-BE49-F238E27FC236}">
                <a16:creationId xmlns:a16="http://schemas.microsoft.com/office/drawing/2014/main" id="{7D3968FC-F667-4573-B188-6733DD6D31C7}"/>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DCD7A0D2-88C2-45ED-A6CD-3FE7B598AB23}" type="slidenum">
              <a:rPr lang="en-US" altLang="en-US"/>
              <a:pPr eaLnBrk="1" hangingPunct="1"/>
              <a:t>22</a:t>
            </a:fld>
            <a:endParaRPr lang="en-US" altLang="en-US"/>
          </a:p>
        </p:txBody>
      </p:sp>
      <p:sp>
        <p:nvSpPr>
          <p:cNvPr id="26626" name="Oval 2">
            <a:extLst>
              <a:ext uri="{FF2B5EF4-FFF2-40B4-BE49-F238E27FC236}">
                <a16:creationId xmlns:a16="http://schemas.microsoft.com/office/drawing/2014/main" id="{AE304703-0915-4A96-B722-712B981F15B6}"/>
              </a:ext>
            </a:extLst>
          </p:cNvPr>
          <p:cNvSpPr>
            <a:spLocks noChangeArrowheads="1"/>
          </p:cNvSpPr>
          <p:nvPr/>
        </p:nvSpPr>
        <p:spPr bwMode="auto">
          <a:xfrm>
            <a:off x="350838" y="1757363"/>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1"/>
          </a:p>
        </p:txBody>
      </p:sp>
      <p:sp>
        <p:nvSpPr>
          <p:cNvPr id="26627" name="Oval 3">
            <a:extLst>
              <a:ext uri="{FF2B5EF4-FFF2-40B4-BE49-F238E27FC236}">
                <a16:creationId xmlns:a16="http://schemas.microsoft.com/office/drawing/2014/main" id="{A1F7BCCC-68A3-498F-8308-BDC67D40D013}"/>
              </a:ext>
            </a:extLst>
          </p:cNvPr>
          <p:cNvSpPr>
            <a:spLocks noChangeArrowheads="1"/>
          </p:cNvSpPr>
          <p:nvPr/>
        </p:nvSpPr>
        <p:spPr bwMode="auto">
          <a:xfrm>
            <a:off x="350838" y="2900363"/>
            <a:ext cx="6858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x</a:t>
            </a:r>
            <a:r>
              <a:rPr lang="en-US" altLang="en-US" baseline="-25000"/>
              <a:t>2</a:t>
            </a:r>
          </a:p>
        </p:txBody>
      </p:sp>
      <p:sp>
        <p:nvSpPr>
          <p:cNvPr id="26628" name="Line 4">
            <a:extLst>
              <a:ext uri="{FF2B5EF4-FFF2-40B4-BE49-F238E27FC236}">
                <a16:creationId xmlns:a16="http://schemas.microsoft.com/office/drawing/2014/main" id="{FB177182-75A1-4AEF-95D1-D46271EEE0BA}"/>
              </a:ext>
            </a:extLst>
          </p:cNvPr>
          <p:cNvSpPr>
            <a:spLocks noChangeShapeType="1"/>
          </p:cNvSpPr>
          <p:nvPr/>
        </p:nvSpPr>
        <p:spPr bwMode="auto">
          <a:xfrm flipV="1">
            <a:off x="1112838" y="2852738"/>
            <a:ext cx="1443037" cy="276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29" name="Line 5">
            <a:extLst>
              <a:ext uri="{FF2B5EF4-FFF2-40B4-BE49-F238E27FC236}">
                <a16:creationId xmlns:a16="http://schemas.microsoft.com/office/drawing/2014/main" id="{E80A5925-8855-471A-85BE-C0C40AC9D5A9}"/>
              </a:ext>
            </a:extLst>
          </p:cNvPr>
          <p:cNvSpPr>
            <a:spLocks noChangeShapeType="1"/>
          </p:cNvSpPr>
          <p:nvPr/>
        </p:nvSpPr>
        <p:spPr bwMode="auto">
          <a:xfrm>
            <a:off x="1112838" y="2062163"/>
            <a:ext cx="1514475"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0" name="Text Box 6">
            <a:extLst>
              <a:ext uri="{FF2B5EF4-FFF2-40B4-BE49-F238E27FC236}">
                <a16:creationId xmlns:a16="http://schemas.microsoft.com/office/drawing/2014/main" id="{D776C6E7-00D6-4C39-92B6-80DB0FAFF557}"/>
              </a:ext>
            </a:extLst>
          </p:cNvPr>
          <p:cNvSpPr txBox="1">
            <a:spLocks noChangeArrowheads="1"/>
          </p:cNvSpPr>
          <p:nvPr/>
        </p:nvSpPr>
        <p:spPr bwMode="auto">
          <a:xfrm>
            <a:off x="1646238" y="175736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1</a:t>
            </a:r>
          </a:p>
        </p:txBody>
      </p:sp>
      <p:sp>
        <p:nvSpPr>
          <p:cNvPr id="26631" name="Text Box 7">
            <a:extLst>
              <a:ext uri="{FF2B5EF4-FFF2-40B4-BE49-F238E27FC236}">
                <a16:creationId xmlns:a16="http://schemas.microsoft.com/office/drawing/2014/main" id="{709D2ADB-D44E-46C9-BB38-AE0F3973C9D6}"/>
              </a:ext>
            </a:extLst>
          </p:cNvPr>
          <p:cNvSpPr txBox="1">
            <a:spLocks noChangeArrowheads="1"/>
          </p:cNvSpPr>
          <p:nvPr/>
        </p:nvSpPr>
        <p:spPr bwMode="auto">
          <a:xfrm>
            <a:off x="1570038" y="29765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2</a:t>
            </a:r>
          </a:p>
        </p:txBody>
      </p:sp>
      <p:sp>
        <p:nvSpPr>
          <p:cNvPr id="26632" name="Text Box 8">
            <a:extLst>
              <a:ext uri="{FF2B5EF4-FFF2-40B4-BE49-F238E27FC236}">
                <a16:creationId xmlns:a16="http://schemas.microsoft.com/office/drawing/2014/main" id="{51A34D4E-1000-48BB-9B8F-84237D8CF292}"/>
              </a:ext>
            </a:extLst>
          </p:cNvPr>
          <p:cNvSpPr txBox="1">
            <a:spLocks noChangeArrowheads="1"/>
          </p:cNvSpPr>
          <p:nvPr/>
        </p:nvSpPr>
        <p:spPr bwMode="auto">
          <a:xfrm>
            <a:off x="411163" y="1793875"/>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x</a:t>
            </a:r>
            <a:r>
              <a:rPr lang="en-US" altLang="en-US" baseline="-25000"/>
              <a:t>1</a:t>
            </a:r>
          </a:p>
        </p:txBody>
      </p:sp>
      <p:sp>
        <p:nvSpPr>
          <p:cNvPr id="26633" name="Line 9">
            <a:extLst>
              <a:ext uri="{FF2B5EF4-FFF2-40B4-BE49-F238E27FC236}">
                <a16:creationId xmlns:a16="http://schemas.microsoft.com/office/drawing/2014/main" id="{CC7C3908-2F8F-4143-BDAD-5D6CA01C468A}"/>
              </a:ext>
            </a:extLst>
          </p:cNvPr>
          <p:cNvSpPr>
            <a:spLocks noChangeShapeType="1"/>
          </p:cNvSpPr>
          <p:nvPr/>
        </p:nvSpPr>
        <p:spPr bwMode="auto">
          <a:xfrm flipV="1">
            <a:off x="755650" y="3644900"/>
            <a:ext cx="0" cy="469900"/>
          </a:xfrm>
          <a:prstGeom prst="line">
            <a:avLst/>
          </a:prstGeom>
          <a:noFill/>
          <a:ln w="9525">
            <a:solidFill>
              <a:srgbClr val="D93145"/>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4" name="Text Box 10">
            <a:extLst>
              <a:ext uri="{FF2B5EF4-FFF2-40B4-BE49-F238E27FC236}">
                <a16:creationId xmlns:a16="http://schemas.microsoft.com/office/drawing/2014/main" id="{57EB653C-80AB-439D-B1E3-C67C840D563C}"/>
              </a:ext>
            </a:extLst>
          </p:cNvPr>
          <p:cNvSpPr txBox="1">
            <a:spLocks noChangeArrowheads="1"/>
          </p:cNvSpPr>
          <p:nvPr/>
        </p:nvSpPr>
        <p:spPr bwMode="auto">
          <a:xfrm>
            <a:off x="466725" y="4078288"/>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1400" b="1">
                <a:solidFill>
                  <a:srgbClr val="00FFFF"/>
                </a:solidFill>
              </a:rPr>
              <a:t>Dendrite</a:t>
            </a:r>
          </a:p>
        </p:txBody>
      </p:sp>
      <p:sp>
        <p:nvSpPr>
          <p:cNvPr id="178187" name="Text Box 11">
            <a:extLst>
              <a:ext uri="{FF2B5EF4-FFF2-40B4-BE49-F238E27FC236}">
                <a16:creationId xmlns:a16="http://schemas.microsoft.com/office/drawing/2014/main" id="{510A686D-9626-4C34-98B9-322D9FF1A4A6}"/>
              </a:ext>
            </a:extLst>
          </p:cNvPr>
          <p:cNvSpPr txBox="1">
            <a:spLocks noChangeArrowheads="1"/>
          </p:cNvSpPr>
          <p:nvPr/>
        </p:nvSpPr>
        <p:spPr bwMode="auto">
          <a:xfrm>
            <a:off x="8243888" y="2708275"/>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1400" b="1">
                <a:solidFill>
                  <a:srgbClr val="00FFFF"/>
                </a:solidFill>
              </a:rPr>
              <a:t>Axon</a:t>
            </a:r>
          </a:p>
        </p:txBody>
      </p:sp>
      <p:grpSp>
        <p:nvGrpSpPr>
          <p:cNvPr id="178188" name="Group 12">
            <a:extLst>
              <a:ext uri="{FF2B5EF4-FFF2-40B4-BE49-F238E27FC236}">
                <a16:creationId xmlns:a16="http://schemas.microsoft.com/office/drawing/2014/main" id="{FB00AA66-C8DB-4600-882E-977BCB1A5B1B}"/>
              </a:ext>
            </a:extLst>
          </p:cNvPr>
          <p:cNvGrpSpPr>
            <a:grpSpLocks/>
          </p:cNvGrpSpPr>
          <p:nvPr/>
        </p:nvGrpSpPr>
        <p:grpSpPr bwMode="auto">
          <a:xfrm>
            <a:off x="4140200" y="981075"/>
            <a:ext cx="4545013" cy="3111500"/>
            <a:chOff x="3107" y="663"/>
            <a:chExt cx="2863" cy="1960"/>
          </a:xfrm>
        </p:grpSpPr>
        <p:sp>
          <p:nvSpPr>
            <p:cNvPr id="26637" name="Rectangle 13">
              <a:extLst>
                <a:ext uri="{FF2B5EF4-FFF2-40B4-BE49-F238E27FC236}">
                  <a16:creationId xmlns:a16="http://schemas.microsoft.com/office/drawing/2014/main" id="{E62828E0-DA52-4ACD-89E1-E8FBDD1FB42C}"/>
                </a:ext>
              </a:extLst>
            </p:cNvPr>
            <p:cNvSpPr>
              <a:spLocks noChangeArrowheads="1"/>
            </p:cNvSpPr>
            <p:nvPr/>
          </p:nvSpPr>
          <p:spPr bwMode="auto">
            <a:xfrm>
              <a:off x="3107" y="663"/>
              <a:ext cx="2516" cy="1951"/>
            </a:xfrm>
            <a:prstGeom prst="rect">
              <a:avLst/>
            </a:prstGeom>
            <a:noFill/>
            <a:ln w="28575">
              <a:solidFill>
                <a:schemeClr val="bg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6638" name="Text Box 14">
              <a:extLst>
                <a:ext uri="{FF2B5EF4-FFF2-40B4-BE49-F238E27FC236}">
                  <a16:creationId xmlns:a16="http://schemas.microsoft.com/office/drawing/2014/main" id="{21DB1B06-B777-4EEC-BF11-77A9A6CE8943}"/>
                </a:ext>
              </a:extLst>
            </p:cNvPr>
            <p:cNvSpPr txBox="1">
              <a:spLocks noChangeArrowheads="1"/>
            </p:cNvSpPr>
            <p:nvPr/>
          </p:nvSpPr>
          <p:spPr bwMode="auto">
            <a:xfrm>
              <a:off x="3198" y="2115"/>
              <a:ext cx="9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400" b="1"/>
                <a:t>y</a:t>
              </a:r>
              <a:r>
                <a:rPr lang="en-US" altLang="en-US" sz="1400" b="1" baseline="-25000"/>
                <a:t>in</a:t>
              </a:r>
              <a:r>
                <a:rPr lang="en-US" altLang="en-US" sz="1400" b="1"/>
                <a:t> = x</a:t>
              </a:r>
              <a:r>
                <a:rPr lang="en-US" altLang="en-US" sz="1400" b="1" baseline="-25000"/>
                <a:t>1</a:t>
              </a:r>
              <a:r>
                <a:rPr lang="en-US" altLang="en-US" sz="1400" b="1"/>
                <a:t>w</a:t>
              </a:r>
              <a:r>
                <a:rPr lang="en-US" altLang="en-US" sz="1400" b="1" baseline="-25000"/>
                <a:t>1 </a:t>
              </a:r>
              <a:r>
                <a:rPr lang="en-US" altLang="en-US" sz="1400" b="1"/>
                <a:t>+ x</a:t>
              </a:r>
              <a:r>
                <a:rPr lang="en-US" altLang="en-US" sz="1400" b="1" baseline="-25000"/>
                <a:t>2</a:t>
              </a:r>
              <a:r>
                <a:rPr lang="en-US" altLang="en-US" sz="1400" b="1"/>
                <a:t>w</a:t>
              </a:r>
              <a:r>
                <a:rPr lang="en-US" altLang="en-US" sz="1400" b="1" baseline="-25000"/>
                <a:t>2</a:t>
              </a:r>
            </a:p>
            <a:p>
              <a:pPr eaLnBrk="1" hangingPunct="1"/>
              <a:endParaRPr lang="en-US" altLang="en-US" b="1"/>
            </a:p>
          </p:txBody>
        </p:sp>
        <p:sp>
          <p:nvSpPr>
            <p:cNvPr id="26639" name="AutoShape 15">
              <a:extLst>
                <a:ext uri="{FF2B5EF4-FFF2-40B4-BE49-F238E27FC236}">
                  <a16:creationId xmlns:a16="http://schemas.microsoft.com/office/drawing/2014/main" id="{B7A952CD-8312-4D7F-87FA-3643172E0129}"/>
                </a:ext>
              </a:extLst>
            </p:cNvPr>
            <p:cNvSpPr>
              <a:spLocks/>
            </p:cNvSpPr>
            <p:nvPr/>
          </p:nvSpPr>
          <p:spPr bwMode="auto">
            <a:xfrm rot="-5461967">
              <a:off x="4426" y="433"/>
              <a:ext cx="142" cy="1056"/>
            </a:xfrm>
            <a:prstGeom prst="rightBrace">
              <a:avLst>
                <a:gd name="adj1" fmla="val 61937"/>
                <a:gd name="adj2" fmla="val 50000"/>
              </a:avLst>
            </a:prstGeom>
            <a:noFill/>
            <a:ln w="9525">
              <a:solidFill>
                <a:srgbClr val="D93145"/>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6640" name="Text Box 16">
              <a:extLst>
                <a:ext uri="{FF2B5EF4-FFF2-40B4-BE49-F238E27FC236}">
                  <a16:creationId xmlns:a16="http://schemas.microsoft.com/office/drawing/2014/main" id="{366AB3EE-84E2-4833-AA3A-4ECFFF97F376}"/>
                </a:ext>
              </a:extLst>
            </p:cNvPr>
            <p:cNvSpPr txBox="1">
              <a:spLocks noChangeArrowheads="1"/>
            </p:cNvSpPr>
            <p:nvPr/>
          </p:nvSpPr>
          <p:spPr bwMode="auto">
            <a:xfrm>
              <a:off x="4148" y="709"/>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1400" b="1">
                  <a:solidFill>
                    <a:srgbClr val="00FFFF"/>
                  </a:solidFill>
                </a:rPr>
                <a:t>Nukleus</a:t>
              </a:r>
            </a:p>
          </p:txBody>
        </p:sp>
        <p:grpSp>
          <p:nvGrpSpPr>
            <p:cNvPr id="26641" name="Group 17">
              <a:extLst>
                <a:ext uri="{FF2B5EF4-FFF2-40B4-BE49-F238E27FC236}">
                  <a16:creationId xmlns:a16="http://schemas.microsoft.com/office/drawing/2014/main" id="{EE098F5E-A5F4-4908-BAAE-759C7A1772CC}"/>
                </a:ext>
              </a:extLst>
            </p:cNvPr>
            <p:cNvGrpSpPr>
              <a:grpSpLocks/>
            </p:cNvGrpSpPr>
            <p:nvPr/>
          </p:nvGrpSpPr>
          <p:grpSpPr bwMode="auto">
            <a:xfrm>
              <a:off x="3969" y="1117"/>
              <a:ext cx="1200" cy="624"/>
              <a:chOff x="2850" y="1282"/>
              <a:chExt cx="1200" cy="624"/>
            </a:xfrm>
          </p:grpSpPr>
          <p:sp>
            <p:nvSpPr>
              <p:cNvPr id="26642" name="Oval 18">
                <a:extLst>
                  <a:ext uri="{FF2B5EF4-FFF2-40B4-BE49-F238E27FC236}">
                    <a16:creationId xmlns:a16="http://schemas.microsoft.com/office/drawing/2014/main" id="{6D3EE9A0-B553-4056-8C11-21818C349366}"/>
                  </a:ext>
                </a:extLst>
              </p:cNvPr>
              <p:cNvSpPr>
                <a:spLocks noChangeArrowheads="1"/>
              </p:cNvSpPr>
              <p:nvPr/>
            </p:nvSpPr>
            <p:spPr bwMode="auto">
              <a:xfrm>
                <a:off x="2850" y="1282"/>
                <a:ext cx="1200" cy="62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p:txBody>
          </p:sp>
          <p:sp>
            <p:nvSpPr>
              <p:cNvPr id="26643" name="Line 19">
                <a:extLst>
                  <a:ext uri="{FF2B5EF4-FFF2-40B4-BE49-F238E27FC236}">
                    <a16:creationId xmlns:a16="http://schemas.microsoft.com/office/drawing/2014/main" id="{FEDEC67B-B77F-47D7-BEDD-8D523CE88564}"/>
                  </a:ext>
                </a:extLst>
              </p:cNvPr>
              <p:cNvSpPr>
                <a:spLocks noChangeShapeType="1"/>
              </p:cNvSpPr>
              <p:nvPr/>
            </p:nvSpPr>
            <p:spPr bwMode="auto">
              <a:xfrm>
                <a:off x="3474" y="1282"/>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Text Box 20">
                <a:extLst>
                  <a:ext uri="{FF2B5EF4-FFF2-40B4-BE49-F238E27FC236}">
                    <a16:creationId xmlns:a16="http://schemas.microsoft.com/office/drawing/2014/main" id="{B0967F49-0344-4373-8E73-944741003FC0}"/>
                  </a:ext>
                </a:extLst>
              </p:cNvPr>
              <p:cNvSpPr txBox="1">
                <a:spLocks noChangeArrowheads="1"/>
              </p:cNvSpPr>
              <p:nvPr/>
            </p:nvSpPr>
            <p:spPr bwMode="auto">
              <a:xfrm>
                <a:off x="3042" y="1378"/>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a:sym typeface="Symbol" panose="05050102010706020507" pitchFamily="18" charset="2"/>
                  </a:rPr>
                  <a:t></a:t>
                </a:r>
                <a:endParaRPr lang="en-US" altLang="en-US" sz="3200" b="1"/>
              </a:p>
            </p:txBody>
          </p:sp>
          <p:sp>
            <p:nvSpPr>
              <p:cNvPr id="26645" name="Text Box 21">
                <a:extLst>
                  <a:ext uri="{FF2B5EF4-FFF2-40B4-BE49-F238E27FC236}">
                    <a16:creationId xmlns:a16="http://schemas.microsoft.com/office/drawing/2014/main" id="{D0FFE40E-2A41-4E08-9CA4-D909113069A1}"/>
                  </a:ext>
                </a:extLst>
              </p:cNvPr>
              <p:cNvSpPr txBox="1">
                <a:spLocks noChangeArrowheads="1"/>
              </p:cNvSpPr>
              <p:nvPr/>
            </p:nvSpPr>
            <p:spPr bwMode="auto">
              <a:xfrm>
                <a:off x="3570" y="1378"/>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i="1">
                    <a:sym typeface="Symbol" panose="05050102010706020507" pitchFamily="18" charset="2"/>
                  </a:rPr>
                  <a:t></a:t>
                </a:r>
                <a:endParaRPr lang="en-US" altLang="en-US" sz="3200" b="1" i="1"/>
              </a:p>
            </p:txBody>
          </p:sp>
        </p:grpSp>
        <p:sp>
          <p:nvSpPr>
            <p:cNvPr id="26646" name="Text Box 22">
              <a:extLst>
                <a:ext uri="{FF2B5EF4-FFF2-40B4-BE49-F238E27FC236}">
                  <a16:creationId xmlns:a16="http://schemas.microsoft.com/office/drawing/2014/main" id="{CF3DF85C-386F-4D23-8DDB-77893F7740B6}"/>
                </a:ext>
              </a:extLst>
            </p:cNvPr>
            <p:cNvSpPr txBox="1">
              <a:spLocks noChangeArrowheads="1"/>
            </p:cNvSpPr>
            <p:nvPr/>
          </p:nvSpPr>
          <p:spPr bwMode="auto">
            <a:xfrm>
              <a:off x="4386" y="2002"/>
              <a:ext cx="1584"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400" b="1" u="sng"/>
                <a:t>Activation Function:</a:t>
              </a:r>
            </a:p>
            <a:p>
              <a:pPr eaLnBrk="1" hangingPunct="1">
                <a:spcBef>
                  <a:spcPct val="20000"/>
                </a:spcBef>
              </a:pPr>
              <a:r>
                <a:rPr lang="en-US" altLang="en-US" sz="1400" b="1">
                  <a:sym typeface="Symbol" panose="05050102010706020507" pitchFamily="18" charset="2"/>
                </a:rPr>
                <a:t></a:t>
              </a:r>
              <a:r>
                <a:rPr lang="en-US" altLang="en-US" sz="1400" b="1"/>
                <a:t>(y-in) = 1 if  y-in &gt;= </a:t>
              </a:r>
              <a:r>
                <a:rPr lang="en-US" altLang="en-US" sz="1400" b="1">
                  <a:sym typeface="Symbol" panose="05050102010706020507" pitchFamily="18" charset="2"/>
                </a:rPr>
                <a:t></a:t>
              </a:r>
              <a:br>
                <a:rPr lang="en-US" altLang="en-US" sz="1400" b="1"/>
              </a:br>
              <a:r>
                <a:rPr lang="en-US" altLang="en-US" sz="1400" b="1"/>
                <a:t>and </a:t>
              </a:r>
              <a:r>
                <a:rPr lang="en-US" altLang="en-US" sz="1400" b="1">
                  <a:sym typeface="Symbol" panose="05050102010706020507" pitchFamily="18" charset="2"/>
                </a:rPr>
                <a:t></a:t>
              </a:r>
              <a:r>
                <a:rPr lang="en-US" altLang="en-US" sz="1400" b="1"/>
                <a:t>(y-in) = 0</a:t>
              </a:r>
            </a:p>
            <a:p>
              <a:pPr eaLnBrk="1" hangingPunct="1"/>
              <a:endParaRPr lang="en-US" altLang="en-US" sz="1400" b="1"/>
            </a:p>
          </p:txBody>
        </p:sp>
        <p:sp>
          <p:nvSpPr>
            <p:cNvPr id="26647" name="Line 23">
              <a:extLst>
                <a:ext uri="{FF2B5EF4-FFF2-40B4-BE49-F238E27FC236}">
                  <a16:creationId xmlns:a16="http://schemas.microsoft.com/office/drawing/2014/main" id="{6C538A7F-6363-4807-8E9C-C292C6308427}"/>
                </a:ext>
              </a:extLst>
            </p:cNvPr>
            <p:cNvSpPr>
              <a:spLocks noChangeShapeType="1"/>
            </p:cNvSpPr>
            <p:nvPr/>
          </p:nvSpPr>
          <p:spPr bwMode="auto">
            <a:xfrm flipH="1" flipV="1">
              <a:off x="4921" y="1752"/>
              <a:ext cx="91" cy="227"/>
            </a:xfrm>
            <a:prstGeom prst="line">
              <a:avLst/>
            </a:prstGeom>
            <a:noFill/>
            <a:ln w="9525">
              <a:solidFill>
                <a:srgbClr val="D93145"/>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8" name="Line 24">
              <a:extLst>
                <a:ext uri="{FF2B5EF4-FFF2-40B4-BE49-F238E27FC236}">
                  <a16:creationId xmlns:a16="http://schemas.microsoft.com/office/drawing/2014/main" id="{3CBFB5E2-D857-4AD7-87A3-CF34D8BAFD70}"/>
                </a:ext>
              </a:extLst>
            </p:cNvPr>
            <p:cNvSpPr>
              <a:spLocks noChangeShapeType="1"/>
            </p:cNvSpPr>
            <p:nvPr/>
          </p:nvSpPr>
          <p:spPr bwMode="auto">
            <a:xfrm flipV="1">
              <a:off x="3787" y="1661"/>
              <a:ext cx="272" cy="408"/>
            </a:xfrm>
            <a:prstGeom prst="line">
              <a:avLst/>
            </a:prstGeom>
            <a:noFill/>
            <a:ln w="9525">
              <a:solidFill>
                <a:srgbClr val="D93145"/>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9" name="Oval 25">
            <a:extLst>
              <a:ext uri="{FF2B5EF4-FFF2-40B4-BE49-F238E27FC236}">
                <a16:creationId xmlns:a16="http://schemas.microsoft.com/office/drawing/2014/main" id="{0C50DBCA-EBF2-43B7-BEAA-D71819E212E4}"/>
              </a:ext>
            </a:extLst>
          </p:cNvPr>
          <p:cNvSpPr>
            <a:spLocks noChangeArrowheads="1"/>
          </p:cNvSpPr>
          <p:nvPr/>
        </p:nvSpPr>
        <p:spPr bwMode="auto">
          <a:xfrm>
            <a:off x="2771775" y="2493963"/>
            <a:ext cx="6858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y</a:t>
            </a:r>
            <a:endParaRPr lang="en-US" altLang="en-US" baseline="-25000"/>
          </a:p>
        </p:txBody>
      </p:sp>
      <p:sp>
        <p:nvSpPr>
          <p:cNvPr id="26650" name="Text Box 26">
            <a:extLst>
              <a:ext uri="{FF2B5EF4-FFF2-40B4-BE49-F238E27FC236}">
                <a16:creationId xmlns:a16="http://schemas.microsoft.com/office/drawing/2014/main" id="{4DF23858-3EF7-42DA-B76E-8BEB89CB4AF6}"/>
              </a:ext>
            </a:extLst>
          </p:cNvPr>
          <p:cNvSpPr txBox="1">
            <a:spLocks noChangeArrowheads="1"/>
          </p:cNvSpPr>
          <p:nvPr/>
        </p:nvSpPr>
        <p:spPr bwMode="auto">
          <a:xfrm>
            <a:off x="-180975" y="4437063"/>
            <a:ext cx="9144000"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39825"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lvl="2" eaLnBrk="1" hangingPunct="1">
              <a:buFont typeface="Arial" panose="020B0604020202020204" pitchFamily="34" charset="0"/>
              <a:buChar char="-"/>
            </a:pPr>
            <a:r>
              <a:rPr lang="en-US" altLang="en-US" sz="1400"/>
              <a:t>A neuron receives input, determines the strength or the weight of the input, calculates the total </a:t>
            </a:r>
          </a:p>
          <a:p>
            <a:pPr lvl="2" eaLnBrk="1" hangingPunct="1"/>
            <a:r>
              <a:rPr lang="en-US" altLang="en-US" sz="1400"/>
              <a:t> weighted input, and compares the total weighted with a value (threshold)</a:t>
            </a:r>
          </a:p>
          <a:p>
            <a:pPr lvl="2" eaLnBrk="1" hangingPunct="1"/>
            <a:endParaRPr lang="en-US" altLang="en-US" sz="1400"/>
          </a:p>
          <a:p>
            <a:pPr lvl="2" eaLnBrk="1" hangingPunct="1">
              <a:buFont typeface="Arial" panose="020B0604020202020204" pitchFamily="34" charset="0"/>
              <a:buChar char="-"/>
            </a:pPr>
            <a:r>
              <a:rPr lang="en-US" altLang="en-US" sz="1400"/>
              <a:t>The value is in the range of 0 and 1</a:t>
            </a:r>
          </a:p>
          <a:p>
            <a:pPr lvl="2" eaLnBrk="1" hangingPunct="1">
              <a:buFont typeface="Arial" panose="020B0604020202020204" pitchFamily="34" charset="0"/>
              <a:buChar char="-"/>
            </a:pPr>
            <a:endParaRPr lang="en-US" altLang="en-US" sz="1400"/>
          </a:p>
          <a:p>
            <a:pPr lvl="2" eaLnBrk="1" hangingPunct="1">
              <a:buFont typeface="Arial" panose="020B0604020202020204" pitchFamily="34" charset="0"/>
              <a:buChar char="-"/>
            </a:pPr>
            <a:r>
              <a:rPr lang="en-US" altLang="en-US" sz="1400"/>
              <a:t> If the total weighted input greater than or equal the threshold value, the neuron will produce the    </a:t>
            </a:r>
          </a:p>
          <a:p>
            <a:pPr lvl="2" eaLnBrk="1" hangingPunct="1"/>
            <a:r>
              <a:rPr lang="en-US" altLang="en-US" sz="1400"/>
              <a:t>  output, and if the total weighted input less than the threshold value, no output will be produced</a:t>
            </a:r>
          </a:p>
          <a:p>
            <a:pPr lvl="2" eaLnBrk="1" hangingPunct="1"/>
            <a:endParaRPr lang="en-US" altLang="en-US" sz="1400"/>
          </a:p>
          <a:p>
            <a:pPr lvl="2" eaLnBrk="1" hangingPunct="1"/>
            <a:endParaRPr lang="en-US" altLang="en-US" sz="1600"/>
          </a:p>
          <a:p>
            <a:pPr eaLnBrk="1" hangingPunct="1">
              <a:spcBef>
                <a:spcPct val="50000"/>
              </a:spcBef>
            </a:pPr>
            <a:endParaRPr lang="en-US" altLang="en-US" sz="1600"/>
          </a:p>
        </p:txBody>
      </p:sp>
      <p:sp>
        <p:nvSpPr>
          <p:cNvPr id="26651" name="AutoShape 28">
            <a:extLst>
              <a:ext uri="{FF2B5EF4-FFF2-40B4-BE49-F238E27FC236}">
                <a16:creationId xmlns:a16="http://schemas.microsoft.com/office/drawing/2014/main" id="{139987F1-9B2D-4593-8020-9F5D9B198BA4}"/>
              </a:ext>
            </a:extLst>
          </p:cNvPr>
          <p:cNvSpPr>
            <a:spLocks/>
          </p:cNvSpPr>
          <p:nvPr/>
        </p:nvSpPr>
        <p:spPr bwMode="auto">
          <a:xfrm rot="-5461967">
            <a:off x="1689100" y="714376"/>
            <a:ext cx="225425" cy="1676400"/>
          </a:xfrm>
          <a:prstGeom prst="rightBrace">
            <a:avLst>
              <a:gd name="adj1" fmla="val 61937"/>
              <a:gd name="adj2" fmla="val 50000"/>
            </a:avLst>
          </a:prstGeom>
          <a:noFill/>
          <a:ln w="9525">
            <a:solidFill>
              <a:srgbClr val="D93145"/>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6652" name="Text Box 29">
            <a:extLst>
              <a:ext uri="{FF2B5EF4-FFF2-40B4-BE49-F238E27FC236}">
                <a16:creationId xmlns:a16="http://schemas.microsoft.com/office/drawing/2014/main" id="{4FE64231-B351-435C-9799-1A958E16986D}"/>
              </a:ext>
            </a:extLst>
          </p:cNvPr>
          <p:cNvSpPr txBox="1">
            <a:spLocks noChangeArrowheads="1"/>
          </p:cNvSpPr>
          <p:nvPr/>
        </p:nvSpPr>
        <p:spPr bwMode="auto">
          <a:xfrm>
            <a:off x="1116013" y="981075"/>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1400" b="1">
                <a:solidFill>
                  <a:srgbClr val="00FFFF"/>
                </a:solidFill>
              </a:rPr>
              <a:t>Synapse</a:t>
            </a:r>
          </a:p>
        </p:txBody>
      </p:sp>
      <p:sp>
        <p:nvSpPr>
          <p:cNvPr id="178206" name="Line 30">
            <a:extLst>
              <a:ext uri="{FF2B5EF4-FFF2-40B4-BE49-F238E27FC236}">
                <a16:creationId xmlns:a16="http://schemas.microsoft.com/office/drawing/2014/main" id="{977BB12C-274E-4B8B-B711-DDD237CBBED8}"/>
              </a:ext>
            </a:extLst>
          </p:cNvPr>
          <p:cNvSpPr>
            <a:spLocks noChangeShapeType="1"/>
          </p:cNvSpPr>
          <p:nvPr/>
        </p:nvSpPr>
        <p:spPr bwMode="auto">
          <a:xfrm flipV="1">
            <a:off x="8316913" y="306863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8207" name="AutoShape 31">
            <a:extLst>
              <a:ext uri="{FF2B5EF4-FFF2-40B4-BE49-F238E27FC236}">
                <a16:creationId xmlns:a16="http://schemas.microsoft.com/office/drawing/2014/main" id="{4F1A4835-766C-4B7A-8763-F0468EFC7288}"/>
              </a:ext>
            </a:extLst>
          </p:cNvPr>
          <p:cNvSpPr>
            <a:spLocks noChangeArrowheads="1"/>
          </p:cNvSpPr>
          <p:nvPr/>
        </p:nvSpPr>
        <p:spPr bwMode="auto">
          <a:xfrm rot="-1556127">
            <a:off x="3059113" y="1989138"/>
            <a:ext cx="1008062" cy="288925"/>
          </a:xfrm>
          <a:prstGeom prst="rightArrow">
            <a:avLst>
              <a:gd name="adj1" fmla="val 50000"/>
              <a:gd name="adj2" fmla="val 87209"/>
            </a:avLst>
          </a:prstGeom>
          <a:solidFill>
            <a:schemeClr val="bg2"/>
          </a:solidFill>
          <a:ln w="9525">
            <a:solidFill>
              <a:schemeClr val="tx1"/>
            </a:solidFill>
            <a:prstDash val="dash"/>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6655" name="Rectangle 32">
            <a:extLst>
              <a:ext uri="{FF2B5EF4-FFF2-40B4-BE49-F238E27FC236}">
                <a16:creationId xmlns:a16="http://schemas.microsoft.com/office/drawing/2014/main" id="{7C29888E-AF7A-4222-8FB7-537698C2A7AF}"/>
              </a:ext>
            </a:extLst>
          </p:cNvPr>
          <p:cNvSpPr>
            <a:spLocks noChangeArrowheads="1"/>
          </p:cNvSpPr>
          <p:nvPr/>
        </p:nvSpPr>
        <p:spPr bwMode="auto">
          <a:xfrm>
            <a:off x="228600" y="381000"/>
            <a:ext cx="3754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20000"/>
              </a:spcBef>
            </a:pPr>
            <a:r>
              <a:rPr lang="en-US" altLang="en-US" sz="3200"/>
              <a:t>   </a:t>
            </a:r>
            <a:r>
              <a:rPr lang="en-US" altLang="en-US" sz="2400" b="1" i="1">
                <a:solidFill>
                  <a:srgbClr val="D93145"/>
                </a:solidFill>
                <a:latin typeface="Times New Roman" panose="02020603050405020304" pitchFamily="18" charset="0"/>
              </a:rPr>
              <a:t>Artificial Neural Network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8206"/>
                                        </p:tgtEl>
                                        <p:attrNameLst>
                                          <p:attrName>style.visibility</p:attrName>
                                        </p:attrNameLst>
                                      </p:cBhvr>
                                      <p:to>
                                        <p:strVal val="visible"/>
                                      </p:to>
                                    </p:set>
                                    <p:animEffect transition="in" filter="blinds(horizontal)">
                                      <p:cBhvr>
                                        <p:cTn id="7" dur="500"/>
                                        <p:tgtEl>
                                          <p:spTgt spid="1782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8187"/>
                                        </p:tgtEl>
                                        <p:attrNameLst>
                                          <p:attrName>style.visibility</p:attrName>
                                        </p:attrNameLst>
                                      </p:cBhvr>
                                      <p:to>
                                        <p:strVal val="visible"/>
                                      </p:to>
                                    </p:set>
                                    <p:animEffect transition="in" filter="blinds(horizontal)">
                                      <p:cBhvr>
                                        <p:cTn id="10" dur="500"/>
                                        <p:tgtEl>
                                          <p:spTgt spid="178187"/>
                                        </p:tgtEl>
                                      </p:cBhvr>
                                    </p:animEffect>
                                  </p:childTnLst>
                                </p:cTn>
                              </p:par>
                              <p:par>
                                <p:cTn id="11" presetID="3" presetClass="entr" presetSubtype="10" fill="hold" nodeType="withEffect">
                                  <p:stCondLst>
                                    <p:cond delay="0"/>
                                  </p:stCondLst>
                                  <p:childTnLst>
                                    <p:set>
                                      <p:cBhvr>
                                        <p:cTn id="12" dur="1" fill="hold">
                                          <p:stCondLst>
                                            <p:cond delay="0"/>
                                          </p:stCondLst>
                                        </p:cTn>
                                        <p:tgtEl>
                                          <p:spTgt spid="178188"/>
                                        </p:tgtEl>
                                        <p:attrNameLst>
                                          <p:attrName>style.visibility</p:attrName>
                                        </p:attrNameLst>
                                      </p:cBhvr>
                                      <p:to>
                                        <p:strVal val="visible"/>
                                      </p:to>
                                    </p:set>
                                    <p:animEffect transition="in" filter="blinds(horizontal)">
                                      <p:cBhvr>
                                        <p:cTn id="13" dur="500"/>
                                        <p:tgtEl>
                                          <p:spTgt spid="17818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8207"/>
                                        </p:tgtEl>
                                        <p:attrNameLst>
                                          <p:attrName>style.visibility</p:attrName>
                                        </p:attrNameLst>
                                      </p:cBhvr>
                                      <p:to>
                                        <p:strVal val="visible"/>
                                      </p:to>
                                    </p:set>
                                    <p:animEffect transition="in" filter="blinds(horizontal)">
                                      <p:cBhvr>
                                        <p:cTn id="16" dur="500"/>
                                        <p:tgtEl>
                                          <p:spTgt spid="178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7" grpId="0"/>
      <p:bldP spid="17820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عنصر نائب لرقم الشريحة 3">
            <a:extLst>
              <a:ext uri="{FF2B5EF4-FFF2-40B4-BE49-F238E27FC236}">
                <a16:creationId xmlns:a16="http://schemas.microsoft.com/office/drawing/2014/main" id="{2F27E365-5090-49C1-8D68-400EDE3735D7}"/>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411A0A6F-C3B9-4E33-B767-14985BEC2545}" type="slidenum">
              <a:rPr lang="en-US" altLang="en-US"/>
              <a:pPr eaLnBrk="1" hangingPunct="1"/>
              <a:t>23</a:t>
            </a:fld>
            <a:endParaRPr lang="en-US" altLang="en-US"/>
          </a:p>
        </p:txBody>
      </p:sp>
      <p:sp>
        <p:nvSpPr>
          <p:cNvPr id="27650" name="Rectangle 2">
            <a:extLst>
              <a:ext uri="{FF2B5EF4-FFF2-40B4-BE49-F238E27FC236}">
                <a16:creationId xmlns:a16="http://schemas.microsoft.com/office/drawing/2014/main" id="{551A5362-892B-44B8-BC18-C7CF1848862C}"/>
              </a:ext>
            </a:extLst>
          </p:cNvPr>
          <p:cNvSpPr>
            <a:spLocks noGrp="1" noChangeArrowheads="1"/>
          </p:cNvSpPr>
          <p:nvPr>
            <p:ph type="title"/>
          </p:nvPr>
        </p:nvSpPr>
        <p:spPr/>
        <p:txBody>
          <a:bodyPr/>
          <a:lstStyle/>
          <a:p>
            <a:pPr eaLnBrk="1" hangingPunct="1"/>
            <a:r>
              <a:rPr lang="en-US" altLang="en-US" b="1" i="1">
                <a:solidFill>
                  <a:srgbClr val="D93145"/>
                </a:solidFill>
                <a:latin typeface="Times New Roman" panose="02020603050405020304" pitchFamily="18" charset="0"/>
              </a:rPr>
              <a:t>History</a:t>
            </a:r>
          </a:p>
        </p:txBody>
      </p:sp>
      <p:sp>
        <p:nvSpPr>
          <p:cNvPr id="27651" name="Rectangle 3">
            <a:extLst>
              <a:ext uri="{FF2B5EF4-FFF2-40B4-BE49-F238E27FC236}">
                <a16:creationId xmlns:a16="http://schemas.microsoft.com/office/drawing/2014/main" id="{D3AABFD8-B86A-4B94-A447-BB940EFB68E9}"/>
              </a:ext>
            </a:extLst>
          </p:cNvPr>
          <p:cNvSpPr>
            <a:spLocks noGrp="1" noChangeArrowheads="1"/>
          </p:cNvSpPr>
          <p:nvPr>
            <p:ph idx="1"/>
          </p:nvPr>
        </p:nvSpPr>
        <p:spPr/>
        <p:txBody>
          <a:bodyPr/>
          <a:lstStyle/>
          <a:p>
            <a:pPr eaLnBrk="1" hangingPunct="1"/>
            <a:r>
              <a:rPr lang="en-US" altLang="en-US"/>
              <a:t>1943 McCulloch-Pitts neurons</a:t>
            </a:r>
          </a:p>
          <a:p>
            <a:pPr eaLnBrk="1" hangingPunct="1"/>
            <a:r>
              <a:rPr lang="en-US" altLang="en-US"/>
              <a:t>1949 Hebb’s law</a:t>
            </a:r>
          </a:p>
          <a:p>
            <a:pPr eaLnBrk="1" hangingPunct="1"/>
            <a:r>
              <a:rPr lang="en-US" altLang="en-US"/>
              <a:t>1958 Perceptron (Rosenblatt)</a:t>
            </a:r>
          </a:p>
          <a:p>
            <a:pPr eaLnBrk="1" hangingPunct="1"/>
            <a:r>
              <a:rPr lang="en-US" altLang="en-US"/>
              <a:t>1960 Adaline, better learning rule (Widrow, Huff)</a:t>
            </a:r>
          </a:p>
          <a:p>
            <a:pPr eaLnBrk="1" hangingPunct="1"/>
            <a:r>
              <a:rPr lang="en-US" altLang="en-US"/>
              <a:t>1969 Limitations (Minsky, Papert)</a:t>
            </a:r>
          </a:p>
          <a:p>
            <a:pPr eaLnBrk="1" hangingPunct="1"/>
            <a:r>
              <a:rPr lang="en-US" altLang="en-US"/>
              <a:t>1972 Kohonen nets, associative memory</a:t>
            </a:r>
          </a:p>
          <a:p>
            <a:pPr eaLnBrk="1" hangingPunct="1"/>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عنصر نائب لرقم الشريحة 3">
            <a:extLst>
              <a:ext uri="{FF2B5EF4-FFF2-40B4-BE49-F238E27FC236}">
                <a16:creationId xmlns:a16="http://schemas.microsoft.com/office/drawing/2014/main" id="{C108ED38-D96B-49EA-841E-9065724AA020}"/>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F56ED2B2-EB54-4CC0-9E5B-AB5949C4A9F9}" type="slidenum">
              <a:rPr lang="en-US" altLang="en-US"/>
              <a:pPr eaLnBrk="1" hangingPunct="1"/>
              <a:t>24</a:t>
            </a:fld>
            <a:endParaRPr lang="en-US" altLang="en-US"/>
          </a:p>
        </p:txBody>
      </p:sp>
      <p:sp>
        <p:nvSpPr>
          <p:cNvPr id="28674" name="Rectangle 2">
            <a:extLst>
              <a:ext uri="{FF2B5EF4-FFF2-40B4-BE49-F238E27FC236}">
                <a16:creationId xmlns:a16="http://schemas.microsoft.com/office/drawing/2014/main" id="{69B57728-468A-4003-81F4-B588257FA037}"/>
              </a:ext>
            </a:extLst>
          </p:cNvPr>
          <p:cNvSpPr>
            <a:spLocks noGrp="1" noChangeArrowheads="1"/>
          </p:cNvSpPr>
          <p:nvPr>
            <p:ph idx="1"/>
          </p:nvPr>
        </p:nvSpPr>
        <p:spPr>
          <a:xfrm>
            <a:off x="323850" y="765175"/>
            <a:ext cx="8640763" cy="5360988"/>
          </a:xfrm>
        </p:spPr>
        <p:txBody>
          <a:bodyPr/>
          <a:lstStyle/>
          <a:p>
            <a:pPr eaLnBrk="1" hangingPunct="1"/>
            <a:r>
              <a:rPr lang="en-US" altLang="en-US"/>
              <a:t>1977 Brain State in a Box (Anderson)</a:t>
            </a:r>
          </a:p>
          <a:p>
            <a:pPr eaLnBrk="1" hangingPunct="1"/>
            <a:r>
              <a:rPr lang="en-US" altLang="en-US"/>
              <a:t>1982 Hopfield net, constraint satisfaction</a:t>
            </a:r>
          </a:p>
          <a:p>
            <a:pPr eaLnBrk="1" hangingPunct="1"/>
            <a:r>
              <a:rPr lang="en-US" altLang="en-US"/>
              <a:t>1985 ART (Carpenter, Grossfield)</a:t>
            </a:r>
          </a:p>
          <a:p>
            <a:pPr eaLnBrk="1" hangingPunct="1"/>
            <a:r>
              <a:rPr lang="en-US" altLang="en-US"/>
              <a:t>1986 Backpropagation (Rumelhart, Hinton, McClelland)</a:t>
            </a:r>
          </a:p>
          <a:p>
            <a:pPr eaLnBrk="1" hangingPunct="1"/>
            <a:r>
              <a:rPr lang="en-US" altLang="en-US"/>
              <a:t>1988 Neocognitron, character recognition (Fukushima)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عنصر نائب لرقم الشريحة 3">
            <a:extLst>
              <a:ext uri="{FF2B5EF4-FFF2-40B4-BE49-F238E27FC236}">
                <a16:creationId xmlns:a16="http://schemas.microsoft.com/office/drawing/2014/main" id="{28B2B3E8-B610-4D62-9170-AB15173DC0B4}"/>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D249073F-A77A-4627-9E84-03E648A443FA}" type="slidenum">
              <a:rPr lang="en-US" altLang="en-US"/>
              <a:pPr eaLnBrk="1" hangingPunct="1"/>
              <a:t>25</a:t>
            </a:fld>
            <a:endParaRPr lang="en-US" altLang="en-US"/>
          </a:p>
        </p:txBody>
      </p:sp>
      <p:sp>
        <p:nvSpPr>
          <p:cNvPr id="179202" name="Rectangle 2">
            <a:extLst>
              <a:ext uri="{FF2B5EF4-FFF2-40B4-BE49-F238E27FC236}">
                <a16:creationId xmlns:a16="http://schemas.microsoft.com/office/drawing/2014/main" id="{DFF822F7-8948-496C-A934-391C95AECAC4}"/>
              </a:ext>
            </a:extLst>
          </p:cNvPr>
          <p:cNvSpPr>
            <a:spLocks noGrp="1" noChangeArrowheads="1"/>
          </p:cNvSpPr>
          <p:nvPr>
            <p:ph type="title" hasCustomPrompt="1"/>
          </p:nvPr>
        </p:nvSpPr>
        <p:spPr>
          <a:xfrm>
            <a:off x="323850" y="71438"/>
            <a:ext cx="8640763" cy="995362"/>
          </a:xfrm>
        </p:spPr>
        <p:txBody>
          <a:bodyPr/>
          <a:lstStyle/>
          <a:p>
            <a:pPr eaLnBrk="1" hangingPunct="1">
              <a:defRPr/>
            </a:pPr>
            <a:r>
              <a:rPr lang="en-US" b="1" i="1">
                <a:solidFill>
                  <a:srgbClr val="D93145"/>
                </a:solidFill>
                <a:effectLst>
                  <a:outerShdw blurRad="38100" dist="38100" dir="2700000" algn="tl">
                    <a:srgbClr val="C0C0C0"/>
                  </a:outerShdw>
                </a:effectLst>
                <a:latin typeface="Times New Roman" panose="02020603050405020304" pitchFamily="18" charset="0"/>
              </a:rPr>
              <a:t>Characterization</a:t>
            </a:r>
          </a:p>
        </p:txBody>
      </p:sp>
      <p:sp>
        <p:nvSpPr>
          <p:cNvPr id="29699" name="Rectangle 3">
            <a:extLst>
              <a:ext uri="{FF2B5EF4-FFF2-40B4-BE49-F238E27FC236}">
                <a16:creationId xmlns:a16="http://schemas.microsoft.com/office/drawing/2014/main" id="{EF4D056F-4D30-40D8-816D-D810E6E0B11A}"/>
              </a:ext>
            </a:extLst>
          </p:cNvPr>
          <p:cNvSpPr>
            <a:spLocks noGrp="1" noChangeArrowheads="1"/>
          </p:cNvSpPr>
          <p:nvPr>
            <p:ph idx="1"/>
          </p:nvPr>
        </p:nvSpPr>
        <p:spPr>
          <a:xfrm>
            <a:off x="323850" y="1052513"/>
            <a:ext cx="8640763" cy="5073650"/>
          </a:xfrm>
        </p:spPr>
        <p:txBody>
          <a:bodyPr/>
          <a:lstStyle/>
          <a:p>
            <a:pPr eaLnBrk="1" hangingPunct="1">
              <a:lnSpc>
                <a:spcPct val="90000"/>
              </a:lnSpc>
            </a:pPr>
            <a:r>
              <a:rPr lang="en-US" altLang="en-US" sz="2400">
                <a:solidFill>
                  <a:srgbClr val="3362D7"/>
                </a:solidFill>
              </a:rPr>
              <a:t>Architecture </a:t>
            </a:r>
          </a:p>
          <a:p>
            <a:pPr lvl="1" eaLnBrk="1" hangingPunct="1">
              <a:lnSpc>
                <a:spcPct val="90000"/>
              </a:lnSpc>
            </a:pPr>
            <a:r>
              <a:rPr lang="en-US" altLang="en-US" sz="2000"/>
              <a:t>a pattern of connections between neurons</a:t>
            </a:r>
          </a:p>
          <a:p>
            <a:pPr lvl="2" eaLnBrk="1" hangingPunct="1">
              <a:lnSpc>
                <a:spcPct val="90000"/>
              </a:lnSpc>
            </a:pPr>
            <a:r>
              <a:rPr lang="en-US" altLang="en-US" sz="1800">
                <a:solidFill>
                  <a:srgbClr val="D93145"/>
                </a:solidFill>
              </a:rPr>
              <a:t>Single Layer Feedforward</a:t>
            </a:r>
          </a:p>
          <a:p>
            <a:pPr lvl="2" eaLnBrk="1" hangingPunct="1">
              <a:lnSpc>
                <a:spcPct val="90000"/>
              </a:lnSpc>
            </a:pPr>
            <a:r>
              <a:rPr lang="en-US" altLang="en-US" sz="1800">
                <a:solidFill>
                  <a:srgbClr val="D93145"/>
                </a:solidFill>
              </a:rPr>
              <a:t>Multilayer Feedforward</a:t>
            </a:r>
          </a:p>
          <a:p>
            <a:pPr lvl="2" eaLnBrk="1" hangingPunct="1">
              <a:lnSpc>
                <a:spcPct val="90000"/>
              </a:lnSpc>
            </a:pPr>
            <a:r>
              <a:rPr lang="en-US" altLang="en-US" sz="1800">
                <a:solidFill>
                  <a:srgbClr val="D93145"/>
                </a:solidFill>
              </a:rPr>
              <a:t>Recurrent</a:t>
            </a:r>
          </a:p>
          <a:p>
            <a:pPr eaLnBrk="1" hangingPunct="1">
              <a:lnSpc>
                <a:spcPct val="90000"/>
              </a:lnSpc>
            </a:pPr>
            <a:r>
              <a:rPr lang="en-US" altLang="en-US" sz="2400">
                <a:solidFill>
                  <a:srgbClr val="3362D7"/>
                </a:solidFill>
              </a:rPr>
              <a:t>Strategy / Learning Algorithm</a:t>
            </a:r>
            <a:r>
              <a:rPr lang="en-US" altLang="en-US" sz="2400"/>
              <a:t> </a:t>
            </a:r>
          </a:p>
          <a:p>
            <a:pPr lvl="1" eaLnBrk="1" hangingPunct="1">
              <a:lnSpc>
                <a:spcPct val="90000"/>
              </a:lnSpc>
            </a:pPr>
            <a:r>
              <a:rPr lang="en-US" altLang="en-US" sz="2000"/>
              <a:t>a method of determining the connection weights</a:t>
            </a:r>
          </a:p>
          <a:p>
            <a:pPr lvl="2" eaLnBrk="1" hangingPunct="1">
              <a:lnSpc>
                <a:spcPct val="90000"/>
              </a:lnSpc>
            </a:pPr>
            <a:r>
              <a:rPr lang="en-US" altLang="en-US" sz="1800">
                <a:solidFill>
                  <a:srgbClr val="D93145"/>
                </a:solidFill>
              </a:rPr>
              <a:t>Supervised</a:t>
            </a:r>
          </a:p>
          <a:p>
            <a:pPr lvl="2" eaLnBrk="1" hangingPunct="1">
              <a:lnSpc>
                <a:spcPct val="90000"/>
              </a:lnSpc>
            </a:pPr>
            <a:r>
              <a:rPr lang="en-US" altLang="en-US" sz="1800">
                <a:solidFill>
                  <a:srgbClr val="D93145"/>
                </a:solidFill>
              </a:rPr>
              <a:t>Unsupervised</a:t>
            </a:r>
          </a:p>
          <a:p>
            <a:pPr lvl="2" eaLnBrk="1" hangingPunct="1">
              <a:lnSpc>
                <a:spcPct val="90000"/>
              </a:lnSpc>
            </a:pPr>
            <a:r>
              <a:rPr lang="en-US" altLang="en-US" sz="1800">
                <a:solidFill>
                  <a:srgbClr val="D93145"/>
                </a:solidFill>
              </a:rPr>
              <a:t>Reinforcement</a:t>
            </a:r>
          </a:p>
          <a:p>
            <a:pPr eaLnBrk="1" hangingPunct="1">
              <a:lnSpc>
                <a:spcPct val="90000"/>
              </a:lnSpc>
            </a:pPr>
            <a:r>
              <a:rPr lang="en-US" altLang="en-US" sz="2400">
                <a:solidFill>
                  <a:srgbClr val="3362D7"/>
                </a:solidFill>
              </a:rPr>
              <a:t>Activation Function</a:t>
            </a:r>
          </a:p>
          <a:p>
            <a:pPr lvl="1" eaLnBrk="1" hangingPunct="1">
              <a:lnSpc>
                <a:spcPct val="90000"/>
              </a:lnSpc>
            </a:pPr>
            <a:r>
              <a:rPr lang="en-US" altLang="en-US" sz="2000"/>
              <a:t>Function to compute output signal from input signal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عنصر نائب لرقم الشريحة 3">
            <a:extLst>
              <a:ext uri="{FF2B5EF4-FFF2-40B4-BE49-F238E27FC236}">
                <a16:creationId xmlns:a16="http://schemas.microsoft.com/office/drawing/2014/main" id="{AA9D4CE4-F278-406D-936E-13691E676B80}"/>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BDA3675D-C525-4DC1-A89A-DC1383D5501F}" type="slidenum">
              <a:rPr lang="en-US" altLang="en-US"/>
              <a:pPr eaLnBrk="1" hangingPunct="1"/>
              <a:t>26</a:t>
            </a:fld>
            <a:endParaRPr lang="en-US" altLang="en-US"/>
          </a:p>
        </p:txBody>
      </p:sp>
      <p:sp>
        <p:nvSpPr>
          <p:cNvPr id="136194" name="Rectangle 2">
            <a:extLst>
              <a:ext uri="{FF2B5EF4-FFF2-40B4-BE49-F238E27FC236}">
                <a16:creationId xmlns:a16="http://schemas.microsoft.com/office/drawing/2014/main" id="{230E1032-CAB5-4BAF-9A7C-C12113F597F9}"/>
              </a:ext>
            </a:extLst>
          </p:cNvPr>
          <p:cNvSpPr>
            <a:spLocks noGrp="1" noChangeArrowheads="1"/>
          </p:cNvSpPr>
          <p:nvPr>
            <p:ph type="title" hasCustomPrompt="1"/>
          </p:nvPr>
        </p:nvSpPr>
        <p:spPr/>
        <p:txBody>
          <a:bodyPr/>
          <a:lstStyle/>
          <a:p>
            <a:pPr eaLnBrk="1" hangingPunct="1">
              <a:defRPr/>
            </a:pPr>
            <a:r>
              <a:rPr lang="en-US" b="1" i="1">
                <a:solidFill>
                  <a:srgbClr val="D93145"/>
                </a:solidFill>
                <a:effectLst>
                  <a:outerShdw blurRad="38100" dist="38100" dir="2700000" algn="tl">
                    <a:srgbClr val="C0C0C0"/>
                  </a:outerShdw>
                </a:effectLst>
                <a:latin typeface="Times New Roman" panose="02020603050405020304" pitchFamily="18" charset="0"/>
              </a:rPr>
              <a:t>Single Layer Feedforward NN</a:t>
            </a:r>
          </a:p>
        </p:txBody>
      </p:sp>
      <p:sp>
        <p:nvSpPr>
          <p:cNvPr id="30723" name="Oval 4">
            <a:extLst>
              <a:ext uri="{FF2B5EF4-FFF2-40B4-BE49-F238E27FC236}">
                <a16:creationId xmlns:a16="http://schemas.microsoft.com/office/drawing/2014/main" id="{C2512E21-66C4-45DE-8E0F-BFE43A7FE21E}"/>
              </a:ext>
            </a:extLst>
          </p:cNvPr>
          <p:cNvSpPr>
            <a:spLocks noChangeArrowheads="1"/>
          </p:cNvSpPr>
          <p:nvPr/>
        </p:nvSpPr>
        <p:spPr bwMode="auto">
          <a:xfrm>
            <a:off x="1066800" y="19050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1"/>
          </a:p>
        </p:txBody>
      </p:sp>
      <p:sp>
        <p:nvSpPr>
          <p:cNvPr id="30724" name="Oval 5">
            <a:extLst>
              <a:ext uri="{FF2B5EF4-FFF2-40B4-BE49-F238E27FC236}">
                <a16:creationId xmlns:a16="http://schemas.microsoft.com/office/drawing/2014/main" id="{BB30F0D1-B4FD-4A4D-A6F1-71E9D671FB21}"/>
              </a:ext>
            </a:extLst>
          </p:cNvPr>
          <p:cNvSpPr>
            <a:spLocks noChangeArrowheads="1"/>
          </p:cNvSpPr>
          <p:nvPr/>
        </p:nvSpPr>
        <p:spPr bwMode="auto">
          <a:xfrm>
            <a:off x="990600" y="4191000"/>
            <a:ext cx="6096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x</a:t>
            </a:r>
            <a:r>
              <a:rPr lang="en-US" altLang="en-US" baseline="-25000"/>
              <a:t>2</a:t>
            </a:r>
          </a:p>
        </p:txBody>
      </p:sp>
      <p:sp>
        <p:nvSpPr>
          <p:cNvPr id="30725" name="Line 6">
            <a:extLst>
              <a:ext uri="{FF2B5EF4-FFF2-40B4-BE49-F238E27FC236}">
                <a16:creationId xmlns:a16="http://schemas.microsoft.com/office/drawing/2014/main" id="{69A8814F-0912-45E4-8F3A-A337A1F15F0B}"/>
              </a:ext>
            </a:extLst>
          </p:cNvPr>
          <p:cNvSpPr>
            <a:spLocks noChangeShapeType="1"/>
          </p:cNvSpPr>
          <p:nvPr/>
        </p:nvSpPr>
        <p:spPr bwMode="auto">
          <a:xfrm>
            <a:off x="1828800" y="2209800"/>
            <a:ext cx="3733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26" name="Text Box 7">
            <a:extLst>
              <a:ext uri="{FF2B5EF4-FFF2-40B4-BE49-F238E27FC236}">
                <a16:creationId xmlns:a16="http://schemas.microsoft.com/office/drawing/2014/main" id="{932F7A3C-27DB-45E3-91A4-E91246CFDB99}"/>
              </a:ext>
            </a:extLst>
          </p:cNvPr>
          <p:cNvSpPr txBox="1">
            <a:spLocks noChangeArrowheads="1"/>
          </p:cNvSpPr>
          <p:nvPr/>
        </p:nvSpPr>
        <p:spPr bwMode="auto">
          <a:xfrm>
            <a:off x="3276600" y="19812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11</a:t>
            </a:r>
          </a:p>
          <a:p>
            <a:pPr eaLnBrk="1" hangingPunct="1">
              <a:spcBef>
                <a:spcPct val="50000"/>
              </a:spcBef>
            </a:pPr>
            <a:endParaRPr lang="en-US" altLang="en-US" baseline="-25000"/>
          </a:p>
        </p:txBody>
      </p:sp>
      <p:sp>
        <p:nvSpPr>
          <p:cNvPr id="30727" name="Text Box 8">
            <a:extLst>
              <a:ext uri="{FF2B5EF4-FFF2-40B4-BE49-F238E27FC236}">
                <a16:creationId xmlns:a16="http://schemas.microsoft.com/office/drawing/2014/main" id="{D0D4ED86-DD0A-45D6-B488-F7775ED1FD5B}"/>
              </a:ext>
            </a:extLst>
          </p:cNvPr>
          <p:cNvSpPr txBox="1">
            <a:spLocks noChangeArrowheads="1"/>
          </p:cNvSpPr>
          <p:nvPr/>
        </p:nvSpPr>
        <p:spPr bwMode="auto">
          <a:xfrm>
            <a:off x="3124200" y="2819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12</a:t>
            </a:r>
          </a:p>
        </p:txBody>
      </p:sp>
      <p:sp>
        <p:nvSpPr>
          <p:cNvPr id="30728" name="Text Box 9">
            <a:extLst>
              <a:ext uri="{FF2B5EF4-FFF2-40B4-BE49-F238E27FC236}">
                <a16:creationId xmlns:a16="http://schemas.microsoft.com/office/drawing/2014/main" id="{6B2118ED-C068-42F9-BA0C-2ABCE8FB39FA}"/>
              </a:ext>
            </a:extLst>
          </p:cNvPr>
          <p:cNvSpPr txBox="1">
            <a:spLocks noChangeArrowheads="1"/>
          </p:cNvSpPr>
          <p:nvPr/>
        </p:nvSpPr>
        <p:spPr bwMode="auto">
          <a:xfrm>
            <a:off x="1127125" y="1941513"/>
            <a:ext cx="382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x</a:t>
            </a:r>
            <a:r>
              <a:rPr lang="en-US" altLang="en-US" baseline="-25000"/>
              <a:t>1</a:t>
            </a:r>
          </a:p>
        </p:txBody>
      </p:sp>
      <p:sp>
        <p:nvSpPr>
          <p:cNvPr id="30729" name="Line 10">
            <a:extLst>
              <a:ext uri="{FF2B5EF4-FFF2-40B4-BE49-F238E27FC236}">
                <a16:creationId xmlns:a16="http://schemas.microsoft.com/office/drawing/2014/main" id="{E48EED6A-FAE6-4713-AF5E-4C9E499C3404}"/>
              </a:ext>
            </a:extLst>
          </p:cNvPr>
          <p:cNvSpPr>
            <a:spLocks noChangeShapeType="1"/>
          </p:cNvSpPr>
          <p:nvPr/>
        </p:nvSpPr>
        <p:spPr bwMode="auto">
          <a:xfrm flipV="1">
            <a:off x="1828800" y="3124200"/>
            <a:ext cx="3657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0" name="Line 11">
            <a:extLst>
              <a:ext uri="{FF2B5EF4-FFF2-40B4-BE49-F238E27FC236}">
                <a16:creationId xmlns:a16="http://schemas.microsoft.com/office/drawing/2014/main" id="{C02758E0-9F20-42DB-91AC-E6DAD913D211}"/>
              </a:ext>
            </a:extLst>
          </p:cNvPr>
          <p:cNvSpPr>
            <a:spLocks noChangeShapeType="1"/>
          </p:cNvSpPr>
          <p:nvPr/>
        </p:nvSpPr>
        <p:spPr bwMode="auto">
          <a:xfrm>
            <a:off x="1676400" y="2362200"/>
            <a:ext cx="38862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1" name="Line 12">
            <a:extLst>
              <a:ext uri="{FF2B5EF4-FFF2-40B4-BE49-F238E27FC236}">
                <a16:creationId xmlns:a16="http://schemas.microsoft.com/office/drawing/2014/main" id="{67969574-A5D3-47C9-AEFA-0DE5B3C0BE2A}"/>
              </a:ext>
            </a:extLst>
          </p:cNvPr>
          <p:cNvSpPr>
            <a:spLocks noChangeShapeType="1"/>
          </p:cNvSpPr>
          <p:nvPr/>
        </p:nvSpPr>
        <p:spPr bwMode="auto">
          <a:xfrm>
            <a:off x="1752600" y="4572000"/>
            <a:ext cx="3886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2" name="Text Box 13">
            <a:extLst>
              <a:ext uri="{FF2B5EF4-FFF2-40B4-BE49-F238E27FC236}">
                <a16:creationId xmlns:a16="http://schemas.microsoft.com/office/drawing/2014/main" id="{0EE644D3-E4B6-45C5-8218-6CB5013AA3F7}"/>
              </a:ext>
            </a:extLst>
          </p:cNvPr>
          <p:cNvSpPr txBox="1">
            <a:spLocks noChangeArrowheads="1"/>
          </p:cNvSpPr>
          <p:nvPr/>
        </p:nvSpPr>
        <p:spPr bwMode="auto">
          <a:xfrm>
            <a:off x="2057400" y="3581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21</a:t>
            </a:r>
          </a:p>
        </p:txBody>
      </p:sp>
      <p:sp>
        <p:nvSpPr>
          <p:cNvPr id="30733" name="Text Box 14">
            <a:extLst>
              <a:ext uri="{FF2B5EF4-FFF2-40B4-BE49-F238E27FC236}">
                <a16:creationId xmlns:a16="http://schemas.microsoft.com/office/drawing/2014/main" id="{6443BB2A-3E99-4442-B2AF-43D888A980A1}"/>
              </a:ext>
            </a:extLst>
          </p:cNvPr>
          <p:cNvSpPr txBox="1">
            <a:spLocks noChangeArrowheads="1"/>
          </p:cNvSpPr>
          <p:nvPr/>
        </p:nvSpPr>
        <p:spPr bwMode="auto">
          <a:xfrm>
            <a:off x="3048000" y="4724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22</a:t>
            </a:r>
          </a:p>
        </p:txBody>
      </p:sp>
      <p:sp>
        <p:nvSpPr>
          <p:cNvPr id="30734" name="Oval 15">
            <a:extLst>
              <a:ext uri="{FF2B5EF4-FFF2-40B4-BE49-F238E27FC236}">
                <a16:creationId xmlns:a16="http://schemas.microsoft.com/office/drawing/2014/main" id="{6F55630A-F194-40D7-B803-C28C8A66589F}"/>
              </a:ext>
            </a:extLst>
          </p:cNvPr>
          <p:cNvSpPr>
            <a:spLocks noChangeArrowheads="1"/>
          </p:cNvSpPr>
          <p:nvPr/>
        </p:nvSpPr>
        <p:spPr bwMode="auto">
          <a:xfrm>
            <a:off x="5791200" y="27432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y</a:t>
            </a:r>
            <a:r>
              <a:rPr lang="en-US" altLang="en-US" baseline="-25000"/>
              <a:t>m</a:t>
            </a:r>
          </a:p>
        </p:txBody>
      </p:sp>
      <p:sp>
        <p:nvSpPr>
          <p:cNvPr id="30735" name="Oval 16">
            <a:extLst>
              <a:ext uri="{FF2B5EF4-FFF2-40B4-BE49-F238E27FC236}">
                <a16:creationId xmlns:a16="http://schemas.microsoft.com/office/drawing/2014/main" id="{C4A676BB-FE7E-4C7A-B79B-D76CDB021F51}"/>
              </a:ext>
            </a:extLst>
          </p:cNvPr>
          <p:cNvSpPr>
            <a:spLocks noChangeArrowheads="1"/>
          </p:cNvSpPr>
          <p:nvPr/>
        </p:nvSpPr>
        <p:spPr bwMode="auto">
          <a:xfrm>
            <a:off x="5791200" y="41148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y</a:t>
            </a:r>
            <a:r>
              <a:rPr lang="en-US" altLang="en-US" baseline="-25000"/>
              <a:t>n</a:t>
            </a:r>
          </a:p>
        </p:txBody>
      </p:sp>
      <p:sp>
        <p:nvSpPr>
          <p:cNvPr id="30736" name="Text Box 17">
            <a:extLst>
              <a:ext uri="{FF2B5EF4-FFF2-40B4-BE49-F238E27FC236}">
                <a16:creationId xmlns:a16="http://schemas.microsoft.com/office/drawing/2014/main" id="{A01ED79B-B69F-4A8D-8C4E-B2FF096C4624}"/>
              </a:ext>
            </a:extLst>
          </p:cNvPr>
          <p:cNvSpPr txBox="1">
            <a:spLocks noChangeArrowheads="1"/>
          </p:cNvSpPr>
          <p:nvPr/>
        </p:nvSpPr>
        <p:spPr bwMode="auto">
          <a:xfrm>
            <a:off x="609600" y="5105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Input layer</a:t>
            </a:r>
          </a:p>
        </p:txBody>
      </p:sp>
      <p:sp>
        <p:nvSpPr>
          <p:cNvPr id="30737" name="Text Box 18">
            <a:extLst>
              <a:ext uri="{FF2B5EF4-FFF2-40B4-BE49-F238E27FC236}">
                <a16:creationId xmlns:a16="http://schemas.microsoft.com/office/drawing/2014/main" id="{845DFA03-076F-4074-915C-224604B7EB5E}"/>
              </a:ext>
            </a:extLst>
          </p:cNvPr>
          <p:cNvSpPr txBox="1">
            <a:spLocks noChangeArrowheads="1"/>
          </p:cNvSpPr>
          <p:nvPr/>
        </p:nvSpPr>
        <p:spPr bwMode="auto">
          <a:xfrm>
            <a:off x="5334000" y="4953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output layer</a:t>
            </a:r>
          </a:p>
        </p:txBody>
      </p:sp>
      <p:sp>
        <p:nvSpPr>
          <p:cNvPr id="30738" name="Text Box 19">
            <a:extLst>
              <a:ext uri="{FF2B5EF4-FFF2-40B4-BE49-F238E27FC236}">
                <a16:creationId xmlns:a16="http://schemas.microsoft.com/office/drawing/2014/main" id="{D73E474D-C9EC-47D4-8FA4-FF7E6F750F10}"/>
              </a:ext>
            </a:extLst>
          </p:cNvPr>
          <p:cNvSpPr txBox="1">
            <a:spLocks noChangeArrowheads="1"/>
          </p:cNvSpPr>
          <p:nvPr/>
        </p:nvSpPr>
        <p:spPr bwMode="auto">
          <a:xfrm>
            <a:off x="533400" y="5715000"/>
            <a:ext cx="81534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Example:	</a:t>
            </a:r>
            <a:r>
              <a:rPr lang="en-US" altLang="en-US" sz="2000" b="1"/>
              <a:t>ADALINE, AM, Hopfield, LVQ, Perceptron, SOFM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عنصر نائب لرقم الشريحة 3">
            <a:extLst>
              <a:ext uri="{FF2B5EF4-FFF2-40B4-BE49-F238E27FC236}">
                <a16:creationId xmlns:a16="http://schemas.microsoft.com/office/drawing/2014/main" id="{EEE721D1-5A69-484D-BE2C-FEB517248DA0}"/>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2EA8F0E7-0967-4542-BED3-6095D4E112F5}" type="slidenum">
              <a:rPr lang="en-US" altLang="en-US"/>
              <a:pPr eaLnBrk="1" hangingPunct="1"/>
              <a:t>27</a:t>
            </a:fld>
            <a:endParaRPr lang="en-US" altLang="en-US"/>
          </a:p>
        </p:txBody>
      </p:sp>
      <p:sp>
        <p:nvSpPr>
          <p:cNvPr id="137218" name="Rectangle 2">
            <a:extLst>
              <a:ext uri="{FF2B5EF4-FFF2-40B4-BE49-F238E27FC236}">
                <a16:creationId xmlns:a16="http://schemas.microsoft.com/office/drawing/2014/main" id="{7E7D8A57-5D25-442E-9541-8EA8EBBEF635}"/>
              </a:ext>
            </a:extLst>
          </p:cNvPr>
          <p:cNvSpPr>
            <a:spLocks noGrp="1" noChangeArrowheads="1"/>
          </p:cNvSpPr>
          <p:nvPr>
            <p:ph type="title" hasCustomPrompt="1"/>
          </p:nvPr>
        </p:nvSpPr>
        <p:spPr>
          <a:xfrm>
            <a:off x="457200" y="304800"/>
            <a:ext cx="8229600" cy="762000"/>
          </a:xfrm>
        </p:spPr>
        <p:txBody>
          <a:bodyPr/>
          <a:lstStyle/>
          <a:p>
            <a:pPr eaLnBrk="1" hangingPunct="1">
              <a:defRPr/>
            </a:pPr>
            <a:r>
              <a:rPr lang="en-US" b="1" i="1">
                <a:solidFill>
                  <a:srgbClr val="D93145"/>
                </a:solidFill>
                <a:effectLst>
                  <a:outerShdw blurRad="38100" dist="38100" dir="2700000" algn="tl">
                    <a:srgbClr val="C0C0C0"/>
                  </a:outerShdw>
                </a:effectLst>
                <a:latin typeface="Times New Roman" panose="02020603050405020304" pitchFamily="18" charset="0"/>
              </a:rPr>
              <a:t>Multilayer Neural Network</a:t>
            </a:r>
          </a:p>
        </p:txBody>
      </p:sp>
      <p:sp>
        <p:nvSpPr>
          <p:cNvPr id="31747" name="Oval 4">
            <a:extLst>
              <a:ext uri="{FF2B5EF4-FFF2-40B4-BE49-F238E27FC236}">
                <a16:creationId xmlns:a16="http://schemas.microsoft.com/office/drawing/2014/main" id="{BD9ACE3E-8746-46A7-9F3F-EFB30D9E30E3}"/>
              </a:ext>
            </a:extLst>
          </p:cNvPr>
          <p:cNvSpPr>
            <a:spLocks noChangeArrowheads="1"/>
          </p:cNvSpPr>
          <p:nvPr/>
        </p:nvSpPr>
        <p:spPr bwMode="auto">
          <a:xfrm>
            <a:off x="1066800" y="14478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1"/>
          </a:p>
        </p:txBody>
      </p:sp>
      <p:sp>
        <p:nvSpPr>
          <p:cNvPr id="31748" name="Oval 5">
            <a:extLst>
              <a:ext uri="{FF2B5EF4-FFF2-40B4-BE49-F238E27FC236}">
                <a16:creationId xmlns:a16="http://schemas.microsoft.com/office/drawing/2014/main" id="{E8783556-B82A-4E15-8703-63E50D805819}"/>
              </a:ext>
            </a:extLst>
          </p:cNvPr>
          <p:cNvSpPr>
            <a:spLocks noChangeArrowheads="1"/>
          </p:cNvSpPr>
          <p:nvPr/>
        </p:nvSpPr>
        <p:spPr bwMode="auto">
          <a:xfrm>
            <a:off x="1066800" y="2667000"/>
            <a:ext cx="6858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x</a:t>
            </a:r>
            <a:r>
              <a:rPr lang="en-US" altLang="en-US" baseline="-25000"/>
              <a:t>2</a:t>
            </a:r>
          </a:p>
        </p:txBody>
      </p:sp>
      <p:sp>
        <p:nvSpPr>
          <p:cNvPr id="31749" name="Oval 6">
            <a:extLst>
              <a:ext uri="{FF2B5EF4-FFF2-40B4-BE49-F238E27FC236}">
                <a16:creationId xmlns:a16="http://schemas.microsoft.com/office/drawing/2014/main" id="{A773840A-E4FF-4F4E-AFCC-AD593A724BDC}"/>
              </a:ext>
            </a:extLst>
          </p:cNvPr>
          <p:cNvSpPr>
            <a:spLocks noChangeArrowheads="1"/>
          </p:cNvSpPr>
          <p:nvPr/>
        </p:nvSpPr>
        <p:spPr bwMode="auto">
          <a:xfrm>
            <a:off x="3429000" y="1295400"/>
            <a:ext cx="1905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p:txBody>
      </p:sp>
      <p:sp>
        <p:nvSpPr>
          <p:cNvPr id="31750" name="Line 7">
            <a:extLst>
              <a:ext uri="{FF2B5EF4-FFF2-40B4-BE49-F238E27FC236}">
                <a16:creationId xmlns:a16="http://schemas.microsoft.com/office/drawing/2014/main" id="{F9E2068A-7E72-4691-BCB6-DFF42291A533}"/>
              </a:ext>
            </a:extLst>
          </p:cNvPr>
          <p:cNvSpPr>
            <a:spLocks noChangeShapeType="1"/>
          </p:cNvSpPr>
          <p:nvPr/>
        </p:nvSpPr>
        <p:spPr bwMode="auto">
          <a:xfrm flipV="1">
            <a:off x="1828800" y="20574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1" name="Line 8">
            <a:extLst>
              <a:ext uri="{FF2B5EF4-FFF2-40B4-BE49-F238E27FC236}">
                <a16:creationId xmlns:a16="http://schemas.microsoft.com/office/drawing/2014/main" id="{0F891798-4108-4DD6-9D3E-24BD5E6B2968}"/>
              </a:ext>
            </a:extLst>
          </p:cNvPr>
          <p:cNvSpPr>
            <a:spLocks noChangeShapeType="1"/>
          </p:cNvSpPr>
          <p:nvPr/>
        </p:nvSpPr>
        <p:spPr bwMode="auto">
          <a:xfrm>
            <a:off x="1828800" y="1752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2" name="Line 9">
            <a:extLst>
              <a:ext uri="{FF2B5EF4-FFF2-40B4-BE49-F238E27FC236}">
                <a16:creationId xmlns:a16="http://schemas.microsoft.com/office/drawing/2014/main" id="{B702E77A-E11A-4241-AA32-997407178B1D}"/>
              </a:ext>
            </a:extLst>
          </p:cNvPr>
          <p:cNvSpPr>
            <a:spLocks noChangeShapeType="1"/>
          </p:cNvSpPr>
          <p:nvPr/>
        </p:nvSpPr>
        <p:spPr bwMode="auto">
          <a:xfrm>
            <a:off x="5638800" y="18288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3" name="Text Box 10">
            <a:extLst>
              <a:ext uri="{FF2B5EF4-FFF2-40B4-BE49-F238E27FC236}">
                <a16:creationId xmlns:a16="http://schemas.microsoft.com/office/drawing/2014/main" id="{77EDB8B4-03B8-48ED-9955-EF5352E43B0A}"/>
              </a:ext>
            </a:extLst>
          </p:cNvPr>
          <p:cNvSpPr txBox="1">
            <a:spLocks noChangeArrowheads="1"/>
          </p:cNvSpPr>
          <p:nvPr/>
        </p:nvSpPr>
        <p:spPr bwMode="auto">
          <a:xfrm>
            <a:off x="2362200" y="13716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V</a:t>
            </a:r>
            <a:r>
              <a:rPr lang="en-US" altLang="en-US" baseline="-25000"/>
              <a:t>11</a:t>
            </a:r>
          </a:p>
          <a:p>
            <a:pPr eaLnBrk="1" hangingPunct="1">
              <a:spcBef>
                <a:spcPct val="50000"/>
              </a:spcBef>
            </a:pPr>
            <a:endParaRPr lang="en-US" altLang="en-US" baseline="-25000"/>
          </a:p>
        </p:txBody>
      </p:sp>
      <p:sp>
        <p:nvSpPr>
          <p:cNvPr id="31754" name="Text Box 11">
            <a:extLst>
              <a:ext uri="{FF2B5EF4-FFF2-40B4-BE49-F238E27FC236}">
                <a16:creationId xmlns:a16="http://schemas.microsoft.com/office/drawing/2014/main" id="{3A3BCAF5-D701-4A54-995F-473C9670C8D2}"/>
              </a:ext>
            </a:extLst>
          </p:cNvPr>
          <p:cNvSpPr txBox="1">
            <a:spLocks noChangeArrowheads="1"/>
          </p:cNvSpPr>
          <p:nvPr/>
        </p:nvSpPr>
        <p:spPr bwMode="auto">
          <a:xfrm>
            <a:off x="2057400" y="1828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12</a:t>
            </a:r>
          </a:p>
        </p:txBody>
      </p:sp>
      <p:sp>
        <p:nvSpPr>
          <p:cNvPr id="31755" name="Text Box 12">
            <a:extLst>
              <a:ext uri="{FF2B5EF4-FFF2-40B4-BE49-F238E27FC236}">
                <a16:creationId xmlns:a16="http://schemas.microsoft.com/office/drawing/2014/main" id="{C4A1CEDE-9E9B-46F9-858A-D634D164792F}"/>
              </a:ext>
            </a:extLst>
          </p:cNvPr>
          <p:cNvSpPr txBox="1">
            <a:spLocks noChangeArrowheads="1"/>
          </p:cNvSpPr>
          <p:nvPr/>
        </p:nvSpPr>
        <p:spPr bwMode="auto">
          <a:xfrm>
            <a:off x="1127125" y="1484313"/>
            <a:ext cx="382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x</a:t>
            </a:r>
            <a:r>
              <a:rPr lang="en-US" altLang="en-US" baseline="-25000"/>
              <a:t>1</a:t>
            </a:r>
          </a:p>
        </p:txBody>
      </p:sp>
      <p:sp>
        <p:nvSpPr>
          <p:cNvPr id="31756" name="Line 13">
            <a:extLst>
              <a:ext uri="{FF2B5EF4-FFF2-40B4-BE49-F238E27FC236}">
                <a16:creationId xmlns:a16="http://schemas.microsoft.com/office/drawing/2014/main" id="{08C02AE3-901D-41CC-9B55-A87B04E2F079}"/>
              </a:ext>
            </a:extLst>
          </p:cNvPr>
          <p:cNvSpPr>
            <a:spLocks noChangeShapeType="1"/>
          </p:cNvSpPr>
          <p:nvPr/>
        </p:nvSpPr>
        <p:spPr bwMode="auto">
          <a:xfrm>
            <a:off x="4419600" y="12954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Text Box 14">
            <a:extLst>
              <a:ext uri="{FF2B5EF4-FFF2-40B4-BE49-F238E27FC236}">
                <a16:creationId xmlns:a16="http://schemas.microsoft.com/office/drawing/2014/main" id="{51750283-267D-47B3-B2F8-8296E0087405}"/>
              </a:ext>
            </a:extLst>
          </p:cNvPr>
          <p:cNvSpPr txBox="1">
            <a:spLocks noChangeArrowheads="1"/>
          </p:cNvSpPr>
          <p:nvPr/>
        </p:nvSpPr>
        <p:spPr bwMode="auto">
          <a:xfrm>
            <a:off x="3733800" y="14478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a:sym typeface="Symbol" panose="05050102010706020507" pitchFamily="18" charset="2"/>
              </a:rPr>
              <a:t></a:t>
            </a:r>
            <a:endParaRPr lang="en-US" altLang="en-US" sz="3200" b="1"/>
          </a:p>
        </p:txBody>
      </p:sp>
      <p:sp>
        <p:nvSpPr>
          <p:cNvPr id="31758" name="Text Box 15">
            <a:extLst>
              <a:ext uri="{FF2B5EF4-FFF2-40B4-BE49-F238E27FC236}">
                <a16:creationId xmlns:a16="http://schemas.microsoft.com/office/drawing/2014/main" id="{F661BA7F-D794-4FD4-92D0-CF0260D0F7E9}"/>
              </a:ext>
            </a:extLst>
          </p:cNvPr>
          <p:cNvSpPr txBox="1">
            <a:spLocks noChangeArrowheads="1"/>
          </p:cNvSpPr>
          <p:nvPr/>
        </p:nvSpPr>
        <p:spPr bwMode="auto">
          <a:xfrm>
            <a:off x="4572000" y="14478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i="1">
                <a:sym typeface="Symbol" panose="05050102010706020507" pitchFamily="18" charset="2"/>
              </a:rPr>
              <a:t></a:t>
            </a:r>
            <a:endParaRPr lang="en-US" altLang="en-US" sz="3200" b="1" i="1"/>
          </a:p>
        </p:txBody>
      </p:sp>
      <p:sp>
        <p:nvSpPr>
          <p:cNvPr id="31759" name="Oval 16">
            <a:extLst>
              <a:ext uri="{FF2B5EF4-FFF2-40B4-BE49-F238E27FC236}">
                <a16:creationId xmlns:a16="http://schemas.microsoft.com/office/drawing/2014/main" id="{94004AF2-4FDA-46BA-9DF2-4527992BBA4C}"/>
              </a:ext>
            </a:extLst>
          </p:cNvPr>
          <p:cNvSpPr>
            <a:spLocks noChangeArrowheads="1"/>
          </p:cNvSpPr>
          <p:nvPr/>
        </p:nvSpPr>
        <p:spPr bwMode="auto">
          <a:xfrm>
            <a:off x="1219200" y="4800600"/>
            <a:ext cx="6858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x</a:t>
            </a:r>
            <a:r>
              <a:rPr lang="en-US" altLang="en-US" baseline="-25000"/>
              <a:t>m</a:t>
            </a:r>
          </a:p>
        </p:txBody>
      </p:sp>
      <p:sp>
        <p:nvSpPr>
          <p:cNvPr id="31760" name="Oval 17">
            <a:extLst>
              <a:ext uri="{FF2B5EF4-FFF2-40B4-BE49-F238E27FC236}">
                <a16:creationId xmlns:a16="http://schemas.microsoft.com/office/drawing/2014/main" id="{AB9D7682-A53D-4466-BA5D-882974A989E2}"/>
              </a:ext>
            </a:extLst>
          </p:cNvPr>
          <p:cNvSpPr>
            <a:spLocks noChangeArrowheads="1"/>
          </p:cNvSpPr>
          <p:nvPr/>
        </p:nvSpPr>
        <p:spPr bwMode="auto">
          <a:xfrm>
            <a:off x="3505200" y="2971800"/>
            <a:ext cx="1905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p:txBody>
      </p:sp>
      <p:sp>
        <p:nvSpPr>
          <p:cNvPr id="31761" name="Line 18">
            <a:extLst>
              <a:ext uri="{FF2B5EF4-FFF2-40B4-BE49-F238E27FC236}">
                <a16:creationId xmlns:a16="http://schemas.microsoft.com/office/drawing/2014/main" id="{D6FCE31D-25A3-4DD6-BD4E-E304BA0A9C40}"/>
              </a:ext>
            </a:extLst>
          </p:cNvPr>
          <p:cNvSpPr>
            <a:spLocks noChangeShapeType="1"/>
          </p:cNvSpPr>
          <p:nvPr/>
        </p:nvSpPr>
        <p:spPr bwMode="auto">
          <a:xfrm>
            <a:off x="4495800" y="29718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Text Box 19">
            <a:extLst>
              <a:ext uri="{FF2B5EF4-FFF2-40B4-BE49-F238E27FC236}">
                <a16:creationId xmlns:a16="http://schemas.microsoft.com/office/drawing/2014/main" id="{10392A55-668A-4F8B-BAE2-3408FD0FC67E}"/>
              </a:ext>
            </a:extLst>
          </p:cNvPr>
          <p:cNvSpPr txBox="1">
            <a:spLocks noChangeArrowheads="1"/>
          </p:cNvSpPr>
          <p:nvPr/>
        </p:nvSpPr>
        <p:spPr bwMode="auto">
          <a:xfrm>
            <a:off x="3810000" y="3124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a:sym typeface="Symbol" panose="05050102010706020507" pitchFamily="18" charset="2"/>
              </a:rPr>
              <a:t></a:t>
            </a:r>
            <a:endParaRPr lang="en-US" altLang="en-US" sz="3200" b="1"/>
          </a:p>
        </p:txBody>
      </p:sp>
      <p:sp>
        <p:nvSpPr>
          <p:cNvPr id="31763" name="Text Box 20">
            <a:extLst>
              <a:ext uri="{FF2B5EF4-FFF2-40B4-BE49-F238E27FC236}">
                <a16:creationId xmlns:a16="http://schemas.microsoft.com/office/drawing/2014/main" id="{B61B3E2B-85A6-4A20-A91B-086F3C22F096}"/>
              </a:ext>
            </a:extLst>
          </p:cNvPr>
          <p:cNvSpPr txBox="1">
            <a:spLocks noChangeArrowheads="1"/>
          </p:cNvSpPr>
          <p:nvPr/>
        </p:nvSpPr>
        <p:spPr bwMode="auto">
          <a:xfrm>
            <a:off x="4648200" y="3124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i="1">
                <a:sym typeface="Symbol" panose="05050102010706020507" pitchFamily="18" charset="2"/>
              </a:rPr>
              <a:t></a:t>
            </a:r>
            <a:endParaRPr lang="en-US" altLang="en-US" sz="3200" b="1" i="1"/>
          </a:p>
        </p:txBody>
      </p:sp>
      <p:sp>
        <p:nvSpPr>
          <p:cNvPr id="31764" name="Line 21">
            <a:extLst>
              <a:ext uri="{FF2B5EF4-FFF2-40B4-BE49-F238E27FC236}">
                <a16:creationId xmlns:a16="http://schemas.microsoft.com/office/drawing/2014/main" id="{B7892C1F-2A7C-4E87-95C8-84C3297DD702}"/>
              </a:ext>
            </a:extLst>
          </p:cNvPr>
          <p:cNvSpPr>
            <a:spLocks noChangeShapeType="1"/>
          </p:cNvSpPr>
          <p:nvPr/>
        </p:nvSpPr>
        <p:spPr bwMode="auto">
          <a:xfrm>
            <a:off x="5638800" y="35052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5" name="Oval 22">
            <a:extLst>
              <a:ext uri="{FF2B5EF4-FFF2-40B4-BE49-F238E27FC236}">
                <a16:creationId xmlns:a16="http://schemas.microsoft.com/office/drawing/2014/main" id="{E1BE33D8-6CB3-47B8-902E-9F5DBEA02C69}"/>
              </a:ext>
            </a:extLst>
          </p:cNvPr>
          <p:cNvSpPr>
            <a:spLocks noChangeArrowheads="1"/>
          </p:cNvSpPr>
          <p:nvPr/>
        </p:nvSpPr>
        <p:spPr bwMode="auto">
          <a:xfrm>
            <a:off x="3505200" y="4572000"/>
            <a:ext cx="1905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p:txBody>
      </p:sp>
      <p:sp>
        <p:nvSpPr>
          <p:cNvPr id="31766" name="Line 23">
            <a:extLst>
              <a:ext uri="{FF2B5EF4-FFF2-40B4-BE49-F238E27FC236}">
                <a16:creationId xmlns:a16="http://schemas.microsoft.com/office/drawing/2014/main" id="{88E5A0AD-BF55-4DF6-B05D-E074ED3D9306}"/>
              </a:ext>
            </a:extLst>
          </p:cNvPr>
          <p:cNvSpPr>
            <a:spLocks noChangeShapeType="1"/>
          </p:cNvSpPr>
          <p:nvPr/>
        </p:nvSpPr>
        <p:spPr bwMode="auto">
          <a:xfrm>
            <a:off x="4495800" y="4572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7" name="Text Box 24">
            <a:extLst>
              <a:ext uri="{FF2B5EF4-FFF2-40B4-BE49-F238E27FC236}">
                <a16:creationId xmlns:a16="http://schemas.microsoft.com/office/drawing/2014/main" id="{E15C108D-0BFA-4DF6-89AD-4388AE388CA5}"/>
              </a:ext>
            </a:extLst>
          </p:cNvPr>
          <p:cNvSpPr txBox="1">
            <a:spLocks noChangeArrowheads="1"/>
          </p:cNvSpPr>
          <p:nvPr/>
        </p:nvSpPr>
        <p:spPr bwMode="auto">
          <a:xfrm>
            <a:off x="3810000" y="4724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a:sym typeface="Symbol" panose="05050102010706020507" pitchFamily="18" charset="2"/>
              </a:rPr>
              <a:t></a:t>
            </a:r>
            <a:endParaRPr lang="en-US" altLang="en-US" sz="3200" b="1"/>
          </a:p>
        </p:txBody>
      </p:sp>
      <p:sp>
        <p:nvSpPr>
          <p:cNvPr id="31768" name="Text Box 25">
            <a:extLst>
              <a:ext uri="{FF2B5EF4-FFF2-40B4-BE49-F238E27FC236}">
                <a16:creationId xmlns:a16="http://schemas.microsoft.com/office/drawing/2014/main" id="{FDFB4A71-62BC-4B8D-B8D4-9D5C615A68BE}"/>
              </a:ext>
            </a:extLst>
          </p:cNvPr>
          <p:cNvSpPr txBox="1">
            <a:spLocks noChangeArrowheads="1"/>
          </p:cNvSpPr>
          <p:nvPr/>
        </p:nvSpPr>
        <p:spPr bwMode="auto">
          <a:xfrm>
            <a:off x="4648200" y="4724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i="1">
                <a:sym typeface="Symbol" panose="05050102010706020507" pitchFamily="18" charset="2"/>
              </a:rPr>
              <a:t></a:t>
            </a:r>
            <a:endParaRPr lang="en-US" altLang="en-US" sz="3200" b="1" i="1"/>
          </a:p>
        </p:txBody>
      </p:sp>
      <p:sp>
        <p:nvSpPr>
          <p:cNvPr id="31769" name="Line 26">
            <a:extLst>
              <a:ext uri="{FF2B5EF4-FFF2-40B4-BE49-F238E27FC236}">
                <a16:creationId xmlns:a16="http://schemas.microsoft.com/office/drawing/2014/main" id="{CD6136C9-858F-4FCD-801E-6F084FE7AE3B}"/>
              </a:ext>
            </a:extLst>
          </p:cNvPr>
          <p:cNvSpPr>
            <a:spLocks noChangeShapeType="1"/>
          </p:cNvSpPr>
          <p:nvPr/>
        </p:nvSpPr>
        <p:spPr bwMode="auto">
          <a:xfrm flipV="1">
            <a:off x="5486400" y="3657600"/>
            <a:ext cx="1752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Line 27">
            <a:extLst>
              <a:ext uri="{FF2B5EF4-FFF2-40B4-BE49-F238E27FC236}">
                <a16:creationId xmlns:a16="http://schemas.microsoft.com/office/drawing/2014/main" id="{19AF9F22-E304-4E03-8DD6-C03AA50799CD}"/>
              </a:ext>
            </a:extLst>
          </p:cNvPr>
          <p:cNvSpPr>
            <a:spLocks noChangeShapeType="1"/>
          </p:cNvSpPr>
          <p:nvPr/>
        </p:nvSpPr>
        <p:spPr bwMode="auto">
          <a:xfrm flipV="1">
            <a:off x="1828800" y="2209800"/>
            <a:ext cx="167640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1" name="Line 28">
            <a:extLst>
              <a:ext uri="{FF2B5EF4-FFF2-40B4-BE49-F238E27FC236}">
                <a16:creationId xmlns:a16="http://schemas.microsoft.com/office/drawing/2014/main" id="{51C2FD31-AD91-4F7D-9A8B-2AAE5B57A233}"/>
              </a:ext>
            </a:extLst>
          </p:cNvPr>
          <p:cNvSpPr>
            <a:spLocks noChangeShapeType="1"/>
          </p:cNvSpPr>
          <p:nvPr/>
        </p:nvSpPr>
        <p:spPr bwMode="auto">
          <a:xfrm>
            <a:off x="1828800" y="1752600"/>
            <a:ext cx="15240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2" name="Line 29">
            <a:extLst>
              <a:ext uri="{FF2B5EF4-FFF2-40B4-BE49-F238E27FC236}">
                <a16:creationId xmlns:a16="http://schemas.microsoft.com/office/drawing/2014/main" id="{3A65396E-F2D6-46F0-9537-D6C1F7271652}"/>
              </a:ext>
            </a:extLst>
          </p:cNvPr>
          <p:cNvSpPr>
            <a:spLocks noChangeShapeType="1"/>
          </p:cNvSpPr>
          <p:nvPr/>
        </p:nvSpPr>
        <p:spPr bwMode="auto">
          <a:xfrm>
            <a:off x="1828800" y="1828800"/>
            <a:ext cx="1600200" cy="2895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3" name="Line 30">
            <a:extLst>
              <a:ext uri="{FF2B5EF4-FFF2-40B4-BE49-F238E27FC236}">
                <a16:creationId xmlns:a16="http://schemas.microsoft.com/office/drawing/2014/main" id="{35AC4303-771A-4113-A93A-8460742C3182}"/>
              </a:ext>
            </a:extLst>
          </p:cNvPr>
          <p:cNvSpPr>
            <a:spLocks noChangeShapeType="1"/>
          </p:cNvSpPr>
          <p:nvPr/>
        </p:nvSpPr>
        <p:spPr bwMode="auto">
          <a:xfrm>
            <a:off x="1828800" y="27432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4" name="Line 31">
            <a:extLst>
              <a:ext uri="{FF2B5EF4-FFF2-40B4-BE49-F238E27FC236}">
                <a16:creationId xmlns:a16="http://schemas.microsoft.com/office/drawing/2014/main" id="{8CE749EF-8D8B-4E2F-82B6-91A1AC0B6C57}"/>
              </a:ext>
            </a:extLst>
          </p:cNvPr>
          <p:cNvSpPr>
            <a:spLocks noChangeShapeType="1"/>
          </p:cNvSpPr>
          <p:nvPr/>
        </p:nvSpPr>
        <p:spPr bwMode="auto">
          <a:xfrm>
            <a:off x="1828800" y="2743200"/>
            <a:ext cx="152400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5" name="Line 32">
            <a:extLst>
              <a:ext uri="{FF2B5EF4-FFF2-40B4-BE49-F238E27FC236}">
                <a16:creationId xmlns:a16="http://schemas.microsoft.com/office/drawing/2014/main" id="{1F3C45BD-8C9B-4F12-AAD8-63B27AAC2E7B}"/>
              </a:ext>
            </a:extLst>
          </p:cNvPr>
          <p:cNvSpPr>
            <a:spLocks noChangeShapeType="1"/>
          </p:cNvSpPr>
          <p:nvPr/>
        </p:nvSpPr>
        <p:spPr bwMode="auto">
          <a:xfrm flipV="1">
            <a:off x="1828800" y="3733800"/>
            <a:ext cx="1600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6" name="Line 33">
            <a:extLst>
              <a:ext uri="{FF2B5EF4-FFF2-40B4-BE49-F238E27FC236}">
                <a16:creationId xmlns:a16="http://schemas.microsoft.com/office/drawing/2014/main" id="{6C330538-89C2-4097-AFB4-54C3F39E4ED2}"/>
              </a:ext>
            </a:extLst>
          </p:cNvPr>
          <p:cNvSpPr>
            <a:spLocks noChangeShapeType="1"/>
          </p:cNvSpPr>
          <p:nvPr/>
        </p:nvSpPr>
        <p:spPr bwMode="auto">
          <a:xfrm>
            <a:off x="1905000" y="47244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7" name="Text Box 34">
            <a:extLst>
              <a:ext uri="{FF2B5EF4-FFF2-40B4-BE49-F238E27FC236}">
                <a16:creationId xmlns:a16="http://schemas.microsoft.com/office/drawing/2014/main" id="{5A5B36C9-54F7-4997-B11D-C46B05A67FBA}"/>
              </a:ext>
            </a:extLst>
          </p:cNvPr>
          <p:cNvSpPr txBox="1">
            <a:spLocks noChangeArrowheads="1"/>
          </p:cNvSpPr>
          <p:nvPr/>
        </p:nvSpPr>
        <p:spPr bwMode="auto">
          <a:xfrm>
            <a:off x="1219200" y="3276600"/>
            <a:ext cx="6096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1600" b="1">
                <a:sym typeface="Symbol" panose="05050102010706020507" pitchFamily="18" charset="2"/>
              </a:rPr>
              <a:t></a:t>
            </a:r>
            <a:endParaRPr lang="en-US" altLang="en-US" sz="1600" b="1"/>
          </a:p>
          <a:p>
            <a:pPr eaLnBrk="1" hangingPunct="1">
              <a:spcBef>
                <a:spcPct val="50000"/>
              </a:spcBef>
            </a:pPr>
            <a:r>
              <a:rPr lang="en-US" altLang="en-US" sz="1600" b="1">
                <a:sym typeface="Symbol" panose="05050102010706020507" pitchFamily="18" charset="2"/>
              </a:rPr>
              <a:t></a:t>
            </a:r>
            <a:endParaRPr lang="en-US" altLang="en-US" sz="1600" b="1"/>
          </a:p>
          <a:p>
            <a:pPr eaLnBrk="1" hangingPunct="1">
              <a:spcBef>
                <a:spcPct val="50000"/>
              </a:spcBef>
            </a:pPr>
            <a:r>
              <a:rPr lang="en-US" altLang="en-US" sz="1600" b="1">
                <a:sym typeface="Symbol" panose="05050102010706020507" pitchFamily="18" charset="2"/>
              </a:rPr>
              <a:t></a:t>
            </a:r>
          </a:p>
          <a:p>
            <a:pPr eaLnBrk="1" hangingPunct="1">
              <a:spcBef>
                <a:spcPct val="50000"/>
              </a:spcBef>
            </a:pPr>
            <a:r>
              <a:rPr lang="en-US" altLang="en-US" sz="1600" b="1">
                <a:sym typeface="Symbol" panose="05050102010706020507" pitchFamily="18" charset="2"/>
              </a:rPr>
              <a:t></a:t>
            </a:r>
            <a:endParaRPr lang="en-US" altLang="en-US" sz="1600" b="1"/>
          </a:p>
          <a:p>
            <a:pPr eaLnBrk="1" hangingPunct="1">
              <a:spcBef>
                <a:spcPct val="50000"/>
              </a:spcBef>
            </a:pPr>
            <a:endParaRPr lang="en-US" altLang="en-US" sz="1600" b="1"/>
          </a:p>
          <a:p>
            <a:pPr eaLnBrk="1" hangingPunct="1">
              <a:spcBef>
                <a:spcPct val="50000"/>
              </a:spcBef>
            </a:pPr>
            <a:endParaRPr lang="en-US" altLang="en-US" sz="1600" b="1"/>
          </a:p>
        </p:txBody>
      </p:sp>
      <p:sp>
        <p:nvSpPr>
          <p:cNvPr id="31778" name="Text Box 35">
            <a:extLst>
              <a:ext uri="{FF2B5EF4-FFF2-40B4-BE49-F238E27FC236}">
                <a16:creationId xmlns:a16="http://schemas.microsoft.com/office/drawing/2014/main" id="{277B0DFF-5E3D-46C7-8070-5451BB472719}"/>
              </a:ext>
            </a:extLst>
          </p:cNvPr>
          <p:cNvSpPr txBox="1">
            <a:spLocks noChangeArrowheads="1"/>
          </p:cNvSpPr>
          <p:nvPr/>
        </p:nvSpPr>
        <p:spPr bwMode="auto">
          <a:xfrm>
            <a:off x="4495800" y="990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z</a:t>
            </a:r>
            <a:r>
              <a:rPr lang="en-US" altLang="en-US" baseline="-25000"/>
              <a:t>1</a:t>
            </a:r>
          </a:p>
        </p:txBody>
      </p:sp>
      <p:sp>
        <p:nvSpPr>
          <p:cNvPr id="31779" name="Text Box 36">
            <a:extLst>
              <a:ext uri="{FF2B5EF4-FFF2-40B4-BE49-F238E27FC236}">
                <a16:creationId xmlns:a16="http://schemas.microsoft.com/office/drawing/2014/main" id="{81641C68-994E-4FD3-9E16-D87AF144491A}"/>
              </a:ext>
            </a:extLst>
          </p:cNvPr>
          <p:cNvSpPr txBox="1">
            <a:spLocks noChangeArrowheads="1"/>
          </p:cNvSpPr>
          <p:nvPr/>
        </p:nvSpPr>
        <p:spPr bwMode="auto">
          <a:xfrm>
            <a:off x="1524000" y="1981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V</a:t>
            </a:r>
            <a:r>
              <a:rPr lang="en-US" altLang="en-US" baseline="-25000"/>
              <a:t>1n</a:t>
            </a:r>
          </a:p>
        </p:txBody>
      </p:sp>
      <p:sp>
        <p:nvSpPr>
          <p:cNvPr id="31780" name="Text Box 37">
            <a:extLst>
              <a:ext uri="{FF2B5EF4-FFF2-40B4-BE49-F238E27FC236}">
                <a16:creationId xmlns:a16="http://schemas.microsoft.com/office/drawing/2014/main" id="{A3156852-8A7D-4DD1-B60B-6C55727E1F2E}"/>
              </a:ext>
            </a:extLst>
          </p:cNvPr>
          <p:cNvSpPr txBox="1">
            <a:spLocks noChangeArrowheads="1"/>
          </p:cNvSpPr>
          <p:nvPr/>
        </p:nvSpPr>
        <p:spPr bwMode="auto">
          <a:xfrm>
            <a:off x="4724400" y="4267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z</a:t>
            </a:r>
            <a:r>
              <a:rPr lang="en-US" altLang="en-US" baseline="-25000"/>
              <a:t>n</a:t>
            </a:r>
          </a:p>
        </p:txBody>
      </p:sp>
      <p:sp>
        <p:nvSpPr>
          <p:cNvPr id="31781" name="Text Box 38">
            <a:extLst>
              <a:ext uri="{FF2B5EF4-FFF2-40B4-BE49-F238E27FC236}">
                <a16:creationId xmlns:a16="http://schemas.microsoft.com/office/drawing/2014/main" id="{DCB22F46-892F-4372-89BF-7D6757139906}"/>
              </a:ext>
            </a:extLst>
          </p:cNvPr>
          <p:cNvSpPr txBox="1">
            <a:spLocks noChangeArrowheads="1"/>
          </p:cNvSpPr>
          <p:nvPr/>
        </p:nvSpPr>
        <p:spPr bwMode="auto">
          <a:xfrm>
            <a:off x="4648200" y="2667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z</a:t>
            </a:r>
            <a:r>
              <a:rPr lang="en-US" altLang="en-US" baseline="-25000"/>
              <a:t>2</a:t>
            </a:r>
          </a:p>
        </p:txBody>
      </p:sp>
      <p:sp>
        <p:nvSpPr>
          <p:cNvPr id="31782" name="Text Box 39">
            <a:extLst>
              <a:ext uri="{FF2B5EF4-FFF2-40B4-BE49-F238E27FC236}">
                <a16:creationId xmlns:a16="http://schemas.microsoft.com/office/drawing/2014/main" id="{EC5A9E3E-3132-4516-9A5B-E244E0E419FF}"/>
              </a:ext>
            </a:extLst>
          </p:cNvPr>
          <p:cNvSpPr txBox="1">
            <a:spLocks noChangeArrowheads="1"/>
          </p:cNvSpPr>
          <p:nvPr/>
        </p:nvSpPr>
        <p:spPr bwMode="auto">
          <a:xfrm>
            <a:off x="1981200" y="4876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V</a:t>
            </a:r>
            <a:r>
              <a:rPr lang="en-US" altLang="en-US" baseline="-25000"/>
              <a:t>mn</a:t>
            </a:r>
          </a:p>
        </p:txBody>
      </p:sp>
      <p:sp>
        <p:nvSpPr>
          <p:cNvPr id="31783" name="Text Box 40">
            <a:extLst>
              <a:ext uri="{FF2B5EF4-FFF2-40B4-BE49-F238E27FC236}">
                <a16:creationId xmlns:a16="http://schemas.microsoft.com/office/drawing/2014/main" id="{726C8984-EA16-4345-9F24-4283398CB00C}"/>
              </a:ext>
            </a:extLst>
          </p:cNvPr>
          <p:cNvSpPr txBox="1">
            <a:spLocks noChangeArrowheads="1"/>
          </p:cNvSpPr>
          <p:nvPr/>
        </p:nvSpPr>
        <p:spPr bwMode="auto">
          <a:xfrm>
            <a:off x="685800" y="5486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Input layer</a:t>
            </a:r>
          </a:p>
        </p:txBody>
      </p:sp>
      <p:sp>
        <p:nvSpPr>
          <p:cNvPr id="31784" name="Text Box 41">
            <a:extLst>
              <a:ext uri="{FF2B5EF4-FFF2-40B4-BE49-F238E27FC236}">
                <a16:creationId xmlns:a16="http://schemas.microsoft.com/office/drawing/2014/main" id="{DF0ECA54-878B-424F-9431-05F71051D2BC}"/>
              </a:ext>
            </a:extLst>
          </p:cNvPr>
          <p:cNvSpPr txBox="1">
            <a:spLocks noChangeArrowheads="1"/>
          </p:cNvSpPr>
          <p:nvPr/>
        </p:nvSpPr>
        <p:spPr bwMode="auto">
          <a:xfrm>
            <a:off x="3657600" y="5715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Hidden layer</a:t>
            </a:r>
          </a:p>
        </p:txBody>
      </p:sp>
      <p:sp>
        <p:nvSpPr>
          <p:cNvPr id="31785" name="Text Box 42">
            <a:extLst>
              <a:ext uri="{FF2B5EF4-FFF2-40B4-BE49-F238E27FC236}">
                <a16:creationId xmlns:a16="http://schemas.microsoft.com/office/drawing/2014/main" id="{DCEC0CA2-1FDA-44D9-99F8-741C36C65302}"/>
              </a:ext>
            </a:extLst>
          </p:cNvPr>
          <p:cNvSpPr txBox="1">
            <a:spLocks noChangeArrowheads="1"/>
          </p:cNvSpPr>
          <p:nvPr/>
        </p:nvSpPr>
        <p:spPr bwMode="auto">
          <a:xfrm>
            <a:off x="6705600" y="5486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Output layer</a:t>
            </a:r>
          </a:p>
        </p:txBody>
      </p:sp>
      <p:sp>
        <p:nvSpPr>
          <p:cNvPr id="31786" name="Oval 43">
            <a:extLst>
              <a:ext uri="{FF2B5EF4-FFF2-40B4-BE49-F238E27FC236}">
                <a16:creationId xmlns:a16="http://schemas.microsoft.com/office/drawing/2014/main" id="{F5E9B1BE-BFAF-4541-B743-0C37347AE17F}"/>
              </a:ext>
            </a:extLst>
          </p:cNvPr>
          <p:cNvSpPr>
            <a:spLocks noChangeArrowheads="1"/>
          </p:cNvSpPr>
          <p:nvPr/>
        </p:nvSpPr>
        <p:spPr bwMode="auto">
          <a:xfrm>
            <a:off x="7239000" y="2133600"/>
            <a:ext cx="6858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y</a:t>
            </a:r>
            <a:r>
              <a:rPr lang="en-US" altLang="en-US" baseline="-25000"/>
              <a:t>1</a:t>
            </a:r>
          </a:p>
        </p:txBody>
      </p:sp>
      <p:sp>
        <p:nvSpPr>
          <p:cNvPr id="31787" name="Oval 44">
            <a:extLst>
              <a:ext uri="{FF2B5EF4-FFF2-40B4-BE49-F238E27FC236}">
                <a16:creationId xmlns:a16="http://schemas.microsoft.com/office/drawing/2014/main" id="{10F2EF76-AE44-49C8-B5AF-FCF150FBB941}"/>
              </a:ext>
            </a:extLst>
          </p:cNvPr>
          <p:cNvSpPr>
            <a:spLocks noChangeArrowheads="1"/>
          </p:cNvSpPr>
          <p:nvPr/>
        </p:nvSpPr>
        <p:spPr bwMode="auto">
          <a:xfrm>
            <a:off x="7162800" y="3276600"/>
            <a:ext cx="6858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y</a:t>
            </a:r>
            <a:r>
              <a:rPr lang="en-US" altLang="en-US" baseline="-25000"/>
              <a:t>2</a:t>
            </a:r>
          </a:p>
        </p:txBody>
      </p:sp>
      <p:sp>
        <p:nvSpPr>
          <p:cNvPr id="31788" name="Text Box 45">
            <a:extLst>
              <a:ext uri="{FF2B5EF4-FFF2-40B4-BE49-F238E27FC236}">
                <a16:creationId xmlns:a16="http://schemas.microsoft.com/office/drawing/2014/main" id="{F7D181D7-4D81-4904-90FC-B5461F5BF533}"/>
              </a:ext>
            </a:extLst>
          </p:cNvPr>
          <p:cNvSpPr txBox="1">
            <a:spLocks noChangeArrowheads="1"/>
          </p:cNvSpPr>
          <p:nvPr/>
        </p:nvSpPr>
        <p:spPr bwMode="auto">
          <a:xfrm>
            <a:off x="0" y="60960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Contoh:	</a:t>
            </a:r>
            <a:r>
              <a:rPr lang="en-US" altLang="en-US" sz="2000" b="1"/>
              <a:t>CCN, GRNN, MADALINE, MLFF with BP, Neocognitron, RBF, RCE</a:t>
            </a:r>
          </a:p>
        </p:txBody>
      </p:sp>
      <p:sp>
        <p:nvSpPr>
          <p:cNvPr id="31789" name="Line 46">
            <a:extLst>
              <a:ext uri="{FF2B5EF4-FFF2-40B4-BE49-F238E27FC236}">
                <a16:creationId xmlns:a16="http://schemas.microsoft.com/office/drawing/2014/main" id="{184259D3-D2D1-4521-8B15-B354065487A8}"/>
              </a:ext>
            </a:extLst>
          </p:cNvPr>
          <p:cNvSpPr>
            <a:spLocks noChangeShapeType="1"/>
          </p:cNvSpPr>
          <p:nvPr/>
        </p:nvSpPr>
        <p:spPr bwMode="auto">
          <a:xfrm flipV="1">
            <a:off x="5486400" y="2438400"/>
            <a:ext cx="1752600" cy="2438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0" name="Line 47">
            <a:extLst>
              <a:ext uri="{FF2B5EF4-FFF2-40B4-BE49-F238E27FC236}">
                <a16:creationId xmlns:a16="http://schemas.microsoft.com/office/drawing/2014/main" id="{68E0AF5A-5118-4B57-BD7E-2DC5D1ADF067}"/>
              </a:ext>
            </a:extLst>
          </p:cNvPr>
          <p:cNvSpPr>
            <a:spLocks noChangeShapeType="1"/>
          </p:cNvSpPr>
          <p:nvPr/>
        </p:nvSpPr>
        <p:spPr bwMode="auto">
          <a:xfrm>
            <a:off x="5638800" y="1828800"/>
            <a:ext cx="15240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1" name="Line 48">
            <a:extLst>
              <a:ext uri="{FF2B5EF4-FFF2-40B4-BE49-F238E27FC236}">
                <a16:creationId xmlns:a16="http://schemas.microsoft.com/office/drawing/2014/main" id="{C3113158-AE7D-4CE3-85A5-C502D2ACA5B4}"/>
              </a:ext>
            </a:extLst>
          </p:cNvPr>
          <p:cNvSpPr>
            <a:spLocks noChangeShapeType="1"/>
          </p:cNvSpPr>
          <p:nvPr/>
        </p:nvSpPr>
        <p:spPr bwMode="auto">
          <a:xfrm flipV="1">
            <a:off x="5638800" y="2438400"/>
            <a:ext cx="1447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2" name="Text Box 49">
            <a:extLst>
              <a:ext uri="{FF2B5EF4-FFF2-40B4-BE49-F238E27FC236}">
                <a16:creationId xmlns:a16="http://schemas.microsoft.com/office/drawing/2014/main" id="{AC55C051-7784-4114-8A23-5F0595D78DD3}"/>
              </a:ext>
            </a:extLst>
          </p:cNvPr>
          <p:cNvSpPr txBox="1">
            <a:spLocks noChangeArrowheads="1"/>
          </p:cNvSpPr>
          <p:nvPr/>
        </p:nvSpPr>
        <p:spPr bwMode="auto">
          <a:xfrm>
            <a:off x="6019800" y="15240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11</a:t>
            </a:r>
          </a:p>
          <a:p>
            <a:pPr eaLnBrk="1" hangingPunct="1">
              <a:spcBef>
                <a:spcPct val="50000"/>
              </a:spcBef>
            </a:pPr>
            <a:endParaRPr lang="en-US" altLang="en-US" baseline="-25000"/>
          </a:p>
        </p:txBody>
      </p:sp>
      <p:sp>
        <p:nvSpPr>
          <p:cNvPr id="31793" name="Text Box 50">
            <a:extLst>
              <a:ext uri="{FF2B5EF4-FFF2-40B4-BE49-F238E27FC236}">
                <a16:creationId xmlns:a16="http://schemas.microsoft.com/office/drawing/2014/main" id="{0BF4967C-CBA1-4072-964B-566FCE8BDB74}"/>
              </a:ext>
            </a:extLst>
          </p:cNvPr>
          <p:cNvSpPr txBox="1">
            <a:spLocks noChangeArrowheads="1"/>
          </p:cNvSpPr>
          <p:nvPr/>
        </p:nvSpPr>
        <p:spPr bwMode="auto">
          <a:xfrm>
            <a:off x="5715000" y="21336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12</a:t>
            </a:r>
          </a:p>
          <a:p>
            <a:pPr eaLnBrk="1" hangingPunct="1">
              <a:spcBef>
                <a:spcPct val="50000"/>
              </a:spcBef>
            </a:pPr>
            <a:endParaRPr lang="en-US" altLang="en-US" baseline="-25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عنصر نائب لرقم الشريحة 3">
            <a:extLst>
              <a:ext uri="{FF2B5EF4-FFF2-40B4-BE49-F238E27FC236}">
                <a16:creationId xmlns:a16="http://schemas.microsoft.com/office/drawing/2014/main" id="{588F9A6C-D560-46AB-8BA6-A1C230215CA8}"/>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9CA30C81-046E-4361-A3A3-08D959738729}" type="slidenum">
              <a:rPr lang="en-US" altLang="en-US"/>
              <a:pPr eaLnBrk="1" hangingPunct="1"/>
              <a:t>28</a:t>
            </a:fld>
            <a:endParaRPr lang="en-US" altLang="en-US"/>
          </a:p>
        </p:txBody>
      </p:sp>
      <p:sp>
        <p:nvSpPr>
          <p:cNvPr id="138242" name="Rectangle 2">
            <a:extLst>
              <a:ext uri="{FF2B5EF4-FFF2-40B4-BE49-F238E27FC236}">
                <a16:creationId xmlns:a16="http://schemas.microsoft.com/office/drawing/2014/main" id="{6D9D6EF9-6B04-4272-A370-44D6211A7279}"/>
              </a:ext>
            </a:extLst>
          </p:cNvPr>
          <p:cNvSpPr>
            <a:spLocks noGrp="1" noChangeArrowheads="1"/>
          </p:cNvSpPr>
          <p:nvPr>
            <p:ph type="title" hasCustomPrompt="1"/>
          </p:nvPr>
        </p:nvSpPr>
        <p:spPr/>
        <p:txBody>
          <a:bodyPr/>
          <a:lstStyle/>
          <a:p>
            <a:pPr eaLnBrk="1" hangingPunct="1">
              <a:defRPr/>
            </a:pPr>
            <a:r>
              <a:rPr lang="en-US" b="1" i="1">
                <a:solidFill>
                  <a:srgbClr val="D93145"/>
                </a:solidFill>
                <a:effectLst>
                  <a:outerShdw blurRad="38100" dist="38100" dir="2700000" algn="tl">
                    <a:srgbClr val="C0C0C0"/>
                  </a:outerShdw>
                </a:effectLst>
                <a:latin typeface="Times New Roman" panose="02020603050405020304" pitchFamily="18" charset="0"/>
              </a:rPr>
              <a:t>Recurrent NN</a:t>
            </a:r>
          </a:p>
        </p:txBody>
      </p:sp>
      <p:sp>
        <p:nvSpPr>
          <p:cNvPr id="32771" name="Oval 4">
            <a:extLst>
              <a:ext uri="{FF2B5EF4-FFF2-40B4-BE49-F238E27FC236}">
                <a16:creationId xmlns:a16="http://schemas.microsoft.com/office/drawing/2014/main" id="{27243763-6E33-4366-B4B5-DA2A77A2440C}"/>
              </a:ext>
            </a:extLst>
          </p:cNvPr>
          <p:cNvSpPr>
            <a:spLocks noChangeArrowheads="1"/>
          </p:cNvSpPr>
          <p:nvPr/>
        </p:nvSpPr>
        <p:spPr bwMode="auto">
          <a:xfrm>
            <a:off x="1828800" y="2514600"/>
            <a:ext cx="6096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72" name="Oval 5">
            <a:extLst>
              <a:ext uri="{FF2B5EF4-FFF2-40B4-BE49-F238E27FC236}">
                <a16:creationId xmlns:a16="http://schemas.microsoft.com/office/drawing/2014/main" id="{DDD56817-446C-4621-B417-46D4555F6424}"/>
              </a:ext>
            </a:extLst>
          </p:cNvPr>
          <p:cNvSpPr>
            <a:spLocks noChangeArrowheads="1"/>
          </p:cNvSpPr>
          <p:nvPr/>
        </p:nvSpPr>
        <p:spPr bwMode="auto">
          <a:xfrm>
            <a:off x="6705600" y="23622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73" name="Oval 6">
            <a:extLst>
              <a:ext uri="{FF2B5EF4-FFF2-40B4-BE49-F238E27FC236}">
                <a16:creationId xmlns:a16="http://schemas.microsoft.com/office/drawing/2014/main" id="{9215F2B7-DDF6-498D-B2ED-2B1EB9A8391B}"/>
              </a:ext>
            </a:extLst>
          </p:cNvPr>
          <p:cNvSpPr>
            <a:spLocks noChangeArrowheads="1"/>
          </p:cNvSpPr>
          <p:nvPr/>
        </p:nvSpPr>
        <p:spPr bwMode="auto">
          <a:xfrm>
            <a:off x="6705600" y="37338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74" name="Text Box 7">
            <a:extLst>
              <a:ext uri="{FF2B5EF4-FFF2-40B4-BE49-F238E27FC236}">
                <a16:creationId xmlns:a16="http://schemas.microsoft.com/office/drawing/2014/main" id="{23B39049-16C8-41BB-9D55-8E82E70456B9}"/>
              </a:ext>
            </a:extLst>
          </p:cNvPr>
          <p:cNvSpPr txBox="1">
            <a:spLocks noChangeArrowheads="1"/>
          </p:cNvSpPr>
          <p:nvPr/>
        </p:nvSpPr>
        <p:spPr bwMode="auto">
          <a:xfrm>
            <a:off x="685800" y="1524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 Input</a:t>
            </a:r>
          </a:p>
        </p:txBody>
      </p:sp>
      <p:sp>
        <p:nvSpPr>
          <p:cNvPr id="32775" name="Text Box 8">
            <a:extLst>
              <a:ext uri="{FF2B5EF4-FFF2-40B4-BE49-F238E27FC236}">
                <a16:creationId xmlns:a16="http://schemas.microsoft.com/office/drawing/2014/main" id="{4C59AF24-E47F-4426-915C-3D0248A48981}"/>
              </a:ext>
            </a:extLst>
          </p:cNvPr>
          <p:cNvSpPr txBox="1">
            <a:spLocks noChangeArrowheads="1"/>
          </p:cNvSpPr>
          <p:nvPr/>
        </p:nvSpPr>
        <p:spPr bwMode="auto">
          <a:xfrm>
            <a:off x="533400" y="5715000"/>
            <a:ext cx="769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Contoh:	</a:t>
            </a:r>
            <a:r>
              <a:rPr lang="en-US" altLang="en-US" sz="2000" b="1"/>
              <a:t>ART, BAM, BSB, Boltzman Machine, Cauchy Machine, 	Hopfield, RNN</a:t>
            </a:r>
          </a:p>
        </p:txBody>
      </p:sp>
      <p:sp>
        <p:nvSpPr>
          <p:cNvPr id="32776" name="Oval 9">
            <a:extLst>
              <a:ext uri="{FF2B5EF4-FFF2-40B4-BE49-F238E27FC236}">
                <a16:creationId xmlns:a16="http://schemas.microsoft.com/office/drawing/2014/main" id="{8DBA3A47-34D3-4022-9621-8BA29F1B9A3B}"/>
              </a:ext>
            </a:extLst>
          </p:cNvPr>
          <p:cNvSpPr>
            <a:spLocks noChangeArrowheads="1"/>
          </p:cNvSpPr>
          <p:nvPr/>
        </p:nvSpPr>
        <p:spPr bwMode="auto">
          <a:xfrm>
            <a:off x="1828800" y="3429000"/>
            <a:ext cx="6096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77" name="Oval 10">
            <a:extLst>
              <a:ext uri="{FF2B5EF4-FFF2-40B4-BE49-F238E27FC236}">
                <a16:creationId xmlns:a16="http://schemas.microsoft.com/office/drawing/2014/main" id="{4FA97D0D-93C8-4145-8B2B-C5A3822FC618}"/>
              </a:ext>
            </a:extLst>
          </p:cNvPr>
          <p:cNvSpPr>
            <a:spLocks noChangeArrowheads="1"/>
          </p:cNvSpPr>
          <p:nvPr/>
        </p:nvSpPr>
        <p:spPr bwMode="auto">
          <a:xfrm>
            <a:off x="1828800" y="4419600"/>
            <a:ext cx="6096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78" name="Oval 11">
            <a:extLst>
              <a:ext uri="{FF2B5EF4-FFF2-40B4-BE49-F238E27FC236}">
                <a16:creationId xmlns:a16="http://schemas.microsoft.com/office/drawing/2014/main" id="{ECB15912-7EB1-4B00-80CD-4CB03AB3ABDC}"/>
              </a:ext>
            </a:extLst>
          </p:cNvPr>
          <p:cNvSpPr>
            <a:spLocks noChangeArrowheads="1"/>
          </p:cNvSpPr>
          <p:nvPr/>
        </p:nvSpPr>
        <p:spPr bwMode="auto">
          <a:xfrm>
            <a:off x="1828800" y="1524000"/>
            <a:ext cx="6096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79" name="Oval 12">
            <a:extLst>
              <a:ext uri="{FF2B5EF4-FFF2-40B4-BE49-F238E27FC236}">
                <a16:creationId xmlns:a16="http://schemas.microsoft.com/office/drawing/2014/main" id="{5E2200F1-DF10-4FFE-B037-E9DC1BB48696}"/>
              </a:ext>
            </a:extLst>
          </p:cNvPr>
          <p:cNvSpPr>
            <a:spLocks noChangeArrowheads="1"/>
          </p:cNvSpPr>
          <p:nvPr/>
        </p:nvSpPr>
        <p:spPr bwMode="auto">
          <a:xfrm>
            <a:off x="4572000" y="2590800"/>
            <a:ext cx="6096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80" name="Oval 13">
            <a:extLst>
              <a:ext uri="{FF2B5EF4-FFF2-40B4-BE49-F238E27FC236}">
                <a16:creationId xmlns:a16="http://schemas.microsoft.com/office/drawing/2014/main" id="{6206AB1C-68A0-4E22-B39C-8E3C85F48908}"/>
              </a:ext>
            </a:extLst>
          </p:cNvPr>
          <p:cNvSpPr>
            <a:spLocks noChangeArrowheads="1"/>
          </p:cNvSpPr>
          <p:nvPr/>
        </p:nvSpPr>
        <p:spPr bwMode="auto">
          <a:xfrm>
            <a:off x="4572000" y="3505200"/>
            <a:ext cx="6096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81" name="Oval 14">
            <a:extLst>
              <a:ext uri="{FF2B5EF4-FFF2-40B4-BE49-F238E27FC236}">
                <a16:creationId xmlns:a16="http://schemas.microsoft.com/office/drawing/2014/main" id="{E41C69AC-B386-4D1F-94F7-368829EC47D6}"/>
              </a:ext>
            </a:extLst>
          </p:cNvPr>
          <p:cNvSpPr>
            <a:spLocks noChangeArrowheads="1"/>
          </p:cNvSpPr>
          <p:nvPr/>
        </p:nvSpPr>
        <p:spPr bwMode="auto">
          <a:xfrm>
            <a:off x="4572000" y="4495800"/>
            <a:ext cx="6096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82" name="Oval 15">
            <a:extLst>
              <a:ext uri="{FF2B5EF4-FFF2-40B4-BE49-F238E27FC236}">
                <a16:creationId xmlns:a16="http://schemas.microsoft.com/office/drawing/2014/main" id="{241DE7DA-0B20-424C-89E6-832C50C0FD32}"/>
              </a:ext>
            </a:extLst>
          </p:cNvPr>
          <p:cNvSpPr>
            <a:spLocks noChangeArrowheads="1"/>
          </p:cNvSpPr>
          <p:nvPr/>
        </p:nvSpPr>
        <p:spPr bwMode="auto">
          <a:xfrm>
            <a:off x="4572000" y="1600200"/>
            <a:ext cx="6096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aseline="-25000"/>
          </a:p>
        </p:txBody>
      </p:sp>
      <p:sp>
        <p:nvSpPr>
          <p:cNvPr id="32783" name="Line 16">
            <a:extLst>
              <a:ext uri="{FF2B5EF4-FFF2-40B4-BE49-F238E27FC236}">
                <a16:creationId xmlns:a16="http://schemas.microsoft.com/office/drawing/2014/main" id="{A5F53306-C346-4CEE-B3CE-EA0B7A31F4D1}"/>
              </a:ext>
            </a:extLst>
          </p:cNvPr>
          <p:cNvSpPr>
            <a:spLocks noChangeShapeType="1"/>
          </p:cNvSpPr>
          <p:nvPr/>
        </p:nvSpPr>
        <p:spPr bwMode="auto">
          <a:xfrm>
            <a:off x="2743200" y="19050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4" name="Line 17">
            <a:extLst>
              <a:ext uri="{FF2B5EF4-FFF2-40B4-BE49-F238E27FC236}">
                <a16:creationId xmlns:a16="http://schemas.microsoft.com/office/drawing/2014/main" id="{8E70DF9A-E488-4E83-8E22-7EFC79088229}"/>
              </a:ext>
            </a:extLst>
          </p:cNvPr>
          <p:cNvSpPr>
            <a:spLocks noChangeShapeType="1"/>
          </p:cNvSpPr>
          <p:nvPr/>
        </p:nvSpPr>
        <p:spPr bwMode="auto">
          <a:xfrm flipV="1">
            <a:off x="2743200" y="1981200"/>
            <a:ext cx="1676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5" name="Line 18">
            <a:extLst>
              <a:ext uri="{FF2B5EF4-FFF2-40B4-BE49-F238E27FC236}">
                <a16:creationId xmlns:a16="http://schemas.microsoft.com/office/drawing/2014/main" id="{B3FA2F6D-2F7A-4EF5-B509-9E90B99F4A61}"/>
              </a:ext>
            </a:extLst>
          </p:cNvPr>
          <p:cNvSpPr>
            <a:spLocks noChangeShapeType="1"/>
          </p:cNvSpPr>
          <p:nvPr/>
        </p:nvSpPr>
        <p:spPr bwMode="auto">
          <a:xfrm flipV="1">
            <a:off x="2667000" y="2057400"/>
            <a:ext cx="16764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6" name="Line 19">
            <a:extLst>
              <a:ext uri="{FF2B5EF4-FFF2-40B4-BE49-F238E27FC236}">
                <a16:creationId xmlns:a16="http://schemas.microsoft.com/office/drawing/2014/main" id="{7C7005CC-90C3-4506-8FB8-73561AF8E75E}"/>
              </a:ext>
            </a:extLst>
          </p:cNvPr>
          <p:cNvSpPr>
            <a:spLocks noChangeShapeType="1"/>
          </p:cNvSpPr>
          <p:nvPr/>
        </p:nvSpPr>
        <p:spPr bwMode="auto">
          <a:xfrm flipV="1">
            <a:off x="2590800" y="1981200"/>
            <a:ext cx="1905000" cy="266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7" name="Line 20">
            <a:extLst>
              <a:ext uri="{FF2B5EF4-FFF2-40B4-BE49-F238E27FC236}">
                <a16:creationId xmlns:a16="http://schemas.microsoft.com/office/drawing/2014/main" id="{35BA7F41-09AE-4337-A4B2-DEA979059A2A}"/>
              </a:ext>
            </a:extLst>
          </p:cNvPr>
          <p:cNvSpPr>
            <a:spLocks noChangeShapeType="1"/>
          </p:cNvSpPr>
          <p:nvPr/>
        </p:nvSpPr>
        <p:spPr bwMode="auto">
          <a:xfrm>
            <a:off x="2514600" y="1981200"/>
            <a:ext cx="1981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Line 21">
            <a:extLst>
              <a:ext uri="{FF2B5EF4-FFF2-40B4-BE49-F238E27FC236}">
                <a16:creationId xmlns:a16="http://schemas.microsoft.com/office/drawing/2014/main" id="{F679601B-510C-4ABC-A11B-C7346C028E85}"/>
              </a:ext>
            </a:extLst>
          </p:cNvPr>
          <p:cNvSpPr>
            <a:spLocks noChangeShapeType="1"/>
          </p:cNvSpPr>
          <p:nvPr/>
        </p:nvSpPr>
        <p:spPr bwMode="auto">
          <a:xfrm>
            <a:off x="2590800" y="2057400"/>
            <a:ext cx="19050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9" name="Line 22">
            <a:extLst>
              <a:ext uri="{FF2B5EF4-FFF2-40B4-BE49-F238E27FC236}">
                <a16:creationId xmlns:a16="http://schemas.microsoft.com/office/drawing/2014/main" id="{D9FBF06A-4F0D-4464-9E60-65DC23F1833F}"/>
              </a:ext>
            </a:extLst>
          </p:cNvPr>
          <p:cNvSpPr>
            <a:spLocks noChangeShapeType="1"/>
          </p:cNvSpPr>
          <p:nvPr/>
        </p:nvSpPr>
        <p:spPr bwMode="auto">
          <a:xfrm>
            <a:off x="2514600" y="2133600"/>
            <a:ext cx="190500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0" name="Line 23">
            <a:extLst>
              <a:ext uri="{FF2B5EF4-FFF2-40B4-BE49-F238E27FC236}">
                <a16:creationId xmlns:a16="http://schemas.microsoft.com/office/drawing/2014/main" id="{DD765925-524B-41FE-BCA9-9D2122576A6B}"/>
              </a:ext>
            </a:extLst>
          </p:cNvPr>
          <p:cNvSpPr>
            <a:spLocks noChangeShapeType="1"/>
          </p:cNvSpPr>
          <p:nvPr/>
        </p:nvSpPr>
        <p:spPr bwMode="auto">
          <a:xfrm>
            <a:off x="2362200" y="2209800"/>
            <a:ext cx="1981200" cy="274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1" name="Line 24">
            <a:extLst>
              <a:ext uri="{FF2B5EF4-FFF2-40B4-BE49-F238E27FC236}">
                <a16:creationId xmlns:a16="http://schemas.microsoft.com/office/drawing/2014/main" id="{C53935FD-28FA-4F86-AD56-5638DA067799}"/>
              </a:ext>
            </a:extLst>
          </p:cNvPr>
          <p:cNvSpPr>
            <a:spLocks noChangeShapeType="1"/>
          </p:cNvSpPr>
          <p:nvPr/>
        </p:nvSpPr>
        <p:spPr bwMode="auto">
          <a:xfrm>
            <a:off x="5257800" y="19050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2" name="Line 25">
            <a:extLst>
              <a:ext uri="{FF2B5EF4-FFF2-40B4-BE49-F238E27FC236}">
                <a16:creationId xmlns:a16="http://schemas.microsoft.com/office/drawing/2014/main" id="{A1B7FF9A-3E38-4F33-B6A4-C7AFF047247B}"/>
              </a:ext>
            </a:extLst>
          </p:cNvPr>
          <p:cNvSpPr>
            <a:spLocks noChangeShapeType="1"/>
          </p:cNvSpPr>
          <p:nvPr/>
        </p:nvSpPr>
        <p:spPr bwMode="auto">
          <a:xfrm>
            <a:off x="5257800" y="1905000"/>
            <a:ext cx="1371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3" name="Line 26">
            <a:extLst>
              <a:ext uri="{FF2B5EF4-FFF2-40B4-BE49-F238E27FC236}">
                <a16:creationId xmlns:a16="http://schemas.microsoft.com/office/drawing/2014/main" id="{FA379593-20A0-41D9-B08A-E95300921398}"/>
              </a:ext>
            </a:extLst>
          </p:cNvPr>
          <p:cNvSpPr>
            <a:spLocks noChangeShapeType="1"/>
          </p:cNvSpPr>
          <p:nvPr/>
        </p:nvSpPr>
        <p:spPr bwMode="auto">
          <a:xfrm flipV="1">
            <a:off x="5257800" y="2667000"/>
            <a:ext cx="1371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4" name="Line 27">
            <a:extLst>
              <a:ext uri="{FF2B5EF4-FFF2-40B4-BE49-F238E27FC236}">
                <a16:creationId xmlns:a16="http://schemas.microsoft.com/office/drawing/2014/main" id="{7DF4143C-D09F-4D55-9947-07206673CA63}"/>
              </a:ext>
            </a:extLst>
          </p:cNvPr>
          <p:cNvSpPr>
            <a:spLocks noChangeShapeType="1"/>
          </p:cNvSpPr>
          <p:nvPr/>
        </p:nvSpPr>
        <p:spPr bwMode="auto">
          <a:xfrm>
            <a:off x="5334000" y="2895600"/>
            <a:ext cx="1295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5" name="Line 28">
            <a:extLst>
              <a:ext uri="{FF2B5EF4-FFF2-40B4-BE49-F238E27FC236}">
                <a16:creationId xmlns:a16="http://schemas.microsoft.com/office/drawing/2014/main" id="{A378C878-C397-48F9-BD2B-67AEE0F9B2B8}"/>
              </a:ext>
            </a:extLst>
          </p:cNvPr>
          <p:cNvSpPr>
            <a:spLocks noChangeShapeType="1"/>
          </p:cNvSpPr>
          <p:nvPr/>
        </p:nvSpPr>
        <p:spPr bwMode="auto">
          <a:xfrm flipV="1">
            <a:off x="5257800" y="2743200"/>
            <a:ext cx="1524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6" name="Line 29">
            <a:extLst>
              <a:ext uri="{FF2B5EF4-FFF2-40B4-BE49-F238E27FC236}">
                <a16:creationId xmlns:a16="http://schemas.microsoft.com/office/drawing/2014/main" id="{46E21EE5-9854-43FC-A9F6-21790C04F82D}"/>
              </a:ext>
            </a:extLst>
          </p:cNvPr>
          <p:cNvSpPr>
            <a:spLocks noChangeShapeType="1"/>
          </p:cNvSpPr>
          <p:nvPr/>
        </p:nvSpPr>
        <p:spPr bwMode="auto">
          <a:xfrm>
            <a:off x="7543800" y="2590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7" name="Line 30">
            <a:extLst>
              <a:ext uri="{FF2B5EF4-FFF2-40B4-BE49-F238E27FC236}">
                <a16:creationId xmlns:a16="http://schemas.microsoft.com/office/drawing/2014/main" id="{875364D5-18C7-483E-921F-4ADB7FA110B4}"/>
              </a:ext>
            </a:extLst>
          </p:cNvPr>
          <p:cNvSpPr>
            <a:spLocks noChangeShapeType="1"/>
          </p:cNvSpPr>
          <p:nvPr/>
        </p:nvSpPr>
        <p:spPr bwMode="auto">
          <a:xfrm>
            <a:off x="7696200" y="3962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8" name="Line 31">
            <a:extLst>
              <a:ext uri="{FF2B5EF4-FFF2-40B4-BE49-F238E27FC236}">
                <a16:creationId xmlns:a16="http://schemas.microsoft.com/office/drawing/2014/main" id="{BE812484-AAC6-42BE-A1BE-5DCF0FE89396}"/>
              </a:ext>
            </a:extLst>
          </p:cNvPr>
          <p:cNvSpPr>
            <a:spLocks noChangeShapeType="1"/>
          </p:cNvSpPr>
          <p:nvPr/>
        </p:nvSpPr>
        <p:spPr bwMode="auto">
          <a:xfrm>
            <a:off x="7239000" y="2971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9" name="Line 32">
            <a:extLst>
              <a:ext uri="{FF2B5EF4-FFF2-40B4-BE49-F238E27FC236}">
                <a16:creationId xmlns:a16="http://schemas.microsoft.com/office/drawing/2014/main" id="{D59CB1AC-05F9-4AF9-BB06-61DB2238E475}"/>
              </a:ext>
            </a:extLst>
          </p:cNvPr>
          <p:cNvSpPr>
            <a:spLocks noChangeShapeType="1"/>
          </p:cNvSpPr>
          <p:nvPr/>
        </p:nvSpPr>
        <p:spPr bwMode="auto">
          <a:xfrm flipV="1">
            <a:off x="6934200" y="2971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0" name="Line 33">
            <a:extLst>
              <a:ext uri="{FF2B5EF4-FFF2-40B4-BE49-F238E27FC236}">
                <a16:creationId xmlns:a16="http://schemas.microsoft.com/office/drawing/2014/main" id="{2742E84C-F52F-4647-BF2C-FE0EF57D7C05}"/>
              </a:ext>
            </a:extLst>
          </p:cNvPr>
          <p:cNvSpPr>
            <a:spLocks noChangeShapeType="1"/>
          </p:cNvSpPr>
          <p:nvPr/>
        </p:nvSpPr>
        <p:spPr bwMode="auto">
          <a:xfrm flipH="1">
            <a:off x="2743200" y="16764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1" name="Line 34">
            <a:extLst>
              <a:ext uri="{FF2B5EF4-FFF2-40B4-BE49-F238E27FC236}">
                <a16:creationId xmlns:a16="http://schemas.microsoft.com/office/drawing/2014/main" id="{5729876E-A150-498D-95F3-F0E6BC42B96F}"/>
              </a:ext>
            </a:extLst>
          </p:cNvPr>
          <p:cNvSpPr>
            <a:spLocks noChangeShapeType="1"/>
          </p:cNvSpPr>
          <p:nvPr/>
        </p:nvSpPr>
        <p:spPr bwMode="auto">
          <a:xfrm>
            <a:off x="4876800" y="2209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2" name="Line 35">
            <a:extLst>
              <a:ext uri="{FF2B5EF4-FFF2-40B4-BE49-F238E27FC236}">
                <a16:creationId xmlns:a16="http://schemas.microsoft.com/office/drawing/2014/main" id="{EA8148B3-9750-4482-9674-CD9FD159C70A}"/>
              </a:ext>
            </a:extLst>
          </p:cNvPr>
          <p:cNvSpPr>
            <a:spLocks noChangeShapeType="1"/>
          </p:cNvSpPr>
          <p:nvPr/>
        </p:nvSpPr>
        <p:spPr bwMode="auto">
          <a:xfrm>
            <a:off x="4876800" y="3200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3" name="Line 36">
            <a:extLst>
              <a:ext uri="{FF2B5EF4-FFF2-40B4-BE49-F238E27FC236}">
                <a16:creationId xmlns:a16="http://schemas.microsoft.com/office/drawing/2014/main" id="{68288998-7CE1-40A3-8F2E-E9D72D1450E1}"/>
              </a:ext>
            </a:extLst>
          </p:cNvPr>
          <p:cNvSpPr>
            <a:spLocks noChangeShapeType="1"/>
          </p:cNvSpPr>
          <p:nvPr/>
        </p:nvSpPr>
        <p:spPr bwMode="auto">
          <a:xfrm>
            <a:off x="4876800" y="4038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4" name="Line 37">
            <a:extLst>
              <a:ext uri="{FF2B5EF4-FFF2-40B4-BE49-F238E27FC236}">
                <a16:creationId xmlns:a16="http://schemas.microsoft.com/office/drawing/2014/main" id="{2B0B4226-75EA-4860-804D-B6D3EF8F6671}"/>
              </a:ext>
            </a:extLst>
          </p:cNvPr>
          <p:cNvSpPr>
            <a:spLocks noChangeShapeType="1"/>
          </p:cNvSpPr>
          <p:nvPr/>
        </p:nvSpPr>
        <p:spPr bwMode="auto">
          <a:xfrm>
            <a:off x="1219200" y="1828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5" name="Line 38">
            <a:extLst>
              <a:ext uri="{FF2B5EF4-FFF2-40B4-BE49-F238E27FC236}">
                <a16:creationId xmlns:a16="http://schemas.microsoft.com/office/drawing/2014/main" id="{4926C283-5515-4B3B-B96A-BF1E4B235D08}"/>
              </a:ext>
            </a:extLst>
          </p:cNvPr>
          <p:cNvSpPr>
            <a:spLocks noChangeShapeType="1"/>
          </p:cNvSpPr>
          <p:nvPr/>
        </p:nvSpPr>
        <p:spPr bwMode="auto">
          <a:xfrm>
            <a:off x="1219200" y="2819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6" name="Line 39">
            <a:extLst>
              <a:ext uri="{FF2B5EF4-FFF2-40B4-BE49-F238E27FC236}">
                <a16:creationId xmlns:a16="http://schemas.microsoft.com/office/drawing/2014/main" id="{B0E0C6D1-DBA3-400E-B99E-658C256EFF37}"/>
              </a:ext>
            </a:extLst>
          </p:cNvPr>
          <p:cNvSpPr>
            <a:spLocks noChangeShapeType="1"/>
          </p:cNvSpPr>
          <p:nvPr/>
        </p:nvSpPr>
        <p:spPr bwMode="auto">
          <a:xfrm flipV="1">
            <a:off x="990600" y="37338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7" name="Line 40">
            <a:extLst>
              <a:ext uri="{FF2B5EF4-FFF2-40B4-BE49-F238E27FC236}">
                <a16:creationId xmlns:a16="http://schemas.microsoft.com/office/drawing/2014/main" id="{35DA064C-2E3E-4EC3-9BB3-506493EDED22}"/>
              </a:ext>
            </a:extLst>
          </p:cNvPr>
          <p:cNvSpPr>
            <a:spLocks noChangeShapeType="1"/>
          </p:cNvSpPr>
          <p:nvPr/>
        </p:nvSpPr>
        <p:spPr bwMode="auto">
          <a:xfrm>
            <a:off x="1219200" y="4724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8" name="Line 41">
            <a:extLst>
              <a:ext uri="{FF2B5EF4-FFF2-40B4-BE49-F238E27FC236}">
                <a16:creationId xmlns:a16="http://schemas.microsoft.com/office/drawing/2014/main" id="{DBC56F36-C477-4B05-A2CC-9A82A33DD7B5}"/>
              </a:ext>
            </a:extLst>
          </p:cNvPr>
          <p:cNvSpPr>
            <a:spLocks noChangeShapeType="1"/>
          </p:cNvSpPr>
          <p:nvPr/>
        </p:nvSpPr>
        <p:spPr bwMode="auto">
          <a:xfrm flipH="1">
            <a:off x="2514600" y="30480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9" name="Line 42">
            <a:extLst>
              <a:ext uri="{FF2B5EF4-FFF2-40B4-BE49-F238E27FC236}">
                <a16:creationId xmlns:a16="http://schemas.microsoft.com/office/drawing/2014/main" id="{D760F435-81EA-4DDA-B0B0-DC9AC2050EB0}"/>
              </a:ext>
            </a:extLst>
          </p:cNvPr>
          <p:cNvSpPr>
            <a:spLocks noChangeShapeType="1"/>
          </p:cNvSpPr>
          <p:nvPr/>
        </p:nvSpPr>
        <p:spPr bwMode="auto">
          <a:xfrm>
            <a:off x="2667000" y="28194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10" name="Line 43">
            <a:extLst>
              <a:ext uri="{FF2B5EF4-FFF2-40B4-BE49-F238E27FC236}">
                <a16:creationId xmlns:a16="http://schemas.microsoft.com/office/drawing/2014/main" id="{045E4C70-57E7-482C-A2EA-E07879DE9B70}"/>
              </a:ext>
            </a:extLst>
          </p:cNvPr>
          <p:cNvSpPr>
            <a:spLocks noChangeShapeType="1"/>
          </p:cNvSpPr>
          <p:nvPr/>
        </p:nvSpPr>
        <p:spPr bwMode="auto">
          <a:xfrm>
            <a:off x="2743200" y="37338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11" name="Line 44">
            <a:extLst>
              <a:ext uri="{FF2B5EF4-FFF2-40B4-BE49-F238E27FC236}">
                <a16:creationId xmlns:a16="http://schemas.microsoft.com/office/drawing/2014/main" id="{85A55B32-5272-48DC-A083-3F080F2D913A}"/>
              </a:ext>
            </a:extLst>
          </p:cNvPr>
          <p:cNvSpPr>
            <a:spLocks noChangeShapeType="1"/>
          </p:cNvSpPr>
          <p:nvPr/>
        </p:nvSpPr>
        <p:spPr bwMode="auto">
          <a:xfrm flipH="1">
            <a:off x="2667000" y="40386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12" name="Line 45">
            <a:extLst>
              <a:ext uri="{FF2B5EF4-FFF2-40B4-BE49-F238E27FC236}">
                <a16:creationId xmlns:a16="http://schemas.microsoft.com/office/drawing/2014/main" id="{4C6E7625-8001-43D0-A424-A042D0EEA92A}"/>
              </a:ext>
            </a:extLst>
          </p:cNvPr>
          <p:cNvSpPr>
            <a:spLocks noChangeShapeType="1"/>
          </p:cNvSpPr>
          <p:nvPr/>
        </p:nvSpPr>
        <p:spPr bwMode="auto">
          <a:xfrm>
            <a:off x="2514600" y="47244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13" name="Line 46">
            <a:extLst>
              <a:ext uri="{FF2B5EF4-FFF2-40B4-BE49-F238E27FC236}">
                <a16:creationId xmlns:a16="http://schemas.microsoft.com/office/drawing/2014/main" id="{301605C0-12F4-425C-92AD-9979B9F315FA}"/>
              </a:ext>
            </a:extLst>
          </p:cNvPr>
          <p:cNvSpPr>
            <a:spLocks noChangeShapeType="1"/>
          </p:cNvSpPr>
          <p:nvPr/>
        </p:nvSpPr>
        <p:spPr bwMode="auto">
          <a:xfrm flipV="1">
            <a:off x="5181600" y="41910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14" name="Line 47">
            <a:extLst>
              <a:ext uri="{FF2B5EF4-FFF2-40B4-BE49-F238E27FC236}">
                <a16:creationId xmlns:a16="http://schemas.microsoft.com/office/drawing/2014/main" id="{A02C478F-849B-4445-B364-304B7FF4401D}"/>
              </a:ext>
            </a:extLst>
          </p:cNvPr>
          <p:cNvSpPr>
            <a:spLocks noChangeShapeType="1"/>
          </p:cNvSpPr>
          <p:nvPr/>
        </p:nvSpPr>
        <p:spPr bwMode="auto">
          <a:xfrm>
            <a:off x="5257800" y="3581400"/>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15" name="Text Box 48">
            <a:extLst>
              <a:ext uri="{FF2B5EF4-FFF2-40B4-BE49-F238E27FC236}">
                <a16:creationId xmlns:a16="http://schemas.microsoft.com/office/drawing/2014/main" id="{95FE8768-22D1-44AC-A1EE-087550370F33}"/>
              </a:ext>
            </a:extLst>
          </p:cNvPr>
          <p:cNvSpPr txBox="1">
            <a:spLocks noChangeArrowheads="1"/>
          </p:cNvSpPr>
          <p:nvPr/>
        </p:nvSpPr>
        <p:spPr bwMode="auto">
          <a:xfrm>
            <a:off x="4267200" y="518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Hidden nodes</a:t>
            </a:r>
          </a:p>
        </p:txBody>
      </p:sp>
      <p:sp>
        <p:nvSpPr>
          <p:cNvPr id="32816" name="Text Box 49">
            <a:extLst>
              <a:ext uri="{FF2B5EF4-FFF2-40B4-BE49-F238E27FC236}">
                <a16:creationId xmlns:a16="http://schemas.microsoft.com/office/drawing/2014/main" id="{B063F1E0-319A-4340-841D-1784FCABB145}"/>
              </a:ext>
            </a:extLst>
          </p:cNvPr>
          <p:cNvSpPr txBox="1">
            <a:spLocks noChangeArrowheads="1"/>
          </p:cNvSpPr>
          <p:nvPr/>
        </p:nvSpPr>
        <p:spPr bwMode="auto">
          <a:xfrm>
            <a:off x="6400800" y="14478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Outputs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عنصر نائب لرقم الشريحة 3">
            <a:extLst>
              <a:ext uri="{FF2B5EF4-FFF2-40B4-BE49-F238E27FC236}">
                <a16:creationId xmlns:a16="http://schemas.microsoft.com/office/drawing/2014/main" id="{ACC8CAFA-264F-41D1-AEFB-E06600A526DB}"/>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361AFA3F-C4E9-40EF-BCD7-D2D817CE75A1}" type="slidenum">
              <a:rPr lang="en-US" altLang="en-US"/>
              <a:pPr eaLnBrk="1" hangingPunct="1"/>
              <a:t>29</a:t>
            </a:fld>
            <a:endParaRPr lang="en-US" altLang="en-US"/>
          </a:p>
        </p:txBody>
      </p:sp>
      <p:sp>
        <p:nvSpPr>
          <p:cNvPr id="180226" name="Rectangle 2">
            <a:extLst>
              <a:ext uri="{FF2B5EF4-FFF2-40B4-BE49-F238E27FC236}">
                <a16:creationId xmlns:a16="http://schemas.microsoft.com/office/drawing/2014/main" id="{007883BB-82DE-4353-8F9D-DB70E093D4FB}"/>
              </a:ext>
            </a:extLst>
          </p:cNvPr>
          <p:cNvSpPr>
            <a:spLocks noGrp="1" noChangeArrowheads="1"/>
          </p:cNvSpPr>
          <p:nvPr>
            <p:ph type="title" hasCustomPrompt="1"/>
          </p:nvPr>
        </p:nvSpPr>
        <p:spPr>
          <a:xfrm>
            <a:off x="0" y="115888"/>
            <a:ext cx="9144000" cy="1143000"/>
          </a:xfrm>
        </p:spPr>
        <p:txBody>
          <a:bodyPr/>
          <a:lstStyle/>
          <a:p>
            <a:pPr eaLnBrk="1" hangingPunct="1">
              <a:defRPr/>
            </a:pPr>
            <a:r>
              <a:rPr lang="en-US" b="1" i="1">
                <a:solidFill>
                  <a:srgbClr val="D93145"/>
                </a:solidFill>
                <a:effectLst>
                  <a:outerShdw blurRad="38100" dist="38100" dir="2700000" algn="tl">
                    <a:srgbClr val="C0C0C0"/>
                  </a:outerShdw>
                </a:effectLst>
                <a:latin typeface="Times New Roman" panose="02020603050405020304" pitchFamily="18" charset="0"/>
              </a:rPr>
              <a:t>Strategy / Learning Algorithm</a:t>
            </a:r>
          </a:p>
        </p:txBody>
      </p:sp>
      <p:sp>
        <p:nvSpPr>
          <p:cNvPr id="33795" name="Rectangle 3">
            <a:extLst>
              <a:ext uri="{FF2B5EF4-FFF2-40B4-BE49-F238E27FC236}">
                <a16:creationId xmlns:a16="http://schemas.microsoft.com/office/drawing/2014/main" id="{4CF5BB52-B533-4BC2-A375-FAC338576C4E}"/>
              </a:ext>
            </a:extLst>
          </p:cNvPr>
          <p:cNvSpPr>
            <a:spLocks noGrp="1" noChangeArrowheads="1"/>
          </p:cNvSpPr>
          <p:nvPr>
            <p:ph idx="1"/>
          </p:nvPr>
        </p:nvSpPr>
        <p:spPr>
          <a:xfrm>
            <a:off x="323850" y="1666875"/>
            <a:ext cx="8640763" cy="4857750"/>
          </a:xfrm>
        </p:spPr>
        <p:txBody>
          <a:bodyPr/>
          <a:lstStyle/>
          <a:p>
            <a:pPr eaLnBrk="1" hangingPunct="1">
              <a:buFontTx/>
              <a:buNone/>
            </a:pPr>
            <a:endParaRPr lang="en-US" altLang="en-US" sz="2000"/>
          </a:p>
          <a:p>
            <a:pPr eaLnBrk="1" hangingPunct="1"/>
            <a:r>
              <a:rPr lang="en-US" altLang="en-US" sz="2000"/>
              <a:t>Learning is performed by presenting pattern with target</a:t>
            </a:r>
          </a:p>
          <a:p>
            <a:pPr eaLnBrk="1" hangingPunct="1"/>
            <a:r>
              <a:rPr lang="en-US" altLang="en-US" sz="2000"/>
              <a:t>During learning, produced output is compared with the desired output</a:t>
            </a:r>
          </a:p>
          <a:p>
            <a:pPr lvl="1" eaLnBrk="1" hangingPunct="1"/>
            <a:r>
              <a:rPr lang="en-US" altLang="en-US" sz="2000"/>
              <a:t>The difference between both output is used to modify learning weights according to the learning algorithm</a:t>
            </a:r>
          </a:p>
          <a:p>
            <a:pPr eaLnBrk="1" hangingPunct="1"/>
            <a:r>
              <a:rPr lang="en-US" altLang="en-US" sz="2000"/>
              <a:t>Recognizing hand-written digits, pattern recognition and etc.</a:t>
            </a:r>
          </a:p>
          <a:p>
            <a:pPr eaLnBrk="1" hangingPunct="1"/>
            <a:r>
              <a:rPr lang="en-US" altLang="en-US" sz="2000"/>
              <a:t>Neural Network models: </a:t>
            </a:r>
            <a:r>
              <a:rPr lang="en-US" altLang="en-US" sz="2000">
                <a:solidFill>
                  <a:srgbClr val="3362D7"/>
                </a:solidFill>
              </a:rPr>
              <a:t>perceptron, feed-forward, radial basis function, support vector machine</a:t>
            </a:r>
            <a:r>
              <a:rPr lang="en-US" altLang="en-US" sz="2000"/>
              <a:t>.</a:t>
            </a:r>
          </a:p>
          <a:p>
            <a:pPr eaLnBrk="1" hangingPunct="1">
              <a:buFontTx/>
              <a:buNone/>
            </a:pPr>
            <a:endParaRPr lang="en-US" altLang="en-US" sz="2000"/>
          </a:p>
        </p:txBody>
      </p:sp>
      <p:sp>
        <p:nvSpPr>
          <p:cNvPr id="33796" name="Rectangle 4">
            <a:extLst>
              <a:ext uri="{FF2B5EF4-FFF2-40B4-BE49-F238E27FC236}">
                <a16:creationId xmlns:a16="http://schemas.microsoft.com/office/drawing/2014/main" id="{AC8EB49F-C181-4DA8-92F2-46553BBB2910}"/>
              </a:ext>
            </a:extLst>
          </p:cNvPr>
          <p:cNvSpPr>
            <a:spLocks noChangeArrowheads="1"/>
          </p:cNvSpPr>
          <p:nvPr/>
        </p:nvSpPr>
        <p:spPr bwMode="auto">
          <a:xfrm>
            <a:off x="611188" y="1341438"/>
            <a:ext cx="3671887" cy="5032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a:p>
            <a:pPr algn="ctr" eaLnBrk="1" hangingPunct="1"/>
            <a:r>
              <a:rPr lang="en-US" altLang="en-US"/>
              <a:t>Supervised Learning</a:t>
            </a:r>
          </a:p>
          <a:p>
            <a:pPr algn="ct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64DCAC76-C377-4AF7-B905-871ED3564BEC}"/>
              </a:ext>
            </a:extLst>
          </p:cNvPr>
          <p:cNvSpPr>
            <a:spLocks noGrp="1" noChangeArrowheads="1"/>
          </p:cNvSpPr>
          <p:nvPr>
            <p:ph type="title"/>
          </p:nvPr>
        </p:nvSpPr>
        <p:spPr>
          <a:xfrm>
            <a:off x="457200" y="274638"/>
            <a:ext cx="8229600" cy="716026"/>
          </a:xfrm>
        </p:spPr>
        <p:txBody>
          <a:bodyPr/>
          <a:lstStyle/>
          <a:p>
            <a:r>
              <a:rPr lang="en-US" altLang="en-US" sz="3600" dirty="0"/>
              <a:t>Class Rules</a:t>
            </a:r>
          </a:p>
        </p:txBody>
      </p:sp>
      <p:sp>
        <p:nvSpPr>
          <p:cNvPr id="3" name="Content Placeholder 2">
            <a:extLst>
              <a:ext uri="{FF2B5EF4-FFF2-40B4-BE49-F238E27FC236}">
                <a16:creationId xmlns:a16="http://schemas.microsoft.com/office/drawing/2014/main" id="{0388B8E2-77AC-465C-98E7-7947BFBEA19D}"/>
              </a:ext>
            </a:extLst>
          </p:cNvPr>
          <p:cNvSpPr>
            <a:spLocks noGrp="1"/>
          </p:cNvSpPr>
          <p:nvPr>
            <p:ph idx="1" hasCustomPrompt="1"/>
          </p:nvPr>
        </p:nvSpPr>
        <p:spPr>
          <a:xfrm>
            <a:off x="457200" y="990664"/>
            <a:ext cx="8229600" cy="5135499"/>
          </a:xfrm>
        </p:spPr>
        <p:txBody>
          <a:bodyPr/>
          <a:lstStyle/>
          <a:p>
            <a:pPr marL="0" indent="0">
              <a:buNone/>
              <a:defRPr/>
            </a:pPr>
            <a:r>
              <a:rPr lang="en-US" sz="2400" dirty="0"/>
              <a:t>TOPIC:</a:t>
            </a:r>
          </a:p>
          <a:p>
            <a:pPr marL="514350" indent="-514350">
              <a:buFont typeface="+mj-lt"/>
              <a:buAutoNum type="arabicPeriod"/>
              <a:defRPr/>
            </a:pPr>
            <a:r>
              <a:rPr lang="en-US" sz="2400" dirty="0"/>
              <a:t>Introduction </a:t>
            </a:r>
          </a:p>
          <a:p>
            <a:pPr marL="514350" indent="-514350">
              <a:buFont typeface="+mj-lt"/>
              <a:buAutoNum type="arabicPeriod"/>
              <a:defRPr/>
            </a:pPr>
            <a:r>
              <a:rPr lang="en-US" sz="2400" dirty="0"/>
              <a:t>Elemen of ANN</a:t>
            </a:r>
          </a:p>
          <a:p>
            <a:pPr marL="514350" indent="-514350">
              <a:buFont typeface="+mj-lt"/>
              <a:buAutoNum type="arabicPeriod"/>
              <a:defRPr/>
            </a:pPr>
            <a:r>
              <a:rPr lang="en-US" sz="2400" dirty="0"/>
              <a:t>Architecture of ANN</a:t>
            </a:r>
          </a:p>
          <a:p>
            <a:pPr marL="514350" indent="-514350">
              <a:buFont typeface="+mj-lt"/>
              <a:buAutoNum type="arabicPeriod"/>
              <a:defRPr/>
            </a:pPr>
            <a:r>
              <a:rPr lang="en-US" sz="2400" dirty="0"/>
              <a:t>Training Model of ANN</a:t>
            </a:r>
          </a:p>
          <a:p>
            <a:pPr marL="514350" indent="-514350">
              <a:buFont typeface="+mj-lt"/>
              <a:buAutoNum type="arabicPeriod"/>
              <a:defRPr/>
            </a:pPr>
            <a:r>
              <a:rPr lang="en-US" sz="2400" dirty="0"/>
              <a:t>Backpropagation </a:t>
            </a:r>
          </a:p>
          <a:p>
            <a:pPr marL="514350" indent="-514350">
              <a:buFont typeface="+mj-lt"/>
              <a:buAutoNum type="arabicPeriod"/>
              <a:defRPr/>
            </a:pPr>
            <a:r>
              <a:rPr lang="en-US" sz="2400" dirty="0"/>
              <a:t>Radial-Basis network </a:t>
            </a:r>
          </a:p>
          <a:p>
            <a:pPr marL="514350" indent="-514350">
              <a:buFont typeface="+mj-lt"/>
              <a:buAutoNum type="arabicPeriod"/>
              <a:defRPr/>
            </a:pPr>
            <a:r>
              <a:rPr lang="en-US" sz="2400" dirty="0" err="1"/>
              <a:t>Kohonen</a:t>
            </a:r>
            <a:r>
              <a:rPr lang="en-US" sz="2400" dirty="0"/>
              <a:t> self organizing </a:t>
            </a:r>
          </a:p>
          <a:p>
            <a:pPr marL="514350" indent="-514350">
              <a:buFont typeface="+mj-lt"/>
              <a:buAutoNum type="arabicPeriod"/>
              <a:defRPr/>
            </a:pPr>
            <a:r>
              <a:rPr lang="en-US" sz="2400" dirty="0"/>
              <a:t>Learning Vector Quantization </a:t>
            </a:r>
          </a:p>
          <a:p>
            <a:pPr marL="514350" indent="-514350">
              <a:buFont typeface="+mj-lt"/>
              <a:buAutoNum type="arabicPeriod"/>
              <a:defRPr/>
            </a:pPr>
            <a:r>
              <a:rPr lang="en-US" sz="2400" dirty="0"/>
              <a:t>CNN 1</a:t>
            </a:r>
          </a:p>
          <a:p>
            <a:pPr marL="514350" indent="-514350">
              <a:buFont typeface="+mj-lt"/>
              <a:buAutoNum type="arabicPeriod"/>
              <a:defRPr/>
            </a:pPr>
            <a:r>
              <a:rPr lang="en-US" sz="2400" dirty="0"/>
              <a:t> CNN 2</a:t>
            </a:r>
          </a:p>
          <a:p>
            <a:pPr marL="514350" indent="-514350">
              <a:buFont typeface="+mj-lt"/>
              <a:buAutoNum type="arabicPeriod"/>
              <a:defRPr/>
            </a:pPr>
            <a:r>
              <a:rPr lang="en-US" sz="2400" dirty="0"/>
              <a:t> Application ANN </a:t>
            </a:r>
          </a:p>
          <a:p>
            <a:pPr marL="0" indent="0">
              <a:buFontTx/>
              <a:buNone/>
              <a:defRPr/>
            </a:pPr>
            <a:r>
              <a:rPr lang="en-US" sz="2400" dirty="0"/>
              <a:t> </a:t>
            </a:r>
          </a:p>
        </p:txBody>
      </p:sp>
      <p:sp>
        <p:nvSpPr>
          <p:cNvPr id="57347" name="Slide Number Placeholder 3">
            <a:extLst>
              <a:ext uri="{FF2B5EF4-FFF2-40B4-BE49-F238E27FC236}">
                <a16:creationId xmlns:a16="http://schemas.microsoft.com/office/drawing/2014/main" id="{5C19FE04-9F38-4C7F-950F-7DBF3D815808}"/>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A3F37768-302F-4143-95BC-B38557CE2BE7}" type="slidenum">
              <a:rPr lang="en-US" altLang="en-US"/>
              <a:pPr eaLnBrk="1" hangingPunct="1"/>
              <a:t>3</a:t>
            </a:fld>
            <a:endParaRPr lang="en-US" altLang="en-US"/>
          </a:p>
        </p:txBody>
      </p:sp>
    </p:spTree>
    <p:extLst>
      <p:ext uri="{BB962C8B-B14F-4D97-AF65-F5344CB8AC3E}">
        <p14:creationId xmlns:p14="http://schemas.microsoft.com/office/powerpoint/2010/main" val="2976212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عنصر نائب لرقم الشريحة 3">
            <a:extLst>
              <a:ext uri="{FF2B5EF4-FFF2-40B4-BE49-F238E27FC236}">
                <a16:creationId xmlns:a16="http://schemas.microsoft.com/office/drawing/2014/main" id="{3E72CCD6-39EC-463A-BA72-728445472886}"/>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D333F823-9D76-4EC8-8FC7-CC7123C168F7}" type="slidenum">
              <a:rPr lang="en-US" altLang="en-US"/>
              <a:pPr eaLnBrk="1" hangingPunct="1"/>
              <a:t>30</a:t>
            </a:fld>
            <a:endParaRPr lang="en-US" altLang="en-US"/>
          </a:p>
        </p:txBody>
      </p:sp>
      <p:sp>
        <p:nvSpPr>
          <p:cNvPr id="34818" name="Rectangle 2">
            <a:extLst>
              <a:ext uri="{FF2B5EF4-FFF2-40B4-BE49-F238E27FC236}">
                <a16:creationId xmlns:a16="http://schemas.microsoft.com/office/drawing/2014/main" id="{51AB96E1-54DC-41AE-AB67-8FD62817EE0A}"/>
              </a:ext>
            </a:extLst>
          </p:cNvPr>
          <p:cNvSpPr>
            <a:spLocks noGrp="1" noChangeArrowheads="1"/>
          </p:cNvSpPr>
          <p:nvPr>
            <p:ph idx="1"/>
          </p:nvPr>
        </p:nvSpPr>
        <p:spPr>
          <a:xfrm>
            <a:off x="395288" y="765175"/>
            <a:ext cx="8229600" cy="4525963"/>
          </a:xfrm>
        </p:spPr>
        <p:txBody>
          <a:bodyPr/>
          <a:lstStyle/>
          <a:p>
            <a:pPr eaLnBrk="1" hangingPunct="1">
              <a:buFontTx/>
              <a:buNone/>
            </a:pPr>
            <a:endParaRPr lang="en-US" altLang="en-US"/>
          </a:p>
          <a:p>
            <a:pPr eaLnBrk="1" hangingPunct="1"/>
            <a:r>
              <a:rPr lang="en-US" altLang="en-US" sz="2400"/>
              <a:t>Targets are not provided</a:t>
            </a:r>
          </a:p>
          <a:p>
            <a:pPr eaLnBrk="1" hangingPunct="1"/>
            <a:r>
              <a:rPr lang="en-US" altLang="en-US" sz="2400"/>
              <a:t>Appropriate for clustering task</a:t>
            </a:r>
          </a:p>
          <a:p>
            <a:pPr lvl="1" eaLnBrk="1" hangingPunct="1"/>
            <a:r>
              <a:rPr lang="en-US" altLang="en-US" sz="2000"/>
              <a:t>Find similar groups of documents in the web, content addressable memory, clustering.</a:t>
            </a:r>
          </a:p>
          <a:p>
            <a:pPr eaLnBrk="1" hangingPunct="1"/>
            <a:r>
              <a:rPr lang="en-US" altLang="en-US" sz="2400"/>
              <a:t>Neural Network models: </a:t>
            </a:r>
            <a:r>
              <a:rPr lang="en-US" altLang="en-US" sz="2400">
                <a:solidFill>
                  <a:srgbClr val="3362D7"/>
                </a:solidFill>
              </a:rPr>
              <a:t>Kohonen, self organizing maps, Hopfield networks.</a:t>
            </a:r>
          </a:p>
          <a:p>
            <a:pPr eaLnBrk="1" hangingPunct="1"/>
            <a:endParaRPr lang="en-US" altLang="en-US" sz="2400">
              <a:solidFill>
                <a:srgbClr val="3362D7"/>
              </a:solidFill>
            </a:endParaRPr>
          </a:p>
          <a:p>
            <a:pPr eaLnBrk="1" hangingPunct="1">
              <a:buFontTx/>
              <a:buNone/>
            </a:pPr>
            <a:endParaRPr lang="en-US" altLang="en-US" sz="2400"/>
          </a:p>
          <a:p>
            <a:pPr eaLnBrk="1" hangingPunct="1">
              <a:buFontTx/>
              <a:buNone/>
            </a:pPr>
            <a:endParaRPr lang="en-US" altLang="en-US" sz="2400"/>
          </a:p>
          <a:p>
            <a:pPr eaLnBrk="1" hangingPunct="1">
              <a:buFontTx/>
              <a:buNone/>
            </a:pPr>
            <a:endParaRPr lang="en-US" altLang="en-US" sz="2400"/>
          </a:p>
        </p:txBody>
      </p:sp>
      <p:sp>
        <p:nvSpPr>
          <p:cNvPr id="34819" name="Rectangle 3">
            <a:extLst>
              <a:ext uri="{FF2B5EF4-FFF2-40B4-BE49-F238E27FC236}">
                <a16:creationId xmlns:a16="http://schemas.microsoft.com/office/drawing/2014/main" id="{BB85BD06-6DC3-4283-9DC5-95FDE21F38AB}"/>
              </a:ext>
            </a:extLst>
          </p:cNvPr>
          <p:cNvSpPr>
            <a:spLocks noChangeArrowheads="1"/>
          </p:cNvSpPr>
          <p:nvPr/>
        </p:nvSpPr>
        <p:spPr bwMode="auto">
          <a:xfrm>
            <a:off x="611188" y="620713"/>
            <a:ext cx="3671887" cy="5032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a:p>
            <a:pPr algn="ctr" eaLnBrk="1" hangingPunct="1"/>
            <a:r>
              <a:rPr lang="en-US" altLang="en-US"/>
              <a:t>Unsupervised Learning</a:t>
            </a:r>
          </a:p>
          <a:p>
            <a:pPr algn="ctr" eaLnBrk="1" hangingPunct="1"/>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عنصر نائب لرقم الشريحة 3">
            <a:extLst>
              <a:ext uri="{FF2B5EF4-FFF2-40B4-BE49-F238E27FC236}">
                <a16:creationId xmlns:a16="http://schemas.microsoft.com/office/drawing/2014/main" id="{03068D19-F61E-420E-86FF-10C094791F26}"/>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1E710241-371A-4A54-9500-865F1D3A067D}" type="slidenum">
              <a:rPr lang="en-US" altLang="en-US"/>
              <a:pPr eaLnBrk="1" hangingPunct="1"/>
              <a:t>31</a:t>
            </a:fld>
            <a:endParaRPr lang="en-US" altLang="en-US"/>
          </a:p>
        </p:txBody>
      </p:sp>
      <p:sp>
        <p:nvSpPr>
          <p:cNvPr id="35842" name="Rectangle 2">
            <a:extLst>
              <a:ext uri="{FF2B5EF4-FFF2-40B4-BE49-F238E27FC236}">
                <a16:creationId xmlns:a16="http://schemas.microsoft.com/office/drawing/2014/main" id="{A2F6B95B-5659-4333-9404-A66FD603889D}"/>
              </a:ext>
            </a:extLst>
          </p:cNvPr>
          <p:cNvSpPr>
            <a:spLocks noGrp="1" noChangeArrowheads="1"/>
          </p:cNvSpPr>
          <p:nvPr>
            <p:ph idx="1"/>
          </p:nvPr>
        </p:nvSpPr>
        <p:spPr>
          <a:xfrm>
            <a:off x="395288" y="981075"/>
            <a:ext cx="8229600" cy="4381500"/>
          </a:xfrm>
        </p:spPr>
        <p:txBody>
          <a:bodyPr/>
          <a:lstStyle/>
          <a:p>
            <a:pPr eaLnBrk="1" hangingPunct="1">
              <a:buFontTx/>
              <a:buNone/>
            </a:pPr>
            <a:endParaRPr lang="en-US" altLang="en-US" sz="2400"/>
          </a:p>
          <a:p>
            <a:pPr eaLnBrk="1" hangingPunct="1"/>
            <a:r>
              <a:rPr lang="en-US" altLang="en-US" sz="2400"/>
              <a:t>Target is provided, but the desired output is absent.</a:t>
            </a:r>
          </a:p>
          <a:p>
            <a:pPr eaLnBrk="1" hangingPunct="1"/>
            <a:r>
              <a:rPr lang="en-US" altLang="en-US" sz="2400"/>
              <a:t>The net is only provided with guidance to determine the produced output is correct or vise versa.</a:t>
            </a:r>
          </a:p>
          <a:p>
            <a:pPr eaLnBrk="1" hangingPunct="1"/>
            <a:r>
              <a:rPr lang="en-US" altLang="en-US" sz="2400"/>
              <a:t>Weights are modified in the units that have errors</a:t>
            </a:r>
          </a:p>
          <a:p>
            <a:pPr eaLnBrk="1" hangingPunct="1">
              <a:buFontTx/>
              <a:buNone/>
            </a:pPr>
            <a:endParaRPr lang="en-US" altLang="en-US" sz="2400"/>
          </a:p>
        </p:txBody>
      </p:sp>
      <p:sp>
        <p:nvSpPr>
          <p:cNvPr id="35843" name="Rectangle 3">
            <a:extLst>
              <a:ext uri="{FF2B5EF4-FFF2-40B4-BE49-F238E27FC236}">
                <a16:creationId xmlns:a16="http://schemas.microsoft.com/office/drawing/2014/main" id="{96182104-B079-4504-AC03-0CB9213CCA6C}"/>
              </a:ext>
            </a:extLst>
          </p:cNvPr>
          <p:cNvSpPr>
            <a:spLocks noChangeArrowheads="1"/>
          </p:cNvSpPr>
          <p:nvPr/>
        </p:nvSpPr>
        <p:spPr bwMode="auto">
          <a:xfrm>
            <a:off x="611188" y="765175"/>
            <a:ext cx="3671887" cy="5032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a:p>
            <a:pPr algn="ctr" eaLnBrk="1" hangingPunct="1"/>
            <a:r>
              <a:rPr lang="en-US" altLang="en-US"/>
              <a:t>Reinforcement Learning</a:t>
            </a:r>
          </a:p>
          <a:p>
            <a:pPr algn="ctr" eaLnBrk="1" hangingPunct="1"/>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عنصر نائب لرقم الشريحة 3">
            <a:extLst>
              <a:ext uri="{FF2B5EF4-FFF2-40B4-BE49-F238E27FC236}">
                <a16:creationId xmlns:a16="http://schemas.microsoft.com/office/drawing/2014/main" id="{E06FCF2E-CFF4-4E82-9E92-20E3E344893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4B6DE66D-3B78-4277-A68C-EE63D42C6EC8}" type="slidenum">
              <a:rPr lang="en-US" altLang="en-US"/>
              <a:pPr eaLnBrk="1" hangingPunct="1"/>
              <a:t>32</a:t>
            </a:fld>
            <a:endParaRPr lang="en-US" altLang="en-US"/>
          </a:p>
        </p:txBody>
      </p:sp>
      <p:sp>
        <p:nvSpPr>
          <p:cNvPr id="141314" name="Rectangle 2">
            <a:extLst>
              <a:ext uri="{FF2B5EF4-FFF2-40B4-BE49-F238E27FC236}">
                <a16:creationId xmlns:a16="http://schemas.microsoft.com/office/drawing/2014/main" id="{C9729BCB-7994-42E1-8A13-079859D4B773}"/>
              </a:ext>
            </a:extLst>
          </p:cNvPr>
          <p:cNvSpPr>
            <a:spLocks noGrp="1" noChangeArrowheads="1"/>
          </p:cNvSpPr>
          <p:nvPr>
            <p:ph type="title" hasCustomPrompt="1"/>
          </p:nvPr>
        </p:nvSpPr>
        <p:spPr/>
        <p:txBody>
          <a:bodyPr/>
          <a:lstStyle/>
          <a:p>
            <a:pPr eaLnBrk="1" hangingPunct="1">
              <a:defRPr/>
            </a:pPr>
            <a:r>
              <a:rPr lang="en-US" b="1" i="1">
                <a:solidFill>
                  <a:srgbClr val="D93145"/>
                </a:solidFill>
                <a:effectLst>
                  <a:outerShdw blurRad="38100" dist="38100" dir="2700000" algn="tl">
                    <a:srgbClr val="C0C0C0"/>
                  </a:outerShdw>
                </a:effectLst>
                <a:latin typeface="Times New Roman" panose="02020603050405020304" pitchFamily="18" charset="0"/>
              </a:rPr>
              <a:t>Activation Functions</a:t>
            </a:r>
          </a:p>
        </p:txBody>
      </p:sp>
      <p:sp>
        <p:nvSpPr>
          <p:cNvPr id="36867" name="Rectangle 3">
            <a:extLst>
              <a:ext uri="{FF2B5EF4-FFF2-40B4-BE49-F238E27FC236}">
                <a16:creationId xmlns:a16="http://schemas.microsoft.com/office/drawing/2014/main" id="{4C40F374-71A9-41BB-A9EF-B50DF04564D8}"/>
              </a:ext>
            </a:extLst>
          </p:cNvPr>
          <p:cNvSpPr>
            <a:spLocks noGrp="1" noChangeArrowheads="1"/>
          </p:cNvSpPr>
          <p:nvPr>
            <p:ph idx="1"/>
          </p:nvPr>
        </p:nvSpPr>
        <p:spPr>
          <a:xfrm>
            <a:off x="457200" y="1371600"/>
            <a:ext cx="8229600" cy="4754563"/>
          </a:xfrm>
        </p:spPr>
        <p:txBody>
          <a:bodyPr/>
          <a:lstStyle/>
          <a:p>
            <a:pPr eaLnBrk="1" hangingPunct="1">
              <a:lnSpc>
                <a:spcPct val="90000"/>
              </a:lnSpc>
            </a:pPr>
            <a:r>
              <a:rPr lang="en-US" altLang="en-US" sz="2800"/>
              <a:t>Identity </a:t>
            </a:r>
            <a:br>
              <a:rPr lang="en-US" altLang="en-US" sz="2800"/>
            </a:br>
            <a:r>
              <a:rPr lang="en-US" altLang="en-US" sz="2800"/>
              <a:t>		f(x) = x</a:t>
            </a:r>
          </a:p>
          <a:p>
            <a:pPr eaLnBrk="1" hangingPunct="1">
              <a:lnSpc>
                <a:spcPct val="90000"/>
              </a:lnSpc>
            </a:pPr>
            <a:r>
              <a:rPr lang="en-US" altLang="en-US" sz="2800"/>
              <a:t>Binary step  </a:t>
            </a:r>
            <a:br>
              <a:rPr lang="en-US" altLang="en-US" sz="2800"/>
            </a:br>
            <a:r>
              <a:rPr lang="en-US" altLang="en-US" sz="2800"/>
              <a:t>		f(x) = 1 if x &gt;= </a:t>
            </a:r>
            <a:r>
              <a:rPr lang="en-US" altLang="en-US" sz="2800">
                <a:latin typeface="Symbol" panose="05050102010706020507" pitchFamily="18" charset="2"/>
              </a:rPr>
              <a:t>q</a:t>
            </a:r>
            <a:br>
              <a:rPr lang="en-US" altLang="en-US" sz="2800">
                <a:latin typeface="Symbol" panose="05050102010706020507" pitchFamily="18" charset="2"/>
              </a:rPr>
            </a:br>
            <a:r>
              <a:rPr lang="en-US" altLang="en-US" sz="2800"/>
              <a:t>		f(x) = 0 otherwise </a:t>
            </a:r>
          </a:p>
          <a:p>
            <a:pPr eaLnBrk="1" hangingPunct="1">
              <a:lnSpc>
                <a:spcPct val="90000"/>
              </a:lnSpc>
            </a:pPr>
            <a:r>
              <a:rPr lang="en-US" altLang="en-US" sz="2800"/>
              <a:t>Binary sigmoid</a:t>
            </a:r>
            <a:br>
              <a:rPr lang="en-US" altLang="en-US" sz="2800"/>
            </a:br>
            <a:r>
              <a:rPr lang="en-US" altLang="en-US" sz="2800"/>
              <a:t>		f(x) = 1 / (1 + </a:t>
            </a:r>
            <a:r>
              <a:rPr lang="en-US" altLang="en-US" sz="2800" i="1"/>
              <a:t>e</a:t>
            </a:r>
            <a:r>
              <a:rPr lang="en-US" altLang="en-US" sz="2800" baseline="30000"/>
              <a:t>-</a:t>
            </a:r>
            <a:r>
              <a:rPr lang="en-US" altLang="en-US" sz="2800" baseline="30000">
                <a:latin typeface="Symbol" panose="05050102010706020507" pitchFamily="18" charset="2"/>
              </a:rPr>
              <a:t>s</a:t>
            </a:r>
            <a:r>
              <a:rPr lang="en-US" altLang="en-US" sz="2800" baseline="30000"/>
              <a:t>x</a:t>
            </a:r>
            <a:r>
              <a:rPr lang="en-US" altLang="en-US" sz="2800"/>
              <a:t>)</a:t>
            </a:r>
          </a:p>
          <a:p>
            <a:pPr eaLnBrk="1" hangingPunct="1">
              <a:lnSpc>
                <a:spcPct val="90000"/>
              </a:lnSpc>
            </a:pPr>
            <a:r>
              <a:rPr lang="en-US" altLang="en-US" sz="2800"/>
              <a:t>Bipolar sigmoid</a:t>
            </a:r>
            <a:br>
              <a:rPr lang="en-US" altLang="en-US" sz="2800"/>
            </a:br>
            <a:r>
              <a:rPr lang="en-US" altLang="en-US" sz="2800"/>
              <a:t>		f(x) = -1 + 2 / (1 + </a:t>
            </a:r>
            <a:r>
              <a:rPr lang="en-US" altLang="en-US" sz="2800" i="1"/>
              <a:t>e</a:t>
            </a:r>
            <a:r>
              <a:rPr lang="en-US" altLang="en-US" sz="2800" baseline="30000">
                <a:latin typeface="Symbol" panose="05050102010706020507" pitchFamily="18" charset="2"/>
              </a:rPr>
              <a:t>-s</a:t>
            </a:r>
            <a:r>
              <a:rPr lang="en-US" altLang="en-US" sz="2800" baseline="30000"/>
              <a:t>x</a:t>
            </a:r>
            <a:r>
              <a:rPr lang="en-US" altLang="en-US" sz="2800"/>
              <a:t>)</a:t>
            </a:r>
          </a:p>
          <a:p>
            <a:pPr eaLnBrk="1" hangingPunct="1">
              <a:lnSpc>
                <a:spcPct val="90000"/>
              </a:lnSpc>
            </a:pPr>
            <a:r>
              <a:rPr lang="en-US" altLang="en-US" sz="2800"/>
              <a:t>Hyperbolic tangent</a:t>
            </a:r>
            <a:br>
              <a:rPr lang="en-US" altLang="en-US" sz="2800"/>
            </a:br>
            <a:r>
              <a:rPr lang="en-US" altLang="en-US" sz="2800"/>
              <a:t>		f(x) = (</a:t>
            </a:r>
            <a:r>
              <a:rPr lang="en-US" altLang="en-US" sz="2800" i="1"/>
              <a:t>e</a:t>
            </a:r>
            <a:r>
              <a:rPr lang="en-US" altLang="en-US" sz="2800" baseline="30000"/>
              <a:t>x</a:t>
            </a:r>
            <a:r>
              <a:rPr lang="en-US" altLang="en-US" sz="2800"/>
              <a:t> – </a:t>
            </a:r>
            <a:r>
              <a:rPr lang="en-US" altLang="en-US" sz="2800" i="1"/>
              <a:t>e</a:t>
            </a:r>
            <a:r>
              <a:rPr lang="en-US" altLang="en-US" sz="2800" baseline="30000"/>
              <a:t>-x</a:t>
            </a:r>
            <a:r>
              <a:rPr lang="en-US" altLang="en-US" sz="2800"/>
              <a:t>) / (</a:t>
            </a:r>
            <a:r>
              <a:rPr lang="en-US" altLang="en-US" sz="2800" i="1"/>
              <a:t>e</a:t>
            </a:r>
            <a:r>
              <a:rPr lang="en-US" altLang="en-US" sz="2800" baseline="30000"/>
              <a:t>x</a:t>
            </a:r>
            <a:r>
              <a:rPr lang="en-US" altLang="en-US" sz="2800"/>
              <a:t> + </a:t>
            </a:r>
            <a:r>
              <a:rPr lang="en-US" altLang="en-US" sz="2800" i="1"/>
              <a:t>e</a:t>
            </a:r>
            <a:r>
              <a:rPr lang="en-US" altLang="en-US" sz="2800" baseline="30000"/>
              <a:t>-x</a:t>
            </a:r>
            <a:r>
              <a:rPr lang="en-US" altLang="en-US" sz="2800"/>
              <a:t>)</a:t>
            </a:r>
          </a:p>
          <a:p>
            <a:pPr eaLnBrk="1" hangingPunct="1">
              <a:lnSpc>
                <a:spcPct val="90000"/>
              </a:lnSpc>
            </a:pPr>
            <a:endParaRPr lang="en-US"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عنصر نائب لرقم الشريحة 5">
            <a:extLst>
              <a:ext uri="{FF2B5EF4-FFF2-40B4-BE49-F238E27FC236}">
                <a16:creationId xmlns:a16="http://schemas.microsoft.com/office/drawing/2014/main" id="{B1B0F546-70A9-4D97-81C5-82FEC5B274B7}"/>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DED5BE1B-7565-4FD5-A298-676FA37336B9}" type="slidenum">
              <a:rPr lang="en-US" altLang="en-US"/>
              <a:pPr eaLnBrk="1" hangingPunct="1"/>
              <a:t>33</a:t>
            </a:fld>
            <a:endParaRPr lang="en-US" altLang="en-US"/>
          </a:p>
        </p:txBody>
      </p:sp>
      <p:sp>
        <p:nvSpPr>
          <p:cNvPr id="147458" name="Rectangle 2">
            <a:extLst>
              <a:ext uri="{FF2B5EF4-FFF2-40B4-BE49-F238E27FC236}">
                <a16:creationId xmlns:a16="http://schemas.microsoft.com/office/drawing/2014/main" id="{6D63C7D5-19B4-4BCC-B1DB-9D046BE5C799}"/>
              </a:ext>
            </a:extLst>
          </p:cNvPr>
          <p:cNvSpPr>
            <a:spLocks noGrp="1" noChangeArrowheads="1"/>
          </p:cNvSpPr>
          <p:nvPr>
            <p:ph type="title" hasCustomPrompt="1"/>
          </p:nvPr>
        </p:nvSpPr>
        <p:spPr/>
        <p:txBody>
          <a:bodyPr/>
          <a:lstStyle/>
          <a:p>
            <a:pPr eaLnBrk="1" hangingPunct="1">
              <a:defRPr/>
            </a:pPr>
            <a:r>
              <a:rPr lang="en-US" b="1" i="1">
                <a:solidFill>
                  <a:srgbClr val="D93145"/>
                </a:solidFill>
                <a:effectLst>
                  <a:outerShdw blurRad="38100" dist="38100" dir="2700000" algn="tl">
                    <a:srgbClr val="C0C0C0"/>
                  </a:outerShdw>
                </a:effectLst>
                <a:latin typeface="Times New Roman" panose="02020603050405020304" pitchFamily="18" charset="0"/>
              </a:rPr>
              <a:t>Exercise</a:t>
            </a:r>
          </a:p>
        </p:txBody>
      </p:sp>
      <p:sp>
        <p:nvSpPr>
          <p:cNvPr id="37891" name="Rectangle 3">
            <a:extLst>
              <a:ext uri="{FF2B5EF4-FFF2-40B4-BE49-F238E27FC236}">
                <a16:creationId xmlns:a16="http://schemas.microsoft.com/office/drawing/2014/main" id="{EA100591-445D-4690-98FB-768541BF835A}"/>
              </a:ext>
            </a:extLst>
          </p:cNvPr>
          <p:cNvSpPr>
            <a:spLocks noGrp="1" noChangeArrowheads="1"/>
          </p:cNvSpPr>
          <p:nvPr>
            <p:ph type="body" sz="half" idx="1"/>
          </p:nvPr>
        </p:nvSpPr>
        <p:spPr/>
        <p:txBody>
          <a:bodyPr/>
          <a:lstStyle/>
          <a:p>
            <a:pPr eaLnBrk="1" hangingPunct="1"/>
            <a:r>
              <a:rPr lang="en-US" altLang="en-US" sz="2800"/>
              <a:t>2 input AND</a:t>
            </a:r>
          </a:p>
          <a:p>
            <a:pPr eaLnBrk="1" hangingPunct="1">
              <a:buFontTx/>
              <a:buNone/>
            </a:pPr>
            <a:endParaRPr lang="en-US" altLang="en-US" sz="2800"/>
          </a:p>
        </p:txBody>
      </p:sp>
      <p:graphicFrame>
        <p:nvGraphicFramePr>
          <p:cNvPr id="147460" name="Group 4">
            <a:extLst>
              <a:ext uri="{FF2B5EF4-FFF2-40B4-BE49-F238E27FC236}">
                <a16:creationId xmlns:a16="http://schemas.microsoft.com/office/drawing/2014/main" id="{9375D027-0CBD-47B2-A6BC-4DD8A5A12DB9}"/>
              </a:ext>
            </a:extLst>
          </p:cNvPr>
          <p:cNvGraphicFramePr>
            <a:graphicFrameLocks noGrp="1"/>
          </p:cNvGraphicFramePr>
          <p:nvPr>
            <p:ph sz="quarter" idx="1"/>
          </p:nvPr>
        </p:nvGraphicFramePr>
        <p:xfrm>
          <a:off x="685800" y="2209800"/>
          <a:ext cx="3276600" cy="1584704"/>
        </p:xfrm>
        <a:graphic>
          <a:graphicData uri="http://schemas.openxmlformats.org/drawingml/2006/table">
            <a:tbl>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7482" name="Group 26">
            <a:extLst>
              <a:ext uri="{FF2B5EF4-FFF2-40B4-BE49-F238E27FC236}">
                <a16:creationId xmlns:a16="http://schemas.microsoft.com/office/drawing/2014/main" id="{38D49F4F-1B0A-4632-B7C5-F60423916A8C}"/>
              </a:ext>
            </a:extLst>
          </p:cNvPr>
          <p:cNvGraphicFramePr>
            <a:graphicFrameLocks noGrp="1"/>
          </p:cNvGraphicFramePr>
          <p:nvPr>
            <p:ph sz="quarter" idx="1"/>
          </p:nvPr>
        </p:nvGraphicFramePr>
        <p:xfrm>
          <a:off x="4953000" y="2133600"/>
          <a:ext cx="2971800" cy="1584704"/>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0</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7936" name="Rectangle 48">
            <a:extLst>
              <a:ext uri="{FF2B5EF4-FFF2-40B4-BE49-F238E27FC236}">
                <a16:creationId xmlns:a16="http://schemas.microsoft.com/office/drawing/2014/main" id="{238DAC9E-0B16-4FC2-86AC-0F9E974F9F52}"/>
              </a:ext>
            </a:extLst>
          </p:cNvPr>
          <p:cNvSpPr>
            <a:spLocks noChangeArrowheads="1"/>
          </p:cNvSpPr>
          <p:nvPr/>
        </p:nvSpPr>
        <p:spPr bwMode="auto">
          <a:xfrm>
            <a:off x="4800600" y="1524000"/>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800"/>
              <a:t>2 input OR</a:t>
            </a:r>
          </a:p>
          <a:p>
            <a:pPr eaLnBrk="1" hangingPunct="1">
              <a:spcBef>
                <a:spcPct val="20000"/>
              </a:spcBef>
            </a:pPr>
            <a:endParaRPr lang="en-US" alt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عنصر نائب لرقم الشريحة 3">
            <a:extLst>
              <a:ext uri="{FF2B5EF4-FFF2-40B4-BE49-F238E27FC236}">
                <a16:creationId xmlns:a16="http://schemas.microsoft.com/office/drawing/2014/main" id="{F8D73304-1B3B-4186-8B93-EDC32A2E9BF2}"/>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7D6A99A0-3EA7-4C81-990E-2009FAD1148E}" type="slidenum">
              <a:rPr lang="en-US" altLang="en-US"/>
              <a:pPr eaLnBrk="1" hangingPunct="1"/>
              <a:t>34</a:t>
            </a:fld>
            <a:endParaRPr lang="en-US" altLang="en-US"/>
          </a:p>
        </p:txBody>
      </p:sp>
      <p:sp>
        <p:nvSpPr>
          <p:cNvPr id="38914" name="Oval 2">
            <a:extLst>
              <a:ext uri="{FF2B5EF4-FFF2-40B4-BE49-F238E27FC236}">
                <a16:creationId xmlns:a16="http://schemas.microsoft.com/office/drawing/2014/main" id="{A11D9B90-89D8-4469-85A2-BD0531929F49}"/>
              </a:ext>
            </a:extLst>
          </p:cNvPr>
          <p:cNvSpPr>
            <a:spLocks noChangeArrowheads="1"/>
          </p:cNvSpPr>
          <p:nvPr/>
        </p:nvSpPr>
        <p:spPr bwMode="auto">
          <a:xfrm>
            <a:off x="1143000" y="16002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b="1"/>
          </a:p>
        </p:txBody>
      </p:sp>
      <p:sp>
        <p:nvSpPr>
          <p:cNvPr id="38915" name="Oval 3">
            <a:extLst>
              <a:ext uri="{FF2B5EF4-FFF2-40B4-BE49-F238E27FC236}">
                <a16:creationId xmlns:a16="http://schemas.microsoft.com/office/drawing/2014/main" id="{50DCAD20-B14D-43F8-8FA3-64A0C2119DCD}"/>
              </a:ext>
            </a:extLst>
          </p:cNvPr>
          <p:cNvSpPr>
            <a:spLocks noChangeArrowheads="1"/>
          </p:cNvSpPr>
          <p:nvPr/>
        </p:nvSpPr>
        <p:spPr bwMode="auto">
          <a:xfrm>
            <a:off x="1143000" y="2743200"/>
            <a:ext cx="6858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x</a:t>
            </a:r>
            <a:r>
              <a:rPr lang="en-US" altLang="en-US" baseline="-25000"/>
              <a:t>2</a:t>
            </a:r>
          </a:p>
        </p:txBody>
      </p:sp>
      <p:sp>
        <p:nvSpPr>
          <p:cNvPr id="38916" name="Oval 4">
            <a:extLst>
              <a:ext uri="{FF2B5EF4-FFF2-40B4-BE49-F238E27FC236}">
                <a16:creationId xmlns:a16="http://schemas.microsoft.com/office/drawing/2014/main" id="{B07D4544-F5EC-45E2-A119-2B85678645A1}"/>
              </a:ext>
            </a:extLst>
          </p:cNvPr>
          <p:cNvSpPr>
            <a:spLocks noChangeArrowheads="1"/>
          </p:cNvSpPr>
          <p:nvPr/>
        </p:nvSpPr>
        <p:spPr bwMode="auto">
          <a:xfrm>
            <a:off x="3352800" y="2133600"/>
            <a:ext cx="1905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p:txBody>
      </p:sp>
      <p:sp>
        <p:nvSpPr>
          <p:cNvPr id="38917" name="Line 5">
            <a:extLst>
              <a:ext uri="{FF2B5EF4-FFF2-40B4-BE49-F238E27FC236}">
                <a16:creationId xmlns:a16="http://schemas.microsoft.com/office/drawing/2014/main" id="{10C1892B-1A15-492B-AA54-854AC80D5868}"/>
              </a:ext>
            </a:extLst>
          </p:cNvPr>
          <p:cNvSpPr>
            <a:spLocks noChangeShapeType="1"/>
          </p:cNvSpPr>
          <p:nvPr/>
        </p:nvSpPr>
        <p:spPr bwMode="auto">
          <a:xfrm flipV="1">
            <a:off x="1905000" y="2743200"/>
            <a:ext cx="1295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18" name="Line 6">
            <a:extLst>
              <a:ext uri="{FF2B5EF4-FFF2-40B4-BE49-F238E27FC236}">
                <a16:creationId xmlns:a16="http://schemas.microsoft.com/office/drawing/2014/main" id="{5E43F873-C8E8-4AA9-AC1F-37D3CE5597AC}"/>
              </a:ext>
            </a:extLst>
          </p:cNvPr>
          <p:cNvSpPr>
            <a:spLocks noChangeShapeType="1"/>
          </p:cNvSpPr>
          <p:nvPr/>
        </p:nvSpPr>
        <p:spPr bwMode="auto">
          <a:xfrm>
            <a:off x="1905000" y="19050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19" name="Line 7">
            <a:extLst>
              <a:ext uri="{FF2B5EF4-FFF2-40B4-BE49-F238E27FC236}">
                <a16:creationId xmlns:a16="http://schemas.microsoft.com/office/drawing/2014/main" id="{A21D50D2-FF4B-41D3-8FE0-11A7A6CC2633}"/>
              </a:ext>
            </a:extLst>
          </p:cNvPr>
          <p:cNvSpPr>
            <a:spLocks noChangeShapeType="1"/>
          </p:cNvSpPr>
          <p:nvPr/>
        </p:nvSpPr>
        <p:spPr bwMode="auto">
          <a:xfrm>
            <a:off x="5334000" y="26670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0" name="Text Box 8">
            <a:extLst>
              <a:ext uri="{FF2B5EF4-FFF2-40B4-BE49-F238E27FC236}">
                <a16:creationId xmlns:a16="http://schemas.microsoft.com/office/drawing/2014/main" id="{A4FB7C25-9301-48C3-9F70-009AE9EC8DD6}"/>
              </a:ext>
            </a:extLst>
          </p:cNvPr>
          <p:cNvSpPr txBox="1">
            <a:spLocks noChangeArrowheads="1"/>
          </p:cNvSpPr>
          <p:nvPr/>
        </p:nvSpPr>
        <p:spPr bwMode="auto">
          <a:xfrm>
            <a:off x="2133600" y="16764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1</a:t>
            </a:r>
            <a:r>
              <a:rPr lang="en-US" altLang="en-US"/>
              <a:t>=</a:t>
            </a:r>
            <a:r>
              <a:rPr lang="en-US" altLang="en-US" baseline="-25000"/>
              <a:t> </a:t>
            </a:r>
            <a:r>
              <a:rPr lang="en-US" altLang="en-US"/>
              <a:t>0.5</a:t>
            </a:r>
            <a:endParaRPr lang="en-US" altLang="en-US" baseline="-25000"/>
          </a:p>
        </p:txBody>
      </p:sp>
      <p:sp>
        <p:nvSpPr>
          <p:cNvPr id="38921" name="Text Box 9">
            <a:extLst>
              <a:ext uri="{FF2B5EF4-FFF2-40B4-BE49-F238E27FC236}">
                <a16:creationId xmlns:a16="http://schemas.microsoft.com/office/drawing/2014/main" id="{713F5982-6F85-4D9A-8E9E-11D1980475F3}"/>
              </a:ext>
            </a:extLst>
          </p:cNvPr>
          <p:cNvSpPr txBox="1">
            <a:spLocks noChangeArrowheads="1"/>
          </p:cNvSpPr>
          <p:nvPr/>
        </p:nvSpPr>
        <p:spPr bwMode="auto">
          <a:xfrm>
            <a:off x="2133600" y="2895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a:t>w</a:t>
            </a:r>
            <a:r>
              <a:rPr lang="en-US" altLang="en-US" baseline="-25000"/>
              <a:t>2 </a:t>
            </a:r>
            <a:r>
              <a:rPr lang="en-US" altLang="en-US"/>
              <a:t>= 0.3</a:t>
            </a:r>
          </a:p>
        </p:txBody>
      </p:sp>
      <p:sp>
        <p:nvSpPr>
          <p:cNvPr id="38922" name="Text Box 10">
            <a:extLst>
              <a:ext uri="{FF2B5EF4-FFF2-40B4-BE49-F238E27FC236}">
                <a16:creationId xmlns:a16="http://schemas.microsoft.com/office/drawing/2014/main" id="{50F0505E-FC27-4EFF-A852-AC7505E7C6F8}"/>
              </a:ext>
            </a:extLst>
          </p:cNvPr>
          <p:cNvSpPr txBox="1">
            <a:spLocks noChangeArrowheads="1"/>
          </p:cNvSpPr>
          <p:nvPr/>
        </p:nvSpPr>
        <p:spPr bwMode="auto">
          <a:xfrm>
            <a:off x="1203325" y="1636713"/>
            <a:ext cx="382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x</a:t>
            </a:r>
            <a:r>
              <a:rPr lang="en-US" altLang="en-US" baseline="-25000"/>
              <a:t>1</a:t>
            </a:r>
          </a:p>
        </p:txBody>
      </p:sp>
      <p:sp>
        <p:nvSpPr>
          <p:cNvPr id="38923" name="Text Box 11">
            <a:extLst>
              <a:ext uri="{FF2B5EF4-FFF2-40B4-BE49-F238E27FC236}">
                <a16:creationId xmlns:a16="http://schemas.microsoft.com/office/drawing/2014/main" id="{4D818A8F-6116-4313-AC43-9FB65AB9199F}"/>
              </a:ext>
            </a:extLst>
          </p:cNvPr>
          <p:cNvSpPr txBox="1">
            <a:spLocks noChangeArrowheads="1"/>
          </p:cNvSpPr>
          <p:nvPr/>
        </p:nvSpPr>
        <p:spPr bwMode="auto">
          <a:xfrm>
            <a:off x="2895600" y="3657600"/>
            <a:ext cx="1497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400" b="1"/>
              <a:t>y</a:t>
            </a:r>
            <a:r>
              <a:rPr lang="en-US" altLang="en-US" sz="1400" b="1" baseline="-25000"/>
              <a:t>in</a:t>
            </a:r>
            <a:r>
              <a:rPr lang="en-US" altLang="en-US" sz="1400" b="1"/>
              <a:t> = x</a:t>
            </a:r>
            <a:r>
              <a:rPr lang="en-US" altLang="en-US" sz="1400" b="1" baseline="-25000"/>
              <a:t>1</a:t>
            </a:r>
            <a:r>
              <a:rPr lang="en-US" altLang="en-US" sz="1400" b="1"/>
              <a:t>w</a:t>
            </a:r>
            <a:r>
              <a:rPr lang="en-US" altLang="en-US" sz="1400" b="1" baseline="-25000"/>
              <a:t>1 </a:t>
            </a:r>
            <a:r>
              <a:rPr lang="en-US" altLang="en-US" sz="1400" b="1"/>
              <a:t>+ x</a:t>
            </a:r>
            <a:r>
              <a:rPr lang="en-US" altLang="en-US" sz="1400" b="1" baseline="-25000"/>
              <a:t>2</a:t>
            </a:r>
            <a:r>
              <a:rPr lang="en-US" altLang="en-US" sz="1400" b="1"/>
              <a:t>w</a:t>
            </a:r>
            <a:r>
              <a:rPr lang="en-US" altLang="en-US" sz="1400" b="1" baseline="-25000"/>
              <a:t>2</a:t>
            </a:r>
          </a:p>
          <a:p>
            <a:pPr eaLnBrk="1" hangingPunct="1"/>
            <a:endParaRPr lang="en-US" altLang="en-US" b="1"/>
          </a:p>
        </p:txBody>
      </p:sp>
      <p:sp>
        <p:nvSpPr>
          <p:cNvPr id="38924" name="Line 12">
            <a:extLst>
              <a:ext uri="{FF2B5EF4-FFF2-40B4-BE49-F238E27FC236}">
                <a16:creationId xmlns:a16="http://schemas.microsoft.com/office/drawing/2014/main" id="{7F66079A-0016-46DB-A67E-D554CA8000F8}"/>
              </a:ext>
            </a:extLst>
          </p:cNvPr>
          <p:cNvSpPr>
            <a:spLocks noChangeShapeType="1"/>
          </p:cNvSpPr>
          <p:nvPr/>
        </p:nvSpPr>
        <p:spPr bwMode="auto">
          <a:xfrm>
            <a:off x="4343400" y="21336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Text Box 13">
            <a:extLst>
              <a:ext uri="{FF2B5EF4-FFF2-40B4-BE49-F238E27FC236}">
                <a16:creationId xmlns:a16="http://schemas.microsoft.com/office/drawing/2014/main" id="{B4C2B56A-F436-4A06-88B3-E89850D792E8}"/>
              </a:ext>
            </a:extLst>
          </p:cNvPr>
          <p:cNvSpPr txBox="1">
            <a:spLocks noChangeArrowheads="1"/>
          </p:cNvSpPr>
          <p:nvPr/>
        </p:nvSpPr>
        <p:spPr bwMode="auto">
          <a:xfrm>
            <a:off x="3657600" y="22860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a:sym typeface="Symbol" panose="05050102010706020507" pitchFamily="18" charset="2"/>
              </a:rPr>
              <a:t></a:t>
            </a:r>
            <a:endParaRPr lang="en-US" altLang="en-US" sz="3200" b="1"/>
          </a:p>
        </p:txBody>
      </p:sp>
      <p:sp>
        <p:nvSpPr>
          <p:cNvPr id="38926" name="Text Box 14">
            <a:extLst>
              <a:ext uri="{FF2B5EF4-FFF2-40B4-BE49-F238E27FC236}">
                <a16:creationId xmlns:a16="http://schemas.microsoft.com/office/drawing/2014/main" id="{6748B39D-991C-4F77-8C9C-99F53D7D5D59}"/>
              </a:ext>
            </a:extLst>
          </p:cNvPr>
          <p:cNvSpPr txBox="1">
            <a:spLocks noChangeArrowheads="1"/>
          </p:cNvSpPr>
          <p:nvPr/>
        </p:nvSpPr>
        <p:spPr bwMode="auto">
          <a:xfrm>
            <a:off x="4495800" y="22860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sz="3200" b="1" i="1">
                <a:sym typeface="Symbol" panose="05050102010706020507" pitchFamily="18" charset="2"/>
              </a:rPr>
              <a:t></a:t>
            </a:r>
            <a:endParaRPr lang="en-US" altLang="en-US" sz="3200" b="1" i="1"/>
          </a:p>
        </p:txBody>
      </p:sp>
      <p:sp>
        <p:nvSpPr>
          <p:cNvPr id="38927" name="Line 15">
            <a:extLst>
              <a:ext uri="{FF2B5EF4-FFF2-40B4-BE49-F238E27FC236}">
                <a16:creationId xmlns:a16="http://schemas.microsoft.com/office/drawing/2014/main" id="{DBC583EC-314F-4216-B58A-997078896939}"/>
              </a:ext>
            </a:extLst>
          </p:cNvPr>
          <p:cNvSpPr>
            <a:spLocks noChangeShapeType="1"/>
          </p:cNvSpPr>
          <p:nvPr/>
        </p:nvSpPr>
        <p:spPr bwMode="auto">
          <a:xfrm flipH="1" flipV="1">
            <a:off x="5029200" y="3048000"/>
            <a:ext cx="685800" cy="457200"/>
          </a:xfrm>
          <a:prstGeom prst="line">
            <a:avLst/>
          </a:prstGeom>
          <a:noFill/>
          <a:ln w="9525">
            <a:solidFill>
              <a:srgbClr val="D93145"/>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16">
            <a:extLst>
              <a:ext uri="{FF2B5EF4-FFF2-40B4-BE49-F238E27FC236}">
                <a16:creationId xmlns:a16="http://schemas.microsoft.com/office/drawing/2014/main" id="{9D536920-3B36-4644-A648-F49ED07F4C37}"/>
              </a:ext>
            </a:extLst>
          </p:cNvPr>
          <p:cNvSpPr>
            <a:spLocks noChangeShapeType="1"/>
          </p:cNvSpPr>
          <p:nvPr/>
        </p:nvSpPr>
        <p:spPr bwMode="auto">
          <a:xfrm flipV="1">
            <a:off x="3505200" y="3048000"/>
            <a:ext cx="228600" cy="533400"/>
          </a:xfrm>
          <a:prstGeom prst="line">
            <a:avLst/>
          </a:prstGeom>
          <a:noFill/>
          <a:ln w="9525">
            <a:solidFill>
              <a:srgbClr val="D93145"/>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Oval 17">
            <a:extLst>
              <a:ext uri="{FF2B5EF4-FFF2-40B4-BE49-F238E27FC236}">
                <a16:creationId xmlns:a16="http://schemas.microsoft.com/office/drawing/2014/main" id="{0D78980B-605A-4093-82D5-B2E0AF5FD8B0}"/>
              </a:ext>
            </a:extLst>
          </p:cNvPr>
          <p:cNvSpPr>
            <a:spLocks noChangeArrowheads="1"/>
          </p:cNvSpPr>
          <p:nvPr/>
        </p:nvSpPr>
        <p:spPr bwMode="auto">
          <a:xfrm>
            <a:off x="6629400" y="2362200"/>
            <a:ext cx="6858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a:t>y</a:t>
            </a:r>
            <a:endParaRPr lang="en-US" altLang="en-US" baseline="-25000"/>
          </a:p>
        </p:txBody>
      </p:sp>
      <p:sp>
        <p:nvSpPr>
          <p:cNvPr id="38930" name="Text Box 18">
            <a:extLst>
              <a:ext uri="{FF2B5EF4-FFF2-40B4-BE49-F238E27FC236}">
                <a16:creationId xmlns:a16="http://schemas.microsoft.com/office/drawing/2014/main" id="{621B69DA-6395-4220-B1A2-DFEF86C3DAA3}"/>
              </a:ext>
            </a:extLst>
          </p:cNvPr>
          <p:cNvSpPr txBox="1">
            <a:spLocks noChangeArrowheads="1"/>
          </p:cNvSpPr>
          <p:nvPr/>
        </p:nvSpPr>
        <p:spPr bwMode="auto">
          <a:xfrm>
            <a:off x="5791200" y="3505200"/>
            <a:ext cx="2514600"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400" b="1" u="sng"/>
              <a:t>Activation Function:</a:t>
            </a:r>
          </a:p>
          <a:p>
            <a:pPr eaLnBrk="1" hangingPunct="1"/>
            <a:r>
              <a:rPr lang="en-US" altLang="en-US" sz="1400" b="1"/>
              <a:t>Binary Step Function</a:t>
            </a:r>
          </a:p>
          <a:p>
            <a:pPr eaLnBrk="1" hangingPunct="1"/>
            <a:r>
              <a:rPr lang="en-US" altLang="en-US" sz="1400" b="1">
                <a:sym typeface="Symbol" panose="05050102010706020507" pitchFamily="18" charset="2"/>
              </a:rPr>
              <a:t> </a:t>
            </a:r>
            <a:r>
              <a:rPr lang="en-US" altLang="en-US" sz="1400" b="1"/>
              <a:t>= 0.5,</a:t>
            </a:r>
            <a:endParaRPr lang="en-US" altLang="en-US" sz="1400" b="1" u="sng"/>
          </a:p>
          <a:p>
            <a:pPr eaLnBrk="1" hangingPunct="1"/>
            <a:endParaRPr lang="en-US" altLang="en-US" sz="1400" b="1"/>
          </a:p>
          <a:p>
            <a:pPr eaLnBrk="1" hangingPunct="1">
              <a:spcBef>
                <a:spcPct val="20000"/>
              </a:spcBef>
            </a:pPr>
            <a:r>
              <a:rPr lang="en-US" altLang="en-US" sz="1400" b="1">
                <a:sym typeface="Symbol" panose="05050102010706020507" pitchFamily="18" charset="2"/>
              </a:rPr>
              <a:t></a:t>
            </a:r>
            <a:r>
              <a:rPr lang="en-US" altLang="en-US" sz="1400" b="1"/>
              <a:t>(y-in) = 1 if  y-in &gt;= </a:t>
            </a:r>
            <a:r>
              <a:rPr lang="en-US" altLang="en-US" sz="1400" b="1">
                <a:sym typeface="Symbol" panose="05050102010706020507" pitchFamily="18" charset="2"/>
              </a:rPr>
              <a:t></a:t>
            </a:r>
            <a:br>
              <a:rPr lang="en-US" altLang="en-US" sz="1400" b="1"/>
            </a:br>
            <a:r>
              <a:rPr lang="en-US" altLang="en-US" sz="1400" b="1"/>
              <a:t>dan </a:t>
            </a:r>
            <a:r>
              <a:rPr lang="en-US" altLang="en-US" sz="1400" b="1">
                <a:sym typeface="Symbol" panose="05050102010706020507" pitchFamily="18" charset="2"/>
              </a:rPr>
              <a:t></a:t>
            </a:r>
            <a:r>
              <a:rPr lang="en-US" altLang="en-US" sz="1400" b="1"/>
              <a:t>(y-in) = 0</a:t>
            </a:r>
          </a:p>
          <a:p>
            <a:pPr eaLnBrk="1" hangingPunct="1"/>
            <a:endParaRPr lang="en-US" altLang="en-US" sz="14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عنصر نائب لرقم الشريحة 3">
            <a:extLst>
              <a:ext uri="{FF2B5EF4-FFF2-40B4-BE49-F238E27FC236}">
                <a16:creationId xmlns:a16="http://schemas.microsoft.com/office/drawing/2014/main" id="{61466359-5487-492C-9B62-2A043E67A7F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8DC48805-9373-4C28-931F-1CB0933D1F68}" type="slidenum">
              <a:rPr lang="en-US" altLang="en-US"/>
              <a:pPr eaLnBrk="1" hangingPunct="1"/>
              <a:t>35</a:t>
            </a:fld>
            <a:endParaRPr lang="en-US" altLang="en-US"/>
          </a:p>
        </p:txBody>
      </p:sp>
      <p:sp>
        <p:nvSpPr>
          <p:cNvPr id="39938" name="Rectangle 2">
            <a:extLst>
              <a:ext uri="{FF2B5EF4-FFF2-40B4-BE49-F238E27FC236}">
                <a16:creationId xmlns:a16="http://schemas.microsoft.com/office/drawing/2014/main" id="{97E04399-6D7E-432B-BE5B-053A4648C147}"/>
              </a:ext>
            </a:extLst>
          </p:cNvPr>
          <p:cNvSpPr>
            <a:spLocks noGrp="1" noChangeArrowheads="1"/>
          </p:cNvSpPr>
          <p:nvPr>
            <p:ph type="title"/>
          </p:nvPr>
        </p:nvSpPr>
        <p:spPr/>
        <p:txBody>
          <a:bodyPr/>
          <a:lstStyle/>
          <a:p>
            <a:pPr eaLnBrk="1" hangingPunct="1"/>
            <a:r>
              <a:rPr lang="en-US" altLang="en-US" sz="3600" b="1" i="1">
                <a:solidFill>
                  <a:srgbClr val="D93145"/>
                </a:solidFill>
                <a:latin typeface="Times New Roman" panose="02020603050405020304" pitchFamily="18" charset="0"/>
              </a:rPr>
              <a:t>Where can neural network systems help…</a:t>
            </a:r>
          </a:p>
        </p:txBody>
      </p:sp>
      <p:sp>
        <p:nvSpPr>
          <p:cNvPr id="39939" name="Rectangle 3">
            <a:extLst>
              <a:ext uri="{FF2B5EF4-FFF2-40B4-BE49-F238E27FC236}">
                <a16:creationId xmlns:a16="http://schemas.microsoft.com/office/drawing/2014/main" id="{1390BA38-1F62-4A2A-AA0E-779F39295BAD}"/>
              </a:ext>
            </a:extLst>
          </p:cNvPr>
          <p:cNvSpPr>
            <a:spLocks noGrp="1" noChangeArrowheads="1"/>
          </p:cNvSpPr>
          <p:nvPr>
            <p:ph idx="1"/>
          </p:nvPr>
        </p:nvSpPr>
        <p:spPr>
          <a:xfrm>
            <a:off x="457200" y="1268413"/>
            <a:ext cx="8229600" cy="4895850"/>
          </a:xfrm>
        </p:spPr>
        <p:txBody>
          <a:bodyPr/>
          <a:lstStyle/>
          <a:p>
            <a:pPr eaLnBrk="1" hangingPunct="1"/>
            <a:r>
              <a:rPr lang="en-US" altLang="en-US"/>
              <a:t>when we can't formulate an algorithmic solution. </a:t>
            </a:r>
          </a:p>
          <a:p>
            <a:pPr eaLnBrk="1" hangingPunct="1"/>
            <a:r>
              <a:rPr lang="en-US" altLang="en-US"/>
              <a:t>when we </a:t>
            </a:r>
            <a:r>
              <a:rPr lang="en-US" altLang="en-US" b="1" i="1"/>
              <a:t>can</a:t>
            </a:r>
            <a:r>
              <a:rPr lang="en-US" altLang="en-US"/>
              <a:t> get lots of examples of the behavior we require. </a:t>
            </a:r>
          </a:p>
          <a:p>
            <a:pPr algn="ctr" eaLnBrk="1" hangingPunct="1">
              <a:buFontTx/>
              <a:buNone/>
            </a:pPr>
            <a:r>
              <a:rPr lang="en-US" altLang="en-US">
                <a:solidFill>
                  <a:schemeClr val="accent2"/>
                </a:solidFill>
              </a:rPr>
              <a:t>‘learning from experience’</a:t>
            </a:r>
          </a:p>
          <a:p>
            <a:pPr eaLnBrk="1" hangingPunct="1"/>
            <a:r>
              <a:rPr lang="en-US" altLang="en-US"/>
              <a:t>when we need to pick out the structure from existing data. </a:t>
            </a:r>
          </a:p>
          <a:p>
            <a:pPr eaLnBrk="1" hangingPunct="1"/>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عنصر نائب لرقم الشريحة 3">
            <a:extLst>
              <a:ext uri="{FF2B5EF4-FFF2-40B4-BE49-F238E27FC236}">
                <a16:creationId xmlns:a16="http://schemas.microsoft.com/office/drawing/2014/main" id="{D8CA0AE1-A7A6-40A8-88DE-2042A9545A6C}"/>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2CA0E59F-966A-4760-A7C6-37B1EE0DB2D3}" type="slidenum">
              <a:rPr lang="en-US" altLang="en-US"/>
              <a:pPr eaLnBrk="1" hangingPunct="1"/>
              <a:t>36</a:t>
            </a:fld>
            <a:endParaRPr lang="en-US" altLang="en-US"/>
          </a:p>
        </p:txBody>
      </p:sp>
      <p:sp>
        <p:nvSpPr>
          <p:cNvPr id="40962" name="Rectangle 2">
            <a:extLst>
              <a:ext uri="{FF2B5EF4-FFF2-40B4-BE49-F238E27FC236}">
                <a16:creationId xmlns:a16="http://schemas.microsoft.com/office/drawing/2014/main" id="{8712DAC0-F228-4E73-9A09-67F45420717B}"/>
              </a:ext>
            </a:extLst>
          </p:cNvPr>
          <p:cNvSpPr>
            <a:spLocks noGrp="1" noChangeArrowheads="1"/>
          </p:cNvSpPr>
          <p:nvPr>
            <p:ph type="title"/>
          </p:nvPr>
        </p:nvSpPr>
        <p:spPr/>
        <p:txBody>
          <a:bodyPr/>
          <a:lstStyle/>
          <a:p>
            <a:pPr eaLnBrk="1" hangingPunct="1"/>
            <a:r>
              <a:rPr lang="en-US" altLang="en-US" b="1" i="1">
                <a:solidFill>
                  <a:srgbClr val="D93145"/>
                </a:solidFill>
                <a:latin typeface="Times New Roman" panose="02020603050405020304" pitchFamily="18" charset="0"/>
              </a:rPr>
              <a:t>Who is interested?...</a:t>
            </a:r>
          </a:p>
        </p:txBody>
      </p:sp>
      <p:sp>
        <p:nvSpPr>
          <p:cNvPr id="40963" name="Rectangle 3">
            <a:extLst>
              <a:ext uri="{FF2B5EF4-FFF2-40B4-BE49-F238E27FC236}">
                <a16:creationId xmlns:a16="http://schemas.microsoft.com/office/drawing/2014/main" id="{F04ED084-1A38-4030-A3D8-BDD802A015D9}"/>
              </a:ext>
            </a:extLst>
          </p:cNvPr>
          <p:cNvSpPr>
            <a:spLocks noGrp="1" noChangeArrowheads="1"/>
          </p:cNvSpPr>
          <p:nvPr>
            <p:ph idx="1"/>
          </p:nvPr>
        </p:nvSpPr>
        <p:spPr/>
        <p:txBody>
          <a:bodyPr/>
          <a:lstStyle/>
          <a:p>
            <a:pPr eaLnBrk="1" hangingPunct="1"/>
            <a:r>
              <a:rPr lang="en-US" altLang="en-US"/>
              <a:t>Electrical Engineers – signal processing, control theory</a:t>
            </a:r>
          </a:p>
          <a:p>
            <a:pPr eaLnBrk="1" hangingPunct="1"/>
            <a:r>
              <a:rPr lang="en-US" altLang="en-US"/>
              <a:t>Computer Engineers – robotics</a:t>
            </a:r>
          </a:p>
          <a:p>
            <a:pPr eaLnBrk="1" hangingPunct="1"/>
            <a:r>
              <a:rPr lang="en-US" altLang="en-US"/>
              <a:t>Computer Scientists – artificial intelligence, pattern recognition</a:t>
            </a:r>
          </a:p>
          <a:p>
            <a:pPr eaLnBrk="1" hangingPunct="1"/>
            <a:r>
              <a:rPr lang="en-US" altLang="en-US"/>
              <a:t>Mathematicians – modelling tool when explicit relationships are unknown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عنصر نائب لرقم الشريحة 3">
            <a:extLst>
              <a:ext uri="{FF2B5EF4-FFF2-40B4-BE49-F238E27FC236}">
                <a16:creationId xmlns:a16="http://schemas.microsoft.com/office/drawing/2014/main" id="{6D9DBFA3-FC5F-4587-831C-B6060ECDFE0F}"/>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C4866589-5996-4DFA-9593-3C0EC0668EFC}" type="slidenum">
              <a:rPr lang="en-US" altLang="en-US"/>
              <a:pPr eaLnBrk="1" hangingPunct="1"/>
              <a:t>37</a:t>
            </a:fld>
            <a:endParaRPr lang="en-US" altLang="en-US"/>
          </a:p>
        </p:txBody>
      </p:sp>
      <p:sp>
        <p:nvSpPr>
          <p:cNvPr id="41986" name="Rectangle 2">
            <a:extLst>
              <a:ext uri="{FF2B5EF4-FFF2-40B4-BE49-F238E27FC236}">
                <a16:creationId xmlns:a16="http://schemas.microsoft.com/office/drawing/2014/main" id="{1A4B8555-C275-4AAC-9C17-253229C10926}"/>
              </a:ext>
            </a:extLst>
          </p:cNvPr>
          <p:cNvSpPr>
            <a:spLocks noGrp="1" noChangeArrowheads="1"/>
          </p:cNvSpPr>
          <p:nvPr>
            <p:ph type="title"/>
          </p:nvPr>
        </p:nvSpPr>
        <p:spPr/>
        <p:txBody>
          <a:bodyPr/>
          <a:lstStyle/>
          <a:p>
            <a:pPr eaLnBrk="1" hangingPunct="1"/>
            <a:r>
              <a:rPr lang="en-US" altLang="en-US" b="1" i="1">
                <a:solidFill>
                  <a:srgbClr val="D93145"/>
                </a:solidFill>
                <a:latin typeface="Times New Roman" panose="02020603050405020304" pitchFamily="18" charset="0"/>
              </a:rPr>
              <a:t>Problem Domains</a:t>
            </a:r>
          </a:p>
        </p:txBody>
      </p:sp>
      <p:sp>
        <p:nvSpPr>
          <p:cNvPr id="41987" name="Rectangle 3">
            <a:extLst>
              <a:ext uri="{FF2B5EF4-FFF2-40B4-BE49-F238E27FC236}">
                <a16:creationId xmlns:a16="http://schemas.microsoft.com/office/drawing/2014/main" id="{7CD52DA6-D582-4D26-B3C9-F7C434D89BF3}"/>
              </a:ext>
            </a:extLst>
          </p:cNvPr>
          <p:cNvSpPr>
            <a:spLocks noGrp="1" noChangeArrowheads="1"/>
          </p:cNvSpPr>
          <p:nvPr>
            <p:ph idx="1"/>
          </p:nvPr>
        </p:nvSpPr>
        <p:spPr/>
        <p:txBody>
          <a:bodyPr/>
          <a:lstStyle/>
          <a:p>
            <a:pPr eaLnBrk="1" hangingPunct="1"/>
            <a:r>
              <a:rPr lang="en-US" altLang="en-US"/>
              <a:t>Storing and recalling patterns</a:t>
            </a:r>
          </a:p>
          <a:p>
            <a:pPr eaLnBrk="1" hangingPunct="1"/>
            <a:r>
              <a:rPr lang="en-US" altLang="en-US"/>
              <a:t>Classifying patterns</a:t>
            </a:r>
          </a:p>
          <a:p>
            <a:pPr eaLnBrk="1" hangingPunct="1"/>
            <a:r>
              <a:rPr lang="en-US" altLang="en-US"/>
              <a:t>Mapping inputs onto outputs</a:t>
            </a:r>
          </a:p>
          <a:p>
            <a:pPr eaLnBrk="1" hangingPunct="1"/>
            <a:r>
              <a:rPr lang="en-US" altLang="en-US"/>
              <a:t>Grouping similar patterns</a:t>
            </a:r>
          </a:p>
          <a:p>
            <a:pPr eaLnBrk="1" hangingPunct="1"/>
            <a:r>
              <a:rPr lang="en-US" altLang="en-US"/>
              <a:t>Finding solutions to constrained optimization problems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عنصر نائب لرقم الشريحة 2">
            <a:extLst>
              <a:ext uri="{FF2B5EF4-FFF2-40B4-BE49-F238E27FC236}">
                <a16:creationId xmlns:a16="http://schemas.microsoft.com/office/drawing/2014/main" id="{9B71296E-092D-4AC2-9144-F7E6DE4041BD}"/>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0F47EBEF-6D9C-480F-A15D-6D6825D9C0A0}" type="slidenum">
              <a:rPr lang="en-US" altLang="en-US"/>
              <a:pPr eaLnBrk="1" hangingPunct="1"/>
              <a:t>38</a:t>
            </a:fld>
            <a:endParaRPr lang="en-US" altLang="en-US"/>
          </a:p>
        </p:txBody>
      </p:sp>
      <p:grpSp>
        <p:nvGrpSpPr>
          <p:cNvPr id="43010" name="Group 2">
            <a:extLst>
              <a:ext uri="{FF2B5EF4-FFF2-40B4-BE49-F238E27FC236}">
                <a16:creationId xmlns:a16="http://schemas.microsoft.com/office/drawing/2014/main" id="{7F1F074D-7EBC-4292-8FBC-1CA7B1C45262}"/>
              </a:ext>
            </a:extLst>
          </p:cNvPr>
          <p:cNvGrpSpPr>
            <a:grpSpLocks/>
          </p:cNvGrpSpPr>
          <p:nvPr/>
        </p:nvGrpSpPr>
        <p:grpSpPr bwMode="auto">
          <a:xfrm>
            <a:off x="2541588" y="2565400"/>
            <a:ext cx="6602412" cy="4037013"/>
            <a:chOff x="521" y="618"/>
            <a:chExt cx="4974" cy="3271"/>
          </a:xfrm>
        </p:grpSpPr>
        <p:sp>
          <p:nvSpPr>
            <p:cNvPr id="43011" name="AutoShape 3">
              <a:extLst>
                <a:ext uri="{FF2B5EF4-FFF2-40B4-BE49-F238E27FC236}">
                  <a16:creationId xmlns:a16="http://schemas.microsoft.com/office/drawing/2014/main" id="{66118DCE-4DF9-4F7A-AE11-95402E316EF4}"/>
                </a:ext>
              </a:extLst>
            </p:cNvPr>
            <p:cNvSpPr>
              <a:spLocks noChangeAspect="1" noChangeArrowheads="1" noTextEdit="1"/>
            </p:cNvSpPr>
            <p:nvPr/>
          </p:nvSpPr>
          <p:spPr bwMode="auto">
            <a:xfrm>
              <a:off x="521" y="618"/>
              <a:ext cx="4792" cy="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012" name="Freeform 4">
              <a:extLst>
                <a:ext uri="{FF2B5EF4-FFF2-40B4-BE49-F238E27FC236}">
                  <a16:creationId xmlns:a16="http://schemas.microsoft.com/office/drawing/2014/main" id="{B2A37E1D-FC5B-4F74-A835-6D40CA8FBF95}"/>
                </a:ext>
              </a:extLst>
            </p:cNvPr>
            <p:cNvSpPr>
              <a:spLocks noChangeArrowheads="1"/>
            </p:cNvSpPr>
            <p:nvPr/>
          </p:nvSpPr>
          <p:spPr bwMode="auto">
            <a:xfrm>
              <a:off x="2030" y="961"/>
              <a:ext cx="336" cy="303"/>
            </a:xfrm>
            <a:custGeom>
              <a:avLst/>
              <a:gdLst>
                <a:gd name="T0" fmla="*/ 168 w 336"/>
                <a:gd name="T1" fmla="*/ 0 h 303"/>
                <a:gd name="T2" fmla="*/ 0 w 336"/>
                <a:gd name="T3" fmla="*/ 303 h 303"/>
                <a:gd name="T4" fmla="*/ 336 w 336"/>
                <a:gd name="T5" fmla="*/ 303 h 303"/>
                <a:gd name="T6" fmla="*/ 168 w 336"/>
                <a:gd name="T7" fmla="*/ 0 h 303"/>
              </a:gdLst>
              <a:ahLst/>
              <a:cxnLst>
                <a:cxn ang="0">
                  <a:pos x="T0" y="T1"/>
                </a:cxn>
                <a:cxn ang="0">
                  <a:pos x="T2" y="T3"/>
                </a:cxn>
                <a:cxn ang="0">
                  <a:pos x="T4" y="T5"/>
                </a:cxn>
                <a:cxn ang="0">
                  <a:pos x="T6" y="T7"/>
                </a:cxn>
              </a:cxnLst>
              <a:rect l="0" t="0" r="r" b="b"/>
              <a:pathLst>
                <a:path w="336" h="303">
                  <a:moveTo>
                    <a:pt x="168" y="0"/>
                  </a:moveTo>
                  <a:lnTo>
                    <a:pt x="0" y="303"/>
                  </a:lnTo>
                  <a:lnTo>
                    <a:pt x="336" y="303"/>
                  </a:lnTo>
                  <a:lnTo>
                    <a:pt x="168" y="0"/>
                  </a:lnTo>
                  <a:close/>
                </a:path>
              </a:pathLst>
            </a:cu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013" name="Freeform 5">
              <a:extLst>
                <a:ext uri="{FF2B5EF4-FFF2-40B4-BE49-F238E27FC236}">
                  <a16:creationId xmlns:a16="http://schemas.microsoft.com/office/drawing/2014/main" id="{34F3A334-CB18-468A-9062-A2BFA2DE6821}"/>
                </a:ext>
              </a:extLst>
            </p:cNvPr>
            <p:cNvSpPr>
              <a:spLocks noChangeArrowheads="1"/>
            </p:cNvSpPr>
            <p:nvPr/>
          </p:nvSpPr>
          <p:spPr bwMode="auto">
            <a:xfrm>
              <a:off x="2462" y="2765"/>
              <a:ext cx="367" cy="359"/>
            </a:xfrm>
            <a:custGeom>
              <a:avLst/>
              <a:gdLst>
                <a:gd name="T0" fmla="*/ 183 w 367"/>
                <a:gd name="T1" fmla="*/ 0 h 359"/>
                <a:gd name="T2" fmla="*/ 0 w 367"/>
                <a:gd name="T3" fmla="*/ 167 h 359"/>
                <a:gd name="T4" fmla="*/ 183 w 367"/>
                <a:gd name="T5" fmla="*/ 359 h 359"/>
                <a:gd name="T6" fmla="*/ 367 w 367"/>
                <a:gd name="T7" fmla="*/ 167 h 359"/>
                <a:gd name="T8" fmla="*/ 183 w 367"/>
                <a:gd name="T9" fmla="*/ 0 h 359"/>
              </a:gdLst>
              <a:ahLst/>
              <a:cxnLst>
                <a:cxn ang="0">
                  <a:pos x="T0" y="T1"/>
                </a:cxn>
                <a:cxn ang="0">
                  <a:pos x="T2" y="T3"/>
                </a:cxn>
                <a:cxn ang="0">
                  <a:pos x="T4" y="T5"/>
                </a:cxn>
                <a:cxn ang="0">
                  <a:pos x="T6" y="T7"/>
                </a:cxn>
                <a:cxn ang="0">
                  <a:pos x="T8" y="T9"/>
                </a:cxn>
              </a:cxnLst>
              <a:rect l="0" t="0" r="r" b="b"/>
              <a:pathLst>
                <a:path w="367" h="359">
                  <a:moveTo>
                    <a:pt x="183" y="0"/>
                  </a:moveTo>
                  <a:lnTo>
                    <a:pt x="0" y="167"/>
                  </a:lnTo>
                  <a:lnTo>
                    <a:pt x="183" y="359"/>
                  </a:lnTo>
                  <a:lnTo>
                    <a:pt x="367" y="167"/>
                  </a:lnTo>
                  <a:lnTo>
                    <a:pt x="183" y="0"/>
                  </a:lnTo>
                  <a:close/>
                </a:path>
              </a:pathLst>
            </a:custGeom>
            <a:solidFill>
              <a:srgbClr val="00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014" name="Freeform 6">
              <a:extLst>
                <a:ext uri="{FF2B5EF4-FFF2-40B4-BE49-F238E27FC236}">
                  <a16:creationId xmlns:a16="http://schemas.microsoft.com/office/drawing/2014/main" id="{AE97BAE5-D74D-49C5-A455-FF5160E25C77}"/>
                </a:ext>
              </a:extLst>
            </p:cNvPr>
            <p:cNvSpPr>
              <a:spLocks noChangeArrowheads="1"/>
            </p:cNvSpPr>
            <p:nvPr/>
          </p:nvSpPr>
          <p:spPr bwMode="auto">
            <a:xfrm>
              <a:off x="2166" y="674"/>
              <a:ext cx="368" cy="335"/>
            </a:xfrm>
            <a:custGeom>
              <a:avLst/>
              <a:gdLst>
                <a:gd name="T0" fmla="*/ 184 w 368"/>
                <a:gd name="T1" fmla="*/ 0 h 335"/>
                <a:gd name="T2" fmla="*/ 0 w 368"/>
                <a:gd name="T3" fmla="*/ 159 h 335"/>
                <a:gd name="T4" fmla="*/ 184 w 368"/>
                <a:gd name="T5" fmla="*/ 335 h 335"/>
                <a:gd name="T6" fmla="*/ 368 w 368"/>
                <a:gd name="T7" fmla="*/ 159 h 335"/>
                <a:gd name="T8" fmla="*/ 184 w 368"/>
                <a:gd name="T9" fmla="*/ 0 h 335"/>
              </a:gdLst>
              <a:ahLst/>
              <a:cxnLst>
                <a:cxn ang="0">
                  <a:pos x="T0" y="T1"/>
                </a:cxn>
                <a:cxn ang="0">
                  <a:pos x="T2" y="T3"/>
                </a:cxn>
                <a:cxn ang="0">
                  <a:pos x="T4" y="T5"/>
                </a:cxn>
                <a:cxn ang="0">
                  <a:pos x="T6" y="T7"/>
                </a:cxn>
                <a:cxn ang="0">
                  <a:pos x="T8" y="T9"/>
                </a:cxn>
              </a:cxnLst>
              <a:rect l="0" t="0" r="r" b="b"/>
              <a:pathLst>
                <a:path w="368" h="335">
                  <a:moveTo>
                    <a:pt x="184" y="0"/>
                  </a:moveTo>
                  <a:lnTo>
                    <a:pt x="0" y="159"/>
                  </a:lnTo>
                  <a:lnTo>
                    <a:pt x="184" y="335"/>
                  </a:lnTo>
                  <a:lnTo>
                    <a:pt x="368" y="159"/>
                  </a:lnTo>
                  <a:lnTo>
                    <a:pt x="184" y="0"/>
                  </a:lnTo>
                  <a:close/>
                </a:path>
              </a:pathLst>
            </a:custGeom>
            <a:solidFill>
              <a:srgbClr val="00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015" name="Rectangle 7">
              <a:extLst>
                <a:ext uri="{FF2B5EF4-FFF2-40B4-BE49-F238E27FC236}">
                  <a16:creationId xmlns:a16="http://schemas.microsoft.com/office/drawing/2014/main" id="{326CE7DA-D60D-4848-8F22-C534C0CD7038}"/>
                </a:ext>
              </a:extLst>
            </p:cNvPr>
            <p:cNvSpPr>
              <a:spLocks noChangeArrowheads="1"/>
            </p:cNvSpPr>
            <p:nvPr/>
          </p:nvSpPr>
          <p:spPr bwMode="auto">
            <a:xfrm>
              <a:off x="1655" y="945"/>
              <a:ext cx="264" cy="264"/>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16" name="Rectangle 8">
              <a:extLst>
                <a:ext uri="{FF2B5EF4-FFF2-40B4-BE49-F238E27FC236}">
                  <a16:creationId xmlns:a16="http://schemas.microsoft.com/office/drawing/2014/main" id="{CDA00C14-6479-415E-B291-D40639BEE063}"/>
                </a:ext>
              </a:extLst>
            </p:cNvPr>
            <p:cNvSpPr>
              <a:spLocks noChangeArrowheads="1"/>
            </p:cNvSpPr>
            <p:nvPr/>
          </p:nvSpPr>
          <p:spPr bwMode="auto">
            <a:xfrm>
              <a:off x="1659" y="949"/>
              <a:ext cx="264" cy="264"/>
            </a:xfrm>
            <a:prstGeom prst="rect">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17" name="Rectangle 9">
              <a:extLst>
                <a:ext uri="{FF2B5EF4-FFF2-40B4-BE49-F238E27FC236}">
                  <a16:creationId xmlns:a16="http://schemas.microsoft.com/office/drawing/2014/main" id="{7BFCD372-ED10-4050-88E4-D3D192020B95}"/>
                </a:ext>
              </a:extLst>
            </p:cNvPr>
            <p:cNvSpPr>
              <a:spLocks noChangeArrowheads="1"/>
            </p:cNvSpPr>
            <p:nvPr/>
          </p:nvSpPr>
          <p:spPr bwMode="auto">
            <a:xfrm>
              <a:off x="3157" y="818"/>
              <a:ext cx="263" cy="25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18" name="Rectangle 10">
              <a:extLst>
                <a:ext uri="{FF2B5EF4-FFF2-40B4-BE49-F238E27FC236}">
                  <a16:creationId xmlns:a16="http://schemas.microsoft.com/office/drawing/2014/main" id="{81D2FCB7-4016-45CB-ABBC-068A45B9F185}"/>
                </a:ext>
              </a:extLst>
            </p:cNvPr>
            <p:cNvSpPr>
              <a:spLocks noChangeArrowheads="1"/>
            </p:cNvSpPr>
            <p:nvPr/>
          </p:nvSpPr>
          <p:spPr bwMode="auto">
            <a:xfrm>
              <a:off x="3161" y="822"/>
              <a:ext cx="263" cy="255"/>
            </a:xfrm>
            <a:prstGeom prst="rect">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19" name="Rectangle 11">
              <a:extLst>
                <a:ext uri="{FF2B5EF4-FFF2-40B4-BE49-F238E27FC236}">
                  <a16:creationId xmlns:a16="http://schemas.microsoft.com/office/drawing/2014/main" id="{791455ED-AAE1-4DB9-928F-7BE37737C31D}"/>
                </a:ext>
              </a:extLst>
            </p:cNvPr>
            <p:cNvSpPr>
              <a:spLocks noChangeArrowheads="1"/>
            </p:cNvSpPr>
            <p:nvPr/>
          </p:nvSpPr>
          <p:spPr bwMode="auto">
            <a:xfrm>
              <a:off x="3939" y="1057"/>
              <a:ext cx="264" cy="25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20" name="Rectangle 12">
              <a:extLst>
                <a:ext uri="{FF2B5EF4-FFF2-40B4-BE49-F238E27FC236}">
                  <a16:creationId xmlns:a16="http://schemas.microsoft.com/office/drawing/2014/main" id="{0F3B8526-5700-490D-90AC-2AB9167371EA}"/>
                </a:ext>
              </a:extLst>
            </p:cNvPr>
            <p:cNvSpPr>
              <a:spLocks noChangeArrowheads="1"/>
            </p:cNvSpPr>
            <p:nvPr/>
          </p:nvSpPr>
          <p:spPr bwMode="auto">
            <a:xfrm>
              <a:off x="3943" y="1061"/>
              <a:ext cx="264" cy="255"/>
            </a:xfrm>
            <a:prstGeom prst="rect">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21" name="Rectangle 13">
              <a:extLst>
                <a:ext uri="{FF2B5EF4-FFF2-40B4-BE49-F238E27FC236}">
                  <a16:creationId xmlns:a16="http://schemas.microsoft.com/office/drawing/2014/main" id="{B06EE319-2524-4AC6-8E3D-BC88B240D8B0}"/>
                </a:ext>
              </a:extLst>
            </p:cNvPr>
            <p:cNvSpPr>
              <a:spLocks noChangeArrowheads="1"/>
            </p:cNvSpPr>
            <p:nvPr/>
          </p:nvSpPr>
          <p:spPr bwMode="auto">
            <a:xfrm>
              <a:off x="3676" y="2876"/>
              <a:ext cx="263" cy="264"/>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22" name="Rectangle 14">
              <a:extLst>
                <a:ext uri="{FF2B5EF4-FFF2-40B4-BE49-F238E27FC236}">
                  <a16:creationId xmlns:a16="http://schemas.microsoft.com/office/drawing/2014/main" id="{C0CC3410-F40C-45FA-A381-120E8BE5E950}"/>
                </a:ext>
              </a:extLst>
            </p:cNvPr>
            <p:cNvSpPr>
              <a:spLocks noChangeArrowheads="1"/>
            </p:cNvSpPr>
            <p:nvPr/>
          </p:nvSpPr>
          <p:spPr bwMode="auto">
            <a:xfrm>
              <a:off x="3680" y="2880"/>
              <a:ext cx="263" cy="264"/>
            </a:xfrm>
            <a:prstGeom prst="rect">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23" name="Rectangle 15">
              <a:extLst>
                <a:ext uri="{FF2B5EF4-FFF2-40B4-BE49-F238E27FC236}">
                  <a16:creationId xmlns:a16="http://schemas.microsoft.com/office/drawing/2014/main" id="{CE933DD8-0889-4B26-AD84-1A249F540B25}"/>
                </a:ext>
              </a:extLst>
            </p:cNvPr>
            <p:cNvSpPr>
              <a:spLocks noChangeArrowheads="1"/>
            </p:cNvSpPr>
            <p:nvPr/>
          </p:nvSpPr>
          <p:spPr bwMode="auto">
            <a:xfrm>
              <a:off x="3676" y="3244"/>
              <a:ext cx="263" cy="2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24" name="Rectangle 16">
              <a:extLst>
                <a:ext uri="{FF2B5EF4-FFF2-40B4-BE49-F238E27FC236}">
                  <a16:creationId xmlns:a16="http://schemas.microsoft.com/office/drawing/2014/main" id="{46127875-F359-460E-BF0F-C72DEFF5D023}"/>
                </a:ext>
              </a:extLst>
            </p:cNvPr>
            <p:cNvSpPr>
              <a:spLocks noChangeArrowheads="1"/>
            </p:cNvSpPr>
            <p:nvPr/>
          </p:nvSpPr>
          <p:spPr bwMode="auto">
            <a:xfrm>
              <a:off x="3680" y="3248"/>
              <a:ext cx="263" cy="263"/>
            </a:xfrm>
            <a:prstGeom prst="rect">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25" name="Rectangle 17">
              <a:extLst>
                <a:ext uri="{FF2B5EF4-FFF2-40B4-BE49-F238E27FC236}">
                  <a16:creationId xmlns:a16="http://schemas.microsoft.com/office/drawing/2014/main" id="{8A7C95E3-CEB6-41F8-AC02-106CD6BC6363}"/>
                </a:ext>
              </a:extLst>
            </p:cNvPr>
            <p:cNvSpPr>
              <a:spLocks noChangeArrowheads="1"/>
            </p:cNvSpPr>
            <p:nvPr/>
          </p:nvSpPr>
          <p:spPr bwMode="auto">
            <a:xfrm>
              <a:off x="3676" y="3603"/>
              <a:ext cx="263" cy="2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26" name="Rectangle 18">
              <a:extLst>
                <a:ext uri="{FF2B5EF4-FFF2-40B4-BE49-F238E27FC236}">
                  <a16:creationId xmlns:a16="http://schemas.microsoft.com/office/drawing/2014/main" id="{23C51010-9038-4767-B7F5-8D8A42EB1E1D}"/>
                </a:ext>
              </a:extLst>
            </p:cNvPr>
            <p:cNvSpPr>
              <a:spLocks noChangeArrowheads="1"/>
            </p:cNvSpPr>
            <p:nvPr/>
          </p:nvSpPr>
          <p:spPr bwMode="auto">
            <a:xfrm>
              <a:off x="3680" y="3607"/>
              <a:ext cx="263" cy="263"/>
            </a:xfrm>
            <a:prstGeom prst="rect">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27" name="Freeform 19">
              <a:extLst>
                <a:ext uri="{FF2B5EF4-FFF2-40B4-BE49-F238E27FC236}">
                  <a16:creationId xmlns:a16="http://schemas.microsoft.com/office/drawing/2014/main" id="{0527815C-39AF-434E-88BF-EFDB8A3B965C}"/>
                </a:ext>
              </a:extLst>
            </p:cNvPr>
            <p:cNvSpPr>
              <a:spLocks noChangeArrowheads="1"/>
            </p:cNvSpPr>
            <p:nvPr/>
          </p:nvSpPr>
          <p:spPr bwMode="auto">
            <a:xfrm>
              <a:off x="1423" y="1480"/>
              <a:ext cx="2932" cy="1213"/>
            </a:xfrm>
            <a:custGeom>
              <a:avLst/>
              <a:gdLst>
                <a:gd name="T0" fmla="*/ 536 w 2932"/>
                <a:gd name="T1" fmla="*/ 902 h 1213"/>
                <a:gd name="T2" fmla="*/ 544 w 2932"/>
                <a:gd name="T3" fmla="*/ 1213 h 1213"/>
                <a:gd name="T4" fmla="*/ 799 w 2932"/>
                <a:gd name="T5" fmla="*/ 1213 h 1213"/>
                <a:gd name="T6" fmla="*/ 799 w 2932"/>
                <a:gd name="T7" fmla="*/ 902 h 1213"/>
                <a:gd name="T8" fmla="*/ 1071 w 2932"/>
                <a:gd name="T9" fmla="*/ 902 h 1213"/>
                <a:gd name="T10" fmla="*/ 1079 w 2932"/>
                <a:gd name="T11" fmla="*/ 1197 h 1213"/>
                <a:gd name="T12" fmla="*/ 1334 w 2932"/>
                <a:gd name="T13" fmla="*/ 1197 h 1213"/>
                <a:gd name="T14" fmla="*/ 1334 w 2932"/>
                <a:gd name="T15" fmla="*/ 902 h 1213"/>
                <a:gd name="T16" fmla="*/ 1598 w 2932"/>
                <a:gd name="T17" fmla="*/ 902 h 1213"/>
                <a:gd name="T18" fmla="*/ 1598 w 2932"/>
                <a:gd name="T19" fmla="*/ 1213 h 1213"/>
                <a:gd name="T20" fmla="*/ 1869 w 2932"/>
                <a:gd name="T21" fmla="*/ 1213 h 1213"/>
                <a:gd name="T22" fmla="*/ 1869 w 2932"/>
                <a:gd name="T23" fmla="*/ 902 h 1213"/>
                <a:gd name="T24" fmla="*/ 2133 w 2932"/>
                <a:gd name="T25" fmla="*/ 902 h 1213"/>
                <a:gd name="T26" fmla="*/ 2125 w 2932"/>
                <a:gd name="T27" fmla="*/ 1197 h 1213"/>
                <a:gd name="T28" fmla="*/ 2396 w 2932"/>
                <a:gd name="T29" fmla="*/ 1197 h 1213"/>
                <a:gd name="T30" fmla="*/ 2396 w 2932"/>
                <a:gd name="T31" fmla="*/ 902 h 1213"/>
                <a:gd name="T32" fmla="*/ 2932 w 2932"/>
                <a:gd name="T33" fmla="*/ 0 h 1213"/>
                <a:gd name="T34" fmla="*/ 0 w 2932"/>
                <a:gd name="T35" fmla="*/ 0 h 1213"/>
                <a:gd name="T36" fmla="*/ 536 w 2932"/>
                <a:gd name="T37" fmla="*/ 902 h 1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2" h="1213">
                  <a:moveTo>
                    <a:pt x="536" y="902"/>
                  </a:moveTo>
                  <a:lnTo>
                    <a:pt x="544" y="1213"/>
                  </a:lnTo>
                  <a:lnTo>
                    <a:pt x="799" y="1213"/>
                  </a:lnTo>
                  <a:lnTo>
                    <a:pt x="799" y="902"/>
                  </a:lnTo>
                  <a:lnTo>
                    <a:pt x="1071" y="902"/>
                  </a:lnTo>
                  <a:lnTo>
                    <a:pt x="1079" y="1197"/>
                  </a:lnTo>
                  <a:lnTo>
                    <a:pt x="1334" y="1197"/>
                  </a:lnTo>
                  <a:lnTo>
                    <a:pt x="1334" y="902"/>
                  </a:lnTo>
                  <a:lnTo>
                    <a:pt x="1598" y="902"/>
                  </a:lnTo>
                  <a:lnTo>
                    <a:pt x="1598" y="1213"/>
                  </a:lnTo>
                  <a:lnTo>
                    <a:pt x="1869" y="1213"/>
                  </a:lnTo>
                  <a:lnTo>
                    <a:pt x="1869" y="902"/>
                  </a:lnTo>
                  <a:lnTo>
                    <a:pt x="2133" y="902"/>
                  </a:lnTo>
                  <a:lnTo>
                    <a:pt x="2125" y="1197"/>
                  </a:lnTo>
                  <a:lnTo>
                    <a:pt x="2396" y="1197"/>
                  </a:lnTo>
                  <a:lnTo>
                    <a:pt x="2396" y="902"/>
                  </a:lnTo>
                  <a:lnTo>
                    <a:pt x="2932" y="0"/>
                  </a:lnTo>
                  <a:lnTo>
                    <a:pt x="0" y="0"/>
                  </a:lnTo>
                  <a:lnTo>
                    <a:pt x="536" y="902"/>
                  </a:lnTo>
                  <a:close/>
                </a:path>
              </a:pathLst>
            </a:custGeom>
            <a:solidFill>
              <a:srgbClr val="FFFF00"/>
            </a:solidFill>
            <a:ln w="12700">
              <a:solidFill>
                <a:srgbClr val="FFFF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028" name="Oval 20">
              <a:extLst>
                <a:ext uri="{FF2B5EF4-FFF2-40B4-BE49-F238E27FC236}">
                  <a16:creationId xmlns:a16="http://schemas.microsoft.com/office/drawing/2014/main" id="{647EA3F6-2F6F-4AF6-9AAD-FB2B35284245}"/>
                </a:ext>
              </a:extLst>
            </p:cNvPr>
            <p:cNvSpPr>
              <a:spLocks noChangeArrowheads="1"/>
            </p:cNvSpPr>
            <p:nvPr/>
          </p:nvSpPr>
          <p:spPr bwMode="auto">
            <a:xfrm>
              <a:off x="3488" y="1005"/>
              <a:ext cx="296" cy="279"/>
            </a:xfrm>
            <a:prstGeom prst="ellipse">
              <a:avLst/>
            </a:prstGeom>
            <a:solidFill>
              <a:srgbClr val="00FFFF"/>
            </a:solidFill>
            <a:ln w="1270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29" name="Oval 21">
              <a:extLst>
                <a:ext uri="{FF2B5EF4-FFF2-40B4-BE49-F238E27FC236}">
                  <a16:creationId xmlns:a16="http://schemas.microsoft.com/office/drawing/2014/main" id="{F9D8BF5D-1EEE-417B-B720-29B092150EA5}"/>
                </a:ext>
              </a:extLst>
            </p:cNvPr>
            <p:cNvSpPr>
              <a:spLocks noChangeArrowheads="1"/>
            </p:cNvSpPr>
            <p:nvPr/>
          </p:nvSpPr>
          <p:spPr bwMode="auto">
            <a:xfrm>
              <a:off x="2434" y="957"/>
              <a:ext cx="287" cy="279"/>
            </a:xfrm>
            <a:prstGeom prst="ellipse">
              <a:avLst/>
            </a:prstGeom>
            <a:solidFill>
              <a:srgbClr val="00FFFF"/>
            </a:solidFill>
            <a:ln w="1270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30" name="Oval 22">
              <a:extLst>
                <a:ext uri="{FF2B5EF4-FFF2-40B4-BE49-F238E27FC236}">
                  <a16:creationId xmlns:a16="http://schemas.microsoft.com/office/drawing/2014/main" id="{F309EDC9-DA04-4972-9A46-B3FEF56B8671}"/>
                </a:ext>
              </a:extLst>
            </p:cNvPr>
            <p:cNvSpPr>
              <a:spLocks noChangeArrowheads="1"/>
            </p:cNvSpPr>
            <p:nvPr/>
          </p:nvSpPr>
          <p:spPr bwMode="auto">
            <a:xfrm>
              <a:off x="2841" y="1053"/>
              <a:ext cx="288" cy="271"/>
            </a:xfrm>
            <a:prstGeom prst="ellipse">
              <a:avLst/>
            </a:prstGeom>
            <a:solidFill>
              <a:srgbClr val="00FFFF"/>
            </a:solidFill>
            <a:ln w="1270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31" name="Rectangle 23">
              <a:extLst>
                <a:ext uri="{FF2B5EF4-FFF2-40B4-BE49-F238E27FC236}">
                  <a16:creationId xmlns:a16="http://schemas.microsoft.com/office/drawing/2014/main" id="{B9A3F146-5201-405F-B0F1-0F72E72F1D8B}"/>
                </a:ext>
              </a:extLst>
            </p:cNvPr>
            <p:cNvSpPr>
              <a:spLocks noChangeArrowheads="1"/>
            </p:cNvSpPr>
            <p:nvPr/>
          </p:nvSpPr>
          <p:spPr bwMode="auto">
            <a:xfrm>
              <a:off x="4275" y="3394"/>
              <a:ext cx="3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400" b="1">
                  <a:solidFill>
                    <a:srgbClr val="000000"/>
                  </a:solidFill>
                  <a:latin typeface="Helvetica" panose="020B0604020202020204" pitchFamily="34" charset="0"/>
                </a:rPr>
                <a:t>.</a:t>
              </a:r>
              <a:endParaRPr lang="en-US" altLang="en-US"/>
            </a:p>
          </p:txBody>
        </p:sp>
        <p:sp>
          <p:nvSpPr>
            <p:cNvPr id="43032" name="Oval 24">
              <a:extLst>
                <a:ext uri="{FF2B5EF4-FFF2-40B4-BE49-F238E27FC236}">
                  <a16:creationId xmlns:a16="http://schemas.microsoft.com/office/drawing/2014/main" id="{1DE80361-9A57-423C-AF94-A921C7ED8419}"/>
                </a:ext>
              </a:extLst>
            </p:cNvPr>
            <p:cNvSpPr>
              <a:spLocks noChangeArrowheads="1"/>
            </p:cNvSpPr>
            <p:nvPr/>
          </p:nvSpPr>
          <p:spPr bwMode="auto">
            <a:xfrm>
              <a:off x="2346" y="1643"/>
              <a:ext cx="319" cy="160"/>
            </a:xfrm>
            <a:prstGeom prst="ellipse">
              <a:avLst/>
            </a:prstGeom>
            <a:solidFill>
              <a:srgbClr val="00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33" name="Oval 25">
              <a:extLst>
                <a:ext uri="{FF2B5EF4-FFF2-40B4-BE49-F238E27FC236}">
                  <a16:creationId xmlns:a16="http://schemas.microsoft.com/office/drawing/2014/main" id="{EED51474-AE07-440B-85FC-EB58406AB951}"/>
                </a:ext>
              </a:extLst>
            </p:cNvPr>
            <p:cNvSpPr>
              <a:spLocks noChangeArrowheads="1"/>
            </p:cNvSpPr>
            <p:nvPr/>
          </p:nvSpPr>
          <p:spPr bwMode="auto">
            <a:xfrm>
              <a:off x="2969" y="2162"/>
              <a:ext cx="319" cy="160"/>
            </a:xfrm>
            <a:prstGeom prst="ellipse">
              <a:avLst/>
            </a:prstGeom>
            <a:blipFill dpi="0" rotWithShape="0">
              <a:blip r:embed="rId2"/>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34" name="Oval 26">
              <a:extLst>
                <a:ext uri="{FF2B5EF4-FFF2-40B4-BE49-F238E27FC236}">
                  <a16:creationId xmlns:a16="http://schemas.microsoft.com/office/drawing/2014/main" id="{D7D3305C-CC03-48C4-9800-8B91E5346432}"/>
                </a:ext>
              </a:extLst>
            </p:cNvPr>
            <p:cNvSpPr>
              <a:spLocks noChangeArrowheads="1"/>
            </p:cNvSpPr>
            <p:nvPr/>
          </p:nvSpPr>
          <p:spPr bwMode="auto">
            <a:xfrm>
              <a:off x="2474" y="1891"/>
              <a:ext cx="319" cy="167"/>
            </a:xfrm>
            <a:prstGeom prst="ellipse">
              <a:avLst/>
            </a:prstGeom>
            <a:blipFill dpi="0" rotWithShape="0">
              <a:blip r:embed="rId3"/>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35" name="Oval 27">
              <a:extLst>
                <a:ext uri="{FF2B5EF4-FFF2-40B4-BE49-F238E27FC236}">
                  <a16:creationId xmlns:a16="http://schemas.microsoft.com/office/drawing/2014/main" id="{794981D4-60A6-4952-9A14-C7DEA40AE4A0}"/>
                </a:ext>
              </a:extLst>
            </p:cNvPr>
            <p:cNvSpPr>
              <a:spLocks noChangeArrowheads="1"/>
            </p:cNvSpPr>
            <p:nvPr/>
          </p:nvSpPr>
          <p:spPr bwMode="auto">
            <a:xfrm>
              <a:off x="2961" y="1891"/>
              <a:ext cx="319" cy="167"/>
            </a:xfrm>
            <a:prstGeom prst="ellipse">
              <a:avLst/>
            </a:prstGeom>
            <a:blipFill dpi="0" rotWithShape="0">
              <a:blip r:embed="rId3"/>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36" name="Oval 28">
              <a:extLst>
                <a:ext uri="{FF2B5EF4-FFF2-40B4-BE49-F238E27FC236}">
                  <a16:creationId xmlns:a16="http://schemas.microsoft.com/office/drawing/2014/main" id="{9396DE9C-0DE1-4F51-B495-EFBB516F4A87}"/>
                </a:ext>
              </a:extLst>
            </p:cNvPr>
            <p:cNvSpPr>
              <a:spLocks noChangeArrowheads="1"/>
            </p:cNvSpPr>
            <p:nvPr/>
          </p:nvSpPr>
          <p:spPr bwMode="auto">
            <a:xfrm>
              <a:off x="3073" y="1651"/>
              <a:ext cx="319" cy="160"/>
            </a:xfrm>
            <a:prstGeom prst="ellipse">
              <a:avLst/>
            </a:prstGeom>
            <a:solidFill>
              <a:srgbClr val="00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37" name="Line 29">
              <a:extLst>
                <a:ext uri="{FF2B5EF4-FFF2-40B4-BE49-F238E27FC236}">
                  <a16:creationId xmlns:a16="http://schemas.microsoft.com/office/drawing/2014/main" id="{FDE30469-D769-48AE-943B-B74ABE985E8B}"/>
                </a:ext>
              </a:extLst>
            </p:cNvPr>
            <p:cNvSpPr>
              <a:spLocks noChangeShapeType="1"/>
            </p:cNvSpPr>
            <p:nvPr/>
          </p:nvSpPr>
          <p:spPr bwMode="auto">
            <a:xfrm>
              <a:off x="2470" y="1807"/>
              <a:ext cx="655"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8" name="Oval 30">
              <a:extLst>
                <a:ext uri="{FF2B5EF4-FFF2-40B4-BE49-F238E27FC236}">
                  <a16:creationId xmlns:a16="http://schemas.microsoft.com/office/drawing/2014/main" id="{9C1A5428-D2D5-4283-B69E-408E384B43A6}"/>
                </a:ext>
              </a:extLst>
            </p:cNvPr>
            <p:cNvSpPr>
              <a:spLocks noChangeArrowheads="1"/>
            </p:cNvSpPr>
            <p:nvPr/>
          </p:nvSpPr>
          <p:spPr bwMode="auto">
            <a:xfrm>
              <a:off x="3456" y="2162"/>
              <a:ext cx="320" cy="160"/>
            </a:xfrm>
            <a:prstGeom prst="ellipse">
              <a:avLst/>
            </a:prstGeom>
            <a:blipFill dpi="0" rotWithShape="0">
              <a:blip r:embed="rId2"/>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39" name="Line 31">
              <a:extLst>
                <a:ext uri="{FF2B5EF4-FFF2-40B4-BE49-F238E27FC236}">
                  <a16:creationId xmlns:a16="http://schemas.microsoft.com/office/drawing/2014/main" id="{645F7392-A00C-4BBD-94E5-C15061112882}"/>
                </a:ext>
              </a:extLst>
            </p:cNvPr>
            <p:cNvSpPr>
              <a:spLocks noChangeShapeType="1"/>
            </p:cNvSpPr>
            <p:nvPr/>
          </p:nvSpPr>
          <p:spPr bwMode="auto">
            <a:xfrm>
              <a:off x="2637" y="2062"/>
              <a:ext cx="1"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0" name="Line 32">
              <a:extLst>
                <a:ext uri="{FF2B5EF4-FFF2-40B4-BE49-F238E27FC236}">
                  <a16:creationId xmlns:a16="http://schemas.microsoft.com/office/drawing/2014/main" id="{67A35AF9-7401-4F9C-9ED3-70CFCD849C86}"/>
                </a:ext>
              </a:extLst>
            </p:cNvPr>
            <p:cNvSpPr>
              <a:spLocks noChangeShapeType="1"/>
            </p:cNvSpPr>
            <p:nvPr/>
          </p:nvSpPr>
          <p:spPr bwMode="auto">
            <a:xfrm flipV="1">
              <a:off x="2637" y="2062"/>
              <a:ext cx="4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1" name="Line 33">
              <a:extLst>
                <a:ext uri="{FF2B5EF4-FFF2-40B4-BE49-F238E27FC236}">
                  <a16:creationId xmlns:a16="http://schemas.microsoft.com/office/drawing/2014/main" id="{5A51EF0D-83A3-4CCE-BD52-BB7C8128B7E8}"/>
                </a:ext>
              </a:extLst>
            </p:cNvPr>
            <p:cNvSpPr>
              <a:spLocks noChangeShapeType="1"/>
            </p:cNvSpPr>
            <p:nvPr/>
          </p:nvSpPr>
          <p:spPr bwMode="auto">
            <a:xfrm>
              <a:off x="3125" y="2062"/>
              <a:ext cx="1"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2" name="Line 34">
              <a:extLst>
                <a:ext uri="{FF2B5EF4-FFF2-40B4-BE49-F238E27FC236}">
                  <a16:creationId xmlns:a16="http://schemas.microsoft.com/office/drawing/2014/main" id="{1179BCE7-15FE-4618-9536-AFFF66C5BAA9}"/>
                </a:ext>
              </a:extLst>
            </p:cNvPr>
            <p:cNvSpPr>
              <a:spLocks noChangeShapeType="1"/>
            </p:cNvSpPr>
            <p:nvPr/>
          </p:nvSpPr>
          <p:spPr bwMode="auto">
            <a:xfrm flipH="1" flipV="1">
              <a:off x="2637" y="2062"/>
              <a:ext cx="4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Rectangle 35">
              <a:extLst>
                <a:ext uri="{FF2B5EF4-FFF2-40B4-BE49-F238E27FC236}">
                  <a16:creationId xmlns:a16="http://schemas.microsoft.com/office/drawing/2014/main" id="{CE75A551-1019-444E-A2B1-217B428299B6}"/>
                </a:ext>
              </a:extLst>
            </p:cNvPr>
            <p:cNvSpPr>
              <a:spLocks noChangeArrowheads="1"/>
            </p:cNvSpPr>
            <p:nvPr/>
          </p:nvSpPr>
          <p:spPr bwMode="auto">
            <a:xfrm>
              <a:off x="521" y="1632"/>
              <a:ext cx="87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latin typeface="Helvetica" panose="020B0604020202020204" pitchFamily="34" charset="0"/>
                </a:rPr>
                <a:t>Input layer</a:t>
              </a:r>
              <a:endParaRPr lang="en-US" altLang="en-US"/>
            </a:p>
          </p:txBody>
        </p:sp>
        <p:sp>
          <p:nvSpPr>
            <p:cNvPr id="43044" name="Rectangle 36">
              <a:extLst>
                <a:ext uri="{FF2B5EF4-FFF2-40B4-BE49-F238E27FC236}">
                  <a16:creationId xmlns:a16="http://schemas.microsoft.com/office/drawing/2014/main" id="{A867C1ED-F26C-4313-9B6F-132EB2154F42}"/>
                </a:ext>
              </a:extLst>
            </p:cNvPr>
            <p:cNvSpPr>
              <a:spLocks noChangeArrowheads="1"/>
            </p:cNvSpPr>
            <p:nvPr/>
          </p:nvSpPr>
          <p:spPr bwMode="auto">
            <a:xfrm>
              <a:off x="705" y="2167"/>
              <a:ext cx="10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latin typeface="Helvetica" panose="020B0604020202020204" pitchFamily="34" charset="0"/>
                </a:rPr>
                <a:t>Output layer</a:t>
              </a:r>
              <a:endParaRPr lang="en-US" altLang="en-US"/>
            </a:p>
          </p:txBody>
        </p:sp>
        <p:sp>
          <p:nvSpPr>
            <p:cNvPr id="43045" name="Rectangle 37">
              <a:extLst>
                <a:ext uri="{FF2B5EF4-FFF2-40B4-BE49-F238E27FC236}">
                  <a16:creationId xmlns:a16="http://schemas.microsoft.com/office/drawing/2014/main" id="{71A339E3-D2DD-485C-AC4C-D10E1F2D399E}"/>
                </a:ext>
              </a:extLst>
            </p:cNvPr>
            <p:cNvSpPr>
              <a:spLocks noChangeArrowheads="1"/>
            </p:cNvSpPr>
            <p:nvPr/>
          </p:nvSpPr>
          <p:spPr bwMode="auto">
            <a:xfrm>
              <a:off x="4347" y="1081"/>
              <a:ext cx="114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latin typeface="Helvetica" panose="020B0604020202020204" pitchFamily="34" charset="0"/>
                </a:rPr>
                <a:t>Input patterns</a:t>
              </a:r>
              <a:endParaRPr lang="en-US" altLang="en-US"/>
            </a:p>
          </p:txBody>
        </p:sp>
        <p:sp>
          <p:nvSpPr>
            <p:cNvPr id="43046" name="Rectangle 38">
              <a:extLst>
                <a:ext uri="{FF2B5EF4-FFF2-40B4-BE49-F238E27FC236}">
                  <a16:creationId xmlns:a16="http://schemas.microsoft.com/office/drawing/2014/main" id="{9AE4ABAB-B161-4016-9C8F-78B8008F391E}"/>
                </a:ext>
              </a:extLst>
            </p:cNvPr>
            <p:cNvSpPr>
              <a:spLocks noChangeArrowheads="1"/>
            </p:cNvSpPr>
            <p:nvPr/>
          </p:nvSpPr>
          <p:spPr bwMode="auto">
            <a:xfrm>
              <a:off x="3548" y="1073"/>
              <a:ext cx="19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00</a:t>
              </a:r>
              <a:endParaRPr lang="en-US" altLang="en-US"/>
            </a:p>
          </p:txBody>
        </p:sp>
        <p:sp>
          <p:nvSpPr>
            <p:cNvPr id="43047" name="Rectangle 39">
              <a:extLst>
                <a:ext uri="{FF2B5EF4-FFF2-40B4-BE49-F238E27FC236}">
                  <a16:creationId xmlns:a16="http://schemas.microsoft.com/office/drawing/2014/main" id="{F856C52E-0AC4-473A-A7B6-BB3B2B234247}"/>
                </a:ext>
              </a:extLst>
            </p:cNvPr>
            <p:cNvSpPr>
              <a:spLocks noChangeArrowheads="1"/>
            </p:cNvSpPr>
            <p:nvPr/>
          </p:nvSpPr>
          <p:spPr bwMode="auto">
            <a:xfrm>
              <a:off x="2486" y="1024"/>
              <a:ext cx="19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00</a:t>
              </a:r>
              <a:endParaRPr lang="en-US" altLang="en-US"/>
            </a:p>
          </p:txBody>
        </p:sp>
        <p:sp>
          <p:nvSpPr>
            <p:cNvPr id="43048" name="Rectangle 40">
              <a:extLst>
                <a:ext uri="{FF2B5EF4-FFF2-40B4-BE49-F238E27FC236}">
                  <a16:creationId xmlns:a16="http://schemas.microsoft.com/office/drawing/2014/main" id="{1F6F5F96-EB68-41B5-8350-0D71D65D952B}"/>
                </a:ext>
              </a:extLst>
            </p:cNvPr>
            <p:cNvSpPr>
              <a:spLocks noChangeArrowheads="1"/>
            </p:cNvSpPr>
            <p:nvPr/>
          </p:nvSpPr>
          <p:spPr bwMode="auto">
            <a:xfrm>
              <a:off x="3205" y="873"/>
              <a:ext cx="9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49" name="Rectangle 41">
              <a:extLst>
                <a:ext uri="{FF2B5EF4-FFF2-40B4-BE49-F238E27FC236}">
                  <a16:creationId xmlns:a16="http://schemas.microsoft.com/office/drawing/2014/main" id="{3B5C7CBF-D79C-48E6-BD20-30FC397DAFE2}"/>
                </a:ext>
              </a:extLst>
            </p:cNvPr>
            <p:cNvSpPr>
              <a:spLocks noChangeArrowheads="1"/>
            </p:cNvSpPr>
            <p:nvPr/>
          </p:nvSpPr>
          <p:spPr bwMode="auto">
            <a:xfrm>
              <a:off x="3276" y="873"/>
              <a:ext cx="9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50" name="Rectangle 42">
              <a:extLst>
                <a:ext uri="{FF2B5EF4-FFF2-40B4-BE49-F238E27FC236}">
                  <a16:creationId xmlns:a16="http://schemas.microsoft.com/office/drawing/2014/main" id="{93556170-BFEC-46F7-878E-82E57D03CAB3}"/>
                </a:ext>
              </a:extLst>
            </p:cNvPr>
            <p:cNvSpPr>
              <a:spLocks noChangeArrowheads="1"/>
            </p:cNvSpPr>
            <p:nvPr/>
          </p:nvSpPr>
          <p:spPr bwMode="auto">
            <a:xfrm>
              <a:off x="3996" y="1104"/>
              <a:ext cx="9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51" name="Rectangle 43">
              <a:extLst>
                <a:ext uri="{FF2B5EF4-FFF2-40B4-BE49-F238E27FC236}">
                  <a16:creationId xmlns:a16="http://schemas.microsoft.com/office/drawing/2014/main" id="{BF62833A-D300-4E73-BD9A-8D5A21DEB9F7}"/>
                </a:ext>
              </a:extLst>
            </p:cNvPr>
            <p:cNvSpPr>
              <a:spLocks noChangeArrowheads="1"/>
            </p:cNvSpPr>
            <p:nvPr/>
          </p:nvSpPr>
          <p:spPr bwMode="auto">
            <a:xfrm>
              <a:off x="4067" y="1104"/>
              <a:ext cx="9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52" name="Rectangle 44">
              <a:extLst>
                <a:ext uri="{FF2B5EF4-FFF2-40B4-BE49-F238E27FC236}">
                  <a16:creationId xmlns:a16="http://schemas.microsoft.com/office/drawing/2014/main" id="{0302B095-826F-4F1E-AEDA-0E066664EBFD}"/>
                </a:ext>
              </a:extLst>
            </p:cNvPr>
            <p:cNvSpPr>
              <a:spLocks noChangeArrowheads="1"/>
            </p:cNvSpPr>
            <p:nvPr/>
          </p:nvSpPr>
          <p:spPr bwMode="auto">
            <a:xfrm>
              <a:off x="2278" y="761"/>
              <a:ext cx="19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01</a:t>
              </a:r>
              <a:endParaRPr lang="en-US" altLang="en-US"/>
            </a:p>
          </p:txBody>
        </p:sp>
        <p:sp>
          <p:nvSpPr>
            <p:cNvPr id="43053" name="Rectangle 45">
              <a:extLst>
                <a:ext uri="{FF2B5EF4-FFF2-40B4-BE49-F238E27FC236}">
                  <a16:creationId xmlns:a16="http://schemas.microsoft.com/office/drawing/2014/main" id="{A0A2FC00-C537-459A-B900-8EC47BDB9B25}"/>
                </a:ext>
              </a:extLst>
            </p:cNvPr>
            <p:cNvSpPr>
              <a:spLocks noChangeArrowheads="1"/>
            </p:cNvSpPr>
            <p:nvPr/>
          </p:nvSpPr>
          <p:spPr bwMode="auto">
            <a:xfrm>
              <a:off x="1711" y="1009"/>
              <a:ext cx="9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54" name="Rectangle 46">
              <a:extLst>
                <a:ext uri="{FF2B5EF4-FFF2-40B4-BE49-F238E27FC236}">
                  <a16:creationId xmlns:a16="http://schemas.microsoft.com/office/drawing/2014/main" id="{0FB35935-8E26-49F4-BDC2-AC8498957E5A}"/>
                </a:ext>
              </a:extLst>
            </p:cNvPr>
            <p:cNvSpPr>
              <a:spLocks noChangeArrowheads="1"/>
            </p:cNvSpPr>
            <p:nvPr/>
          </p:nvSpPr>
          <p:spPr bwMode="auto">
            <a:xfrm>
              <a:off x="1783" y="1009"/>
              <a:ext cx="9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55" name="Rectangle 47">
              <a:extLst>
                <a:ext uri="{FF2B5EF4-FFF2-40B4-BE49-F238E27FC236}">
                  <a16:creationId xmlns:a16="http://schemas.microsoft.com/office/drawing/2014/main" id="{BF7DA538-B8F8-4CA5-A746-FDACDFAF1F61}"/>
                </a:ext>
              </a:extLst>
            </p:cNvPr>
            <p:cNvSpPr>
              <a:spLocks noChangeArrowheads="1"/>
            </p:cNvSpPr>
            <p:nvPr/>
          </p:nvSpPr>
          <p:spPr bwMode="auto">
            <a:xfrm>
              <a:off x="2901" y="1127"/>
              <a:ext cx="19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00</a:t>
              </a:r>
              <a:endParaRPr lang="en-US" altLang="en-US"/>
            </a:p>
          </p:txBody>
        </p:sp>
        <p:sp>
          <p:nvSpPr>
            <p:cNvPr id="43056" name="Rectangle 48">
              <a:extLst>
                <a:ext uri="{FF2B5EF4-FFF2-40B4-BE49-F238E27FC236}">
                  <a16:creationId xmlns:a16="http://schemas.microsoft.com/office/drawing/2014/main" id="{A25FC309-F0C9-45C8-ABA3-20A3C77A29A3}"/>
                </a:ext>
              </a:extLst>
            </p:cNvPr>
            <p:cNvSpPr>
              <a:spLocks noChangeArrowheads="1"/>
            </p:cNvSpPr>
            <p:nvPr/>
          </p:nvSpPr>
          <p:spPr bwMode="auto">
            <a:xfrm>
              <a:off x="2111" y="1081"/>
              <a:ext cx="1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10</a:t>
              </a:r>
              <a:endParaRPr lang="en-US" altLang="en-US"/>
            </a:p>
          </p:txBody>
        </p:sp>
        <p:sp>
          <p:nvSpPr>
            <p:cNvPr id="43057" name="Rectangle 49">
              <a:extLst>
                <a:ext uri="{FF2B5EF4-FFF2-40B4-BE49-F238E27FC236}">
                  <a16:creationId xmlns:a16="http://schemas.microsoft.com/office/drawing/2014/main" id="{FAA14808-1469-40E7-BBFE-427697514594}"/>
                </a:ext>
              </a:extLst>
            </p:cNvPr>
            <p:cNvSpPr>
              <a:spLocks noChangeArrowheads="1"/>
            </p:cNvSpPr>
            <p:nvPr/>
          </p:nvSpPr>
          <p:spPr bwMode="auto">
            <a:xfrm>
              <a:off x="2566" y="2875"/>
              <a:ext cx="19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01</a:t>
              </a:r>
              <a:endParaRPr lang="en-US" altLang="en-US"/>
            </a:p>
          </p:txBody>
        </p:sp>
        <p:sp>
          <p:nvSpPr>
            <p:cNvPr id="43058" name="Rectangle 50">
              <a:extLst>
                <a:ext uri="{FF2B5EF4-FFF2-40B4-BE49-F238E27FC236}">
                  <a16:creationId xmlns:a16="http://schemas.microsoft.com/office/drawing/2014/main" id="{6F356046-ECA5-4DD1-8F8D-CAF4984E7F51}"/>
                </a:ext>
              </a:extLst>
            </p:cNvPr>
            <p:cNvSpPr>
              <a:spLocks noChangeArrowheads="1"/>
            </p:cNvSpPr>
            <p:nvPr/>
          </p:nvSpPr>
          <p:spPr bwMode="auto">
            <a:xfrm>
              <a:off x="3716" y="2932"/>
              <a:ext cx="9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59" name="Rectangle 51">
              <a:extLst>
                <a:ext uri="{FF2B5EF4-FFF2-40B4-BE49-F238E27FC236}">
                  <a16:creationId xmlns:a16="http://schemas.microsoft.com/office/drawing/2014/main" id="{482C5DBF-4E21-421E-B0ED-314FC2214374}"/>
                </a:ext>
              </a:extLst>
            </p:cNvPr>
            <p:cNvSpPr>
              <a:spLocks noChangeArrowheads="1"/>
            </p:cNvSpPr>
            <p:nvPr/>
          </p:nvSpPr>
          <p:spPr bwMode="auto">
            <a:xfrm>
              <a:off x="3787" y="2932"/>
              <a:ext cx="9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60" name="Rectangle 52">
              <a:extLst>
                <a:ext uri="{FF2B5EF4-FFF2-40B4-BE49-F238E27FC236}">
                  <a16:creationId xmlns:a16="http://schemas.microsoft.com/office/drawing/2014/main" id="{57E5EED9-7ECF-4684-827E-5C4C58EB341F}"/>
                </a:ext>
              </a:extLst>
            </p:cNvPr>
            <p:cNvSpPr>
              <a:spLocks noChangeArrowheads="1"/>
            </p:cNvSpPr>
            <p:nvPr/>
          </p:nvSpPr>
          <p:spPr bwMode="auto">
            <a:xfrm>
              <a:off x="3724" y="3299"/>
              <a:ext cx="9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61" name="Rectangle 53">
              <a:extLst>
                <a:ext uri="{FF2B5EF4-FFF2-40B4-BE49-F238E27FC236}">
                  <a16:creationId xmlns:a16="http://schemas.microsoft.com/office/drawing/2014/main" id="{56530DFB-5449-4DCC-A0C5-E38F4EE7CABA}"/>
                </a:ext>
              </a:extLst>
            </p:cNvPr>
            <p:cNvSpPr>
              <a:spLocks noChangeArrowheads="1"/>
            </p:cNvSpPr>
            <p:nvPr/>
          </p:nvSpPr>
          <p:spPr bwMode="auto">
            <a:xfrm>
              <a:off x="3796" y="3299"/>
              <a:ext cx="9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62" name="Rectangle 54">
              <a:extLst>
                <a:ext uri="{FF2B5EF4-FFF2-40B4-BE49-F238E27FC236}">
                  <a16:creationId xmlns:a16="http://schemas.microsoft.com/office/drawing/2014/main" id="{8E69B5E0-8E24-44BB-95DD-E211739B6122}"/>
                </a:ext>
              </a:extLst>
            </p:cNvPr>
            <p:cNvSpPr>
              <a:spLocks noChangeArrowheads="1"/>
            </p:cNvSpPr>
            <p:nvPr/>
          </p:nvSpPr>
          <p:spPr bwMode="auto">
            <a:xfrm>
              <a:off x="3732" y="3642"/>
              <a:ext cx="9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63" name="Rectangle 55">
              <a:extLst>
                <a:ext uri="{FF2B5EF4-FFF2-40B4-BE49-F238E27FC236}">
                  <a16:creationId xmlns:a16="http://schemas.microsoft.com/office/drawing/2014/main" id="{17B020C0-2BA5-4AF8-855D-627139F6DBB2}"/>
                </a:ext>
              </a:extLst>
            </p:cNvPr>
            <p:cNvSpPr>
              <a:spLocks noChangeArrowheads="1"/>
            </p:cNvSpPr>
            <p:nvPr/>
          </p:nvSpPr>
          <p:spPr bwMode="auto">
            <a:xfrm>
              <a:off x="3804" y="3642"/>
              <a:ext cx="9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sp>
          <p:nvSpPr>
            <p:cNvPr id="43064" name="Rectangle 56">
              <a:extLst>
                <a:ext uri="{FF2B5EF4-FFF2-40B4-BE49-F238E27FC236}">
                  <a16:creationId xmlns:a16="http://schemas.microsoft.com/office/drawing/2014/main" id="{47098FE6-80A7-43E5-B50F-F2DA73CD3E2E}"/>
                </a:ext>
              </a:extLst>
            </p:cNvPr>
            <p:cNvSpPr>
              <a:spLocks noChangeArrowheads="1"/>
            </p:cNvSpPr>
            <p:nvPr/>
          </p:nvSpPr>
          <p:spPr bwMode="auto">
            <a:xfrm>
              <a:off x="4139" y="3180"/>
              <a:ext cx="54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latin typeface="Helvetica" panose="020B0604020202020204" pitchFamily="34" charset="0"/>
                </a:rPr>
                <a:t>Sorted</a:t>
              </a:r>
              <a:endParaRPr lang="en-US" altLang="en-US"/>
            </a:p>
          </p:txBody>
        </p:sp>
        <p:sp>
          <p:nvSpPr>
            <p:cNvPr id="43065" name="Rectangle 57">
              <a:extLst>
                <a:ext uri="{FF2B5EF4-FFF2-40B4-BE49-F238E27FC236}">
                  <a16:creationId xmlns:a16="http://schemas.microsoft.com/office/drawing/2014/main" id="{0950EC92-3E0E-40DC-A0CF-36C65646AB67}"/>
                </a:ext>
              </a:extLst>
            </p:cNvPr>
            <p:cNvSpPr>
              <a:spLocks noChangeArrowheads="1"/>
            </p:cNvSpPr>
            <p:nvPr/>
          </p:nvSpPr>
          <p:spPr bwMode="auto">
            <a:xfrm>
              <a:off x="4139" y="3363"/>
              <a:ext cx="67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latin typeface="Helvetica" panose="020B0604020202020204" pitchFamily="34" charset="0"/>
                </a:rPr>
                <a:t>patterns</a:t>
              </a:r>
              <a:endParaRPr lang="en-US" altLang="en-US"/>
            </a:p>
          </p:txBody>
        </p:sp>
        <p:sp>
          <p:nvSpPr>
            <p:cNvPr id="43066" name="Oval 58">
              <a:extLst>
                <a:ext uri="{FF2B5EF4-FFF2-40B4-BE49-F238E27FC236}">
                  <a16:creationId xmlns:a16="http://schemas.microsoft.com/office/drawing/2014/main" id="{D0F59D05-44F0-4222-BF6F-5BBA3A24CB00}"/>
                </a:ext>
              </a:extLst>
            </p:cNvPr>
            <p:cNvSpPr>
              <a:spLocks noChangeArrowheads="1"/>
            </p:cNvSpPr>
            <p:nvPr/>
          </p:nvSpPr>
          <p:spPr bwMode="auto">
            <a:xfrm>
              <a:off x="1947" y="2154"/>
              <a:ext cx="319" cy="168"/>
            </a:xfrm>
            <a:prstGeom prst="ellipse">
              <a:avLst/>
            </a:prstGeom>
            <a:blipFill dpi="0" rotWithShape="0">
              <a:blip r:embed="rId2"/>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67" name="Oval 59">
              <a:extLst>
                <a:ext uri="{FF2B5EF4-FFF2-40B4-BE49-F238E27FC236}">
                  <a16:creationId xmlns:a16="http://schemas.microsoft.com/office/drawing/2014/main" id="{5CF9ED52-77C9-4AA1-AFD1-2C1FA9B2967E}"/>
                </a:ext>
              </a:extLst>
            </p:cNvPr>
            <p:cNvSpPr>
              <a:spLocks noChangeArrowheads="1"/>
            </p:cNvSpPr>
            <p:nvPr/>
          </p:nvSpPr>
          <p:spPr bwMode="auto">
            <a:xfrm>
              <a:off x="2434" y="2154"/>
              <a:ext cx="319" cy="168"/>
            </a:xfrm>
            <a:prstGeom prst="ellipse">
              <a:avLst/>
            </a:prstGeom>
            <a:blipFill dpi="0" rotWithShape="0">
              <a:blip r:embed="rId2"/>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68" name="Line 60">
              <a:extLst>
                <a:ext uri="{FF2B5EF4-FFF2-40B4-BE49-F238E27FC236}">
                  <a16:creationId xmlns:a16="http://schemas.microsoft.com/office/drawing/2014/main" id="{B944B9F8-E41C-4AEF-AF2F-AF47C7583E20}"/>
                </a:ext>
              </a:extLst>
            </p:cNvPr>
            <p:cNvSpPr>
              <a:spLocks noChangeShapeType="1"/>
            </p:cNvSpPr>
            <p:nvPr/>
          </p:nvSpPr>
          <p:spPr bwMode="auto">
            <a:xfrm flipV="1">
              <a:off x="2102" y="2062"/>
              <a:ext cx="535"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9" name="Line 61">
              <a:extLst>
                <a:ext uri="{FF2B5EF4-FFF2-40B4-BE49-F238E27FC236}">
                  <a16:creationId xmlns:a16="http://schemas.microsoft.com/office/drawing/2014/main" id="{64EFB9F3-DC23-453B-B27B-5224380CE750}"/>
                </a:ext>
              </a:extLst>
            </p:cNvPr>
            <p:cNvSpPr>
              <a:spLocks noChangeShapeType="1"/>
            </p:cNvSpPr>
            <p:nvPr/>
          </p:nvSpPr>
          <p:spPr bwMode="auto">
            <a:xfrm>
              <a:off x="2637" y="2062"/>
              <a:ext cx="975"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0" name="Line 62">
              <a:extLst>
                <a:ext uri="{FF2B5EF4-FFF2-40B4-BE49-F238E27FC236}">
                  <a16:creationId xmlns:a16="http://schemas.microsoft.com/office/drawing/2014/main" id="{0303D5DD-BECD-4F8E-8504-E0983C24D75C}"/>
                </a:ext>
              </a:extLst>
            </p:cNvPr>
            <p:cNvSpPr>
              <a:spLocks noChangeShapeType="1"/>
            </p:cNvSpPr>
            <p:nvPr/>
          </p:nvSpPr>
          <p:spPr bwMode="auto">
            <a:xfrm flipH="1" flipV="1">
              <a:off x="3101" y="2070"/>
              <a:ext cx="495"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1" name="Line 63">
              <a:extLst>
                <a:ext uri="{FF2B5EF4-FFF2-40B4-BE49-F238E27FC236}">
                  <a16:creationId xmlns:a16="http://schemas.microsoft.com/office/drawing/2014/main" id="{37DD2875-A383-4835-B72F-55E1FA6289CF}"/>
                </a:ext>
              </a:extLst>
            </p:cNvPr>
            <p:cNvSpPr>
              <a:spLocks noChangeShapeType="1"/>
            </p:cNvSpPr>
            <p:nvPr/>
          </p:nvSpPr>
          <p:spPr bwMode="auto">
            <a:xfrm flipH="1">
              <a:off x="2134" y="2070"/>
              <a:ext cx="967"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2" name="Oval 64">
              <a:extLst>
                <a:ext uri="{FF2B5EF4-FFF2-40B4-BE49-F238E27FC236}">
                  <a16:creationId xmlns:a16="http://schemas.microsoft.com/office/drawing/2014/main" id="{B0D90691-31E6-48AC-B4EA-473465D7477B}"/>
                </a:ext>
              </a:extLst>
            </p:cNvPr>
            <p:cNvSpPr>
              <a:spLocks noChangeArrowheads="1"/>
            </p:cNvSpPr>
            <p:nvPr/>
          </p:nvSpPr>
          <p:spPr bwMode="auto">
            <a:xfrm>
              <a:off x="1429" y="1389"/>
              <a:ext cx="2924" cy="200"/>
            </a:xfrm>
            <a:prstGeom prst="ellipse">
              <a:avLst/>
            </a:prstGeom>
            <a:blipFill dpi="0" rotWithShape="0">
              <a:blip r:embed="rId3"/>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73" name="Line 65">
              <a:extLst>
                <a:ext uri="{FF2B5EF4-FFF2-40B4-BE49-F238E27FC236}">
                  <a16:creationId xmlns:a16="http://schemas.microsoft.com/office/drawing/2014/main" id="{C817FD5A-B9D2-4839-B2E6-135C0CD303D4}"/>
                </a:ext>
              </a:extLst>
            </p:cNvPr>
            <p:cNvSpPr>
              <a:spLocks noChangeShapeType="1"/>
            </p:cNvSpPr>
            <p:nvPr/>
          </p:nvSpPr>
          <p:spPr bwMode="auto">
            <a:xfrm flipV="1">
              <a:off x="2637" y="1807"/>
              <a:ext cx="639"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4" name="Line 66">
              <a:extLst>
                <a:ext uri="{FF2B5EF4-FFF2-40B4-BE49-F238E27FC236}">
                  <a16:creationId xmlns:a16="http://schemas.microsoft.com/office/drawing/2014/main" id="{CBB25248-7AF5-46B6-A89D-79C5ACF036C4}"/>
                </a:ext>
              </a:extLst>
            </p:cNvPr>
            <p:cNvSpPr>
              <a:spLocks noChangeShapeType="1"/>
            </p:cNvSpPr>
            <p:nvPr/>
          </p:nvSpPr>
          <p:spPr bwMode="auto">
            <a:xfrm flipH="1">
              <a:off x="3141" y="1823"/>
              <a:ext cx="79"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5" name="Line 67">
              <a:extLst>
                <a:ext uri="{FF2B5EF4-FFF2-40B4-BE49-F238E27FC236}">
                  <a16:creationId xmlns:a16="http://schemas.microsoft.com/office/drawing/2014/main" id="{F1079260-5DB0-452B-9B16-4F95904891DD}"/>
                </a:ext>
              </a:extLst>
            </p:cNvPr>
            <p:cNvSpPr>
              <a:spLocks noChangeShapeType="1"/>
            </p:cNvSpPr>
            <p:nvPr/>
          </p:nvSpPr>
          <p:spPr bwMode="auto">
            <a:xfrm>
              <a:off x="2510" y="1807"/>
              <a:ext cx="135"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6" name="Oval 68">
              <a:extLst>
                <a:ext uri="{FF2B5EF4-FFF2-40B4-BE49-F238E27FC236}">
                  <a16:creationId xmlns:a16="http://schemas.microsoft.com/office/drawing/2014/main" id="{EEA52650-348E-4B63-9286-78A13D43B95D}"/>
                </a:ext>
              </a:extLst>
            </p:cNvPr>
            <p:cNvSpPr>
              <a:spLocks noChangeArrowheads="1"/>
            </p:cNvSpPr>
            <p:nvPr/>
          </p:nvSpPr>
          <p:spPr bwMode="auto">
            <a:xfrm>
              <a:off x="1851" y="3583"/>
              <a:ext cx="295" cy="279"/>
            </a:xfrm>
            <a:prstGeom prst="ellipse">
              <a:avLst/>
            </a:prstGeom>
            <a:solidFill>
              <a:srgbClr val="00FFFF"/>
            </a:solidFill>
            <a:ln w="1270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77" name="Rectangle 69">
              <a:extLst>
                <a:ext uri="{FF2B5EF4-FFF2-40B4-BE49-F238E27FC236}">
                  <a16:creationId xmlns:a16="http://schemas.microsoft.com/office/drawing/2014/main" id="{4EA3E588-9358-4853-B461-E66014B84139}"/>
                </a:ext>
              </a:extLst>
            </p:cNvPr>
            <p:cNvSpPr>
              <a:spLocks noChangeArrowheads="1"/>
            </p:cNvSpPr>
            <p:nvPr/>
          </p:nvSpPr>
          <p:spPr bwMode="auto">
            <a:xfrm>
              <a:off x="1919" y="3667"/>
              <a:ext cx="19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00</a:t>
              </a:r>
              <a:endParaRPr lang="en-US" altLang="en-US"/>
            </a:p>
          </p:txBody>
        </p:sp>
        <p:sp>
          <p:nvSpPr>
            <p:cNvPr id="43078" name="Oval 70">
              <a:extLst>
                <a:ext uri="{FF2B5EF4-FFF2-40B4-BE49-F238E27FC236}">
                  <a16:creationId xmlns:a16="http://schemas.microsoft.com/office/drawing/2014/main" id="{F1CEA4EF-0CF4-4C40-A87B-BD45DF58ED65}"/>
                </a:ext>
              </a:extLst>
            </p:cNvPr>
            <p:cNvSpPr>
              <a:spLocks noChangeArrowheads="1"/>
            </p:cNvSpPr>
            <p:nvPr/>
          </p:nvSpPr>
          <p:spPr bwMode="auto">
            <a:xfrm>
              <a:off x="1859" y="3216"/>
              <a:ext cx="287" cy="271"/>
            </a:xfrm>
            <a:prstGeom prst="ellipse">
              <a:avLst/>
            </a:prstGeom>
            <a:solidFill>
              <a:srgbClr val="00FFFF"/>
            </a:solidFill>
            <a:ln w="1270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79" name="Rectangle 71">
              <a:extLst>
                <a:ext uri="{FF2B5EF4-FFF2-40B4-BE49-F238E27FC236}">
                  <a16:creationId xmlns:a16="http://schemas.microsoft.com/office/drawing/2014/main" id="{9B1AA926-863C-4BAF-B980-D8D993CB8FBA}"/>
                </a:ext>
              </a:extLst>
            </p:cNvPr>
            <p:cNvSpPr>
              <a:spLocks noChangeArrowheads="1"/>
            </p:cNvSpPr>
            <p:nvPr/>
          </p:nvSpPr>
          <p:spPr bwMode="auto">
            <a:xfrm>
              <a:off x="1919" y="3290"/>
              <a:ext cx="19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00</a:t>
              </a:r>
              <a:endParaRPr lang="en-US" altLang="en-US"/>
            </a:p>
          </p:txBody>
        </p:sp>
        <p:sp>
          <p:nvSpPr>
            <p:cNvPr id="43080" name="Oval 72">
              <a:extLst>
                <a:ext uri="{FF2B5EF4-FFF2-40B4-BE49-F238E27FC236}">
                  <a16:creationId xmlns:a16="http://schemas.microsoft.com/office/drawing/2014/main" id="{4874A475-0BF1-4F2C-9A71-F01C5D720B1E}"/>
                </a:ext>
              </a:extLst>
            </p:cNvPr>
            <p:cNvSpPr>
              <a:spLocks noChangeArrowheads="1"/>
            </p:cNvSpPr>
            <p:nvPr/>
          </p:nvSpPr>
          <p:spPr bwMode="auto">
            <a:xfrm>
              <a:off x="1867" y="2833"/>
              <a:ext cx="287" cy="279"/>
            </a:xfrm>
            <a:prstGeom prst="ellipse">
              <a:avLst/>
            </a:prstGeom>
            <a:solidFill>
              <a:srgbClr val="00FFFF"/>
            </a:solidFill>
            <a:ln w="1270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81" name="Rectangle 73">
              <a:extLst>
                <a:ext uri="{FF2B5EF4-FFF2-40B4-BE49-F238E27FC236}">
                  <a16:creationId xmlns:a16="http://schemas.microsoft.com/office/drawing/2014/main" id="{1C8D5B9D-5427-4E42-BEBC-F7B71CCC1271}"/>
                </a:ext>
              </a:extLst>
            </p:cNvPr>
            <p:cNvSpPr>
              <a:spLocks noChangeArrowheads="1"/>
            </p:cNvSpPr>
            <p:nvPr/>
          </p:nvSpPr>
          <p:spPr bwMode="auto">
            <a:xfrm>
              <a:off x="1928" y="2908"/>
              <a:ext cx="19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00</a:t>
              </a:r>
              <a:endParaRPr lang="en-US" altLang="en-US"/>
            </a:p>
          </p:txBody>
        </p:sp>
        <p:sp>
          <p:nvSpPr>
            <p:cNvPr id="43082" name="Freeform 74">
              <a:extLst>
                <a:ext uri="{FF2B5EF4-FFF2-40B4-BE49-F238E27FC236}">
                  <a16:creationId xmlns:a16="http://schemas.microsoft.com/office/drawing/2014/main" id="{748DF834-6F89-4502-890A-E3CCEF0F83A2}"/>
                </a:ext>
              </a:extLst>
            </p:cNvPr>
            <p:cNvSpPr>
              <a:spLocks noChangeArrowheads="1"/>
            </p:cNvSpPr>
            <p:nvPr/>
          </p:nvSpPr>
          <p:spPr bwMode="auto">
            <a:xfrm>
              <a:off x="3053" y="2805"/>
              <a:ext cx="343" cy="303"/>
            </a:xfrm>
            <a:custGeom>
              <a:avLst/>
              <a:gdLst>
                <a:gd name="T0" fmla="*/ 167 w 343"/>
                <a:gd name="T1" fmla="*/ 0 h 303"/>
                <a:gd name="T2" fmla="*/ 0 w 343"/>
                <a:gd name="T3" fmla="*/ 303 h 303"/>
                <a:gd name="T4" fmla="*/ 343 w 343"/>
                <a:gd name="T5" fmla="*/ 303 h 303"/>
                <a:gd name="T6" fmla="*/ 167 w 343"/>
                <a:gd name="T7" fmla="*/ 0 h 303"/>
              </a:gdLst>
              <a:ahLst/>
              <a:cxnLst>
                <a:cxn ang="0">
                  <a:pos x="T0" y="T1"/>
                </a:cxn>
                <a:cxn ang="0">
                  <a:pos x="T2" y="T3"/>
                </a:cxn>
                <a:cxn ang="0">
                  <a:pos x="T4" y="T5"/>
                </a:cxn>
                <a:cxn ang="0">
                  <a:pos x="T6" y="T7"/>
                </a:cxn>
              </a:cxnLst>
              <a:rect l="0" t="0" r="r" b="b"/>
              <a:pathLst>
                <a:path w="343" h="303">
                  <a:moveTo>
                    <a:pt x="167" y="0"/>
                  </a:moveTo>
                  <a:lnTo>
                    <a:pt x="0" y="303"/>
                  </a:lnTo>
                  <a:lnTo>
                    <a:pt x="343" y="303"/>
                  </a:lnTo>
                  <a:lnTo>
                    <a:pt x="167" y="0"/>
                  </a:lnTo>
                  <a:close/>
                </a:path>
              </a:pathLst>
            </a:cu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083" name="Rectangle 75">
              <a:extLst>
                <a:ext uri="{FF2B5EF4-FFF2-40B4-BE49-F238E27FC236}">
                  <a16:creationId xmlns:a16="http://schemas.microsoft.com/office/drawing/2014/main" id="{6072C4D3-D627-4DDD-B92B-E29DF0C128B1}"/>
                </a:ext>
              </a:extLst>
            </p:cNvPr>
            <p:cNvSpPr>
              <a:spLocks noChangeArrowheads="1"/>
            </p:cNvSpPr>
            <p:nvPr/>
          </p:nvSpPr>
          <p:spPr bwMode="auto">
            <a:xfrm>
              <a:off x="3142" y="2932"/>
              <a:ext cx="1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10</a:t>
              </a:r>
              <a:endParaRPr lang="en-US" altLang="en-US"/>
            </a:p>
          </p:txBody>
        </p:sp>
        <p:sp>
          <p:nvSpPr>
            <p:cNvPr id="43084" name="Freeform 76">
              <a:extLst>
                <a:ext uri="{FF2B5EF4-FFF2-40B4-BE49-F238E27FC236}">
                  <a16:creationId xmlns:a16="http://schemas.microsoft.com/office/drawing/2014/main" id="{45B47AA8-4640-49B7-ABD5-D0870C746C60}"/>
                </a:ext>
              </a:extLst>
            </p:cNvPr>
            <p:cNvSpPr>
              <a:spLocks noChangeArrowheads="1"/>
            </p:cNvSpPr>
            <p:nvPr/>
          </p:nvSpPr>
          <p:spPr bwMode="auto">
            <a:xfrm>
              <a:off x="3053" y="3180"/>
              <a:ext cx="343" cy="303"/>
            </a:xfrm>
            <a:custGeom>
              <a:avLst/>
              <a:gdLst>
                <a:gd name="T0" fmla="*/ 167 w 343"/>
                <a:gd name="T1" fmla="*/ 0 h 303"/>
                <a:gd name="T2" fmla="*/ 0 w 343"/>
                <a:gd name="T3" fmla="*/ 303 h 303"/>
                <a:gd name="T4" fmla="*/ 343 w 343"/>
                <a:gd name="T5" fmla="*/ 303 h 303"/>
                <a:gd name="T6" fmla="*/ 167 w 343"/>
                <a:gd name="T7" fmla="*/ 0 h 303"/>
              </a:gdLst>
              <a:ahLst/>
              <a:cxnLst>
                <a:cxn ang="0">
                  <a:pos x="T0" y="T1"/>
                </a:cxn>
                <a:cxn ang="0">
                  <a:pos x="T2" y="T3"/>
                </a:cxn>
                <a:cxn ang="0">
                  <a:pos x="T4" y="T5"/>
                </a:cxn>
                <a:cxn ang="0">
                  <a:pos x="T6" y="T7"/>
                </a:cxn>
              </a:cxnLst>
              <a:rect l="0" t="0" r="r" b="b"/>
              <a:pathLst>
                <a:path w="343" h="303">
                  <a:moveTo>
                    <a:pt x="167" y="0"/>
                  </a:moveTo>
                  <a:lnTo>
                    <a:pt x="0" y="303"/>
                  </a:lnTo>
                  <a:lnTo>
                    <a:pt x="343" y="303"/>
                  </a:lnTo>
                  <a:lnTo>
                    <a:pt x="167" y="0"/>
                  </a:lnTo>
                  <a:close/>
                </a:path>
              </a:pathLst>
            </a:cu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085" name="Rectangle 77">
              <a:extLst>
                <a:ext uri="{FF2B5EF4-FFF2-40B4-BE49-F238E27FC236}">
                  <a16:creationId xmlns:a16="http://schemas.microsoft.com/office/drawing/2014/main" id="{166EC0D7-44CF-4663-AE5D-6EE6F46F9E66}"/>
                </a:ext>
              </a:extLst>
            </p:cNvPr>
            <p:cNvSpPr>
              <a:spLocks noChangeArrowheads="1"/>
            </p:cNvSpPr>
            <p:nvPr/>
          </p:nvSpPr>
          <p:spPr bwMode="auto">
            <a:xfrm>
              <a:off x="3142" y="3298"/>
              <a:ext cx="19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10</a:t>
              </a:r>
              <a:endParaRPr lang="en-US" altLang="en-US"/>
            </a:p>
          </p:txBody>
        </p:sp>
        <p:sp>
          <p:nvSpPr>
            <p:cNvPr id="43086" name="Freeform 78">
              <a:extLst>
                <a:ext uri="{FF2B5EF4-FFF2-40B4-BE49-F238E27FC236}">
                  <a16:creationId xmlns:a16="http://schemas.microsoft.com/office/drawing/2014/main" id="{3DA3EEE5-6724-4DF5-A376-D18ECF779AF0}"/>
                </a:ext>
              </a:extLst>
            </p:cNvPr>
            <p:cNvSpPr>
              <a:spLocks noChangeArrowheads="1"/>
            </p:cNvSpPr>
            <p:nvPr/>
          </p:nvSpPr>
          <p:spPr bwMode="auto">
            <a:xfrm>
              <a:off x="2725" y="626"/>
              <a:ext cx="344" cy="311"/>
            </a:xfrm>
            <a:custGeom>
              <a:avLst/>
              <a:gdLst>
                <a:gd name="T0" fmla="*/ 168 w 344"/>
                <a:gd name="T1" fmla="*/ 0 h 311"/>
                <a:gd name="T2" fmla="*/ 0 w 344"/>
                <a:gd name="T3" fmla="*/ 311 h 311"/>
                <a:gd name="T4" fmla="*/ 344 w 344"/>
                <a:gd name="T5" fmla="*/ 311 h 311"/>
                <a:gd name="T6" fmla="*/ 168 w 344"/>
                <a:gd name="T7" fmla="*/ 0 h 311"/>
              </a:gdLst>
              <a:ahLst/>
              <a:cxnLst>
                <a:cxn ang="0">
                  <a:pos x="T0" y="T1"/>
                </a:cxn>
                <a:cxn ang="0">
                  <a:pos x="T2" y="T3"/>
                </a:cxn>
                <a:cxn ang="0">
                  <a:pos x="T4" y="T5"/>
                </a:cxn>
                <a:cxn ang="0">
                  <a:pos x="T6" y="T7"/>
                </a:cxn>
              </a:cxnLst>
              <a:rect l="0" t="0" r="r" b="b"/>
              <a:pathLst>
                <a:path w="344" h="311">
                  <a:moveTo>
                    <a:pt x="168" y="0"/>
                  </a:moveTo>
                  <a:lnTo>
                    <a:pt x="0" y="311"/>
                  </a:lnTo>
                  <a:lnTo>
                    <a:pt x="344" y="311"/>
                  </a:lnTo>
                  <a:lnTo>
                    <a:pt x="168" y="0"/>
                  </a:lnTo>
                  <a:close/>
                </a:path>
              </a:pathLst>
            </a:cu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087" name="Rectangle 79">
              <a:extLst>
                <a:ext uri="{FF2B5EF4-FFF2-40B4-BE49-F238E27FC236}">
                  <a16:creationId xmlns:a16="http://schemas.microsoft.com/office/drawing/2014/main" id="{F43E75BC-50ED-4915-BA6F-F8B2CF1851D4}"/>
                </a:ext>
              </a:extLst>
            </p:cNvPr>
            <p:cNvSpPr>
              <a:spLocks noChangeArrowheads="1"/>
            </p:cNvSpPr>
            <p:nvPr/>
          </p:nvSpPr>
          <p:spPr bwMode="auto">
            <a:xfrm>
              <a:off x="2813" y="754"/>
              <a:ext cx="1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10</a:t>
              </a:r>
              <a:endParaRPr lang="en-US" altLang="en-US"/>
            </a:p>
          </p:txBody>
        </p:sp>
        <p:sp>
          <p:nvSpPr>
            <p:cNvPr id="43088" name="Oval 80">
              <a:extLst>
                <a:ext uri="{FF2B5EF4-FFF2-40B4-BE49-F238E27FC236}">
                  <a16:creationId xmlns:a16="http://schemas.microsoft.com/office/drawing/2014/main" id="{EE561DC3-1B46-4DC9-8152-AB3A3525C6B0}"/>
                </a:ext>
              </a:extLst>
            </p:cNvPr>
            <p:cNvSpPr>
              <a:spLocks noChangeArrowheads="1"/>
            </p:cNvSpPr>
            <p:nvPr/>
          </p:nvSpPr>
          <p:spPr bwMode="auto">
            <a:xfrm>
              <a:off x="2034" y="1899"/>
              <a:ext cx="320" cy="159"/>
            </a:xfrm>
            <a:prstGeom prst="ellipse">
              <a:avLst/>
            </a:prstGeom>
            <a:blipFill dpi="0" rotWithShape="0">
              <a:blip r:embed="rId3"/>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89" name="Oval 81">
              <a:extLst>
                <a:ext uri="{FF2B5EF4-FFF2-40B4-BE49-F238E27FC236}">
                  <a16:creationId xmlns:a16="http://schemas.microsoft.com/office/drawing/2014/main" id="{1B9F05CC-8EF8-43D4-B8AD-5FDC0FDA835B}"/>
                </a:ext>
              </a:extLst>
            </p:cNvPr>
            <p:cNvSpPr>
              <a:spLocks noChangeArrowheads="1"/>
            </p:cNvSpPr>
            <p:nvPr/>
          </p:nvSpPr>
          <p:spPr bwMode="auto">
            <a:xfrm>
              <a:off x="3424" y="1899"/>
              <a:ext cx="320" cy="159"/>
            </a:xfrm>
            <a:prstGeom prst="ellipse">
              <a:avLst/>
            </a:prstGeom>
            <a:blipFill dpi="0" rotWithShape="0">
              <a:blip r:embed="rId3"/>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90" name="Line 82">
              <a:extLst>
                <a:ext uri="{FF2B5EF4-FFF2-40B4-BE49-F238E27FC236}">
                  <a16:creationId xmlns:a16="http://schemas.microsoft.com/office/drawing/2014/main" id="{101BE6E7-A8EF-4D88-B01C-7F381B8499E3}"/>
                </a:ext>
              </a:extLst>
            </p:cNvPr>
            <p:cNvSpPr>
              <a:spLocks noChangeShapeType="1"/>
            </p:cNvSpPr>
            <p:nvPr/>
          </p:nvSpPr>
          <p:spPr bwMode="auto">
            <a:xfrm flipH="1" flipV="1">
              <a:off x="3228" y="1823"/>
              <a:ext cx="352"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1" name="Line 83">
              <a:extLst>
                <a:ext uri="{FF2B5EF4-FFF2-40B4-BE49-F238E27FC236}">
                  <a16:creationId xmlns:a16="http://schemas.microsoft.com/office/drawing/2014/main" id="{59BB3BEA-57C2-442E-A6D9-3F6BC118AE3B}"/>
                </a:ext>
              </a:extLst>
            </p:cNvPr>
            <p:cNvSpPr>
              <a:spLocks noChangeShapeType="1"/>
            </p:cNvSpPr>
            <p:nvPr/>
          </p:nvSpPr>
          <p:spPr bwMode="auto">
            <a:xfrm flipH="1" flipV="1">
              <a:off x="2510" y="1799"/>
              <a:ext cx="1062"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2" name="Line 84">
              <a:extLst>
                <a:ext uri="{FF2B5EF4-FFF2-40B4-BE49-F238E27FC236}">
                  <a16:creationId xmlns:a16="http://schemas.microsoft.com/office/drawing/2014/main" id="{F8573B8C-70CD-4441-B992-6EE098FC9A1A}"/>
                </a:ext>
              </a:extLst>
            </p:cNvPr>
            <p:cNvSpPr>
              <a:spLocks noChangeShapeType="1"/>
            </p:cNvSpPr>
            <p:nvPr/>
          </p:nvSpPr>
          <p:spPr bwMode="auto">
            <a:xfrm flipV="1">
              <a:off x="2190" y="1807"/>
              <a:ext cx="103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3" name="Line 85">
              <a:extLst>
                <a:ext uri="{FF2B5EF4-FFF2-40B4-BE49-F238E27FC236}">
                  <a16:creationId xmlns:a16="http://schemas.microsoft.com/office/drawing/2014/main" id="{21EE2271-6698-4951-979F-E7680CB19BF8}"/>
                </a:ext>
              </a:extLst>
            </p:cNvPr>
            <p:cNvSpPr>
              <a:spLocks noChangeShapeType="1"/>
            </p:cNvSpPr>
            <p:nvPr/>
          </p:nvSpPr>
          <p:spPr bwMode="auto">
            <a:xfrm flipV="1">
              <a:off x="2190" y="1807"/>
              <a:ext cx="320"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4" name="Line 86">
              <a:extLst>
                <a:ext uri="{FF2B5EF4-FFF2-40B4-BE49-F238E27FC236}">
                  <a16:creationId xmlns:a16="http://schemas.microsoft.com/office/drawing/2014/main" id="{163A2347-4F06-41AA-B794-DCF46413A25F}"/>
                </a:ext>
              </a:extLst>
            </p:cNvPr>
            <p:cNvSpPr>
              <a:spLocks noChangeShapeType="1"/>
            </p:cNvSpPr>
            <p:nvPr/>
          </p:nvSpPr>
          <p:spPr bwMode="auto">
            <a:xfrm flipH="1" flipV="1">
              <a:off x="3588" y="2062"/>
              <a:ext cx="24"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5" name="Line 87">
              <a:extLst>
                <a:ext uri="{FF2B5EF4-FFF2-40B4-BE49-F238E27FC236}">
                  <a16:creationId xmlns:a16="http://schemas.microsoft.com/office/drawing/2014/main" id="{27A3E420-6AE5-411B-A75B-8B9790D38ACB}"/>
                </a:ext>
              </a:extLst>
            </p:cNvPr>
            <p:cNvSpPr>
              <a:spLocks noChangeShapeType="1"/>
            </p:cNvSpPr>
            <p:nvPr/>
          </p:nvSpPr>
          <p:spPr bwMode="auto">
            <a:xfrm flipH="1">
              <a:off x="3101" y="2070"/>
              <a:ext cx="495"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6" name="Line 88">
              <a:extLst>
                <a:ext uri="{FF2B5EF4-FFF2-40B4-BE49-F238E27FC236}">
                  <a16:creationId xmlns:a16="http://schemas.microsoft.com/office/drawing/2014/main" id="{42DCCE69-580D-4BFF-AD29-9E37FBDC9D2F}"/>
                </a:ext>
              </a:extLst>
            </p:cNvPr>
            <p:cNvSpPr>
              <a:spLocks noChangeShapeType="1"/>
            </p:cNvSpPr>
            <p:nvPr/>
          </p:nvSpPr>
          <p:spPr bwMode="auto">
            <a:xfrm flipV="1">
              <a:off x="2118" y="2070"/>
              <a:ext cx="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7" name="Line 89">
              <a:extLst>
                <a:ext uri="{FF2B5EF4-FFF2-40B4-BE49-F238E27FC236}">
                  <a16:creationId xmlns:a16="http://schemas.microsoft.com/office/drawing/2014/main" id="{900F1993-AA89-4EFA-AFB6-F797B1B946FA}"/>
                </a:ext>
              </a:extLst>
            </p:cNvPr>
            <p:cNvSpPr>
              <a:spLocks noChangeShapeType="1"/>
            </p:cNvSpPr>
            <p:nvPr/>
          </p:nvSpPr>
          <p:spPr bwMode="auto">
            <a:xfrm>
              <a:off x="2206" y="2062"/>
              <a:ext cx="431"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8" name="Line 90">
              <a:extLst>
                <a:ext uri="{FF2B5EF4-FFF2-40B4-BE49-F238E27FC236}">
                  <a16:creationId xmlns:a16="http://schemas.microsoft.com/office/drawing/2014/main" id="{495D6B5C-2597-4E69-8B04-1C6578463C45}"/>
                </a:ext>
              </a:extLst>
            </p:cNvPr>
            <p:cNvSpPr>
              <a:spLocks noChangeShapeType="1"/>
            </p:cNvSpPr>
            <p:nvPr/>
          </p:nvSpPr>
          <p:spPr bwMode="auto">
            <a:xfrm>
              <a:off x="2198" y="2062"/>
              <a:ext cx="919"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9" name="Line 91">
              <a:extLst>
                <a:ext uri="{FF2B5EF4-FFF2-40B4-BE49-F238E27FC236}">
                  <a16:creationId xmlns:a16="http://schemas.microsoft.com/office/drawing/2014/main" id="{B8CFDB20-A35E-4A1B-8FD8-D8EF0E318ACB}"/>
                </a:ext>
              </a:extLst>
            </p:cNvPr>
            <p:cNvSpPr>
              <a:spLocks noChangeShapeType="1"/>
            </p:cNvSpPr>
            <p:nvPr/>
          </p:nvSpPr>
          <p:spPr bwMode="auto">
            <a:xfrm flipH="1" flipV="1">
              <a:off x="2214" y="2054"/>
              <a:ext cx="1390"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0" name="Line 92">
              <a:extLst>
                <a:ext uri="{FF2B5EF4-FFF2-40B4-BE49-F238E27FC236}">
                  <a16:creationId xmlns:a16="http://schemas.microsoft.com/office/drawing/2014/main" id="{95107618-5443-4732-9570-D3E695457D00}"/>
                </a:ext>
              </a:extLst>
            </p:cNvPr>
            <p:cNvSpPr>
              <a:spLocks noChangeShapeType="1"/>
            </p:cNvSpPr>
            <p:nvPr/>
          </p:nvSpPr>
          <p:spPr bwMode="auto">
            <a:xfrm flipH="1">
              <a:off x="2637" y="2054"/>
              <a:ext cx="943"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1" name="Line 93">
              <a:extLst>
                <a:ext uri="{FF2B5EF4-FFF2-40B4-BE49-F238E27FC236}">
                  <a16:creationId xmlns:a16="http://schemas.microsoft.com/office/drawing/2014/main" id="{C2946200-B5A9-4048-AB23-B4A2AFC553DD}"/>
                </a:ext>
              </a:extLst>
            </p:cNvPr>
            <p:cNvSpPr>
              <a:spLocks noChangeShapeType="1"/>
            </p:cNvSpPr>
            <p:nvPr/>
          </p:nvSpPr>
          <p:spPr bwMode="auto">
            <a:xfrm flipH="1">
              <a:off x="2118" y="2062"/>
              <a:ext cx="1478"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102" name="Group 94">
            <a:extLst>
              <a:ext uri="{FF2B5EF4-FFF2-40B4-BE49-F238E27FC236}">
                <a16:creationId xmlns:a16="http://schemas.microsoft.com/office/drawing/2014/main" id="{26C7A4B1-F9F7-465C-BA93-B8BE2302A692}"/>
              </a:ext>
            </a:extLst>
          </p:cNvPr>
          <p:cNvGrpSpPr>
            <a:grpSpLocks noChangeAspect="1"/>
          </p:cNvGrpSpPr>
          <p:nvPr/>
        </p:nvGrpSpPr>
        <p:grpSpPr bwMode="auto">
          <a:xfrm>
            <a:off x="0" y="836613"/>
            <a:ext cx="3563938" cy="2555875"/>
            <a:chOff x="1020" y="1117"/>
            <a:chExt cx="3312" cy="2377"/>
          </a:xfrm>
        </p:grpSpPr>
        <p:sp>
          <p:nvSpPr>
            <p:cNvPr id="43103" name="AutoShape 95">
              <a:extLst>
                <a:ext uri="{FF2B5EF4-FFF2-40B4-BE49-F238E27FC236}">
                  <a16:creationId xmlns:a16="http://schemas.microsoft.com/office/drawing/2014/main" id="{85E4D181-39DC-4908-B8AC-83C2B98DDF3B}"/>
                </a:ext>
              </a:extLst>
            </p:cNvPr>
            <p:cNvSpPr>
              <a:spLocks noChangeAspect="1" noChangeArrowheads="1" noTextEdit="1"/>
            </p:cNvSpPr>
            <p:nvPr/>
          </p:nvSpPr>
          <p:spPr bwMode="auto">
            <a:xfrm>
              <a:off x="1020" y="1117"/>
              <a:ext cx="3312" cy="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04" name="Oval 96">
              <a:extLst>
                <a:ext uri="{FF2B5EF4-FFF2-40B4-BE49-F238E27FC236}">
                  <a16:creationId xmlns:a16="http://schemas.microsoft.com/office/drawing/2014/main" id="{971919DF-9A56-416F-8CD4-C570BA1D31CC}"/>
                </a:ext>
              </a:extLst>
            </p:cNvPr>
            <p:cNvSpPr>
              <a:spLocks noChangeArrowheads="1"/>
            </p:cNvSpPr>
            <p:nvPr/>
          </p:nvSpPr>
          <p:spPr bwMode="auto">
            <a:xfrm>
              <a:off x="1903" y="1251"/>
              <a:ext cx="1030" cy="583"/>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05" name="Freeform 97">
              <a:extLst>
                <a:ext uri="{FF2B5EF4-FFF2-40B4-BE49-F238E27FC236}">
                  <a16:creationId xmlns:a16="http://schemas.microsoft.com/office/drawing/2014/main" id="{771425D1-3F3D-40C6-8F65-43EF6C31ECB4}"/>
                </a:ext>
              </a:extLst>
            </p:cNvPr>
            <p:cNvSpPr>
              <a:spLocks noChangeArrowheads="1"/>
            </p:cNvSpPr>
            <p:nvPr/>
          </p:nvSpPr>
          <p:spPr bwMode="auto">
            <a:xfrm>
              <a:off x="3750" y="2392"/>
              <a:ext cx="563" cy="405"/>
            </a:xfrm>
            <a:custGeom>
              <a:avLst/>
              <a:gdLst>
                <a:gd name="T0" fmla="*/ 59 w 59"/>
                <a:gd name="T1" fmla="*/ 41 h 41"/>
                <a:gd name="T2" fmla="*/ 0 w 59"/>
                <a:gd name="T3" fmla="*/ 0 h 41"/>
                <a:gd name="T4" fmla="*/ 0 w 59"/>
                <a:gd name="T5" fmla="*/ 41 h 41"/>
                <a:gd name="T6" fmla="*/ 59 w 59"/>
                <a:gd name="T7" fmla="*/ 41 h 41"/>
              </a:gdLst>
              <a:ahLst/>
              <a:cxnLst>
                <a:cxn ang="0">
                  <a:pos x="T0" y="T1"/>
                </a:cxn>
                <a:cxn ang="0">
                  <a:pos x="T2" y="T3"/>
                </a:cxn>
                <a:cxn ang="0">
                  <a:pos x="T4" y="T5"/>
                </a:cxn>
                <a:cxn ang="0">
                  <a:pos x="T6" y="T7"/>
                </a:cxn>
              </a:cxnLst>
              <a:rect l="0" t="0" r="r" b="b"/>
              <a:pathLst>
                <a:path w="59" h="41">
                  <a:moveTo>
                    <a:pt x="59" y="41"/>
                  </a:moveTo>
                  <a:cubicBezTo>
                    <a:pt x="59" y="18"/>
                    <a:pt x="32" y="0"/>
                    <a:pt x="0" y="0"/>
                  </a:cubicBezTo>
                  <a:lnTo>
                    <a:pt x="0" y="41"/>
                  </a:lnTo>
                  <a:lnTo>
                    <a:pt x="59" y="4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06" name="Arc 98">
              <a:extLst>
                <a:ext uri="{FF2B5EF4-FFF2-40B4-BE49-F238E27FC236}">
                  <a16:creationId xmlns:a16="http://schemas.microsoft.com/office/drawing/2014/main" id="{01334E31-08C9-426D-AE93-B89586E940D0}"/>
                </a:ext>
              </a:extLst>
            </p:cNvPr>
            <p:cNvSpPr>
              <a:spLocks noChangeArrowheads="1"/>
            </p:cNvSpPr>
            <p:nvPr/>
          </p:nvSpPr>
          <p:spPr bwMode="auto">
            <a:xfrm>
              <a:off x="3752" y="2396"/>
              <a:ext cx="566" cy="406"/>
            </a:xfrm>
            <a:custGeom>
              <a:avLst/>
              <a:gdLst>
                <a:gd name="T0" fmla="*/ 0 w 21711"/>
                <a:gd name="T1" fmla="*/ 0 h 21600"/>
                <a:gd name="T2" fmla="*/ 112 w 21711"/>
                <a:gd name="T3" fmla="*/ 0 h 21600"/>
                <a:gd name="T4" fmla="*/ 21711 w 21711"/>
                <a:gd name="T5" fmla="*/ 21440 h 21600"/>
                <a:gd name="T6" fmla="*/ 0 w 21711"/>
                <a:gd name="T7" fmla="*/ 0 h 21600"/>
                <a:gd name="T8" fmla="*/ 112 w 21711"/>
                <a:gd name="T9" fmla="*/ 0 h 21600"/>
                <a:gd name="T10" fmla="*/ 21711 w 21711"/>
                <a:gd name="T11" fmla="*/ 21440 h 21600"/>
                <a:gd name="T12" fmla="*/ 112 w 21711"/>
                <a:gd name="T13" fmla="*/ 21600 h 21600"/>
                <a:gd name="T14" fmla="*/ 0 w 21711"/>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11" h="21600" fill="none">
                  <a:moveTo>
                    <a:pt x="0" y="0"/>
                  </a:moveTo>
                  <a:cubicBezTo>
                    <a:pt x="37" y="0"/>
                    <a:pt x="74" y="-1"/>
                    <a:pt x="112" y="0"/>
                  </a:cubicBezTo>
                  <a:cubicBezTo>
                    <a:pt x="11979" y="0"/>
                    <a:pt x="21624" y="9574"/>
                    <a:pt x="21711" y="21440"/>
                  </a:cubicBezTo>
                </a:path>
                <a:path w="21711" h="21600" stroke="0">
                  <a:moveTo>
                    <a:pt x="0" y="0"/>
                  </a:moveTo>
                  <a:cubicBezTo>
                    <a:pt x="37" y="0"/>
                    <a:pt x="74" y="-1"/>
                    <a:pt x="112" y="0"/>
                  </a:cubicBezTo>
                  <a:cubicBezTo>
                    <a:pt x="11979" y="0"/>
                    <a:pt x="21624" y="9574"/>
                    <a:pt x="21711" y="21440"/>
                  </a:cubicBezTo>
                  <a:lnTo>
                    <a:pt x="112" y="21600"/>
                  </a:lnTo>
                  <a:lnTo>
                    <a:pt x="0" y="0"/>
                  </a:lnTo>
                  <a:close/>
                </a:path>
              </a:pathLst>
            </a:cu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07" name="Freeform 99">
              <a:extLst>
                <a:ext uri="{FF2B5EF4-FFF2-40B4-BE49-F238E27FC236}">
                  <a16:creationId xmlns:a16="http://schemas.microsoft.com/office/drawing/2014/main" id="{BFC6FEC5-5AD5-4B7E-B616-E2F9DE0B5F55}"/>
                </a:ext>
              </a:extLst>
            </p:cNvPr>
            <p:cNvSpPr>
              <a:spLocks noChangeArrowheads="1"/>
            </p:cNvSpPr>
            <p:nvPr/>
          </p:nvSpPr>
          <p:spPr bwMode="auto">
            <a:xfrm>
              <a:off x="3158" y="2382"/>
              <a:ext cx="563" cy="406"/>
            </a:xfrm>
            <a:custGeom>
              <a:avLst/>
              <a:gdLst>
                <a:gd name="T0" fmla="*/ 58 w 59"/>
                <a:gd name="T1" fmla="*/ 0 h 41"/>
                <a:gd name="T2" fmla="*/ 0 w 59"/>
                <a:gd name="T3" fmla="*/ 40 h 41"/>
                <a:gd name="T4" fmla="*/ 59 w 59"/>
                <a:gd name="T5" fmla="*/ 41 h 41"/>
                <a:gd name="T6" fmla="*/ 58 w 59"/>
                <a:gd name="T7" fmla="*/ 0 h 41"/>
              </a:gdLst>
              <a:ahLst/>
              <a:cxnLst>
                <a:cxn ang="0">
                  <a:pos x="T0" y="T1"/>
                </a:cxn>
                <a:cxn ang="0">
                  <a:pos x="T2" y="T3"/>
                </a:cxn>
                <a:cxn ang="0">
                  <a:pos x="T4" y="T5"/>
                </a:cxn>
                <a:cxn ang="0">
                  <a:pos x="T6" y="T7"/>
                </a:cxn>
              </a:cxnLst>
              <a:rect l="0" t="0" r="r" b="b"/>
              <a:pathLst>
                <a:path w="59" h="41">
                  <a:moveTo>
                    <a:pt x="58" y="0"/>
                  </a:moveTo>
                  <a:cubicBezTo>
                    <a:pt x="26" y="0"/>
                    <a:pt x="0" y="18"/>
                    <a:pt x="0" y="40"/>
                  </a:cubicBezTo>
                  <a:lnTo>
                    <a:pt x="59" y="41"/>
                  </a:lnTo>
                  <a:lnTo>
                    <a:pt x="5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08" name="Arc 100">
              <a:extLst>
                <a:ext uri="{FF2B5EF4-FFF2-40B4-BE49-F238E27FC236}">
                  <a16:creationId xmlns:a16="http://schemas.microsoft.com/office/drawing/2014/main" id="{D269C129-EB0B-4355-B4C0-5C7F2A92B2D0}"/>
                </a:ext>
              </a:extLst>
            </p:cNvPr>
            <p:cNvSpPr>
              <a:spLocks noChangeArrowheads="1"/>
            </p:cNvSpPr>
            <p:nvPr/>
          </p:nvSpPr>
          <p:spPr bwMode="auto">
            <a:xfrm>
              <a:off x="3163" y="2386"/>
              <a:ext cx="563" cy="407"/>
            </a:xfrm>
            <a:custGeom>
              <a:avLst/>
              <a:gdLst>
                <a:gd name="T0" fmla="*/ -1 w 21599"/>
                <a:gd name="T1" fmla="*/ 21441 h 21600"/>
                <a:gd name="T2" fmla="*/ 21486 w 21599"/>
                <a:gd name="T3" fmla="*/ 0 h 21600"/>
                <a:gd name="T4" fmla="*/ -1 w 21599"/>
                <a:gd name="T5" fmla="*/ 21441 h 21600"/>
                <a:gd name="T6" fmla="*/ 21486 w 21599"/>
                <a:gd name="T7" fmla="*/ 0 h 21600"/>
                <a:gd name="T8" fmla="*/ 21599 w 21599"/>
                <a:gd name="T9" fmla="*/ 21600 h 21600"/>
                <a:gd name="T10" fmla="*/ -1 w 21599"/>
                <a:gd name="T11" fmla="*/ 21441 h 21600"/>
              </a:gdLst>
              <a:ahLst/>
              <a:cxnLst>
                <a:cxn ang="0">
                  <a:pos x="T0" y="T1"/>
                </a:cxn>
                <a:cxn ang="0">
                  <a:pos x="T2" y="T3"/>
                </a:cxn>
                <a:cxn ang="0">
                  <a:pos x="T4" y="T5"/>
                </a:cxn>
                <a:cxn ang="0">
                  <a:pos x="T6" y="T7"/>
                </a:cxn>
                <a:cxn ang="0">
                  <a:pos x="T8" y="T9"/>
                </a:cxn>
                <a:cxn ang="0">
                  <a:pos x="T10" y="T11"/>
                </a:cxn>
              </a:cxnLst>
              <a:rect l="0" t="0" r="r" b="b"/>
              <a:pathLst>
                <a:path w="21599" h="21600" fill="none">
                  <a:moveTo>
                    <a:pt x="-1" y="21441"/>
                  </a:moveTo>
                  <a:cubicBezTo>
                    <a:pt x="86" y="9618"/>
                    <a:pt x="9662" y="62"/>
                    <a:pt x="21486" y="0"/>
                  </a:cubicBezTo>
                </a:path>
                <a:path w="21599" h="21600" stroke="0">
                  <a:moveTo>
                    <a:pt x="-1" y="21441"/>
                  </a:moveTo>
                  <a:cubicBezTo>
                    <a:pt x="86" y="9618"/>
                    <a:pt x="9662" y="62"/>
                    <a:pt x="21486" y="0"/>
                  </a:cubicBezTo>
                  <a:lnTo>
                    <a:pt x="21599" y="21600"/>
                  </a:lnTo>
                  <a:lnTo>
                    <a:pt x="-1" y="21441"/>
                  </a:lnTo>
                  <a:close/>
                </a:path>
              </a:pathLst>
            </a:cu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09" name="Freeform 101">
              <a:extLst>
                <a:ext uri="{FF2B5EF4-FFF2-40B4-BE49-F238E27FC236}">
                  <a16:creationId xmlns:a16="http://schemas.microsoft.com/office/drawing/2014/main" id="{0FEDE9BC-CA36-4528-A213-F9CEDCD061FF}"/>
                </a:ext>
              </a:extLst>
            </p:cNvPr>
            <p:cNvSpPr>
              <a:spLocks noChangeArrowheads="1"/>
            </p:cNvSpPr>
            <p:nvPr/>
          </p:nvSpPr>
          <p:spPr bwMode="auto">
            <a:xfrm>
              <a:off x="1039" y="1760"/>
              <a:ext cx="430" cy="701"/>
            </a:xfrm>
            <a:custGeom>
              <a:avLst/>
              <a:gdLst>
                <a:gd name="T0" fmla="*/ 0 w 45"/>
                <a:gd name="T1" fmla="*/ 0 h 71"/>
                <a:gd name="T2" fmla="*/ 44 w 45"/>
                <a:gd name="T3" fmla="*/ 71 h 71"/>
                <a:gd name="T4" fmla="*/ 45 w 45"/>
                <a:gd name="T5" fmla="*/ 0 h 71"/>
                <a:gd name="T6" fmla="*/ 0 w 45"/>
                <a:gd name="T7" fmla="*/ 0 h 71"/>
              </a:gdLst>
              <a:ahLst/>
              <a:cxnLst>
                <a:cxn ang="0">
                  <a:pos x="T0" y="T1"/>
                </a:cxn>
                <a:cxn ang="0">
                  <a:pos x="T2" y="T3"/>
                </a:cxn>
                <a:cxn ang="0">
                  <a:pos x="T4" y="T5"/>
                </a:cxn>
                <a:cxn ang="0">
                  <a:pos x="T6" y="T7"/>
                </a:cxn>
              </a:cxnLst>
              <a:rect l="0" t="0" r="r" b="b"/>
              <a:pathLst>
                <a:path w="45" h="71">
                  <a:moveTo>
                    <a:pt x="0" y="0"/>
                  </a:moveTo>
                  <a:cubicBezTo>
                    <a:pt x="0" y="39"/>
                    <a:pt x="20" y="71"/>
                    <a:pt x="44" y="71"/>
                  </a:cubicBezTo>
                  <a:lnTo>
                    <a:pt x="45"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10" name="Arc 102">
              <a:extLst>
                <a:ext uri="{FF2B5EF4-FFF2-40B4-BE49-F238E27FC236}">
                  <a16:creationId xmlns:a16="http://schemas.microsoft.com/office/drawing/2014/main" id="{1A9D871D-EBDF-4585-8EC8-612D016FB900}"/>
                </a:ext>
              </a:extLst>
            </p:cNvPr>
            <p:cNvSpPr>
              <a:spLocks noChangeArrowheads="1"/>
            </p:cNvSpPr>
            <p:nvPr/>
          </p:nvSpPr>
          <p:spPr bwMode="auto">
            <a:xfrm>
              <a:off x="1044" y="1760"/>
              <a:ext cx="425" cy="707"/>
            </a:xfrm>
            <a:custGeom>
              <a:avLst/>
              <a:gdLst>
                <a:gd name="T0" fmla="*/ 21600 w 21600"/>
                <a:gd name="T1" fmla="*/ 21600 h 21600"/>
                <a:gd name="T2" fmla="*/ 0 w 21600"/>
                <a:gd name="T3" fmla="*/ 0 h 21600"/>
                <a:gd name="T4" fmla="*/ 21600 w 21600"/>
                <a:gd name="T5" fmla="*/ 21600 h 21600"/>
                <a:gd name="T6" fmla="*/ 0 w 21600"/>
                <a:gd name="T7" fmla="*/ 0 h 21600"/>
                <a:gd name="T8" fmla="*/ 21600 w 21600"/>
                <a:gd name="T9" fmla="*/ 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11" name="Freeform 103">
              <a:extLst>
                <a:ext uri="{FF2B5EF4-FFF2-40B4-BE49-F238E27FC236}">
                  <a16:creationId xmlns:a16="http://schemas.microsoft.com/office/drawing/2014/main" id="{919B359C-FA53-4672-A925-DD47FE9F0BAD}"/>
                </a:ext>
              </a:extLst>
            </p:cNvPr>
            <p:cNvSpPr>
              <a:spLocks noChangeArrowheads="1"/>
            </p:cNvSpPr>
            <p:nvPr/>
          </p:nvSpPr>
          <p:spPr bwMode="auto">
            <a:xfrm>
              <a:off x="1469" y="1710"/>
              <a:ext cx="477" cy="761"/>
            </a:xfrm>
            <a:custGeom>
              <a:avLst/>
              <a:gdLst>
                <a:gd name="T0" fmla="*/ 0 w 50"/>
                <a:gd name="T1" fmla="*/ 76 h 77"/>
                <a:gd name="T2" fmla="*/ 50 w 50"/>
                <a:gd name="T3" fmla="*/ 0 h 77"/>
                <a:gd name="T4" fmla="*/ 49 w 50"/>
                <a:gd name="T5" fmla="*/ 0 h 77"/>
                <a:gd name="T6" fmla="*/ 0 w 50"/>
                <a:gd name="T7" fmla="*/ 0 h 77"/>
                <a:gd name="T8" fmla="*/ 0 w 50"/>
                <a:gd name="T9" fmla="*/ 76 h 77"/>
              </a:gdLst>
              <a:ahLst/>
              <a:cxnLst>
                <a:cxn ang="0">
                  <a:pos x="T0" y="T1"/>
                </a:cxn>
                <a:cxn ang="0">
                  <a:pos x="T2" y="T3"/>
                </a:cxn>
                <a:cxn ang="0">
                  <a:pos x="T4" y="T5"/>
                </a:cxn>
                <a:cxn ang="0">
                  <a:pos x="T6" y="T7"/>
                </a:cxn>
                <a:cxn ang="0">
                  <a:pos x="T8" y="T9"/>
                </a:cxn>
              </a:cxnLst>
              <a:rect l="0" t="0" r="r" b="b"/>
              <a:pathLst>
                <a:path w="50" h="77">
                  <a:moveTo>
                    <a:pt x="0" y="76"/>
                  </a:moveTo>
                  <a:cubicBezTo>
                    <a:pt x="27" y="77"/>
                    <a:pt x="50" y="42"/>
                    <a:pt x="50" y="0"/>
                  </a:cubicBezTo>
                  <a:cubicBezTo>
                    <a:pt x="50" y="0"/>
                    <a:pt x="49" y="0"/>
                    <a:pt x="49" y="0"/>
                  </a:cubicBezTo>
                  <a:lnTo>
                    <a:pt x="0" y="0"/>
                  </a:lnTo>
                  <a:lnTo>
                    <a:pt x="0" y="7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12" name="Arc 104">
              <a:extLst>
                <a:ext uri="{FF2B5EF4-FFF2-40B4-BE49-F238E27FC236}">
                  <a16:creationId xmlns:a16="http://schemas.microsoft.com/office/drawing/2014/main" id="{1A2E44CE-8438-4549-BB47-6233B86353F5}"/>
                </a:ext>
              </a:extLst>
            </p:cNvPr>
            <p:cNvSpPr>
              <a:spLocks noChangeArrowheads="1"/>
            </p:cNvSpPr>
            <p:nvPr/>
          </p:nvSpPr>
          <p:spPr bwMode="auto">
            <a:xfrm>
              <a:off x="1469" y="1711"/>
              <a:ext cx="473" cy="755"/>
            </a:xfrm>
            <a:custGeom>
              <a:avLst/>
              <a:gdLst>
                <a:gd name="T0" fmla="*/ 21599 w 21600"/>
                <a:gd name="T1" fmla="*/ 0 h 21711"/>
                <a:gd name="T2" fmla="*/ 21600 w 21600"/>
                <a:gd name="T3" fmla="*/ 111 h 21711"/>
                <a:gd name="T4" fmla="*/ 0 w 21600"/>
                <a:gd name="T5" fmla="*/ 21711 h 21711"/>
                <a:gd name="T6" fmla="*/ 21599 w 21600"/>
                <a:gd name="T7" fmla="*/ 0 h 21711"/>
                <a:gd name="T8" fmla="*/ 21600 w 21600"/>
                <a:gd name="T9" fmla="*/ 111 h 21711"/>
                <a:gd name="T10" fmla="*/ 0 w 21600"/>
                <a:gd name="T11" fmla="*/ 21711 h 21711"/>
                <a:gd name="T12" fmla="*/ 0 w 21600"/>
                <a:gd name="T13" fmla="*/ 111 h 21711"/>
                <a:gd name="T14" fmla="*/ 21599 w 21600"/>
                <a:gd name="T15" fmla="*/ 0 h 217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711" fill="none">
                  <a:moveTo>
                    <a:pt x="21599" y="0"/>
                  </a:moveTo>
                  <a:cubicBezTo>
                    <a:pt x="21599" y="37"/>
                    <a:pt x="21600" y="74"/>
                    <a:pt x="21600" y="111"/>
                  </a:cubicBezTo>
                  <a:cubicBezTo>
                    <a:pt x="21600" y="12040"/>
                    <a:pt x="11929" y="21710"/>
                    <a:pt x="0" y="21711"/>
                  </a:cubicBezTo>
                </a:path>
                <a:path w="21600" h="21711" stroke="0">
                  <a:moveTo>
                    <a:pt x="21599" y="0"/>
                  </a:moveTo>
                  <a:cubicBezTo>
                    <a:pt x="21599" y="37"/>
                    <a:pt x="21600" y="74"/>
                    <a:pt x="21600" y="111"/>
                  </a:cubicBezTo>
                  <a:cubicBezTo>
                    <a:pt x="21600" y="12040"/>
                    <a:pt x="11929" y="21710"/>
                    <a:pt x="0" y="21711"/>
                  </a:cubicBezTo>
                  <a:lnTo>
                    <a:pt x="0" y="111"/>
                  </a:lnTo>
                  <a:lnTo>
                    <a:pt x="21599"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13" name="Oval 105">
              <a:extLst>
                <a:ext uri="{FF2B5EF4-FFF2-40B4-BE49-F238E27FC236}">
                  <a16:creationId xmlns:a16="http://schemas.microsoft.com/office/drawing/2014/main" id="{AD42A990-4F8C-4ED6-8F6F-552ADA796B59}"/>
                </a:ext>
              </a:extLst>
            </p:cNvPr>
            <p:cNvSpPr>
              <a:spLocks noChangeArrowheads="1"/>
            </p:cNvSpPr>
            <p:nvPr/>
          </p:nvSpPr>
          <p:spPr bwMode="auto">
            <a:xfrm>
              <a:off x="1125" y="1315"/>
              <a:ext cx="687" cy="9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14" name="Oval 106">
              <a:extLst>
                <a:ext uri="{FF2B5EF4-FFF2-40B4-BE49-F238E27FC236}">
                  <a16:creationId xmlns:a16="http://schemas.microsoft.com/office/drawing/2014/main" id="{AE83CC68-30BA-4290-8CDE-D032BDE5E32B}"/>
                </a:ext>
              </a:extLst>
            </p:cNvPr>
            <p:cNvSpPr>
              <a:spLocks noChangeArrowheads="1"/>
            </p:cNvSpPr>
            <p:nvPr/>
          </p:nvSpPr>
          <p:spPr bwMode="auto">
            <a:xfrm>
              <a:off x="1129" y="1319"/>
              <a:ext cx="679" cy="970"/>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15" name="Oval 107">
              <a:extLst>
                <a:ext uri="{FF2B5EF4-FFF2-40B4-BE49-F238E27FC236}">
                  <a16:creationId xmlns:a16="http://schemas.microsoft.com/office/drawing/2014/main" id="{EB84423C-AB80-4E32-942E-7772282398CC}"/>
                </a:ext>
              </a:extLst>
            </p:cNvPr>
            <p:cNvSpPr>
              <a:spLocks noChangeArrowheads="1"/>
            </p:cNvSpPr>
            <p:nvPr/>
          </p:nvSpPr>
          <p:spPr bwMode="auto">
            <a:xfrm>
              <a:off x="1297" y="1493"/>
              <a:ext cx="172" cy="3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16" name="Oval 108">
              <a:extLst>
                <a:ext uri="{FF2B5EF4-FFF2-40B4-BE49-F238E27FC236}">
                  <a16:creationId xmlns:a16="http://schemas.microsoft.com/office/drawing/2014/main" id="{341B6B46-F8C3-45BF-B753-A76C987194A0}"/>
                </a:ext>
              </a:extLst>
            </p:cNvPr>
            <p:cNvSpPr>
              <a:spLocks noChangeArrowheads="1"/>
            </p:cNvSpPr>
            <p:nvPr/>
          </p:nvSpPr>
          <p:spPr bwMode="auto">
            <a:xfrm>
              <a:off x="1301" y="1497"/>
              <a:ext cx="163" cy="347"/>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17" name="Oval 109">
              <a:extLst>
                <a:ext uri="{FF2B5EF4-FFF2-40B4-BE49-F238E27FC236}">
                  <a16:creationId xmlns:a16="http://schemas.microsoft.com/office/drawing/2014/main" id="{B0F588FA-7D95-47B2-8481-1B20B1B2471E}"/>
                </a:ext>
              </a:extLst>
            </p:cNvPr>
            <p:cNvSpPr>
              <a:spLocks noChangeArrowheads="1"/>
            </p:cNvSpPr>
            <p:nvPr/>
          </p:nvSpPr>
          <p:spPr bwMode="auto">
            <a:xfrm>
              <a:off x="1469" y="1493"/>
              <a:ext cx="171" cy="3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18" name="Oval 110">
              <a:extLst>
                <a:ext uri="{FF2B5EF4-FFF2-40B4-BE49-F238E27FC236}">
                  <a16:creationId xmlns:a16="http://schemas.microsoft.com/office/drawing/2014/main" id="{A3C9390C-AEA3-4053-B2CB-A0E838432CE7}"/>
                </a:ext>
              </a:extLst>
            </p:cNvPr>
            <p:cNvSpPr>
              <a:spLocks noChangeArrowheads="1"/>
            </p:cNvSpPr>
            <p:nvPr/>
          </p:nvSpPr>
          <p:spPr bwMode="auto">
            <a:xfrm>
              <a:off x="1473" y="1497"/>
              <a:ext cx="163" cy="347"/>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19" name="Oval 111">
              <a:extLst>
                <a:ext uri="{FF2B5EF4-FFF2-40B4-BE49-F238E27FC236}">
                  <a16:creationId xmlns:a16="http://schemas.microsoft.com/office/drawing/2014/main" id="{E3ACD834-6A65-40D5-B073-A3FD5B2B4A29}"/>
                </a:ext>
              </a:extLst>
            </p:cNvPr>
            <p:cNvSpPr>
              <a:spLocks noChangeArrowheads="1"/>
            </p:cNvSpPr>
            <p:nvPr/>
          </p:nvSpPr>
          <p:spPr bwMode="auto">
            <a:xfrm>
              <a:off x="1383" y="1671"/>
              <a:ext cx="86" cy="17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20" name="Oval 112">
              <a:extLst>
                <a:ext uri="{FF2B5EF4-FFF2-40B4-BE49-F238E27FC236}">
                  <a16:creationId xmlns:a16="http://schemas.microsoft.com/office/drawing/2014/main" id="{6D8F6901-732A-412A-9DC0-CA6C1B4BD3B6}"/>
                </a:ext>
              </a:extLst>
            </p:cNvPr>
            <p:cNvSpPr>
              <a:spLocks noChangeArrowheads="1"/>
            </p:cNvSpPr>
            <p:nvPr/>
          </p:nvSpPr>
          <p:spPr bwMode="auto">
            <a:xfrm>
              <a:off x="1387" y="1675"/>
              <a:ext cx="77" cy="169"/>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21" name="Oval 113">
              <a:extLst>
                <a:ext uri="{FF2B5EF4-FFF2-40B4-BE49-F238E27FC236}">
                  <a16:creationId xmlns:a16="http://schemas.microsoft.com/office/drawing/2014/main" id="{0DF0EFA2-9CA2-4045-A62F-1EE8AAB57798}"/>
                </a:ext>
              </a:extLst>
            </p:cNvPr>
            <p:cNvSpPr>
              <a:spLocks noChangeArrowheads="1"/>
            </p:cNvSpPr>
            <p:nvPr/>
          </p:nvSpPr>
          <p:spPr bwMode="auto">
            <a:xfrm>
              <a:off x="1555" y="1671"/>
              <a:ext cx="85" cy="17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22" name="Oval 114">
              <a:extLst>
                <a:ext uri="{FF2B5EF4-FFF2-40B4-BE49-F238E27FC236}">
                  <a16:creationId xmlns:a16="http://schemas.microsoft.com/office/drawing/2014/main" id="{9C7F7D4B-96BC-48DA-A8C7-8081413FF2FF}"/>
                </a:ext>
              </a:extLst>
            </p:cNvPr>
            <p:cNvSpPr>
              <a:spLocks noChangeArrowheads="1"/>
            </p:cNvSpPr>
            <p:nvPr/>
          </p:nvSpPr>
          <p:spPr bwMode="auto">
            <a:xfrm>
              <a:off x="1559" y="1675"/>
              <a:ext cx="77" cy="169"/>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23" name="Oval 115">
              <a:extLst>
                <a:ext uri="{FF2B5EF4-FFF2-40B4-BE49-F238E27FC236}">
                  <a16:creationId xmlns:a16="http://schemas.microsoft.com/office/drawing/2014/main" id="{1F5FAF44-CF5E-40DF-B532-66BC3D1F1FD7}"/>
                </a:ext>
              </a:extLst>
            </p:cNvPr>
            <p:cNvSpPr>
              <a:spLocks noChangeArrowheads="1"/>
            </p:cNvSpPr>
            <p:nvPr/>
          </p:nvSpPr>
          <p:spPr bwMode="auto">
            <a:xfrm>
              <a:off x="1383" y="1848"/>
              <a:ext cx="172"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24" name="Oval 116">
              <a:extLst>
                <a:ext uri="{FF2B5EF4-FFF2-40B4-BE49-F238E27FC236}">
                  <a16:creationId xmlns:a16="http://schemas.microsoft.com/office/drawing/2014/main" id="{CD463F0E-3302-4D56-9736-92074F194A09}"/>
                </a:ext>
              </a:extLst>
            </p:cNvPr>
            <p:cNvSpPr>
              <a:spLocks noChangeArrowheads="1"/>
            </p:cNvSpPr>
            <p:nvPr/>
          </p:nvSpPr>
          <p:spPr bwMode="auto">
            <a:xfrm>
              <a:off x="1387" y="1853"/>
              <a:ext cx="163" cy="169"/>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25" name="Freeform 117">
              <a:extLst>
                <a:ext uri="{FF2B5EF4-FFF2-40B4-BE49-F238E27FC236}">
                  <a16:creationId xmlns:a16="http://schemas.microsoft.com/office/drawing/2014/main" id="{425C907B-67FD-4CF2-B6F7-0E9E3BF96089}"/>
                </a:ext>
              </a:extLst>
            </p:cNvPr>
            <p:cNvSpPr>
              <a:spLocks noChangeArrowheads="1"/>
            </p:cNvSpPr>
            <p:nvPr/>
          </p:nvSpPr>
          <p:spPr bwMode="auto">
            <a:xfrm>
              <a:off x="2509" y="2570"/>
              <a:ext cx="429" cy="623"/>
            </a:xfrm>
            <a:custGeom>
              <a:avLst/>
              <a:gdLst>
                <a:gd name="T0" fmla="*/ 0 w 429"/>
                <a:gd name="T1" fmla="*/ 178 h 623"/>
                <a:gd name="T2" fmla="*/ 0 w 429"/>
                <a:gd name="T3" fmla="*/ 445 h 623"/>
                <a:gd name="T4" fmla="*/ 143 w 429"/>
                <a:gd name="T5" fmla="*/ 445 h 623"/>
                <a:gd name="T6" fmla="*/ 429 w 429"/>
                <a:gd name="T7" fmla="*/ 623 h 623"/>
                <a:gd name="T8" fmla="*/ 429 w 429"/>
                <a:gd name="T9" fmla="*/ 0 h 623"/>
                <a:gd name="T10" fmla="*/ 143 w 429"/>
                <a:gd name="T11" fmla="*/ 178 h 623"/>
                <a:gd name="T12" fmla="*/ 0 w 429"/>
                <a:gd name="T13" fmla="*/ 178 h 623"/>
              </a:gdLst>
              <a:ahLst/>
              <a:cxnLst>
                <a:cxn ang="0">
                  <a:pos x="T0" y="T1"/>
                </a:cxn>
                <a:cxn ang="0">
                  <a:pos x="T2" y="T3"/>
                </a:cxn>
                <a:cxn ang="0">
                  <a:pos x="T4" y="T5"/>
                </a:cxn>
                <a:cxn ang="0">
                  <a:pos x="T6" y="T7"/>
                </a:cxn>
                <a:cxn ang="0">
                  <a:pos x="T8" y="T9"/>
                </a:cxn>
                <a:cxn ang="0">
                  <a:pos x="T10" y="T11"/>
                </a:cxn>
                <a:cxn ang="0">
                  <a:pos x="T12" y="T13"/>
                </a:cxn>
              </a:cxnLst>
              <a:rect l="0" t="0" r="r" b="b"/>
              <a:pathLst>
                <a:path w="429" h="623">
                  <a:moveTo>
                    <a:pt x="0" y="178"/>
                  </a:moveTo>
                  <a:lnTo>
                    <a:pt x="0" y="445"/>
                  </a:lnTo>
                  <a:lnTo>
                    <a:pt x="143" y="445"/>
                  </a:lnTo>
                  <a:lnTo>
                    <a:pt x="429" y="623"/>
                  </a:lnTo>
                  <a:lnTo>
                    <a:pt x="429" y="0"/>
                  </a:lnTo>
                  <a:lnTo>
                    <a:pt x="143" y="178"/>
                  </a:lnTo>
                  <a:lnTo>
                    <a:pt x="0" y="178"/>
                  </a:lnTo>
                  <a:close/>
                </a:path>
              </a:pathLst>
            </a:custGeom>
            <a:blipFill dpi="0" rotWithShape="0">
              <a:blip r:embed="rId2"/>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26" name="Line 118">
              <a:extLst>
                <a:ext uri="{FF2B5EF4-FFF2-40B4-BE49-F238E27FC236}">
                  <a16:creationId xmlns:a16="http://schemas.microsoft.com/office/drawing/2014/main" id="{C4489744-A044-487E-8F78-DF80F27C05B3}"/>
                </a:ext>
              </a:extLst>
            </p:cNvPr>
            <p:cNvSpPr>
              <a:spLocks noChangeShapeType="1"/>
            </p:cNvSpPr>
            <p:nvPr/>
          </p:nvSpPr>
          <p:spPr bwMode="auto">
            <a:xfrm>
              <a:off x="1984" y="2916"/>
              <a:ext cx="5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7" name="Freeform 119">
              <a:extLst>
                <a:ext uri="{FF2B5EF4-FFF2-40B4-BE49-F238E27FC236}">
                  <a16:creationId xmlns:a16="http://schemas.microsoft.com/office/drawing/2014/main" id="{A369AA2A-21BF-4071-BA2B-0FC9A5D9BD64}"/>
                </a:ext>
              </a:extLst>
            </p:cNvPr>
            <p:cNvSpPr>
              <a:spLocks noChangeArrowheads="1"/>
            </p:cNvSpPr>
            <p:nvPr/>
          </p:nvSpPr>
          <p:spPr bwMode="auto">
            <a:xfrm>
              <a:off x="1039" y="1671"/>
              <a:ext cx="86" cy="177"/>
            </a:xfrm>
            <a:custGeom>
              <a:avLst/>
              <a:gdLst>
                <a:gd name="T0" fmla="*/ 0 w 86"/>
                <a:gd name="T1" fmla="*/ 49 h 177"/>
                <a:gd name="T2" fmla="*/ 0 w 86"/>
                <a:gd name="T3" fmla="*/ 128 h 177"/>
                <a:gd name="T4" fmla="*/ 29 w 86"/>
                <a:gd name="T5" fmla="*/ 128 h 177"/>
                <a:gd name="T6" fmla="*/ 86 w 86"/>
                <a:gd name="T7" fmla="*/ 177 h 177"/>
                <a:gd name="T8" fmla="*/ 86 w 86"/>
                <a:gd name="T9" fmla="*/ 0 h 177"/>
                <a:gd name="T10" fmla="*/ 29 w 86"/>
                <a:gd name="T11" fmla="*/ 49 h 177"/>
                <a:gd name="T12" fmla="*/ 0 w 86"/>
                <a:gd name="T13" fmla="*/ 49 h 177"/>
              </a:gdLst>
              <a:ahLst/>
              <a:cxnLst>
                <a:cxn ang="0">
                  <a:pos x="T0" y="T1"/>
                </a:cxn>
                <a:cxn ang="0">
                  <a:pos x="T2" y="T3"/>
                </a:cxn>
                <a:cxn ang="0">
                  <a:pos x="T4" y="T5"/>
                </a:cxn>
                <a:cxn ang="0">
                  <a:pos x="T6" y="T7"/>
                </a:cxn>
                <a:cxn ang="0">
                  <a:pos x="T8" y="T9"/>
                </a:cxn>
                <a:cxn ang="0">
                  <a:pos x="T10" y="T11"/>
                </a:cxn>
                <a:cxn ang="0">
                  <a:pos x="T12" y="T13"/>
                </a:cxn>
              </a:cxnLst>
              <a:rect l="0" t="0" r="r" b="b"/>
              <a:pathLst>
                <a:path w="86" h="177">
                  <a:moveTo>
                    <a:pt x="0" y="49"/>
                  </a:moveTo>
                  <a:lnTo>
                    <a:pt x="0" y="128"/>
                  </a:lnTo>
                  <a:lnTo>
                    <a:pt x="29" y="128"/>
                  </a:lnTo>
                  <a:lnTo>
                    <a:pt x="86" y="177"/>
                  </a:lnTo>
                  <a:lnTo>
                    <a:pt x="86" y="0"/>
                  </a:lnTo>
                  <a:lnTo>
                    <a:pt x="29" y="49"/>
                  </a:lnTo>
                  <a:lnTo>
                    <a:pt x="0" y="49"/>
                  </a:lnTo>
                  <a:close/>
                </a:path>
              </a:pathLst>
            </a:cu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28" name="Oval 120">
              <a:extLst>
                <a:ext uri="{FF2B5EF4-FFF2-40B4-BE49-F238E27FC236}">
                  <a16:creationId xmlns:a16="http://schemas.microsoft.com/office/drawing/2014/main" id="{C3199371-8675-4306-82BB-C1DBC39A5DDC}"/>
                </a:ext>
              </a:extLst>
            </p:cNvPr>
            <p:cNvSpPr>
              <a:spLocks noChangeArrowheads="1"/>
            </p:cNvSpPr>
            <p:nvPr/>
          </p:nvSpPr>
          <p:spPr bwMode="auto">
            <a:xfrm>
              <a:off x="2781" y="2743"/>
              <a:ext cx="57" cy="59"/>
            </a:xfrm>
            <a:prstGeom prst="ellipse">
              <a:avLst/>
            </a:prstGeom>
            <a:blipFill dpi="0" rotWithShape="0">
              <a:blip r:embed="rId4"/>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29" name="Oval 121">
              <a:extLst>
                <a:ext uri="{FF2B5EF4-FFF2-40B4-BE49-F238E27FC236}">
                  <a16:creationId xmlns:a16="http://schemas.microsoft.com/office/drawing/2014/main" id="{B7C881F0-CAED-4274-ABF7-F856B39A2E4D}"/>
                </a:ext>
              </a:extLst>
            </p:cNvPr>
            <p:cNvSpPr>
              <a:spLocks noChangeArrowheads="1"/>
            </p:cNvSpPr>
            <p:nvPr/>
          </p:nvSpPr>
          <p:spPr bwMode="auto">
            <a:xfrm>
              <a:off x="2590" y="2773"/>
              <a:ext cx="57" cy="59"/>
            </a:xfrm>
            <a:prstGeom prst="ellipse">
              <a:avLst/>
            </a:prstGeom>
            <a:blipFill dpi="0" rotWithShape="0">
              <a:blip r:embed="rId4"/>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30" name="Oval 122">
              <a:extLst>
                <a:ext uri="{FF2B5EF4-FFF2-40B4-BE49-F238E27FC236}">
                  <a16:creationId xmlns:a16="http://schemas.microsoft.com/office/drawing/2014/main" id="{9B11515B-0FB5-42BB-82F0-2A5687BD7B11}"/>
                </a:ext>
              </a:extLst>
            </p:cNvPr>
            <p:cNvSpPr>
              <a:spLocks noChangeArrowheads="1"/>
            </p:cNvSpPr>
            <p:nvPr/>
          </p:nvSpPr>
          <p:spPr bwMode="auto">
            <a:xfrm>
              <a:off x="2686" y="2773"/>
              <a:ext cx="57" cy="59"/>
            </a:xfrm>
            <a:prstGeom prst="ellipse">
              <a:avLst/>
            </a:prstGeom>
            <a:blipFill dpi="0" rotWithShape="0">
              <a:blip r:embed="rId4"/>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31" name="Oval 123">
              <a:extLst>
                <a:ext uri="{FF2B5EF4-FFF2-40B4-BE49-F238E27FC236}">
                  <a16:creationId xmlns:a16="http://schemas.microsoft.com/office/drawing/2014/main" id="{E0E2720E-96B3-4BD4-AE21-29E4E09702A9}"/>
                </a:ext>
              </a:extLst>
            </p:cNvPr>
            <p:cNvSpPr>
              <a:spLocks noChangeArrowheads="1"/>
            </p:cNvSpPr>
            <p:nvPr/>
          </p:nvSpPr>
          <p:spPr bwMode="auto">
            <a:xfrm>
              <a:off x="2686" y="2872"/>
              <a:ext cx="57" cy="59"/>
            </a:xfrm>
            <a:prstGeom prst="ellipse">
              <a:avLst/>
            </a:prstGeom>
            <a:blipFill dpi="0" rotWithShape="0">
              <a:blip r:embed="rId4"/>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32" name="Oval 124">
              <a:extLst>
                <a:ext uri="{FF2B5EF4-FFF2-40B4-BE49-F238E27FC236}">
                  <a16:creationId xmlns:a16="http://schemas.microsoft.com/office/drawing/2014/main" id="{ACA00618-70CD-4CC5-BFED-44EFDFD1F784}"/>
                </a:ext>
              </a:extLst>
            </p:cNvPr>
            <p:cNvSpPr>
              <a:spLocks noChangeArrowheads="1"/>
            </p:cNvSpPr>
            <p:nvPr/>
          </p:nvSpPr>
          <p:spPr bwMode="auto">
            <a:xfrm>
              <a:off x="2781" y="2941"/>
              <a:ext cx="57" cy="59"/>
            </a:xfrm>
            <a:prstGeom prst="ellipse">
              <a:avLst/>
            </a:prstGeom>
            <a:blipFill dpi="0" rotWithShape="0">
              <a:blip r:embed="rId4"/>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33" name="Oval 125">
              <a:extLst>
                <a:ext uri="{FF2B5EF4-FFF2-40B4-BE49-F238E27FC236}">
                  <a16:creationId xmlns:a16="http://schemas.microsoft.com/office/drawing/2014/main" id="{D1A51235-3129-4B28-86A7-E5A67A2B28D5}"/>
                </a:ext>
              </a:extLst>
            </p:cNvPr>
            <p:cNvSpPr>
              <a:spLocks noChangeArrowheads="1"/>
            </p:cNvSpPr>
            <p:nvPr/>
          </p:nvSpPr>
          <p:spPr bwMode="auto">
            <a:xfrm>
              <a:off x="2781" y="2842"/>
              <a:ext cx="57" cy="59"/>
            </a:xfrm>
            <a:prstGeom prst="ellipse">
              <a:avLst/>
            </a:prstGeom>
            <a:blipFill dpi="0" rotWithShape="0">
              <a:blip r:embed="rId4"/>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34" name="Freeform 126">
              <a:extLst>
                <a:ext uri="{FF2B5EF4-FFF2-40B4-BE49-F238E27FC236}">
                  <a16:creationId xmlns:a16="http://schemas.microsoft.com/office/drawing/2014/main" id="{07F206BF-B984-4E1B-9A72-CE3FBAF2AD2A}"/>
                </a:ext>
              </a:extLst>
            </p:cNvPr>
            <p:cNvSpPr>
              <a:spLocks noChangeArrowheads="1"/>
            </p:cNvSpPr>
            <p:nvPr/>
          </p:nvSpPr>
          <p:spPr bwMode="auto">
            <a:xfrm>
              <a:off x="2748" y="2768"/>
              <a:ext cx="28" cy="207"/>
            </a:xfrm>
            <a:custGeom>
              <a:avLst/>
              <a:gdLst>
                <a:gd name="T0" fmla="*/ 28 w 28"/>
                <a:gd name="T1" fmla="*/ 0 h 207"/>
                <a:gd name="T2" fmla="*/ 0 w 28"/>
                <a:gd name="T3" fmla="*/ 39 h 207"/>
                <a:gd name="T4" fmla="*/ 28 w 28"/>
                <a:gd name="T5" fmla="*/ 99 h 207"/>
                <a:gd name="T6" fmla="*/ 0 w 28"/>
                <a:gd name="T7" fmla="*/ 138 h 207"/>
                <a:gd name="T8" fmla="*/ 28 w 28"/>
                <a:gd name="T9" fmla="*/ 207 h 207"/>
                <a:gd name="T10" fmla="*/ 0 w 28"/>
                <a:gd name="T11" fmla="*/ 39 h 207"/>
                <a:gd name="T12" fmla="*/ 28 w 28"/>
                <a:gd name="T13" fmla="*/ 0 h 207"/>
              </a:gdLst>
              <a:ahLst/>
              <a:cxnLst>
                <a:cxn ang="0">
                  <a:pos x="T0" y="T1"/>
                </a:cxn>
                <a:cxn ang="0">
                  <a:pos x="T2" y="T3"/>
                </a:cxn>
                <a:cxn ang="0">
                  <a:pos x="T4" y="T5"/>
                </a:cxn>
                <a:cxn ang="0">
                  <a:pos x="T6" y="T7"/>
                </a:cxn>
                <a:cxn ang="0">
                  <a:pos x="T8" y="T9"/>
                </a:cxn>
                <a:cxn ang="0">
                  <a:pos x="T10" y="T11"/>
                </a:cxn>
                <a:cxn ang="0">
                  <a:pos x="T12" y="T13"/>
                </a:cxn>
              </a:cxnLst>
              <a:rect l="0" t="0" r="r" b="b"/>
              <a:pathLst>
                <a:path w="28" h="207">
                  <a:moveTo>
                    <a:pt x="28" y="0"/>
                  </a:moveTo>
                  <a:lnTo>
                    <a:pt x="0" y="39"/>
                  </a:lnTo>
                  <a:lnTo>
                    <a:pt x="28" y="99"/>
                  </a:lnTo>
                  <a:lnTo>
                    <a:pt x="0" y="138"/>
                  </a:lnTo>
                  <a:lnTo>
                    <a:pt x="28" y="207"/>
                  </a:lnTo>
                  <a:lnTo>
                    <a:pt x="0" y="39"/>
                  </a:lnTo>
                  <a:lnTo>
                    <a:pt x="2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35" name="Freeform 127">
              <a:extLst>
                <a:ext uri="{FF2B5EF4-FFF2-40B4-BE49-F238E27FC236}">
                  <a16:creationId xmlns:a16="http://schemas.microsoft.com/office/drawing/2014/main" id="{7D7B1C01-46F4-44A0-9566-150C90F94CBD}"/>
                </a:ext>
              </a:extLst>
            </p:cNvPr>
            <p:cNvSpPr>
              <a:spLocks noChangeArrowheads="1"/>
            </p:cNvSpPr>
            <p:nvPr/>
          </p:nvSpPr>
          <p:spPr bwMode="auto">
            <a:xfrm>
              <a:off x="2748" y="2768"/>
              <a:ext cx="28" cy="207"/>
            </a:xfrm>
            <a:custGeom>
              <a:avLst/>
              <a:gdLst>
                <a:gd name="T0" fmla="*/ 28 w 28"/>
                <a:gd name="T1" fmla="*/ 0 h 207"/>
                <a:gd name="T2" fmla="*/ 0 w 28"/>
                <a:gd name="T3" fmla="*/ 39 h 207"/>
                <a:gd name="T4" fmla="*/ 28 w 28"/>
                <a:gd name="T5" fmla="*/ 99 h 207"/>
                <a:gd name="T6" fmla="*/ 0 w 28"/>
                <a:gd name="T7" fmla="*/ 138 h 207"/>
                <a:gd name="T8" fmla="*/ 28 w 28"/>
                <a:gd name="T9" fmla="*/ 207 h 207"/>
                <a:gd name="T10" fmla="*/ 0 w 28"/>
                <a:gd name="T11" fmla="*/ 39 h 207"/>
              </a:gdLst>
              <a:ahLst/>
              <a:cxnLst>
                <a:cxn ang="0">
                  <a:pos x="T0" y="T1"/>
                </a:cxn>
                <a:cxn ang="0">
                  <a:pos x="T2" y="T3"/>
                </a:cxn>
                <a:cxn ang="0">
                  <a:pos x="T4" y="T5"/>
                </a:cxn>
                <a:cxn ang="0">
                  <a:pos x="T6" y="T7"/>
                </a:cxn>
                <a:cxn ang="0">
                  <a:pos x="T8" y="T9"/>
                </a:cxn>
                <a:cxn ang="0">
                  <a:pos x="T10" y="T11"/>
                </a:cxn>
              </a:cxnLst>
              <a:rect l="0" t="0" r="r" b="b"/>
              <a:pathLst>
                <a:path w="28" h="207">
                  <a:moveTo>
                    <a:pt x="28" y="0"/>
                  </a:moveTo>
                  <a:lnTo>
                    <a:pt x="0" y="39"/>
                  </a:lnTo>
                  <a:lnTo>
                    <a:pt x="28" y="99"/>
                  </a:lnTo>
                  <a:lnTo>
                    <a:pt x="0" y="138"/>
                  </a:lnTo>
                  <a:lnTo>
                    <a:pt x="28" y="207"/>
                  </a:lnTo>
                  <a:lnTo>
                    <a:pt x="0" y="39"/>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36" name="Line 128">
              <a:extLst>
                <a:ext uri="{FF2B5EF4-FFF2-40B4-BE49-F238E27FC236}">
                  <a16:creationId xmlns:a16="http://schemas.microsoft.com/office/drawing/2014/main" id="{085B91AC-2C20-4C3C-899B-834F53E495D7}"/>
                </a:ext>
              </a:extLst>
            </p:cNvPr>
            <p:cNvSpPr>
              <a:spLocks noChangeShapeType="1"/>
            </p:cNvSpPr>
            <p:nvPr/>
          </p:nvSpPr>
          <p:spPr bwMode="auto">
            <a:xfrm flipH="1">
              <a:off x="2748" y="2768"/>
              <a:ext cx="28" cy="1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7" name="Oval 129">
              <a:extLst>
                <a:ext uri="{FF2B5EF4-FFF2-40B4-BE49-F238E27FC236}">
                  <a16:creationId xmlns:a16="http://schemas.microsoft.com/office/drawing/2014/main" id="{AB474D1F-6F21-455D-B27B-4D94389AA900}"/>
                </a:ext>
              </a:extLst>
            </p:cNvPr>
            <p:cNvSpPr>
              <a:spLocks noChangeArrowheads="1"/>
            </p:cNvSpPr>
            <p:nvPr/>
          </p:nvSpPr>
          <p:spPr bwMode="auto">
            <a:xfrm>
              <a:off x="2590" y="2872"/>
              <a:ext cx="57" cy="59"/>
            </a:xfrm>
            <a:prstGeom prst="ellipse">
              <a:avLst/>
            </a:prstGeom>
            <a:blipFill dpi="0" rotWithShape="0">
              <a:blip r:embed="rId4"/>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38" name="Freeform 130">
              <a:extLst>
                <a:ext uri="{FF2B5EF4-FFF2-40B4-BE49-F238E27FC236}">
                  <a16:creationId xmlns:a16="http://schemas.microsoft.com/office/drawing/2014/main" id="{8784FD93-5E64-4FDC-8475-BE173923E22F}"/>
                </a:ext>
              </a:extLst>
            </p:cNvPr>
            <p:cNvSpPr>
              <a:spLocks noChangeArrowheads="1"/>
            </p:cNvSpPr>
            <p:nvPr/>
          </p:nvSpPr>
          <p:spPr bwMode="auto">
            <a:xfrm>
              <a:off x="2652" y="2807"/>
              <a:ext cx="29" cy="99"/>
            </a:xfrm>
            <a:custGeom>
              <a:avLst/>
              <a:gdLst>
                <a:gd name="T0" fmla="*/ 29 w 29"/>
                <a:gd name="T1" fmla="*/ 0 h 99"/>
                <a:gd name="T2" fmla="*/ 0 w 29"/>
                <a:gd name="T3" fmla="*/ 0 h 99"/>
                <a:gd name="T4" fmla="*/ 29 w 29"/>
                <a:gd name="T5" fmla="*/ 99 h 99"/>
                <a:gd name="T6" fmla="*/ 0 w 29"/>
                <a:gd name="T7" fmla="*/ 99 h 99"/>
                <a:gd name="T8" fmla="*/ 29 w 29"/>
                <a:gd name="T9" fmla="*/ 0 h 99"/>
              </a:gdLst>
              <a:ahLst/>
              <a:cxnLst>
                <a:cxn ang="0">
                  <a:pos x="T0" y="T1"/>
                </a:cxn>
                <a:cxn ang="0">
                  <a:pos x="T2" y="T3"/>
                </a:cxn>
                <a:cxn ang="0">
                  <a:pos x="T4" y="T5"/>
                </a:cxn>
                <a:cxn ang="0">
                  <a:pos x="T6" y="T7"/>
                </a:cxn>
                <a:cxn ang="0">
                  <a:pos x="T8" y="T9"/>
                </a:cxn>
              </a:cxnLst>
              <a:rect l="0" t="0" r="r" b="b"/>
              <a:pathLst>
                <a:path w="29" h="99">
                  <a:moveTo>
                    <a:pt x="29" y="0"/>
                  </a:moveTo>
                  <a:lnTo>
                    <a:pt x="0" y="0"/>
                  </a:lnTo>
                  <a:lnTo>
                    <a:pt x="29" y="99"/>
                  </a:lnTo>
                  <a:lnTo>
                    <a:pt x="0" y="99"/>
                  </a:lnTo>
                  <a:lnTo>
                    <a:pt x="29" y="0"/>
                  </a:lnTo>
                  <a:close/>
                </a:path>
              </a:pathLst>
            </a:custGeom>
            <a:blipFill dpi="0" rotWithShape="0">
              <a:blip r:embed="rId4"/>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39" name="Oval 131">
              <a:extLst>
                <a:ext uri="{FF2B5EF4-FFF2-40B4-BE49-F238E27FC236}">
                  <a16:creationId xmlns:a16="http://schemas.microsoft.com/office/drawing/2014/main" id="{6444DBA7-E734-46FC-95CE-1AA96CF78B48}"/>
                </a:ext>
              </a:extLst>
            </p:cNvPr>
            <p:cNvSpPr>
              <a:spLocks noChangeArrowheads="1"/>
            </p:cNvSpPr>
            <p:nvPr/>
          </p:nvSpPr>
          <p:spPr bwMode="auto">
            <a:xfrm>
              <a:off x="1350" y="1132"/>
              <a:ext cx="247" cy="257"/>
            </a:xfrm>
            <a:prstGeom prst="ellipse">
              <a:avLst/>
            </a:prstGeom>
            <a:blipFill dpi="0" rotWithShape="0">
              <a:blip r:embed="rId5"/>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40" name="Oval 132">
              <a:extLst>
                <a:ext uri="{FF2B5EF4-FFF2-40B4-BE49-F238E27FC236}">
                  <a16:creationId xmlns:a16="http://schemas.microsoft.com/office/drawing/2014/main" id="{BC4A08E4-C454-4DC4-8FFA-E20BA786217A}"/>
                </a:ext>
              </a:extLst>
            </p:cNvPr>
            <p:cNvSpPr>
              <a:spLocks noChangeArrowheads="1"/>
            </p:cNvSpPr>
            <p:nvPr/>
          </p:nvSpPr>
          <p:spPr bwMode="auto">
            <a:xfrm>
              <a:off x="1455" y="1231"/>
              <a:ext cx="28" cy="39"/>
            </a:xfrm>
            <a:prstGeom prst="ellipse">
              <a:avLst/>
            </a:prstGeom>
            <a:blipFill dpi="0" rotWithShape="0">
              <a:blip r:embed="rId6"/>
              <a:srcRect/>
              <a:tile tx="0" ty="0" sx="100000" sy="100000" flip="none" algn="tl"/>
            </a:blip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41" name="Rectangle 133">
              <a:extLst>
                <a:ext uri="{FF2B5EF4-FFF2-40B4-BE49-F238E27FC236}">
                  <a16:creationId xmlns:a16="http://schemas.microsoft.com/office/drawing/2014/main" id="{2D2B0C8E-F617-4314-803A-FBAD8B3F4438}"/>
                </a:ext>
              </a:extLst>
            </p:cNvPr>
            <p:cNvSpPr>
              <a:spLocks noChangeArrowheads="1"/>
            </p:cNvSpPr>
            <p:nvPr/>
          </p:nvSpPr>
          <p:spPr bwMode="auto">
            <a:xfrm>
              <a:off x="1230" y="1394"/>
              <a:ext cx="477"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42" name="Rectangle 134">
              <a:extLst>
                <a:ext uri="{FF2B5EF4-FFF2-40B4-BE49-F238E27FC236}">
                  <a16:creationId xmlns:a16="http://schemas.microsoft.com/office/drawing/2014/main" id="{4DEEB2FE-8C45-4102-B1CB-06099F58C65E}"/>
                </a:ext>
              </a:extLst>
            </p:cNvPr>
            <p:cNvSpPr>
              <a:spLocks noChangeArrowheads="1"/>
            </p:cNvSpPr>
            <p:nvPr/>
          </p:nvSpPr>
          <p:spPr bwMode="auto">
            <a:xfrm>
              <a:off x="1235" y="1399"/>
              <a:ext cx="477" cy="59"/>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43" name="Freeform 135">
              <a:extLst>
                <a:ext uri="{FF2B5EF4-FFF2-40B4-BE49-F238E27FC236}">
                  <a16:creationId xmlns:a16="http://schemas.microsoft.com/office/drawing/2014/main" id="{140EAFB2-9953-4F64-9A06-B9E57AFBACAB}"/>
                </a:ext>
              </a:extLst>
            </p:cNvPr>
            <p:cNvSpPr>
              <a:spLocks noChangeArrowheads="1"/>
            </p:cNvSpPr>
            <p:nvPr/>
          </p:nvSpPr>
          <p:spPr bwMode="auto">
            <a:xfrm>
              <a:off x="1469" y="2471"/>
              <a:ext cx="515" cy="435"/>
            </a:xfrm>
            <a:custGeom>
              <a:avLst/>
              <a:gdLst>
                <a:gd name="T0" fmla="*/ 0 w 54"/>
                <a:gd name="T1" fmla="*/ 0 h 44"/>
                <a:gd name="T2" fmla="*/ 53 w 54"/>
                <a:gd name="T3" fmla="*/ 44 h 44"/>
                <a:gd name="T4" fmla="*/ 54 w 54"/>
                <a:gd name="T5" fmla="*/ 0 h 44"/>
                <a:gd name="T6" fmla="*/ 0 w 54"/>
                <a:gd name="T7" fmla="*/ 0 h 44"/>
              </a:gdLst>
              <a:ahLst/>
              <a:cxnLst>
                <a:cxn ang="0">
                  <a:pos x="T0" y="T1"/>
                </a:cxn>
                <a:cxn ang="0">
                  <a:pos x="T2" y="T3"/>
                </a:cxn>
                <a:cxn ang="0">
                  <a:pos x="T4" y="T5"/>
                </a:cxn>
                <a:cxn ang="0">
                  <a:pos x="T6" y="T7"/>
                </a:cxn>
              </a:cxnLst>
              <a:rect l="0" t="0" r="r" b="b"/>
              <a:pathLst>
                <a:path w="54" h="44">
                  <a:moveTo>
                    <a:pt x="0" y="0"/>
                  </a:moveTo>
                  <a:cubicBezTo>
                    <a:pt x="0" y="24"/>
                    <a:pt x="24" y="44"/>
                    <a:pt x="53" y="44"/>
                  </a:cubicBezTo>
                  <a:lnTo>
                    <a:pt x="54"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44" name="Arc 136">
              <a:extLst>
                <a:ext uri="{FF2B5EF4-FFF2-40B4-BE49-F238E27FC236}">
                  <a16:creationId xmlns:a16="http://schemas.microsoft.com/office/drawing/2014/main" id="{FB5B53D2-AB6D-489B-8351-7A0C211306C0}"/>
                </a:ext>
              </a:extLst>
            </p:cNvPr>
            <p:cNvSpPr>
              <a:spLocks noChangeArrowheads="1"/>
            </p:cNvSpPr>
            <p:nvPr/>
          </p:nvSpPr>
          <p:spPr bwMode="auto">
            <a:xfrm>
              <a:off x="1474" y="2471"/>
              <a:ext cx="510" cy="440"/>
            </a:xfrm>
            <a:custGeom>
              <a:avLst/>
              <a:gdLst>
                <a:gd name="T0" fmla="*/ 21600 w 21600"/>
                <a:gd name="T1" fmla="*/ 21600 h 21600"/>
                <a:gd name="T2" fmla="*/ 0 w 21600"/>
                <a:gd name="T3" fmla="*/ 0 h 21600"/>
                <a:gd name="T4" fmla="*/ 21600 w 21600"/>
                <a:gd name="T5" fmla="*/ 21600 h 21600"/>
                <a:gd name="T6" fmla="*/ 0 w 21600"/>
                <a:gd name="T7" fmla="*/ 0 h 21600"/>
                <a:gd name="T8" fmla="*/ 21600 w 21600"/>
                <a:gd name="T9" fmla="*/ 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45" name="Freeform 137">
              <a:extLst>
                <a:ext uri="{FF2B5EF4-FFF2-40B4-BE49-F238E27FC236}">
                  <a16:creationId xmlns:a16="http://schemas.microsoft.com/office/drawing/2014/main" id="{DA5EA3E2-04BD-4E22-8D46-2FA7512D61E7}"/>
                </a:ext>
              </a:extLst>
            </p:cNvPr>
            <p:cNvSpPr>
              <a:spLocks noChangeArrowheads="1"/>
            </p:cNvSpPr>
            <p:nvPr/>
          </p:nvSpPr>
          <p:spPr bwMode="auto">
            <a:xfrm>
              <a:off x="3607" y="2590"/>
              <a:ext cx="124" cy="138"/>
            </a:xfrm>
            <a:custGeom>
              <a:avLst/>
              <a:gdLst>
                <a:gd name="T0" fmla="*/ 13 w 13"/>
                <a:gd name="T1" fmla="*/ 14 h 14"/>
                <a:gd name="T2" fmla="*/ 0 w 13"/>
                <a:gd name="T3" fmla="*/ 0 h 14"/>
                <a:gd name="T4" fmla="*/ 0 w 13"/>
                <a:gd name="T5" fmla="*/ 14 h 14"/>
                <a:gd name="T6" fmla="*/ 13 w 13"/>
                <a:gd name="T7" fmla="*/ 14 h 14"/>
              </a:gdLst>
              <a:ahLst/>
              <a:cxnLst>
                <a:cxn ang="0">
                  <a:pos x="T0" y="T1"/>
                </a:cxn>
                <a:cxn ang="0">
                  <a:pos x="T2" y="T3"/>
                </a:cxn>
                <a:cxn ang="0">
                  <a:pos x="T4" y="T5"/>
                </a:cxn>
                <a:cxn ang="0">
                  <a:pos x="T6" y="T7"/>
                </a:cxn>
              </a:cxnLst>
              <a:rect l="0" t="0" r="r" b="b"/>
              <a:pathLst>
                <a:path w="13" h="14">
                  <a:moveTo>
                    <a:pt x="13" y="14"/>
                  </a:moveTo>
                  <a:cubicBezTo>
                    <a:pt x="13" y="6"/>
                    <a:pt x="7" y="0"/>
                    <a:pt x="0" y="0"/>
                  </a:cubicBezTo>
                  <a:lnTo>
                    <a:pt x="0" y="14"/>
                  </a:lnTo>
                  <a:lnTo>
                    <a:pt x="13" y="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46" name="Arc 138">
              <a:extLst>
                <a:ext uri="{FF2B5EF4-FFF2-40B4-BE49-F238E27FC236}">
                  <a16:creationId xmlns:a16="http://schemas.microsoft.com/office/drawing/2014/main" id="{9E7734AE-2472-456F-8946-5E2846AC0853}"/>
                </a:ext>
              </a:extLst>
            </p:cNvPr>
            <p:cNvSpPr>
              <a:spLocks noChangeArrowheads="1"/>
            </p:cNvSpPr>
            <p:nvPr/>
          </p:nvSpPr>
          <p:spPr bwMode="auto">
            <a:xfrm>
              <a:off x="3607" y="2595"/>
              <a:ext cx="129" cy="138"/>
            </a:xfrm>
            <a:custGeom>
              <a:avLst/>
              <a:gdLst>
                <a:gd name="T0" fmla="*/ -1 w 21600"/>
                <a:gd name="T1" fmla="*/ 0 h 21600"/>
                <a:gd name="T2" fmla="*/ 21599 w 21600"/>
                <a:gd name="T3" fmla="*/ 21489 h 21600"/>
                <a:gd name="T4" fmla="*/ -1 w 21600"/>
                <a:gd name="T5" fmla="*/ 0 h 21600"/>
                <a:gd name="T6" fmla="*/ 21599 w 21600"/>
                <a:gd name="T7" fmla="*/ 21489 h 21600"/>
                <a:gd name="T8" fmla="*/ 0 w 21600"/>
                <a:gd name="T9" fmla="*/ 21600 h 21600"/>
                <a:gd name="T10" fmla="*/ -1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a:moveTo>
                    <a:pt x="-1" y="0"/>
                  </a:moveTo>
                  <a:cubicBezTo>
                    <a:pt x="11886" y="0"/>
                    <a:pt x="21538" y="9603"/>
                    <a:pt x="21599" y="21489"/>
                  </a:cubicBezTo>
                </a:path>
                <a:path w="21600" h="21600" stroke="0">
                  <a:moveTo>
                    <a:pt x="-1" y="0"/>
                  </a:moveTo>
                  <a:cubicBezTo>
                    <a:pt x="11886" y="0"/>
                    <a:pt x="21538" y="9603"/>
                    <a:pt x="21599" y="21489"/>
                  </a:cubicBezTo>
                  <a:lnTo>
                    <a:pt x="0" y="21600"/>
                  </a:lnTo>
                  <a:lnTo>
                    <a:pt x="-1"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47" name="Freeform 139">
              <a:extLst>
                <a:ext uri="{FF2B5EF4-FFF2-40B4-BE49-F238E27FC236}">
                  <a16:creationId xmlns:a16="http://schemas.microsoft.com/office/drawing/2014/main" id="{947E0169-870E-403A-B26A-13591BD19A40}"/>
                </a:ext>
              </a:extLst>
            </p:cNvPr>
            <p:cNvSpPr>
              <a:spLocks noChangeArrowheads="1"/>
            </p:cNvSpPr>
            <p:nvPr/>
          </p:nvSpPr>
          <p:spPr bwMode="auto">
            <a:xfrm>
              <a:off x="3740" y="2590"/>
              <a:ext cx="134" cy="138"/>
            </a:xfrm>
            <a:custGeom>
              <a:avLst/>
              <a:gdLst>
                <a:gd name="T0" fmla="*/ 13 w 14"/>
                <a:gd name="T1" fmla="*/ 0 h 14"/>
                <a:gd name="T2" fmla="*/ 0 w 14"/>
                <a:gd name="T3" fmla="*/ 14 h 14"/>
                <a:gd name="T4" fmla="*/ 14 w 14"/>
                <a:gd name="T5" fmla="*/ 14 h 14"/>
                <a:gd name="T6" fmla="*/ 13 w 14"/>
                <a:gd name="T7" fmla="*/ 0 h 14"/>
              </a:gdLst>
              <a:ahLst/>
              <a:cxnLst>
                <a:cxn ang="0">
                  <a:pos x="T0" y="T1"/>
                </a:cxn>
                <a:cxn ang="0">
                  <a:pos x="T2" y="T3"/>
                </a:cxn>
                <a:cxn ang="0">
                  <a:pos x="T4" y="T5"/>
                </a:cxn>
                <a:cxn ang="0">
                  <a:pos x="T6" y="T7"/>
                </a:cxn>
              </a:cxnLst>
              <a:rect l="0" t="0" r="r" b="b"/>
              <a:pathLst>
                <a:path w="14" h="14">
                  <a:moveTo>
                    <a:pt x="13" y="0"/>
                  </a:moveTo>
                  <a:cubicBezTo>
                    <a:pt x="6" y="0"/>
                    <a:pt x="0" y="6"/>
                    <a:pt x="0" y="14"/>
                  </a:cubicBezTo>
                  <a:lnTo>
                    <a:pt x="14" y="14"/>
                  </a:lnTo>
                  <a:lnTo>
                    <a:pt x="1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48" name="Arc 140">
              <a:extLst>
                <a:ext uri="{FF2B5EF4-FFF2-40B4-BE49-F238E27FC236}">
                  <a16:creationId xmlns:a16="http://schemas.microsoft.com/office/drawing/2014/main" id="{7B14A52B-AE2D-4D80-9D78-98FD187D24F0}"/>
                </a:ext>
              </a:extLst>
            </p:cNvPr>
            <p:cNvSpPr>
              <a:spLocks noChangeArrowheads="1"/>
            </p:cNvSpPr>
            <p:nvPr/>
          </p:nvSpPr>
          <p:spPr bwMode="auto">
            <a:xfrm>
              <a:off x="3745" y="2595"/>
              <a:ext cx="129" cy="138"/>
            </a:xfrm>
            <a:custGeom>
              <a:avLst/>
              <a:gdLst>
                <a:gd name="T0" fmla="*/ 0 w 21600"/>
                <a:gd name="T1" fmla="*/ 21489 h 21600"/>
                <a:gd name="T2" fmla="*/ 21599 w 21600"/>
                <a:gd name="T3" fmla="*/ 0 h 21600"/>
                <a:gd name="T4" fmla="*/ 0 w 21600"/>
                <a:gd name="T5" fmla="*/ 21489 h 21600"/>
                <a:gd name="T6" fmla="*/ 21599 w 21600"/>
                <a:gd name="T7" fmla="*/ 0 h 21600"/>
                <a:gd name="T8" fmla="*/ 21600 w 21600"/>
                <a:gd name="T9" fmla="*/ 21600 h 21600"/>
                <a:gd name="T10" fmla="*/ 0 w 21600"/>
                <a:gd name="T11" fmla="*/ 21489 h 21600"/>
              </a:gdLst>
              <a:ahLst/>
              <a:cxnLst>
                <a:cxn ang="0">
                  <a:pos x="T0" y="T1"/>
                </a:cxn>
                <a:cxn ang="0">
                  <a:pos x="T2" y="T3"/>
                </a:cxn>
                <a:cxn ang="0">
                  <a:pos x="T4" y="T5"/>
                </a:cxn>
                <a:cxn ang="0">
                  <a:pos x="T6" y="T7"/>
                </a:cxn>
                <a:cxn ang="0">
                  <a:pos x="T8" y="T9"/>
                </a:cxn>
                <a:cxn ang="0">
                  <a:pos x="T10" y="T11"/>
                </a:cxn>
              </a:cxnLst>
              <a:rect l="0" t="0" r="r" b="b"/>
              <a:pathLst>
                <a:path w="21600" h="21600" fill="none">
                  <a:moveTo>
                    <a:pt x="0" y="21489"/>
                  </a:moveTo>
                  <a:cubicBezTo>
                    <a:pt x="61" y="9603"/>
                    <a:pt x="9713" y="0"/>
                    <a:pt x="21599" y="0"/>
                  </a:cubicBezTo>
                </a:path>
                <a:path w="21600" h="21600" stroke="0">
                  <a:moveTo>
                    <a:pt x="0" y="21489"/>
                  </a:moveTo>
                  <a:cubicBezTo>
                    <a:pt x="61" y="9603"/>
                    <a:pt x="9713" y="0"/>
                    <a:pt x="21599" y="0"/>
                  </a:cubicBezTo>
                  <a:lnTo>
                    <a:pt x="21600" y="21600"/>
                  </a:lnTo>
                  <a:lnTo>
                    <a:pt x="0" y="21489"/>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49" name="Freeform 141">
              <a:extLst>
                <a:ext uri="{FF2B5EF4-FFF2-40B4-BE49-F238E27FC236}">
                  <a16:creationId xmlns:a16="http://schemas.microsoft.com/office/drawing/2014/main" id="{CD05680B-0A92-41BD-AA51-6B36A8344533}"/>
                </a:ext>
              </a:extLst>
            </p:cNvPr>
            <p:cNvSpPr>
              <a:spLocks noChangeArrowheads="1"/>
            </p:cNvSpPr>
            <p:nvPr/>
          </p:nvSpPr>
          <p:spPr bwMode="auto">
            <a:xfrm>
              <a:off x="3473" y="2590"/>
              <a:ext cx="143" cy="138"/>
            </a:xfrm>
            <a:custGeom>
              <a:avLst/>
              <a:gdLst>
                <a:gd name="T0" fmla="*/ 14 w 15"/>
                <a:gd name="T1" fmla="*/ 0 h 14"/>
                <a:gd name="T2" fmla="*/ 0 w 15"/>
                <a:gd name="T3" fmla="*/ 14 h 14"/>
                <a:gd name="T4" fmla="*/ 15 w 15"/>
                <a:gd name="T5" fmla="*/ 14 h 14"/>
                <a:gd name="T6" fmla="*/ 14 w 15"/>
                <a:gd name="T7" fmla="*/ 0 h 14"/>
              </a:gdLst>
              <a:ahLst/>
              <a:cxnLst>
                <a:cxn ang="0">
                  <a:pos x="T0" y="T1"/>
                </a:cxn>
                <a:cxn ang="0">
                  <a:pos x="T2" y="T3"/>
                </a:cxn>
                <a:cxn ang="0">
                  <a:pos x="T4" y="T5"/>
                </a:cxn>
                <a:cxn ang="0">
                  <a:pos x="T6" y="T7"/>
                </a:cxn>
              </a:cxnLst>
              <a:rect l="0" t="0" r="r" b="b"/>
              <a:pathLst>
                <a:path w="15" h="14">
                  <a:moveTo>
                    <a:pt x="14" y="0"/>
                  </a:moveTo>
                  <a:cubicBezTo>
                    <a:pt x="6" y="0"/>
                    <a:pt x="0" y="6"/>
                    <a:pt x="0" y="14"/>
                  </a:cubicBezTo>
                  <a:lnTo>
                    <a:pt x="15" y="14"/>
                  </a:lnTo>
                  <a:lnTo>
                    <a:pt x="1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0" name="Arc 142">
              <a:extLst>
                <a:ext uri="{FF2B5EF4-FFF2-40B4-BE49-F238E27FC236}">
                  <a16:creationId xmlns:a16="http://schemas.microsoft.com/office/drawing/2014/main" id="{7243E8AD-9679-4C65-AD93-EE2D3F73F5B8}"/>
                </a:ext>
              </a:extLst>
            </p:cNvPr>
            <p:cNvSpPr>
              <a:spLocks noChangeArrowheads="1"/>
            </p:cNvSpPr>
            <p:nvPr/>
          </p:nvSpPr>
          <p:spPr bwMode="auto">
            <a:xfrm>
              <a:off x="3478" y="2595"/>
              <a:ext cx="138" cy="138"/>
            </a:xfrm>
            <a:custGeom>
              <a:avLst/>
              <a:gdLst>
                <a:gd name="T0" fmla="*/ 0 w 21600"/>
                <a:gd name="T1" fmla="*/ 21486 h 21600"/>
                <a:gd name="T2" fmla="*/ 21599 w 21600"/>
                <a:gd name="T3" fmla="*/ 0 h 21600"/>
                <a:gd name="T4" fmla="*/ 0 w 21600"/>
                <a:gd name="T5" fmla="*/ 21486 h 21600"/>
                <a:gd name="T6" fmla="*/ 21599 w 21600"/>
                <a:gd name="T7" fmla="*/ 0 h 21600"/>
                <a:gd name="T8" fmla="*/ 21600 w 21600"/>
                <a:gd name="T9" fmla="*/ 21600 h 21600"/>
                <a:gd name="T10" fmla="*/ 0 w 21600"/>
                <a:gd name="T11" fmla="*/ 21486 h 21600"/>
              </a:gdLst>
              <a:ahLst/>
              <a:cxnLst>
                <a:cxn ang="0">
                  <a:pos x="T0" y="T1"/>
                </a:cxn>
                <a:cxn ang="0">
                  <a:pos x="T2" y="T3"/>
                </a:cxn>
                <a:cxn ang="0">
                  <a:pos x="T4" y="T5"/>
                </a:cxn>
                <a:cxn ang="0">
                  <a:pos x="T6" y="T7"/>
                </a:cxn>
                <a:cxn ang="0">
                  <a:pos x="T8" y="T9"/>
                </a:cxn>
                <a:cxn ang="0">
                  <a:pos x="T10" y="T11"/>
                </a:cxn>
              </a:cxnLst>
              <a:rect l="0" t="0" r="r" b="b"/>
              <a:pathLst>
                <a:path w="21600" h="21600" fill="none">
                  <a:moveTo>
                    <a:pt x="0" y="21486"/>
                  </a:moveTo>
                  <a:cubicBezTo>
                    <a:pt x="63" y="9601"/>
                    <a:pt x="9715" y="0"/>
                    <a:pt x="21599" y="0"/>
                  </a:cubicBezTo>
                </a:path>
                <a:path w="21600" h="21600" stroke="0">
                  <a:moveTo>
                    <a:pt x="0" y="21486"/>
                  </a:moveTo>
                  <a:cubicBezTo>
                    <a:pt x="63" y="9601"/>
                    <a:pt x="9715" y="0"/>
                    <a:pt x="21599" y="0"/>
                  </a:cubicBezTo>
                  <a:lnTo>
                    <a:pt x="21600" y="21600"/>
                  </a:lnTo>
                  <a:lnTo>
                    <a:pt x="0" y="21486"/>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1" name="Freeform 143">
              <a:extLst>
                <a:ext uri="{FF2B5EF4-FFF2-40B4-BE49-F238E27FC236}">
                  <a16:creationId xmlns:a16="http://schemas.microsoft.com/office/drawing/2014/main" id="{1A24AE20-C612-44F6-871F-EE1CB032F040}"/>
                </a:ext>
              </a:extLst>
            </p:cNvPr>
            <p:cNvSpPr>
              <a:spLocks noChangeArrowheads="1"/>
            </p:cNvSpPr>
            <p:nvPr/>
          </p:nvSpPr>
          <p:spPr bwMode="auto">
            <a:xfrm>
              <a:off x="3874" y="2590"/>
              <a:ext cx="124" cy="138"/>
            </a:xfrm>
            <a:custGeom>
              <a:avLst/>
              <a:gdLst>
                <a:gd name="T0" fmla="*/ 13 w 13"/>
                <a:gd name="T1" fmla="*/ 14 h 14"/>
                <a:gd name="T2" fmla="*/ 0 w 13"/>
                <a:gd name="T3" fmla="*/ 0 h 14"/>
                <a:gd name="T4" fmla="*/ 0 w 13"/>
                <a:gd name="T5" fmla="*/ 14 h 14"/>
                <a:gd name="T6" fmla="*/ 13 w 13"/>
                <a:gd name="T7" fmla="*/ 14 h 14"/>
              </a:gdLst>
              <a:ahLst/>
              <a:cxnLst>
                <a:cxn ang="0">
                  <a:pos x="T0" y="T1"/>
                </a:cxn>
                <a:cxn ang="0">
                  <a:pos x="T2" y="T3"/>
                </a:cxn>
                <a:cxn ang="0">
                  <a:pos x="T4" y="T5"/>
                </a:cxn>
                <a:cxn ang="0">
                  <a:pos x="T6" y="T7"/>
                </a:cxn>
              </a:cxnLst>
              <a:rect l="0" t="0" r="r" b="b"/>
              <a:pathLst>
                <a:path w="13" h="14">
                  <a:moveTo>
                    <a:pt x="13" y="14"/>
                  </a:moveTo>
                  <a:cubicBezTo>
                    <a:pt x="13" y="6"/>
                    <a:pt x="7" y="0"/>
                    <a:pt x="0" y="0"/>
                  </a:cubicBezTo>
                  <a:lnTo>
                    <a:pt x="0" y="14"/>
                  </a:lnTo>
                  <a:lnTo>
                    <a:pt x="13" y="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2" name="Arc 144">
              <a:extLst>
                <a:ext uri="{FF2B5EF4-FFF2-40B4-BE49-F238E27FC236}">
                  <a16:creationId xmlns:a16="http://schemas.microsoft.com/office/drawing/2014/main" id="{7D9FEB06-7D0E-4DAB-9B4E-CE5CA4F91070}"/>
                </a:ext>
              </a:extLst>
            </p:cNvPr>
            <p:cNvSpPr>
              <a:spLocks noChangeArrowheads="1"/>
            </p:cNvSpPr>
            <p:nvPr/>
          </p:nvSpPr>
          <p:spPr bwMode="auto">
            <a:xfrm>
              <a:off x="3874" y="2595"/>
              <a:ext cx="129" cy="138"/>
            </a:xfrm>
            <a:custGeom>
              <a:avLst/>
              <a:gdLst>
                <a:gd name="T0" fmla="*/ -1 w 21600"/>
                <a:gd name="T1" fmla="*/ 0 h 21600"/>
                <a:gd name="T2" fmla="*/ 21599 w 21600"/>
                <a:gd name="T3" fmla="*/ 21489 h 21600"/>
                <a:gd name="T4" fmla="*/ -1 w 21600"/>
                <a:gd name="T5" fmla="*/ 0 h 21600"/>
                <a:gd name="T6" fmla="*/ 21599 w 21600"/>
                <a:gd name="T7" fmla="*/ 21489 h 21600"/>
                <a:gd name="T8" fmla="*/ 0 w 21600"/>
                <a:gd name="T9" fmla="*/ 21600 h 21600"/>
                <a:gd name="T10" fmla="*/ -1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a:moveTo>
                    <a:pt x="-1" y="0"/>
                  </a:moveTo>
                  <a:cubicBezTo>
                    <a:pt x="11886" y="0"/>
                    <a:pt x="21538" y="9603"/>
                    <a:pt x="21599" y="21489"/>
                  </a:cubicBezTo>
                </a:path>
                <a:path w="21600" h="21600" stroke="0">
                  <a:moveTo>
                    <a:pt x="-1" y="0"/>
                  </a:moveTo>
                  <a:cubicBezTo>
                    <a:pt x="11886" y="0"/>
                    <a:pt x="21538" y="9603"/>
                    <a:pt x="21599" y="21489"/>
                  </a:cubicBezTo>
                  <a:lnTo>
                    <a:pt x="0" y="21600"/>
                  </a:lnTo>
                  <a:lnTo>
                    <a:pt x="-1"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3" name="Freeform 145">
              <a:extLst>
                <a:ext uri="{FF2B5EF4-FFF2-40B4-BE49-F238E27FC236}">
                  <a16:creationId xmlns:a16="http://schemas.microsoft.com/office/drawing/2014/main" id="{4B5D6971-449D-4540-AA12-9FF722AAD8D5}"/>
                </a:ext>
              </a:extLst>
            </p:cNvPr>
            <p:cNvSpPr>
              <a:spLocks noChangeArrowheads="1"/>
            </p:cNvSpPr>
            <p:nvPr/>
          </p:nvSpPr>
          <p:spPr bwMode="auto">
            <a:xfrm>
              <a:off x="3473" y="2738"/>
              <a:ext cx="286" cy="316"/>
            </a:xfrm>
            <a:custGeom>
              <a:avLst/>
              <a:gdLst>
                <a:gd name="T0" fmla="*/ 0 w 30"/>
                <a:gd name="T1" fmla="*/ 0 h 32"/>
                <a:gd name="T2" fmla="*/ 29 w 30"/>
                <a:gd name="T3" fmla="*/ 32 h 32"/>
                <a:gd name="T4" fmla="*/ 30 w 30"/>
                <a:gd name="T5" fmla="*/ 0 h 32"/>
                <a:gd name="T6" fmla="*/ 0 w 30"/>
                <a:gd name="T7" fmla="*/ 0 h 32"/>
              </a:gdLst>
              <a:ahLst/>
              <a:cxnLst>
                <a:cxn ang="0">
                  <a:pos x="T0" y="T1"/>
                </a:cxn>
                <a:cxn ang="0">
                  <a:pos x="T2" y="T3"/>
                </a:cxn>
                <a:cxn ang="0">
                  <a:pos x="T4" y="T5"/>
                </a:cxn>
                <a:cxn ang="0">
                  <a:pos x="T6" y="T7"/>
                </a:cxn>
              </a:cxnLst>
              <a:rect l="0" t="0" r="r" b="b"/>
              <a:pathLst>
                <a:path w="30" h="32">
                  <a:moveTo>
                    <a:pt x="0" y="0"/>
                  </a:moveTo>
                  <a:cubicBezTo>
                    <a:pt x="0" y="18"/>
                    <a:pt x="13" y="32"/>
                    <a:pt x="29" y="32"/>
                  </a:cubicBezTo>
                  <a:lnTo>
                    <a:pt x="3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4" name="Arc 146">
              <a:extLst>
                <a:ext uri="{FF2B5EF4-FFF2-40B4-BE49-F238E27FC236}">
                  <a16:creationId xmlns:a16="http://schemas.microsoft.com/office/drawing/2014/main" id="{8177D9E2-985E-4AF8-A817-EB06F60D8E59}"/>
                </a:ext>
              </a:extLst>
            </p:cNvPr>
            <p:cNvSpPr>
              <a:spLocks noChangeArrowheads="1"/>
            </p:cNvSpPr>
            <p:nvPr/>
          </p:nvSpPr>
          <p:spPr bwMode="auto">
            <a:xfrm>
              <a:off x="3478" y="2738"/>
              <a:ext cx="282" cy="321"/>
            </a:xfrm>
            <a:custGeom>
              <a:avLst/>
              <a:gdLst>
                <a:gd name="T0" fmla="*/ 21575 w 21600"/>
                <a:gd name="T1" fmla="*/ 21599 h 21600"/>
                <a:gd name="T2" fmla="*/ 0 w 21600"/>
                <a:gd name="T3" fmla="*/ 0 h 21600"/>
                <a:gd name="T4" fmla="*/ 21575 w 21600"/>
                <a:gd name="T5" fmla="*/ 21599 h 21600"/>
                <a:gd name="T6" fmla="*/ 0 w 21600"/>
                <a:gd name="T7" fmla="*/ 0 h 21600"/>
                <a:gd name="T8" fmla="*/ 21600 w 21600"/>
                <a:gd name="T9" fmla="*/ 0 h 21600"/>
                <a:gd name="T10" fmla="*/ 21575 w 21600"/>
                <a:gd name="T11" fmla="*/ 21599 h 21600"/>
              </a:gdLst>
              <a:ahLst/>
              <a:cxnLst>
                <a:cxn ang="0">
                  <a:pos x="T0" y="T1"/>
                </a:cxn>
                <a:cxn ang="0">
                  <a:pos x="T2" y="T3"/>
                </a:cxn>
                <a:cxn ang="0">
                  <a:pos x="T4" y="T5"/>
                </a:cxn>
                <a:cxn ang="0">
                  <a:pos x="T6" y="T7"/>
                </a:cxn>
                <a:cxn ang="0">
                  <a:pos x="T8" y="T9"/>
                </a:cxn>
                <a:cxn ang="0">
                  <a:pos x="T10" y="T11"/>
                </a:cxn>
              </a:cxnLst>
              <a:rect l="0" t="0" r="r" b="b"/>
              <a:pathLst>
                <a:path w="21600" h="21600" fill="none">
                  <a:moveTo>
                    <a:pt x="21575" y="21599"/>
                  </a:moveTo>
                  <a:cubicBezTo>
                    <a:pt x="9655" y="21586"/>
                    <a:pt x="0" y="11919"/>
                    <a:pt x="0" y="0"/>
                  </a:cubicBezTo>
                </a:path>
                <a:path w="21600" h="21600" stroke="0">
                  <a:moveTo>
                    <a:pt x="21575" y="21599"/>
                  </a:moveTo>
                  <a:cubicBezTo>
                    <a:pt x="9655" y="21586"/>
                    <a:pt x="0" y="11919"/>
                    <a:pt x="0" y="0"/>
                  </a:cubicBezTo>
                  <a:lnTo>
                    <a:pt x="21600" y="0"/>
                  </a:lnTo>
                  <a:lnTo>
                    <a:pt x="21575" y="21599"/>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5" name="Freeform 147">
              <a:extLst>
                <a:ext uri="{FF2B5EF4-FFF2-40B4-BE49-F238E27FC236}">
                  <a16:creationId xmlns:a16="http://schemas.microsoft.com/office/drawing/2014/main" id="{99314470-80A3-49B5-9637-8E671F33659C}"/>
                </a:ext>
              </a:extLst>
            </p:cNvPr>
            <p:cNvSpPr>
              <a:spLocks noChangeArrowheads="1"/>
            </p:cNvSpPr>
            <p:nvPr/>
          </p:nvSpPr>
          <p:spPr bwMode="auto">
            <a:xfrm>
              <a:off x="3721" y="2738"/>
              <a:ext cx="286" cy="316"/>
            </a:xfrm>
            <a:custGeom>
              <a:avLst/>
              <a:gdLst>
                <a:gd name="T0" fmla="*/ 0 w 30"/>
                <a:gd name="T1" fmla="*/ 32 h 32"/>
                <a:gd name="T2" fmla="*/ 30 w 30"/>
                <a:gd name="T3" fmla="*/ 0 h 32"/>
                <a:gd name="T4" fmla="*/ 0 w 30"/>
                <a:gd name="T5" fmla="*/ 0 h 32"/>
                <a:gd name="T6" fmla="*/ 0 w 30"/>
                <a:gd name="T7" fmla="*/ 32 h 32"/>
              </a:gdLst>
              <a:ahLst/>
              <a:cxnLst>
                <a:cxn ang="0">
                  <a:pos x="T0" y="T1"/>
                </a:cxn>
                <a:cxn ang="0">
                  <a:pos x="T2" y="T3"/>
                </a:cxn>
                <a:cxn ang="0">
                  <a:pos x="T4" y="T5"/>
                </a:cxn>
                <a:cxn ang="0">
                  <a:pos x="T6" y="T7"/>
                </a:cxn>
              </a:cxnLst>
              <a:rect l="0" t="0" r="r" b="b"/>
              <a:pathLst>
                <a:path w="30" h="32">
                  <a:moveTo>
                    <a:pt x="0" y="32"/>
                  </a:moveTo>
                  <a:cubicBezTo>
                    <a:pt x="16" y="32"/>
                    <a:pt x="30" y="18"/>
                    <a:pt x="30" y="0"/>
                  </a:cubicBezTo>
                  <a:lnTo>
                    <a:pt x="0" y="0"/>
                  </a:lnTo>
                  <a:lnTo>
                    <a:pt x="0" y="3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6" name="Arc 148">
              <a:extLst>
                <a:ext uri="{FF2B5EF4-FFF2-40B4-BE49-F238E27FC236}">
                  <a16:creationId xmlns:a16="http://schemas.microsoft.com/office/drawing/2014/main" id="{5783B48F-6FE1-4758-B3FA-36C3D02262E1}"/>
                </a:ext>
              </a:extLst>
            </p:cNvPr>
            <p:cNvSpPr>
              <a:spLocks noChangeArrowheads="1"/>
            </p:cNvSpPr>
            <p:nvPr/>
          </p:nvSpPr>
          <p:spPr bwMode="auto">
            <a:xfrm>
              <a:off x="3721" y="2738"/>
              <a:ext cx="281" cy="321"/>
            </a:xfrm>
            <a:custGeom>
              <a:avLst/>
              <a:gdLst>
                <a:gd name="T0" fmla="*/ 21600 w 21600"/>
                <a:gd name="T1" fmla="*/ 0 h 21600"/>
                <a:gd name="T2" fmla="*/ 0 w 21600"/>
                <a:gd name="T3" fmla="*/ 21600 h 21600"/>
                <a:gd name="T4" fmla="*/ 21600 w 21600"/>
                <a:gd name="T5" fmla="*/ 0 h 21600"/>
                <a:gd name="T6" fmla="*/ 0 w 21600"/>
                <a:gd name="T7" fmla="*/ 21600 h 21600"/>
                <a:gd name="T8" fmla="*/ 0 w 21600"/>
                <a:gd name="T9" fmla="*/ 0 h 21600"/>
                <a:gd name="T10" fmla="*/ 2160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lnTo>
                    <a:pt x="2160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7" name="Freeform 149">
              <a:extLst>
                <a:ext uri="{FF2B5EF4-FFF2-40B4-BE49-F238E27FC236}">
                  <a16:creationId xmlns:a16="http://schemas.microsoft.com/office/drawing/2014/main" id="{62B24D84-5EAA-4A06-BF9B-BEC86B6FB0A2}"/>
                </a:ext>
              </a:extLst>
            </p:cNvPr>
            <p:cNvSpPr>
              <a:spLocks noChangeArrowheads="1"/>
            </p:cNvSpPr>
            <p:nvPr/>
          </p:nvSpPr>
          <p:spPr bwMode="auto">
            <a:xfrm>
              <a:off x="3673" y="2619"/>
              <a:ext cx="201" cy="386"/>
            </a:xfrm>
            <a:custGeom>
              <a:avLst/>
              <a:gdLst>
                <a:gd name="T0" fmla="*/ 0 w 201"/>
                <a:gd name="T1" fmla="*/ 0 h 386"/>
                <a:gd name="T2" fmla="*/ 10 w 201"/>
                <a:gd name="T3" fmla="*/ 149 h 386"/>
                <a:gd name="T4" fmla="*/ 29 w 201"/>
                <a:gd name="T5" fmla="*/ 208 h 386"/>
                <a:gd name="T6" fmla="*/ 86 w 201"/>
                <a:gd name="T7" fmla="*/ 238 h 386"/>
                <a:gd name="T8" fmla="*/ 124 w 201"/>
                <a:gd name="T9" fmla="*/ 248 h 386"/>
                <a:gd name="T10" fmla="*/ 144 w 201"/>
                <a:gd name="T11" fmla="*/ 287 h 386"/>
                <a:gd name="T12" fmla="*/ 163 w 201"/>
                <a:gd name="T13" fmla="*/ 337 h 386"/>
                <a:gd name="T14" fmla="*/ 201 w 201"/>
                <a:gd name="T15" fmla="*/ 386 h 386"/>
                <a:gd name="T16" fmla="*/ 0 w 201"/>
                <a:gd name="T1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86">
                  <a:moveTo>
                    <a:pt x="0" y="0"/>
                  </a:moveTo>
                  <a:lnTo>
                    <a:pt x="10" y="149"/>
                  </a:lnTo>
                  <a:lnTo>
                    <a:pt x="29" y="208"/>
                  </a:lnTo>
                  <a:lnTo>
                    <a:pt x="86" y="238"/>
                  </a:lnTo>
                  <a:lnTo>
                    <a:pt x="124" y="248"/>
                  </a:lnTo>
                  <a:lnTo>
                    <a:pt x="144" y="287"/>
                  </a:lnTo>
                  <a:lnTo>
                    <a:pt x="163" y="337"/>
                  </a:lnTo>
                  <a:lnTo>
                    <a:pt x="201" y="386"/>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8" name="Freeform 150">
              <a:extLst>
                <a:ext uri="{FF2B5EF4-FFF2-40B4-BE49-F238E27FC236}">
                  <a16:creationId xmlns:a16="http://schemas.microsoft.com/office/drawing/2014/main" id="{4F5820E4-D0BF-4799-8312-2B8AA7C1FE1C}"/>
                </a:ext>
              </a:extLst>
            </p:cNvPr>
            <p:cNvSpPr>
              <a:spLocks noChangeArrowheads="1"/>
            </p:cNvSpPr>
            <p:nvPr/>
          </p:nvSpPr>
          <p:spPr bwMode="auto">
            <a:xfrm>
              <a:off x="3673" y="2619"/>
              <a:ext cx="201" cy="386"/>
            </a:xfrm>
            <a:custGeom>
              <a:avLst/>
              <a:gdLst>
                <a:gd name="T0" fmla="*/ 0 w 201"/>
                <a:gd name="T1" fmla="*/ 0 h 386"/>
                <a:gd name="T2" fmla="*/ 10 w 201"/>
                <a:gd name="T3" fmla="*/ 149 h 386"/>
                <a:gd name="T4" fmla="*/ 29 w 201"/>
                <a:gd name="T5" fmla="*/ 208 h 386"/>
                <a:gd name="T6" fmla="*/ 86 w 201"/>
                <a:gd name="T7" fmla="*/ 238 h 386"/>
                <a:gd name="T8" fmla="*/ 124 w 201"/>
                <a:gd name="T9" fmla="*/ 248 h 386"/>
                <a:gd name="T10" fmla="*/ 144 w 201"/>
                <a:gd name="T11" fmla="*/ 287 h 386"/>
                <a:gd name="T12" fmla="*/ 163 w 201"/>
                <a:gd name="T13" fmla="*/ 337 h 386"/>
                <a:gd name="T14" fmla="*/ 201 w 201"/>
                <a:gd name="T15" fmla="*/ 386 h 3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386">
                  <a:moveTo>
                    <a:pt x="0" y="0"/>
                  </a:moveTo>
                  <a:lnTo>
                    <a:pt x="10" y="149"/>
                  </a:lnTo>
                  <a:lnTo>
                    <a:pt x="29" y="208"/>
                  </a:lnTo>
                  <a:lnTo>
                    <a:pt x="86" y="238"/>
                  </a:lnTo>
                  <a:lnTo>
                    <a:pt x="124" y="248"/>
                  </a:lnTo>
                  <a:lnTo>
                    <a:pt x="144" y="287"/>
                  </a:lnTo>
                  <a:lnTo>
                    <a:pt x="163" y="337"/>
                  </a:lnTo>
                  <a:lnTo>
                    <a:pt x="201" y="386"/>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59" name="Freeform 151">
              <a:extLst>
                <a:ext uri="{FF2B5EF4-FFF2-40B4-BE49-F238E27FC236}">
                  <a16:creationId xmlns:a16="http://schemas.microsoft.com/office/drawing/2014/main" id="{B8F0AF73-E50E-4CFD-8E8A-9BF42A4DEABF}"/>
                </a:ext>
              </a:extLst>
            </p:cNvPr>
            <p:cNvSpPr>
              <a:spLocks noChangeArrowheads="1"/>
            </p:cNvSpPr>
            <p:nvPr/>
          </p:nvSpPr>
          <p:spPr bwMode="auto">
            <a:xfrm>
              <a:off x="3635" y="2788"/>
              <a:ext cx="172" cy="177"/>
            </a:xfrm>
            <a:custGeom>
              <a:avLst/>
              <a:gdLst>
                <a:gd name="T0" fmla="*/ 58 w 172"/>
                <a:gd name="T1" fmla="*/ 0 h 177"/>
                <a:gd name="T2" fmla="*/ 0 w 172"/>
                <a:gd name="T3" fmla="*/ 49 h 177"/>
                <a:gd name="T4" fmla="*/ 0 w 172"/>
                <a:gd name="T5" fmla="*/ 118 h 177"/>
                <a:gd name="T6" fmla="*/ 58 w 172"/>
                <a:gd name="T7" fmla="*/ 177 h 177"/>
                <a:gd name="T8" fmla="*/ 124 w 172"/>
                <a:gd name="T9" fmla="*/ 177 h 177"/>
                <a:gd name="T10" fmla="*/ 172 w 172"/>
                <a:gd name="T11" fmla="*/ 118 h 177"/>
                <a:gd name="T12" fmla="*/ 172 w 172"/>
                <a:gd name="T13" fmla="*/ 49 h 177"/>
                <a:gd name="T14" fmla="*/ 124 w 172"/>
                <a:gd name="T15" fmla="*/ 0 h 177"/>
                <a:gd name="T16" fmla="*/ 58 w 172"/>
                <a:gd name="T1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77">
                  <a:moveTo>
                    <a:pt x="58" y="0"/>
                  </a:moveTo>
                  <a:lnTo>
                    <a:pt x="0" y="49"/>
                  </a:lnTo>
                  <a:lnTo>
                    <a:pt x="0" y="118"/>
                  </a:lnTo>
                  <a:lnTo>
                    <a:pt x="58" y="177"/>
                  </a:lnTo>
                  <a:lnTo>
                    <a:pt x="124" y="177"/>
                  </a:lnTo>
                  <a:lnTo>
                    <a:pt x="172" y="118"/>
                  </a:lnTo>
                  <a:lnTo>
                    <a:pt x="172" y="49"/>
                  </a:lnTo>
                  <a:lnTo>
                    <a:pt x="124" y="0"/>
                  </a:lnTo>
                  <a:lnTo>
                    <a:pt x="58" y="0"/>
                  </a:lnTo>
                  <a:close/>
                </a:path>
              </a:pathLst>
            </a:custGeom>
            <a:solidFill>
              <a:srgbClr val="000000"/>
            </a:solid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60" name="Rectangle 152">
              <a:extLst>
                <a:ext uri="{FF2B5EF4-FFF2-40B4-BE49-F238E27FC236}">
                  <a16:creationId xmlns:a16="http://schemas.microsoft.com/office/drawing/2014/main" id="{50DF2AB8-7DD0-43EF-8D41-CC14C5C3DEB6}"/>
                </a:ext>
              </a:extLst>
            </p:cNvPr>
            <p:cNvSpPr>
              <a:spLocks noChangeArrowheads="1"/>
            </p:cNvSpPr>
            <p:nvPr/>
          </p:nvSpPr>
          <p:spPr bwMode="auto">
            <a:xfrm>
              <a:off x="3671" y="2858"/>
              <a:ext cx="92"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600" b="1">
                  <a:solidFill>
                    <a:srgbClr val="FFFFFF"/>
                  </a:solidFill>
                  <a:latin typeface="Helvetica" panose="020B0604020202020204" pitchFamily="34" charset="0"/>
                </a:rPr>
                <a:t>ST</a:t>
              </a:r>
              <a:endParaRPr lang="en-US" altLang="en-US"/>
            </a:p>
          </p:txBody>
        </p:sp>
        <p:sp>
          <p:nvSpPr>
            <p:cNvPr id="43161" name="Rectangle 153">
              <a:extLst>
                <a:ext uri="{FF2B5EF4-FFF2-40B4-BE49-F238E27FC236}">
                  <a16:creationId xmlns:a16="http://schemas.microsoft.com/office/drawing/2014/main" id="{31DC2050-FD64-4D3A-8198-6307D3073B82}"/>
                </a:ext>
              </a:extLst>
            </p:cNvPr>
            <p:cNvSpPr>
              <a:spLocks noChangeArrowheads="1"/>
            </p:cNvSpPr>
            <p:nvPr/>
          </p:nvSpPr>
          <p:spPr bwMode="auto">
            <a:xfrm>
              <a:off x="3730" y="2858"/>
              <a:ext cx="102"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600" b="1">
                  <a:solidFill>
                    <a:srgbClr val="FFFFFF"/>
                  </a:solidFill>
                  <a:latin typeface="Helvetica" panose="020B0604020202020204" pitchFamily="34" charset="0"/>
                </a:rPr>
                <a:t>OP</a:t>
              </a:r>
              <a:endParaRPr lang="en-US" altLang="en-US"/>
            </a:p>
          </p:txBody>
        </p:sp>
        <p:sp>
          <p:nvSpPr>
            <p:cNvPr id="43162" name="Rectangle 154">
              <a:extLst>
                <a:ext uri="{FF2B5EF4-FFF2-40B4-BE49-F238E27FC236}">
                  <a16:creationId xmlns:a16="http://schemas.microsoft.com/office/drawing/2014/main" id="{2258A33D-EF9A-4C7D-A11B-A019E3EA1D20}"/>
                </a:ext>
              </a:extLst>
            </p:cNvPr>
            <p:cNvSpPr>
              <a:spLocks noChangeArrowheads="1"/>
            </p:cNvSpPr>
            <p:nvPr/>
          </p:nvSpPr>
          <p:spPr bwMode="auto">
            <a:xfrm>
              <a:off x="2128" y="1393"/>
              <a:ext cx="89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700" b="1">
                  <a:solidFill>
                    <a:srgbClr val="000000"/>
                  </a:solidFill>
                  <a:latin typeface="Helvetica" panose="020B0604020202020204" pitchFamily="34" charset="0"/>
                </a:rPr>
                <a:t>Coronary</a:t>
              </a:r>
              <a:endParaRPr lang="en-US" altLang="en-US"/>
            </a:p>
          </p:txBody>
        </p:sp>
        <p:sp>
          <p:nvSpPr>
            <p:cNvPr id="43163" name="Rectangle 155">
              <a:extLst>
                <a:ext uri="{FF2B5EF4-FFF2-40B4-BE49-F238E27FC236}">
                  <a16:creationId xmlns:a16="http://schemas.microsoft.com/office/drawing/2014/main" id="{99C839A9-140B-4E24-9757-5D54D7EE6B7A}"/>
                </a:ext>
              </a:extLst>
            </p:cNvPr>
            <p:cNvSpPr>
              <a:spLocks noChangeArrowheads="1"/>
            </p:cNvSpPr>
            <p:nvPr/>
          </p:nvSpPr>
          <p:spPr bwMode="auto">
            <a:xfrm>
              <a:off x="2128" y="1544"/>
              <a:ext cx="7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700" b="1">
                  <a:solidFill>
                    <a:srgbClr val="000000"/>
                  </a:solidFill>
                  <a:latin typeface="Helvetica" panose="020B0604020202020204" pitchFamily="34" charset="0"/>
                </a:rPr>
                <a:t>Disease</a:t>
              </a:r>
              <a:endParaRPr lang="en-US" altLang="en-US"/>
            </a:p>
          </p:txBody>
        </p:sp>
        <p:sp>
          <p:nvSpPr>
            <p:cNvPr id="43164" name="Freeform 156">
              <a:extLst>
                <a:ext uri="{FF2B5EF4-FFF2-40B4-BE49-F238E27FC236}">
                  <a16:creationId xmlns:a16="http://schemas.microsoft.com/office/drawing/2014/main" id="{CBCCC254-8A20-43FA-A1D2-612EAD3BE186}"/>
                </a:ext>
              </a:extLst>
            </p:cNvPr>
            <p:cNvSpPr>
              <a:spLocks noChangeArrowheads="1"/>
            </p:cNvSpPr>
            <p:nvPr/>
          </p:nvSpPr>
          <p:spPr bwMode="auto">
            <a:xfrm>
              <a:off x="1822" y="1483"/>
              <a:ext cx="76" cy="197"/>
            </a:xfrm>
            <a:custGeom>
              <a:avLst/>
              <a:gdLst>
                <a:gd name="T0" fmla="*/ 8 w 8"/>
                <a:gd name="T1" fmla="*/ 0 h 20"/>
                <a:gd name="T2" fmla="*/ 0 w 8"/>
                <a:gd name="T3" fmla="*/ 20 h 20"/>
                <a:gd name="T4" fmla="*/ 8 w 8"/>
                <a:gd name="T5" fmla="*/ 20 h 20"/>
                <a:gd name="T6" fmla="*/ 8 w 8"/>
                <a:gd name="T7" fmla="*/ 0 h 20"/>
              </a:gdLst>
              <a:ahLst/>
              <a:cxnLst>
                <a:cxn ang="0">
                  <a:pos x="T0" y="T1"/>
                </a:cxn>
                <a:cxn ang="0">
                  <a:pos x="T2" y="T3"/>
                </a:cxn>
                <a:cxn ang="0">
                  <a:pos x="T4" y="T5"/>
                </a:cxn>
                <a:cxn ang="0">
                  <a:pos x="T6" y="T7"/>
                </a:cxn>
              </a:cxnLst>
              <a:rect l="0" t="0" r="r" b="b"/>
              <a:pathLst>
                <a:path w="8" h="20">
                  <a:moveTo>
                    <a:pt x="8" y="0"/>
                  </a:moveTo>
                  <a:cubicBezTo>
                    <a:pt x="3" y="0"/>
                    <a:pt x="0" y="9"/>
                    <a:pt x="0" y="20"/>
                  </a:cubicBezTo>
                  <a:lnTo>
                    <a:pt x="8" y="20"/>
                  </a:lnTo>
                  <a:lnTo>
                    <a:pt x="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65" name="Arc 157">
              <a:extLst>
                <a:ext uri="{FF2B5EF4-FFF2-40B4-BE49-F238E27FC236}">
                  <a16:creationId xmlns:a16="http://schemas.microsoft.com/office/drawing/2014/main" id="{775BA11C-8523-4B96-BE9F-D6F2571250F8}"/>
                </a:ext>
              </a:extLst>
            </p:cNvPr>
            <p:cNvSpPr>
              <a:spLocks noChangeArrowheads="1"/>
            </p:cNvSpPr>
            <p:nvPr/>
          </p:nvSpPr>
          <p:spPr bwMode="auto">
            <a:xfrm>
              <a:off x="1827" y="1489"/>
              <a:ext cx="76" cy="197"/>
            </a:xfrm>
            <a:custGeom>
              <a:avLst/>
              <a:gdLst>
                <a:gd name="T0" fmla="*/ 0 w 21600"/>
                <a:gd name="T1" fmla="*/ 21472 h 21598"/>
                <a:gd name="T2" fmla="*/ 21314 w 21600"/>
                <a:gd name="T3" fmla="*/ -1 h 21598"/>
                <a:gd name="T4" fmla="*/ 0 w 21600"/>
                <a:gd name="T5" fmla="*/ 21472 h 21598"/>
                <a:gd name="T6" fmla="*/ 21314 w 21600"/>
                <a:gd name="T7" fmla="*/ -1 h 21598"/>
                <a:gd name="T8" fmla="*/ 21600 w 21600"/>
                <a:gd name="T9" fmla="*/ 21598 h 21598"/>
                <a:gd name="T10" fmla="*/ 0 w 21600"/>
                <a:gd name="T11" fmla="*/ 21472 h 21598"/>
              </a:gdLst>
              <a:ahLst/>
              <a:cxnLst>
                <a:cxn ang="0">
                  <a:pos x="T0" y="T1"/>
                </a:cxn>
                <a:cxn ang="0">
                  <a:pos x="T2" y="T3"/>
                </a:cxn>
                <a:cxn ang="0">
                  <a:pos x="T4" y="T5"/>
                </a:cxn>
                <a:cxn ang="0">
                  <a:pos x="T6" y="T7"/>
                </a:cxn>
                <a:cxn ang="0">
                  <a:pos x="T8" y="T9"/>
                </a:cxn>
                <a:cxn ang="0">
                  <a:pos x="T10" y="T11"/>
                </a:cxn>
              </a:cxnLst>
              <a:rect l="0" t="0" r="r" b="b"/>
              <a:pathLst>
                <a:path w="21600" h="21598" fill="none">
                  <a:moveTo>
                    <a:pt x="0" y="21472"/>
                  </a:moveTo>
                  <a:cubicBezTo>
                    <a:pt x="69" y="9703"/>
                    <a:pt x="9546" y="155"/>
                    <a:pt x="21314" y="-1"/>
                  </a:cubicBezTo>
                </a:path>
                <a:path w="21600" h="21598" stroke="0">
                  <a:moveTo>
                    <a:pt x="0" y="21472"/>
                  </a:moveTo>
                  <a:cubicBezTo>
                    <a:pt x="69" y="9703"/>
                    <a:pt x="9546" y="155"/>
                    <a:pt x="21314" y="-1"/>
                  </a:cubicBezTo>
                  <a:lnTo>
                    <a:pt x="21600" y="21598"/>
                  </a:lnTo>
                  <a:lnTo>
                    <a:pt x="0" y="21472"/>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66" name="Freeform 158">
              <a:extLst>
                <a:ext uri="{FF2B5EF4-FFF2-40B4-BE49-F238E27FC236}">
                  <a16:creationId xmlns:a16="http://schemas.microsoft.com/office/drawing/2014/main" id="{5000D191-077C-4356-9894-89E7EA46F567}"/>
                </a:ext>
              </a:extLst>
            </p:cNvPr>
            <p:cNvSpPr>
              <a:spLocks noChangeArrowheads="1"/>
            </p:cNvSpPr>
            <p:nvPr/>
          </p:nvSpPr>
          <p:spPr bwMode="auto">
            <a:xfrm>
              <a:off x="1822" y="1582"/>
              <a:ext cx="76" cy="98"/>
            </a:xfrm>
            <a:custGeom>
              <a:avLst/>
              <a:gdLst>
                <a:gd name="T0" fmla="*/ 8 w 8"/>
                <a:gd name="T1" fmla="*/ 0 h 10"/>
                <a:gd name="T2" fmla="*/ 0 w 8"/>
                <a:gd name="T3" fmla="*/ 10 h 10"/>
                <a:gd name="T4" fmla="*/ 8 w 8"/>
                <a:gd name="T5" fmla="*/ 10 h 10"/>
                <a:gd name="T6" fmla="*/ 8 w 8"/>
                <a:gd name="T7" fmla="*/ 0 h 10"/>
              </a:gdLst>
              <a:ahLst/>
              <a:cxnLst>
                <a:cxn ang="0">
                  <a:pos x="T0" y="T1"/>
                </a:cxn>
                <a:cxn ang="0">
                  <a:pos x="T2" y="T3"/>
                </a:cxn>
                <a:cxn ang="0">
                  <a:pos x="T4" y="T5"/>
                </a:cxn>
                <a:cxn ang="0">
                  <a:pos x="T6" y="T7"/>
                </a:cxn>
              </a:cxnLst>
              <a:rect l="0" t="0" r="r" b="b"/>
              <a:pathLst>
                <a:path w="8" h="10">
                  <a:moveTo>
                    <a:pt x="8" y="0"/>
                  </a:moveTo>
                  <a:cubicBezTo>
                    <a:pt x="3" y="0"/>
                    <a:pt x="0" y="4"/>
                    <a:pt x="0" y="10"/>
                  </a:cubicBezTo>
                  <a:lnTo>
                    <a:pt x="8" y="10"/>
                  </a:lnTo>
                  <a:lnTo>
                    <a:pt x="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67" name="Arc 159">
              <a:extLst>
                <a:ext uri="{FF2B5EF4-FFF2-40B4-BE49-F238E27FC236}">
                  <a16:creationId xmlns:a16="http://schemas.microsoft.com/office/drawing/2014/main" id="{9A6FE6CF-B3F4-4A25-AD27-B9AD77CF4C7D}"/>
                </a:ext>
              </a:extLst>
            </p:cNvPr>
            <p:cNvSpPr>
              <a:spLocks noChangeArrowheads="1"/>
            </p:cNvSpPr>
            <p:nvPr/>
          </p:nvSpPr>
          <p:spPr bwMode="auto">
            <a:xfrm>
              <a:off x="1827" y="1587"/>
              <a:ext cx="76" cy="99"/>
            </a:xfrm>
            <a:custGeom>
              <a:avLst/>
              <a:gdLst>
                <a:gd name="T0" fmla="*/ 0 w 21600"/>
                <a:gd name="T1" fmla="*/ 21470 h 21600"/>
                <a:gd name="T2" fmla="*/ 21458 w 21600"/>
                <a:gd name="T3" fmla="*/ 0 h 21600"/>
                <a:gd name="T4" fmla="*/ 0 w 21600"/>
                <a:gd name="T5" fmla="*/ 21470 h 21600"/>
                <a:gd name="T6" fmla="*/ 21458 w 21600"/>
                <a:gd name="T7" fmla="*/ 0 h 21600"/>
                <a:gd name="T8" fmla="*/ 21600 w 21600"/>
                <a:gd name="T9" fmla="*/ 21600 h 21600"/>
                <a:gd name="T10" fmla="*/ 0 w 21600"/>
                <a:gd name="T11" fmla="*/ 21470 h 21600"/>
              </a:gdLst>
              <a:ahLst/>
              <a:cxnLst>
                <a:cxn ang="0">
                  <a:pos x="T0" y="T1"/>
                </a:cxn>
                <a:cxn ang="0">
                  <a:pos x="T2" y="T3"/>
                </a:cxn>
                <a:cxn ang="0">
                  <a:pos x="T4" y="T5"/>
                </a:cxn>
                <a:cxn ang="0">
                  <a:pos x="T6" y="T7"/>
                </a:cxn>
                <a:cxn ang="0">
                  <a:pos x="T8" y="T9"/>
                </a:cxn>
                <a:cxn ang="0">
                  <a:pos x="T10" y="T11"/>
                </a:cxn>
              </a:cxnLst>
              <a:rect l="0" t="0" r="r" b="b"/>
              <a:pathLst>
                <a:path w="21600" h="21600" fill="none">
                  <a:moveTo>
                    <a:pt x="0" y="21470"/>
                  </a:moveTo>
                  <a:cubicBezTo>
                    <a:pt x="71" y="9646"/>
                    <a:pt x="9634" y="78"/>
                    <a:pt x="21458" y="0"/>
                  </a:cubicBezTo>
                </a:path>
                <a:path w="21600" h="21600" stroke="0">
                  <a:moveTo>
                    <a:pt x="0" y="21470"/>
                  </a:moveTo>
                  <a:cubicBezTo>
                    <a:pt x="71" y="9646"/>
                    <a:pt x="9634" y="78"/>
                    <a:pt x="21458" y="0"/>
                  </a:cubicBezTo>
                  <a:lnTo>
                    <a:pt x="21600" y="21600"/>
                  </a:lnTo>
                  <a:lnTo>
                    <a:pt x="0" y="2147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68" name="Rectangle 160">
              <a:extLst>
                <a:ext uri="{FF2B5EF4-FFF2-40B4-BE49-F238E27FC236}">
                  <a16:creationId xmlns:a16="http://schemas.microsoft.com/office/drawing/2014/main" id="{94D0B6A8-6C37-4890-AF67-2C1CF05A0C5B}"/>
                </a:ext>
              </a:extLst>
            </p:cNvPr>
            <p:cNvSpPr>
              <a:spLocks noChangeArrowheads="1"/>
            </p:cNvSpPr>
            <p:nvPr/>
          </p:nvSpPr>
          <p:spPr bwMode="auto">
            <a:xfrm>
              <a:off x="2528" y="3143"/>
              <a:ext cx="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500" b="1">
                  <a:latin typeface="Helvetica" panose="020B0604020202020204" pitchFamily="34" charset="0"/>
                </a:rPr>
                <a:t>Neural</a:t>
              </a:r>
              <a:endParaRPr lang="en-US" altLang="en-US"/>
            </a:p>
          </p:txBody>
        </p:sp>
        <p:sp>
          <p:nvSpPr>
            <p:cNvPr id="43169" name="Rectangle 161">
              <a:extLst>
                <a:ext uri="{FF2B5EF4-FFF2-40B4-BE49-F238E27FC236}">
                  <a16:creationId xmlns:a16="http://schemas.microsoft.com/office/drawing/2014/main" id="{949F6340-72D1-42AC-94A9-6E0F0507B7D1}"/>
                </a:ext>
              </a:extLst>
            </p:cNvPr>
            <p:cNvSpPr>
              <a:spLocks noChangeArrowheads="1"/>
            </p:cNvSpPr>
            <p:nvPr/>
          </p:nvSpPr>
          <p:spPr bwMode="auto">
            <a:xfrm>
              <a:off x="2528" y="3281"/>
              <a:ext cx="2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500" b="1">
                  <a:latin typeface="Helvetica" panose="020B0604020202020204" pitchFamily="34" charset="0"/>
                </a:rPr>
                <a:t>Net</a:t>
              </a:r>
              <a:endParaRPr lang="en-US" altLang="en-US"/>
            </a:p>
          </p:txBody>
        </p:sp>
        <p:sp>
          <p:nvSpPr>
            <p:cNvPr id="43170" name="Oval 162">
              <a:extLst>
                <a:ext uri="{FF2B5EF4-FFF2-40B4-BE49-F238E27FC236}">
                  <a16:creationId xmlns:a16="http://schemas.microsoft.com/office/drawing/2014/main" id="{71486C9E-ECDB-464C-9E0C-C462452F1AB2}"/>
                </a:ext>
              </a:extLst>
            </p:cNvPr>
            <p:cNvSpPr>
              <a:spLocks noChangeArrowheads="1"/>
            </p:cNvSpPr>
            <p:nvPr/>
          </p:nvSpPr>
          <p:spPr bwMode="auto">
            <a:xfrm>
              <a:off x="3425" y="1611"/>
              <a:ext cx="582" cy="77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71" name="Oval 163">
              <a:extLst>
                <a:ext uri="{FF2B5EF4-FFF2-40B4-BE49-F238E27FC236}">
                  <a16:creationId xmlns:a16="http://schemas.microsoft.com/office/drawing/2014/main" id="{452ACF4B-8203-4741-9E28-FFCD387D3A98}"/>
                </a:ext>
              </a:extLst>
            </p:cNvPr>
            <p:cNvSpPr>
              <a:spLocks noChangeArrowheads="1"/>
            </p:cNvSpPr>
            <p:nvPr/>
          </p:nvSpPr>
          <p:spPr bwMode="auto">
            <a:xfrm>
              <a:off x="3430" y="1615"/>
              <a:ext cx="573" cy="763"/>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72" name="Oval 164">
              <a:extLst>
                <a:ext uri="{FF2B5EF4-FFF2-40B4-BE49-F238E27FC236}">
                  <a16:creationId xmlns:a16="http://schemas.microsoft.com/office/drawing/2014/main" id="{99086FBA-0F2F-48D6-93D7-3117429351C4}"/>
                </a:ext>
              </a:extLst>
            </p:cNvPr>
            <p:cNvSpPr>
              <a:spLocks noChangeArrowheads="1"/>
            </p:cNvSpPr>
            <p:nvPr/>
          </p:nvSpPr>
          <p:spPr bwMode="auto">
            <a:xfrm>
              <a:off x="3549" y="1799"/>
              <a:ext cx="172"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73" name="Oval 165">
              <a:extLst>
                <a:ext uri="{FF2B5EF4-FFF2-40B4-BE49-F238E27FC236}">
                  <a16:creationId xmlns:a16="http://schemas.microsoft.com/office/drawing/2014/main" id="{1AEB14EA-E1CA-401E-A3A3-81A7CA5DC9EF}"/>
                </a:ext>
              </a:extLst>
            </p:cNvPr>
            <p:cNvSpPr>
              <a:spLocks noChangeArrowheads="1"/>
            </p:cNvSpPr>
            <p:nvPr/>
          </p:nvSpPr>
          <p:spPr bwMode="auto">
            <a:xfrm>
              <a:off x="3554" y="1803"/>
              <a:ext cx="163" cy="170"/>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74" name="Oval 166">
              <a:extLst>
                <a:ext uri="{FF2B5EF4-FFF2-40B4-BE49-F238E27FC236}">
                  <a16:creationId xmlns:a16="http://schemas.microsoft.com/office/drawing/2014/main" id="{B9207281-FF87-4C84-A8A4-DA22A11518D3}"/>
                </a:ext>
              </a:extLst>
            </p:cNvPr>
            <p:cNvSpPr>
              <a:spLocks noChangeArrowheads="1"/>
            </p:cNvSpPr>
            <p:nvPr/>
          </p:nvSpPr>
          <p:spPr bwMode="auto">
            <a:xfrm>
              <a:off x="3721" y="1799"/>
              <a:ext cx="172"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75" name="Oval 167">
              <a:extLst>
                <a:ext uri="{FF2B5EF4-FFF2-40B4-BE49-F238E27FC236}">
                  <a16:creationId xmlns:a16="http://schemas.microsoft.com/office/drawing/2014/main" id="{F8FE6586-D886-4DB0-BD43-CFDDC512598C}"/>
                </a:ext>
              </a:extLst>
            </p:cNvPr>
            <p:cNvSpPr>
              <a:spLocks noChangeArrowheads="1"/>
            </p:cNvSpPr>
            <p:nvPr/>
          </p:nvSpPr>
          <p:spPr bwMode="auto">
            <a:xfrm>
              <a:off x="3726" y="1803"/>
              <a:ext cx="162" cy="170"/>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76" name="Oval 168">
              <a:extLst>
                <a:ext uri="{FF2B5EF4-FFF2-40B4-BE49-F238E27FC236}">
                  <a16:creationId xmlns:a16="http://schemas.microsoft.com/office/drawing/2014/main" id="{849EE508-2DD6-434C-8A37-500343A62F27}"/>
                </a:ext>
              </a:extLst>
            </p:cNvPr>
            <p:cNvSpPr>
              <a:spLocks noChangeArrowheads="1"/>
            </p:cNvSpPr>
            <p:nvPr/>
          </p:nvSpPr>
          <p:spPr bwMode="auto">
            <a:xfrm>
              <a:off x="3568" y="1868"/>
              <a:ext cx="86" cy="9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77" name="Oval 169">
              <a:extLst>
                <a:ext uri="{FF2B5EF4-FFF2-40B4-BE49-F238E27FC236}">
                  <a16:creationId xmlns:a16="http://schemas.microsoft.com/office/drawing/2014/main" id="{673640E6-BE52-4743-8B84-4281003181E7}"/>
                </a:ext>
              </a:extLst>
            </p:cNvPr>
            <p:cNvSpPr>
              <a:spLocks noChangeArrowheads="1"/>
            </p:cNvSpPr>
            <p:nvPr/>
          </p:nvSpPr>
          <p:spPr bwMode="auto">
            <a:xfrm>
              <a:off x="3573" y="1872"/>
              <a:ext cx="77" cy="91"/>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78" name="Oval 170">
              <a:extLst>
                <a:ext uri="{FF2B5EF4-FFF2-40B4-BE49-F238E27FC236}">
                  <a16:creationId xmlns:a16="http://schemas.microsoft.com/office/drawing/2014/main" id="{1AF6E1B3-041C-4A82-AA7C-A9264D37DB7C}"/>
                </a:ext>
              </a:extLst>
            </p:cNvPr>
            <p:cNvSpPr>
              <a:spLocks noChangeArrowheads="1"/>
            </p:cNvSpPr>
            <p:nvPr/>
          </p:nvSpPr>
          <p:spPr bwMode="auto">
            <a:xfrm>
              <a:off x="3721" y="1868"/>
              <a:ext cx="86" cy="10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79" name="Oval 171">
              <a:extLst>
                <a:ext uri="{FF2B5EF4-FFF2-40B4-BE49-F238E27FC236}">
                  <a16:creationId xmlns:a16="http://schemas.microsoft.com/office/drawing/2014/main" id="{A1FB8AF7-6470-48B4-B2ED-CE7C60594A5B}"/>
                </a:ext>
              </a:extLst>
            </p:cNvPr>
            <p:cNvSpPr>
              <a:spLocks noChangeArrowheads="1"/>
            </p:cNvSpPr>
            <p:nvPr/>
          </p:nvSpPr>
          <p:spPr bwMode="auto">
            <a:xfrm>
              <a:off x="3726" y="1872"/>
              <a:ext cx="77" cy="101"/>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80" name="Freeform 172">
              <a:extLst>
                <a:ext uri="{FF2B5EF4-FFF2-40B4-BE49-F238E27FC236}">
                  <a16:creationId xmlns:a16="http://schemas.microsoft.com/office/drawing/2014/main" id="{46B313AE-2666-4035-9E67-4A0EB5F27D30}"/>
                </a:ext>
              </a:extLst>
            </p:cNvPr>
            <p:cNvSpPr>
              <a:spLocks noChangeArrowheads="1"/>
            </p:cNvSpPr>
            <p:nvPr/>
          </p:nvSpPr>
          <p:spPr bwMode="auto">
            <a:xfrm>
              <a:off x="3712" y="2204"/>
              <a:ext cx="105" cy="70"/>
            </a:xfrm>
            <a:custGeom>
              <a:avLst/>
              <a:gdLst>
                <a:gd name="T0" fmla="*/ 11 w 11"/>
                <a:gd name="T1" fmla="*/ 7 h 7"/>
                <a:gd name="T2" fmla="*/ 0 w 11"/>
                <a:gd name="T3" fmla="*/ 0 h 7"/>
                <a:gd name="T4" fmla="*/ 0 w 11"/>
                <a:gd name="T5" fmla="*/ 7 h 7"/>
                <a:gd name="T6" fmla="*/ 11 w 11"/>
                <a:gd name="T7" fmla="*/ 7 h 7"/>
              </a:gdLst>
              <a:ahLst/>
              <a:cxnLst>
                <a:cxn ang="0">
                  <a:pos x="T0" y="T1"/>
                </a:cxn>
                <a:cxn ang="0">
                  <a:pos x="T2" y="T3"/>
                </a:cxn>
                <a:cxn ang="0">
                  <a:pos x="T4" y="T5"/>
                </a:cxn>
                <a:cxn ang="0">
                  <a:pos x="T6" y="T7"/>
                </a:cxn>
              </a:cxnLst>
              <a:rect l="0" t="0" r="r" b="b"/>
              <a:pathLst>
                <a:path w="11" h="7">
                  <a:moveTo>
                    <a:pt x="11" y="7"/>
                  </a:moveTo>
                  <a:cubicBezTo>
                    <a:pt x="11" y="3"/>
                    <a:pt x="6" y="0"/>
                    <a:pt x="0" y="0"/>
                  </a:cubicBezTo>
                  <a:lnTo>
                    <a:pt x="0" y="7"/>
                  </a:lnTo>
                  <a:lnTo>
                    <a:pt x="11"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81" name="Arc 173">
              <a:extLst>
                <a:ext uri="{FF2B5EF4-FFF2-40B4-BE49-F238E27FC236}">
                  <a16:creationId xmlns:a16="http://schemas.microsoft.com/office/drawing/2014/main" id="{46C019AD-81A6-4D19-B36A-BFF351CA61EC}"/>
                </a:ext>
              </a:extLst>
            </p:cNvPr>
            <p:cNvSpPr>
              <a:spLocks noChangeArrowheads="1"/>
            </p:cNvSpPr>
            <p:nvPr/>
          </p:nvSpPr>
          <p:spPr bwMode="auto">
            <a:xfrm>
              <a:off x="3716" y="2208"/>
              <a:ext cx="115" cy="75"/>
            </a:xfrm>
            <a:custGeom>
              <a:avLst/>
              <a:gdLst>
                <a:gd name="T0" fmla="*/ 0 w 21709"/>
                <a:gd name="T1" fmla="*/ 0 h 21600"/>
                <a:gd name="T2" fmla="*/ 109 w 21709"/>
                <a:gd name="T3" fmla="*/ 0 h 21600"/>
                <a:gd name="T4" fmla="*/ 21709 w 21709"/>
                <a:gd name="T5" fmla="*/ 21600 h 21600"/>
                <a:gd name="T6" fmla="*/ 0 w 21709"/>
                <a:gd name="T7" fmla="*/ 0 h 21600"/>
                <a:gd name="T8" fmla="*/ 109 w 21709"/>
                <a:gd name="T9" fmla="*/ 0 h 21600"/>
                <a:gd name="T10" fmla="*/ 21709 w 21709"/>
                <a:gd name="T11" fmla="*/ 21600 h 21600"/>
                <a:gd name="T12" fmla="*/ 109 w 21709"/>
                <a:gd name="T13" fmla="*/ 21600 h 21600"/>
                <a:gd name="T14" fmla="*/ 0 w 21709"/>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09" h="21600" fill="none">
                  <a:moveTo>
                    <a:pt x="0" y="0"/>
                  </a:moveTo>
                  <a:cubicBezTo>
                    <a:pt x="36" y="0"/>
                    <a:pt x="72" y="-1"/>
                    <a:pt x="109" y="0"/>
                  </a:cubicBezTo>
                  <a:cubicBezTo>
                    <a:pt x="12038" y="0"/>
                    <a:pt x="21709" y="9670"/>
                    <a:pt x="21709" y="21600"/>
                  </a:cubicBezTo>
                </a:path>
                <a:path w="21709" h="21600" stroke="0">
                  <a:moveTo>
                    <a:pt x="0" y="0"/>
                  </a:moveTo>
                  <a:cubicBezTo>
                    <a:pt x="36" y="0"/>
                    <a:pt x="72" y="-1"/>
                    <a:pt x="109" y="0"/>
                  </a:cubicBezTo>
                  <a:cubicBezTo>
                    <a:pt x="12038" y="0"/>
                    <a:pt x="21709" y="9670"/>
                    <a:pt x="21709" y="21600"/>
                  </a:cubicBezTo>
                  <a:lnTo>
                    <a:pt x="109" y="21600"/>
                  </a:lnTo>
                  <a:lnTo>
                    <a:pt x="0" y="0"/>
                  </a:lnTo>
                  <a:close/>
                </a:path>
              </a:pathLst>
            </a:cu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82" name="Oval 174">
              <a:extLst>
                <a:ext uri="{FF2B5EF4-FFF2-40B4-BE49-F238E27FC236}">
                  <a16:creationId xmlns:a16="http://schemas.microsoft.com/office/drawing/2014/main" id="{E5B5BCF8-A3DE-4C7C-A856-DCCBC3E97F7C}"/>
                </a:ext>
              </a:extLst>
            </p:cNvPr>
            <p:cNvSpPr>
              <a:spLocks noChangeArrowheads="1"/>
            </p:cNvSpPr>
            <p:nvPr/>
          </p:nvSpPr>
          <p:spPr bwMode="auto">
            <a:xfrm>
              <a:off x="3635" y="1977"/>
              <a:ext cx="172"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83" name="Oval 175">
              <a:extLst>
                <a:ext uri="{FF2B5EF4-FFF2-40B4-BE49-F238E27FC236}">
                  <a16:creationId xmlns:a16="http://schemas.microsoft.com/office/drawing/2014/main" id="{97AE4225-029B-4F0B-84AC-502E207295A9}"/>
                </a:ext>
              </a:extLst>
            </p:cNvPr>
            <p:cNvSpPr>
              <a:spLocks noChangeArrowheads="1"/>
            </p:cNvSpPr>
            <p:nvPr/>
          </p:nvSpPr>
          <p:spPr bwMode="auto">
            <a:xfrm>
              <a:off x="3640" y="1981"/>
              <a:ext cx="163" cy="170"/>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84" name="Rectangle 176">
              <a:extLst>
                <a:ext uri="{FF2B5EF4-FFF2-40B4-BE49-F238E27FC236}">
                  <a16:creationId xmlns:a16="http://schemas.microsoft.com/office/drawing/2014/main" id="{931B0919-FBC5-4668-8307-21775587698A}"/>
                </a:ext>
              </a:extLst>
            </p:cNvPr>
            <p:cNvSpPr>
              <a:spLocks noChangeArrowheads="1"/>
            </p:cNvSpPr>
            <p:nvPr/>
          </p:nvSpPr>
          <p:spPr bwMode="auto">
            <a:xfrm>
              <a:off x="1335" y="2105"/>
              <a:ext cx="10" cy="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85" name="Rectangle 177">
              <a:extLst>
                <a:ext uri="{FF2B5EF4-FFF2-40B4-BE49-F238E27FC236}">
                  <a16:creationId xmlns:a16="http://schemas.microsoft.com/office/drawing/2014/main" id="{FCA55F13-C62B-44F1-B85D-52E2FB5000AD}"/>
                </a:ext>
              </a:extLst>
            </p:cNvPr>
            <p:cNvSpPr>
              <a:spLocks noChangeArrowheads="1"/>
            </p:cNvSpPr>
            <p:nvPr/>
          </p:nvSpPr>
          <p:spPr bwMode="auto">
            <a:xfrm>
              <a:off x="1602" y="2105"/>
              <a:ext cx="19" cy="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86" name="Rectangle 178">
              <a:extLst>
                <a:ext uri="{FF2B5EF4-FFF2-40B4-BE49-F238E27FC236}">
                  <a16:creationId xmlns:a16="http://schemas.microsoft.com/office/drawing/2014/main" id="{A29949B9-4B20-4B2D-B0D4-C7B6C21EFB39}"/>
                </a:ext>
              </a:extLst>
            </p:cNvPr>
            <p:cNvSpPr>
              <a:spLocks noChangeArrowheads="1"/>
            </p:cNvSpPr>
            <p:nvPr/>
          </p:nvSpPr>
          <p:spPr bwMode="auto">
            <a:xfrm>
              <a:off x="1345" y="2105"/>
              <a:ext cx="257" cy="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87" name="Rectangle 179">
              <a:extLst>
                <a:ext uri="{FF2B5EF4-FFF2-40B4-BE49-F238E27FC236}">
                  <a16:creationId xmlns:a16="http://schemas.microsoft.com/office/drawing/2014/main" id="{4EB73B87-8E15-4424-8FFE-0B890CF66C6A}"/>
                </a:ext>
              </a:extLst>
            </p:cNvPr>
            <p:cNvSpPr>
              <a:spLocks noChangeArrowheads="1"/>
            </p:cNvSpPr>
            <p:nvPr/>
          </p:nvSpPr>
          <p:spPr bwMode="auto">
            <a:xfrm>
              <a:off x="3530" y="1453"/>
              <a:ext cx="411"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88" name="Rectangle 180">
              <a:extLst>
                <a:ext uri="{FF2B5EF4-FFF2-40B4-BE49-F238E27FC236}">
                  <a16:creationId xmlns:a16="http://schemas.microsoft.com/office/drawing/2014/main" id="{DDE2EEDD-10B2-47A3-B9C3-66A3034BFA43}"/>
                </a:ext>
              </a:extLst>
            </p:cNvPr>
            <p:cNvSpPr>
              <a:spLocks noChangeArrowheads="1"/>
            </p:cNvSpPr>
            <p:nvPr/>
          </p:nvSpPr>
          <p:spPr bwMode="auto">
            <a:xfrm>
              <a:off x="3535" y="1457"/>
              <a:ext cx="411" cy="249"/>
            </a:xfrm>
            <a:prstGeom prst="rect">
              <a:avLst/>
            </a:prstGeom>
            <a:noFill/>
            <a:ln w="460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89" name="Oval 181">
              <a:extLst>
                <a:ext uri="{FF2B5EF4-FFF2-40B4-BE49-F238E27FC236}">
                  <a16:creationId xmlns:a16="http://schemas.microsoft.com/office/drawing/2014/main" id="{D0CBCB40-B905-45C1-9403-78F140A6BF8B}"/>
                </a:ext>
              </a:extLst>
            </p:cNvPr>
            <p:cNvSpPr>
              <a:spLocks noChangeArrowheads="1"/>
            </p:cNvSpPr>
            <p:nvPr/>
          </p:nvSpPr>
          <p:spPr bwMode="auto">
            <a:xfrm>
              <a:off x="3425" y="1671"/>
              <a:ext cx="611" cy="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90" name="Oval 182">
              <a:extLst>
                <a:ext uri="{FF2B5EF4-FFF2-40B4-BE49-F238E27FC236}">
                  <a16:creationId xmlns:a16="http://schemas.microsoft.com/office/drawing/2014/main" id="{206E7E7A-2E88-42CD-9B13-7539ABCB5B60}"/>
                </a:ext>
              </a:extLst>
            </p:cNvPr>
            <p:cNvSpPr>
              <a:spLocks noChangeArrowheads="1"/>
            </p:cNvSpPr>
            <p:nvPr/>
          </p:nvSpPr>
          <p:spPr bwMode="auto">
            <a:xfrm>
              <a:off x="3430" y="1675"/>
              <a:ext cx="602" cy="51"/>
            </a:xfrm>
            <a:prstGeom prst="ellipse">
              <a:avLst/>
            </a:pr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191" name="Freeform 183">
              <a:extLst>
                <a:ext uri="{FF2B5EF4-FFF2-40B4-BE49-F238E27FC236}">
                  <a16:creationId xmlns:a16="http://schemas.microsoft.com/office/drawing/2014/main" id="{1C594E25-F481-4D13-BB86-04E08296F880}"/>
                </a:ext>
              </a:extLst>
            </p:cNvPr>
            <p:cNvSpPr>
              <a:spLocks noChangeArrowheads="1"/>
            </p:cNvSpPr>
            <p:nvPr/>
          </p:nvSpPr>
          <p:spPr bwMode="auto">
            <a:xfrm>
              <a:off x="3597" y="2204"/>
              <a:ext cx="115" cy="60"/>
            </a:xfrm>
            <a:custGeom>
              <a:avLst/>
              <a:gdLst>
                <a:gd name="T0" fmla="*/ 11 w 12"/>
                <a:gd name="T1" fmla="*/ 0 h 6"/>
                <a:gd name="T2" fmla="*/ 0 w 12"/>
                <a:gd name="T3" fmla="*/ 6 h 6"/>
                <a:gd name="T4" fmla="*/ 12 w 12"/>
                <a:gd name="T5" fmla="*/ 6 h 6"/>
                <a:gd name="T6" fmla="*/ 11 w 12"/>
                <a:gd name="T7" fmla="*/ 0 h 6"/>
              </a:gdLst>
              <a:ahLst/>
              <a:cxnLst>
                <a:cxn ang="0">
                  <a:pos x="T0" y="T1"/>
                </a:cxn>
                <a:cxn ang="0">
                  <a:pos x="T2" y="T3"/>
                </a:cxn>
                <a:cxn ang="0">
                  <a:pos x="T4" y="T5"/>
                </a:cxn>
                <a:cxn ang="0">
                  <a:pos x="T6" y="T7"/>
                </a:cxn>
              </a:cxnLst>
              <a:rect l="0" t="0" r="r" b="b"/>
              <a:pathLst>
                <a:path w="12" h="6">
                  <a:moveTo>
                    <a:pt x="11" y="0"/>
                  </a:moveTo>
                  <a:cubicBezTo>
                    <a:pt x="5" y="0"/>
                    <a:pt x="0" y="2"/>
                    <a:pt x="0" y="6"/>
                  </a:cubicBezTo>
                  <a:lnTo>
                    <a:pt x="12" y="6"/>
                  </a:lnTo>
                  <a:lnTo>
                    <a:pt x="1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92" name="Arc 184">
              <a:extLst>
                <a:ext uri="{FF2B5EF4-FFF2-40B4-BE49-F238E27FC236}">
                  <a16:creationId xmlns:a16="http://schemas.microsoft.com/office/drawing/2014/main" id="{4134B3BB-1870-4A1F-BB99-7506A2617532}"/>
                </a:ext>
              </a:extLst>
            </p:cNvPr>
            <p:cNvSpPr>
              <a:spLocks noChangeArrowheads="1"/>
            </p:cNvSpPr>
            <p:nvPr/>
          </p:nvSpPr>
          <p:spPr bwMode="auto">
            <a:xfrm>
              <a:off x="3602" y="2208"/>
              <a:ext cx="115" cy="66"/>
            </a:xfrm>
            <a:custGeom>
              <a:avLst/>
              <a:gdLst>
                <a:gd name="T0" fmla="*/ 0 w 21600"/>
                <a:gd name="T1" fmla="*/ 21600 h 21600"/>
                <a:gd name="T2" fmla="*/ 21492 w 21600"/>
                <a:gd name="T3" fmla="*/ 0 h 21600"/>
                <a:gd name="T4" fmla="*/ 0 w 21600"/>
                <a:gd name="T5" fmla="*/ 21600 h 21600"/>
                <a:gd name="T6" fmla="*/ 21492 w 21600"/>
                <a:gd name="T7" fmla="*/ 0 h 21600"/>
                <a:gd name="T8" fmla="*/ 21600 w 21600"/>
                <a:gd name="T9" fmla="*/ 21600 h 21600"/>
                <a:gd name="T10" fmla="*/ 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fill="none">
                  <a:moveTo>
                    <a:pt x="0" y="21600"/>
                  </a:moveTo>
                  <a:cubicBezTo>
                    <a:pt x="0" y="9712"/>
                    <a:pt x="9604" y="59"/>
                    <a:pt x="21492" y="0"/>
                  </a:cubicBezTo>
                </a:path>
                <a:path w="21600" h="21600" stroke="0">
                  <a:moveTo>
                    <a:pt x="0" y="21600"/>
                  </a:moveTo>
                  <a:cubicBezTo>
                    <a:pt x="0" y="9712"/>
                    <a:pt x="9604" y="59"/>
                    <a:pt x="21492" y="0"/>
                  </a:cubicBezTo>
                  <a:lnTo>
                    <a:pt x="21600" y="21600"/>
                  </a:lnTo>
                  <a:lnTo>
                    <a:pt x="0" y="21600"/>
                  </a:lnTo>
                  <a:close/>
                </a:path>
              </a:pathLst>
            </a:custGeom>
            <a:noFill/>
            <a:ln w="460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3193" name="Freeform 185">
              <a:extLst>
                <a:ext uri="{FF2B5EF4-FFF2-40B4-BE49-F238E27FC236}">
                  <a16:creationId xmlns:a16="http://schemas.microsoft.com/office/drawing/2014/main" id="{5DBC7653-FFD7-4FC1-86DB-7F890E740953}"/>
                </a:ext>
              </a:extLst>
            </p:cNvPr>
            <p:cNvSpPr>
              <a:spLocks noChangeArrowheads="1"/>
            </p:cNvSpPr>
            <p:nvPr/>
          </p:nvSpPr>
          <p:spPr bwMode="auto">
            <a:xfrm>
              <a:off x="1869" y="1680"/>
              <a:ext cx="86" cy="178"/>
            </a:xfrm>
            <a:custGeom>
              <a:avLst/>
              <a:gdLst>
                <a:gd name="T0" fmla="*/ 86 w 86"/>
                <a:gd name="T1" fmla="*/ 50 h 178"/>
                <a:gd name="T2" fmla="*/ 86 w 86"/>
                <a:gd name="T3" fmla="*/ 119 h 178"/>
                <a:gd name="T4" fmla="*/ 58 w 86"/>
                <a:gd name="T5" fmla="*/ 119 h 178"/>
                <a:gd name="T6" fmla="*/ 0 w 86"/>
                <a:gd name="T7" fmla="*/ 178 h 178"/>
                <a:gd name="T8" fmla="*/ 0 w 86"/>
                <a:gd name="T9" fmla="*/ 0 h 178"/>
                <a:gd name="T10" fmla="*/ 58 w 86"/>
                <a:gd name="T11" fmla="*/ 50 h 178"/>
                <a:gd name="T12" fmla="*/ 86 w 86"/>
                <a:gd name="T13" fmla="*/ 50 h 178"/>
              </a:gdLst>
              <a:ahLst/>
              <a:cxnLst>
                <a:cxn ang="0">
                  <a:pos x="T0" y="T1"/>
                </a:cxn>
                <a:cxn ang="0">
                  <a:pos x="T2" y="T3"/>
                </a:cxn>
                <a:cxn ang="0">
                  <a:pos x="T4" y="T5"/>
                </a:cxn>
                <a:cxn ang="0">
                  <a:pos x="T6" y="T7"/>
                </a:cxn>
                <a:cxn ang="0">
                  <a:pos x="T8" y="T9"/>
                </a:cxn>
                <a:cxn ang="0">
                  <a:pos x="T10" y="T11"/>
                </a:cxn>
                <a:cxn ang="0">
                  <a:pos x="T12" y="T13"/>
                </a:cxn>
              </a:cxnLst>
              <a:rect l="0" t="0" r="r" b="b"/>
              <a:pathLst>
                <a:path w="86" h="178">
                  <a:moveTo>
                    <a:pt x="86" y="50"/>
                  </a:moveTo>
                  <a:lnTo>
                    <a:pt x="86" y="119"/>
                  </a:lnTo>
                  <a:lnTo>
                    <a:pt x="58" y="119"/>
                  </a:lnTo>
                  <a:lnTo>
                    <a:pt x="0" y="178"/>
                  </a:lnTo>
                  <a:lnTo>
                    <a:pt x="0" y="0"/>
                  </a:lnTo>
                  <a:lnTo>
                    <a:pt x="58" y="50"/>
                  </a:lnTo>
                  <a:lnTo>
                    <a:pt x="86" y="50"/>
                  </a:lnTo>
                  <a:close/>
                </a:path>
              </a:pathLst>
            </a:cu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grpSp>
      <p:sp>
        <p:nvSpPr>
          <p:cNvPr id="43194" name="AutoShape 186">
            <a:extLst>
              <a:ext uri="{FF2B5EF4-FFF2-40B4-BE49-F238E27FC236}">
                <a16:creationId xmlns:a16="http://schemas.microsoft.com/office/drawing/2014/main" id="{F7F2F504-CD3A-4680-AC35-D05931AF181C}"/>
              </a:ext>
            </a:extLst>
          </p:cNvPr>
          <p:cNvSpPr>
            <a:spLocks noChangeArrowheads="1"/>
          </p:cNvSpPr>
          <p:nvPr/>
        </p:nvSpPr>
        <p:spPr bwMode="auto">
          <a:xfrm>
            <a:off x="2124075" y="2492375"/>
            <a:ext cx="7019925" cy="4365625"/>
          </a:xfrm>
          <a:prstGeom prst="wedgeEllipseCallout">
            <a:avLst>
              <a:gd name="adj1" fmla="val -50769"/>
              <a:gd name="adj2" fmla="val -31380"/>
            </a:avLst>
          </a:prstGeom>
          <a:noFill/>
          <a:ln w="38100">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p:txBody>
      </p:sp>
      <p:sp>
        <p:nvSpPr>
          <p:cNvPr id="43195" name="Rectangle 189">
            <a:extLst>
              <a:ext uri="{FF2B5EF4-FFF2-40B4-BE49-F238E27FC236}">
                <a16:creationId xmlns:a16="http://schemas.microsoft.com/office/drawing/2014/main" id="{B348A76A-7BBB-41D9-A3BC-10DB2BC55F71}"/>
              </a:ext>
            </a:extLst>
          </p:cNvPr>
          <p:cNvSpPr>
            <a:spLocks noGrp="1" noChangeArrowheads="1"/>
          </p:cNvSpPr>
          <p:nvPr>
            <p:ph type="title"/>
          </p:nvPr>
        </p:nvSpPr>
        <p:spPr>
          <a:xfrm>
            <a:off x="5715000" y="1676400"/>
            <a:ext cx="2286000" cy="457200"/>
          </a:xfrm>
        </p:spPr>
        <p:txBody>
          <a:bodyPr/>
          <a:lstStyle/>
          <a:p>
            <a:pPr eaLnBrk="1" hangingPunct="1"/>
            <a:r>
              <a:rPr lang="en-US" altLang="en-US" sz="2400" b="1" i="1">
                <a:solidFill>
                  <a:srgbClr val="D93145"/>
                </a:solidFill>
                <a:latin typeface="Times New Roman" panose="02020603050405020304" pitchFamily="18" charset="0"/>
              </a:rPr>
              <a:t>Classification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عنصر نائب لرقم الشريحة 2">
            <a:extLst>
              <a:ext uri="{FF2B5EF4-FFF2-40B4-BE49-F238E27FC236}">
                <a16:creationId xmlns:a16="http://schemas.microsoft.com/office/drawing/2014/main" id="{E095E490-278F-4EF7-A910-9C5F2A49BC01}"/>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AF1FFAB2-4B11-43DD-A759-7AACA87468B3}" type="slidenum">
              <a:rPr lang="en-US" altLang="en-US"/>
              <a:pPr eaLnBrk="1" hangingPunct="1"/>
              <a:t>39</a:t>
            </a:fld>
            <a:endParaRPr lang="en-US" altLang="en-US"/>
          </a:p>
        </p:txBody>
      </p:sp>
      <p:sp>
        <p:nvSpPr>
          <p:cNvPr id="44034" name="Oval 2">
            <a:extLst>
              <a:ext uri="{FF2B5EF4-FFF2-40B4-BE49-F238E27FC236}">
                <a16:creationId xmlns:a16="http://schemas.microsoft.com/office/drawing/2014/main" id="{4353BBB4-8D61-4748-B0B7-F70A3343ED5D}"/>
              </a:ext>
            </a:extLst>
          </p:cNvPr>
          <p:cNvSpPr>
            <a:spLocks noChangeArrowheads="1"/>
          </p:cNvSpPr>
          <p:nvPr/>
        </p:nvSpPr>
        <p:spPr bwMode="auto">
          <a:xfrm>
            <a:off x="1116013" y="1557338"/>
            <a:ext cx="1800225" cy="1584325"/>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35" name="Oval 3">
            <a:extLst>
              <a:ext uri="{FF2B5EF4-FFF2-40B4-BE49-F238E27FC236}">
                <a16:creationId xmlns:a16="http://schemas.microsoft.com/office/drawing/2014/main" id="{D02BC85B-319B-4AD3-A439-043389635CF9}"/>
              </a:ext>
            </a:extLst>
          </p:cNvPr>
          <p:cNvSpPr>
            <a:spLocks noChangeArrowheads="1"/>
          </p:cNvSpPr>
          <p:nvPr/>
        </p:nvSpPr>
        <p:spPr bwMode="auto">
          <a:xfrm>
            <a:off x="2195513" y="3933825"/>
            <a:ext cx="2305050" cy="1800225"/>
          </a:xfrm>
          <a:prstGeom prst="ellipse">
            <a:avLst/>
          </a:prstGeom>
          <a:solidFill>
            <a:schemeClr val="bg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36" name="Oval 4">
            <a:extLst>
              <a:ext uri="{FF2B5EF4-FFF2-40B4-BE49-F238E27FC236}">
                <a16:creationId xmlns:a16="http://schemas.microsoft.com/office/drawing/2014/main" id="{4F22A2D2-9067-454A-BA40-E4CC4A611AB5}"/>
              </a:ext>
            </a:extLst>
          </p:cNvPr>
          <p:cNvSpPr>
            <a:spLocks noChangeArrowheads="1"/>
          </p:cNvSpPr>
          <p:nvPr/>
        </p:nvSpPr>
        <p:spPr bwMode="auto">
          <a:xfrm>
            <a:off x="4932363" y="1484313"/>
            <a:ext cx="2736850" cy="21590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grpSp>
        <p:nvGrpSpPr>
          <p:cNvPr id="44037" name="Group 5">
            <a:extLst>
              <a:ext uri="{FF2B5EF4-FFF2-40B4-BE49-F238E27FC236}">
                <a16:creationId xmlns:a16="http://schemas.microsoft.com/office/drawing/2014/main" id="{6DE5CF16-F20C-4BF3-BF20-FD87E47F377D}"/>
              </a:ext>
            </a:extLst>
          </p:cNvPr>
          <p:cNvGrpSpPr>
            <a:grpSpLocks/>
          </p:cNvGrpSpPr>
          <p:nvPr/>
        </p:nvGrpSpPr>
        <p:grpSpPr bwMode="auto">
          <a:xfrm>
            <a:off x="3419475" y="4652963"/>
            <a:ext cx="579438" cy="528637"/>
            <a:chOff x="2224" y="3021"/>
            <a:chExt cx="365" cy="333"/>
          </a:xfrm>
        </p:grpSpPr>
        <p:sp>
          <p:nvSpPr>
            <p:cNvPr id="44038" name="Freeform 6">
              <a:extLst>
                <a:ext uri="{FF2B5EF4-FFF2-40B4-BE49-F238E27FC236}">
                  <a16:creationId xmlns:a16="http://schemas.microsoft.com/office/drawing/2014/main" id="{4BF4ACA9-E08B-4B55-8CA5-D3CE3D6B7B6D}"/>
                </a:ext>
              </a:extLst>
            </p:cNvPr>
            <p:cNvSpPr>
              <a:spLocks noChangeArrowheads="1"/>
            </p:cNvSpPr>
            <p:nvPr/>
          </p:nvSpPr>
          <p:spPr bwMode="auto">
            <a:xfrm>
              <a:off x="2224" y="3021"/>
              <a:ext cx="365" cy="333"/>
            </a:xfrm>
            <a:custGeom>
              <a:avLst/>
              <a:gdLst>
                <a:gd name="T0" fmla="*/ 183 w 367"/>
                <a:gd name="T1" fmla="*/ 0 h 359"/>
                <a:gd name="T2" fmla="*/ 0 w 367"/>
                <a:gd name="T3" fmla="*/ 167 h 359"/>
                <a:gd name="T4" fmla="*/ 183 w 367"/>
                <a:gd name="T5" fmla="*/ 359 h 359"/>
                <a:gd name="T6" fmla="*/ 367 w 367"/>
                <a:gd name="T7" fmla="*/ 167 h 359"/>
                <a:gd name="T8" fmla="*/ 183 w 367"/>
                <a:gd name="T9" fmla="*/ 0 h 359"/>
              </a:gdLst>
              <a:ahLst/>
              <a:cxnLst>
                <a:cxn ang="0">
                  <a:pos x="T0" y="T1"/>
                </a:cxn>
                <a:cxn ang="0">
                  <a:pos x="T2" y="T3"/>
                </a:cxn>
                <a:cxn ang="0">
                  <a:pos x="T4" y="T5"/>
                </a:cxn>
                <a:cxn ang="0">
                  <a:pos x="T6" y="T7"/>
                </a:cxn>
                <a:cxn ang="0">
                  <a:pos x="T8" y="T9"/>
                </a:cxn>
              </a:cxnLst>
              <a:rect l="0" t="0" r="r" b="b"/>
              <a:pathLst>
                <a:path w="367" h="359">
                  <a:moveTo>
                    <a:pt x="183" y="0"/>
                  </a:moveTo>
                  <a:lnTo>
                    <a:pt x="0" y="167"/>
                  </a:lnTo>
                  <a:lnTo>
                    <a:pt x="183" y="359"/>
                  </a:lnTo>
                  <a:lnTo>
                    <a:pt x="367" y="167"/>
                  </a:lnTo>
                  <a:lnTo>
                    <a:pt x="183" y="0"/>
                  </a:lnTo>
                  <a:close/>
                </a:path>
              </a:pathLst>
            </a:custGeom>
            <a:solidFill>
              <a:srgbClr val="00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4039" name="Rectangle 7">
              <a:extLst>
                <a:ext uri="{FF2B5EF4-FFF2-40B4-BE49-F238E27FC236}">
                  <a16:creationId xmlns:a16="http://schemas.microsoft.com/office/drawing/2014/main" id="{E59BE13E-5561-425A-B819-FC8F74CCFADE}"/>
                </a:ext>
              </a:extLst>
            </p:cNvPr>
            <p:cNvSpPr>
              <a:spLocks noChangeArrowheads="1"/>
            </p:cNvSpPr>
            <p:nvPr/>
          </p:nvSpPr>
          <p:spPr bwMode="auto">
            <a:xfrm>
              <a:off x="2328" y="3123"/>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01</a:t>
              </a:r>
              <a:endParaRPr lang="en-US" altLang="en-US"/>
            </a:p>
          </p:txBody>
        </p:sp>
      </p:grpSp>
      <p:grpSp>
        <p:nvGrpSpPr>
          <p:cNvPr id="44040" name="Group 8">
            <a:extLst>
              <a:ext uri="{FF2B5EF4-FFF2-40B4-BE49-F238E27FC236}">
                <a16:creationId xmlns:a16="http://schemas.microsoft.com/office/drawing/2014/main" id="{AA1C4F05-663E-453D-AD17-06BBFC281F53}"/>
              </a:ext>
            </a:extLst>
          </p:cNvPr>
          <p:cNvGrpSpPr>
            <a:grpSpLocks/>
          </p:cNvGrpSpPr>
          <p:nvPr/>
        </p:nvGrpSpPr>
        <p:grpSpPr bwMode="auto">
          <a:xfrm>
            <a:off x="6156325" y="1843088"/>
            <a:ext cx="420688" cy="395287"/>
            <a:chOff x="3431" y="3124"/>
            <a:chExt cx="265" cy="249"/>
          </a:xfrm>
        </p:grpSpPr>
        <p:sp>
          <p:nvSpPr>
            <p:cNvPr id="44041" name="Rectangle 9">
              <a:extLst>
                <a:ext uri="{FF2B5EF4-FFF2-40B4-BE49-F238E27FC236}">
                  <a16:creationId xmlns:a16="http://schemas.microsoft.com/office/drawing/2014/main" id="{07BE6C04-CE56-43E2-BA73-1AA29EACA0AD}"/>
                </a:ext>
              </a:extLst>
            </p:cNvPr>
            <p:cNvSpPr>
              <a:spLocks noChangeArrowheads="1"/>
            </p:cNvSpPr>
            <p:nvPr/>
          </p:nvSpPr>
          <p:spPr bwMode="auto">
            <a:xfrm>
              <a:off x="3431" y="3124"/>
              <a:ext cx="261" cy="24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42" name="Rectangle 10">
              <a:extLst>
                <a:ext uri="{FF2B5EF4-FFF2-40B4-BE49-F238E27FC236}">
                  <a16:creationId xmlns:a16="http://schemas.microsoft.com/office/drawing/2014/main" id="{6D28B8BE-288D-48ED-AAFB-AE3C42BEF874}"/>
                </a:ext>
              </a:extLst>
            </p:cNvPr>
            <p:cNvSpPr>
              <a:spLocks noChangeArrowheads="1"/>
            </p:cNvSpPr>
            <p:nvPr/>
          </p:nvSpPr>
          <p:spPr bwMode="auto">
            <a:xfrm>
              <a:off x="3471" y="3176"/>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grpSp>
          <p:nvGrpSpPr>
            <p:cNvPr id="44043" name="Group 11">
              <a:extLst>
                <a:ext uri="{FF2B5EF4-FFF2-40B4-BE49-F238E27FC236}">
                  <a16:creationId xmlns:a16="http://schemas.microsoft.com/office/drawing/2014/main" id="{91B9BF63-2B9D-4BCA-8EA6-77345FDDD60A}"/>
                </a:ext>
              </a:extLst>
            </p:cNvPr>
            <p:cNvGrpSpPr>
              <a:grpSpLocks/>
            </p:cNvGrpSpPr>
            <p:nvPr/>
          </p:nvGrpSpPr>
          <p:grpSpPr bwMode="auto">
            <a:xfrm>
              <a:off x="3435" y="3128"/>
              <a:ext cx="261" cy="245"/>
              <a:chOff x="3435" y="3128"/>
              <a:chExt cx="261" cy="245"/>
            </a:xfrm>
          </p:grpSpPr>
          <p:sp>
            <p:nvSpPr>
              <p:cNvPr id="44044" name="Rectangle 12">
                <a:extLst>
                  <a:ext uri="{FF2B5EF4-FFF2-40B4-BE49-F238E27FC236}">
                    <a16:creationId xmlns:a16="http://schemas.microsoft.com/office/drawing/2014/main" id="{3C4C7FC8-1CAA-4300-9029-568F4C088F8C}"/>
                  </a:ext>
                </a:extLst>
              </p:cNvPr>
              <p:cNvSpPr>
                <a:spLocks noChangeArrowheads="1"/>
              </p:cNvSpPr>
              <p:nvPr/>
            </p:nvSpPr>
            <p:spPr bwMode="auto">
              <a:xfrm>
                <a:off x="3435" y="3128"/>
                <a:ext cx="261" cy="245"/>
              </a:xfrm>
              <a:prstGeom prst="rect">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45" name="Rectangle 13">
                <a:extLst>
                  <a:ext uri="{FF2B5EF4-FFF2-40B4-BE49-F238E27FC236}">
                    <a16:creationId xmlns:a16="http://schemas.microsoft.com/office/drawing/2014/main" id="{CAD72C72-0A96-4EBA-AC3D-37E73F031AC0}"/>
                  </a:ext>
                </a:extLst>
              </p:cNvPr>
              <p:cNvSpPr>
                <a:spLocks noChangeArrowheads="1"/>
              </p:cNvSpPr>
              <p:nvPr/>
            </p:nvSpPr>
            <p:spPr bwMode="auto">
              <a:xfrm>
                <a:off x="3541" y="3176"/>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grpSp>
      </p:grpSp>
      <p:grpSp>
        <p:nvGrpSpPr>
          <p:cNvPr id="44046" name="Group 14">
            <a:extLst>
              <a:ext uri="{FF2B5EF4-FFF2-40B4-BE49-F238E27FC236}">
                <a16:creationId xmlns:a16="http://schemas.microsoft.com/office/drawing/2014/main" id="{6331815E-AE1B-41D4-8E29-46A3AD04D5F3}"/>
              </a:ext>
            </a:extLst>
          </p:cNvPr>
          <p:cNvGrpSpPr>
            <a:grpSpLocks/>
          </p:cNvGrpSpPr>
          <p:nvPr/>
        </p:nvGrpSpPr>
        <p:grpSpPr bwMode="auto">
          <a:xfrm>
            <a:off x="2051050" y="1773238"/>
            <a:ext cx="452438" cy="411162"/>
            <a:chOff x="1633" y="3084"/>
            <a:chExt cx="285" cy="259"/>
          </a:xfrm>
        </p:grpSpPr>
        <p:sp>
          <p:nvSpPr>
            <p:cNvPr id="44047" name="Oval 15">
              <a:extLst>
                <a:ext uri="{FF2B5EF4-FFF2-40B4-BE49-F238E27FC236}">
                  <a16:creationId xmlns:a16="http://schemas.microsoft.com/office/drawing/2014/main" id="{ACD54D56-2748-40F9-9098-718702877C23}"/>
                </a:ext>
              </a:extLst>
            </p:cNvPr>
            <p:cNvSpPr>
              <a:spLocks noChangeArrowheads="1"/>
            </p:cNvSpPr>
            <p:nvPr/>
          </p:nvSpPr>
          <p:spPr bwMode="auto">
            <a:xfrm>
              <a:off x="1633" y="3084"/>
              <a:ext cx="285" cy="259"/>
            </a:xfrm>
            <a:prstGeom prst="ellipse">
              <a:avLst/>
            </a:prstGeom>
            <a:solidFill>
              <a:srgbClr val="00FFFF"/>
            </a:solidFill>
            <a:ln w="1270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48" name="Rectangle 16">
              <a:extLst>
                <a:ext uri="{FF2B5EF4-FFF2-40B4-BE49-F238E27FC236}">
                  <a16:creationId xmlns:a16="http://schemas.microsoft.com/office/drawing/2014/main" id="{BB1D9759-D34A-484D-8FC3-ABBCACD32ECF}"/>
                </a:ext>
              </a:extLst>
            </p:cNvPr>
            <p:cNvSpPr>
              <a:spLocks noChangeArrowheads="1"/>
            </p:cNvSpPr>
            <p:nvPr/>
          </p:nvSpPr>
          <p:spPr bwMode="auto">
            <a:xfrm>
              <a:off x="1693" y="3154"/>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00</a:t>
              </a:r>
              <a:endParaRPr lang="en-US" altLang="en-US"/>
            </a:p>
          </p:txBody>
        </p:sp>
      </p:grpSp>
      <p:grpSp>
        <p:nvGrpSpPr>
          <p:cNvPr id="44049" name="Group 17">
            <a:extLst>
              <a:ext uri="{FF2B5EF4-FFF2-40B4-BE49-F238E27FC236}">
                <a16:creationId xmlns:a16="http://schemas.microsoft.com/office/drawing/2014/main" id="{27B67E8A-5B80-4D68-B3CB-BFEC8DBBF366}"/>
              </a:ext>
            </a:extLst>
          </p:cNvPr>
          <p:cNvGrpSpPr>
            <a:grpSpLocks/>
          </p:cNvGrpSpPr>
          <p:nvPr/>
        </p:nvGrpSpPr>
        <p:grpSpPr bwMode="auto">
          <a:xfrm>
            <a:off x="5292725" y="2203450"/>
            <a:ext cx="541338" cy="461963"/>
            <a:chOff x="3336" y="2858"/>
            <a:chExt cx="341" cy="291"/>
          </a:xfrm>
        </p:grpSpPr>
        <p:sp>
          <p:nvSpPr>
            <p:cNvPr id="44050" name="Freeform 18">
              <a:extLst>
                <a:ext uri="{FF2B5EF4-FFF2-40B4-BE49-F238E27FC236}">
                  <a16:creationId xmlns:a16="http://schemas.microsoft.com/office/drawing/2014/main" id="{7D12FD73-1A2A-45EA-A663-8EE512F8F6A4}"/>
                </a:ext>
              </a:extLst>
            </p:cNvPr>
            <p:cNvSpPr>
              <a:spLocks noChangeArrowheads="1"/>
            </p:cNvSpPr>
            <p:nvPr/>
          </p:nvSpPr>
          <p:spPr bwMode="auto">
            <a:xfrm>
              <a:off x="3336" y="2858"/>
              <a:ext cx="341" cy="281"/>
            </a:xfrm>
            <a:custGeom>
              <a:avLst/>
              <a:gdLst>
                <a:gd name="T0" fmla="*/ 167 w 343"/>
                <a:gd name="T1" fmla="*/ 0 h 303"/>
                <a:gd name="T2" fmla="*/ 0 w 343"/>
                <a:gd name="T3" fmla="*/ 303 h 303"/>
                <a:gd name="T4" fmla="*/ 343 w 343"/>
                <a:gd name="T5" fmla="*/ 303 h 303"/>
                <a:gd name="T6" fmla="*/ 167 w 343"/>
                <a:gd name="T7" fmla="*/ 0 h 303"/>
              </a:gdLst>
              <a:ahLst/>
              <a:cxnLst>
                <a:cxn ang="0">
                  <a:pos x="T0" y="T1"/>
                </a:cxn>
                <a:cxn ang="0">
                  <a:pos x="T2" y="T3"/>
                </a:cxn>
                <a:cxn ang="0">
                  <a:pos x="T4" y="T5"/>
                </a:cxn>
                <a:cxn ang="0">
                  <a:pos x="T6" y="T7"/>
                </a:cxn>
              </a:cxnLst>
              <a:rect l="0" t="0" r="r" b="b"/>
              <a:pathLst>
                <a:path w="343" h="303">
                  <a:moveTo>
                    <a:pt x="167" y="0"/>
                  </a:moveTo>
                  <a:lnTo>
                    <a:pt x="0" y="303"/>
                  </a:lnTo>
                  <a:lnTo>
                    <a:pt x="343" y="303"/>
                  </a:lnTo>
                  <a:lnTo>
                    <a:pt x="167" y="0"/>
                  </a:lnTo>
                  <a:close/>
                </a:path>
              </a:pathLst>
            </a:cu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4051" name="Rectangle 19">
              <a:extLst>
                <a:ext uri="{FF2B5EF4-FFF2-40B4-BE49-F238E27FC236}">
                  <a16:creationId xmlns:a16="http://schemas.microsoft.com/office/drawing/2014/main" id="{31CB0D49-1823-4F6D-8E3B-830DE30D0D02}"/>
                </a:ext>
              </a:extLst>
            </p:cNvPr>
            <p:cNvSpPr>
              <a:spLocks noChangeArrowheads="1"/>
            </p:cNvSpPr>
            <p:nvPr/>
          </p:nvSpPr>
          <p:spPr bwMode="auto">
            <a:xfrm>
              <a:off x="3424" y="2976"/>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10</a:t>
              </a:r>
              <a:endParaRPr lang="en-US" altLang="en-US"/>
            </a:p>
          </p:txBody>
        </p:sp>
      </p:grpSp>
      <p:grpSp>
        <p:nvGrpSpPr>
          <p:cNvPr id="44052" name="Group 20">
            <a:extLst>
              <a:ext uri="{FF2B5EF4-FFF2-40B4-BE49-F238E27FC236}">
                <a16:creationId xmlns:a16="http://schemas.microsoft.com/office/drawing/2014/main" id="{1C0318FA-C05F-4246-A154-79837E2448BB}"/>
              </a:ext>
            </a:extLst>
          </p:cNvPr>
          <p:cNvGrpSpPr>
            <a:grpSpLocks/>
          </p:cNvGrpSpPr>
          <p:nvPr/>
        </p:nvGrpSpPr>
        <p:grpSpPr bwMode="auto">
          <a:xfrm>
            <a:off x="1835150" y="2349500"/>
            <a:ext cx="420688" cy="395288"/>
            <a:chOff x="3431" y="3124"/>
            <a:chExt cx="265" cy="249"/>
          </a:xfrm>
        </p:grpSpPr>
        <p:sp>
          <p:nvSpPr>
            <p:cNvPr id="44053" name="Rectangle 21">
              <a:extLst>
                <a:ext uri="{FF2B5EF4-FFF2-40B4-BE49-F238E27FC236}">
                  <a16:creationId xmlns:a16="http://schemas.microsoft.com/office/drawing/2014/main" id="{B5FD8A1A-8484-4111-AAD6-5CA2E89FA9C3}"/>
                </a:ext>
              </a:extLst>
            </p:cNvPr>
            <p:cNvSpPr>
              <a:spLocks noChangeArrowheads="1"/>
            </p:cNvSpPr>
            <p:nvPr/>
          </p:nvSpPr>
          <p:spPr bwMode="auto">
            <a:xfrm>
              <a:off x="3431" y="3124"/>
              <a:ext cx="261" cy="24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54" name="Rectangle 22">
              <a:extLst>
                <a:ext uri="{FF2B5EF4-FFF2-40B4-BE49-F238E27FC236}">
                  <a16:creationId xmlns:a16="http://schemas.microsoft.com/office/drawing/2014/main" id="{39AF705A-AF40-4A4A-8B4F-2CA444FDCD74}"/>
                </a:ext>
              </a:extLst>
            </p:cNvPr>
            <p:cNvSpPr>
              <a:spLocks noChangeArrowheads="1"/>
            </p:cNvSpPr>
            <p:nvPr/>
          </p:nvSpPr>
          <p:spPr bwMode="auto">
            <a:xfrm>
              <a:off x="3471" y="3176"/>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grpSp>
          <p:nvGrpSpPr>
            <p:cNvPr id="44055" name="Group 23">
              <a:extLst>
                <a:ext uri="{FF2B5EF4-FFF2-40B4-BE49-F238E27FC236}">
                  <a16:creationId xmlns:a16="http://schemas.microsoft.com/office/drawing/2014/main" id="{3A10FC88-D2DC-4720-8114-634DF66CCF1F}"/>
                </a:ext>
              </a:extLst>
            </p:cNvPr>
            <p:cNvGrpSpPr>
              <a:grpSpLocks/>
            </p:cNvGrpSpPr>
            <p:nvPr/>
          </p:nvGrpSpPr>
          <p:grpSpPr bwMode="auto">
            <a:xfrm>
              <a:off x="3435" y="3128"/>
              <a:ext cx="261" cy="245"/>
              <a:chOff x="3435" y="3128"/>
              <a:chExt cx="261" cy="245"/>
            </a:xfrm>
          </p:grpSpPr>
          <p:sp>
            <p:nvSpPr>
              <p:cNvPr id="44056" name="Rectangle 24">
                <a:extLst>
                  <a:ext uri="{FF2B5EF4-FFF2-40B4-BE49-F238E27FC236}">
                    <a16:creationId xmlns:a16="http://schemas.microsoft.com/office/drawing/2014/main" id="{5884A54B-F64B-4821-8A5F-51FB368C1884}"/>
                  </a:ext>
                </a:extLst>
              </p:cNvPr>
              <p:cNvSpPr>
                <a:spLocks noChangeArrowheads="1"/>
              </p:cNvSpPr>
              <p:nvPr/>
            </p:nvSpPr>
            <p:spPr bwMode="auto">
              <a:xfrm>
                <a:off x="3435" y="3128"/>
                <a:ext cx="261" cy="245"/>
              </a:xfrm>
              <a:prstGeom prst="rect">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57" name="Rectangle 25">
                <a:extLst>
                  <a:ext uri="{FF2B5EF4-FFF2-40B4-BE49-F238E27FC236}">
                    <a16:creationId xmlns:a16="http://schemas.microsoft.com/office/drawing/2014/main" id="{A7AF4D46-7F6F-4601-94A5-AEDA3115E17C}"/>
                  </a:ext>
                </a:extLst>
              </p:cNvPr>
              <p:cNvSpPr>
                <a:spLocks noChangeArrowheads="1"/>
              </p:cNvSpPr>
              <p:nvPr/>
            </p:nvSpPr>
            <p:spPr bwMode="auto">
              <a:xfrm>
                <a:off x="3541" y="3176"/>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grpSp>
      </p:grpSp>
      <p:grpSp>
        <p:nvGrpSpPr>
          <p:cNvPr id="44058" name="Group 26">
            <a:extLst>
              <a:ext uri="{FF2B5EF4-FFF2-40B4-BE49-F238E27FC236}">
                <a16:creationId xmlns:a16="http://schemas.microsoft.com/office/drawing/2014/main" id="{83593A0F-E679-4A4A-A089-FDB0C49A5FF4}"/>
              </a:ext>
            </a:extLst>
          </p:cNvPr>
          <p:cNvGrpSpPr>
            <a:grpSpLocks/>
          </p:cNvGrpSpPr>
          <p:nvPr/>
        </p:nvGrpSpPr>
        <p:grpSpPr bwMode="auto">
          <a:xfrm>
            <a:off x="6732588" y="2708275"/>
            <a:ext cx="420687" cy="395288"/>
            <a:chOff x="3431" y="3124"/>
            <a:chExt cx="265" cy="249"/>
          </a:xfrm>
        </p:grpSpPr>
        <p:sp>
          <p:nvSpPr>
            <p:cNvPr id="44059" name="Rectangle 27">
              <a:extLst>
                <a:ext uri="{FF2B5EF4-FFF2-40B4-BE49-F238E27FC236}">
                  <a16:creationId xmlns:a16="http://schemas.microsoft.com/office/drawing/2014/main" id="{8F7C7987-EF7B-4B5B-B2D6-9546D02B64FA}"/>
                </a:ext>
              </a:extLst>
            </p:cNvPr>
            <p:cNvSpPr>
              <a:spLocks noChangeArrowheads="1"/>
            </p:cNvSpPr>
            <p:nvPr/>
          </p:nvSpPr>
          <p:spPr bwMode="auto">
            <a:xfrm>
              <a:off x="3431" y="3124"/>
              <a:ext cx="261" cy="24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60" name="Rectangle 28">
              <a:extLst>
                <a:ext uri="{FF2B5EF4-FFF2-40B4-BE49-F238E27FC236}">
                  <a16:creationId xmlns:a16="http://schemas.microsoft.com/office/drawing/2014/main" id="{D35FF32B-E60E-4279-9266-56A5A388DBCC}"/>
                </a:ext>
              </a:extLst>
            </p:cNvPr>
            <p:cNvSpPr>
              <a:spLocks noChangeArrowheads="1"/>
            </p:cNvSpPr>
            <p:nvPr/>
          </p:nvSpPr>
          <p:spPr bwMode="auto">
            <a:xfrm>
              <a:off x="3471" y="3176"/>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grpSp>
          <p:nvGrpSpPr>
            <p:cNvPr id="44061" name="Group 29">
              <a:extLst>
                <a:ext uri="{FF2B5EF4-FFF2-40B4-BE49-F238E27FC236}">
                  <a16:creationId xmlns:a16="http://schemas.microsoft.com/office/drawing/2014/main" id="{D7BE2514-8E20-4DAC-951A-1CB252624FC4}"/>
                </a:ext>
              </a:extLst>
            </p:cNvPr>
            <p:cNvGrpSpPr>
              <a:grpSpLocks/>
            </p:cNvGrpSpPr>
            <p:nvPr/>
          </p:nvGrpSpPr>
          <p:grpSpPr bwMode="auto">
            <a:xfrm>
              <a:off x="3435" y="3128"/>
              <a:ext cx="261" cy="245"/>
              <a:chOff x="3435" y="3128"/>
              <a:chExt cx="261" cy="245"/>
            </a:xfrm>
          </p:grpSpPr>
          <p:sp>
            <p:nvSpPr>
              <p:cNvPr id="44062" name="Rectangle 30">
                <a:extLst>
                  <a:ext uri="{FF2B5EF4-FFF2-40B4-BE49-F238E27FC236}">
                    <a16:creationId xmlns:a16="http://schemas.microsoft.com/office/drawing/2014/main" id="{A97FCFC5-DB41-4A57-993A-9DDF7888858A}"/>
                  </a:ext>
                </a:extLst>
              </p:cNvPr>
              <p:cNvSpPr>
                <a:spLocks noChangeArrowheads="1"/>
              </p:cNvSpPr>
              <p:nvPr/>
            </p:nvSpPr>
            <p:spPr bwMode="auto">
              <a:xfrm>
                <a:off x="3435" y="3128"/>
                <a:ext cx="261" cy="245"/>
              </a:xfrm>
              <a:prstGeom prst="rect">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63" name="Rectangle 31">
                <a:extLst>
                  <a:ext uri="{FF2B5EF4-FFF2-40B4-BE49-F238E27FC236}">
                    <a16:creationId xmlns:a16="http://schemas.microsoft.com/office/drawing/2014/main" id="{2D2C8E26-CD2D-4A08-9C67-BB15C6A470F5}"/>
                  </a:ext>
                </a:extLst>
              </p:cNvPr>
              <p:cNvSpPr>
                <a:spLocks noChangeArrowheads="1"/>
              </p:cNvSpPr>
              <p:nvPr/>
            </p:nvSpPr>
            <p:spPr bwMode="auto">
              <a:xfrm>
                <a:off x="3541" y="3176"/>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a:t>
                </a:r>
                <a:endParaRPr lang="en-US" altLang="en-US"/>
              </a:p>
            </p:txBody>
          </p:sp>
        </p:grpSp>
      </p:grpSp>
      <p:grpSp>
        <p:nvGrpSpPr>
          <p:cNvPr id="44064" name="Group 32">
            <a:extLst>
              <a:ext uri="{FF2B5EF4-FFF2-40B4-BE49-F238E27FC236}">
                <a16:creationId xmlns:a16="http://schemas.microsoft.com/office/drawing/2014/main" id="{026A7163-EDF9-4209-B57B-A938361377AB}"/>
              </a:ext>
            </a:extLst>
          </p:cNvPr>
          <p:cNvGrpSpPr>
            <a:grpSpLocks/>
          </p:cNvGrpSpPr>
          <p:nvPr/>
        </p:nvGrpSpPr>
        <p:grpSpPr bwMode="auto">
          <a:xfrm>
            <a:off x="5797550" y="2779713"/>
            <a:ext cx="452438" cy="411162"/>
            <a:chOff x="1633" y="3084"/>
            <a:chExt cx="285" cy="259"/>
          </a:xfrm>
        </p:grpSpPr>
        <p:sp>
          <p:nvSpPr>
            <p:cNvPr id="44065" name="Oval 33">
              <a:extLst>
                <a:ext uri="{FF2B5EF4-FFF2-40B4-BE49-F238E27FC236}">
                  <a16:creationId xmlns:a16="http://schemas.microsoft.com/office/drawing/2014/main" id="{26D812B3-8975-426C-BAEB-35E005E76CBD}"/>
                </a:ext>
              </a:extLst>
            </p:cNvPr>
            <p:cNvSpPr>
              <a:spLocks noChangeArrowheads="1"/>
            </p:cNvSpPr>
            <p:nvPr/>
          </p:nvSpPr>
          <p:spPr bwMode="auto">
            <a:xfrm>
              <a:off x="1633" y="3084"/>
              <a:ext cx="285" cy="259"/>
            </a:xfrm>
            <a:prstGeom prst="ellipse">
              <a:avLst/>
            </a:prstGeom>
            <a:solidFill>
              <a:srgbClr val="00FFFF"/>
            </a:solidFill>
            <a:ln w="1270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66" name="Rectangle 34">
              <a:extLst>
                <a:ext uri="{FF2B5EF4-FFF2-40B4-BE49-F238E27FC236}">
                  <a16:creationId xmlns:a16="http://schemas.microsoft.com/office/drawing/2014/main" id="{675C6749-6137-43DD-A185-1C86C5160B54}"/>
                </a:ext>
              </a:extLst>
            </p:cNvPr>
            <p:cNvSpPr>
              <a:spLocks noChangeArrowheads="1"/>
            </p:cNvSpPr>
            <p:nvPr/>
          </p:nvSpPr>
          <p:spPr bwMode="auto">
            <a:xfrm>
              <a:off x="1693" y="3154"/>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00</a:t>
              </a:r>
              <a:endParaRPr lang="en-US" altLang="en-US"/>
            </a:p>
          </p:txBody>
        </p:sp>
      </p:grpSp>
      <p:grpSp>
        <p:nvGrpSpPr>
          <p:cNvPr id="44067" name="Group 35">
            <a:extLst>
              <a:ext uri="{FF2B5EF4-FFF2-40B4-BE49-F238E27FC236}">
                <a16:creationId xmlns:a16="http://schemas.microsoft.com/office/drawing/2014/main" id="{0A489E7A-385C-4AC6-BEDE-EA0BFB576C97}"/>
              </a:ext>
            </a:extLst>
          </p:cNvPr>
          <p:cNvGrpSpPr>
            <a:grpSpLocks/>
          </p:cNvGrpSpPr>
          <p:nvPr/>
        </p:nvGrpSpPr>
        <p:grpSpPr bwMode="auto">
          <a:xfrm>
            <a:off x="2771775" y="4365625"/>
            <a:ext cx="452438" cy="411163"/>
            <a:chOff x="1633" y="3084"/>
            <a:chExt cx="285" cy="259"/>
          </a:xfrm>
        </p:grpSpPr>
        <p:sp>
          <p:nvSpPr>
            <p:cNvPr id="44068" name="Oval 36">
              <a:extLst>
                <a:ext uri="{FF2B5EF4-FFF2-40B4-BE49-F238E27FC236}">
                  <a16:creationId xmlns:a16="http://schemas.microsoft.com/office/drawing/2014/main" id="{1CD18ECA-9715-4361-9D2D-D99DC6F2AC2C}"/>
                </a:ext>
              </a:extLst>
            </p:cNvPr>
            <p:cNvSpPr>
              <a:spLocks noChangeArrowheads="1"/>
            </p:cNvSpPr>
            <p:nvPr/>
          </p:nvSpPr>
          <p:spPr bwMode="auto">
            <a:xfrm>
              <a:off x="1633" y="3084"/>
              <a:ext cx="285" cy="259"/>
            </a:xfrm>
            <a:prstGeom prst="ellipse">
              <a:avLst/>
            </a:prstGeom>
            <a:solidFill>
              <a:srgbClr val="00FFFF"/>
            </a:solidFill>
            <a:ln w="1270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4069" name="Rectangle 37">
              <a:extLst>
                <a:ext uri="{FF2B5EF4-FFF2-40B4-BE49-F238E27FC236}">
                  <a16:creationId xmlns:a16="http://schemas.microsoft.com/office/drawing/2014/main" id="{D945BC45-2945-43C1-8272-93072AFAAE76}"/>
                </a:ext>
              </a:extLst>
            </p:cNvPr>
            <p:cNvSpPr>
              <a:spLocks noChangeArrowheads="1"/>
            </p:cNvSpPr>
            <p:nvPr/>
          </p:nvSpPr>
          <p:spPr bwMode="auto">
            <a:xfrm>
              <a:off x="1693" y="3154"/>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00</a:t>
              </a:r>
              <a:endParaRPr lang="en-US" altLang="en-US"/>
            </a:p>
          </p:txBody>
        </p:sp>
      </p:grpSp>
      <p:grpSp>
        <p:nvGrpSpPr>
          <p:cNvPr id="44070" name="Group 38">
            <a:extLst>
              <a:ext uri="{FF2B5EF4-FFF2-40B4-BE49-F238E27FC236}">
                <a16:creationId xmlns:a16="http://schemas.microsoft.com/office/drawing/2014/main" id="{8EF1B2B4-386A-48D9-A7A7-3C70444566AF}"/>
              </a:ext>
            </a:extLst>
          </p:cNvPr>
          <p:cNvGrpSpPr>
            <a:grpSpLocks/>
          </p:cNvGrpSpPr>
          <p:nvPr/>
        </p:nvGrpSpPr>
        <p:grpSpPr bwMode="auto">
          <a:xfrm>
            <a:off x="1258888" y="1916113"/>
            <a:ext cx="541337" cy="461962"/>
            <a:chOff x="3336" y="2858"/>
            <a:chExt cx="341" cy="291"/>
          </a:xfrm>
        </p:grpSpPr>
        <p:sp>
          <p:nvSpPr>
            <p:cNvPr id="44071" name="Freeform 39">
              <a:extLst>
                <a:ext uri="{FF2B5EF4-FFF2-40B4-BE49-F238E27FC236}">
                  <a16:creationId xmlns:a16="http://schemas.microsoft.com/office/drawing/2014/main" id="{0EBEC0E4-0B79-4BBA-9436-F3676D96EA01}"/>
                </a:ext>
              </a:extLst>
            </p:cNvPr>
            <p:cNvSpPr>
              <a:spLocks noChangeArrowheads="1"/>
            </p:cNvSpPr>
            <p:nvPr/>
          </p:nvSpPr>
          <p:spPr bwMode="auto">
            <a:xfrm>
              <a:off x="3336" y="2858"/>
              <a:ext cx="341" cy="281"/>
            </a:xfrm>
            <a:custGeom>
              <a:avLst/>
              <a:gdLst>
                <a:gd name="T0" fmla="*/ 167 w 343"/>
                <a:gd name="T1" fmla="*/ 0 h 303"/>
                <a:gd name="T2" fmla="*/ 0 w 343"/>
                <a:gd name="T3" fmla="*/ 303 h 303"/>
                <a:gd name="T4" fmla="*/ 343 w 343"/>
                <a:gd name="T5" fmla="*/ 303 h 303"/>
                <a:gd name="T6" fmla="*/ 167 w 343"/>
                <a:gd name="T7" fmla="*/ 0 h 303"/>
              </a:gdLst>
              <a:ahLst/>
              <a:cxnLst>
                <a:cxn ang="0">
                  <a:pos x="T0" y="T1"/>
                </a:cxn>
                <a:cxn ang="0">
                  <a:pos x="T2" y="T3"/>
                </a:cxn>
                <a:cxn ang="0">
                  <a:pos x="T4" y="T5"/>
                </a:cxn>
                <a:cxn ang="0">
                  <a:pos x="T6" y="T7"/>
                </a:cxn>
              </a:cxnLst>
              <a:rect l="0" t="0" r="r" b="b"/>
              <a:pathLst>
                <a:path w="343" h="303">
                  <a:moveTo>
                    <a:pt x="167" y="0"/>
                  </a:moveTo>
                  <a:lnTo>
                    <a:pt x="0" y="303"/>
                  </a:lnTo>
                  <a:lnTo>
                    <a:pt x="343" y="303"/>
                  </a:lnTo>
                  <a:lnTo>
                    <a:pt x="167" y="0"/>
                  </a:lnTo>
                  <a:close/>
                </a:path>
              </a:pathLst>
            </a:cu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4072" name="Rectangle 40">
              <a:extLst>
                <a:ext uri="{FF2B5EF4-FFF2-40B4-BE49-F238E27FC236}">
                  <a16:creationId xmlns:a16="http://schemas.microsoft.com/office/drawing/2014/main" id="{5266E875-2FCA-4DB4-A8E0-6BD864CC2F2B}"/>
                </a:ext>
              </a:extLst>
            </p:cNvPr>
            <p:cNvSpPr>
              <a:spLocks noChangeArrowheads="1"/>
            </p:cNvSpPr>
            <p:nvPr/>
          </p:nvSpPr>
          <p:spPr bwMode="auto">
            <a:xfrm>
              <a:off x="3424" y="2976"/>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b="1">
                  <a:solidFill>
                    <a:srgbClr val="FFFFFF"/>
                  </a:solidFill>
                  <a:latin typeface="Helvetica" panose="020B0604020202020204" pitchFamily="34" charset="0"/>
                </a:rPr>
                <a:t>10</a:t>
              </a:r>
              <a:endParaRPr lang="en-US" altLang="en-US"/>
            </a:p>
          </p:txBody>
        </p:sp>
      </p:grpSp>
      <p:sp>
        <p:nvSpPr>
          <p:cNvPr id="44073" name="Rectangle 43">
            <a:extLst>
              <a:ext uri="{FF2B5EF4-FFF2-40B4-BE49-F238E27FC236}">
                <a16:creationId xmlns:a16="http://schemas.microsoft.com/office/drawing/2014/main" id="{22E3CB07-5537-4932-9EC3-BFDD50674F6D}"/>
              </a:ext>
            </a:extLst>
          </p:cNvPr>
          <p:cNvSpPr>
            <a:spLocks noGrp="1" noChangeArrowheads="1"/>
          </p:cNvSpPr>
          <p:nvPr>
            <p:ph type="title"/>
          </p:nvPr>
        </p:nvSpPr>
        <p:spPr>
          <a:xfrm>
            <a:off x="3200400" y="990600"/>
            <a:ext cx="2286000" cy="457200"/>
          </a:xfrm>
        </p:spPr>
        <p:txBody>
          <a:bodyPr/>
          <a:lstStyle/>
          <a:p>
            <a:pPr eaLnBrk="1" hangingPunct="1"/>
            <a:r>
              <a:rPr lang="en-US" altLang="en-US" sz="2400" b="1" i="1">
                <a:solidFill>
                  <a:srgbClr val="D93145"/>
                </a:solidFill>
                <a:latin typeface="Times New Roman" panose="02020603050405020304" pitchFamily="18" charset="0"/>
              </a:rPr>
              <a:t>Clustering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ED0309A5-3996-4289-9E49-CA4AC813FE66}"/>
              </a:ext>
            </a:extLst>
          </p:cNvPr>
          <p:cNvSpPr>
            <a:spLocks noGrp="1" noChangeArrowheads="1"/>
          </p:cNvSpPr>
          <p:nvPr>
            <p:ph type="title"/>
          </p:nvPr>
        </p:nvSpPr>
        <p:spPr/>
        <p:txBody>
          <a:bodyPr/>
          <a:lstStyle/>
          <a:p>
            <a:r>
              <a:rPr lang="en-US" altLang="en-US" dirty="0"/>
              <a:t>Assessments</a:t>
            </a:r>
          </a:p>
        </p:txBody>
      </p:sp>
      <p:sp>
        <p:nvSpPr>
          <p:cNvPr id="58370" name="Content Placeholder 2">
            <a:extLst>
              <a:ext uri="{FF2B5EF4-FFF2-40B4-BE49-F238E27FC236}">
                <a16:creationId xmlns:a16="http://schemas.microsoft.com/office/drawing/2014/main" id="{8A8E808C-46BD-4B41-8A22-48EDC288F3AE}"/>
              </a:ext>
            </a:extLst>
          </p:cNvPr>
          <p:cNvSpPr>
            <a:spLocks noGrp="1" noChangeArrowheads="1"/>
          </p:cNvSpPr>
          <p:nvPr>
            <p:ph idx="1"/>
          </p:nvPr>
        </p:nvSpPr>
        <p:spPr/>
        <p:txBody>
          <a:bodyPr/>
          <a:lstStyle/>
          <a:p>
            <a:r>
              <a:rPr lang="en-US" altLang="en-US" dirty="0"/>
              <a:t>Assignments (20%)</a:t>
            </a:r>
          </a:p>
          <a:p>
            <a:r>
              <a:rPr lang="en-US" altLang="en-US" dirty="0"/>
              <a:t>Mid Test (Project + Presentation (55%))</a:t>
            </a:r>
          </a:p>
          <a:p>
            <a:r>
              <a:rPr lang="en-US" altLang="en-US" dirty="0"/>
              <a:t>Final Test (25%)</a:t>
            </a:r>
          </a:p>
          <a:p>
            <a:r>
              <a:rPr lang="en-US" altLang="en-US" dirty="0"/>
              <a:t>Tools</a:t>
            </a:r>
          </a:p>
          <a:p>
            <a:pPr lvl="1"/>
            <a:r>
              <a:rPr lang="en-US" altLang="en-US" dirty="0"/>
              <a:t>Octave (</a:t>
            </a:r>
            <a:r>
              <a:rPr lang="en-US" dirty="0">
                <a:hlinkClick r:id="rId2"/>
              </a:rPr>
              <a:t>https://www.gnu.org/software/octave/</a:t>
            </a:r>
            <a:r>
              <a:rPr lang="en-US" altLang="en-US" dirty="0"/>
              <a:t>)</a:t>
            </a:r>
          </a:p>
          <a:p>
            <a:pPr lvl="1"/>
            <a:r>
              <a:rPr lang="en-US" altLang="en-US" dirty="0"/>
              <a:t>Python (</a:t>
            </a:r>
            <a:r>
              <a:rPr lang="en-US" dirty="0">
                <a:hlinkClick r:id="rId3"/>
              </a:rPr>
              <a:t>https://problemsolvingwithpython.com/01-Orientation/01.03-Installing-Anaconda-on-Windows/</a:t>
            </a:r>
            <a:r>
              <a:rPr lang="en-US" dirty="0"/>
              <a:t>)</a:t>
            </a:r>
            <a:endParaRPr lang="en-US" altLang="en-US" dirty="0"/>
          </a:p>
          <a:p>
            <a:endParaRPr lang="en-US" altLang="en-US" dirty="0"/>
          </a:p>
        </p:txBody>
      </p:sp>
      <p:sp>
        <p:nvSpPr>
          <p:cNvPr id="58371" name="Slide Number Placeholder 3">
            <a:extLst>
              <a:ext uri="{FF2B5EF4-FFF2-40B4-BE49-F238E27FC236}">
                <a16:creationId xmlns:a16="http://schemas.microsoft.com/office/drawing/2014/main" id="{F10D1556-6934-41EC-838D-F731E3B1BE7E}"/>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A44BDA32-FD80-40A1-B5D4-A833802726C1}" type="slidenum">
              <a:rPr lang="en-US" altLang="en-US"/>
              <a:pPr eaLnBrk="1" hangingPunct="1"/>
              <a:t>4</a:t>
            </a:fld>
            <a:endParaRPr lang="en-US" altLang="en-US"/>
          </a:p>
        </p:txBody>
      </p:sp>
    </p:spTree>
    <p:extLst>
      <p:ext uri="{BB962C8B-B14F-4D97-AF65-F5344CB8AC3E}">
        <p14:creationId xmlns:p14="http://schemas.microsoft.com/office/powerpoint/2010/main" val="2084625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3" descr="Neural">
            <a:extLst>
              <a:ext uri="{FF2B5EF4-FFF2-40B4-BE49-F238E27FC236}">
                <a16:creationId xmlns:a16="http://schemas.microsoft.com/office/drawing/2014/main" id="{10A92B79-C341-47CE-B52C-36FF0C830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981200"/>
            <a:ext cx="28194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8" name="Picture 4" descr="brain2">
            <a:extLst>
              <a:ext uri="{FF2B5EF4-FFF2-40B4-BE49-F238E27FC236}">
                <a16:creationId xmlns:a16="http://schemas.microsoft.com/office/drawing/2014/main" id="{0AD57158-92BF-4CC8-8138-A976232C61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743200"/>
            <a:ext cx="266700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285" name="Group 5">
            <a:extLst>
              <a:ext uri="{FF2B5EF4-FFF2-40B4-BE49-F238E27FC236}">
                <a16:creationId xmlns:a16="http://schemas.microsoft.com/office/drawing/2014/main" id="{85D5D1F7-5085-4D39-9B34-061213A333A8}"/>
              </a:ext>
            </a:extLst>
          </p:cNvPr>
          <p:cNvGrpSpPr>
            <a:grpSpLocks/>
          </p:cNvGrpSpPr>
          <p:nvPr/>
        </p:nvGrpSpPr>
        <p:grpSpPr bwMode="auto">
          <a:xfrm>
            <a:off x="5565775" y="1066800"/>
            <a:ext cx="2511425" cy="1828800"/>
            <a:chOff x="3312" y="720"/>
            <a:chExt cx="1582" cy="1152"/>
          </a:xfrm>
        </p:grpSpPr>
        <p:pic>
          <p:nvPicPr>
            <p:cNvPr id="45060" name="Picture 6" descr="clinical">
              <a:extLst>
                <a:ext uri="{FF2B5EF4-FFF2-40B4-BE49-F238E27FC236}">
                  <a16:creationId xmlns:a16="http://schemas.microsoft.com/office/drawing/2014/main" id="{088E8DC1-86E6-4905-BCEB-43D56A567C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720"/>
              <a:ext cx="821"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7">
              <a:extLst>
                <a:ext uri="{FF2B5EF4-FFF2-40B4-BE49-F238E27FC236}">
                  <a16:creationId xmlns:a16="http://schemas.microsoft.com/office/drawing/2014/main" id="{40D8F98B-BF54-40EE-B8F3-25F79938DCB0}"/>
                </a:ext>
              </a:extLst>
            </p:cNvPr>
            <p:cNvSpPr txBox="1">
              <a:spLocks noChangeArrowheads="1"/>
            </p:cNvSpPr>
            <p:nvPr/>
          </p:nvSpPr>
          <p:spPr bwMode="auto">
            <a:xfrm>
              <a:off x="3504" y="1584"/>
              <a:ext cx="13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solidFill>
                    <a:schemeClr val="accent2"/>
                  </a:solidFill>
                </a:rPr>
                <a:t>Medical Applications</a:t>
              </a:r>
            </a:p>
          </p:txBody>
        </p:sp>
      </p:grpSp>
      <p:grpSp>
        <p:nvGrpSpPr>
          <p:cNvPr id="97288" name="Group 8">
            <a:extLst>
              <a:ext uri="{FF2B5EF4-FFF2-40B4-BE49-F238E27FC236}">
                <a16:creationId xmlns:a16="http://schemas.microsoft.com/office/drawing/2014/main" id="{332F2BC9-DAE0-4D09-A0B0-40A8A36E79E1}"/>
              </a:ext>
            </a:extLst>
          </p:cNvPr>
          <p:cNvGrpSpPr>
            <a:grpSpLocks/>
          </p:cNvGrpSpPr>
          <p:nvPr/>
        </p:nvGrpSpPr>
        <p:grpSpPr bwMode="auto">
          <a:xfrm>
            <a:off x="6324600" y="3048000"/>
            <a:ext cx="2482850" cy="1527175"/>
            <a:chOff x="3984" y="1920"/>
            <a:chExt cx="1564" cy="962"/>
          </a:xfrm>
        </p:grpSpPr>
        <p:pic>
          <p:nvPicPr>
            <p:cNvPr id="45063" name="Picture 9" descr="DsearchWomenComp">
              <a:extLst>
                <a:ext uri="{FF2B5EF4-FFF2-40B4-BE49-F238E27FC236}">
                  <a16:creationId xmlns:a16="http://schemas.microsoft.com/office/drawing/2014/main" id="{F9A5C5A6-5D97-46AA-A337-F68388302C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1920"/>
              <a:ext cx="816"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 Box 10">
              <a:extLst>
                <a:ext uri="{FF2B5EF4-FFF2-40B4-BE49-F238E27FC236}">
                  <a16:creationId xmlns:a16="http://schemas.microsoft.com/office/drawing/2014/main" id="{FD53F2B3-09E4-4AF1-8176-CECF93A3701A}"/>
                </a:ext>
              </a:extLst>
            </p:cNvPr>
            <p:cNvSpPr txBox="1">
              <a:spLocks noChangeArrowheads="1"/>
            </p:cNvSpPr>
            <p:nvPr/>
          </p:nvSpPr>
          <p:spPr bwMode="auto">
            <a:xfrm>
              <a:off x="4151" y="2516"/>
              <a:ext cx="139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eaLnBrk="1" hangingPunct="1"/>
              <a:r>
                <a:rPr lang="en-US" altLang="en-US" sz="1600" b="1">
                  <a:solidFill>
                    <a:schemeClr val="accent2"/>
                  </a:solidFill>
                </a:rPr>
                <a:t>Information </a:t>
              </a:r>
              <a:br>
                <a:rPr lang="en-US" altLang="en-US" sz="1600" b="1">
                  <a:solidFill>
                    <a:schemeClr val="accent2"/>
                  </a:solidFill>
                </a:rPr>
              </a:br>
              <a:r>
                <a:rPr lang="en-US" altLang="en-US" sz="1600" b="1">
                  <a:solidFill>
                    <a:schemeClr val="accent2"/>
                  </a:solidFill>
                </a:rPr>
                <a:t>Searching &amp; retrieval</a:t>
              </a:r>
            </a:p>
          </p:txBody>
        </p:sp>
      </p:grpSp>
      <p:grpSp>
        <p:nvGrpSpPr>
          <p:cNvPr id="97291" name="Group 11">
            <a:extLst>
              <a:ext uri="{FF2B5EF4-FFF2-40B4-BE49-F238E27FC236}">
                <a16:creationId xmlns:a16="http://schemas.microsoft.com/office/drawing/2014/main" id="{FEBC4E3C-D6E6-48A9-A51F-F3DA114469C6}"/>
              </a:ext>
            </a:extLst>
          </p:cNvPr>
          <p:cNvGrpSpPr>
            <a:grpSpLocks/>
          </p:cNvGrpSpPr>
          <p:nvPr/>
        </p:nvGrpSpPr>
        <p:grpSpPr bwMode="auto">
          <a:xfrm>
            <a:off x="5486400" y="4876800"/>
            <a:ext cx="2592388" cy="1784350"/>
            <a:chOff x="3456" y="3072"/>
            <a:chExt cx="1633" cy="1124"/>
          </a:xfrm>
        </p:grpSpPr>
        <p:pic>
          <p:nvPicPr>
            <p:cNvPr id="45066" name="Picture 12" descr="top-4_1">
              <a:extLst>
                <a:ext uri="{FF2B5EF4-FFF2-40B4-BE49-F238E27FC236}">
                  <a16:creationId xmlns:a16="http://schemas.microsoft.com/office/drawing/2014/main" id="{9311AC8C-4DB7-4F92-AE95-32AE81DBEB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4" y="3216"/>
              <a:ext cx="1248" cy="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7" name="Picture 13" descr="butt3dolla_25_25">
              <a:extLst>
                <a:ext uri="{FF2B5EF4-FFF2-40B4-BE49-F238E27FC236}">
                  <a16:creationId xmlns:a16="http://schemas.microsoft.com/office/drawing/2014/main" id="{1B957937-6B1B-4F9D-A390-43FF12F733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 y="3072"/>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8" name="Picture 14" descr="billpay1">
              <a:extLst>
                <a:ext uri="{FF2B5EF4-FFF2-40B4-BE49-F238E27FC236}">
                  <a16:creationId xmlns:a16="http://schemas.microsoft.com/office/drawing/2014/main" id="{5C73D022-5A4E-4A13-B976-5BBB0D2F8D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4" y="3696"/>
              <a:ext cx="38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9" name="Text Box 15">
              <a:extLst>
                <a:ext uri="{FF2B5EF4-FFF2-40B4-BE49-F238E27FC236}">
                  <a16:creationId xmlns:a16="http://schemas.microsoft.com/office/drawing/2014/main" id="{E64AB6CB-B402-46F4-802C-4A008CF32BA7}"/>
                </a:ext>
              </a:extLst>
            </p:cNvPr>
            <p:cNvSpPr txBox="1">
              <a:spLocks noChangeArrowheads="1"/>
            </p:cNvSpPr>
            <p:nvPr/>
          </p:nvSpPr>
          <p:spPr bwMode="auto">
            <a:xfrm>
              <a:off x="3456" y="3984"/>
              <a:ext cx="16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solidFill>
                    <a:schemeClr val="accent2"/>
                  </a:solidFill>
                </a:rPr>
                <a:t>Business &amp; Management</a:t>
              </a:r>
            </a:p>
          </p:txBody>
        </p:sp>
      </p:grpSp>
      <p:grpSp>
        <p:nvGrpSpPr>
          <p:cNvPr id="97296" name="Group 16">
            <a:extLst>
              <a:ext uri="{FF2B5EF4-FFF2-40B4-BE49-F238E27FC236}">
                <a16:creationId xmlns:a16="http://schemas.microsoft.com/office/drawing/2014/main" id="{516F8EDE-041F-4411-8188-FAEBF4C97388}"/>
              </a:ext>
            </a:extLst>
          </p:cNvPr>
          <p:cNvGrpSpPr>
            <a:grpSpLocks/>
          </p:cNvGrpSpPr>
          <p:nvPr/>
        </p:nvGrpSpPr>
        <p:grpSpPr bwMode="auto">
          <a:xfrm>
            <a:off x="2286000" y="4648200"/>
            <a:ext cx="1905000" cy="1784350"/>
            <a:chOff x="1440" y="2928"/>
            <a:chExt cx="1200" cy="1124"/>
          </a:xfrm>
        </p:grpSpPr>
        <p:pic>
          <p:nvPicPr>
            <p:cNvPr id="45071" name="Picture 17" descr="gabung2">
              <a:extLst>
                <a:ext uri="{FF2B5EF4-FFF2-40B4-BE49-F238E27FC236}">
                  <a16:creationId xmlns:a16="http://schemas.microsoft.com/office/drawing/2014/main" id="{482C0E4A-BBC4-4499-81CA-5AFBC227FF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 y="2928"/>
              <a:ext cx="1200"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2" name="Text Box 18">
              <a:extLst>
                <a:ext uri="{FF2B5EF4-FFF2-40B4-BE49-F238E27FC236}">
                  <a16:creationId xmlns:a16="http://schemas.microsoft.com/office/drawing/2014/main" id="{FDAD86B5-37E7-42A3-8349-A0397CABDB80}"/>
                </a:ext>
              </a:extLst>
            </p:cNvPr>
            <p:cNvSpPr txBox="1">
              <a:spLocks noChangeArrowheads="1"/>
            </p:cNvSpPr>
            <p:nvPr/>
          </p:nvSpPr>
          <p:spPr bwMode="auto">
            <a:xfrm>
              <a:off x="1618" y="3840"/>
              <a:ext cx="7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solidFill>
                    <a:schemeClr val="accent2"/>
                  </a:solidFill>
                </a:rPr>
                <a:t>Education</a:t>
              </a:r>
            </a:p>
          </p:txBody>
        </p:sp>
      </p:grpSp>
      <p:grpSp>
        <p:nvGrpSpPr>
          <p:cNvPr id="97299" name="Group 19">
            <a:extLst>
              <a:ext uri="{FF2B5EF4-FFF2-40B4-BE49-F238E27FC236}">
                <a16:creationId xmlns:a16="http://schemas.microsoft.com/office/drawing/2014/main" id="{857493EB-BD7F-440A-8650-72B276ACD1EE}"/>
              </a:ext>
            </a:extLst>
          </p:cNvPr>
          <p:cNvGrpSpPr>
            <a:grpSpLocks/>
          </p:cNvGrpSpPr>
          <p:nvPr/>
        </p:nvGrpSpPr>
        <p:grpSpPr bwMode="auto">
          <a:xfrm>
            <a:off x="685800" y="3200400"/>
            <a:ext cx="1622425" cy="1555750"/>
            <a:chOff x="432" y="2016"/>
            <a:chExt cx="1022" cy="980"/>
          </a:xfrm>
        </p:grpSpPr>
        <p:pic>
          <p:nvPicPr>
            <p:cNvPr id="45074" name="Picture 20" descr="testtubes">
              <a:extLst>
                <a:ext uri="{FF2B5EF4-FFF2-40B4-BE49-F238E27FC236}">
                  <a16:creationId xmlns:a16="http://schemas.microsoft.com/office/drawing/2014/main" id="{57875718-79B3-4EF7-89E1-00633BFC62A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2016"/>
              <a:ext cx="1022"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5" name="Text Box 21">
              <a:extLst>
                <a:ext uri="{FF2B5EF4-FFF2-40B4-BE49-F238E27FC236}">
                  <a16:creationId xmlns:a16="http://schemas.microsoft.com/office/drawing/2014/main" id="{9CB06FC4-FB8D-49C6-841F-F31E4FBA67A3}"/>
                </a:ext>
              </a:extLst>
            </p:cNvPr>
            <p:cNvSpPr txBox="1">
              <a:spLocks noChangeArrowheads="1"/>
            </p:cNvSpPr>
            <p:nvPr/>
          </p:nvSpPr>
          <p:spPr bwMode="auto">
            <a:xfrm>
              <a:off x="432" y="2784"/>
              <a:ext cx="7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solidFill>
                    <a:schemeClr val="accent2"/>
                  </a:solidFill>
                </a:rPr>
                <a:t>Chemistry</a:t>
              </a:r>
            </a:p>
          </p:txBody>
        </p:sp>
      </p:grpSp>
      <p:sp>
        <p:nvSpPr>
          <p:cNvPr id="97302" name="AutoShape 22">
            <a:extLst>
              <a:ext uri="{FF2B5EF4-FFF2-40B4-BE49-F238E27FC236}">
                <a16:creationId xmlns:a16="http://schemas.microsoft.com/office/drawing/2014/main" id="{497BD762-2B78-4F08-9722-92367237C5C1}"/>
              </a:ext>
            </a:extLst>
          </p:cNvPr>
          <p:cNvSpPr>
            <a:spLocks noChangeArrowheads="1"/>
          </p:cNvSpPr>
          <p:nvPr/>
        </p:nvSpPr>
        <p:spPr bwMode="auto">
          <a:xfrm rot="5437072">
            <a:off x="5753100" y="3619500"/>
            <a:ext cx="457200" cy="381000"/>
          </a:xfrm>
          <a:prstGeom prst="triangle">
            <a:avLst>
              <a:gd name="adj" fmla="val 50000"/>
            </a:avLst>
          </a:prstGeom>
          <a:gradFill rotWithShape="0">
            <a:gsLst>
              <a:gs pos="0">
                <a:schemeClr val="accent2"/>
              </a:gs>
              <a:gs pos="100000">
                <a:srgbClr val="FFFFFF"/>
              </a:gs>
            </a:gsLst>
            <a:path path="shape">
              <a:fillToRect l="50000" t="50000" r="50000" b="50000"/>
            </a:path>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97303" name="AutoShape 23">
            <a:extLst>
              <a:ext uri="{FF2B5EF4-FFF2-40B4-BE49-F238E27FC236}">
                <a16:creationId xmlns:a16="http://schemas.microsoft.com/office/drawing/2014/main" id="{64CCFC94-2C75-4495-A297-58222C97216E}"/>
              </a:ext>
            </a:extLst>
          </p:cNvPr>
          <p:cNvSpPr>
            <a:spLocks noChangeArrowheads="1"/>
          </p:cNvSpPr>
          <p:nvPr/>
        </p:nvSpPr>
        <p:spPr bwMode="auto">
          <a:xfrm rot="3344912">
            <a:off x="5295900" y="2476500"/>
            <a:ext cx="457200" cy="381000"/>
          </a:xfrm>
          <a:prstGeom prst="triangle">
            <a:avLst>
              <a:gd name="adj" fmla="val 50000"/>
            </a:avLst>
          </a:prstGeom>
          <a:gradFill rotWithShape="0">
            <a:gsLst>
              <a:gs pos="0">
                <a:schemeClr val="accent2"/>
              </a:gs>
              <a:gs pos="100000">
                <a:srgbClr val="FFFFFF"/>
              </a:gs>
            </a:gsLst>
            <a:path path="shape">
              <a:fillToRect l="50000" t="50000" r="50000" b="50000"/>
            </a:path>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97304" name="AutoShape 24">
            <a:extLst>
              <a:ext uri="{FF2B5EF4-FFF2-40B4-BE49-F238E27FC236}">
                <a16:creationId xmlns:a16="http://schemas.microsoft.com/office/drawing/2014/main" id="{0144FDD4-C72E-4D76-AF86-EEE744170AFC}"/>
              </a:ext>
            </a:extLst>
          </p:cNvPr>
          <p:cNvSpPr>
            <a:spLocks noChangeArrowheads="1"/>
          </p:cNvSpPr>
          <p:nvPr/>
        </p:nvSpPr>
        <p:spPr bwMode="auto">
          <a:xfrm rot="-5357628">
            <a:off x="2400300" y="3467100"/>
            <a:ext cx="457200" cy="381000"/>
          </a:xfrm>
          <a:prstGeom prst="triangle">
            <a:avLst>
              <a:gd name="adj" fmla="val 50000"/>
            </a:avLst>
          </a:prstGeom>
          <a:gradFill rotWithShape="0">
            <a:gsLst>
              <a:gs pos="0">
                <a:schemeClr val="accent2"/>
              </a:gs>
              <a:gs pos="100000">
                <a:schemeClr val="bg1"/>
              </a:gs>
            </a:gsLst>
            <a:path path="shape">
              <a:fillToRect l="50000" t="50000" r="50000" b="50000"/>
            </a:path>
          </a:gra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97305" name="AutoShape 25">
            <a:extLst>
              <a:ext uri="{FF2B5EF4-FFF2-40B4-BE49-F238E27FC236}">
                <a16:creationId xmlns:a16="http://schemas.microsoft.com/office/drawing/2014/main" id="{307480A8-5794-41A3-B1FA-93596F6AD840}"/>
              </a:ext>
            </a:extLst>
          </p:cNvPr>
          <p:cNvSpPr>
            <a:spLocks noChangeArrowheads="1"/>
          </p:cNvSpPr>
          <p:nvPr/>
        </p:nvSpPr>
        <p:spPr bwMode="auto">
          <a:xfrm rot="8966344">
            <a:off x="5029200" y="4800600"/>
            <a:ext cx="457200" cy="381000"/>
          </a:xfrm>
          <a:prstGeom prst="triangle">
            <a:avLst>
              <a:gd name="adj" fmla="val 50000"/>
            </a:avLst>
          </a:prstGeom>
          <a:gradFill rotWithShape="0">
            <a:gsLst>
              <a:gs pos="0">
                <a:schemeClr val="accent2"/>
              </a:gs>
              <a:gs pos="100000">
                <a:srgbClr val="FFFFFF"/>
              </a:gs>
            </a:gsLst>
            <a:path path="shape">
              <a:fillToRect l="50000" t="50000" r="50000" b="50000"/>
            </a:path>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97306" name="AutoShape 26">
            <a:extLst>
              <a:ext uri="{FF2B5EF4-FFF2-40B4-BE49-F238E27FC236}">
                <a16:creationId xmlns:a16="http://schemas.microsoft.com/office/drawing/2014/main" id="{7DD88FA9-0DCF-44EF-8720-2454C3898DF0}"/>
              </a:ext>
            </a:extLst>
          </p:cNvPr>
          <p:cNvSpPr>
            <a:spLocks noChangeArrowheads="1"/>
          </p:cNvSpPr>
          <p:nvPr/>
        </p:nvSpPr>
        <p:spPr bwMode="auto">
          <a:xfrm rot="-9011959">
            <a:off x="3505200" y="4495800"/>
            <a:ext cx="457200" cy="381000"/>
          </a:xfrm>
          <a:prstGeom prst="triangle">
            <a:avLst>
              <a:gd name="adj" fmla="val 50000"/>
            </a:avLst>
          </a:prstGeom>
          <a:gradFill rotWithShape="0">
            <a:gsLst>
              <a:gs pos="0">
                <a:schemeClr val="accent2"/>
              </a:gs>
              <a:gs pos="100000">
                <a:srgbClr val="FFFFFF"/>
              </a:gs>
            </a:gsLst>
            <a:path path="shape">
              <a:fillToRect l="50000" t="50000" r="50000" b="50000"/>
            </a:path>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5081" name="Rectangle 28">
            <a:extLst>
              <a:ext uri="{FF2B5EF4-FFF2-40B4-BE49-F238E27FC236}">
                <a16:creationId xmlns:a16="http://schemas.microsoft.com/office/drawing/2014/main" id="{310081D3-C2FA-474D-87C4-DAA35DD90E76}"/>
              </a:ext>
            </a:extLst>
          </p:cNvPr>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4400" b="1" i="1">
                <a:solidFill>
                  <a:srgbClr val="D93145"/>
                </a:solidFill>
                <a:latin typeface="Times New Roman" panose="02020603050405020304" pitchFamily="18" charset="0"/>
              </a:rPr>
              <a:t>ANN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97303"/>
                                        </p:tgtEl>
                                        <p:attrNameLst>
                                          <p:attrName>style.visibility</p:attrName>
                                        </p:attrNameLst>
                                      </p:cBhvr>
                                      <p:to>
                                        <p:strVal val="visible"/>
                                      </p:to>
                                    </p:set>
                                    <p:anim calcmode="lin" valueType="num">
                                      <p:cBhvr>
                                        <p:cTn id="7" dur="500" fill="hold"/>
                                        <p:tgtEl>
                                          <p:spTgt spid="97303"/>
                                        </p:tgtEl>
                                        <p:attrNameLst>
                                          <p:attrName>ppt_x</p:attrName>
                                        </p:attrNameLst>
                                      </p:cBhvr>
                                      <p:tavLst>
                                        <p:tav tm="0">
                                          <p:val>
                                            <p:strVal val="#ppt_x-#ppt_w/2"/>
                                          </p:val>
                                        </p:tav>
                                        <p:tav tm="100000">
                                          <p:val>
                                            <p:strVal val="#ppt_x"/>
                                          </p:val>
                                        </p:tav>
                                      </p:tavLst>
                                    </p:anim>
                                    <p:anim calcmode="lin" valueType="num">
                                      <p:cBhvr>
                                        <p:cTn id="8" dur="500" fill="hold"/>
                                        <p:tgtEl>
                                          <p:spTgt spid="97303"/>
                                        </p:tgtEl>
                                        <p:attrNameLst>
                                          <p:attrName>ppt_y</p:attrName>
                                        </p:attrNameLst>
                                      </p:cBhvr>
                                      <p:tavLst>
                                        <p:tav tm="0">
                                          <p:val>
                                            <p:strVal val="#ppt_y"/>
                                          </p:val>
                                        </p:tav>
                                        <p:tav tm="100000">
                                          <p:val>
                                            <p:strVal val="#ppt_y"/>
                                          </p:val>
                                        </p:tav>
                                      </p:tavLst>
                                    </p:anim>
                                    <p:anim calcmode="lin" valueType="num">
                                      <p:cBhvr>
                                        <p:cTn id="9" dur="500" fill="hold"/>
                                        <p:tgtEl>
                                          <p:spTgt spid="97303"/>
                                        </p:tgtEl>
                                        <p:attrNameLst>
                                          <p:attrName>ppt_w</p:attrName>
                                        </p:attrNameLst>
                                      </p:cBhvr>
                                      <p:tavLst>
                                        <p:tav tm="0">
                                          <p:val>
                                            <p:fltVal val="0"/>
                                          </p:val>
                                        </p:tav>
                                        <p:tav tm="100000">
                                          <p:val>
                                            <p:strVal val="#ppt_w"/>
                                          </p:val>
                                        </p:tav>
                                      </p:tavLst>
                                    </p:anim>
                                    <p:anim calcmode="lin" valueType="num">
                                      <p:cBhvr>
                                        <p:cTn id="10" dur="500" fill="hold"/>
                                        <p:tgtEl>
                                          <p:spTgt spid="97303"/>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7285"/>
                                        </p:tgtEl>
                                        <p:attrNameLst>
                                          <p:attrName>style.visibility</p:attrName>
                                        </p:attrNameLst>
                                      </p:cBhvr>
                                      <p:to>
                                        <p:strVal val="visible"/>
                                      </p:to>
                                    </p:set>
                                    <p:animEffect transition="in" filter="dissolve">
                                      <p:cBhvr>
                                        <p:cTn id="14" dur="500"/>
                                        <p:tgtEl>
                                          <p:spTgt spid="97285"/>
                                        </p:tgtEl>
                                      </p:cBhvr>
                                    </p:animEffect>
                                  </p:childTnLst>
                                </p:cTn>
                              </p:par>
                            </p:childTnLst>
                          </p:cTn>
                        </p:par>
                        <p:par>
                          <p:cTn id="15" fill="hold" nodeType="afterGroup">
                            <p:stCondLst>
                              <p:cond delay="1000"/>
                            </p:stCondLst>
                            <p:childTnLst>
                              <p:par>
                                <p:cTn id="16" presetID="17" presetClass="entr" presetSubtype="8" fill="hold" grpId="0" nodeType="afterEffect">
                                  <p:stCondLst>
                                    <p:cond delay="0"/>
                                  </p:stCondLst>
                                  <p:childTnLst>
                                    <p:set>
                                      <p:cBhvr>
                                        <p:cTn id="17" dur="1" fill="hold">
                                          <p:stCondLst>
                                            <p:cond delay="0"/>
                                          </p:stCondLst>
                                        </p:cTn>
                                        <p:tgtEl>
                                          <p:spTgt spid="97302"/>
                                        </p:tgtEl>
                                        <p:attrNameLst>
                                          <p:attrName>style.visibility</p:attrName>
                                        </p:attrNameLst>
                                      </p:cBhvr>
                                      <p:to>
                                        <p:strVal val="visible"/>
                                      </p:to>
                                    </p:set>
                                    <p:anim calcmode="lin" valueType="num">
                                      <p:cBhvr>
                                        <p:cTn id="18" dur="500" fill="hold"/>
                                        <p:tgtEl>
                                          <p:spTgt spid="97302"/>
                                        </p:tgtEl>
                                        <p:attrNameLst>
                                          <p:attrName>ppt_x</p:attrName>
                                        </p:attrNameLst>
                                      </p:cBhvr>
                                      <p:tavLst>
                                        <p:tav tm="0">
                                          <p:val>
                                            <p:strVal val="#ppt_x-#ppt_w/2"/>
                                          </p:val>
                                        </p:tav>
                                        <p:tav tm="100000">
                                          <p:val>
                                            <p:strVal val="#ppt_x"/>
                                          </p:val>
                                        </p:tav>
                                      </p:tavLst>
                                    </p:anim>
                                    <p:anim calcmode="lin" valueType="num">
                                      <p:cBhvr>
                                        <p:cTn id="19" dur="500" fill="hold"/>
                                        <p:tgtEl>
                                          <p:spTgt spid="97302"/>
                                        </p:tgtEl>
                                        <p:attrNameLst>
                                          <p:attrName>ppt_y</p:attrName>
                                        </p:attrNameLst>
                                      </p:cBhvr>
                                      <p:tavLst>
                                        <p:tav tm="0">
                                          <p:val>
                                            <p:strVal val="#ppt_y"/>
                                          </p:val>
                                        </p:tav>
                                        <p:tav tm="100000">
                                          <p:val>
                                            <p:strVal val="#ppt_y"/>
                                          </p:val>
                                        </p:tav>
                                      </p:tavLst>
                                    </p:anim>
                                    <p:anim calcmode="lin" valueType="num">
                                      <p:cBhvr>
                                        <p:cTn id="20" dur="500" fill="hold"/>
                                        <p:tgtEl>
                                          <p:spTgt spid="97302"/>
                                        </p:tgtEl>
                                        <p:attrNameLst>
                                          <p:attrName>ppt_w</p:attrName>
                                        </p:attrNameLst>
                                      </p:cBhvr>
                                      <p:tavLst>
                                        <p:tav tm="0">
                                          <p:val>
                                            <p:fltVal val="0"/>
                                          </p:val>
                                        </p:tav>
                                        <p:tav tm="100000">
                                          <p:val>
                                            <p:strVal val="#ppt_w"/>
                                          </p:val>
                                        </p:tav>
                                      </p:tavLst>
                                    </p:anim>
                                    <p:anim calcmode="lin" valueType="num">
                                      <p:cBhvr>
                                        <p:cTn id="21" dur="500" fill="hold"/>
                                        <p:tgtEl>
                                          <p:spTgt spid="97302"/>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1500"/>
                            </p:stCondLst>
                            <p:childTnLst>
                              <p:par>
                                <p:cTn id="23" presetID="9" presetClass="entr" presetSubtype="0" fill="hold" nodeType="afterEffect">
                                  <p:stCondLst>
                                    <p:cond delay="0"/>
                                  </p:stCondLst>
                                  <p:childTnLst>
                                    <p:set>
                                      <p:cBhvr>
                                        <p:cTn id="24" dur="1" fill="hold">
                                          <p:stCondLst>
                                            <p:cond delay="0"/>
                                          </p:stCondLst>
                                        </p:cTn>
                                        <p:tgtEl>
                                          <p:spTgt spid="97288"/>
                                        </p:tgtEl>
                                        <p:attrNameLst>
                                          <p:attrName>style.visibility</p:attrName>
                                        </p:attrNameLst>
                                      </p:cBhvr>
                                      <p:to>
                                        <p:strVal val="visible"/>
                                      </p:to>
                                    </p:set>
                                    <p:animEffect transition="in" filter="dissolve">
                                      <p:cBhvr>
                                        <p:cTn id="25" dur="500"/>
                                        <p:tgtEl>
                                          <p:spTgt spid="97288"/>
                                        </p:tgtEl>
                                      </p:cBhvr>
                                    </p:animEffect>
                                  </p:childTnLst>
                                </p:cTn>
                              </p:par>
                            </p:childTnLst>
                          </p:cTn>
                        </p:par>
                        <p:par>
                          <p:cTn id="26" fill="hold" nodeType="afterGroup">
                            <p:stCondLst>
                              <p:cond delay="2000"/>
                            </p:stCondLst>
                            <p:childTnLst>
                              <p:par>
                                <p:cTn id="27" presetID="17" presetClass="entr" presetSubtype="1" fill="hold" grpId="0" nodeType="afterEffect">
                                  <p:stCondLst>
                                    <p:cond delay="0"/>
                                  </p:stCondLst>
                                  <p:childTnLst>
                                    <p:set>
                                      <p:cBhvr>
                                        <p:cTn id="28" dur="1" fill="hold">
                                          <p:stCondLst>
                                            <p:cond delay="0"/>
                                          </p:stCondLst>
                                        </p:cTn>
                                        <p:tgtEl>
                                          <p:spTgt spid="97305"/>
                                        </p:tgtEl>
                                        <p:attrNameLst>
                                          <p:attrName>style.visibility</p:attrName>
                                        </p:attrNameLst>
                                      </p:cBhvr>
                                      <p:to>
                                        <p:strVal val="visible"/>
                                      </p:to>
                                    </p:set>
                                    <p:anim calcmode="lin" valueType="num">
                                      <p:cBhvr>
                                        <p:cTn id="29" dur="500" fill="hold"/>
                                        <p:tgtEl>
                                          <p:spTgt spid="97305"/>
                                        </p:tgtEl>
                                        <p:attrNameLst>
                                          <p:attrName>ppt_x</p:attrName>
                                        </p:attrNameLst>
                                      </p:cBhvr>
                                      <p:tavLst>
                                        <p:tav tm="0">
                                          <p:val>
                                            <p:strVal val="#ppt_x"/>
                                          </p:val>
                                        </p:tav>
                                        <p:tav tm="100000">
                                          <p:val>
                                            <p:strVal val="#ppt_x"/>
                                          </p:val>
                                        </p:tav>
                                      </p:tavLst>
                                    </p:anim>
                                    <p:anim calcmode="lin" valueType="num">
                                      <p:cBhvr>
                                        <p:cTn id="30" dur="500" fill="hold"/>
                                        <p:tgtEl>
                                          <p:spTgt spid="97305"/>
                                        </p:tgtEl>
                                        <p:attrNameLst>
                                          <p:attrName>ppt_y</p:attrName>
                                        </p:attrNameLst>
                                      </p:cBhvr>
                                      <p:tavLst>
                                        <p:tav tm="0">
                                          <p:val>
                                            <p:strVal val="#ppt_y-#ppt_h/2"/>
                                          </p:val>
                                        </p:tav>
                                        <p:tav tm="100000">
                                          <p:val>
                                            <p:strVal val="#ppt_y"/>
                                          </p:val>
                                        </p:tav>
                                      </p:tavLst>
                                    </p:anim>
                                    <p:anim calcmode="lin" valueType="num">
                                      <p:cBhvr>
                                        <p:cTn id="31" dur="500" fill="hold"/>
                                        <p:tgtEl>
                                          <p:spTgt spid="97305"/>
                                        </p:tgtEl>
                                        <p:attrNameLst>
                                          <p:attrName>ppt_w</p:attrName>
                                        </p:attrNameLst>
                                      </p:cBhvr>
                                      <p:tavLst>
                                        <p:tav tm="0">
                                          <p:val>
                                            <p:strVal val="#ppt_w"/>
                                          </p:val>
                                        </p:tav>
                                        <p:tav tm="100000">
                                          <p:val>
                                            <p:strVal val="#ppt_w"/>
                                          </p:val>
                                        </p:tav>
                                      </p:tavLst>
                                    </p:anim>
                                    <p:anim calcmode="lin" valueType="num">
                                      <p:cBhvr>
                                        <p:cTn id="32" dur="500" fill="hold"/>
                                        <p:tgtEl>
                                          <p:spTgt spid="97305"/>
                                        </p:tgtEl>
                                        <p:attrNameLst>
                                          <p:attrName>ppt_h</p:attrName>
                                        </p:attrNameLst>
                                      </p:cBhvr>
                                      <p:tavLst>
                                        <p:tav tm="0">
                                          <p:val>
                                            <p:fltVal val="0"/>
                                          </p:val>
                                        </p:tav>
                                        <p:tav tm="100000">
                                          <p:val>
                                            <p:strVal val="#ppt_h"/>
                                          </p:val>
                                        </p:tav>
                                      </p:tavLst>
                                    </p:anim>
                                  </p:childTnLst>
                                </p:cTn>
                              </p:par>
                            </p:childTnLst>
                          </p:cTn>
                        </p:par>
                        <p:par>
                          <p:cTn id="33" fill="hold" nodeType="afterGroup">
                            <p:stCondLst>
                              <p:cond delay="2500"/>
                            </p:stCondLst>
                            <p:childTnLst>
                              <p:par>
                                <p:cTn id="34" presetID="9" presetClass="entr" presetSubtype="0" fill="hold" nodeType="afterEffect">
                                  <p:stCondLst>
                                    <p:cond delay="0"/>
                                  </p:stCondLst>
                                  <p:childTnLst>
                                    <p:set>
                                      <p:cBhvr>
                                        <p:cTn id="35" dur="1" fill="hold">
                                          <p:stCondLst>
                                            <p:cond delay="0"/>
                                          </p:stCondLst>
                                        </p:cTn>
                                        <p:tgtEl>
                                          <p:spTgt spid="97291"/>
                                        </p:tgtEl>
                                        <p:attrNameLst>
                                          <p:attrName>style.visibility</p:attrName>
                                        </p:attrNameLst>
                                      </p:cBhvr>
                                      <p:to>
                                        <p:strVal val="visible"/>
                                      </p:to>
                                    </p:set>
                                    <p:animEffect transition="in" filter="dissolve">
                                      <p:cBhvr>
                                        <p:cTn id="36" dur="500"/>
                                        <p:tgtEl>
                                          <p:spTgt spid="97291"/>
                                        </p:tgtEl>
                                      </p:cBhvr>
                                    </p:animEffect>
                                  </p:childTnLst>
                                </p:cTn>
                              </p:par>
                            </p:childTnLst>
                          </p:cTn>
                        </p:par>
                        <p:par>
                          <p:cTn id="37" fill="hold" nodeType="afterGroup">
                            <p:stCondLst>
                              <p:cond delay="3000"/>
                            </p:stCondLst>
                            <p:childTnLst>
                              <p:par>
                                <p:cTn id="38" presetID="17" presetClass="entr" presetSubtype="1" fill="hold" grpId="0" nodeType="afterEffect">
                                  <p:stCondLst>
                                    <p:cond delay="0"/>
                                  </p:stCondLst>
                                  <p:childTnLst>
                                    <p:set>
                                      <p:cBhvr>
                                        <p:cTn id="39" dur="1" fill="hold">
                                          <p:stCondLst>
                                            <p:cond delay="0"/>
                                          </p:stCondLst>
                                        </p:cTn>
                                        <p:tgtEl>
                                          <p:spTgt spid="97306"/>
                                        </p:tgtEl>
                                        <p:attrNameLst>
                                          <p:attrName>style.visibility</p:attrName>
                                        </p:attrNameLst>
                                      </p:cBhvr>
                                      <p:to>
                                        <p:strVal val="visible"/>
                                      </p:to>
                                    </p:set>
                                    <p:anim calcmode="lin" valueType="num">
                                      <p:cBhvr>
                                        <p:cTn id="40" dur="500" fill="hold"/>
                                        <p:tgtEl>
                                          <p:spTgt spid="97306"/>
                                        </p:tgtEl>
                                        <p:attrNameLst>
                                          <p:attrName>ppt_x</p:attrName>
                                        </p:attrNameLst>
                                      </p:cBhvr>
                                      <p:tavLst>
                                        <p:tav tm="0">
                                          <p:val>
                                            <p:strVal val="#ppt_x"/>
                                          </p:val>
                                        </p:tav>
                                        <p:tav tm="100000">
                                          <p:val>
                                            <p:strVal val="#ppt_x"/>
                                          </p:val>
                                        </p:tav>
                                      </p:tavLst>
                                    </p:anim>
                                    <p:anim calcmode="lin" valueType="num">
                                      <p:cBhvr>
                                        <p:cTn id="41" dur="500" fill="hold"/>
                                        <p:tgtEl>
                                          <p:spTgt spid="97306"/>
                                        </p:tgtEl>
                                        <p:attrNameLst>
                                          <p:attrName>ppt_y</p:attrName>
                                        </p:attrNameLst>
                                      </p:cBhvr>
                                      <p:tavLst>
                                        <p:tav tm="0">
                                          <p:val>
                                            <p:strVal val="#ppt_y-#ppt_h/2"/>
                                          </p:val>
                                        </p:tav>
                                        <p:tav tm="100000">
                                          <p:val>
                                            <p:strVal val="#ppt_y"/>
                                          </p:val>
                                        </p:tav>
                                      </p:tavLst>
                                    </p:anim>
                                    <p:anim calcmode="lin" valueType="num">
                                      <p:cBhvr>
                                        <p:cTn id="42" dur="500" fill="hold"/>
                                        <p:tgtEl>
                                          <p:spTgt spid="97306"/>
                                        </p:tgtEl>
                                        <p:attrNameLst>
                                          <p:attrName>ppt_w</p:attrName>
                                        </p:attrNameLst>
                                      </p:cBhvr>
                                      <p:tavLst>
                                        <p:tav tm="0">
                                          <p:val>
                                            <p:strVal val="#ppt_w"/>
                                          </p:val>
                                        </p:tav>
                                        <p:tav tm="100000">
                                          <p:val>
                                            <p:strVal val="#ppt_w"/>
                                          </p:val>
                                        </p:tav>
                                      </p:tavLst>
                                    </p:anim>
                                    <p:anim calcmode="lin" valueType="num">
                                      <p:cBhvr>
                                        <p:cTn id="43" dur="500" fill="hold"/>
                                        <p:tgtEl>
                                          <p:spTgt spid="97306"/>
                                        </p:tgtEl>
                                        <p:attrNameLst>
                                          <p:attrName>ppt_h</p:attrName>
                                        </p:attrNameLst>
                                      </p:cBhvr>
                                      <p:tavLst>
                                        <p:tav tm="0">
                                          <p:val>
                                            <p:fltVal val="0"/>
                                          </p:val>
                                        </p:tav>
                                        <p:tav tm="100000">
                                          <p:val>
                                            <p:strVal val="#ppt_h"/>
                                          </p:val>
                                        </p:tav>
                                      </p:tavLst>
                                    </p:anim>
                                  </p:childTnLst>
                                </p:cTn>
                              </p:par>
                            </p:childTnLst>
                          </p:cTn>
                        </p:par>
                        <p:par>
                          <p:cTn id="44" fill="hold" nodeType="afterGroup">
                            <p:stCondLst>
                              <p:cond delay="3500"/>
                            </p:stCondLst>
                            <p:childTnLst>
                              <p:par>
                                <p:cTn id="45" presetID="9" presetClass="entr" presetSubtype="0" fill="hold" nodeType="afterEffect">
                                  <p:stCondLst>
                                    <p:cond delay="0"/>
                                  </p:stCondLst>
                                  <p:childTnLst>
                                    <p:set>
                                      <p:cBhvr>
                                        <p:cTn id="46" dur="1" fill="hold">
                                          <p:stCondLst>
                                            <p:cond delay="0"/>
                                          </p:stCondLst>
                                        </p:cTn>
                                        <p:tgtEl>
                                          <p:spTgt spid="97296"/>
                                        </p:tgtEl>
                                        <p:attrNameLst>
                                          <p:attrName>style.visibility</p:attrName>
                                        </p:attrNameLst>
                                      </p:cBhvr>
                                      <p:to>
                                        <p:strVal val="visible"/>
                                      </p:to>
                                    </p:set>
                                    <p:animEffect transition="in" filter="dissolve">
                                      <p:cBhvr>
                                        <p:cTn id="47" dur="500"/>
                                        <p:tgtEl>
                                          <p:spTgt spid="97296"/>
                                        </p:tgtEl>
                                      </p:cBhvr>
                                    </p:animEffect>
                                  </p:childTnLst>
                                </p:cTn>
                              </p:par>
                            </p:childTnLst>
                          </p:cTn>
                        </p:par>
                        <p:par>
                          <p:cTn id="48" fill="hold" nodeType="afterGroup">
                            <p:stCondLst>
                              <p:cond delay="4000"/>
                            </p:stCondLst>
                            <p:childTnLst>
                              <p:par>
                                <p:cTn id="49" presetID="17" presetClass="entr" presetSubtype="2" fill="hold" grpId="0" nodeType="afterEffect">
                                  <p:stCondLst>
                                    <p:cond delay="0"/>
                                  </p:stCondLst>
                                  <p:childTnLst>
                                    <p:set>
                                      <p:cBhvr>
                                        <p:cTn id="50" dur="1" fill="hold">
                                          <p:stCondLst>
                                            <p:cond delay="0"/>
                                          </p:stCondLst>
                                        </p:cTn>
                                        <p:tgtEl>
                                          <p:spTgt spid="97304"/>
                                        </p:tgtEl>
                                        <p:attrNameLst>
                                          <p:attrName>style.visibility</p:attrName>
                                        </p:attrNameLst>
                                      </p:cBhvr>
                                      <p:to>
                                        <p:strVal val="visible"/>
                                      </p:to>
                                    </p:set>
                                    <p:anim calcmode="lin" valueType="num">
                                      <p:cBhvr>
                                        <p:cTn id="51" dur="500" fill="hold"/>
                                        <p:tgtEl>
                                          <p:spTgt spid="97304"/>
                                        </p:tgtEl>
                                        <p:attrNameLst>
                                          <p:attrName>ppt_x</p:attrName>
                                        </p:attrNameLst>
                                      </p:cBhvr>
                                      <p:tavLst>
                                        <p:tav tm="0">
                                          <p:val>
                                            <p:strVal val="#ppt_x+#ppt_w/2"/>
                                          </p:val>
                                        </p:tav>
                                        <p:tav tm="100000">
                                          <p:val>
                                            <p:strVal val="#ppt_x"/>
                                          </p:val>
                                        </p:tav>
                                      </p:tavLst>
                                    </p:anim>
                                    <p:anim calcmode="lin" valueType="num">
                                      <p:cBhvr>
                                        <p:cTn id="52" dur="500" fill="hold"/>
                                        <p:tgtEl>
                                          <p:spTgt spid="97304"/>
                                        </p:tgtEl>
                                        <p:attrNameLst>
                                          <p:attrName>ppt_y</p:attrName>
                                        </p:attrNameLst>
                                      </p:cBhvr>
                                      <p:tavLst>
                                        <p:tav tm="0">
                                          <p:val>
                                            <p:strVal val="#ppt_y"/>
                                          </p:val>
                                        </p:tav>
                                        <p:tav tm="100000">
                                          <p:val>
                                            <p:strVal val="#ppt_y"/>
                                          </p:val>
                                        </p:tav>
                                      </p:tavLst>
                                    </p:anim>
                                    <p:anim calcmode="lin" valueType="num">
                                      <p:cBhvr>
                                        <p:cTn id="53" dur="500" fill="hold"/>
                                        <p:tgtEl>
                                          <p:spTgt spid="97304"/>
                                        </p:tgtEl>
                                        <p:attrNameLst>
                                          <p:attrName>ppt_w</p:attrName>
                                        </p:attrNameLst>
                                      </p:cBhvr>
                                      <p:tavLst>
                                        <p:tav tm="0">
                                          <p:val>
                                            <p:fltVal val="0"/>
                                          </p:val>
                                        </p:tav>
                                        <p:tav tm="100000">
                                          <p:val>
                                            <p:strVal val="#ppt_w"/>
                                          </p:val>
                                        </p:tav>
                                      </p:tavLst>
                                    </p:anim>
                                    <p:anim calcmode="lin" valueType="num">
                                      <p:cBhvr>
                                        <p:cTn id="54" dur="500" fill="hold"/>
                                        <p:tgtEl>
                                          <p:spTgt spid="97304"/>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4500"/>
                            </p:stCondLst>
                            <p:childTnLst>
                              <p:par>
                                <p:cTn id="56" presetID="9" presetClass="entr" presetSubtype="0" fill="hold" nodeType="afterEffect">
                                  <p:stCondLst>
                                    <p:cond delay="0"/>
                                  </p:stCondLst>
                                  <p:childTnLst>
                                    <p:set>
                                      <p:cBhvr>
                                        <p:cTn id="57" dur="1" fill="hold">
                                          <p:stCondLst>
                                            <p:cond delay="0"/>
                                          </p:stCondLst>
                                        </p:cTn>
                                        <p:tgtEl>
                                          <p:spTgt spid="97299"/>
                                        </p:tgtEl>
                                        <p:attrNameLst>
                                          <p:attrName>style.visibility</p:attrName>
                                        </p:attrNameLst>
                                      </p:cBhvr>
                                      <p:to>
                                        <p:strVal val="visible"/>
                                      </p:to>
                                    </p:set>
                                    <p:animEffect transition="in" filter="dissolve">
                                      <p:cBhvr>
                                        <p:cTn id="58" dur="500"/>
                                        <p:tgtEl>
                                          <p:spTgt spid="97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2" grpId="0" animBg="1"/>
      <p:bldP spid="97303" grpId="0" animBg="1"/>
      <p:bldP spid="97304" grpId="0" animBg="1"/>
      <p:bldP spid="97305" grpId="0" animBg="1"/>
      <p:bldP spid="973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عنصر نائب لرقم الشريحة 3">
            <a:extLst>
              <a:ext uri="{FF2B5EF4-FFF2-40B4-BE49-F238E27FC236}">
                <a16:creationId xmlns:a16="http://schemas.microsoft.com/office/drawing/2014/main" id="{BC388E86-D69F-4630-BDD1-2AB334329C84}"/>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7BEBDD41-7A7E-4F53-AB5D-48F6FA79217F}" type="slidenum">
              <a:rPr lang="en-US" altLang="en-US"/>
              <a:pPr eaLnBrk="1" hangingPunct="1"/>
              <a:t>41</a:t>
            </a:fld>
            <a:endParaRPr lang="en-US" altLang="en-US"/>
          </a:p>
        </p:txBody>
      </p:sp>
      <p:sp>
        <p:nvSpPr>
          <p:cNvPr id="47106" name="Rectangle 3">
            <a:extLst>
              <a:ext uri="{FF2B5EF4-FFF2-40B4-BE49-F238E27FC236}">
                <a16:creationId xmlns:a16="http://schemas.microsoft.com/office/drawing/2014/main" id="{3D976939-BDA1-4D43-AEC9-90803FB352B6}"/>
              </a:ext>
            </a:extLst>
          </p:cNvPr>
          <p:cNvSpPr>
            <a:spLocks noGrp="1" noChangeArrowheads="1"/>
          </p:cNvSpPr>
          <p:nvPr>
            <p:ph idx="1"/>
          </p:nvPr>
        </p:nvSpPr>
        <p:spPr>
          <a:xfrm>
            <a:off x="323850" y="1400175"/>
            <a:ext cx="8640763" cy="5000625"/>
          </a:xfrm>
        </p:spPr>
        <p:txBody>
          <a:bodyPr/>
          <a:lstStyle/>
          <a:p>
            <a:pPr eaLnBrk="1" hangingPunct="1"/>
            <a:r>
              <a:rPr lang="en-US" altLang="en-US"/>
              <a:t>Signal processing </a:t>
            </a:r>
          </a:p>
          <a:p>
            <a:pPr eaLnBrk="1" hangingPunct="1"/>
            <a:r>
              <a:rPr lang="en-US" altLang="en-US"/>
              <a:t>Pattern recognition, e.g. handwritten characters or face identification. </a:t>
            </a:r>
          </a:p>
          <a:p>
            <a:pPr eaLnBrk="1" hangingPunct="1"/>
            <a:r>
              <a:rPr lang="en-US" altLang="en-US"/>
              <a:t>Diagnosis or mapping symptoms to a medical case.</a:t>
            </a:r>
          </a:p>
          <a:p>
            <a:pPr eaLnBrk="1" hangingPunct="1"/>
            <a:r>
              <a:rPr lang="en-US" altLang="en-US"/>
              <a:t>Speech recognition</a:t>
            </a:r>
          </a:p>
          <a:p>
            <a:pPr eaLnBrk="1" hangingPunct="1"/>
            <a:r>
              <a:rPr lang="en-US" altLang="en-US"/>
              <a:t>Human Emotion Detection</a:t>
            </a:r>
          </a:p>
          <a:p>
            <a:pPr eaLnBrk="1" hangingPunct="1"/>
            <a:r>
              <a:rPr lang="en-US" altLang="en-US"/>
              <a:t>Educational Loan Forecasting</a:t>
            </a:r>
          </a:p>
        </p:txBody>
      </p:sp>
      <p:sp>
        <p:nvSpPr>
          <p:cNvPr id="47107" name="Text Box 5">
            <a:extLst>
              <a:ext uri="{FF2B5EF4-FFF2-40B4-BE49-F238E27FC236}">
                <a16:creationId xmlns:a16="http://schemas.microsoft.com/office/drawing/2014/main" id="{FF23A786-73BB-4447-834F-3247F5A5B836}"/>
              </a:ext>
            </a:extLst>
          </p:cNvPr>
          <p:cNvSpPr txBox="1">
            <a:spLocks noChangeArrowheads="1"/>
          </p:cNvSpPr>
          <p:nvPr/>
        </p:nvSpPr>
        <p:spPr bwMode="auto">
          <a:xfrm>
            <a:off x="609600" y="533400"/>
            <a:ext cx="3382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2800" b="1" i="1">
                <a:solidFill>
                  <a:srgbClr val="D93145"/>
                </a:solidFill>
                <a:latin typeface="Times New Roman" panose="02020603050405020304" pitchFamily="18" charset="0"/>
              </a:rPr>
              <a:t>Applications of ANNs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عنصر نائب لرقم الشريحة 2">
            <a:extLst>
              <a:ext uri="{FF2B5EF4-FFF2-40B4-BE49-F238E27FC236}">
                <a16:creationId xmlns:a16="http://schemas.microsoft.com/office/drawing/2014/main" id="{57C4F19E-00D7-4D98-877F-AED22B5E6E2C}"/>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701AE779-83C0-4EF9-B3C2-5D62F072AE50}" type="slidenum">
              <a:rPr lang="en-US" altLang="en-US"/>
              <a:pPr eaLnBrk="1" hangingPunct="1"/>
              <a:t>42</a:t>
            </a:fld>
            <a:endParaRPr lang="en-US" altLang="en-US"/>
          </a:p>
        </p:txBody>
      </p:sp>
      <p:sp>
        <p:nvSpPr>
          <p:cNvPr id="48130" name="Rectangle 2">
            <a:extLst>
              <a:ext uri="{FF2B5EF4-FFF2-40B4-BE49-F238E27FC236}">
                <a16:creationId xmlns:a16="http://schemas.microsoft.com/office/drawing/2014/main" id="{F4A823BF-A47A-4E3E-9570-C2239CDD99DF}"/>
              </a:ext>
            </a:extLst>
          </p:cNvPr>
          <p:cNvSpPr>
            <a:spLocks noChangeArrowheads="1"/>
          </p:cNvSpPr>
          <p:nvPr/>
        </p:nvSpPr>
        <p:spPr bwMode="auto">
          <a:xfrm>
            <a:off x="838200" y="2087563"/>
            <a:ext cx="508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Helvetica" panose="020B0604020202020204" pitchFamily="34" charset="0"/>
              </a:rPr>
              <a:t>Male</a:t>
            </a:r>
            <a:endParaRPr lang="en-US" altLang="en-US" sz="2400">
              <a:latin typeface="Times New Roman" panose="02020603050405020304" pitchFamily="18" charset="0"/>
            </a:endParaRPr>
          </a:p>
        </p:txBody>
      </p:sp>
      <p:sp>
        <p:nvSpPr>
          <p:cNvPr id="48131" name="Rectangle 3">
            <a:extLst>
              <a:ext uri="{FF2B5EF4-FFF2-40B4-BE49-F238E27FC236}">
                <a16:creationId xmlns:a16="http://schemas.microsoft.com/office/drawing/2014/main" id="{53A057B9-BA94-49E6-8356-76CC69F45BA4}"/>
              </a:ext>
            </a:extLst>
          </p:cNvPr>
          <p:cNvSpPr>
            <a:spLocks noChangeArrowheads="1"/>
          </p:cNvSpPr>
          <p:nvPr/>
        </p:nvSpPr>
        <p:spPr bwMode="auto">
          <a:xfrm>
            <a:off x="2132013" y="2098675"/>
            <a:ext cx="425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Helvetica" panose="020B0604020202020204" pitchFamily="34" charset="0"/>
              </a:rPr>
              <a:t>Age</a:t>
            </a:r>
            <a:endParaRPr lang="en-US" altLang="en-US" sz="2400">
              <a:latin typeface="Times New Roman" panose="02020603050405020304" pitchFamily="18" charset="0"/>
            </a:endParaRPr>
          </a:p>
        </p:txBody>
      </p:sp>
      <p:sp>
        <p:nvSpPr>
          <p:cNvPr id="48132" name="Rectangle 4">
            <a:extLst>
              <a:ext uri="{FF2B5EF4-FFF2-40B4-BE49-F238E27FC236}">
                <a16:creationId xmlns:a16="http://schemas.microsoft.com/office/drawing/2014/main" id="{4BEAD6CE-B74F-4290-B4B6-2F15FE87E044}"/>
              </a:ext>
            </a:extLst>
          </p:cNvPr>
          <p:cNvSpPr>
            <a:spLocks noChangeArrowheads="1"/>
          </p:cNvSpPr>
          <p:nvPr/>
        </p:nvSpPr>
        <p:spPr bwMode="auto">
          <a:xfrm>
            <a:off x="3124200" y="20875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Helvetica" panose="020B0604020202020204" pitchFamily="34" charset="0"/>
              </a:rPr>
              <a:t>Temp</a:t>
            </a:r>
            <a:endParaRPr lang="en-US" altLang="en-US" sz="2400">
              <a:latin typeface="Times New Roman" panose="02020603050405020304" pitchFamily="18" charset="0"/>
            </a:endParaRPr>
          </a:p>
        </p:txBody>
      </p:sp>
      <p:sp>
        <p:nvSpPr>
          <p:cNvPr id="48133" name="Rectangle 5">
            <a:extLst>
              <a:ext uri="{FF2B5EF4-FFF2-40B4-BE49-F238E27FC236}">
                <a16:creationId xmlns:a16="http://schemas.microsoft.com/office/drawing/2014/main" id="{09B09A9B-9BB3-4B05-AC18-C4B6749E6F89}"/>
              </a:ext>
            </a:extLst>
          </p:cNvPr>
          <p:cNvSpPr>
            <a:spLocks noChangeArrowheads="1"/>
          </p:cNvSpPr>
          <p:nvPr/>
        </p:nvSpPr>
        <p:spPr bwMode="auto">
          <a:xfrm>
            <a:off x="4298950" y="2098675"/>
            <a:ext cx="54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Helvetica" panose="020B0604020202020204" pitchFamily="34" charset="0"/>
              </a:rPr>
              <a:t>WBC</a:t>
            </a:r>
            <a:endParaRPr lang="en-US" altLang="en-US" sz="2400">
              <a:latin typeface="Times New Roman" panose="02020603050405020304" pitchFamily="18" charset="0"/>
            </a:endParaRPr>
          </a:p>
        </p:txBody>
      </p:sp>
      <p:sp>
        <p:nvSpPr>
          <p:cNvPr id="48134" name="Rectangle 6">
            <a:extLst>
              <a:ext uri="{FF2B5EF4-FFF2-40B4-BE49-F238E27FC236}">
                <a16:creationId xmlns:a16="http://schemas.microsoft.com/office/drawing/2014/main" id="{CB9388F3-4FA9-4E64-898F-9F6CE5D962A2}"/>
              </a:ext>
            </a:extLst>
          </p:cNvPr>
          <p:cNvSpPr>
            <a:spLocks noChangeArrowheads="1"/>
          </p:cNvSpPr>
          <p:nvPr/>
        </p:nvSpPr>
        <p:spPr bwMode="auto">
          <a:xfrm>
            <a:off x="5618163" y="2085975"/>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Helvetica" panose="020B0604020202020204" pitchFamily="34" charset="0"/>
              </a:rPr>
              <a:t>Pain</a:t>
            </a:r>
            <a:endParaRPr lang="en-US" altLang="en-US" sz="2400">
              <a:latin typeface="Times New Roman" panose="02020603050405020304" pitchFamily="18" charset="0"/>
            </a:endParaRPr>
          </a:p>
        </p:txBody>
      </p:sp>
      <p:sp>
        <p:nvSpPr>
          <p:cNvPr id="48135" name="Rectangle 7">
            <a:extLst>
              <a:ext uri="{FF2B5EF4-FFF2-40B4-BE49-F238E27FC236}">
                <a16:creationId xmlns:a16="http://schemas.microsoft.com/office/drawing/2014/main" id="{045B7DC5-8273-4622-A3EF-16B1844BA8C4}"/>
              </a:ext>
            </a:extLst>
          </p:cNvPr>
          <p:cNvSpPr>
            <a:spLocks noChangeArrowheads="1"/>
          </p:cNvSpPr>
          <p:nvPr/>
        </p:nvSpPr>
        <p:spPr bwMode="auto">
          <a:xfrm>
            <a:off x="5681663" y="1858963"/>
            <a:ext cx="939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Helvetica" panose="020B0604020202020204" pitchFamily="34" charset="0"/>
              </a:rPr>
              <a:t>Intensity</a:t>
            </a:r>
            <a:endParaRPr lang="en-US" altLang="en-US" sz="2400">
              <a:latin typeface="Times New Roman" panose="02020603050405020304" pitchFamily="18" charset="0"/>
            </a:endParaRPr>
          </a:p>
        </p:txBody>
      </p:sp>
      <p:sp>
        <p:nvSpPr>
          <p:cNvPr id="48136" name="Rectangle 8">
            <a:extLst>
              <a:ext uri="{FF2B5EF4-FFF2-40B4-BE49-F238E27FC236}">
                <a16:creationId xmlns:a16="http://schemas.microsoft.com/office/drawing/2014/main" id="{112047B2-A738-41EB-ACCD-E71B44FCCE93}"/>
              </a:ext>
            </a:extLst>
          </p:cNvPr>
          <p:cNvSpPr>
            <a:spLocks noChangeArrowheads="1"/>
          </p:cNvSpPr>
          <p:nvPr/>
        </p:nvSpPr>
        <p:spPr bwMode="auto">
          <a:xfrm>
            <a:off x="6848475" y="2098675"/>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Helvetica" panose="020B0604020202020204" pitchFamily="34" charset="0"/>
              </a:rPr>
              <a:t>Pain</a:t>
            </a:r>
            <a:endParaRPr lang="en-US" altLang="en-US" sz="2400">
              <a:latin typeface="Times New Roman" panose="02020603050405020304" pitchFamily="18" charset="0"/>
            </a:endParaRPr>
          </a:p>
        </p:txBody>
      </p:sp>
      <p:sp>
        <p:nvSpPr>
          <p:cNvPr id="48137" name="Rectangle 9">
            <a:extLst>
              <a:ext uri="{FF2B5EF4-FFF2-40B4-BE49-F238E27FC236}">
                <a16:creationId xmlns:a16="http://schemas.microsoft.com/office/drawing/2014/main" id="{D40E9060-318F-4DB0-8896-B62F69FF5E61}"/>
              </a:ext>
            </a:extLst>
          </p:cNvPr>
          <p:cNvSpPr>
            <a:spLocks noChangeArrowheads="1"/>
          </p:cNvSpPr>
          <p:nvPr/>
        </p:nvSpPr>
        <p:spPr bwMode="auto">
          <a:xfrm>
            <a:off x="6886575" y="1871663"/>
            <a:ext cx="939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Helvetica" panose="020B0604020202020204" pitchFamily="34" charset="0"/>
              </a:rPr>
              <a:t>Duration</a:t>
            </a:r>
            <a:endParaRPr lang="en-US" altLang="en-US" sz="2400">
              <a:latin typeface="Times New Roman" panose="02020603050405020304" pitchFamily="18" charset="0"/>
            </a:endParaRPr>
          </a:p>
        </p:txBody>
      </p:sp>
      <p:sp>
        <p:nvSpPr>
          <p:cNvPr id="48138" name="Oval 10">
            <a:extLst>
              <a:ext uri="{FF2B5EF4-FFF2-40B4-BE49-F238E27FC236}">
                <a16:creationId xmlns:a16="http://schemas.microsoft.com/office/drawing/2014/main" id="{308F007B-53DD-4806-8BD8-53F6F19ADC5C}"/>
              </a:ext>
            </a:extLst>
          </p:cNvPr>
          <p:cNvSpPr>
            <a:spLocks noChangeArrowheads="1"/>
          </p:cNvSpPr>
          <p:nvPr/>
        </p:nvSpPr>
        <p:spPr bwMode="auto">
          <a:xfrm flipV="1">
            <a:off x="2667000" y="4221163"/>
            <a:ext cx="442913" cy="442912"/>
          </a:xfrm>
          <a:prstGeom prst="ellipse">
            <a:avLst/>
          </a:prstGeom>
          <a:solidFill>
            <a:schemeClr val="accent2"/>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39" name="Oval 11">
            <a:extLst>
              <a:ext uri="{FF2B5EF4-FFF2-40B4-BE49-F238E27FC236}">
                <a16:creationId xmlns:a16="http://schemas.microsoft.com/office/drawing/2014/main" id="{ABB813CC-C5B4-44FB-ADB1-48F53205D084}"/>
              </a:ext>
            </a:extLst>
          </p:cNvPr>
          <p:cNvSpPr>
            <a:spLocks noChangeArrowheads="1"/>
          </p:cNvSpPr>
          <p:nvPr/>
        </p:nvSpPr>
        <p:spPr bwMode="auto">
          <a:xfrm flipV="1">
            <a:off x="5029200" y="4186238"/>
            <a:ext cx="442913" cy="442912"/>
          </a:xfrm>
          <a:prstGeom prst="ellipse">
            <a:avLst/>
          </a:prstGeom>
          <a:solidFill>
            <a:schemeClr val="accent2"/>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0" name="Oval 12">
            <a:extLst>
              <a:ext uri="{FF2B5EF4-FFF2-40B4-BE49-F238E27FC236}">
                <a16:creationId xmlns:a16="http://schemas.microsoft.com/office/drawing/2014/main" id="{DDF92523-0CA2-4ACB-A588-0C1EC41E8ACC}"/>
              </a:ext>
            </a:extLst>
          </p:cNvPr>
          <p:cNvSpPr>
            <a:spLocks noChangeArrowheads="1"/>
          </p:cNvSpPr>
          <p:nvPr/>
        </p:nvSpPr>
        <p:spPr bwMode="auto">
          <a:xfrm flipV="1">
            <a:off x="3989388" y="4186238"/>
            <a:ext cx="442912" cy="442912"/>
          </a:xfrm>
          <a:prstGeom prst="ellipse">
            <a:avLst/>
          </a:prstGeom>
          <a:solidFill>
            <a:schemeClr val="accent2"/>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1" name="Oval 13">
            <a:extLst>
              <a:ext uri="{FF2B5EF4-FFF2-40B4-BE49-F238E27FC236}">
                <a16:creationId xmlns:a16="http://schemas.microsoft.com/office/drawing/2014/main" id="{A762908D-7791-4884-9385-DBF0D6356F39}"/>
              </a:ext>
            </a:extLst>
          </p:cNvPr>
          <p:cNvSpPr>
            <a:spLocks noChangeArrowheads="1"/>
          </p:cNvSpPr>
          <p:nvPr/>
        </p:nvSpPr>
        <p:spPr bwMode="auto">
          <a:xfrm flipV="1">
            <a:off x="6232525" y="4186238"/>
            <a:ext cx="444500" cy="442912"/>
          </a:xfrm>
          <a:prstGeom prst="ellipse">
            <a:avLst/>
          </a:prstGeom>
          <a:solidFill>
            <a:schemeClr val="accent2"/>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2" name="Oval 14">
            <a:extLst>
              <a:ext uri="{FF2B5EF4-FFF2-40B4-BE49-F238E27FC236}">
                <a16:creationId xmlns:a16="http://schemas.microsoft.com/office/drawing/2014/main" id="{7BEA2168-1042-401D-8E43-76AED98B2BA6}"/>
              </a:ext>
            </a:extLst>
          </p:cNvPr>
          <p:cNvSpPr>
            <a:spLocks noChangeArrowheads="1"/>
          </p:cNvSpPr>
          <p:nvPr/>
        </p:nvSpPr>
        <p:spPr bwMode="auto">
          <a:xfrm flipV="1">
            <a:off x="3087688" y="2554288"/>
            <a:ext cx="444500" cy="442912"/>
          </a:xfrm>
          <a:prstGeom prst="ellipse">
            <a:avLst/>
          </a:prstGeom>
          <a:solidFill>
            <a:schemeClr val="accent1"/>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3" name="Oval 15">
            <a:extLst>
              <a:ext uri="{FF2B5EF4-FFF2-40B4-BE49-F238E27FC236}">
                <a16:creationId xmlns:a16="http://schemas.microsoft.com/office/drawing/2014/main" id="{D7398039-DC03-4DAC-A7FC-BCC1410AFB8E}"/>
              </a:ext>
            </a:extLst>
          </p:cNvPr>
          <p:cNvSpPr>
            <a:spLocks noChangeArrowheads="1"/>
          </p:cNvSpPr>
          <p:nvPr/>
        </p:nvSpPr>
        <p:spPr bwMode="auto">
          <a:xfrm flipV="1">
            <a:off x="4343400" y="2554288"/>
            <a:ext cx="444500" cy="442912"/>
          </a:xfrm>
          <a:prstGeom prst="ellipse">
            <a:avLst/>
          </a:prstGeom>
          <a:solidFill>
            <a:schemeClr val="accent1"/>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4" name="Oval 16">
            <a:extLst>
              <a:ext uri="{FF2B5EF4-FFF2-40B4-BE49-F238E27FC236}">
                <a16:creationId xmlns:a16="http://schemas.microsoft.com/office/drawing/2014/main" id="{3A762EC1-C1AE-45F9-8783-4A6573E8BC94}"/>
              </a:ext>
            </a:extLst>
          </p:cNvPr>
          <p:cNvSpPr>
            <a:spLocks noChangeArrowheads="1"/>
          </p:cNvSpPr>
          <p:nvPr/>
        </p:nvSpPr>
        <p:spPr bwMode="auto">
          <a:xfrm flipV="1">
            <a:off x="5599113" y="2554288"/>
            <a:ext cx="444500" cy="442912"/>
          </a:xfrm>
          <a:prstGeom prst="ellipse">
            <a:avLst/>
          </a:prstGeom>
          <a:blipFill dpi="0" rotWithShape="0">
            <a:blip r:embed="rId2"/>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5" name="Oval 17">
            <a:extLst>
              <a:ext uri="{FF2B5EF4-FFF2-40B4-BE49-F238E27FC236}">
                <a16:creationId xmlns:a16="http://schemas.microsoft.com/office/drawing/2014/main" id="{8DE56FFD-6776-4D94-BB35-831E8C2AEBEE}"/>
              </a:ext>
            </a:extLst>
          </p:cNvPr>
          <p:cNvSpPr>
            <a:spLocks noChangeArrowheads="1"/>
          </p:cNvSpPr>
          <p:nvPr/>
        </p:nvSpPr>
        <p:spPr bwMode="auto">
          <a:xfrm flipV="1">
            <a:off x="6854825" y="2554288"/>
            <a:ext cx="442913" cy="442912"/>
          </a:xfrm>
          <a:prstGeom prst="ellipse">
            <a:avLst/>
          </a:prstGeom>
          <a:blipFill dpi="0" rotWithShape="0">
            <a:blip r:embed="rId2"/>
            <a:srcRect/>
            <a:tile tx="0" ty="0" sx="100000" sy="100000" flip="none" algn="tl"/>
          </a:blip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6" name="Oval 18">
            <a:extLst>
              <a:ext uri="{FF2B5EF4-FFF2-40B4-BE49-F238E27FC236}">
                <a16:creationId xmlns:a16="http://schemas.microsoft.com/office/drawing/2014/main" id="{3BF3F15F-2B9C-4267-BD4D-CF45E40A0BE2}"/>
              </a:ext>
            </a:extLst>
          </p:cNvPr>
          <p:cNvSpPr>
            <a:spLocks noChangeArrowheads="1"/>
          </p:cNvSpPr>
          <p:nvPr/>
        </p:nvSpPr>
        <p:spPr bwMode="auto">
          <a:xfrm flipV="1">
            <a:off x="400050" y="4186238"/>
            <a:ext cx="442913" cy="442912"/>
          </a:xfrm>
          <a:prstGeom prst="ellipse">
            <a:avLst/>
          </a:prstGeom>
          <a:solidFill>
            <a:schemeClr val="accent2"/>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7" name="Oval 19">
            <a:extLst>
              <a:ext uri="{FF2B5EF4-FFF2-40B4-BE49-F238E27FC236}">
                <a16:creationId xmlns:a16="http://schemas.microsoft.com/office/drawing/2014/main" id="{82835E45-A741-4C23-BC60-28891C56DC5E}"/>
              </a:ext>
            </a:extLst>
          </p:cNvPr>
          <p:cNvSpPr>
            <a:spLocks noChangeArrowheads="1"/>
          </p:cNvSpPr>
          <p:nvPr/>
        </p:nvSpPr>
        <p:spPr bwMode="auto">
          <a:xfrm flipV="1">
            <a:off x="1541463" y="4186238"/>
            <a:ext cx="442912" cy="442912"/>
          </a:xfrm>
          <a:prstGeom prst="ellipse">
            <a:avLst/>
          </a:prstGeom>
          <a:solidFill>
            <a:schemeClr val="accent2"/>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8" name="Oval 20">
            <a:extLst>
              <a:ext uri="{FF2B5EF4-FFF2-40B4-BE49-F238E27FC236}">
                <a16:creationId xmlns:a16="http://schemas.microsoft.com/office/drawing/2014/main" id="{1E5D54CF-AD01-454F-B8D1-FC748AD1DA10}"/>
              </a:ext>
            </a:extLst>
          </p:cNvPr>
          <p:cNvSpPr>
            <a:spLocks noChangeArrowheads="1"/>
          </p:cNvSpPr>
          <p:nvPr/>
        </p:nvSpPr>
        <p:spPr bwMode="auto">
          <a:xfrm flipV="1">
            <a:off x="7488238" y="4186238"/>
            <a:ext cx="444500" cy="442912"/>
          </a:xfrm>
          <a:prstGeom prst="ellipse">
            <a:avLst/>
          </a:prstGeom>
          <a:solidFill>
            <a:schemeClr val="accent2"/>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49" name="Oval 21">
            <a:extLst>
              <a:ext uri="{FF2B5EF4-FFF2-40B4-BE49-F238E27FC236}">
                <a16:creationId xmlns:a16="http://schemas.microsoft.com/office/drawing/2014/main" id="{E81D73C1-5D03-4152-883A-B962DDB2CD84}"/>
              </a:ext>
            </a:extLst>
          </p:cNvPr>
          <p:cNvSpPr>
            <a:spLocks noChangeArrowheads="1"/>
          </p:cNvSpPr>
          <p:nvPr/>
        </p:nvSpPr>
        <p:spPr bwMode="auto">
          <a:xfrm flipV="1">
            <a:off x="806450" y="2554288"/>
            <a:ext cx="442913" cy="442912"/>
          </a:xfrm>
          <a:prstGeom prst="ellipse">
            <a:avLst/>
          </a:prstGeom>
          <a:solidFill>
            <a:schemeClr val="accent1"/>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150" name="Oval 22">
            <a:extLst>
              <a:ext uri="{FF2B5EF4-FFF2-40B4-BE49-F238E27FC236}">
                <a16:creationId xmlns:a16="http://schemas.microsoft.com/office/drawing/2014/main" id="{FF3D3CB8-B3E5-43C0-A2A1-1E9D16CB99AC}"/>
              </a:ext>
            </a:extLst>
          </p:cNvPr>
          <p:cNvSpPr>
            <a:spLocks noChangeArrowheads="1"/>
          </p:cNvSpPr>
          <p:nvPr/>
        </p:nvSpPr>
        <p:spPr bwMode="auto">
          <a:xfrm flipV="1">
            <a:off x="1946275" y="2554288"/>
            <a:ext cx="444500" cy="442912"/>
          </a:xfrm>
          <a:prstGeom prst="ellipse">
            <a:avLst/>
          </a:prstGeom>
          <a:solidFill>
            <a:schemeClr val="accent1"/>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grpSp>
        <p:nvGrpSpPr>
          <p:cNvPr id="48151" name="Group 23">
            <a:extLst>
              <a:ext uri="{FF2B5EF4-FFF2-40B4-BE49-F238E27FC236}">
                <a16:creationId xmlns:a16="http://schemas.microsoft.com/office/drawing/2014/main" id="{B0E7E537-4DA1-4DDE-8BF4-3862499285A0}"/>
              </a:ext>
            </a:extLst>
          </p:cNvPr>
          <p:cNvGrpSpPr>
            <a:grpSpLocks/>
          </p:cNvGrpSpPr>
          <p:nvPr/>
        </p:nvGrpSpPr>
        <p:grpSpPr bwMode="auto">
          <a:xfrm flipV="1">
            <a:off x="914400" y="2620963"/>
            <a:ext cx="6253163" cy="225425"/>
            <a:chOff x="623" y="3037"/>
            <a:chExt cx="3939" cy="142"/>
          </a:xfrm>
        </p:grpSpPr>
        <p:sp>
          <p:nvSpPr>
            <p:cNvPr id="48152" name="Rectangle 24">
              <a:extLst>
                <a:ext uri="{FF2B5EF4-FFF2-40B4-BE49-F238E27FC236}">
                  <a16:creationId xmlns:a16="http://schemas.microsoft.com/office/drawing/2014/main" id="{E0C6B87E-7DED-4CE6-BBDC-B58D736D782B}"/>
                </a:ext>
              </a:extLst>
            </p:cNvPr>
            <p:cNvSpPr>
              <a:spLocks noChangeArrowheads="1"/>
            </p:cNvSpPr>
            <p:nvPr/>
          </p:nvSpPr>
          <p:spPr bwMode="auto">
            <a:xfrm flipV="1">
              <a:off x="2061" y="3045"/>
              <a:ext cx="112"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37</a:t>
              </a:r>
              <a:endParaRPr lang="en-US" altLang="en-US" sz="2400">
                <a:solidFill>
                  <a:schemeClr val="accent2"/>
                </a:solidFill>
                <a:latin typeface="Times New Roman" panose="02020603050405020304" pitchFamily="18" charset="0"/>
              </a:endParaRPr>
            </a:p>
          </p:txBody>
        </p:sp>
        <p:sp>
          <p:nvSpPr>
            <p:cNvPr id="48153" name="Rectangle 25">
              <a:extLst>
                <a:ext uri="{FF2B5EF4-FFF2-40B4-BE49-F238E27FC236}">
                  <a16:creationId xmlns:a16="http://schemas.microsoft.com/office/drawing/2014/main" id="{C2985D9F-247B-421F-A8CE-3FB748102416}"/>
                </a:ext>
              </a:extLst>
            </p:cNvPr>
            <p:cNvSpPr>
              <a:spLocks noChangeArrowheads="1"/>
            </p:cNvSpPr>
            <p:nvPr/>
          </p:nvSpPr>
          <p:spPr bwMode="auto">
            <a:xfrm flipV="1">
              <a:off x="2852" y="3045"/>
              <a:ext cx="112"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10</a:t>
              </a:r>
              <a:endParaRPr lang="en-US" altLang="en-US" sz="2400">
                <a:solidFill>
                  <a:schemeClr val="accent2"/>
                </a:solidFill>
                <a:latin typeface="Times New Roman" panose="02020603050405020304" pitchFamily="18" charset="0"/>
              </a:endParaRPr>
            </a:p>
          </p:txBody>
        </p:sp>
        <p:sp>
          <p:nvSpPr>
            <p:cNvPr id="48154" name="Rectangle 26">
              <a:extLst>
                <a:ext uri="{FF2B5EF4-FFF2-40B4-BE49-F238E27FC236}">
                  <a16:creationId xmlns:a16="http://schemas.microsoft.com/office/drawing/2014/main" id="{53A0A0FE-768F-41C8-93DB-1D6284EFD860}"/>
                </a:ext>
              </a:extLst>
            </p:cNvPr>
            <p:cNvSpPr>
              <a:spLocks noChangeArrowheads="1"/>
            </p:cNvSpPr>
            <p:nvPr/>
          </p:nvSpPr>
          <p:spPr bwMode="auto">
            <a:xfrm flipV="1">
              <a:off x="4506" y="3045"/>
              <a:ext cx="56"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1</a:t>
              </a:r>
              <a:endParaRPr lang="en-US" altLang="en-US" sz="2400">
                <a:solidFill>
                  <a:schemeClr val="accent2"/>
                </a:solidFill>
                <a:latin typeface="Times New Roman" panose="02020603050405020304" pitchFamily="18" charset="0"/>
              </a:endParaRPr>
            </a:p>
          </p:txBody>
        </p:sp>
        <p:sp>
          <p:nvSpPr>
            <p:cNvPr id="48155" name="Rectangle 27">
              <a:extLst>
                <a:ext uri="{FF2B5EF4-FFF2-40B4-BE49-F238E27FC236}">
                  <a16:creationId xmlns:a16="http://schemas.microsoft.com/office/drawing/2014/main" id="{498C4396-796B-49F4-AD44-A6035130FAD8}"/>
                </a:ext>
              </a:extLst>
            </p:cNvPr>
            <p:cNvSpPr>
              <a:spLocks noChangeArrowheads="1"/>
            </p:cNvSpPr>
            <p:nvPr/>
          </p:nvSpPr>
          <p:spPr bwMode="auto">
            <a:xfrm flipV="1">
              <a:off x="623" y="3045"/>
              <a:ext cx="56"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1</a:t>
              </a:r>
              <a:endParaRPr lang="en-US" altLang="en-US" sz="2400">
                <a:solidFill>
                  <a:schemeClr val="accent2"/>
                </a:solidFill>
                <a:latin typeface="Times New Roman" panose="02020603050405020304" pitchFamily="18" charset="0"/>
              </a:endParaRPr>
            </a:p>
          </p:txBody>
        </p:sp>
        <p:sp>
          <p:nvSpPr>
            <p:cNvPr id="48156" name="Rectangle 28">
              <a:extLst>
                <a:ext uri="{FF2B5EF4-FFF2-40B4-BE49-F238E27FC236}">
                  <a16:creationId xmlns:a16="http://schemas.microsoft.com/office/drawing/2014/main" id="{A599A086-16BC-4A6B-B557-5906FD8D2DC9}"/>
                </a:ext>
              </a:extLst>
            </p:cNvPr>
            <p:cNvSpPr>
              <a:spLocks noChangeArrowheads="1"/>
            </p:cNvSpPr>
            <p:nvPr/>
          </p:nvSpPr>
          <p:spPr bwMode="auto">
            <a:xfrm flipV="1">
              <a:off x="1342" y="3045"/>
              <a:ext cx="112"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20</a:t>
              </a:r>
              <a:endParaRPr lang="en-US" altLang="en-US" sz="2400">
                <a:solidFill>
                  <a:schemeClr val="accent2"/>
                </a:solidFill>
                <a:latin typeface="Times New Roman" panose="02020603050405020304" pitchFamily="18" charset="0"/>
              </a:endParaRPr>
            </a:p>
          </p:txBody>
        </p:sp>
        <p:sp>
          <p:nvSpPr>
            <p:cNvPr id="48157" name="Rectangle 29">
              <a:extLst>
                <a:ext uri="{FF2B5EF4-FFF2-40B4-BE49-F238E27FC236}">
                  <a16:creationId xmlns:a16="http://schemas.microsoft.com/office/drawing/2014/main" id="{D7A4160F-9577-424D-B650-1A18859BBC78}"/>
                </a:ext>
              </a:extLst>
            </p:cNvPr>
            <p:cNvSpPr>
              <a:spLocks noChangeArrowheads="1"/>
            </p:cNvSpPr>
            <p:nvPr/>
          </p:nvSpPr>
          <p:spPr bwMode="auto">
            <a:xfrm flipV="1">
              <a:off x="3659" y="3037"/>
              <a:ext cx="56"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1</a:t>
              </a:r>
              <a:endParaRPr lang="en-US" altLang="en-US" sz="2400">
                <a:solidFill>
                  <a:schemeClr val="accent2"/>
                </a:solidFill>
                <a:latin typeface="Times New Roman" panose="02020603050405020304" pitchFamily="18" charset="0"/>
              </a:endParaRPr>
            </a:p>
          </p:txBody>
        </p:sp>
      </p:grpSp>
      <p:sp>
        <p:nvSpPr>
          <p:cNvPr id="48158" name="Line 30">
            <a:extLst>
              <a:ext uri="{FF2B5EF4-FFF2-40B4-BE49-F238E27FC236}">
                <a16:creationId xmlns:a16="http://schemas.microsoft.com/office/drawing/2014/main" id="{63A9CBC4-646A-4E37-BAA7-E69BA51B4340}"/>
              </a:ext>
            </a:extLst>
          </p:cNvPr>
          <p:cNvSpPr>
            <a:spLocks noChangeShapeType="1"/>
          </p:cNvSpPr>
          <p:nvPr/>
        </p:nvSpPr>
        <p:spPr bwMode="auto">
          <a:xfrm flipV="1">
            <a:off x="635000" y="3041650"/>
            <a:ext cx="341313"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9" name="Line 31">
            <a:extLst>
              <a:ext uri="{FF2B5EF4-FFF2-40B4-BE49-F238E27FC236}">
                <a16:creationId xmlns:a16="http://schemas.microsoft.com/office/drawing/2014/main" id="{D3B5FEDE-2983-4622-A49A-20FF9C1B3517}"/>
              </a:ext>
            </a:extLst>
          </p:cNvPr>
          <p:cNvSpPr>
            <a:spLocks noChangeShapeType="1"/>
          </p:cNvSpPr>
          <p:nvPr/>
        </p:nvSpPr>
        <p:spPr bwMode="auto">
          <a:xfrm>
            <a:off x="976313" y="3041650"/>
            <a:ext cx="80010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0" name="Line 32">
            <a:extLst>
              <a:ext uri="{FF2B5EF4-FFF2-40B4-BE49-F238E27FC236}">
                <a16:creationId xmlns:a16="http://schemas.microsoft.com/office/drawing/2014/main" id="{80BAD9CF-DB2D-4BFC-9A75-02C11FDBCE15}"/>
              </a:ext>
            </a:extLst>
          </p:cNvPr>
          <p:cNvSpPr>
            <a:spLocks noChangeShapeType="1"/>
          </p:cNvSpPr>
          <p:nvPr/>
        </p:nvSpPr>
        <p:spPr bwMode="auto">
          <a:xfrm flipV="1">
            <a:off x="1776413" y="3041650"/>
            <a:ext cx="341312"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1" name="Line 33">
            <a:extLst>
              <a:ext uri="{FF2B5EF4-FFF2-40B4-BE49-F238E27FC236}">
                <a16:creationId xmlns:a16="http://schemas.microsoft.com/office/drawing/2014/main" id="{DAF0F621-5B3A-4C76-8212-D8BB6E66726E}"/>
              </a:ext>
            </a:extLst>
          </p:cNvPr>
          <p:cNvSpPr>
            <a:spLocks noChangeShapeType="1"/>
          </p:cNvSpPr>
          <p:nvPr/>
        </p:nvSpPr>
        <p:spPr bwMode="auto">
          <a:xfrm>
            <a:off x="2117725" y="3041650"/>
            <a:ext cx="80010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2" name="Line 34">
            <a:extLst>
              <a:ext uri="{FF2B5EF4-FFF2-40B4-BE49-F238E27FC236}">
                <a16:creationId xmlns:a16="http://schemas.microsoft.com/office/drawing/2014/main" id="{11E91203-6B4E-49DC-B39B-DDDFE2ADA2A5}"/>
              </a:ext>
            </a:extLst>
          </p:cNvPr>
          <p:cNvSpPr>
            <a:spLocks noChangeShapeType="1"/>
          </p:cNvSpPr>
          <p:nvPr/>
        </p:nvSpPr>
        <p:spPr bwMode="auto">
          <a:xfrm flipV="1">
            <a:off x="2917825" y="3041650"/>
            <a:ext cx="455613"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3" name="Line 35">
            <a:extLst>
              <a:ext uri="{FF2B5EF4-FFF2-40B4-BE49-F238E27FC236}">
                <a16:creationId xmlns:a16="http://schemas.microsoft.com/office/drawing/2014/main" id="{8758F0DF-1A81-41CA-8715-500103F8E7E7}"/>
              </a:ext>
            </a:extLst>
          </p:cNvPr>
          <p:cNvSpPr>
            <a:spLocks noChangeShapeType="1"/>
          </p:cNvSpPr>
          <p:nvPr/>
        </p:nvSpPr>
        <p:spPr bwMode="auto">
          <a:xfrm>
            <a:off x="3373438" y="3041650"/>
            <a:ext cx="798512"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4" name="Line 36">
            <a:extLst>
              <a:ext uri="{FF2B5EF4-FFF2-40B4-BE49-F238E27FC236}">
                <a16:creationId xmlns:a16="http://schemas.microsoft.com/office/drawing/2014/main" id="{9A14A7E2-CD9C-4874-8F1F-BAB7FDDA6853}"/>
              </a:ext>
            </a:extLst>
          </p:cNvPr>
          <p:cNvSpPr>
            <a:spLocks noChangeShapeType="1"/>
          </p:cNvSpPr>
          <p:nvPr/>
        </p:nvSpPr>
        <p:spPr bwMode="auto">
          <a:xfrm flipV="1">
            <a:off x="4171950" y="3041650"/>
            <a:ext cx="45720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5" name="Line 37">
            <a:extLst>
              <a:ext uri="{FF2B5EF4-FFF2-40B4-BE49-F238E27FC236}">
                <a16:creationId xmlns:a16="http://schemas.microsoft.com/office/drawing/2014/main" id="{0E3F27EF-41DC-4100-BFA6-C7315CE21E3E}"/>
              </a:ext>
            </a:extLst>
          </p:cNvPr>
          <p:cNvSpPr>
            <a:spLocks noChangeShapeType="1"/>
          </p:cNvSpPr>
          <p:nvPr/>
        </p:nvSpPr>
        <p:spPr bwMode="auto">
          <a:xfrm>
            <a:off x="4629150" y="3041650"/>
            <a:ext cx="569913"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6" name="Line 38">
            <a:extLst>
              <a:ext uri="{FF2B5EF4-FFF2-40B4-BE49-F238E27FC236}">
                <a16:creationId xmlns:a16="http://schemas.microsoft.com/office/drawing/2014/main" id="{1A31098F-1698-47B4-B5F6-7F3CFD45DEF8}"/>
              </a:ext>
            </a:extLst>
          </p:cNvPr>
          <p:cNvSpPr>
            <a:spLocks noChangeShapeType="1"/>
          </p:cNvSpPr>
          <p:nvPr/>
        </p:nvSpPr>
        <p:spPr bwMode="auto">
          <a:xfrm flipV="1">
            <a:off x="5199063" y="3041650"/>
            <a:ext cx="57150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7" name="Line 39">
            <a:extLst>
              <a:ext uri="{FF2B5EF4-FFF2-40B4-BE49-F238E27FC236}">
                <a16:creationId xmlns:a16="http://schemas.microsoft.com/office/drawing/2014/main" id="{68129025-B506-49F6-A518-23FA64B111B9}"/>
              </a:ext>
            </a:extLst>
          </p:cNvPr>
          <p:cNvSpPr>
            <a:spLocks noChangeShapeType="1"/>
          </p:cNvSpPr>
          <p:nvPr/>
        </p:nvSpPr>
        <p:spPr bwMode="auto">
          <a:xfrm>
            <a:off x="5770563" y="3041650"/>
            <a:ext cx="684212"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8" name="Line 40">
            <a:extLst>
              <a:ext uri="{FF2B5EF4-FFF2-40B4-BE49-F238E27FC236}">
                <a16:creationId xmlns:a16="http://schemas.microsoft.com/office/drawing/2014/main" id="{59F8DFCE-979E-4D54-96CC-D4604E4AFF21}"/>
              </a:ext>
            </a:extLst>
          </p:cNvPr>
          <p:cNvSpPr>
            <a:spLocks noChangeShapeType="1"/>
          </p:cNvSpPr>
          <p:nvPr/>
        </p:nvSpPr>
        <p:spPr bwMode="auto">
          <a:xfrm flipV="1">
            <a:off x="6454775" y="3041650"/>
            <a:ext cx="57150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9" name="Line 41">
            <a:extLst>
              <a:ext uri="{FF2B5EF4-FFF2-40B4-BE49-F238E27FC236}">
                <a16:creationId xmlns:a16="http://schemas.microsoft.com/office/drawing/2014/main" id="{7463A556-E3A3-453C-B930-1D612DCCA7AC}"/>
              </a:ext>
            </a:extLst>
          </p:cNvPr>
          <p:cNvSpPr>
            <a:spLocks noChangeShapeType="1"/>
          </p:cNvSpPr>
          <p:nvPr/>
        </p:nvSpPr>
        <p:spPr bwMode="auto">
          <a:xfrm flipV="1">
            <a:off x="7026275" y="3040063"/>
            <a:ext cx="158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0" name="Line 42">
            <a:extLst>
              <a:ext uri="{FF2B5EF4-FFF2-40B4-BE49-F238E27FC236}">
                <a16:creationId xmlns:a16="http://schemas.microsoft.com/office/drawing/2014/main" id="{3F53AC7C-B0E6-4D75-93E8-EAB1DC0F9944}"/>
              </a:ext>
            </a:extLst>
          </p:cNvPr>
          <p:cNvSpPr>
            <a:spLocks noChangeShapeType="1"/>
          </p:cNvSpPr>
          <p:nvPr/>
        </p:nvSpPr>
        <p:spPr bwMode="auto">
          <a:xfrm>
            <a:off x="7026275" y="3041650"/>
            <a:ext cx="684213"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1" name="Line 43">
            <a:extLst>
              <a:ext uri="{FF2B5EF4-FFF2-40B4-BE49-F238E27FC236}">
                <a16:creationId xmlns:a16="http://schemas.microsoft.com/office/drawing/2014/main" id="{C7EE3DB5-CD99-4D75-9408-7DDCAC56FD00}"/>
              </a:ext>
            </a:extLst>
          </p:cNvPr>
          <p:cNvSpPr>
            <a:spLocks noChangeShapeType="1"/>
          </p:cNvSpPr>
          <p:nvPr/>
        </p:nvSpPr>
        <p:spPr bwMode="auto">
          <a:xfrm flipH="1" flipV="1">
            <a:off x="5770563" y="3041650"/>
            <a:ext cx="1939925"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2" name="Line 44">
            <a:extLst>
              <a:ext uri="{FF2B5EF4-FFF2-40B4-BE49-F238E27FC236}">
                <a16:creationId xmlns:a16="http://schemas.microsoft.com/office/drawing/2014/main" id="{D8D99700-73A5-43B3-977E-DE1FE81F44EE}"/>
              </a:ext>
            </a:extLst>
          </p:cNvPr>
          <p:cNvSpPr>
            <a:spLocks noChangeShapeType="1"/>
          </p:cNvSpPr>
          <p:nvPr/>
        </p:nvSpPr>
        <p:spPr bwMode="auto">
          <a:xfrm flipH="1">
            <a:off x="4171950" y="3041650"/>
            <a:ext cx="1598613"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3" name="Line 45">
            <a:extLst>
              <a:ext uri="{FF2B5EF4-FFF2-40B4-BE49-F238E27FC236}">
                <a16:creationId xmlns:a16="http://schemas.microsoft.com/office/drawing/2014/main" id="{696AB7AA-1479-4BF7-AA2A-485864743C7E}"/>
              </a:ext>
            </a:extLst>
          </p:cNvPr>
          <p:cNvSpPr>
            <a:spLocks noChangeShapeType="1"/>
          </p:cNvSpPr>
          <p:nvPr/>
        </p:nvSpPr>
        <p:spPr bwMode="auto">
          <a:xfrm flipH="1" flipV="1">
            <a:off x="2117725" y="3041650"/>
            <a:ext cx="2054225"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4" name="Line 46">
            <a:extLst>
              <a:ext uri="{FF2B5EF4-FFF2-40B4-BE49-F238E27FC236}">
                <a16:creationId xmlns:a16="http://schemas.microsoft.com/office/drawing/2014/main" id="{74966B71-0E2C-4CC8-90BC-6E78DE409937}"/>
              </a:ext>
            </a:extLst>
          </p:cNvPr>
          <p:cNvSpPr>
            <a:spLocks noChangeShapeType="1"/>
          </p:cNvSpPr>
          <p:nvPr/>
        </p:nvSpPr>
        <p:spPr bwMode="auto">
          <a:xfrm flipH="1">
            <a:off x="635000" y="3041650"/>
            <a:ext cx="1482725"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5" name="Line 47">
            <a:extLst>
              <a:ext uri="{FF2B5EF4-FFF2-40B4-BE49-F238E27FC236}">
                <a16:creationId xmlns:a16="http://schemas.microsoft.com/office/drawing/2014/main" id="{3EE862BB-878C-4285-8652-CB0DE1D43232}"/>
              </a:ext>
            </a:extLst>
          </p:cNvPr>
          <p:cNvSpPr>
            <a:spLocks noChangeShapeType="1"/>
          </p:cNvSpPr>
          <p:nvPr/>
        </p:nvSpPr>
        <p:spPr bwMode="auto">
          <a:xfrm flipV="1">
            <a:off x="635000" y="3041650"/>
            <a:ext cx="2738438"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6" name="Line 48">
            <a:extLst>
              <a:ext uri="{FF2B5EF4-FFF2-40B4-BE49-F238E27FC236}">
                <a16:creationId xmlns:a16="http://schemas.microsoft.com/office/drawing/2014/main" id="{87C7813E-71CC-4534-B691-1BA6D740BFA7}"/>
              </a:ext>
            </a:extLst>
          </p:cNvPr>
          <p:cNvSpPr>
            <a:spLocks noChangeShapeType="1"/>
          </p:cNvSpPr>
          <p:nvPr/>
        </p:nvSpPr>
        <p:spPr bwMode="auto">
          <a:xfrm>
            <a:off x="3373438" y="3041650"/>
            <a:ext cx="3081337"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7" name="Line 49">
            <a:extLst>
              <a:ext uri="{FF2B5EF4-FFF2-40B4-BE49-F238E27FC236}">
                <a16:creationId xmlns:a16="http://schemas.microsoft.com/office/drawing/2014/main" id="{46D4C470-E17C-4013-AD2C-8F9343933A9E}"/>
              </a:ext>
            </a:extLst>
          </p:cNvPr>
          <p:cNvSpPr>
            <a:spLocks noChangeShapeType="1"/>
          </p:cNvSpPr>
          <p:nvPr/>
        </p:nvSpPr>
        <p:spPr bwMode="auto">
          <a:xfrm flipH="1" flipV="1">
            <a:off x="4629150" y="3041650"/>
            <a:ext cx="1825625"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8" name="Line 50">
            <a:extLst>
              <a:ext uri="{FF2B5EF4-FFF2-40B4-BE49-F238E27FC236}">
                <a16:creationId xmlns:a16="http://schemas.microsoft.com/office/drawing/2014/main" id="{A62580E4-0508-43A6-B41F-3109EDE88E55}"/>
              </a:ext>
            </a:extLst>
          </p:cNvPr>
          <p:cNvSpPr>
            <a:spLocks noChangeShapeType="1"/>
          </p:cNvSpPr>
          <p:nvPr/>
        </p:nvSpPr>
        <p:spPr bwMode="auto">
          <a:xfrm flipH="1">
            <a:off x="2917825" y="3041650"/>
            <a:ext cx="1711325"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9" name="Line 51">
            <a:extLst>
              <a:ext uri="{FF2B5EF4-FFF2-40B4-BE49-F238E27FC236}">
                <a16:creationId xmlns:a16="http://schemas.microsoft.com/office/drawing/2014/main" id="{FCEA847E-EE4D-498C-8F71-C7D04E57568A}"/>
              </a:ext>
            </a:extLst>
          </p:cNvPr>
          <p:cNvSpPr>
            <a:spLocks noChangeShapeType="1"/>
          </p:cNvSpPr>
          <p:nvPr/>
        </p:nvSpPr>
        <p:spPr bwMode="auto">
          <a:xfrm flipH="1" flipV="1">
            <a:off x="976313" y="3041650"/>
            <a:ext cx="1941512"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0" name="Line 52">
            <a:extLst>
              <a:ext uri="{FF2B5EF4-FFF2-40B4-BE49-F238E27FC236}">
                <a16:creationId xmlns:a16="http://schemas.microsoft.com/office/drawing/2014/main" id="{F3E164F1-742A-4C07-BE76-420EFAE4E5A6}"/>
              </a:ext>
            </a:extLst>
          </p:cNvPr>
          <p:cNvSpPr>
            <a:spLocks noChangeShapeType="1"/>
          </p:cNvSpPr>
          <p:nvPr/>
        </p:nvSpPr>
        <p:spPr bwMode="auto">
          <a:xfrm>
            <a:off x="976313" y="3041650"/>
            <a:ext cx="3195637"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1" name="Line 53">
            <a:extLst>
              <a:ext uri="{FF2B5EF4-FFF2-40B4-BE49-F238E27FC236}">
                <a16:creationId xmlns:a16="http://schemas.microsoft.com/office/drawing/2014/main" id="{5CFD130A-4B6C-4AE0-89C9-CA1B53156CCB}"/>
              </a:ext>
            </a:extLst>
          </p:cNvPr>
          <p:cNvSpPr>
            <a:spLocks noChangeShapeType="1"/>
          </p:cNvSpPr>
          <p:nvPr/>
        </p:nvSpPr>
        <p:spPr bwMode="auto">
          <a:xfrm flipV="1">
            <a:off x="4171950" y="3041650"/>
            <a:ext cx="2854325"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2" name="Line 54">
            <a:extLst>
              <a:ext uri="{FF2B5EF4-FFF2-40B4-BE49-F238E27FC236}">
                <a16:creationId xmlns:a16="http://schemas.microsoft.com/office/drawing/2014/main" id="{C725ADDD-63CF-46BC-BF02-09DE06056FE6}"/>
              </a:ext>
            </a:extLst>
          </p:cNvPr>
          <p:cNvSpPr>
            <a:spLocks noChangeShapeType="1"/>
          </p:cNvSpPr>
          <p:nvPr/>
        </p:nvSpPr>
        <p:spPr bwMode="auto">
          <a:xfrm flipH="1">
            <a:off x="5199063" y="3041650"/>
            <a:ext cx="1827212"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3" name="Line 55">
            <a:extLst>
              <a:ext uri="{FF2B5EF4-FFF2-40B4-BE49-F238E27FC236}">
                <a16:creationId xmlns:a16="http://schemas.microsoft.com/office/drawing/2014/main" id="{FD874816-282E-4A1E-A42C-706C19B1AF88}"/>
              </a:ext>
            </a:extLst>
          </p:cNvPr>
          <p:cNvSpPr>
            <a:spLocks noChangeShapeType="1"/>
          </p:cNvSpPr>
          <p:nvPr/>
        </p:nvSpPr>
        <p:spPr bwMode="auto">
          <a:xfrm flipH="1" flipV="1">
            <a:off x="3373438" y="3041650"/>
            <a:ext cx="1825625"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4" name="Line 56">
            <a:extLst>
              <a:ext uri="{FF2B5EF4-FFF2-40B4-BE49-F238E27FC236}">
                <a16:creationId xmlns:a16="http://schemas.microsoft.com/office/drawing/2014/main" id="{6BCB7182-7069-4DF0-90F6-E84E6FAC477D}"/>
              </a:ext>
            </a:extLst>
          </p:cNvPr>
          <p:cNvSpPr>
            <a:spLocks noChangeShapeType="1"/>
          </p:cNvSpPr>
          <p:nvPr/>
        </p:nvSpPr>
        <p:spPr bwMode="auto">
          <a:xfrm flipH="1">
            <a:off x="1776413" y="3041650"/>
            <a:ext cx="1597025"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5" name="Line 57">
            <a:extLst>
              <a:ext uri="{FF2B5EF4-FFF2-40B4-BE49-F238E27FC236}">
                <a16:creationId xmlns:a16="http://schemas.microsoft.com/office/drawing/2014/main" id="{DF2FB28D-2359-437C-AC5B-FBF5014CB4E9}"/>
              </a:ext>
            </a:extLst>
          </p:cNvPr>
          <p:cNvSpPr>
            <a:spLocks noChangeShapeType="1"/>
          </p:cNvSpPr>
          <p:nvPr/>
        </p:nvSpPr>
        <p:spPr bwMode="auto">
          <a:xfrm flipV="1">
            <a:off x="1776413" y="3041650"/>
            <a:ext cx="2852737"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6" name="Line 58">
            <a:extLst>
              <a:ext uri="{FF2B5EF4-FFF2-40B4-BE49-F238E27FC236}">
                <a16:creationId xmlns:a16="http://schemas.microsoft.com/office/drawing/2014/main" id="{0AB5F0F4-C86D-4261-8DCD-71B860715454}"/>
              </a:ext>
            </a:extLst>
          </p:cNvPr>
          <p:cNvSpPr>
            <a:spLocks noChangeShapeType="1"/>
          </p:cNvSpPr>
          <p:nvPr/>
        </p:nvSpPr>
        <p:spPr bwMode="auto">
          <a:xfrm>
            <a:off x="4629150" y="3041650"/>
            <a:ext cx="3081338"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7" name="Line 59">
            <a:extLst>
              <a:ext uri="{FF2B5EF4-FFF2-40B4-BE49-F238E27FC236}">
                <a16:creationId xmlns:a16="http://schemas.microsoft.com/office/drawing/2014/main" id="{B40B0833-6309-4444-8C59-28A033E2E9AE}"/>
              </a:ext>
            </a:extLst>
          </p:cNvPr>
          <p:cNvSpPr>
            <a:spLocks noChangeShapeType="1"/>
          </p:cNvSpPr>
          <p:nvPr/>
        </p:nvSpPr>
        <p:spPr bwMode="auto">
          <a:xfrm flipH="1" flipV="1">
            <a:off x="3373438" y="3041650"/>
            <a:ext cx="433705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8" name="Line 60">
            <a:extLst>
              <a:ext uri="{FF2B5EF4-FFF2-40B4-BE49-F238E27FC236}">
                <a16:creationId xmlns:a16="http://schemas.microsoft.com/office/drawing/2014/main" id="{91857A69-56E5-49C6-9554-DA9AD39CD806}"/>
              </a:ext>
            </a:extLst>
          </p:cNvPr>
          <p:cNvSpPr>
            <a:spLocks noChangeShapeType="1"/>
          </p:cNvSpPr>
          <p:nvPr/>
        </p:nvSpPr>
        <p:spPr bwMode="auto">
          <a:xfrm flipV="1">
            <a:off x="635000" y="3041650"/>
            <a:ext cx="5135563"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9" name="Line 61">
            <a:extLst>
              <a:ext uri="{FF2B5EF4-FFF2-40B4-BE49-F238E27FC236}">
                <a16:creationId xmlns:a16="http://schemas.microsoft.com/office/drawing/2014/main" id="{7990D45F-3E68-4B07-B51F-FFF35FC5D489}"/>
              </a:ext>
            </a:extLst>
          </p:cNvPr>
          <p:cNvSpPr>
            <a:spLocks noChangeShapeType="1"/>
          </p:cNvSpPr>
          <p:nvPr/>
        </p:nvSpPr>
        <p:spPr bwMode="auto">
          <a:xfrm flipH="1">
            <a:off x="2917825" y="3041650"/>
            <a:ext cx="2852738"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0" name="Line 62">
            <a:extLst>
              <a:ext uri="{FF2B5EF4-FFF2-40B4-BE49-F238E27FC236}">
                <a16:creationId xmlns:a16="http://schemas.microsoft.com/office/drawing/2014/main" id="{91F9A13C-BBDE-47CC-975B-EAE76C8D5B1F}"/>
              </a:ext>
            </a:extLst>
          </p:cNvPr>
          <p:cNvSpPr>
            <a:spLocks noChangeShapeType="1"/>
          </p:cNvSpPr>
          <p:nvPr/>
        </p:nvSpPr>
        <p:spPr bwMode="auto">
          <a:xfrm flipV="1">
            <a:off x="2917825" y="3041650"/>
            <a:ext cx="410845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1" name="Line 63">
            <a:extLst>
              <a:ext uri="{FF2B5EF4-FFF2-40B4-BE49-F238E27FC236}">
                <a16:creationId xmlns:a16="http://schemas.microsoft.com/office/drawing/2014/main" id="{47299DAB-D436-4448-B8A5-9547D4B3BB69}"/>
              </a:ext>
            </a:extLst>
          </p:cNvPr>
          <p:cNvSpPr>
            <a:spLocks noChangeShapeType="1"/>
          </p:cNvSpPr>
          <p:nvPr/>
        </p:nvSpPr>
        <p:spPr bwMode="auto">
          <a:xfrm flipH="1">
            <a:off x="1776413" y="3041650"/>
            <a:ext cx="5249862"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2" name="Line 64">
            <a:extLst>
              <a:ext uri="{FF2B5EF4-FFF2-40B4-BE49-F238E27FC236}">
                <a16:creationId xmlns:a16="http://schemas.microsoft.com/office/drawing/2014/main" id="{18C39CC3-FB16-4CDF-9580-62B25DBC2A63}"/>
              </a:ext>
            </a:extLst>
          </p:cNvPr>
          <p:cNvSpPr>
            <a:spLocks noChangeShapeType="1"/>
          </p:cNvSpPr>
          <p:nvPr/>
        </p:nvSpPr>
        <p:spPr bwMode="auto">
          <a:xfrm flipV="1">
            <a:off x="1776413" y="3041650"/>
            <a:ext cx="399415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3" name="Line 65">
            <a:extLst>
              <a:ext uri="{FF2B5EF4-FFF2-40B4-BE49-F238E27FC236}">
                <a16:creationId xmlns:a16="http://schemas.microsoft.com/office/drawing/2014/main" id="{D85A7603-8E58-4715-8023-6D2D4BC529AD}"/>
              </a:ext>
            </a:extLst>
          </p:cNvPr>
          <p:cNvSpPr>
            <a:spLocks noChangeShapeType="1"/>
          </p:cNvSpPr>
          <p:nvPr/>
        </p:nvSpPr>
        <p:spPr bwMode="auto">
          <a:xfrm>
            <a:off x="976313" y="3041650"/>
            <a:ext cx="422275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4" name="Line 66">
            <a:extLst>
              <a:ext uri="{FF2B5EF4-FFF2-40B4-BE49-F238E27FC236}">
                <a16:creationId xmlns:a16="http://schemas.microsoft.com/office/drawing/2014/main" id="{5838128E-2276-4CAB-8F81-6F6A4061AF3F}"/>
              </a:ext>
            </a:extLst>
          </p:cNvPr>
          <p:cNvSpPr>
            <a:spLocks noChangeShapeType="1"/>
          </p:cNvSpPr>
          <p:nvPr/>
        </p:nvSpPr>
        <p:spPr bwMode="auto">
          <a:xfrm flipH="1" flipV="1">
            <a:off x="2117725" y="3041650"/>
            <a:ext cx="3081338"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5" name="Line 67">
            <a:extLst>
              <a:ext uri="{FF2B5EF4-FFF2-40B4-BE49-F238E27FC236}">
                <a16:creationId xmlns:a16="http://schemas.microsoft.com/office/drawing/2014/main" id="{DEA887CB-DCB0-4012-9439-E463F8E18E73}"/>
              </a:ext>
            </a:extLst>
          </p:cNvPr>
          <p:cNvSpPr>
            <a:spLocks noChangeShapeType="1"/>
          </p:cNvSpPr>
          <p:nvPr/>
        </p:nvSpPr>
        <p:spPr bwMode="auto">
          <a:xfrm>
            <a:off x="2117725" y="3041650"/>
            <a:ext cx="433705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6" name="Line 68">
            <a:extLst>
              <a:ext uri="{FF2B5EF4-FFF2-40B4-BE49-F238E27FC236}">
                <a16:creationId xmlns:a16="http://schemas.microsoft.com/office/drawing/2014/main" id="{A2E66D7F-6AF9-4FC9-BBDC-28BE805E15FC}"/>
              </a:ext>
            </a:extLst>
          </p:cNvPr>
          <p:cNvSpPr>
            <a:spLocks noChangeShapeType="1"/>
          </p:cNvSpPr>
          <p:nvPr/>
        </p:nvSpPr>
        <p:spPr bwMode="auto">
          <a:xfrm flipH="1" flipV="1">
            <a:off x="976313" y="3041650"/>
            <a:ext cx="5478462"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7" name="Line 69">
            <a:extLst>
              <a:ext uri="{FF2B5EF4-FFF2-40B4-BE49-F238E27FC236}">
                <a16:creationId xmlns:a16="http://schemas.microsoft.com/office/drawing/2014/main" id="{5F6BD4FE-3607-4058-8555-C206029D0044}"/>
              </a:ext>
            </a:extLst>
          </p:cNvPr>
          <p:cNvSpPr>
            <a:spLocks noChangeShapeType="1"/>
          </p:cNvSpPr>
          <p:nvPr/>
        </p:nvSpPr>
        <p:spPr bwMode="auto">
          <a:xfrm flipH="1" flipV="1">
            <a:off x="2117725" y="3041650"/>
            <a:ext cx="5592763"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8" name="Line 70">
            <a:extLst>
              <a:ext uri="{FF2B5EF4-FFF2-40B4-BE49-F238E27FC236}">
                <a16:creationId xmlns:a16="http://schemas.microsoft.com/office/drawing/2014/main" id="{F320286E-497E-4F11-B99E-323D1E8423C4}"/>
              </a:ext>
            </a:extLst>
          </p:cNvPr>
          <p:cNvSpPr>
            <a:spLocks noChangeShapeType="1"/>
          </p:cNvSpPr>
          <p:nvPr/>
        </p:nvSpPr>
        <p:spPr bwMode="auto">
          <a:xfrm>
            <a:off x="990600" y="3078163"/>
            <a:ext cx="6734175" cy="11382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9" name="Line 71">
            <a:extLst>
              <a:ext uri="{FF2B5EF4-FFF2-40B4-BE49-F238E27FC236}">
                <a16:creationId xmlns:a16="http://schemas.microsoft.com/office/drawing/2014/main" id="{ECCEB5C3-AA35-4C9F-9146-C79D12EB10CD}"/>
              </a:ext>
            </a:extLst>
          </p:cNvPr>
          <p:cNvSpPr>
            <a:spLocks noChangeShapeType="1"/>
          </p:cNvSpPr>
          <p:nvPr/>
        </p:nvSpPr>
        <p:spPr bwMode="auto">
          <a:xfrm flipH="1">
            <a:off x="635000" y="3041650"/>
            <a:ext cx="6391275"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00" name="Line 72">
            <a:extLst>
              <a:ext uri="{FF2B5EF4-FFF2-40B4-BE49-F238E27FC236}">
                <a16:creationId xmlns:a16="http://schemas.microsoft.com/office/drawing/2014/main" id="{16CF17F5-B439-49CF-B946-44454EEF7896}"/>
              </a:ext>
            </a:extLst>
          </p:cNvPr>
          <p:cNvSpPr>
            <a:spLocks noChangeShapeType="1"/>
          </p:cNvSpPr>
          <p:nvPr/>
        </p:nvSpPr>
        <p:spPr bwMode="auto">
          <a:xfrm flipV="1">
            <a:off x="635000" y="3041650"/>
            <a:ext cx="3994150" cy="1138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01" name="Rectangle 73">
            <a:extLst>
              <a:ext uri="{FF2B5EF4-FFF2-40B4-BE49-F238E27FC236}">
                <a16:creationId xmlns:a16="http://schemas.microsoft.com/office/drawing/2014/main" id="{F67B120D-BB8A-4087-8A85-1F0927DA3DB8}"/>
              </a:ext>
            </a:extLst>
          </p:cNvPr>
          <p:cNvSpPr>
            <a:spLocks noChangeArrowheads="1"/>
          </p:cNvSpPr>
          <p:nvPr/>
        </p:nvSpPr>
        <p:spPr bwMode="auto">
          <a:xfrm>
            <a:off x="7696200" y="2392363"/>
            <a:ext cx="1041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a:t>adjustable</a:t>
            </a:r>
            <a:endParaRPr lang="en-US" altLang="en-US" sz="2400">
              <a:latin typeface="Times New Roman" panose="02020603050405020304" pitchFamily="18" charset="0"/>
            </a:endParaRPr>
          </a:p>
        </p:txBody>
      </p:sp>
      <p:sp>
        <p:nvSpPr>
          <p:cNvPr id="48202" name="Rectangle 74">
            <a:extLst>
              <a:ext uri="{FF2B5EF4-FFF2-40B4-BE49-F238E27FC236}">
                <a16:creationId xmlns:a16="http://schemas.microsoft.com/office/drawing/2014/main" id="{DA3CCB87-E74B-4B72-8052-8CA7B0879D7D}"/>
              </a:ext>
            </a:extLst>
          </p:cNvPr>
          <p:cNvSpPr>
            <a:spLocks noChangeArrowheads="1"/>
          </p:cNvSpPr>
          <p:nvPr/>
        </p:nvSpPr>
        <p:spPr bwMode="auto">
          <a:xfrm>
            <a:off x="7759700" y="2697163"/>
            <a:ext cx="774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a:t>weights</a:t>
            </a:r>
            <a:endParaRPr lang="en-US" altLang="en-US" sz="2400"/>
          </a:p>
        </p:txBody>
      </p:sp>
      <p:sp>
        <p:nvSpPr>
          <p:cNvPr id="48203" name="Freeform 75">
            <a:extLst>
              <a:ext uri="{FF2B5EF4-FFF2-40B4-BE49-F238E27FC236}">
                <a16:creationId xmlns:a16="http://schemas.microsoft.com/office/drawing/2014/main" id="{C084EDFF-1979-4189-BF0F-D59A70C7B9D4}"/>
              </a:ext>
            </a:extLst>
          </p:cNvPr>
          <p:cNvSpPr>
            <a:spLocks noChangeArrowheads="1"/>
          </p:cNvSpPr>
          <p:nvPr/>
        </p:nvSpPr>
        <p:spPr bwMode="auto">
          <a:xfrm flipV="1">
            <a:off x="7469188" y="3598863"/>
            <a:ext cx="266700" cy="150812"/>
          </a:xfrm>
          <a:custGeom>
            <a:avLst/>
            <a:gdLst>
              <a:gd name="T0" fmla="*/ 152 w 168"/>
              <a:gd name="T1" fmla="*/ 95 h 95"/>
              <a:gd name="T2" fmla="*/ 0 w 168"/>
              <a:gd name="T3" fmla="*/ 15 h 95"/>
              <a:gd name="T4" fmla="*/ 168 w 168"/>
              <a:gd name="T5" fmla="*/ 0 h 95"/>
              <a:gd name="T6" fmla="*/ 160 w 168"/>
              <a:gd name="T7" fmla="*/ 47 h 95"/>
              <a:gd name="T8" fmla="*/ 152 w 168"/>
              <a:gd name="T9" fmla="*/ 95 h 95"/>
            </a:gdLst>
            <a:ahLst/>
            <a:cxnLst>
              <a:cxn ang="0">
                <a:pos x="T0" y="T1"/>
              </a:cxn>
              <a:cxn ang="0">
                <a:pos x="T2" y="T3"/>
              </a:cxn>
              <a:cxn ang="0">
                <a:pos x="T4" y="T5"/>
              </a:cxn>
              <a:cxn ang="0">
                <a:pos x="T6" y="T7"/>
              </a:cxn>
              <a:cxn ang="0">
                <a:pos x="T8" y="T9"/>
              </a:cxn>
            </a:cxnLst>
            <a:rect l="0" t="0" r="r" b="b"/>
            <a:pathLst>
              <a:path w="168" h="95">
                <a:moveTo>
                  <a:pt x="152" y="95"/>
                </a:moveTo>
                <a:lnTo>
                  <a:pt x="0" y="15"/>
                </a:lnTo>
                <a:lnTo>
                  <a:pt x="168" y="0"/>
                </a:lnTo>
                <a:lnTo>
                  <a:pt x="160" y="47"/>
                </a:lnTo>
                <a:lnTo>
                  <a:pt x="152"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8204" name="Arc 76">
            <a:extLst>
              <a:ext uri="{FF2B5EF4-FFF2-40B4-BE49-F238E27FC236}">
                <a16:creationId xmlns:a16="http://schemas.microsoft.com/office/drawing/2014/main" id="{BE858263-C6BA-496F-AF8E-32FD9A6B4A02}"/>
              </a:ext>
            </a:extLst>
          </p:cNvPr>
          <p:cNvSpPr>
            <a:spLocks noChangeArrowheads="1"/>
          </p:cNvSpPr>
          <p:nvPr/>
        </p:nvSpPr>
        <p:spPr bwMode="auto">
          <a:xfrm flipV="1">
            <a:off x="7477125" y="3078163"/>
            <a:ext cx="571500" cy="596900"/>
          </a:xfrm>
          <a:custGeom>
            <a:avLst/>
            <a:gdLst>
              <a:gd name="T0" fmla="*/ 9277 w 21600"/>
              <a:gd name="T1" fmla="*/ 0 h 19506"/>
              <a:gd name="T2" fmla="*/ 21599 w 21600"/>
              <a:gd name="T3" fmla="*/ 19368 h 19506"/>
              <a:gd name="T4" fmla="*/ 9277 w 21600"/>
              <a:gd name="T5" fmla="*/ 0 h 19506"/>
              <a:gd name="T6" fmla="*/ 21599 w 21600"/>
              <a:gd name="T7" fmla="*/ 19368 h 19506"/>
              <a:gd name="T8" fmla="*/ 0 w 21600"/>
              <a:gd name="T9" fmla="*/ 19506 h 19506"/>
              <a:gd name="T10" fmla="*/ 9277 w 21600"/>
              <a:gd name="T11" fmla="*/ 0 h 19506"/>
            </a:gdLst>
            <a:ahLst/>
            <a:cxnLst>
              <a:cxn ang="0">
                <a:pos x="T0" y="T1"/>
              </a:cxn>
              <a:cxn ang="0">
                <a:pos x="T2" y="T3"/>
              </a:cxn>
              <a:cxn ang="0">
                <a:pos x="T4" y="T5"/>
              </a:cxn>
              <a:cxn ang="0">
                <a:pos x="T6" y="T7"/>
              </a:cxn>
              <a:cxn ang="0">
                <a:pos x="T8" y="T9"/>
              </a:cxn>
              <a:cxn ang="0">
                <a:pos x="T10" y="T11"/>
              </a:cxn>
            </a:cxnLst>
            <a:rect l="0" t="0" r="r" b="b"/>
            <a:pathLst>
              <a:path w="21600" h="19506" fill="none">
                <a:moveTo>
                  <a:pt x="9277" y="0"/>
                </a:moveTo>
                <a:cubicBezTo>
                  <a:pt x="16759" y="3558"/>
                  <a:pt x="21546" y="11083"/>
                  <a:pt x="21599" y="19368"/>
                </a:cubicBezTo>
              </a:path>
              <a:path w="21600" h="19506" stroke="0">
                <a:moveTo>
                  <a:pt x="9277" y="0"/>
                </a:moveTo>
                <a:cubicBezTo>
                  <a:pt x="16759" y="3558"/>
                  <a:pt x="21546" y="11083"/>
                  <a:pt x="21599" y="19368"/>
                </a:cubicBezTo>
                <a:lnTo>
                  <a:pt x="0" y="19506"/>
                </a:lnTo>
                <a:lnTo>
                  <a:pt x="9277"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48205" name="Rectangle 77">
            <a:extLst>
              <a:ext uri="{FF2B5EF4-FFF2-40B4-BE49-F238E27FC236}">
                <a16:creationId xmlns:a16="http://schemas.microsoft.com/office/drawing/2014/main" id="{29EC20B9-53C7-4F44-AC33-CF90BB7143E6}"/>
              </a:ext>
            </a:extLst>
          </p:cNvPr>
          <p:cNvSpPr>
            <a:spLocks noChangeArrowheads="1"/>
          </p:cNvSpPr>
          <p:nvPr/>
        </p:nvSpPr>
        <p:spPr bwMode="auto">
          <a:xfrm flipV="1">
            <a:off x="2784475" y="53863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Times" panose="02020603050405020304" pitchFamily="18" charset="0"/>
              </a:rPr>
              <a:t>0</a:t>
            </a:r>
            <a:endParaRPr lang="en-US" altLang="en-US" sz="2400">
              <a:latin typeface="Times New Roman" panose="02020603050405020304" pitchFamily="18" charset="0"/>
            </a:endParaRPr>
          </a:p>
        </p:txBody>
      </p:sp>
      <p:sp>
        <p:nvSpPr>
          <p:cNvPr id="48206" name="Rectangle 78">
            <a:extLst>
              <a:ext uri="{FF2B5EF4-FFF2-40B4-BE49-F238E27FC236}">
                <a16:creationId xmlns:a16="http://schemas.microsoft.com/office/drawing/2014/main" id="{24B59443-AD8E-4434-A189-E2FC1C96BD4F}"/>
              </a:ext>
            </a:extLst>
          </p:cNvPr>
          <p:cNvSpPr>
            <a:spLocks noChangeArrowheads="1"/>
          </p:cNvSpPr>
          <p:nvPr/>
        </p:nvSpPr>
        <p:spPr bwMode="auto">
          <a:xfrm flipH="1">
            <a:off x="4038600" y="53863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Times" panose="02020603050405020304" pitchFamily="18" charset="0"/>
              </a:rPr>
              <a:t>1</a:t>
            </a:r>
            <a:endParaRPr lang="en-US" altLang="en-US" sz="2400">
              <a:latin typeface="Times New Roman" panose="02020603050405020304" pitchFamily="18" charset="0"/>
            </a:endParaRPr>
          </a:p>
        </p:txBody>
      </p:sp>
      <p:sp>
        <p:nvSpPr>
          <p:cNvPr id="48207" name="Rectangle 79">
            <a:extLst>
              <a:ext uri="{FF2B5EF4-FFF2-40B4-BE49-F238E27FC236}">
                <a16:creationId xmlns:a16="http://schemas.microsoft.com/office/drawing/2014/main" id="{1AC7DCF0-64E3-420C-A73A-003D04CC4048}"/>
              </a:ext>
            </a:extLst>
          </p:cNvPr>
          <p:cNvSpPr>
            <a:spLocks noChangeArrowheads="1"/>
          </p:cNvSpPr>
          <p:nvPr/>
        </p:nvSpPr>
        <p:spPr bwMode="auto">
          <a:xfrm flipV="1">
            <a:off x="5065713" y="53863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Times" panose="02020603050405020304" pitchFamily="18" charset="0"/>
              </a:rPr>
              <a:t>0</a:t>
            </a:r>
            <a:endParaRPr lang="en-US" altLang="en-US" sz="2400">
              <a:latin typeface="Times New Roman" panose="02020603050405020304" pitchFamily="18" charset="0"/>
            </a:endParaRPr>
          </a:p>
        </p:txBody>
      </p:sp>
      <p:sp>
        <p:nvSpPr>
          <p:cNvPr id="48208" name="Rectangle 80">
            <a:extLst>
              <a:ext uri="{FF2B5EF4-FFF2-40B4-BE49-F238E27FC236}">
                <a16:creationId xmlns:a16="http://schemas.microsoft.com/office/drawing/2014/main" id="{A6D6D351-2E9D-4652-A3B3-51D1FF023F2B}"/>
              </a:ext>
            </a:extLst>
          </p:cNvPr>
          <p:cNvSpPr>
            <a:spLocks noChangeArrowheads="1"/>
          </p:cNvSpPr>
          <p:nvPr/>
        </p:nvSpPr>
        <p:spPr bwMode="auto">
          <a:xfrm flipV="1">
            <a:off x="7577138" y="53863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Times" panose="02020603050405020304" pitchFamily="18" charset="0"/>
              </a:rPr>
              <a:t>0</a:t>
            </a:r>
            <a:endParaRPr lang="en-US" altLang="en-US" sz="2400">
              <a:latin typeface="Times New Roman" panose="02020603050405020304" pitchFamily="18" charset="0"/>
            </a:endParaRPr>
          </a:p>
        </p:txBody>
      </p:sp>
      <p:sp>
        <p:nvSpPr>
          <p:cNvPr id="48209" name="Rectangle 81">
            <a:extLst>
              <a:ext uri="{FF2B5EF4-FFF2-40B4-BE49-F238E27FC236}">
                <a16:creationId xmlns:a16="http://schemas.microsoft.com/office/drawing/2014/main" id="{99AE29EA-5504-487E-BC19-005CD7ABFEBE}"/>
              </a:ext>
            </a:extLst>
          </p:cNvPr>
          <p:cNvSpPr>
            <a:spLocks noChangeArrowheads="1"/>
          </p:cNvSpPr>
          <p:nvPr/>
        </p:nvSpPr>
        <p:spPr bwMode="auto">
          <a:xfrm flipV="1">
            <a:off x="6321425" y="53863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Times" panose="02020603050405020304" pitchFamily="18" charset="0"/>
              </a:rPr>
              <a:t>0</a:t>
            </a:r>
            <a:endParaRPr lang="en-US" altLang="en-US" sz="2400">
              <a:latin typeface="Times New Roman" panose="02020603050405020304" pitchFamily="18" charset="0"/>
            </a:endParaRPr>
          </a:p>
        </p:txBody>
      </p:sp>
      <p:sp>
        <p:nvSpPr>
          <p:cNvPr id="48210" name="Rectangle 82">
            <a:extLst>
              <a:ext uri="{FF2B5EF4-FFF2-40B4-BE49-F238E27FC236}">
                <a16:creationId xmlns:a16="http://schemas.microsoft.com/office/drawing/2014/main" id="{2775FBFC-0C1B-4852-B211-C830E7EE025B}"/>
              </a:ext>
            </a:extLst>
          </p:cNvPr>
          <p:cNvSpPr>
            <a:spLocks noChangeArrowheads="1"/>
          </p:cNvSpPr>
          <p:nvPr/>
        </p:nvSpPr>
        <p:spPr bwMode="auto">
          <a:xfrm flipV="1">
            <a:off x="1643063" y="53863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Times" panose="02020603050405020304" pitchFamily="18" charset="0"/>
              </a:rPr>
              <a:t>0</a:t>
            </a:r>
            <a:endParaRPr lang="en-US" altLang="en-US" sz="2400">
              <a:latin typeface="Times New Roman" panose="02020603050405020304" pitchFamily="18" charset="0"/>
            </a:endParaRPr>
          </a:p>
        </p:txBody>
      </p:sp>
      <p:sp>
        <p:nvSpPr>
          <p:cNvPr id="48211" name="Rectangle 83">
            <a:extLst>
              <a:ext uri="{FF2B5EF4-FFF2-40B4-BE49-F238E27FC236}">
                <a16:creationId xmlns:a16="http://schemas.microsoft.com/office/drawing/2014/main" id="{7C9CEFF6-715D-4DC9-86ED-212B93AADBC1}"/>
              </a:ext>
            </a:extLst>
          </p:cNvPr>
          <p:cNvSpPr>
            <a:spLocks noChangeArrowheads="1"/>
          </p:cNvSpPr>
          <p:nvPr/>
        </p:nvSpPr>
        <p:spPr bwMode="auto">
          <a:xfrm flipV="1">
            <a:off x="501650" y="53863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b="1">
                <a:latin typeface="Times" panose="02020603050405020304" pitchFamily="18" charset="0"/>
              </a:rPr>
              <a:t>0</a:t>
            </a:r>
            <a:endParaRPr lang="en-US" altLang="en-US" sz="2400">
              <a:latin typeface="Times New Roman" panose="02020603050405020304" pitchFamily="18" charset="0"/>
            </a:endParaRPr>
          </a:p>
        </p:txBody>
      </p:sp>
      <p:sp>
        <p:nvSpPr>
          <p:cNvPr id="48212" name="Rectangle 84">
            <a:extLst>
              <a:ext uri="{FF2B5EF4-FFF2-40B4-BE49-F238E27FC236}">
                <a16:creationId xmlns:a16="http://schemas.microsoft.com/office/drawing/2014/main" id="{95E51F5A-54C1-41CF-A39A-5B9AD7058D18}"/>
              </a:ext>
            </a:extLst>
          </p:cNvPr>
          <p:cNvSpPr>
            <a:spLocks noChangeArrowheads="1"/>
          </p:cNvSpPr>
          <p:nvPr/>
        </p:nvSpPr>
        <p:spPr bwMode="auto">
          <a:xfrm>
            <a:off x="304800" y="4756150"/>
            <a:ext cx="10556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Appendicitis</a:t>
            </a:r>
            <a:endParaRPr lang="en-US" altLang="en-US" sz="2400">
              <a:latin typeface="Times New Roman" panose="02020603050405020304" pitchFamily="18" charset="0"/>
            </a:endParaRPr>
          </a:p>
        </p:txBody>
      </p:sp>
      <p:sp>
        <p:nvSpPr>
          <p:cNvPr id="48213" name="Rectangle 85">
            <a:extLst>
              <a:ext uri="{FF2B5EF4-FFF2-40B4-BE49-F238E27FC236}">
                <a16:creationId xmlns:a16="http://schemas.microsoft.com/office/drawing/2014/main" id="{1F5C0C90-8AFF-4532-B745-AB2500442E4F}"/>
              </a:ext>
            </a:extLst>
          </p:cNvPr>
          <p:cNvSpPr>
            <a:spLocks noChangeArrowheads="1"/>
          </p:cNvSpPr>
          <p:nvPr/>
        </p:nvSpPr>
        <p:spPr bwMode="auto">
          <a:xfrm>
            <a:off x="1376363" y="4754563"/>
            <a:ext cx="1060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Diverticulitis</a:t>
            </a:r>
            <a:endParaRPr lang="en-US" altLang="en-US" sz="2400">
              <a:latin typeface="Times New Roman" panose="02020603050405020304" pitchFamily="18" charset="0"/>
            </a:endParaRPr>
          </a:p>
        </p:txBody>
      </p:sp>
      <p:sp>
        <p:nvSpPr>
          <p:cNvPr id="48214" name="Rectangle 86">
            <a:extLst>
              <a:ext uri="{FF2B5EF4-FFF2-40B4-BE49-F238E27FC236}">
                <a16:creationId xmlns:a16="http://schemas.microsoft.com/office/drawing/2014/main" id="{C70EA91C-5B8A-42F1-9050-70F3BCD4A499}"/>
              </a:ext>
            </a:extLst>
          </p:cNvPr>
          <p:cNvSpPr>
            <a:spLocks noChangeArrowheads="1"/>
          </p:cNvSpPr>
          <p:nvPr/>
        </p:nvSpPr>
        <p:spPr bwMode="auto">
          <a:xfrm>
            <a:off x="2819400" y="5135563"/>
            <a:ext cx="8874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Perforated</a:t>
            </a:r>
            <a:endParaRPr lang="en-US" altLang="en-US" sz="2400">
              <a:latin typeface="Times New Roman" panose="02020603050405020304" pitchFamily="18" charset="0"/>
            </a:endParaRPr>
          </a:p>
        </p:txBody>
      </p:sp>
      <p:sp>
        <p:nvSpPr>
          <p:cNvPr id="48215" name="Rectangle 87">
            <a:extLst>
              <a:ext uri="{FF2B5EF4-FFF2-40B4-BE49-F238E27FC236}">
                <a16:creationId xmlns:a16="http://schemas.microsoft.com/office/drawing/2014/main" id="{A3281163-629B-4711-B015-209D26DA1CC0}"/>
              </a:ext>
            </a:extLst>
          </p:cNvPr>
          <p:cNvSpPr>
            <a:spLocks noChangeArrowheads="1"/>
          </p:cNvSpPr>
          <p:nvPr/>
        </p:nvSpPr>
        <p:spPr bwMode="auto">
          <a:xfrm>
            <a:off x="3810000" y="4983163"/>
            <a:ext cx="10620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Non-specific</a:t>
            </a:r>
            <a:endParaRPr lang="en-US" altLang="en-US" sz="2400">
              <a:latin typeface="Times New Roman" panose="02020603050405020304" pitchFamily="18" charset="0"/>
            </a:endParaRPr>
          </a:p>
        </p:txBody>
      </p:sp>
      <p:sp>
        <p:nvSpPr>
          <p:cNvPr id="48216" name="Rectangle 88">
            <a:extLst>
              <a:ext uri="{FF2B5EF4-FFF2-40B4-BE49-F238E27FC236}">
                <a16:creationId xmlns:a16="http://schemas.microsoft.com/office/drawing/2014/main" id="{0D9E81A3-8635-4388-88E4-4253C4DCAC18}"/>
              </a:ext>
            </a:extLst>
          </p:cNvPr>
          <p:cNvSpPr>
            <a:spLocks noChangeArrowheads="1"/>
          </p:cNvSpPr>
          <p:nvPr/>
        </p:nvSpPr>
        <p:spPr bwMode="auto">
          <a:xfrm>
            <a:off x="4875213" y="4805363"/>
            <a:ext cx="11001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Cholecystitis</a:t>
            </a:r>
            <a:endParaRPr lang="en-US" altLang="en-US" sz="2400">
              <a:latin typeface="Times New Roman" panose="02020603050405020304" pitchFamily="18" charset="0"/>
            </a:endParaRPr>
          </a:p>
        </p:txBody>
      </p:sp>
      <p:sp>
        <p:nvSpPr>
          <p:cNvPr id="48217" name="Rectangle 89">
            <a:extLst>
              <a:ext uri="{FF2B5EF4-FFF2-40B4-BE49-F238E27FC236}">
                <a16:creationId xmlns:a16="http://schemas.microsoft.com/office/drawing/2014/main" id="{020AF65F-8B84-40A2-A076-A62A3DF68BD4}"/>
              </a:ext>
            </a:extLst>
          </p:cNvPr>
          <p:cNvSpPr>
            <a:spLocks noChangeArrowheads="1"/>
          </p:cNvSpPr>
          <p:nvPr/>
        </p:nvSpPr>
        <p:spPr bwMode="auto">
          <a:xfrm>
            <a:off x="6405563" y="5022850"/>
            <a:ext cx="1050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Small Bowel</a:t>
            </a:r>
            <a:endParaRPr lang="en-US" altLang="en-US" sz="2400">
              <a:latin typeface="Times New Roman" panose="02020603050405020304" pitchFamily="18" charset="0"/>
            </a:endParaRPr>
          </a:p>
        </p:txBody>
      </p:sp>
      <p:sp>
        <p:nvSpPr>
          <p:cNvPr id="48218" name="Rectangle 90">
            <a:extLst>
              <a:ext uri="{FF2B5EF4-FFF2-40B4-BE49-F238E27FC236}">
                <a16:creationId xmlns:a16="http://schemas.microsoft.com/office/drawing/2014/main" id="{C51AC58F-B190-4E50-9CE4-D5B2C887313C}"/>
              </a:ext>
            </a:extLst>
          </p:cNvPr>
          <p:cNvSpPr>
            <a:spLocks noChangeArrowheads="1"/>
          </p:cNvSpPr>
          <p:nvPr/>
        </p:nvSpPr>
        <p:spPr bwMode="auto">
          <a:xfrm>
            <a:off x="7462838" y="4754563"/>
            <a:ext cx="10048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Pancreatitis</a:t>
            </a:r>
            <a:endParaRPr lang="en-US" altLang="en-US" sz="2400">
              <a:latin typeface="Times New Roman" panose="02020603050405020304" pitchFamily="18" charset="0"/>
            </a:endParaRPr>
          </a:p>
        </p:txBody>
      </p:sp>
      <p:sp>
        <p:nvSpPr>
          <p:cNvPr id="48219" name="Rectangle 91">
            <a:extLst>
              <a:ext uri="{FF2B5EF4-FFF2-40B4-BE49-F238E27FC236}">
                <a16:creationId xmlns:a16="http://schemas.microsoft.com/office/drawing/2014/main" id="{19B4FD03-CAC9-47C0-AC5F-81E330E6E0D8}"/>
              </a:ext>
            </a:extLst>
          </p:cNvPr>
          <p:cNvSpPr>
            <a:spLocks noChangeArrowheads="1"/>
          </p:cNvSpPr>
          <p:nvPr/>
        </p:nvSpPr>
        <p:spPr bwMode="auto">
          <a:xfrm>
            <a:off x="6418263" y="4794250"/>
            <a:ext cx="1003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Obstruction</a:t>
            </a:r>
            <a:endParaRPr lang="en-US" altLang="en-US" sz="2400">
              <a:latin typeface="Times New Roman" panose="02020603050405020304" pitchFamily="18" charset="0"/>
            </a:endParaRPr>
          </a:p>
        </p:txBody>
      </p:sp>
      <p:sp>
        <p:nvSpPr>
          <p:cNvPr id="48220" name="Rectangle 92">
            <a:extLst>
              <a:ext uri="{FF2B5EF4-FFF2-40B4-BE49-F238E27FC236}">
                <a16:creationId xmlns:a16="http://schemas.microsoft.com/office/drawing/2014/main" id="{1BC9E509-FD7F-48E1-9935-F8C772C6EAEA}"/>
              </a:ext>
            </a:extLst>
          </p:cNvPr>
          <p:cNvSpPr>
            <a:spLocks noChangeArrowheads="1"/>
          </p:cNvSpPr>
          <p:nvPr/>
        </p:nvSpPr>
        <p:spPr bwMode="auto">
          <a:xfrm>
            <a:off x="3822700" y="4756150"/>
            <a:ext cx="3746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Pain</a:t>
            </a:r>
            <a:endParaRPr lang="en-US" altLang="en-US" sz="2400">
              <a:latin typeface="Times New Roman" panose="02020603050405020304" pitchFamily="18" charset="0"/>
            </a:endParaRPr>
          </a:p>
        </p:txBody>
      </p:sp>
      <p:sp>
        <p:nvSpPr>
          <p:cNvPr id="48221" name="Rectangle 93">
            <a:extLst>
              <a:ext uri="{FF2B5EF4-FFF2-40B4-BE49-F238E27FC236}">
                <a16:creationId xmlns:a16="http://schemas.microsoft.com/office/drawing/2014/main" id="{216878FB-9975-44FE-8842-51568D563034}"/>
              </a:ext>
            </a:extLst>
          </p:cNvPr>
          <p:cNvSpPr>
            <a:spLocks noChangeArrowheads="1"/>
          </p:cNvSpPr>
          <p:nvPr/>
        </p:nvSpPr>
        <p:spPr bwMode="auto">
          <a:xfrm>
            <a:off x="2819400" y="4906963"/>
            <a:ext cx="855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Duodenal </a:t>
            </a:r>
            <a:endParaRPr lang="en-US" altLang="en-US" sz="2400">
              <a:latin typeface="Times New Roman" panose="02020603050405020304" pitchFamily="18" charset="0"/>
            </a:endParaRPr>
          </a:p>
        </p:txBody>
      </p:sp>
      <p:sp>
        <p:nvSpPr>
          <p:cNvPr id="48222" name="Rectangle 94">
            <a:extLst>
              <a:ext uri="{FF2B5EF4-FFF2-40B4-BE49-F238E27FC236}">
                <a16:creationId xmlns:a16="http://schemas.microsoft.com/office/drawing/2014/main" id="{3446EA3C-3169-4EDA-BA42-E47A7BA4EBC9}"/>
              </a:ext>
            </a:extLst>
          </p:cNvPr>
          <p:cNvSpPr>
            <a:spLocks noChangeArrowheads="1"/>
          </p:cNvSpPr>
          <p:nvPr/>
        </p:nvSpPr>
        <p:spPr bwMode="auto">
          <a:xfrm>
            <a:off x="2836863" y="4756150"/>
            <a:ext cx="444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latin typeface="Helvetica" panose="020B0604020202020204" pitchFamily="34" charset="0"/>
              </a:rPr>
              <a:t>Ulcer</a:t>
            </a:r>
            <a:endParaRPr lang="en-US" altLang="en-US" sz="2400">
              <a:latin typeface="Times New Roman" panose="02020603050405020304" pitchFamily="18" charset="0"/>
            </a:endParaRPr>
          </a:p>
        </p:txBody>
      </p:sp>
      <p:sp>
        <p:nvSpPr>
          <p:cNvPr id="48223" name="Oval 95">
            <a:extLst>
              <a:ext uri="{FF2B5EF4-FFF2-40B4-BE49-F238E27FC236}">
                <a16:creationId xmlns:a16="http://schemas.microsoft.com/office/drawing/2014/main" id="{E863DD15-041A-4995-95AD-1221F5C0D39E}"/>
              </a:ext>
            </a:extLst>
          </p:cNvPr>
          <p:cNvSpPr>
            <a:spLocks noChangeArrowheads="1"/>
          </p:cNvSpPr>
          <p:nvPr/>
        </p:nvSpPr>
        <p:spPr bwMode="auto">
          <a:xfrm flipV="1">
            <a:off x="5584825" y="2562225"/>
            <a:ext cx="444500" cy="442913"/>
          </a:xfrm>
          <a:prstGeom prst="ellipse">
            <a:avLst/>
          </a:prstGeom>
          <a:solidFill>
            <a:schemeClr val="accent1"/>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8224" name="Oval 96">
            <a:extLst>
              <a:ext uri="{FF2B5EF4-FFF2-40B4-BE49-F238E27FC236}">
                <a16:creationId xmlns:a16="http://schemas.microsoft.com/office/drawing/2014/main" id="{EAAE8BFA-4708-4764-B0C4-8B7B987B3433}"/>
              </a:ext>
            </a:extLst>
          </p:cNvPr>
          <p:cNvSpPr>
            <a:spLocks noChangeArrowheads="1"/>
          </p:cNvSpPr>
          <p:nvPr/>
        </p:nvSpPr>
        <p:spPr bwMode="auto">
          <a:xfrm flipV="1">
            <a:off x="6840538" y="2562225"/>
            <a:ext cx="442912" cy="442913"/>
          </a:xfrm>
          <a:prstGeom prst="ellipse">
            <a:avLst/>
          </a:prstGeom>
          <a:solidFill>
            <a:schemeClr val="accent1"/>
          </a:solidFill>
          <a:ln w="1270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grpSp>
        <p:nvGrpSpPr>
          <p:cNvPr id="48225" name="Group 97">
            <a:extLst>
              <a:ext uri="{FF2B5EF4-FFF2-40B4-BE49-F238E27FC236}">
                <a16:creationId xmlns:a16="http://schemas.microsoft.com/office/drawing/2014/main" id="{6D47BDC2-C9A9-4470-9B19-CFA0DE4BF479}"/>
              </a:ext>
            </a:extLst>
          </p:cNvPr>
          <p:cNvGrpSpPr>
            <a:grpSpLocks/>
          </p:cNvGrpSpPr>
          <p:nvPr/>
        </p:nvGrpSpPr>
        <p:grpSpPr bwMode="auto">
          <a:xfrm flipV="1">
            <a:off x="911225" y="2628900"/>
            <a:ext cx="6253163" cy="225425"/>
            <a:chOff x="623" y="3037"/>
            <a:chExt cx="3939" cy="142"/>
          </a:xfrm>
        </p:grpSpPr>
        <p:sp>
          <p:nvSpPr>
            <p:cNvPr id="48226" name="Rectangle 98">
              <a:extLst>
                <a:ext uri="{FF2B5EF4-FFF2-40B4-BE49-F238E27FC236}">
                  <a16:creationId xmlns:a16="http://schemas.microsoft.com/office/drawing/2014/main" id="{0D48C45C-A447-4905-BE80-341647960921}"/>
                </a:ext>
              </a:extLst>
            </p:cNvPr>
            <p:cNvSpPr>
              <a:spLocks noChangeArrowheads="1"/>
            </p:cNvSpPr>
            <p:nvPr/>
          </p:nvSpPr>
          <p:spPr bwMode="auto">
            <a:xfrm flipV="1">
              <a:off x="2061" y="3045"/>
              <a:ext cx="112"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37</a:t>
              </a:r>
              <a:endParaRPr lang="en-US" altLang="en-US" sz="2400">
                <a:solidFill>
                  <a:schemeClr val="accent2"/>
                </a:solidFill>
                <a:latin typeface="Times New Roman" panose="02020603050405020304" pitchFamily="18" charset="0"/>
              </a:endParaRPr>
            </a:p>
          </p:txBody>
        </p:sp>
        <p:sp>
          <p:nvSpPr>
            <p:cNvPr id="48227" name="Rectangle 99">
              <a:extLst>
                <a:ext uri="{FF2B5EF4-FFF2-40B4-BE49-F238E27FC236}">
                  <a16:creationId xmlns:a16="http://schemas.microsoft.com/office/drawing/2014/main" id="{02933186-CE99-46C2-8F68-E2B590B475BD}"/>
                </a:ext>
              </a:extLst>
            </p:cNvPr>
            <p:cNvSpPr>
              <a:spLocks noChangeArrowheads="1"/>
            </p:cNvSpPr>
            <p:nvPr/>
          </p:nvSpPr>
          <p:spPr bwMode="auto">
            <a:xfrm flipV="1">
              <a:off x="2852" y="3045"/>
              <a:ext cx="112"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10</a:t>
              </a:r>
              <a:endParaRPr lang="en-US" altLang="en-US" sz="2400">
                <a:solidFill>
                  <a:schemeClr val="accent2"/>
                </a:solidFill>
                <a:latin typeface="Times New Roman" panose="02020603050405020304" pitchFamily="18" charset="0"/>
              </a:endParaRPr>
            </a:p>
          </p:txBody>
        </p:sp>
        <p:sp>
          <p:nvSpPr>
            <p:cNvPr id="48228" name="Rectangle 100">
              <a:extLst>
                <a:ext uri="{FF2B5EF4-FFF2-40B4-BE49-F238E27FC236}">
                  <a16:creationId xmlns:a16="http://schemas.microsoft.com/office/drawing/2014/main" id="{2C0DAB8B-9E5B-403B-9CBC-D88A0A08F8B0}"/>
                </a:ext>
              </a:extLst>
            </p:cNvPr>
            <p:cNvSpPr>
              <a:spLocks noChangeArrowheads="1"/>
            </p:cNvSpPr>
            <p:nvPr/>
          </p:nvSpPr>
          <p:spPr bwMode="auto">
            <a:xfrm flipV="1">
              <a:off x="4506" y="3045"/>
              <a:ext cx="56"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1</a:t>
              </a:r>
              <a:endParaRPr lang="en-US" altLang="en-US" sz="2400">
                <a:solidFill>
                  <a:schemeClr val="accent2"/>
                </a:solidFill>
                <a:latin typeface="Times New Roman" panose="02020603050405020304" pitchFamily="18" charset="0"/>
              </a:endParaRPr>
            </a:p>
          </p:txBody>
        </p:sp>
        <p:sp>
          <p:nvSpPr>
            <p:cNvPr id="48229" name="Rectangle 101">
              <a:extLst>
                <a:ext uri="{FF2B5EF4-FFF2-40B4-BE49-F238E27FC236}">
                  <a16:creationId xmlns:a16="http://schemas.microsoft.com/office/drawing/2014/main" id="{00D1697C-F937-403F-8855-7E59CB1B96D7}"/>
                </a:ext>
              </a:extLst>
            </p:cNvPr>
            <p:cNvSpPr>
              <a:spLocks noChangeArrowheads="1"/>
            </p:cNvSpPr>
            <p:nvPr/>
          </p:nvSpPr>
          <p:spPr bwMode="auto">
            <a:xfrm flipV="1">
              <a:off x="623" y="3045"/>
              <a:ext cx="56"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1</a:t>
              </a:r>
              <a:endParaRPr lang="en-US" altLang="en-US" sz="2400">
                <a:solidFill>
                  <a:schemeClr val="accent2"/>
                </a:solidFill>
                <a:latin typeface="Times New Roman" panose="02020603050405020304" pitchFamily="18" charset="0"/>
              </a:endParaRPr>
            </a:p>
          </p:txBody>
        </p:sp>
        <p:sp>
          <p:nvSpPr>
            <p:cNvPr id="48230" name="Rectangle 102">
              <a:extLst>
                <a:ext uri="{FF2B5EF4-FFF2-40B4-BE49-F238E27FC236}">
                  <a16:creationId xmlns:a16="http://schemas.microsoft.com/office/drawing/2014/main" id="{6C24C6FC-1F2A-49D7-A510-318E3DCAF148}"/>
                </a:ext>
              </a:extLst>
            </p:cNvPr>
            <p:cNvSpPr>
              <a:spLocks noChangeArrowheads="1"/>
            </p:cNvSpPr>
            <p:nvPr/>
          </p:nvSpPr>
          <p:spPr bwMode="auto">
            <a:xfrm flipV="1">
              <a:off x="1342" y="3045"/>
              <a:ext cx="112"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20</a:t>
              </a:r>
              <a:endParaRPr lang="en-US" altLang="en-US" sz="2400">
                <a:solidFill>
                  <a:schemeClr val="accent2"/>
                </a:solidFill>
                <a:latin typeface="Times New Roman" panose="02020603050405020304" pitchFamily="18" charset="0"/>
              </a:endParaRPr>
            </a:p>
          </p:txBody>
        </p:sp>
        <p:sp>
          <p:nvSpPr>
            <p:cNvPr id="48231" name="Rectangle 103">
              <a:extLst>
                <a:ext uri="{FF2B5EF4-FFF2-40B4-BE49-F238E27FC236}">
                  <a16:creationId xmlns:a16="http://schemas.microsoft.com/office/drawing/2014/main" id="{47F9F013-47A0-4350-8475-3B5F329ACB31}"/>
                </a:ext>
              </a:extLst>
            </p:cNvPr>
            <p:cNvSpPr>
              <a:spLocks noChangeArrowheads="1"/>
            </p:cNvSpPr>
            <p:nvPr/>
          </p:nvSpPr>
          <p:spPr bwMode="auto">
            <a:xfrm flipV="1">
              <a:off x="3659" y="3037"/>
              <a:ext cx="56"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400" b="1">
                  <a:solidFill>
                    <a:schemeClr val="accent2"/>
                  </a:solidFill>
                  <a:latin typeface="Times" panose="02020603050405020304" pitchFamily="18" charset="0"/>
                </a:rPr>
                <a:t>1</a:t>
              </a:r>
              <a:endParaRPr lang="en-US" altLang="en-US" sz="2400">
                <a:solidFill>
                  <a:schemeClr val="accent2"/>
                </a:solidFill>
                <a:latin typeface="Times New Roman" panose="02020603050405020304" pitchFamily="18" charset="0"/>
              </a:endParaRPr>
            </a:p>
          </p:txBody>
        </p:sp>
      </p:grpSp>
      <p:sp>
        <p:nvSpPr>
          <p:cNvPr id="48232" name="Rectangle 104">
            <a:extLst>
              <a:ext uri="{FF2B5EF4-FFF2-40B4-BE49-F238E27FC236}">
                <a16:creationId xmlns:a16="http://schemas.microsoft.com/office/drawing/2014/main" id="{ED7485D7-0E19-47C3-8C8E-9050D63F6DD8}"/>
              </a:ext>
            </a:extLst>
          </p:cNvPr>
          <p:cNvSpPr>
            <a:spLocks noChangeArrowheads="1"/>
          </p:cNvSpPr>
          <p:nvPr/>
        </p:nvSpPr>
        <p:spPr bwMode="auto">
          <a:xfrm>
            <a:off x="323850" y="692150"/>
            <a:ext cx="3671888" cy="5032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a:p>
            <a:pPr algn="ctr" eaLnBrk="1" hangingPunct="1"/>
            <a:r>
              <a:rPr lang="en-US" altLang="en-US"/>
              <a:t>Abdominal Pain Prediction</a:t>
            </a:r>
          </a:p>
          <a:p>
            <a:pPr algn="ctr" eaLnBrk="1" hangingPunct="1"/>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عنصر نائب لرقم الشريحة 2">
            <a:extLst>
              <a:ext uri="{FF2B5EF4-FFF2-40B4-BE49-F238E27FC236}">
                <a16:creationId xmlns:a16="http://schemas.microsoft.com/office/drawing/2014/main" id="{B80E49C8-916A-4BE7-83DB-BB4376F1D0A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31563908-7B63-48C2-892D-9B0A9BE37D67}" type="slidenum">
              <a:rPr lang="en-US" altLang="en-US"/>
              <a:pPr eaLnBrk="1" hangingPunct="1"/>
              <a:t>43</a:t>
            </a:fld>
            <a:endParaRPr lang="en-US" altLang="en-US"/>
          </a:p>
        </p:txBody>
      </p:sp>
      <p:pic>
        <p:nvPicPr>
          <p:cNvPr id="49154" name="Picture 2" descr="shello acts">
            <a:extLst>
              <a:ext uri="{FF2B5EF4-FFF2-40B4-BE49-F238E27FC236}">
                <a16:creationId xmlns:a16="http://schemas.microsoft.com/office/drawing/2014/main" id="{B48659D7-1299-4190-A632-FC406925B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844675"/>
            <a:ext cx="1666875"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Sound">
            <a:hlinkClick r:id="" action="ppaction://noaction">
              <a:snd r:embed="rId3" name="steve hellos.wav"/>
            </a:hlinkClick>
            <a:extLst>
              <a:ext uri="{FF2B5EF4-FFF2-40B4-BE49-F238E27FC236}">
                <a16:creationId xmlns:a16="http://schemas.microsoft.com/office/drawing/2014/main" id="{CFBC5AEA-A638-436C-8ED9-F861D7ACF864}"/>
              </a:ext>
            </a:extLst>
          </p:cNvPr>
          <p:cNvSpPr>
            <a:spLocks noEditPoints="1" noChangeArrowheads="1"/>
          </p:cNvSpPr>
          <p:nvPr/>
        </p:nvSpPr>
        <p:spPr bwMode="auto">
          <a:xfrm>
            <a:off x="539750" y="3257550"/>
            <a:ext cx="287338" cy="315913"/>
          </a:xfrm>
          <a:custGeom>
            <a:avLst/>
            <a:gdLst>
              <a:gd name="T0" fmla="*/ 5824 w 21600"/>
              <a:gd name="T1" fmla="*/ 7273 h 21600"/>
              <a:gd name="T2" fmla="*/ 11164 w 21600"/>
              <a:gd name="T3" fmla="*/ 21159 h 21600"/>
              <a:gd name="T4" fmla="*/ 0 w 21600"/>
              <a:gd name="T5" fmla="*/ 13885 h 21600"/>
              <a:gd name="T6" fmla="*/ 13024 w 21600"/>
              <a:gd name="T7" fmla="*/ 7273 h 21600"/>
              <a:gd name="T8" fmla="*/ 13833 w 21600"/>
              <a:gd name="T9" fmla="*/ 7548 h 21600"/>
              <a:gd name="T10" fmla="*/ 14157 w 21600"/>
              <a:gd name="T11" fmla="*/ 9367 h 21600"/>
              <a:gd name="T12" fmla="*/ 14197 w 21600"/>
              <a:gd name="T13" fmla="*/ 11406 h 21600"/>
              <a:gd name="T14" fmla="*/ 13995 w 21600"/>
              <a:gd name="T15" fmla="*/ 12728 h 21600"/>
              <a:gd name="T16" fmla="*/ 13712 w 21600"/>
              <a:gd name="T17" fmla="*/ 14106 h 21600"/>
              <a:gd name="T18" fmla="*/ 13065 w 21600"/>
              <a:gd name="T19" fmla="*/ 13885 h 21600"/>
              <a:gd name="T20" fmla="*/ 13469 w 21600"/>
              <a:gd name="T21" fmla="*/ 11791 h 21600"/>
              <a:gd name="T22" fmla="*/ 13591 w 21600"/>
              <a:gd name="T23" fmla="*/ 10138 h 21600"/>
              <a:gd name="T24" fmla="*/ 13388 w 21600"/>
              <a:gd name="T25" fmla="*/ 8595 h 21600"/>
              <a:gd name="T26" fmla="*/ 13024 w 21600"/>
              <a:gd name="T27" fmla="*/ 7273 h 21600"/>
              <a:gd name="T28" fmla="*/ 16786 w 21600"/>
              <a:gd name="T29" fmla="*/ 5179 h 21600"/>
              <a:gd name="T30" fmla="*/ 17474 w 21600"/>
              <a:gd name="T31" fmla="*/ 8651 h 21600"/>
              <a:gd name="T32" fmla="*/ 17635 w 21600"/>
              <a:gd name="T33" fmla="*/ 12012 h 21600"/>
              <a:gd name="T34" fmla="*/ 17150 w 21600"/>
              <a:gd name="T35" fmla="*/ 15208 h 21600"/>
              <a:gd name="T36" fmla="*/ 16341 w 21600"/>
              <a:gd name="T37" fmla="*/ 17687 h 21600"/>
              <a:gd name="T38" fmla="*/ 16503 w 21600"/>
              <a:gd name="T39" fmla="*/ 14602 h 21600"/>
              <a:gd name="T40" fmla="*/ 16867 w 21600"/>
              <a:gd name="T41" fmla="*/ 12012 h 21600"/>
              <a:gd name="T42" fmla="*/ 16705 w 21600"/>
              <a:gd name="T43" fmla="*/ 7989 h 21600"/>
              <a:gd name="T44" fmla="*/ 16220 w 21600"/>
              <a:gd name="T45" fmla="*/ 5675 h 21600"/>
              <a:gd name="T46" fmla="*/ 16382 w 21600"/>
              <a:gd name="T47" fmla="*/ 3967 h 21600"/>
              <a:gd name="T48" fmla="*/ 19415 w 21600"/>
              <a:gd name="T49" fmla="*/ 826 h 21600"/>
              <a:gd name="T50" fmla="*/ 20831 w 21600"/>
              <a:gd name="T51" fmla="*/ 4683 h 21600"/>
              <a:gd name="T52" fmla="*/ 21650 w 21600"/>
              <a:gd name="T53" fmla="*/ 9450 h 21600"/>
              <a:gd name="T54" fmla="*/ 21215 w 21600"/>
              <a:gd name="T55" fmla="*/ 15938 h 21600"/>
              <a:gd name="T56" fmla="*/ 19415 w 21600"/>
              <a:gd name="T57" fmla="*/ 21655 h 21600"/>
              <a:gd name="T58" fmla="*/ 19901 w 21600"/>
              <a:gd name="T59" fmla="*/ 18404 h 21600"/>
              <a:gd name="T60" fmla="*/ 20791 w 21600"/>
              <a:gd name="T61" fmla="*/ 12342 h 21600"/>
              <a:gd name="T62" fmla="*/ 20629 w 21600"/>
              <a:gd name="T63" fmla="*/ 7411 h 21600"/>
              <a:gd name="T64" fmla="*/ 19415 w 21600"/>
              <a:gd name="T65" fmla="*/ 281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pic>
        <p:nvPicPr>
          <p:cNvPr id="49156" name="Picture 4" descr="simrau net">
            <a:extLst>
              <a:ext uri="{FF2B5EF4-FFF2-40B4-BE49-F238E27FC236}">
                <a16:creationId xmlns:a16="http://schemas.microsoft.com/office/drawing/2014/main" id="{09E04C5D-A479-4E15-88C8-14067B93A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44675"/>
            <a:ext cx="3997325"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AutoShape 5">
            <a:extLst>
              <a:ext uri="{FF2B5EF4-FFF2-40B4-BE49-F238E27FC236}">
                <a16:creationId xmlns:a16="http://schemas.microsoft.com/office/drawing/2014/main" id="{6C850325-7BA4-4B98-B9B4-01135ADBAA8F}"/>
              </a:ext>
            </a:extLst>
          </p:cNvPr>
          <p:cNvSpPr>
            <a:spLocks noChangeArrowheads="1"/>
          </p:cNvSpPr>
          <p:nvPr/>
        </p:nvSpPr>
        <p:spPr bwMode="auto">
          <a:xfrm>
            <a:off x="1116013" y="3328988"/>
            <a:ext cx="576262" cy="215900"/>
          </a:xfrm>
          <a:prstGeom prst="rightArrow">
            <a:avLst>
              <a:gd name="adj1" fmla="val 50000"/>
              <a:gd name="adj2" fmla="val 66716"/>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9158" name="AutoShape 6">
            <a:extLst>
              <a:ext uri="{FF2B5EF4-FFF2-40B4-BE49-F238E27FC236}">
                <a16:creationId xmlns:a16="http://schemas.microsoft.com/office/drawing/2014/main" id="{D6B40DF4-06B0-4FA4-894A-F71A99533781}"/>
              </a:ext>
            </a:extLst>
          </p:cNvPr>
          <p:cNvSpPr>
            <a:spLocks noChangeArrowheads="1"/>
          </p:cNvSpPr>
          <p:nvPr/>
        </p:nvSpPr>
        <p:spPr bwMode="auto">
          <a:xfrm>
            <a:off x="3851275" y="3429000"/>
            <a:ext cx="576263" cy="215900"/>
          </a:xfrm>
          <a:prstGeom prst="rightArrow">
            <a:avLst>
              <a:gd name="adj1" fmla="val 50000"/>
              <a:gd name="adj2" fmla="val 66716"/>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9159" name="Rectangle 7">
            <a:extLst>
              <a:ext uri="{FF2B5EF4-FFF2-40B4-BE49-F238E27FC236}">
                <a16:creationId xmlns:a16="http://schemas.microsoft.com/office/drawing/2014/main" id="{38D89E48-AC31-434C-AEBD-964D0050F360}"/>
              </a:ext>
            </a:extLst>
          </p:cNvPr>
          <p:cNvSpPr>
            <a:spLocks noChangeArrowheads="1"/>
          </p:cNvSpPr>
          <p:nvPr/>
        </p:nvSpPr>
        <p:spPr bwMode="auto">
          <a:xfrm>
            <a:off x="323850" y="692150"/>
            <a:ext cx="3671888" cy="5032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en-US" altLang="en-US"/>
          </a:p>
          <a:p>
            <a:pPr algn="ctr" eaLnBrk="1" hangingPunct="1"/>
            <a:r>
              <a:rPr lang="en-US" altLang="en-US"/>
              <a:t>Voice Recognition</a:t>
            </a:r>
          </a:p>
          <a:p>
            <a:pPr algn="ctr" eaLnBrk="1" hangingPunct="1"/>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عنصر نائب لرقم الشريحة 3">
            <a:extLst>
              <a:ext uri="{FF2B5EF4-FFF2-40B4-BE49-F238E27FC236}">
                <a16:creationId xmlns:a16="http://schemas.microsoft.com/office/drawing/2014/main" id="{7A45A49B-814E-4391-8FE2-2A0E86CEDD33}"/>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DED40641-1350-4902-8AC8-8A0B2F1F86D4}" type="slidenum">
              <a:rPr lang="en-US" altLang="en-US"/>
              <a:pPr eaLnBrk="1" hangingPunct="1"/>
              <a:t>44</a:t>
            </a:fld>
            <a:endParaRPr lang="en-US" altLang="en-US"/>
          </a:p>
        </p:txBody>
      </p:sp>
      <p:sp>
        <p:nvSpPr>
          <p:cNvPr id="51202" name="Rectangle 2">
            <a:extLst>
              <a:ext uri="{FF2B5EF4-FFF2-40B4-BE49-F238E27FC236}">
                <a16:creationId xmlns:a16="http://schemas.microsoft.com/office/drawing/2014/main" id="{B9239AE9-42E5-4F5C-B8CA-A3AF01D235C2}"/>
              </a:ext>
            </a:extLst>
          </p:cNvPr>
          <p:cNvSpPr>
            <a:spLocks noGrp="1" noChangeArrowheads="1"/>
          </p:cNvSpPr>
          <p:nvPr>
            <p:ph idx="1"/>
          </p:nvPr>
        </p:nvSpPr>
        <p:spPr>
          <a:xfrm>
            <a:off x="533400" y="1600200"/>
            <a:ext cx="8382000" cy="4343400"/>
          </a:xfrm>
        </p:spPr>
        <p:txBody>
          <a:bodyPr/>
          <a:lstStyle/>
          <a:p>
            <a:pPr marL="0" indent="0" eaLnBrk="1" hangingPunct="1">
              <a:lnSpc>
                <a:spcPct val="80000"/>
              </a:lnSpc>
              <a:buFontTx/>
              <a:buNone/>
            </a:pPr>
            <a:r>
              <a:rPr lang="en-US" altLang="en-US" sz="2400">
                <a:solidFill>
                  <a:srgbClr val="A319A0"/>
                </a:solidFill>
                <a:latin typeface="Verdana" panose="020B0604030504040204" pitchFamily="34" charset="0"/>
              </a:rPr>
              <a:t>NON-LINEARITY</a:t>
            </a:r>
          </a:p>
          <a:p>
            <a:pPr marL="0" indent="0" eaLnBrk="1" hangingPunct="1">
              <a:lnSpc>
                <a:spcPct val="80000"/>
              </a:lnSpc>
              <a:buFontTx/>
              <a:buNone/>
            </a:pPr>
            <a:r>
              <a:rPr lang="en-US" altLang="en-US" sz="2000">
                <a:solidFill>
                  <a:schemeClr val="accent2"/>
                </a:solidFill>
                <a:latin typeface="Verdana" panose="020B0604030504040204" pitchFamily="34" charset="0"/>
              </a:rPr>
              <a:t>It can model non-linear systems</a:t>
            </a:r>
          </a:p>
          <a:p>
            <a:pPr marL="0" indent="0" eaLnBrk="1" hangingPunct="1">
              <a:lnSpc>
                <a:spcPct val="80000"/>
              </a:lnSpc>
              <a:buFontTx/>
              <a:buNone/>
            </a:pPr>
            <a:endParaRPr lang="en-US" altLang="en-US" sz="2000">
              <a:solidFill>
                <a:schemeClr val="accent2"/>
              </a:solidFill>
              <a:latin typeface="Verdana" panose="020B0604030504040204" pitchFamily="34" charset="0"/>
            </a:endParaRPr>
          </a:p>
          <a:p>
            <a:pPr marL="0" indent="0" eaLnBrk="1" hangingPunct="1">
              <a:lnSpc>
                <a:spcPct val="80000"/>
              </a:lnSpc>
              <a:buFontTx/>
              <a:buNone/>
            </a:pPr>
            <a:r>
              <a:rPr lang="en-US" altLang="en-US" sz="2400">
                <a:solidFill>
                  <a:srgbClr val="A319A0"/>
                </a:solidFill>
                <a:latin typeface="Verdana" panose="020B0604030504040204" pitchFamily="34" charset="0"/>
              </a:rPr>
              <a:t>INPUT-OUTPUT MAPPING</a:t>
            </a:r>
          </a:p>
          <a:p>
            <a:pPr marL="0" indent="0" eaLnBrk="1" hangingPunct="1">
              <a:lnSpc>
                <a:spcPct val="80000"/>
              </a:lnSpc>
              <a:buFontTx/>
              <a:buNone/>
            </a:pPr>
            <a:r>
              <a:rPr lang="en-US" altLang="en-US" sz="2000">
                <a:solidFill>
                  <a:schemeClr val="accent2"/>
                </a:solidFill>
                <a:latin typeface="Verdana" panose="020B0604030504040204" pitchFamily="34" charset="0"/>
              </a:rPr>
              <a:t>It can derive a relationship between a set of input &amp; output responses</a:t>
            </a:r>
          </a:p>
          <a:p>
            <a:pPr marL="0" indent="0" eaLnBrk="1" hangingPunct="1">
              <a:lnSpc>
                <a:spcPct val="80000"/>
              </a:lnSpc>
              <a:buFontTx/>
              <a:buNone/>
            </a:pPr>
            <a:endParaRPr lang="en-US" altLang="en-US" sz="2000">
              <a:solidFill>
                <a:schemeClr val="accent2"/>
              </a:solidFill>
              <a:latin typeface="Verdana" panose="020B0604030504040204" pitchFamily="34" charset="0"/>
            </a:endParaRPr>
          </a:p>
          <a:p>
            <a:pPr marL="0" indent="0" eaLnBrk="1" hangingPunct="1">
              <a:lnSpc>
                <a:spcPct val="80000"/>
              </a:lnSpc>
              <a:buFontTx/>
              <a:buNone/>
            </a:pPr>
            <a:r>
              <a:rPr lang="en-US" altLang="en-US" sz="2400">
                <a:solidFill>
                  <a:srgbClr val="A319A0"/>
                </a:solidFill>
                <a:latin typeface="Verdana" panose="020B0604030504040204" pitchFamily="34" charset="0"/>
              </a:rPr>
              <a:t>ADAPTIVITY</a:t>
            </a:r>
          </a:p>
          <a:p>
            <a:pPr marL="0" indent="0" eaLnBrk="1" hangingPunct="1">
              <a:lnSpc>
                <a:spcPct val="80000"/>
              </a:lnSpc>
              <a:buFontTx/>
              <a:buNone/>
            </a:pPr>
            <a:r>
              <a:rPr lang="en-US" altLang="en-US" sz="2000">
                <a:solidFill>
                  <a:schemeClr val="accent2"/>
                </a:solidFill>
                <a:latin typeface="Verdana" panose="020B0604030504040204" pitchFamily="34" charset="0"/>
              </a:rPr>
              <a:t>The ability to learn allows the network to adapt to changes in the surrounding environment</a:t>
            </a:r>
          </a:p>
          <a:p>
            <a:pPr marL="0" indent="0" eaLnBrk="1" hangingPunct="1">
              <a:lnSpc>
                <a:spcPct val="80000"/>
              </a:lnSpc>
              <a:buFontTx/>
              <a:buNone/>
            </a:pPr>
            <a:endParaRPr lang="en-US" altLang="en-US" sz="2000">
              <a:solidFill>
                <a:schemeClr val="accent2"/>
              </a:solidFill>
              <a:latin typeface="Verdana" panose="020B0604030504040204" pitchFamily="34" charset="0"/>
            </a:endParaRPr>
          </a:p>
          <a:p>
            <a:pPr marL="0" indent="0" eaLnBrk="1" hangingPunct="1">
              <a:lnSpc>
                <a:spcPct val="80000"/>
              </a:lnSpc>
              <a:buFontTx/>
              <a:buNone/>
            </a:pPr>
            <a:r>
              <a:rPr lang="en-US" altLang="en-US" sz="2400">
                <a:solidFill>
                  <a:srgbClr val="A319A0"/>
                </a:solidFill>
                <a:latin typeface="Verdana" panose="020B0604030504040204" pitchFamily="34" charset="0"/>
              </a:rPr>
              <a:t>EVIDENTIAL RESPONSE</a:t>
            </a:r>
          </a:p>
          <a:p>
            <a:pPr marL="0" indent="0" eaLnBrk="1" hangingPunct="1">
              <a:lnSpc>
                <a:spcPct val="80000"/>
              </a:lnSpc>
              <a:buFontTx/>
              <a:buNone/>
            </a:pPr>
            <a:r>
              <a:rPr lang="en-US" altLang="en-US" sz="2000">
                <a:solidFill>
                  <a:schemeClr val="accent2"/>
                </a:solidFill>
                <a:latin typeface="Verdana" panose="020B0604030504040204" pitchFamily="34" charset="0"/>
              </a:rPr>
              <a:t>It can provide a confidence level to a given solution</a:t>
            </a:r>
          </a:p>
        </p:txBody>
      </p:sp>
      <p:sp>
        <p:nvSpPr>
          <p:cNvPr id="51203" name="Rectangle 3">
            <a:extLst>
              <a:ext uri="{FF2B5EF4-FFF2-40B4-BE49-F238E27FC236}">
                <a16:creationId xmlns:a16="http://schemas.microsoft.com/office/drawing/2014/main" id="{DC356295-FE0A-49DC-A98E-D6B01D75EA41}"/>
              </a:ext>
            </a:extLst>
          </p:cNvPr>
          <p:cNvSpPr>
            <a:spLocks noChangeArrowheads="1"/>
          </p:cNvSpPr>
          <p:nvPr/>
        </p:nvSpPr>
        <p:spPr bwMode="auto">
          <a:xfrm>
            <a:off x="14478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4000" b="1" i="1">
                <a:solidFill>
                  <a:srgbClr val="D93145"/>
                </a:solidFill>
                <a:latin typeface="Times New Roman" panose="02020603050405020304" pitchFamily="18" charset="0"/>
              </a:rPr>
              <a:t>Advantages Of NN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عنصر نائب لرقم الشريحة 3">
            <a:extLst>
              <a:ext uri="{FF2B5EF4-FFF2-40B4-BE49-F238E27FC236}">
                <a16:creationId xmlns:a16="http://schemas.microsoft.com/office/drawing/2014/main" id="{6A0F7BDB-1EC3-4EE1-A551-53AB9D563334}"/>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86ED3AAC-CC20-49C5-AB63-D8E91E40A8E9}" type="slidenum">
              <a:rPr lang="en-US" altLang="en-US"/>
              <a:pPr eaLnBrk="1" hangingPunct="1"/>
              <a:t>45</a:t>
            </a:fld>
            <a:endParaRPr lang="en-US" altLang="en-US"/>
          </a:p>
        </p:txBody>
      </p:sp>
      <p:sp>
        <p:nvSpPr>
          <p:cNvPr id="53250" name="Rectangle 2">
            <a:extLst>
              <a:ext uri="{FF2B5EF4-FFF2-40B4-BE49-F238E27FC236}">
                <a16:creationId xmlns:a16="http://schemas.microsoft.com/office/drawing/2014/main" id="{D28C2342-D4EA-4531-972B-EBA8D9C5C93E}"/>
              </a:ext>
            </a:extLst>
          </p:cNvPr>
          <p:cNvSpPr>
            <a:spLocks noGrp="1" noChangeArrowheads="1"/>
          </p:cNvSpPr>
          <p:nvPr>
            <p:ph idx="1"/>
          </p:nvPr>
        </p:nvSpPr>
        <p:spPr>
          <a:xfrm>
            <a:off x="533400" y="1524000"/>
            <a:ext cx="8153400" cy="4038600"/>
          </a:xfrm>
        </p:spPr>
        <p:txBody>
          <a:bodyPr/>
          <a:lstStyle/>
          <a:p>
            <a:pPr marL="0" indent="0" eaLnBrk="1" hangingPunct="1">
              <a:lnSpc>
                <a:spcPct val="80000"/>
              </a:lnSpc>
              <a:buFontTx/>
              <a:buNone/>
            </a:pPr>
            <a:r>
              <a:rPr lang="en-US" altLang="en-US" sz="2400">
                <a:solidFill>
                  <a:srgbClr val="A319A0"/>
                </a:solidFill>
                <a:latin typeface="Verdana" panose="020B0604030504040204" pitchFamily="34" charset="0"/>
              </a:rPr>
              <a:t>CONTEXTUAL INFORMATION</a:t>
            </a:r>
          </a:p>
          <a:p>
            <a:pPr marL="0" indent="0" algn="just" eaLnBrk="1" hangingPunct="1">
              <a:lnSpc>
                <a:spcPct val="80000"/>
              </a:lnSpc>
              <a:buFontTx/>
              <a:buNone/>
            </a:pPr>
            <a:r>
              <a:rPr lang="en-US" altLang="en-US" sz="2000">
                <a:solidFill>
                  <a:schemeClr val="accent2"/>
                </a:solidFill>
                <a:latin typeface="Verdana" panose="020B0604030504040204" pitchFamily="34" charset="0"/>
              </a:rPr>
              <a:t>Knowledge is presented by the structure of the network. Every neuron in the network is potentially affected by the global activity of all other neurons in the network. Consequently, contextual information is dealt with naturally in the network.</a:t>
            </a:r>
          </a:p>
          <a:p>
            <a:pPr marL="0" indent="0" eaLnBrk="1" hangingPunct="1">
              <a:lnSpc>
                <a:spcPct val="80000"/>
              </a:lnSpc>
              <a:buFontTx/>
              <a:buNone/>
            </a:pPr>
            <a:endParaRPr lang="en-US" altLang="en-US" sz="2000">
              <a:latin typeface="Verdana" panose="020B0604030504040204" pitchFamily="34" charset="0"/>
            </a:endParaRPr>
          </a:p>
          <a:p>
            <a:pPr marL="0" indent="0" eaLnBrk="1" hangingPunct="1">
              <a:lnSpc>
                <a:spcPct val="80000"/>
              </a:lnSpc>
              <a:buFontTx/>
              <a:buNone/>
            </a:pPr>
            <a:r>
              <a:rPr lang="en-US" altLang="en-US" sz="2400">
                <a:solidFill>
                  <a:srgbClr val="A319A0"/>
                </a:solidFill>
                <a:latin typeface="Verdana" panose="020B0604030504040204" pitchFamily="34" charset="0"/>
              </a:rPr>
              <a:t>FAULT TOLERANCE</a:t>
            </a:r>
          </a:p>
          <a:p>
            <a:pPr marL="0" indent="0" eaLnBrk="1" hangingPunct="1">
              <a:lnSpc>
                <a:spcPct val="80000"/>
              </a:lnSpc>
              <a:buFontTx/>
              <a:buNone/>
            </a:pPr>
            <a:r>
              <a:rPr lang="en-US" altLang="en-US" sz="2000">
                <a:solidFill>
                  <a:schemeClr val="accent2"/>
                </a:solidFill>
                <a:latin typeface="Verdana" panose="020B0604030504040204" pitchFamily="34" charset="0"/>
              </a:rPr>
              <a:t>Distributed nature of the NN gives it fault tolerant capabilities</a:t>
            </a:r>
          </a:p>
          <a:p>
            <a:pPr marL="0" indent="0" eaLnBrk="1" hangingPunct="1">
              <a:lnSpc>
                <a:spcPct val="80000"/>
              </a:lnSpc>
              <a:buFontTx/>
              <a:buNone/>
            </a:pPr>
            <a:endParaRPr lang="en-US" altLang="en-US" sz="2000">
              <a:solidFill>
                <a:schemeClr val="accent2"/>
              </a:solidFill>
              <a:latin typeface="Verdana" panose="020B0604030504040204" pitchFamily="34" charset="0"/>
            </a:endParaRPr>
          </a:p>
          <a:p>
            <a:pPr marL="0" indent="0" eaLnBrk="1" hangingPunct="1">
              <a:lnSpc>
                <a:spcPct val="80000"/>
              </a:lnSpc>
              <a:buFontTx/>
              <a:buNone/>
            </a:pPr>
            <a:r>
              <a:rPr lang="en-US" altLang="en-US" sz="2400">
                <a:solidFill>
                  <a:srgbClr val="A319A0"/>
                </a:solidFill>
                <a:latin typeface="Verdana" panose="020B0604030504040204" pitchFamily="34" charset="0"/>
              </a:rPr>
              <a:t>NEUROBIOLOGY ANALOGY</a:t>
            </a:r>
          </a:p>
          <a:p>
            <a:pPr marL="0" indent="0" eaLnBrk="1" hangingPunct="1">
              <a:lnSpc>
                <a:spcPct val="80000"/>
              </a:lnSpc>
              <a:buFontTx/>
              <a:buNone/>
            </a:pPr>
            <a:r>
              <a:rPr lang="en-US" altLang="en-US" sz="2000">
                <a:solidFill>
                  <a:schemeClr val="accent2"/>
                </a:solidFill>
                <a:latin typeface="Verdana" panose="020B0604030504040204" pitchFamily="34" charset="0"/>
              </a:rPr>
              <a:t>Models the architecture of the brain</a:t>
            </a:r>
          </a:p>
          <a:p>
            <a:pPr marL="0" indent="0" eaLnBrk="1" hangingPunct="1">
              <a:lnSpc>
                <a:spcPct val="80000"/>
              </a:lnSpc>
            </a:pPr>
            <a:endParaRPr lang="en-US" altLang="en-US" sz="2000">
              <a:solidFill>
                <a:schemeClr val="accent2"/>
              </a:solidFill>
              <a:latin typeface="Verdana" panose="020B0604030504040204" pitchFamily="34" charset="0"/>
            </a:endParaRPr>
          </a:p>
        </p:txBody>
      </p:sp>
      <p:sp>
        <p:nvSpPr>
          <p:cNvPr id="53251" name="Rectangle 3">
            <a:extLst>
              <a:ext uri="{FF2B5EF4-FFF2-40B4-BE49-F238E27FC236}">
                <a16:creationId xmlns:a16="http://schemas.microsoft.com/office/drawing/2014/main" id="{940EBCF4-77C0-4B6C-9D3B-4D2B25705F58}"/>
              </a:ext>
            </a:extLst>
          </p:cNvPr>
          <p:cNvSpPr>
            <a:spLocks noChangeArrowheads="1"/>
          </p:cNvSpPr>
          <p:nvPr/>
        </p:nvSpPr>
        <p:spPr bwMode="auto">
          <a:xfrm>
            <a:off x="14478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4000" b="1" i="1">
                <a:solidFill>
                  <a:srgbClr val="D93145"/>
                </a:solidFill>
                <a:latin typeface="Times New Roman" panose="02020603050405020304" pitchFamily="18" charset="0"/>
              </a:rPr>
              <a:t>Advantages Of NN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عنصر نائب لرقم الشريحة 3">
            <a:extLst>
              <a:ext uri="{FF2B5EF4-FFF2-40B4-BE49-F238E27FC236}">
                <a16:creationId xmlns:a16="http://schemas.microsoft.com/office/drawing/2014/main" id="{2A8357A0-DD45-4791-BC43-640C575D8057}"/>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74E26CA0-5FE5-4C49-9DDC-1DB2D3DEF5BA}" type="slidenum">
              <a:rPr lang="en-US" altLang="en-US"/>
              <a:pPr eaLnBrk="1" hangingPunct="1"/>
              <a:t>46</a:t>
            </a:fld>
            <a:endParaRPr lang="en-US" altLang="en-US"/>
          </a:p>
        </p:txBody>
      </p:sp>
      <p:sp>
        <p:nvSpPr>
          <p:cNvPr id="55298" name="Rectangle 2">
            <a:extLst>
              <a:ext uri="{FF2B5EF4-FFF2-40B4-BE49-F238E27FC236}">
                <a16:creationId xmlns:a16="http://schemas.microsoft.com/office/drawing/2014/main" id="{828F667B-511A-4C07-933B-3B8E01EEC4FF}"/>
              </a:ext>
            </a:extLst>
          </p:cNvPr>
          <p:cNvSpPr>
            <a:spLocks noGrp="1" noChangeArrowheads="1"/>
          </p:cNvSpPr>
          <p:nvPr>
            <p:ph type="title"/>
          </p:nvPr>
        </p:nvSpPr>
        <p:spPr>
          <a:xfrm>
            <a:off x="304800" y="457200"/>
            <a:ext cx="8839200" cy="1143000"/>
          </a:xfrm>
        </p:spPr>
        <p:txBody>
          <a:bodyPr/>
          <a:lstStyle/>
          <a:p>
            <a:pPr algn="l" eaLnBrk="1" hangingPunct="1"/>
            <a:r>
              <a:rPr lang="en-US" altLang="en-US" sz="3200" b="1" i="1">
                <a:solidFill>
                  <a:srgbClr val="D93145"/>
                </a:solidFill>
                <a:latin typeface="Times New Roman" panose="02020603050405020304" pitchFamily="18" charset="0"/>
              </a:rPr>
              <a:t>Comparison of ANN with conventional AI methods</a:t>
            </a:r>
          </a:p>
        </p:txBody>
      </p:sp>
      <p:pic>
        <p:nvPicPr>
          <p:cNvPr id="55299" name="Picture 3">
            <a:extLst>
              <a:ext uri="{FF2B5EF4-FFF2-40B4-BE49-F238E27FC236}">
                <a16:creationId xmlns:a16="http://schemas.microsoft.com/office/drawing/2014/main" id="{C623BB12-03B4-4A9D-B701-9A8433AF0FA9}"/>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600200"/>
            <a:ext cx="7832725" cy="449421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ED0309A5-3996-4289-9E49-CA4AC813FE66}"/>
              </a:ext>
            </a:extLst>
          </p:cNvPr>
          <p:cNvSpPr>
            <a:spLocks noGrp="1" noChangeArrowheads="1"/>
          </p:cNvSpPr>
          <p:nvPr>
            <p:ph type="title"/>
          </p:nvPr>
        </p:nvSpPr>
        <p:spPr/>
        <p:txBody>
          <a:bodyPr/>
          <a:lstStyle/>
          <a:p>
            <a:r>
              <a:rPr lang="en-US" altLang="en-US" dirty="0"/>
              <a:t>Assignments</a:t>
            </a:r>
          </a:p>
        </p:txBody>
      </p:sp>
      <p:sp>
        <p:nvSpPr>
          <p:cNvPr id="58370" name="Content Placeholder 2">
            <a:extLst>
              <a:ext uri="{FF2B5EF4-FFF2-40B4-BE49-F238E27FC236}">
                <a16:creationId xmlns:a16="http://schemas.microsoft.com/office/drawing/2014/main" id="{8A8E808C-46BD-4B41-8A22-48EDC288F3AE}"/>
              </a:ext>
            </a:extLst>
          </p:cNvPr>
          <p:cNvSpPr>
            <a:spLocks noGrp="1" noChangeArrowheads="1"/>
          </p:cNvSpPr>
          <p:nvPr>
            <p:ph idx="1"/>
          </p:nvPr>
        </p:nvSpPr>
        <p:spPr/>
        <p:txBody>
          <a:bodyPr/>
          <a:lstStyle/>
          <a:p>
            <a:r>
              <a:rPr lang="en-US" altLang="en-US" dirty="0" err="1"/>
              <a:t>Tugas</a:t>
            </a:r>
            <a:r>
              <a:rPr lang="en-US" altLang="en-US" dirty="0"/>
              <a:t> </a:t>
            </a:r>
            <a:r>
              <a:rPr lang="en-US" altLang="en-US" dirty="0" err="1"/>
              <a:t>Mandiri</a:t>
            </a:r>
            <a:endParaRPr lang="en-US" altLang="en-US" dirty="0"/>
          </a:p>
          <a:p>
            <a:r>
              <a:rPr lang="en-US" altLang="en-US" dirty="0" err="1"/>
              <a:t>Tugas</a:t>
            </a:r>
            <a:r>
              <a:rPr lang="en-US" altLang="en-US" dirty="0"/>
              <a:t> </a:t>
            </a:r>
            <a:r>
              <a:rPr lang="en-US" altLang="en-US" dirty="0" err="1"/>
              <a:t>Mingguan</a:t>
            </a:r>
            <a:r>
              <a:rPr lang="en-US" altLang="en-US" dirty="0"/>
              <a:t> </a:t>
            </a:r>
          </a:p>
          <a:p>
            <a:r>
              <a:rPr lang="en-US" altLang="en-US" dirty="0"/>
              <a:t>Simple Code</a:t>
            </a:r>
          </a:p>
          <a:p>
            <a:r>
              <a:rPr lang="en-US" altLang="en-US" dirty="0"/>
              <a:t>Post-Test</a:t>
            </a:r>
          </a:p>
          <a:p>
            <a:endParaRPr lang="en-US" altLang="en-US" dirty="0"/>
          </a:p>
          <a:p>
            <a:pPr marL="0" indent="0">
              <a:buNone/>
            </a:pPr>
            <a:endParaRPr lang="en-US" altLang="en-US" dirty="0"/>
          </a:p>
          <a:p>
            <a:endParaRPr lang="en-US" altLang="en-US" dirty="0"/>
          </a:p>
        </p:txBody>
      </p:sp>
      <p:sp>
        <p:nvSpPr>
          <p:cNvPr id="58371" name="Slide Number Placeholder 3">
            <a:extLst>
              <a:ext uri="{FF2B5EF4-FFF2-40B4-BE49-F238E27FC236}">
                <a16:creationId xmlns:a16="http://schemas.microsoft.com/office/drawing/2014/main" id="{F10D1556-6934-41EC-838D-F731E3B1BE7E}"/>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A44BDA32-FD80-40A1-B5D4-A833802726C1}" type="slidenum">
              <a:rPr lang="en-US" altLang="en-US"/>
              <a:pPr eaLnBrk="1" hangingPunct="1"/>
              <a:t>5</a:t>
            </a:fld>
            <a:endParaRPr lang="en-US" altLang="en-US"/>
          </a:p>
        </p:txBody>
      </p:sp>
    </p:spTree>
    <p:extLst>
      <p:ext uri="{BB962C8B-B14F-4D97-AF65-F5344CB8AC3E}">
        <p14:creationId xmlns:p14="http://schemas.microsoft.com/office/powerpoint/2010/main" val="325696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D18A-0881-422F-86EC-7D442ED4E4DA}"/>
              </a:ext>
            </a:extLst>
          </p:cNvPr>
          <p:cNvSpPr>
            <a:spLocks noGrp="1"/>
          </p:cNvSpPr>
          <p:nvPr>
            <p:ph type="title"/>
          </p:nvPr>
        </p:nvSpPr>
        <p:spPr/>
        <p:txBody>
          <a:bodyPr/>
          <a:lstStyle/>
          <a:p>
            <a:r>
              <a:rPr lang="en-US" dirty="0"/>
              <a:t>Project/</a:t>
            </a:r>
            <a:r>
              <a:rPr lang="en-US" dirty="0" err="1"/>
              <a:t>Tugas</a:t>
            </a:r>
            <a:r>
              <a:rPr lang="en-US" dirty="0"/>
              <a:t> </a:t>
            </a:r>
            <a:r>
              <a:rPr lang="en-US" dirty="0" err="1"/>
              <a:t>Besar</a:t>
            </a:r>
            <a:endParaRPr lang="en-ID" dirty="0"/>
          </a:p>
        </p:txBody>
      </p:sp>
      <p:sp>
        <p:nvSpPr>
          <p:cNvPr id="3" name="Content Placeholder 2">
            <a:extLst>
              <a:ext uri="{FF2B5EF4-FFF2-40B4-BE49-F238E27FC236}">
                <a16:creationId xmlns:a16="http://schemas.microsoft.com/office/drawing/2014/main" id="{A8C8FD66-9BCC-43E8-9E9B-BEDB0546B47E}"/>
              </a:ext>
            </a:extLst>
          </p:cNvPr>
          <p:cNvSpPr>
            <a:spLocks noGrp="1"/>
          </p:cNvSpPr>
          <p:nvPr>
            <p:ph idx="1"/>
          </p:nvPr>
        </p:nvSpPr>
        <p:spPr/>
        <p:txBody>
          <a:bodyPr>
            <a:normAutofit fontScale="92500" lnSpcReduction="20000"/>
          </a:bodyPr>
          <a:lstStyle/>
          <a:p>
            <a:r>
              <a:rPr lang="en-US" sz="2400" dirty="0"/>
              <a:t>Project </a:t>
            </a:r>
            <a:r>
              <a:rPr lang="en-US" sz="2400" dirty="0" err="1"/>
              <a:t>Kelompok</a:t>
            </a:r>
            <a:r>
              <a:rPr lang="en-US" sz="2400" dirty="0"/>
              <a:t> </a:t>
            </a:r>
            <a:r>
              <a:rPr lang="en-US" sz="2400" dirty="0" err="1"/>
              <a:t>dilaksanakan</a:t>
            </a:r>
            <a:r>
              <a:rPr lang="en-US" sz="2400" dirty="0"/>
              <a:t> </a:t>
            </a:r>
            <a:r>
              <a:rPr lang="en-US" sz="2400" dirty="0" err="1"/>
              <a:t>secara</a:t>
            </a:r>
            <a:r>
              <a:rPr lang="en-US" sz="2400" dirty="0"/>
              <a:t> </a:t>
            </a:r>
            <a:r>
              <a:rPr lang="en-US" sz="2400" dirty="0" err="1"/>
              <a:t>kelompok</a:t>
            </a:r>
            <a:r>
              <a:rPr lang="en-US" sz="2400" dirty="0"/>
              <a:t> </a:t>
            </a:r>
            <a:r>
              <a:rPr lang="en-US" sz="2400" dirty="0" err="1"/>
              <a:t>dengan</a:t>
            </a:r>
            <a:r>
              <a:rPr lang="en-US" sz="2400" dirty="0"/>
              <a:t> </a:t>
            </a:r>
            <a:r>
              <a:rPr lang="en-US" sz="2400" dirty="0" err="1"/>
              <a:t>ketentuan</a:t>
            </a:r>
            <a:r>
              <a:rPr lang="en-US" sz="2400" dirty="0"/>
              <a:t> </a:t>
            </a:r>
            <a:r>
              <a:rPr lang="en-US" sz="2400" dirty="0" err="1"/>
              <a:t>sbb</a:t>
            </a:r>
            <a:r>
              <a:rPr lang="en-US" sz="2400" dirty="0"/>
              <a:t>:</a:t>
            </a:r>
          </a:p>
          <a:p>
            <a:pPr marL="685800" lvl="1" indent="-342900">
              <a:buFont typeface="+mj-lt"/>
              <a:buAutoNum type="arabicPeriod"/>
            </a:pPr>
            <a:r>
              <a:rPr lang="en-US" sz="2400" dirty="0" err="1">
                <a:solidFill>
                  <a:srgbClr val="FF0000"/>
                </a:solidFill>
              </a:rPr>
              <a:t>Anggota</a:t>
            </a:r>
            <a:r>
              <a:rPr lang="en-US" sz="2400" dirty="0">
                <a:solidFill>
                  <a:srgbClr val="FF0000"/>
                </a:solidFill>
              </a:rPr>
              <a:t> </a:t>
            </a:r>
            <a:r>
              <a:rPr lang="en-US" sz="2400" dirty="0" err="1">
                <a:solidFill>
                  <a:srgbClr val="FF0000"/>
                </a:solidFill>
              </a:rPr>
              <a:t>maksimal</a:t>
            </a:r>
            <a:r>
              <a:rPr lang="en-US" sz="2400" dirty="0">
                <a:solidFill>
                  <a:srgbClr val="FF0000"/>
                </a:solidFill>
              </a:rPr>
              <a:t> 2 orang (</a:t>
            </a:r>
            <a:r>
              <a:rPr lang="en-US" sz="2400" dirty="0" err="1">
                <a:solidFill>
                  <a:srgbClr val="FF0000"/>
                </a:solidFill>
              </a:rPr>
              <a:t>ditentukan</a:t>
            </a:r>
            <a:r>
              <a:rPr lang="en-US" sz="2400" dirty="0">
                <a:solidFill>
                  <a:srgbClr val="FF0000"/>
                </a:solidFill>
              </a:rPr>
              <a:t> </a:t>
            </a:r>
            <a:r>
              <a:rPr lang="en-US" sz="2400" dirty="0" err="1">
                <a:solidFill>
                  <a:srgbClr val="FF0000"/>
                </a:solidFill>
              </a:rPr>
              <a:t>secara</a:t>
            </a:r>
            <a:r>
              <a:rPr lang="en-US" sz="2400" dirty="0">
                <a:solidFill>
                  <a:srgbClr val="FF0000"/>
                </a:solidFill>
              </a:rPr>
              <a:t> </a:t>
            </a:r>
            <a:r>
              <a:rPr lang="en-US" sz="2400" dirty="0" err="1">
                <a:solidFill>
                  <a:srgbClr val="FF0000"/>
                </a:solidFill>
              </a:rPr>
              <a:t>acak</a:t>
            </a:r>
            <a:r>
              <a:rPr lang="en-US" sz="2400" dirty="0">
                <a:solidFill>
                  <a:srgbClr val="FF0000"/>
                </a:solidFill>
              </a:rPr>
              <a:t>)</a:t>
            </a:r>
          </a:p>
          <a:p>
            <a:pPr marL="685800" lvl="1" indent="-342900">
              <a:buFont typeface="+mj-lt"/>
              <a:buAutoNum type="arabicPeriod"/>
            </a:pPr>
            <a:r>
              <a:rPr lang="en-US" sz="2400" dirty="0">
                <a:solidFill>
                  <a:srgbClr val="FF0000"/>
                </a:solidFill>
              </a:rPr>
              <a:t>Project </a:t>
            </a:r>
            <a:r>
              <a:rPr lang="en-US" sz="2400" dirty="0" err="1">
                <a:solidFill>
                  <a:srgbClr val="FF0000"/>
                </a:solidFill>
              </a:rPr>
              <a:t>berupa</a:t>
            </a:r>
            <a:r>
              <a:rPr lang="en-US" sz="2400" dirty="0">
                <a:solidFill>
                  <a:srgbClr val="FF0000"/>
                </a:solidFill>
              </a:rPr>
              <a:t> </a:t>
            </a:r>
            <a:r>
              <a:rPr lang="en-US" sz="2400" dirty="0" err="1">
                <a:solidFill>
                  <a:srgbClr val="FF0000"/>
                </a:solidFill>
              </a:rPr>
              <a:t>Penyelesaian</a:t>
            </a:r>
            <a:r>
              <a:rPr lang="en-US" sz="2400" dirty="0">
                <a:solidFill>
                  <a:srgbClr val="FF0000"/>
                </a:solidFill>
              </a:rPr>
              <a:t> </a:t>
            </a:r>
            <a:r>
              <a:rPr lang="en-US" sz="2400" dirty="0" err="1">
                <a:solidFill>
                  <a:srgbClr val="FF0000"/>
                </a:solidFill>
              </a:rPr>
              <a:t>persoalan</a:t>
            </a:r>
            <a:r>
              <a:rPr lang="en-US" sz="2400" dirty="0">
                <a:solidFill>
                  <a:srgbClr val="FF0000"/>
                </a:solidFill>
              </a:rPr>
              <a:t> </a:t>
            </a:r>
            <a:r>
              <a:rPr lang="en-US" sz="2400" dirty="0" err="1">
                <a:solidFill>
                  <a:srgbClr val="FF0000"/>
                </a:solidFill>
              </a:rPr>
              <a:t>implementasi</a:t>
            </a:r>
            <a:r>
              <a:rPr lang="en-US" sz="2400" dirty="0">
                <a:solidFill>
                  <a:srgbClr val="FF0000"/>
                </a:solidFill>
              </a:rPr>
              <a:t> ANN </a:t>
            </a:r>
            <a:r>
              <a:rPr lang="en-US" sz="2400" dirty="0" err="1">
                <a:solidFill>
                  <a:srgbClr val="FF0000"/>
                </a:solidFill>
              </a:rPr>
              <a:t>atas</a:t>
            </a:r>
            <a:r>
              <a:rPr lang="en-US" sz="2400" dirty="0">
                <a:solidFill>
                  <a:srgbClr val="FF0000"/>
                </a:solidFill>
              </a:rPr>
              <a:t> data yang </a:t>
            </a:r>
            <a:r>
              <a:rPr lang="en-US" sz="2400" dirty="0" err="1">
                <a:solidFill>
                  <a:srgbClr val="FF0000"/>
                </a:solidFill>
              </a:rPr>
              <a:t>diberikan</a:t>
            </a:r>
            <a:r>
              <a:rPr lang="en-US" sz="2400" dirty="0">
                <a:solidFill>
                  <a:srgbClr val="FF0000"/>
                </a:solidFill>
              </a:rPr>
              <a:t>/</a:t>
            </a:r>
            <a:r>
              <a:rPr lang="en-US" sz="2400" dirty="0" err="1">
                <a:solidFill>
                  <a:srgbClr val="FF0000"/>
                </a:solidFill>
              </a:rPr>
              <a:t>usulan</a:t>
            </a:r>
            <a:r>
              <a:rPr lang="en-US" sz="2400" dirty="0">
                <a:solidFill>
                  <a:srgbClr val="FF0000"/>
                </a:solidFill>
              </a:rPr>
              <a:t> </a:t>
            </a:r>
            <a:r>
              <a:rPr lang="en-US" sz="2400" dirty="0" err="1">
                <a:solidFill>
                  <a:srgbClr val="FF0000"/>
                </a:solidFill>
              </a:rPr>
              <a:t>kelompok</a:t>
            </a:r>
            <a:r>
              <a:rPr lang="en-US" sz="2400" dirty="0">
                <a:solidFill>
                  <a:srgbClr val="FF0000"/>
                </a:solidFill>
              </a:rPr>
              <a:t>. </a:t>
            </a:r>
          </a:p>
          <a:p>
            <a:pPr marL="685800" lvl="1" indent="-342900">
              <a:buFont typeface="+mj-lt"/>
              <a:buAutoNum type="arabicPeriod"/>
            </a:pPr>
            <a:r>
              <a:rPr lang="en-US" sz="2400" dirty="0" err="1">
                <a:solidFill>
                  <a:srgbClr val="FF0000"/>
                </a:solidFill>
              </a:rPr>
              <a:t>Penyelesaian</a:t>
            </a:r>
            <a:r>
              <a:rPr lang="en-US" sz="2400" dirty="0">
                <a:solidFill>
                  <a:srgbClr val="FF0000"/>
                </a:solidFill>
              </a:rPr>
              <a:t> </a:t>
            </a:r>
            <a:r>
              <a:rPr lang="en-US" sz="2400" dirty="0" err="1">
                <a:solidFill>
                  <a:srgbClr val="FF0000"/>
                </a:solidFill>
              </a:rPr>
              <a:t>harus</a:t>
            </a:r>
            <a:r>
              <a:rPr lang="en-US" sz="2400" dirty="0">
                <a:solidFill>
                  <a:srgbClr val="FF0000"/>
                </a:solidFill>
              </a:rPr>
              <a:t> </a:t>
            </a:r>
            <a:r>
              <a:rPr lang="en-US" sz="2400" dirty="0" err="1">
                <a:solidFill>
                  <a:srgbClr val="FF0000"/>
                </a:solidFill>
              </a:rPr>
              <a:t>dilakukan</a:t>
            </a:r>
            <a:r>
              <a:rPr lang="en-US" sz="2400" dirty="0">
                <a:solidFill>
                  <a:srgbClr val="FF0000"/>
                </a:solidFill>
              </a:rPr>
              <a:t> </a:t>
            </a:r>
            <a:r>
              <a:rPr lang="en-US" sz="2400" dirty="0" err="1">
                <a:solidFill>
                  <a:srgbClr val="FF0000"/>
                </a:solidFill>
              </a:rPr>
              <a:t>dengan</a:t>
            </a:r>
            <a:r>
              <a:rPr lang="en-US" sz="2400" dirty="0">
                <a:solidFill>
                  <a:srgbClr val="FF0000"/>
                </a:solidFill>
              </a:rPr>
              <a:t> </a:t>
            </a:r>
            <a:r>
              <a:rPr lang="en-US" sz="2400" dirty="0" err="1">
                <a:solidFill>
                  <a:srgbClr val="FF0000"/>
                </a:solidFill>
              </a:rPr>
              <a:t>menggunakan</a:t>
            </a:r>
            <a:r>
              <a:rPr lang="en-US" sz="2400" dirty="0">
                <a:solidFill>
                  <a:srgbClr val="FF0000"/>
                </a:solidFill>
              </a:rPr>
              <a:t> </a:t>
            </a:r>
            <a:r>
              <a:rPr lang="en-US" sz="2400" dirty="0" err="1">
                <a:solidFill>
                  <a:srgbClr val="FF0000"/>
                </a:solidFill>
              </a:rPr>
              <a:t>satu</a:t>
            </a:r>
            <a:r>
              <a:rPr lang="en-US" sz="2400" dirty="0">
                <a:solidFill>
                  <a:srgbClr val="FF0000"/>
                </a:solidFill>
              </a:rPr>
              <a:t> </a:t>
            </a:r>
            <a:r>
              <a:rPr lang="en-US" sz="2400" dirty="0" err="1">
                <a:solidFill>
                  <a:srgbClr val="FF0000"/>
                </a:solidFill>
              </a:rPr>
              <a:t>atau</a:t>
            </a:r>
            <a:r>
              <a:rPr lang="en-US" sz="2400" dirty="0">
                <a:solidFill>
                  <a:srgbClr val="FF0000"/>
                </a:solidFill>
              </a:rPr>
              <a:t> </a:t>
            </a:r>
            <a:r>
              <a:rPr lang="en-US" sz="2400" dirty="0" err="1">
                <a:solidFill>
                  <a:srgbClr val="FF0000"/>
                </a:solidFill>
              </a:rPr>
              <a:t>lebih</a:t>
            </a:r>
            <a:r>
              <a:rPr lang="en-US" sz="2400" dirty="0">
                <a:solidFill>
                  <a:srgbClr val="FF0000"/>
                </a:solidFill>
              </a:rPr>
              <a:t> </a:t>
            </a:r>
            <a:r>
              <a:rPr lang="en-US" sz="2400" dirty="0" err="1">
                <a:solidFill>
                  <a:srgbClr val="FF0000"/>
                </a:solidFill>
              </a:rPr>
              <a:t>metode</a:t>
            </a:r>
            <a:r>
              <a:rPr lang="en-US" sz="2400" dirty="0">
                <a:solidFill>
                  <a:srgbClr val="FF0000"/>
                </a:solidFill>
              </a:rPr>
              <a:t> ANN </a:t>
            </a:r>
            <a:r>
              <a:rPr lang="en-US" sz="2400" dirty="0" err="1">
                <a:solidFill>
                  <a:srgbClr val="FF0000"/>
                </a:solidFill>
              </a:rPr>
              <a:t>dengan</a:t>
            </a:r>
            <a:r>
              <a:rPr lang="en-US" sz="2400" dirty="0">
                <a:solidFill>
                  <a:srgbClr val="FF0000"/>
                </a:solidFill>
              </a:rPr>
              <a:t> </a:t>
            </a:r>
            <a:r>
              <a:rPr lang="en-US" sz="2400" dirty="0" err="1">
                <a:solidFill>
                  <a:srgbClr val="FF0000"/>
                </a:solidFill>
              </a:rPr>
              <a:t>beberapa</a:t>
            </a:r>
            <a:r>
              <a:rPr lang="en-US" sz="2400" dirty="0">
                <a:solidFill>
                  <a:srgbClr val="FF0000"/>
                </a:solidFill>
              </a:rPr>
              <a:t> </a:t>
            </a:r>
            <a:r>
              <a:rPr lang="en-US" sz="2400" dirty="0" err="1">
                <a:solidFill>
                  <a:srgbClr val="FF0000"/>
                </a:solidFill>
              </a:rPr>
              <a:t>variasi</a:t>
            </a:r>
            <a:r>
              <a:rPr lang="en-US" sz="2400" dirty="0">
                <a:solidFill>
                  <a:srgbClr val="FF0000"/>
                </a:solidFill>
              </a:rPr>
              <a:t> </a:t>
            </a:r>
            <a:r>
              <a:rPr lang="en-US" sz="2400" dirty="0" err="1">
                <a:solidFill>
                  <a:srgbClr val="FF0000"/>
                </a:solidFill>
              </a:rPr>
              <a:t>parameternya</a:t>
            </a:r>
            <a:r>
              <a:rPr lang="en-US" sz="2400" dirty="0">
                <a:solidFill>
                  <a:srgbClr val="FF0000"/>
                </a:solidFill>
              </a:rPr>
              <a:t> . </a:t>
            </a:r>
          </a:p>
          <a:p>
            <a:pPr marL="685800" lvl="1" indent="-342900">
              <a:buFont typeface="+mj-lt"/>
              <a:buAutoNum type="arabicPeriod"/>
            </a:pPr>
            <a:r>
              <a:rPr lang="en-US" sz="2400" dirty="0">
                <a:solidFill>
                  <a:srgbClr val="FF0000"/>
                </a:solidFill>
              </a:rPr>
              <a:t>Satu </a:t>
            </a:r>
            <a:r>
              <a:rPr lang="en-US" sz="2400" dirty="0" err="1">
                <a:solidFill>
                  <a:srgbClr val="FF0000"/>
                </a:solidFill>
              </a:rPr>
              <a:t>dari</a:t>
            </a:r>
            <a:r>
              <a:rPr lang="en-US" sz="2400" dirty="0">
                <a:solidFill>
                  <a:srgbClr val="FF0000"/>
                </a:solidFill>
              </a:rPr>
              <a:t> </a:t>
            </a:r>
            <a:r>
              <a:rPr lang="en-US" sz="2400" dirty="0" err="1">
                <a:solidFill>
                  <a:srgbClr val="FF0000"/>
                </a:solidFill>
              </a:rPr>
              <a:t>metode</a:t>
            </a:r>
            <a:r>
              <a:rPr lang="en-US" sz="2400" dirty="0">
                <a:solidFill>
                  <a:srgbClr val="FF0000"/>
                </a:solidFill>
              </a:rPr>
              <a:t> ANN </a:t>
            </a:r>
            <a:r>
              <a:rPr lang="en-US" sz="2400" dirty="0" err="1">
                <a:solidFill>
                  <a:srgbClr val="FF0000"/>
                </a:solidFill>
              </a:rPr>
              <a:t>sebaiknya</a:t>
            </a:r>
            <a:r>
              <a:rPr lang="en-US" sz="2400" dirty="0">
                <a:solidFill>
                  <a:srgbClr val="FF0000"/>
                </a:solidFill>
              </a:rPr>
              <a:t> </a:t>
            </a:r>
            <a:r>
              <a:rPr lang="en-US" sz="2400" dirty="0" err="1">
                <a:solidFill>
                  <a:srgbClr val="FF0000"/>
                </a:solidFill>
              </a:rPr>
              <a:t>diimplementasikan</a:t>
            </a:r>
            <a:r>
              <a:rPr lang="en-US" sz="2400" dirty="0">
                <a:solidFill>
                  <a:srgbClr val="FF0000"/>
                </a:solidFill>
              </a:rPr>
              <a:t> </a:t>
            </a:r>
            <a:r>
              <a:rPr lang="en-US" sz="2400" dirty="0" err="1">
                <a:solidFill>
                  <a:srgbClr val="FF0000"/>
                </a:solidFill>
              </a:rPr>
              <a:t>harus</a:t>
            </a:r>
            <a:r>
              <a:rPr lang="en-US" sz="2400" dirty="0">
                <a:solidFill>
                  <a:srgbClr val="FF0000"/>
                </a:solidFill>
              </a:rPr>
              <a:t> </a:t>
            </a:r>
            <a:r>
              <a:rPr lang="en-US" sz="2400" dirty="0" err="1">
                <a:solidFill>
                  <a:srgbClr val="FF0000"/>
                </a:solidFill>
              </a:rPr>
              <a:t>tanpa</a:t>
            </a:r>
            <a:r>
              <a:rPr lang="en-US" sz="2400" dirty="0">
                <a:solidFill>
                  <a:srgbClr val="FF0000"/>
                </a:solidFill>
              </a:rPr>
              <a:t> </a:t>
            </a:r>
            <a:r>
              <a:rPr lang="en-US" sz="2400" dirty="0" err="1">
                <a:solidFill>
                  <a:srgbClr val="FF0000"/>
                </a:solidFill>
              </a:rPr>
              <a:t>memanfaatkan</a:t>
            </a:r>
            <a:r>
              <a:rPr lang="en-US" sz="2400" dirty="0">
                <a:solidFill>
                  <a:srgbClr val="FF0000"/>
                </a:solidFill>
              </a:rPr>
              <a:t> </a:t>
            </a:r>
            <a:r>
              <a:rPr lang="en-US" sz="2400" dirty="0" err="1">
                <a:solidFill>
                  <a:srgbClr val="FF0000"/>
                </a:solidFill>
              </a:rPr>
              <a:t>fungsi</a:t>
            </a:r>
            <a:r>
              <a:rPr lang="en-US" sz="2400" dirty="0">
                <a:solidFill>
                  <a:srgbClr val="FF0000"/>
                </a:solidFill>
              </a:rPr>
              <a:t> library</a:t>
            </a:r>
            <a:endParaRPr lang="en-ID" sz="2400" dirty="0">
              <a:solidFill>
                <a:srgbClr val="FF0000"/>
              </a:solidFill>
            </a:endParaRPr>
          </a:p>
          <a:p>
            <a:r>
              <a:rPr lang="en-ID" sz="2400" dirty="0"/>
              <a:t>Data </a:t>
            </a:r>
            <a:r>
              <a:rPr lang="en-ID" sz="2400" dirty="0" err="1"/>
              <a:t>bisa</a:t>
            </a:r>
            <a:r>
              <a:rPr lang="en-ID" sz="2400" dirty="0"/>
              <a:t> </a:t>
            </a:r>
            <a:r>
              <a:rPr lang="en-ID" sz="2400" dirty="0" err="1"/>
              <a:t>diambil</a:t>
            </a:r>
            <a:r>
              <a:rPr lang="en-ID" sz="2400" dirty="0"/>
              <a:t> </a:t>
            </a:r>
            <a:r>
              <a:rPr lang="en-ID" sz="2400" dirty="0" err="1"/>
              <a:t>dari</a:t>
            </a:r>
            <a:r>
              <a:rPr lang="en-ID" sz="2400" dirty="0"/>
              <a:t> </a:t>
            </a:r>
            <a:r>
              <a:rPr lang="en-ID" sz="2400" dirty="0" err="1"/>
              <a:t>berbagai</a:t>
            </a:r>
            <a:r>
              <a:rPr lang="en-ID" sz="2400" dirty="0"/>
              <a:t> </a:t>
            </a:r>
            <a:r>
              <a:rPr lang="en-ID" sz="2400" dirty="0" err="1"/>
              <a:t>sumber</a:t>
            </a:r>
            <a:r>
              <a:rPr lang="en-ID" sz="2400" dirty="0"/>
              <a:t> online </a:t>
            </a:r>
            <a:r>
              <a:rPr lang="en-ID" sz="2400" dirty="0" err="1"/>
              <a:t>bisa</a:t>
            </a:r>
            <a:r>
              <a:rPr lang="en-ID" sz="2400" dirty="0"/>
              <a:t> juga </a:t>
            </a:r>
            <a:r>
              <a:rPr lang="en-ID" sz="2400" dirty="0" err="1"/>
              <a:t>menggukan</a:t>
            </a:r>
            <a:r>
              <a:rPr lang="en-ID" sz="2400" dirty="0"/>
              <a:t> data </a:t>
            </a:r>
            <a:r>
              <a:rPr lang="en-ID" sz="2400" dirty="0" err="1"/>
              <a:t>skripsi</a:t>
            </a:r>
            <a:endParaRPr lang="en-ID" sz="2400" dirty="0"/>
          </a:p>
          <a:p>
            <a:r>
              <a:rPr lang="en-ID" sz="2400" dirty="0" err="1"/>
              <a:t>Luaran</a:t>
            </a:r>
            <a:r>
              <a:rPr lang="en-ID" sz="2400" dirty="0"/>
              <a:t> : </a:t>
            </a:r>
            <a:r>
              <a:rPr lang="en-US" sz="2400" dirty="0" err="1">
                <a:solidFill>
                  <a:srgbClr val="FF0000"/>
                </a:solidFill>
              </a:rPr>
              <a:t>Data+Code</a:t>
            </a:r>
            <a:r>
              <a:rPr lang="en-US" sz="2400" dirty="0">
                <a:solidFill>
                  <a:srgbClr val="FF0000"/>
                </a:solidFill>
              </a:rPr>
              <a:t> python </a:t>
            </a:r>
            <a:r>
              <a:rPr lang="id-ID" sz="2400" dirty="0"/>
              <a:t>menggunakan Jupyter Notebook dengan format .ipynb</a:t>
            </a:r>
            <a:r>
              <a:rPr lang="en-ID" sz="2400" dirty="0"/>
              <a:t> dan </a:t>
            </a:r>
            <a:r>
              <a:rPr lang="en-ID" sz="2400" b="1" dirty="0" err="1"/>
              <a:t>laporan</a:t>
            </a:r>
            <a:r>
              <a:rPr lang="en-ID" sz="2400" b="1" dirty="0"/>
              <a:t> </a:t>
            </a:r>
            <a:r>
              <a:rPr lang="en-ID" sz="2400" b="1" dirty="0" err="1"/>
              <a:t>presentasi</a:t>
            </a:r>
            <a:r>
              <a:rPr lang="en-ID" sz="2400" b="1" dirty="0"/>
              <a:t> pptx</a:t>
            </a:r>
          </a:p>
        </p:txBody>
      </p:sp>
    </p:spTree>
    <p:extLst>
      <p:ext uri="{BB962C8B-B14F-4D97-AF65-F5344CB8AC3E}">
        <p14:creationId xmlns:p14="http://schemas.microsoft.com/office/powerpoint/2010/main" val="29578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5EDB-C1BB-4424-AF68-250731B7B541}"/>
              </a:ext>
            </a:extLst>
          </p:cNvPr>
          <p:cNvSpPr>
            <a:spLocks noGrp="1"/>
          </p:cNvSpPr>
          <p:nvPr>
            <p:ph type="title"/>
          </p:nvPr>
        </p:nvSpPr>
        <p:spPr>
          <a:xfrm>
            <a:off x="457200" y="274638"/>
            <a:ext cx="8229600" cy="487432"/>
          </a:xfrm>
        </p:spPr>
        <p:txBody>
          <a:bodyPr/>
          <a:lstStyle/>
          <a:p>
            <a:r>
              <a:rPr lang="en-US" sz="3200" dirty="0"/>
              <a:t>Project</a:t>
            </a:r>
            <a:r>
              <a:rPr lang="en-US" altLang="en-US" sz="3200" dirty="0"/>
              <a:t> Assessments</a:t>
            </a:r>
            <a:endParaRPr lang="en-ID" sz="3200" dirty="0"/>
          </a:p>
        </p:txBody>
      </p:sp>
      <p:graphicFrame>
        <p:nvGraphicFramePr>
          <p:cNvPr id="4" name="Content Placeholder 3">
            <a:extLst>
              <a:ext uri="{FF2B5EF4-FFF2-40B4-BE49-F238E27FC236}">
                <a16:creationId xmlns:a16="http://schemas.microsoft.com/office/drawing/2014/main" id="{9A37E53C-DC9B-4E0A-B188-79E9DA3A3097}"/>
              </a:ext>
            </a:extLst>
          </p:cNvPr>
          <p:cNvGraphicFramePr>
            <a:graphicFrameLocks noGrp="1"/>
          </p:cNvGraphicFramePr>
          <p:nvPr>
            <p:ph idx="1"/>
            <p:extLst>
              <p:ext uri="{D42A27DB-BD31-4B8C-83A1-F6EECF244321}">
                <p14:modId xmlns:p14="http://schemas.microsoft.com/office/powerpoint/2010/main" val="1608773807"/>
              </p:ext>
            </p:extLst>
          </p:nvPr>
        </p:nvGraphicFramePr>
        <p:xfrm>
          <a:off x="609704" y="867968"/>
          <a:ext cx="7905647" cy="5058710"/>
        </p:xfrm>
        <a:graphic>
          <a:graphicData uri="http://schemas.openxmlformats.org/drawingml/2006/table">
            <a:tbl>
              <a:tblPr firstRow="1" firstCol="1" bandRow="1">
                <a:tableStyleId>{5C22544A-7EE6-4342-B048-85BDC9FD1C3A}</a:tableStyleId>
              </a:tblPr>
              <a:tblGrid>
                <a:gridCol w="786650">
                  <a:extLst>
                    <a:ext uri="{9D8B030D-6E8A-4147-A177-3AD203B41FA5}">
                      <a16:colId xmlns:a16="http://schemas.microsoft.com/office/drawing/2014/main" val="1447210788"/>
                    </a:ext>
                  </a:extLst>
                </a:gridCol>
                <a:gridCol w="1254324">
                  <a:extLst>
                    <a:ext uri="{9D8B030D-6E8A-4147-A177-3AD203B41FA5}">
                      <a16:colId xmlns:a16="http://schemas.microsoft.com/office/drawing/2014/main" val="888714551"/>
                    </a:ext>
                  </a:extLst>
                </a:gridCol>
                <a:gridCol w="4872152">
                  <a:extLst>
                    <a:ext uri="{9D8B030D-6E8A-4147-A177-3AD203B41FA5}">
                      <a16:colId xmlns:a16="http://schemas.microsoft.com/office/drawing/2014/main" val="4212460142"/>
                    </a:ext>
                  </a:extLst>
                </a:gridCol>
                <a:gridCol w="463060">
                  <a:extLst>
                    <a:ext uri="{9D8B030D-6E8A-4147-A177-3AD203B41FA5}">
                      <a16:colId xmlns:a16="http://schemas.microsoft.com/office/drawing/2014/main" val="2366410702"/>
                    </a:ext>
                  </a:extLst>
                </a:gridCol>
                <a:gridCol w="529461">
                  <a:extLst>
                    <a:ext uri="{9D8B030D-6E8A-4147-A177-3AD203B41FA5}">
                      <a16:colId xmlns:a16="http://schemas.microsoft.com/office/drawing/2014/main" val="3829266384"/>
                    </a:ext>
                  </a:extLst>
                </a:gridCol>
              </a:tblGrid>
              <a:tr h="223455">
                <a:tc rowSpan="2" gridSpan="2">
                  <a:txBody>
                    <a:bodyPr/>
                    <a:lstStyle/>
                    <a:p>
                      <a:pPr algn="ctr">
                        <a:lnSpc>
                          <a:spcPct val="107000"/>
                        </a:lnSpc>
                        <a:spcAft>
                          <a:spcPts val="0"/>
                        </a:spcAft>
                      </a:pPr>
                      <a:r>
                        <a:rPr lang="id-ID" sz="900" dirty="0">
                          <a:solidFill>
                            <a:srgbClr val="FF0000"/>
                          </a:solidFill>
                          <a:effectLst/>
                        </a:rPr>
                        <a:t>Pokok Penilaian</a:t>
                      </a:r>
                      <a:endParaRPr lang="en-ID" sz="900" dirty="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rowSpan="2" hMerge="1">
                  <a:txBody>
                    <a:bodyPr/>
                    <a:lstStyle/>
                    <a:p>
                      <a:endParaRPr lang="en-ID"/>
                    </a:p>
                  </a:txBody>
                  <a:tcPr/>
                </a:tc>
                <a:tc rowSpan="2">
                  <a:txBody>
                    <a:bodyPr/>
                    <a:lstStyle/>
                    <a:p>
                      <a:pPr algn="ctr">
                        <a:lnSpc>
                          <a:spcPct val="107000"/>
                        </a:lnSpc>
                        <a:spcAft>
                          <a:spcPts val="0"/>
                        </a:spcAft>
                      </a:pPr>
                      <a:r>
                        <a:rPr lang="id-ID" sz="900" dirty="0">
                          <a:solidFill>
                            <a:srgbClr val="FF0000"/>
                          </a:solidFill>
                          <a:effectLst/>
                        </a:rPr>
                        <a:t>Deskripsi</a:t>
                      </a:r>
                      <a:endParaRPr lang="en-ID" sz="900" dirty="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a:lnSpc>
                          <a:spcPct val="107000"/>
                        </a:lnSpc>
                        <a:spcAft>
                          <a:spcPts val="0"/>
                        </a:spcAft>
                      </a:pPr>
                      <a:r>
                        <a:rPr lang="id-ID" sz="900" dirty="0">
                          <a:solidFill>
                            <a:srgbClr val="FF0000"/>
                          </a:solidFill>
                          <a:effectLst/>
                        </a:rPr>
                        <a:t>Nilai</a:t>
                      </a:r>
                      <a:endParaRPr lang="en-ID" sz="900" dirty="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hMerge="1">
                  <a:txBody>
                    <a:bodyPr/>
                    <a:lstStyle/>
                    <a:p>
                      <a:pPr algn="ctr">
                        <a:lnSpc>
                          <a:spcPct val="107000"/>
                        </a:lnSpc>
                        <a:spcAft>
                          <a:spcPts val="0"/>
                        </a:spcAft>
                      </a:pPr>
                      <a:endParaRPr lang="en-ID" sz="12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7250" marR="27250" marT="27250" marB="27250" anchor="ctr"/>
                </a:tc>
                <a:extLst>
                  <a:ext uri="{0D108BD9-81ED-4DB2-BD59-A6C34878D82A}">
                    <a16:rowId xmlns:a16="http://schemas.microsoft.com/office/drawing/2014/main" val="307205910"/>
                  </a:ext>
                </a:extLst>
              </a:tr>
              <a:tr h="223335">
                <a:tc gridSpan="2" vMerge="1">
                  <a:txBody>
                    <a:bodyPr/>
                    <a:lstStyle/>
                    <a:p>
                      <a:pPr algn="ctr">
                        <a:lnSpc>
                          <a:spcPct val="107000"/>
                        </a:lnSpc>
                        <a:spcAft>
                          <a:spcPts val="0"/>
                        </a:spcAft>
                      </a:pPr>
                      <a:endParaRPr lang="en-ID" sz="12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7250" marR="27250" marT="27250" marB="27250" anchor="ctr"/>
                </a:tc>
                <a:tc hMerge="1" vMerge="1">
                  <a:txBody>
                    <a:bodyPr/>
                    <a:lstStyle/>
                    <a:p>
                      <a:endParaRPr lang="en-ID"/>
                    </a:p>
                  </a:txBody>
                  <a:tcPr/>
                </a:tc>
                <a:tc vMerge="1">
                  <a:txBody>
                    <a:bodyPr/>
                    <a:lstStyle/>
                    <a:p>
                      <a:pPr algn="ctr">
                        <a:lnSpc>
                          <a:spcPct val="107000"/>
                        </a:lnSpc>
                        <a:spcAft>
                          <a:spcPts val="0"/>
                        </a:spcAft>
                      </a:pPr>
                      <a:endParaRPr lang="en-ID" sz="12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7250" marR="27250" marT="27250" marB="27250"/>
                </a:tc>
                <a:tc gridSpan="2">
                  <a:txBody>
                    <a:bodyPr/>
                    <a:lstStyle/>
                    <a:p>
                      <a:pPr algn="ctr">
                        <a:lnSpc>
                          <a:spcPct val="107000"/>
                        </a:lnSpc>
                        <a:spcAft>
                          <a:spcPts val="0"/>
                        </a:spcAft>
                      </a:pPr>
                      <a:r>
                        <a:rPr lang="en-US" sz="900" b="1" dirty="0" err="1">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rPr>
                        <a:t>Kelompok</a:t>
                      </a:r>
                      <a:endParaRPr lang="en-ID" sz="900" b="1" dirty="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hMerge="1">
                  <a:txBody>
                    <a:bodyPr/>
                    <a:lstStyle/>
                    <a:p>
                      <a:pPr algn="ctr">
                        <a:lnSpc>
                          <a:spcPct val="107000"/>
                        </a:lnSpc>
                        <a:spcAft>
                          <a:spcPts val="0"/>
                        </a:spcAft>
                      </a:pPr>
                      <a:endParaRPr lang="en-ID" sz="900" b="1" dirty="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extLst>
                  <a:ext uri="{0D108BD9-81ED-4DB2-BD59-A6C34878D82A}">
                    <a16:rowId xmlns:a16="http://schemas.microsoft.com/office/drawing/2014/main" val="3550375291"/>
                  </a:ext>
                </a:extLst>
              </a:tr>
              <a:tr h="408771">
                <a:tc rowSpan="3">
                  <a:txBody>
                    <a:bodyPr/>
                    <a:lstStyle/>
                    <a:p>
                      <a:pPr algn="ctr">
                        <a:lnSpc>
                          <a:spcPct val="107000"/>
                        </a:lnSpc>
                        <a:spcAft>
                          <a:spcPts val="0"/>
                        </a:spcAft>
                      </a:pPr>
                      <a:r>
                        <a:rPr lang="id-ID" sz="900" dirty="0">
                          <a:solidFill>
                            <a:srgbClr val="FF0000"/>
                          </a:solidFill>
                          <a:effectLst/>
                        </a:rPr>
                        <a:t>Pre-processing</a:t>
                      </a:r>
                      <a:endParaRPr lang="en-ID" sz="900" dirty="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gn="ctr">
                        <a:lnSpc>
                          <a:spcPct val="107000"/>
                        </a:lnSpc>
                        <a:spcAft>
                          <a:spcPts val="0"/>
                        </a:spcAft>
                      </a:pPr>
                      <a:r>
                        <a:rPr lang="id-ID" sz="900" dirty="0">
                          <a:effectLst/>
                        </a:rPr>
                        <a:t>Melihat data</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nSpc>
                          <a:spcPct val="107000"/>
                        </a:lnSpc>
                        <a:spcAft>
                          <a:spcPts val="0"/>
                        </a:spcAft>
                      </a:pPr>
                      <a:r>
                        <a:rPr lang="id-ID" sz="900" dirty="0">
                          <a:effectLst/>
                        </a:rPr>
                        <a:t>Setelah loading dataset, peserta menampilkan isi data (print standar, maupun menggunakan pandas)</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8</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2129274490"/>
                  </a:ext>
                </a:extLst>
              </a:tr>
              <a:tr h="594088">
                <a:tc vMerge="1">
                  <a:txBody>
                    <a:bodyPr/>
                    <a:lstStyle/>
                    <a:p>
                      <a:endParaRPr lang="en-ID"/>
                    </a:p>
                  </a:txBody>
                  <a:tcPr/>
                </a:tc>
                <a:tc>
                  <a:txBody>
                    <a:bodyPr/>
                    <a:lstStyle/>
                    <a:p>
                      <a:pPr algn="ctr">
                        <a:lnSpc>
                          <a:spcPct val="107000"/>
                        </a:lnSpc>
                        <a:spcAft>
                          <a:spcPts val="0"/>
                        </a:spcAft>
                      </a:pPr>
                      <a:r>
                        <a:rPr lang="id-ID" sz="900" dirty="0">
                          <a:effectLst/>
                        </a:rPr>
                        <a:t>Memeriksa data</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nSpc>
                          <a:spcPct val="107000"/>
                        </a:lnSpc>
                        <a:spcAft>
                          <a:spcPts val="0"/>
                        </a:spcAft>
                      </a:pPr>
                      <a:r>
                        <a:rPr lang="id-ID" sz="900" dirty="0">
                          <a:effectLst/>
                        </a:rPr>
                        <a:t>Peserta melakukan pemeriksaan jika terdapat record / field yang tidak layak dipakai, seperti record / field yang bernilai NaN atau field yang berbentuk kategori (yang tidak dapat diproses oleh classifier model)</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8</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1389578750"/>
                  </a:ext>
                </a:extLst>
              </a:tr>
              <a:tr h="408771">
                <a:tc vMerge="1">
                  <a:txBody>
                    <a:bodyPr/>
                    <a:lstStyle/>
                    <a:p>
                      <a:endParaRPr lang="en-ID"/>
                    </a:p>
                  </a:txBody>
                  <a:tcPr/>
                </a:tc>
                <a:tc>
                  <a:txBody>
                    <a:bodyPr/>
                    <a:lstStyle/>
                    <a:p>
                      <a:pPr algn="ctr">
                        <a:lnSpc>
                          <a:spcPct val="107000"/>
                        </a:lnSpc>
                        <a:spcAft>
                          <a:spcPts val="0"/>
                        </a:spcAft>
                      </a:pPr>
                      <a:r>
                        <a:rPr lang="id-ID" sz="900">
                          <a:effectLst/>
                        </a:rPr>
                        <a:t>Visualisasi data</a:t>
                      </a:r>
                      <a:endParaRPr lang="en-ID" sz="90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nSpc>
                          <a:spcPct val="107000"/>
                        </a:lnSpc>
                        <a:spcAft>
                          <a:spcPts val="0"/>
                        </a:spcAft>
                      </a:pPr>
                      <a:r>
                        <a:rPr lang="id-ID" sz="900" dirty="0">
                          <a:effectLst/>
                        </a:rPr>
                        <a:t>Peserta mampu menampilkan visualisasi sederhana seperti plot (melihat korelasi antar 2 var), barchart (jumlah data dalam variable tertentu), dll.</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4</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2675130259"/>
                  </a:ext>
                </a:extLst>
              </a:tr>
              <a:tr h="223455">
                <a:tc rowSpan="3">
                  <a:txBody>
                    <a:bodyPr/>
                    <a:lstStyle/>
                    <a:p>
                      <a:pPr algn="ctr">
                        <a:lnSpc>
                          <a:spcPct val="107000"/>
                        </a:lnSpc>
                        <a:spcAft>
                          <a:spcPts val="0"/>
                        </a:spcAft>
                      </a:pPr>
                      <a:r>
                        <a:rPr lang="id-ID" sz="900">
                          <a:solidFill>
                            <a:srgbClr val="FF0000"/>
                          </a:solidFill>
                          <a:effectLst/>
                        </a:rPr>
                        <a:t>Training</a:t>
                      </a:r>
                      <a:endParaRPr lang="en-ID" sz="90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gn="ctr">
                        <a:lnSpc>
                          <a:spcPct val="107000"/>
                        </a:lnSpc>
                        <a:spcAft>
                          <a:spcPts val="0"/>
                        </a:spcAft>
                      </a:pPr>
                      <a:r>
                        <a:rPr lang="id-ID" sz="900" dirty="0">
                          <a:effectLst/>
                        </a:rPr>
                        <a:t>Memecah data</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nSpc>
                          <a:spcPct val="107000"/>
                        </a:lnSpc>
                        <a:spcAft>
                          <a:spcPts val="0"/>
                        </a:spcAft>
                      </a:pPr>
                      <a:r>
                        <a:rPr lang="id-ID" sz="900" dirty="0">
                          <a:effectLst/>
                        </a:rPr>
                        <a:t>Peserta memecah data menjadi x_train, y_train, x_test, y_test, menggunakan scikit learn.</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12</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2918890192"/>
                  </a:ext>
                </a:extLst>
              </a:tr>
              <a:tr h="408771">
                <a:tc vMerge="1">
                  <a:txBody>
                    <a:bodyPr/>
                    <a:lstStyle/>
                    <a:p>
                      <a:endParaRPr lang="en-ID"/>
                    </a:p>
                  </a:txBody>
                  <a:tcPr/>
                </a:tc>
                <a:tc>
                  <a:txBody>
                    <a:bodyPr/>
                    <a:lstStyle/>
                    <a:p>
                      <a:pPr algn="ctr">
                        <a:lnSpc>
                          <a:spcPct val="107000"/>
                        </a:lnSpc>
                        <a:spcAft>
                          <a:spcPts val="0"/>
                        </a:spcAft>
                      </a:pPr>
                      <a:r>
                        <a:rPr lang="en-US" sz="900" dirty="0" err="1">
                          <a:effectLst/>
                        </a:rPr>
                        <a:t>Arsitektur</a:t>
                      </a:r>
                      <a:r>
                        <a:rPr lang="en-US" sz="900" dirty="0">
                          <a:effectLst/>
                        </a:rPr>
                        <a:t> ANN</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nSpc>
                          <a:spcPct val="107000"/>
                        </a:lnSpc>
                        <a:spcAft>
                          <a:spcPts val="0"/>
                        </a:spcAft>
                      </a:pPr>
                      <a:r>
                        <a:rPr lang="id-ID" sz="900" dirty="0">
                          <a:effectLst/>
                        </a:rPr>
                        <a:t>Peserta mampu </a:t>
                      </a:r>
                      <a:r>
                        <a:rPr lang="en-US" sz="900" dirty="0" err="1">
                          <a:effectLst/>
                        </a:rPr>
                        <a:t>merancang</a:t>
                      </a:r>
                      <a:r>
                        <a:rPr lang="en-US" sz="900" dirty="0">
                          <a:effectLst/>
                        </a:rPr>
                        <a:t> </a:t>
                      </a:r>
                      <a:r>
                        <a:rPr lang="id-ID" sz="900" dirty="0">
                          <a:effectLst/>
                        </a:rPr>
                        <a:t> </a:t>
                      </a:r>
                      <a:r>
                        <a:rPr lang="en-US" sz="900" dirty="0">
                          <a:effectLst/>
                        </a:rPr>
                        <a:t>Model ANN</a:t>
                      </a:r>
                      <a:r>
                        <a:rPr lang="id-ID" sz="900" dirty="0">
                          <a:effectLst/>
                        </a:rPr>
                        <a:t> (dan parameternya) yang sesuai dengan </a:t>
                      </a:r>
                      <a:r>
                        <a:rPr lang="en-US" sz="900" dirty="0" err="1">
                          <a:effectLst/>
                        </a:rPr>
                        <a:t>persoalan</a:t>
                      </a:r>
                      <a:r>
                        <a:rPr lang="en-US" sz="900" dirty="0">
                          <a:effectLst/>
                        </a:rPr>
                        <a:t> yang </a:t>
                      </a:r>
                      <a:r>
                        <a:rPr lang="en-US" sz="900" dirty="0" err="1">
                          <a:effectLst/>
                        </a:rPr>
                        <a:t>diselesaikan</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16</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3702521435"/>
                  </a:ext>
                </a:extLst>
              </a:tr>
              <a:tr h="408771">
                <a:tc vMerge="1">
                  <a:txBody>
                    <a:bodyPr/>
                    <a:lstStyle/>
                    <a:p>
                      <a:endParaRPr lang="en-ID"/>
                    </a:p>
                  </a:txBody>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id-ID" sz="900" dirty="0" err="1">
                          <a:effectLst/>
                        </a:rPr>
                        <a:t>Train</a:t>
                      </a:r>
                      <a:r>
                        <a:rPr lang="id-ID" sz="900" dirty="0">
                          <a:effectLst/>
                        </a:rPr>
                        <a:t> (</a:t>
                      </a:r>
                      <a:r>
                        <a:rPr lang="id-ID" sz="900" dirty="0" err="1">
                          <a:effectLst/>
                        </a:rPr>
                        <a:t>Fitting</a:t>
                      </a:r>
                      <a:r>
                        <a:rPr lang="id-ID" sz="900" dirty="0">
                          <a:effectLst/>
                        </a:rPr>
                        <a:t>)</a:t>
                      </a:r>
                      <a:r>
                        <a:rPr lang="en-US" sz="900" dirty="0">
                          <a:effectLst/>
                        </a:rPr>
                        <a:t>/</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id-ID" sz="900" dirty="0">
                          <a:effectLst/>
                        </a:rPr>
                        <a:t>Prediksi</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nSpc>
                          <a:spcPct val="107000"/>
                        </a:lnSpc>
                        <a:spcAft>
                          <a:spcPts val="0"/>
                        </a:spcAft>
                      </a:pPr>
                      <a:r>
                        <a:rPr lang="id-ID" sz="900" dirty="0">
                          <a:effectLst/>
                        </a:rPr>
                        <a:t>Peserta </a:t>
                      </a:r>
                      <a:r>
                        <a:rPr lang="en-US" sz="900" dirty="0" err="1">
                          <a:effectLst/>
                        </a:rPr>
                        <a:t>melakukan</a:t>
                      </a:r>
                      <a:r>
                        <a:rPr lang="en-US" sz="900" dirty="0">
                          <a:effectLst/>
                        </a:rPr>
                        <a:t> training Model ANN </a:t>
                      </a:r>
                      <a:r>
                        <a:rPr lang="en-US" sz="900" dirty="0" err="1">
                          <a:effectLst/>
                        </a:rPr>
                        <a:t>dengan</a:t>
                      </a:r>
                      <a:r>
                        <a:rPr lang="en-US" sz="900" dirty="0">
                          <a:effectLst/>
                        </a:rPr>
                        <a:t> parameter </a:t>
                      </a:r>
                      <a:r>
                        <a:rPr lang="en-US" sz="900" dirty="0" err="1">
                          <a:effectLst/>
                        </a:rPr>
                        <a:t>tebaiknya</a:t>
                      </a:r>
                      <a:r>
                        <a:rPr lang="en-US" sz="900" dirty="0">
                          <a:effectLst/>
                        </a:rPr>
                        <a:t> </a:t>
                      </a:r>
                    </a:p>
                    <a:p>
                      <a:pPr>
                        <a:lnSpc>
                          <a:spcPct val="107000"/>
                        </a:lnSpc>
                        <a:spcAft>
                          <a:spcPts val="0"/>
                        </a:spcAft>
                      </a:pPr>
                      <a:r>
                        <a:rPr lang="en-US" sz="900" dirty="0" err="1">
                          <a:effectLst/>
                        </a:rPr>
                        <a:t>Peserta</a:t>
                      </a:r>
                      <a:r>
                        <a:rPr lang="en-US" sz="900" dirty="0">
                          <a:effectLst/>
                        </a:rPr>
                        <a:t> </a:t>
                      </a:r>
                      <a:r>
                        <a:rPr lang="id-ID" sz="900" dirty="0">
                          <a:effectLst/>
                        </a:rPr>
                        <a:t>memanfaatkan model yang telah </a:t>
                      </a:r>
                      <a:r>
                        <a:rPr lang="en-US" sz="900" dirty="0">
                          <a:effectLst/>
                        </a:rPr>
                        <a:t>di</a:t>
                      </a:r>
                      <a:r>
                        <a:rPr lang="id-ID" sz="900" dirty="0" err="1">
                          <a:effectLst/>
                        </a:rPr>
                        <a:t>train</a:t>
                      </a:r>
                      <a:r>
                        <a:rPr lang="en-US" sz="900" dirty="0" err="1">
                          <a:effectLst/>
                        </a:rPr>
                        <a:t>ning</a:t>
                      </a:r>
                      <a:r>
                        <a:rPr lang="id-ID" sz="900" dirty="0">
                          <a:effectLst/>
                        </a:rPr>
                        <a:t> untuk melakukan prediksi</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12</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1785581292"/>
                  </a:ext>
                </a:extLst>
              </a:tr>
              <a:tr h="408771">
                <a:tc rowSpan="3">
                  <a:txBody>
                    <a:bodyPr/>
                    <a:lstStyle/>
                    <a:p>
                      <a:pPr algn="ctr">
                        <a:lnSpc>
                          <a:spcPct val="107000"/>
                        </a:lnSpc>
                        <a:spcAft>
                          <a:spcPts val="0"/>
                        </a:spcAft>
                      </a:pPr>
                      <a:r>
                        <a:rPr lang="id-ID" sz="900" dirty="0" err="1">
                          <a:solidFill>
                            <a:srgbClr val="FF0000"/>
                          </a:solidFill>
                          <a:effectLst/>
                        </a:rPr>
                        <a:t>Evaluating</a:t>
                      </a:r>
                      <a:endParaRPr lang="en-ID" sz="900" dirty="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gn="ctr">
                        <a:lnSpc>
                          <a:spcPct val="107000"/>
                        </a:lnSpc>
                        <a:spcAft>
                          <a:spcPts val="0"/>
                        </a:spcAft>
                      </a:pPr>
                      <a:r>
                        <a:rPr lang="id-ID" sz="900">
                          <a:effectLst/>
                        </a:rPr>
                        <a:t>Confusion Matrix</a:t>
                      </a:r>
                      <a:endParaRPr lang="en-ID" sz="90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nSpc>
                          <a:spcPct val="107000"/>
                        </a:lnSpc>
                        <a:spcAft>
                          <a:spcPts val="0"/>
                        </a:spcAft>
                      </a:pPr>
                      <a:r>
                        <a:rPr lang="id-ID" sz="900" dirty="0">
                          <a:effectLst/>
                        </a:rPr>
                        <a:t>Peserta dapat menggunakan confusion matrix sebagai alat untuk melakukan evaluasi modelnya, apakah telah di-train dengan baik atau tidak.</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8</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3555082930"/>
                  </a:ext>
                </a:extLst>
              </a:tr>
              <a:tr h="408771">
                <a:tc vMerge="1">
                  <a:txBody>
                    <a:bodyPr/>
                    <a:lstStyle/>
                    <a:p>
                      <a:endParaRPr lang="en-ID"/>
                    </a:p>
                  </a:txBody>
                  <a:tcPr/>
                </a:tc>
                <a:tc>
                  <a:txBody>
                    <a:bodyPr/>
                    <a:lstStyle/>
                    <a:p>
                      <a:pPr algn="ctr">
                        <a:lnSpc>
                          <a:spcPct val="107000"/>
                        </a:lnSpc>
                        <a:spcAft>
                          <a:spcPts val="0"/>
                        </a:spcAft>
                      </a:pPr>
                      <a:r>
                        <a:rPr lang="id-ID" sz="900">
                          <a:effectLst/>
                        </a:rPr>
                        <a:t>Accuracy / Precision / Recall / F1</a:t>
                      </a:r>
                      <a:endParaRPr lang="en-ID" sz="90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nSpc>
                          <a:spcPct val="107000"/>
                        </a:lnSpc>
                        <a:spcAft>
                          <a:spcPts val="0"/>
                        </a:spcAft>
                      </a:pPr>
                      <a:r>
                        <a:rPr lang="id-ID" sz="900" dirty="0">
                          <a:effectLst/>
                        </a:rPr>
                        <a:t>Peserta dapat menggunakan beberapa metric yang tersedia untuk mengevaluasi apakah modelnya telah di-train dengan baik atau tidak.</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8</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2486074696"/>
                  </a:ext>
                </a:extLst>
              </a:tr>
              <a:tr h="223455">
                <a:tc vMerge="1">
                  <a:txBody>
                    <a:bodyPr/>
                    <a:lstStyle/>
                    <a:p>
                      <a:endParaRPr lang="en-ID"/>
                    </a:p>
                  </a:txBody>
                  <a:tcPr/>
                </a:tc>
                <a:tc>
                  <a:txBody>
                    <a:bodyPr/>
                    <a:lstStyle/>
                    <a:p>
                      <a:pPr algn="ctr">
                        <a:lnSpc>
                          <a:spcPct val="107000"/>
                        </a:lnSpc>
                        <a:spcAft>
                          <a:spcPts val="0"/>
                        </a:spcAft>
                      </a:pPr>
                      <a:r>
                        <a:rPr lang="id-ID" sz="900">
                          <a:effectLst/>
                        </a:rPr>
                        <a:t>Visualisasi Hasil</a:t>
                      </a:r>
                      <a:endParaRPr lang="en-ID" sz="90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a:txBody>
                    <a:bodyPr/>
                    <a:lstStyle/>
                    <a:p>
                      <a:pPr>
                        <a:lnSpc>
                          <a:spcPct val="107000"/>
                        </a:lnSpc>
                        <a:spcAft>
                          <a:spcPts val="0"/>
                        </a:spcAft>
                      </a:pPr>
                      <a:r>
                        <a:rPr lang="id-ID" sz="900" dirty="0">
                          <a:effectLst/>
                        </a:rPr>
                        <a:t>Peserta mampu melakukan visualisasi performa dari model yang dibuat</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4</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3910425371"/>
                  </a:ext>
                </a:extLst>
              </a:tr>
              <a:tr h="465557">
                <a:tc gridSpan="2">
                  <a:txBody>
                    <a:bodyPr/>
                    <a:lstStyle/>
                    <a:p>
                      <a:pPr algn="ctr">
                        <a:lnSpc>
                          <a:spcPct val="107000"/>
                        </a:lnSpc>
                        <a:spcAft>
                          <a:spcPts val="0"/>
                        </a:spcAft>
                      </a:pPr>
                      <a:r>
                        <a:rPr lang="id-ID" sz="900" dirty="0">
                          <a:solidFill>
                            <a:srgbClr val="FF0000"/>
                          </a:solidFill>
                          <a:effectLst/>
                        </a:rPr>
                        <a:t>Dokumentasi</a:t>
                      </a:r>
                      <a:endParaRPr lang="en-ID" sz="900" dirty="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hMerge="1">
                  <a:txBody>
                    <a:bodyPr/>
                    <a:lstStyle/>
                    <a:p>
                      <a:endParaRPr lang="en-ID"/>
                    </a:p>
                  </a:txBody>
                  <a:tcPr/>
                </a:tc>
                <a:tc>
                  <a:txBody>
                    <a:bodyPr/>
                    <a:lstStyle/>
                    <a:p>
                      <a:pPr>
                        <a:lnSpc>
                          <a:spcPct val="107000"/>
                        </a:lnSpc>
                        <a:spcAft>
                          <a:spcPts val="0"/>
                        </a:spcAft>
                      </a:pPr>
                      <a:r>
                        <a:rPr lang="id-ID" sz="900" dirty="0">
                          <a:effectLst/>
                        </a:rPr>
                        <a:t>Keterangan yang ditulis oleh peserta untuk menjelaskan output-output dari snippet-code yang dibuatnya</a:t>
                      </a:r>
                      <a:r>
                        <a:rPr lang="en-US" sz="900" dirty="0">
                          <a:effectLst/>
                        </a:rPr>
                        <a:t>: </a:t>
                      </a:r>
                      <a:r>
                        <a:rPr lang="id-ID" sz="900" dirty="0">
                          <a:effectLst/>
                        </a:rPr>
                        <a:t>0 = Tidak ada</a:t>
                      </a:r>
                      <a:r>
                        <a:rPr lang="en-US" sz="900" dirty="0">
                          <a:effectLst/>
                        </a:rPr>
                        <a:t>, </a:t>
                      </a:r>
                      <a:r>
                        <a:rPr lang="id-ID" sz="900" dirty="0">
                          <a:effectLst/>
                        </a:rPr>
                        <a:t>1 = Sangat minim</a:t>
                      </a:r>
                      <a:r>
                        <a:rPr lang="en-US" sz="900" dirty="0">
                          <a:effectLst/>
                        </a:rPr>
                        <a:t>, dan  </a:t>
                      </a:r>
                      <a:r>
                        <a:rPr lang="id-ID" sz="900" dirty="0">
                          <a:effectLst/>
                        </a:rPr>
                        <a:t>2 = Cukup Lengkap</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8</a:t>
                      </a:r>
                    </a:p>
                  </a:txBody>
                  <a:tcPr marL="4763" marR="4763" marT="4763" marB="0"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1668345630"/>
                  </a:ext>
                </a:extLst>
              </a:tr>
              <a:tr h="429225">
                <a:tc gridSpan="2">
                  <a:txBody>
                    <a:bodyPr/>
                    <a:lstStyle/>
                    <a:p>
                      <a:pPr algn="ctr">
                        <a:lnSpc>
                          <a:spcPct val="107000"/>
                        </a:lnSpc>
                        <a:spcAft>
                          <a:spcPts val="0"/>
                        </a:spcAft>
                      </a:pPr>
                      <a:r>
                        <a:rPr lang="id-ID" sz="900" dirty="0">
                          <a:solidFill>
                            <a:srgbClr val="FF0000"/>
                          </a:solidFill>
                          <a:effectLst/>
                        </a:rPr>
                        <a:t>(Khusus Project </a:t>
                      </a:r>
                      <a:r>
                        <a:rPr lang="en-US" sz="900" dirty="0" err="1">
                          <a:solidFill>
                            <a:srgbClr val="FF0000"/>
                          </a:solidFill>
                          <a:effectLst/>
                        </a:rPr>
                        <a:t>Kelompok</a:t>
                      </a:r>
                      <a:r>
                        <a:rPr lang="id-ID" sz="900" dirty="0">
                          <a:solidFill>
                            <a:srgbClr val="FF0000"/>
                          </a:solidFill>
                          <a:effectLst/>
                        </a:rPr>
                        <a:t>)</a:t>
                      </a:r>
                      <a:endParaRPr lang="en-ID" sz="900" dirty="0">
                        <a:solidFill>
                          <a:srgbClr val="FF0000"/>
                        </a:solidFill>
                        <a:effectLst/>
                      </a:endParaRPr>
                    </a:p>
                    <a:p>
                      <a:pPr algn="ctr">
                        <a:lnSpc>
                          <a:spcPct val="107000"/>
                        </a:lnSpc>
                        <a:spcAft>
                          <a:spcPts val="0"/>
                        </a:spcAft>
                      </a:pPr>
                      <a:r>
                        <a:rPr lang="id-ID" sz="900" dirty="0">
                          <a:solidFill>
                            <a:srgbClr val="FF0000"/>
                          </a:solidFill>
                          <a:effectLst/>
                        </a:rPr>
                        <a:t>Presentasi</a:t>
                      </a:r>
                      <a:endParaRPr lang="en-ID" sz="900" dirty="0">
                        <a:solidFill>
                          <a:srgbClr val="FF0000"/>
                        </a:solidFill>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hMerge="1">
                  <a:txBody>
                    <a:bodyPr/>
                    <a:lstStyle/>
                    <a:p>
                      <a:endParaRPr lang="en-ID"/>
                    </a:p>
                  </a:txBody>
                  <a:tcPr/>
                </a:tc>
                <a:tc>
                  <a:txBody>
                    <a:bodyPr/>
                    <a:lstStyle/>
                    <a:p>
                      <a:pPr>
                        <a:lnSpc>
                          <a:spcPct val="107000"/>
                        </a:lnSpc>
                        <a:spcAft>
                          <a:spcPts val="0"/>
                        </a:spcAft>
                      </a:pPr>
                      <a:r>
                        <a:rPr lang="id-ID" sz="900" dirty="0">
                          <a:effectLst/>
                        </a:rPr>
                        <a:t>Performa presentasi yang dilakukan dan pemahaman yang dimiliki oleh kelompok peserta</a:t>
                      </a:r>
                      <a:r>
                        <a:rPr lang="en-US" sz="900" dirty="0">
                          <a:effectLst/>
                        </a:rPr>
                        <a:t>:</a:t>
                      </a:r>
                      <a:endParaRPr lang="en-ID" sz="900" dirty="0">
                        <a:effectLst/>
                      </a:endParaRPr>
                    </a:p>
                    <a:p>
                      <a:pPr>
                        <a:lnSpc>
                          <a:spcPct val="107000"/>
                        </a:lnSpc>
                        <a:spcAft>
                          <a:spcPts val="0"/>
                        </a:spcAft>
                      </a:pPr>
                      <a:r>
                        <a:rPr lang="id-ID" sz="900" dirty="0">
                          <a:effectLst/>
                        </a:rPr>
                        <a:t>1 = minim</a:t>
                      </a:r>
                      <a:r>
                        <a:rPr lang="en-US" sz="900" dirty="0">
                          <a:effectLst/>
                        </a:rPr>
                        <a:t>,  </a:t>
                      </a:r>
                      <a:r>
                        <a:rPr lang="id-ID" sz="900" dirty="0">
                          <a:effectLst/>
                        </a:rPr>
                        <a:t>2 = cukup</a:t>
                      </a:r>
                      <a:r>
                        <a:rPr lang="en-US" sz="900" dirty="0">
                          <a:effectLst/>
                        </a:rPr>
                        <a:t>, dan </a:t>
                      </a:r>
                      <a:r>
                        <a:rPr lang="id-ID" sz="900" dirty="0">
                          <a:effectLst/>
                        </a:rPr>
                        <a:t>3 = baik</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tc>
                <a:tc gridSpan="2">
                  <a:txBody>
                    <a:bodyPr/>
                    <a:lstStyle/>
                    <a:p>
                      <a:pPr algn="ctr" fontAlgn="b"/>
                      <a:r>
                        <a:rPr lang="en-ID" sz="800" b="1" i="0" u="none" strike="noStrike" dirty="0">
                          <a:solidFill>
                            <a:srgbClr val="000000"/>
                          </a:solidFill>
                          <a:effectLst/>
                          <a:latin typeface="+mn-lt"/>
                        </a:rPr>
                        <a:t>12</a:t>
                      </a:r>
                    </a:p>
                  </a:txBody>
                  <a:tcPr marL="20438" marR="20438" marT="20438" marB="20438" anchor="ctr"/>
                </a:tc>
                <a:tc hMerge="1">
                  <a:txBody>
                    <a:bodyPr/>
                    <a:lstStyle/>
                    <a:p>
                      <a:pPr algn="ctr" fontAlgn="b"/>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3793651619"/>
                  </a:ext>
                </a:extLst>
              </a:tr>
              <a:tr h="223514">
                <a:tc gridSpan="3">
                  <a:txBody>
                    <a:bodyPr/>
                    <a:lstStyle/>
                    <a:p>
                      <a:pPr algn="ctr">
                        <a:lnSpc>
                          <a:spcPct val="107000"/>
                        </a:lnSpc>
                        <a:spcAft>
                          <a:spcPts val="0"/>
                        </a:spcAft>
                      </a:pPr>
                      <a:r>
                        <a:rPr lang="en-US" sz="900" dirty="0">
                          <a:effectLst/>
                          <a:latin typeface="Segoe UI Light" panose="020B0502040204020203" pitchFamily="34" charset="0"/>
                          <a:ea typeface="Calibri" panose="020F0502020204030204" pitchFamily="34" charset="0"/>
                          <a:cs typeface="Times New Roman" panose="02020603050405020304" pitchFamily="18" charset="0"/>
                        </a:rPr>
                        <a:t>Total</a:t>
                      </a:r>
                      <a:endParaRPr lang="en-ID" sz="9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0438" marR="20438" marT="20438" marB="20438" anchor="ctr"/>
                </a:tc>
                <a:tc hMerge="1">
                  <a:txBody>
                    <a:bodyPr/>
                    <a:lstStyle/>
                    <a:p>
                      <a:endParaRPr lang="en-ID"/>
                    </a:p>
                  </a:txBody>
                  <a:tcPr/>
                </a:tc>
                <a:tc hMerge="1">
                  <a:txBody>
                    <a:bodyPr/>
                    <a:lstStyle/>
                    <a:p>
                      <a:pPr>
                        <a:lnSpc>
                          <a:spcPct val="107000"/>
                        </a:lnSpc>
                        <a:spcAft>
                          <a:spcPts val="0"/>
                        </a:spcAft>
                      </a:pPr>
                      <a:endParaRPr lang="en-ID" sz="1200" dirty="0">
                        <a:effectLst/>
                        <a:latin typeface="Segoe UI Light" panose="020B0502040204020203" pitchFamily="34" charset="0"/>
                        <a:ea typeface="Calibri" panose="020F0502020204030204" pitchFamily="34" charset="0"/>
                        <a:cs typeface="Times New Roman" panose="02020603050405020304" pitchFamily="18" charset="0"/>
                      </a:endParaRPr>
                    </a:p>
                  </a:txBody>
                  <a:tcPr marL="27250" marR="27250" marT="27250" marB="27250"/>
                </a:tc>
                <a:tc>
                  <a:txBody>
                    <a:bodyPr/>
                    <a:lstStyle/>
                    <a:p>
                      <a:pPr algn="ctr">
                        <a:lnSpc>
                          <a:spcPct val="107000"/>
                        </a:lnSpc>
                        <a:spcAft>
                          <a:spcPts val="0"/>
                        </a:spcAft>
                      </a:pPr>
                      <a:endParaRPr lang="en-ID" sz="900" b="1" dirty="0">
                        <a:effectLst/>
                        <a:latin typeface="+mn-lt"/>
                        <a:ea typeface="Calibri" panose="020F0502020204030204" pitchFamily="34" charset="0"/>
                        <a:cs typeface="Times New Roman" panose="02020603050405020304" pitchFamily="18" charset="0"/>
                      </a:endParaRPr>
                    </a:p>
                  </a:txBody>
                  <a:tcPr marL="20438" marR="20438" marT="20438" marB="20438" anchor="ctr"/>
                </a:tc>
                <a:tc>
                  <a:txBody>
                    <a:bodyPr/>
                    <a:lstStyle/>
                    <a:p>
                      <a:pPr algn="ctr" fontAlgn="b"/>
                      <a:r>
                        <a:rPr lang="en-US" sz="800" b="1" i="0" u="none" strike="noStrike" dirty="0">
                          <a:solidFill>
                            <a:srgbClr val="000000"/>
                          </a:solidFill>
                          <a:effectLst/>
                          <a:latin typeface="+mn-lt"/>
                        </a:rPr>
                        <a:t>100</a:t>
                      </a:r>
                      <a:endParaRPr lang="en-ID" sz="800" b="1"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168898617"/>
                  </a:ext>
                </a:extLst>
              </a:tr>
            </a:tbl>
          </a:graphicData>
        </a:graphic>
      </p:graphicFrame>
      <p:sp>
        <p:nvSpPr>
          <p:cNvPr id="5" name="TextBox 4">
            <a:extLst>
              <a:ext uri="{FF2B5EF4-FFF2-40B4-BE49-F238E27FC236}">
                <a16:creationId xmlns:a16="http://schemas.microsoft.com/office/drawing/2014/main" id="{BFE044AD-22F1-4B97-82DF-B659E567E6B1}"/>
              </a:ext>
            </a:extLst>
          </p:cNvPr>
          <p:cNvSpPr txBox="1"/>
          <p:nvPr/>
        </p:nvSpPr>
        <p:spPr>
          <a:xfrm>
            <a:off x="609704" y="5934509"/>
            <a:ext cx="6006773" cy="369332"/>
          </a:xfrm>
          <a:prstGeom prst="rect">
            <a:avLst/>
          </a:prstGeom>
          <a:noFill/>
        </p:spPr>
        <p:txBody>
          <a:bodyPr wrap="none" rtlCol="0">
            <a:spAutoFit/>
          </a:bodyPr>
          <a:lstStyle/>
          <a:p>
            <a:r>
              <a:rPr lang="en-US" dirty="0"/>
              <a:t>Code </a:t>
            </a:r>
            <a:r>
              <a:rPr lang="en-US" dirty="0" err="1"/>
              <a:t>dibuat</a:t>
            </a:r>
            <a:r>
              <a:rPr lang="en-US" dirty="0"/>
              <a:t> </a:t>
            </a:r>
            <a:r>
              <a:rPr lang="en-US" dirty="0" err="1"/>
              <a:t>dengan</a:t>
            </a:r>
            <a:r>
              <a:rPr lang="en-US" dirty="0"/>
              <a:t> </a:t>
            </a:r>
            <a:r>
              <a:rPr lang="en-US" dirty="0" err="1"/>
              <a:t>menggunakan</a:t>
            </a:r>
            <a:r>
              <a:rPr lang="en-US" dirty="0"/>
              <a:t> </a:t>
            </a:r>
            <a:r>
              <a:rPr lang="en-US" dirty="0" err="1"/>
              <a:t>jupyter</a:t>
            </a:r>
            <a:r>
              <a:rPr lang="en-US" dirty="0"/>
              <a:t> Lab/notebook</a:t>
            </a:r>
            <a:endParaRPr lang="en-ID" dirty="0"/>
          </a:p>
        </p:txBody>
      </p:sp>
    </p:spTree>
    <p:extLst>
      <p:ext uri="{BB962C8B-B14F-4D97-AF65-F5344CB8AC3E}">
        <p14:creationId xmlns:p14="http://schemas.microsoft.com/office/powerpoint/2010/main" val="199549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a:extLst>
              <a:ext uri="{FF2B5EF4-FFF2-40B4-BE49-F238E27FC236}">
                <a16:creationId xmlns:a16="http://schemas.microsoft.com/office/drawing/2014/main" id="{C9E045BC-9BF6-46C9-B8BE-910185863E18}"/>
              </a:ext>
            </a:extLst>
          </p:cNvPr>
          <p:cNvSpPr txBox="1">
            <a:spLocks noChangeArrowheads="1"/>
          </p:cNvSpPr>
          <p:nvPr/>
        </p:nvSpPr>
        <p:spPr bwMode="auto">
          <a:xfrm>
            <a:off x="762000" y="685800"/>
            <a:ext cx="716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3600" b="1" i="1">
                <a:solidFill>
                  <a:srgbClr val="D93145"/>
                </a:solidFill>
                <a:latin typeface="Times New Roman" panose="02020603050405020304" pitchFamily="18" charset="0"/>
              </a:rPr>
              <a:t>The idea of ANNs..?</a:t>
            </a:r>
          </a:p>
        </p:txBody>
      </p:sp>
      <p:grpSp>
        <p:nvGrpSpPr>
          <p:cNvPr id="6146" name="Group 3">
            <a:extLst>
              <a:ext uri="{FF2B5EF4-FFF2-40B4-BE49-F238E27FC236}">
                <a16:creationId xmlns:a16="http://schemas.microsoft.com/office/drawing/2014/main" id="{178AA255-74A8-4ECB-A104-E8DB63EDCBA7}"/>
              </a:ext>
            </a:extLst>
          </p:cNvPr>
          <p:cNvGrpSpPr>
            <a:grpSpLocks/>
          </p:cNvGrpSpPr>
          <p:nvPr/>
        </p:nvGrpSpPr>
        <p:grpSpPr bwMode="auto">
          <a:xfrm>
            <a:off x="685800" y="1600200"/>
            <a:ext cx="7924800" cy="1187450"/>
            <a:chOff x="432" y="1008"/>
            <a:chExt cx="4992" cy="748"/>
          </a:xfrm>
        </p:grpSpPr>
        <p:pic>
          <p:nvPicPr>
            <p:cNvPr id="6147" name="Picture 4" descr="bd10264_">
              <a:extLst>
                <a:ext uri="{FF2B5EF4-FFF2-40B4-BE49-F238E27FC236}">
                  <a16:creationId xmlns:a16="http://schemas.microsoft.com/office/drawing/2014/main" id="{2079B72A-965F-45BB-8DFF-2C5C9A59F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05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5">
              <a:extLst>
                <a:ext uri="{FF2B5EF4-FFF2-40B4-BE49-F238E27FC236}">
                  <a16:creationId xmlns:a16="http://schemas.microsoft.com/office/drawing/2014/main" id="{99047F8A-0881-49E0-B43A-FD53F06A8EE4}"/>
                </a:ext>
              </a:extLst>
            </p:cNvPr>
            <p:cNvSpPr txBox="1">
              <a:spLocks noChangeArrowheads="1"/>
            </p:cNvSpPr>
            <p:nvPr/>
          </p:nvSpPr>
          <p:spPr bwMode="auto">
            <a:xfrm>
              <a:off x="566" y="1008"/>
              <a:ext cx="485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r>
                <a:rPr lang="en-US" altLang="en-US" sz="2400" b="1">
                  <a:solidFill>
                    <a:schemeClr val="accent2"/>
                  </a:solidFill>
                </a:rPr>
                <a:t>NNs learn relationship between cause and effect or organize large volumes of data into orderly and informative patterns.</a:t>
              </a:r>
              <a:endParaRPr lang="en-US" altLang="en-US" b="1">
                <a:solidFill>
                  <a:schemeClr val="accent2"/>
                </a:solidFill>
              </a:endParaRPr>
            </a:p>
          </p:txBody>
        </p:sp>
      </p:grpSp>
      <p:grpSp>
        <p:nvGrpSpPr>
          <p:cNvPr id="171014" name="Group 6">
            <a:extLst>
              <a:ext uri="{FF2B5EF4-FFF2-40B4-BE49-F238E27FC236}">
                <a16:creationId xmlns:a16="http://schemas.microsoft.com/office/drawing/2014/main" id="{796605F3-0CE5-424C-A037-8F50D8B1D5CE}"/>
              </a:ext>
            </a:extLst>
          </p:cNvPr>
          <p:cNvGrpSpPr>
            <a:grpSpLocks/>
          </p:cNvGrpSpPr>
          <p:nvPr/>
        </p:nvGrpSpPr>
        <p:grpSpPr bwMode="auto">
          <a:xfrm>
            <a:off x="1981200" y="5029200"/>
            <a:ext cx="1284288" cy="1238250"/>
            <a:chOff x="3936" y="1970"/>
            <a:chExt cx="809" cy="780"/>
          </a:xfrm>
        </p:grpSpPr>
        <p:sp>
          <p:nvSpPr>
            <p:cNvPr id="6150" name="Freeform 7">
              <a:extLst>
                <a:ext uri="{FF2B5EF4-FFF2-40B4-BE49-F238E27FC236}">
                  <a16:creationId xmlns:a16="http://schemas.microsoft.com/office/drawing/2014/main" id="{B6D84A83-1898-4DD7-BF27-2D334E985BF3}"/>
                </a:ext>
              </a:extLst>
            </p:cNvPr>
            <p:cNvSpPr>
              <a:spLocks noChangeArrowheads="1"/>
            </p:cNvSpPr>
            <p:nvPr/>
          </p:nvSpPr>
          <p:spPr bwMode="auto">
            <a:xfrm>
              <a:off x="3941" y="1982"/>
              <a:ext cx="789" cy="753"/>
            </a:xfrm>
            <a:custGeom>
              <a:avLst/>
              <a:gdLst>
                <a:gd name="T0" fmla="*/ 489 w 2367"/>
                <a:gd name="T1" fmla="*/ 192 h 2257"/>
                <a:gd name="T2" fmla="*/ 669 w 2367"/>
                <a:gd name="T3" fmla="*/ 77 h 2257"/>
                <a:gd name="T4" fmla="*/ 1014 w 2367"/>
                <a:gd name="T5" fmla="*/ 0 h 2257"/>
                <a:gd name="T6" fmla="*/ 1144 w 2367"/>
                <a:gd name="T7" fmla="*/ 51 h 2257"/>
                <a:gd name="T8" fmla="*/ 1407 w 2367"/>
                <a:gd name="T9" fmla="*/ 228 h 2257"/>
                <a:gd name="T10" fmla="*/ 1927 w 2367"/>
                <a:gd name="T11" fmla="*/ 473 h 2257"/>
                <a:gd name="T12" fmla="*/ 2042 w 2367"/>
                <a:gd name="T13" fmla="*/ 418 h 2257"/>
                <a:gd name="T14" fmla="*/ 2197 w 2367"/>
                <a:gd name="T15" fmla="*/ 386 h 2257"/>
                <a:gd name="T16" fmla="*/ 2358 w 2367"/>
                <a:gd name="T17" fmla="*/ 718 h 2257"/>
                <a:gd name="T18" fmla="*/ 2362 w 2367"/>
                <a:gd name="T19" fmla="*/ 1208 h 2257"/>
                <a:gd name="T20" fmla="*/ 2242 w 2367"/>
                <a:gd name="T21" fmla="*/ 1422 h 2257"/>
                <a:gd name="T22" fmla="*/ 2118 w 2367"/>
                <a:gd name="T23" fmla="*/ 1598 h 2257"/>
                <a:gd name="T24" fmla="*/ 2131 w 2367"/>
                <a:gd name="T25" fmla="*/ 1803 h 2257"/>
                <a:gd name="T26" fmla="*/ 2011 w 2367"/>
                <a:gd name="T27" fmla="*/ 1835 h 2257"/>
                <a:gd name="T28" fmla="*/ 1269 w 2367"/>
                <a:gd name="T29" fmla="*/ 1935 h 2257"/>
                <a:gd name="T30" fmla="*/ 903 w 2367"/>
                <a:gd name="T31" fmla="*/ 2230 h 2257"/>
                <a:gd name="T32" fmla="*/ 784 w 2367"/>
                <a:gd name="T33" fmla="*/ 2248 h 2257"/>
                <a:gd name="T34" fmla="*/ 765 w 2367"/>
                <a:gd name="T35" fmla="*/ 2148 h 2257"/>
                <a:gd name="T36" fmla="*/ 855 w 2367"/>
                <a:gd name="T37" fmla="*/ 2093 h 2257"/>
                <a:gd name="T38" fmla="*/ 1077 w 2367"/>
                <a:gd name="T39" fmla="*/ 1912 h 2257"/>
                <a:gd name="T40" fmla="*/ 748 w 2367"/>
                <a:gd name="T41" fmla="*/ 1903 h 2257"/>
                <a:gd name="T42" fmla="*/ 654 w 2367"/>
                <a:gd name="T43" fmla="*/ 1871 h 2257"/>
                <a:gd name="T44" fmla="*/ 672 w 2367"/>
                <a:gd name="T45" fmla="*/ 1762 h 2257"/>
                <a:gd name="T46" fmla="*/ 775 w 2367"/>
                <a:gd name="T47" fmla="*/ 1762 h 2257"/>
                <a:gd name="T48" fmla="*/ 1045 w 2367"/>
                <a:gd name="T49" fmla="*/ 1808 h 2257"/>
                <a:gd name="T50" fmla="*/ 851 w 2367"/>
                <a:gd name="T51" fmla="*/ 1681 h 2257"/>
                <a:gd name="T52" fmla="*/ 792 w 2367"/>
                <a:gd name="T53" fmla="*/ 1577 h 2257"/>
                <a:gd name="T54" fmla="*/ 899 w 2367"/>
                <a:gd name="T55" fmla="*/ 1521 h 2257"/>
                <a:gd name="T56" fmla="*/ 948 w 2367"/>
                <a:gd name="T57" fmla="*/ 1617 h 2257"/>
                <a:gd name="T58" fmla="*/ 1340 w 2367"/>
                <a:gd name="T59" fmla="*/ 1722 h 2257"/>
                <a:gd name="T60" fmla="*/ 1135 w 2367"/>
                <a:gd name="T61" fmla="*/ 1571 h 2257"/>
                <a:gd name="T62" fmla="*/ 1099 w 2367"/>
                <a:gd name="T63" fmla="*/ 1408 h 2257"/>
                <a:gd name="T64" fmla="*/ 1108 w 2367"/>
                <a:gd name="T65" fmla="*/ 1208 h 2257"/>
                <a:gd name="T66" fmla="*/ 878 w 2367"/>
                <a:gd name="T67" fmla="*/ 1322 h 2257"/>
                <a:gd name="T68" fmla="*/ 606 w 2367"/>
                <a:gd name="T69" fmla="*/ 1232 h 2257"/>
                <a:gd name="T70" fmla="*/ 125 w 2367"/>
                <a:gd name="T71" fmla="*/ 963 h 2257"/>
                <a:gd name="T72" fmla="*/ 46 w 2367"/>
                <a:gd name="T73" fmla="*/ 976 h 2257"/>
                <a:gd name="T74" fmla="*/ 0 w 2367"/>
                <a:gd name="T75" fmla="*/ 904 h 2257"/>
                <a:gd name="T76" fmla="*/ 71 w 2367"/>
                <a:gd name="T77" fmla="*/ 846 h 2257"/>
                <a:gd name="T78" fmla="*/ 148 w 2367"/>
                <a:gd name="T79" fmla="*/ 904 h 2257"/>
                <a:gd name="T80" fmla="*/ 330 w 2367"/>
                <a:gd name="T81" fmla="*/ 754 h 2257"/>
                <a:gd name="T82" fmla="*/ 267 w 2367"/>
                <a:gd name="T83" fmla="*/ 631 h 2257"/>
                <a:gd name="T84" fmla="*/ 374 w 2367"/>
                <a:gd name="T85" fmla="*/ 609 h 2257"/>
                <a:gd name="T86" fmla="*/ 388 w 2367"/>
                <a:gd name="T87" fmla="*/ 704 h 2257"/>
                <a:gd name="T88" fmla="*/ 535 w 2367"/>
                <a:gd name="T89" fmla="*/ 763 h 2257"/>
                <a:gd name="T90" fmla="*/ 517 w 2367"/>
                <a:gd name="T91" fmla="*/ 695 h 2257"/>
                <a:gd name="T92" fmla="*/ 579 w 2367"/>
                <a:gd name="T93" fmla="*/ 645 h 2257"/>
                <a:gd name="T94" fmla="*/ 654 w 2367"/>
                <a:gd name="T95" fmla="*/ 699 h 2257"/>
                <a:gd name="T96" fmla="*/ 614 w 2367"/>
                <a:gd name="T97" fmla="*/ 777 h 2257"/>
                <a:gd name="T98" fmla="*/ 566 w 2367"/>
                <a:gd name="T99" fmla="*/ 963 h 2257"/>
                <a:gd name="T100" fmla="*/ 957 w 2367"/>
                <a:gd name="T101" fmla="*/ 936 h 2257"/>
                <a:gd name="T102" fmla="*/ 485 w 2367"/>
                <a:gd name="T103" fmla="*/ 396 h 2257"/>
                <a:gd name="T104" fmla="*/ 517 w 2367"/>
                <a:gd name="T105" fmla="*/ 291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67" h="2257">
                  <a:moveTo>
                    <a:pt x="517" y="291"/>
                  </a:moveTo>
                  <a:lnTo>
                    <a:pt x="489" y="192"/>
                  </a:lnTo>
                  <a:lnTo>
                    <a:pt x="543" y="115"/>
                  </a:lnTo>
                  <a:lnTo>
                    <a:pt x="669" y="77"/>
                  </a:lnTo>
                  <a:lnTo>
                    <a:pt x="867" y="51"/>
                  </a:lnTo>
                  <a:lnTo>
                    <a:pt x="1014" y="0"/>
                  </a:lnTo>
                  <a:lnTo>
                    <a:pt x="1091" y="5"/>
                  </a:lnTo>
                  <a:lnTo>
                    <a:pt x="1144" y="51"/>
                  </a:lnTo>
                  <a:lnTo>
                    <a:pt x="1152" y="145"/>
                  </a:lnTo>
                  <a:lnTo>
                    <a:pt x="1407" y="228"/>
                  </a:lnTo>
                  <a:lnTo>
                    <a:pt x="1748" y="368"/>
                  </a:lnTo>
                  <a:lnTo>
                    <a:pt x="1927" y="473"/>
                  </a:lnTo>
                  <a:lnTo>
                    <a:pt x="1976" y="514"/>
                  </a:lnTo>
                  <a:lnTo>
                    <a:pt x="2042" y="418"/>
                  </a:lnTo>
                  <a:lnTo>
                    <a:pt x="2114" y="386"/>
                  </a:lnTo>
                  <a:lnTo>
                    <a:pt x="2197" y="386"/>
                  </a:lnTo>
                  <a:lnTo>
                    <a:pt x="2291" y="459"/>
                  </a:lnTo>
                  <a:lnTo>
                    <a:pt x="2358" y="718"/>
                  </a:lnTo>
                  <a:lnTo>
                    <a:pt x="2367" y="944"/>
                  </a:lnTo>
                  <a:lnTo>
                    <a:pt x="2362" y="1208"/>
                  </a:lnTo>
                  <a:lnTo>
                    <a:pt x="2300" y="1353"/>
                  </a:lnTo>
                  <a:lnTo>
                    <a:pt x="2242" y="1422"/>
                  </a:lnTo>
                  <a:lnTo>
                    <a:pt x="2166" y="1458"/>
                  </a:lnTo>
                  <a:lnTo>
                    <a:pt x="2118" y="1598"/>
                  </a:lnTo>
                  <a:lnTo>
                    <a:pt x="2153" y="1731"/>
                  </a:lnTo>
                  <a:lnTo>
                    <a:pt x="2131" y="1803"/>
                  </a:lnTo>
                  <a:lnTo>
                    <a:pt x="2082" y="1839"/>
                  </a:lnTo>
                  <a:lnTo>
                    <a:pt x="2011" y="1835"/>
                  </a:lnTo>
                  <a:lnTo>
                    <a:pt x="1957" y="1816"/>
                  </a:lnTo>
                  <a:lnTo>
                    <a:pt x="1269" y="1935"/>
                  </a:lnTo>
                  <a:lnTo>
                    <a:pt x="922" y="2171"/>
                  </a:lnTo>
                  <a:lnTo>
                    <a:pt x="903" y="2230"/>
                  </a:lnTo>
                  <a:lnTo>
                    <a:pt x="851" y="2257"/>
                  </a:lnTo>
                  <a:lnTo>
                    <a:pt x="784" y="2248"/>
                  </a:lnTo>
                  <a:lnTo>
                    <a:pt x="757" y="2208"/>
                  </a:lnTo>
                  <a:lnTo>
                    <a:pt x="765" y="2148"/>
                  </a:lnTo>
                  <a:lnTo>
                    <a:pt x="805" y="2103"/>
                  </a:lnTo>
                  <a:lnTo>
                    <a:pt x="855" y="2093"/>
                  </a:lnTo>
                  <a:lnTo>
                    <a:pt x="890" y="2112"/>
                  </a:lnTo>
                  <a:lnTo>
                    <a:pt x="1077" y="1912"/>
                  </a:lnTo>
                  <a:lnTo>
                    <a:pt x="792" y="1867"/>
                  </a:lnTo>
                  <a:lnTo>
                    <a:pt x="748" y="1903"/>
                  </a:lnTo>
                  <a:lnTo>
                    <a:pt x="694" y="1912"/>
                  </a:lnTo>
                  <a:lnTo>
                    <a:pt x="654" y="1871"/>
                  </a:lnTo>
                  <a:lnTo>
                    <a:pt x="654" y="1808"/>
                  </a:lnTo>
                  <a:lnTo>
                    <a:pt x="672" y="1762"/>
                  </a:lnTo>
                  <a:lnTo>
                    <a:pt x="726" y="1739"/>
                  </a:lnTo>
                  <a:lnTo>
                    <a:pt x="775" y="1762"/>
                  </a:lnTo>
                  <a:lnTo>
                    <a:pt x="810" y="1803"/>
                  </a:lnTo>
                  <a:lnTo>
                    <a:pt x="1045" y="1808"/>
                  </a:lnTo>
                  <a:lnTo>
                    <a:pt x="908" y="1667"/>
                  </a:lnTo>
                  <a:lnTo>
                    <a:pt x="851" y="1681"/>
                  </a:lnTo>
                  <a:lnTo>
                    <a:pt x="797" y="1635"/>
                  </a:lnTo>
                  <a:lnTo>
                    <a:pt x="792" y="1577"/>
                  </a:lnTo>
                  <a:lnTo>
                    <a:pt x="832" y="1535"/>
                  </a:lnTo>
                  <a:lnTo>
                    <a:pt x="899" y="1521"/>
                  </a:lnTo>
                  <a:lnTo>
                    <a:pt x="939" y="1554"/>
                  </a:lnTo>
                  <a:lnTo>
                    <a:pt x="948" y="1617"/>
                  </a:lnTo>
                  <a:lnTo>
                    <a:pt x="1264" y="1753"/>
                  </a:lnTo>
                  <a:lnTo>
                    <a:pt x="1340" y="1722"/>
                  </a:lnTo>
                  <a:lnTo>
                    <a:pt x="1273" y="1598"/>
                  </a:lnTo>
                  <a:lnTo>
                    <a:pt x="1135" y="1571"/>
                  </a:lnTo>
                  <a:lnTo>
                    <a:pt x="1073" y="1517"/>
                  </a:lnTo>
                  <a:lnTo>
                    <a:pt x="1099" y="1408"/>
                  </a:lnTo>
                  <a:lnTo>
                    <a:pt x="1175" y="1258"/>
                  </a:lnTo>
                  <a:lnTo>
                    <a:pt x="1108" y="1208"/>
                  </a:lnTo>
                  <a:lnTo>
                    <a:pt x="1001" y="1281"/>
                  </a:lnTo>
                  <a:lnTo>
                    <a:pt x="878" y="1322"/>
                  </a:lnTo>
                  <a:lnTo>
                    <a:pt x="748" y="1322"/>
                  </a:lnTo>
                  <a:lnTo>
                    <a:pt x="606" y="1232"/>
                  </a:lnTo>
                  <a:lnTo>
                    <a:pt x="454" y="1058"/>
                  </a:lnTo>
                  <a:lnTo>
                    <a:pt x="125" y="963"/>
                  </a:lnTo>
                  <a:lnTo>
                    <a:pt x="85" y="986"/>
                  </a:lnTo>
                  <a:lnTo>
                    <a:pt x="46" y="976"/>
                  </a:lnTo>
                  <a:lnTo>
                    <a:pt x="14" y="944"/>
                  </a:lnTo>
                  <a:lnTo>
                    <a:pt x="0" y="904"/>
                  </a:lnTo>
                  <a:lnTo>
                    <a:pt x="27" y="863"/>
                  </a:lnTo>
                  <a:lnTo>
                    <a:pt x="71" y="846"/>
                  </a:lnTo>
                  <a:lnTo>
                    <a:pt x="121" y="859"/>
                  </a:lnTo>
                  <a:lnTo>
                    <a:pt x="148" y="904"/>
                  </a:lnTo>
                  <a:lnTo>
                    <a:pt x="379" y="936"/>
                  </a:lnTo>
                  <a:lnTo>
                    <a:pt x="330" y="754"/>
                  </a:lnTo>
                  <a:lnTo>
                    <a:pt x="267" y="691"/>
                  </a:lnTo>
                  <a:lnTo>
                    <a:pt x="267" y="631"/>
                  </a:lnTo>
                  <a:lnTo>
                    <a:pt x="311" y="609"/>
                  </a:lnTo>
                  <a:lnTo>
                    <a:pt x="374" y="609"/>
                  </a:lnTo>
                  <a:lnTo>
                    <a:pt x="401" y="654"/>
                  </a:lnTo>
                  <a:lnTo>
                    <a:pt x="388" y="704"/>
                  </a:lnTo>
                  <a:lnTo>
                    <a:pt x="481" y="890"/>
                  </a:lnTo>
                  <a:lnTo>
                    <a:pt x="535" y="763"/>
                  </a:lnTo>
                  <a:lnTo>
                    <a:pt x="517" y="727"/>
                  </a:lnTo>
                  <a:lnTo>
                    <a:pt x="517" y="695"/>
                  </a:lnTo>
                  <a:lnTo>
                    <a:pt x="543" y="663"/>
                  </a:lnTo>
                  <a:lnTo>
                    <a:pt x="579" y="645"/>
                  </a:lnTo>
                  <a:lnTo>
                    <a:pt x="623" y="663"/>
                  </a:lnTo>
                  <a:lnTo>
                    <a:pt x="654" y="699"/>
                  </a:lnTo>
                  <a:lnTo>
                    <a:pt x="641" y="750"/>
                  </a:lnTo>
                  <a:lnTo>
                    <a:pt x="614" y="777"/>
                  </a:lnTo>
                  <a:lnTo>
                    <a:pt x="588" y="782"/>
                  </a:lnTo>
                  <a:lnTo>
                    <a:pt x="566" y="963"/>
                  </a:lnTo>
                  <a:lnTo>
                    <a:pt x="828" y="1085"/>
                  </a:lnTo>
                  <a:lnTo>
                    <a:pt x="957" y="936"/>
                  </a:lnTo>
                  <a:lnTo>
                    <a:pt x="575" y="522"/>
                  </a:lnTo>
                  <a:lnTo>
                    <a:pt x="485" y="396"/>
                  </a:lnTo>
                  <a:lnTo>
                    <a:pt x="485" y="341"/>
                  </a:lnTo>
                  <a:lnTo>
                    <a:pt x="517" y="2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51" name="Freeform 8">
              <a:extLst>
                <a:ext uri="{FF2B5EF4-FFF2-40B4-BE49-F238E27FC236}">
                  <a16:creationId xmlns:a16="http://schemas.microsoft.com/office/drawing/2014/main" id="{901F049D-747B-42C7-87C2-09CB289A6C3A}"/>
                </a:ext>
              </a:extLst>
            </p:cNvPr>
            <p:cNvSpPr>
              <a:spLocks noChangeArrowheads="1"/>
            </p:cNvSpPr>
            <p:nvPr/>
          </p:nvSpPr>
          <p:spPr bwMode="auto">
            <a:xfrm>
              <a:off x="4273" y="2030"/>
              <a:ext cx="417" cy="410"/>
            </a:xfrm>
            <a:custGeom>
              <a:avLst/>
              <a:gdLst>
                <a:gd name="T0" fmla="*/ 272 w 1251"/>
                <a:gd name="T1" fmla="*/ 38 h 1229"/>
                <a:gd name="T2" fmla="*/ 429 w 1251"/>
                <a:gd name="T3" fmla="*/ 91 h 1229"/>
                <a:gd name="T4" fmla="*/ 581 w 1251"/>
                <a:gd name="T5" fmla="*/ 144 h 1229"/>
                <a:gd name="T6" fmla="*/ 726 w 1251"/>
                <a:gd name="T7" fmla="*/ 203 h 1229"/>
                <a:gd name="T8" fmla="*/ 849 w 1251"/>
                <a:gd name="T9" fmla="*/ 262 h 1229"/>
                <a:gd name="T10" fmla="*/ 939 w 1251"/>
                <a:gd name="T11" fmla="*/ 321 h 1229"/>
                <a:gd name="T12" fmla="*/ 1009 w 1251"/>
                <a:gd name="T13" fmla="*/ 381 h 1229"/>
                <a:gd name="T14" fmla="*/ 1064 w 1251"/>
                <a:gd name="T15" fmla="*/ 443 h 1229"/>
                <a:gd name="T16" fmla="*/ 1106 w 1251"/>
                <a:gd name="T17" fmla="*/ 506 h 1229"/>
                <a:gd name="T18" fmla="*/ 1138 w 1251"/>
                <a:gd name="T19" fmla="*/ 567 h 1229"/>
                <a:gd name="T20" fmla="*/ 1165 w 1251"/>
                <a:gd name="T21" fmla="*/ 626 h 1229"/>
                <a:gd name="T22" fmla="*/ 1207 w 1251"/>
                <a:gd name="T23" fmla="*/ 745 h 1229"/>
                <a:gd name="T24" fmla="*/ 1135 w 1251"/>
                <a:gd name="T25" fmla="*/ 1229 h 1229"/>
                <a:gd name="T26" fmla="*/ 1102 w 1251"/>
                <a:gd name="T27" fmla="*/ 1164 h 1229"/>
                <a:gd name="T28" fmla="*/ 1077 w 1251"/>
                <a:gd name="T29" fmla="*/ 1115 h 1229"/>
                <a:gd name="T30" fmla="*/ 1046 w 1251"/>
                <a:gd name="T31" fmla="*/ 1058 h 1229"/>
                <a:gd name="T32" fmla="*/ 1009 w 1251"/>
                <a:gd name="T33" fmla="*/ 994 h 1229"/>
                <a:gd name="T34" fmla="*/ 968 w 1251"/>
                <a:gd name="T35" fmla="*/ 925 h 1229"/>
                <a:gd name="T36" fmla="*/ 923 w 1251"/>
                <a:gd name="T37" fmla="*/ 856 h 1229"/>
                <a:gd name="T38" fmla="*/ 876 w 1251"/>
                <a:gd name="T39" fmla="*/ 787 h 1229"/>
                <a:gd name="T40" fmla="*/ 827 w 1251"/>
                <a:gd name="T41" fmla="*/ 723 h 1229"/>
                <a:gd name="T42" fmla="*/ 776 w 1251"/>
                <a:gd name="T43" fmla="*/ 664 h 1229"/>
                <a:gd name="T44" fmla="*/ 717 w 1251"/>
                <a:gd name="T45" fmla="*/ 607 h 1229"/>
                <a:gd name="T46" fmla="*/ 611 w 1251"/>
                <a:gd name="T47" fmla="*/ 541 h 1229"/>
                <a:gd name="T48" fmla="*/ 484 w 1251"/>
                <a:gd name="T49" fmla="*/ 480 h 1229"/>
                <a:gd name="T50" fmla="*/ 343 w 1251"/>
                <a:gd name="T51" fmla="*/ 421 h 1229"/>
                <a:gd name="T52" fmla="*/ 208 w 1251"/>
                <a:gd name="T53" fmla="*/ 371 h 1229"/>
                <a:gd name="T54" fmla="*/ 44 w 1251"/>
                <a:gd name="T55" fmla="*/ 315 h 1229"/>
                <a:gd name="T56" fmla="*/ 113 w 1251"/>
                <a:gd name="T57" fmla="*/ 289 h 1229"/>
                <a:gd name="T58" fmla="*/ 355 w 1251"/>
                <a:gd name="T59" fmla="*/ 356 h 1229"/>
                <a:gd name="T60" fmla="*/ 499 w 1251"/>
                <a:gd name="T61" fmla="*/ 407 h 1229"/>
                <a:gd name="T62" fmla="*/ 644 w 1251"/>
                <a:gd name="T63" fmla="*/ 469 h 1229"/>
                <a:gd name="T64" fmla="*/ 766 w 1251"/>
                <a:gd name="T65" fmla="*/ 538 h 1229"/>
                <a:gd name="T66" fmla="*/ 827 w 1251"/>
                <a:gd name="T67" fmla="*/ 588 h 1229"/>
                <a:gd name="T68" fmla="*/ 882 w 1251"/>
                <a:gd name="T69" fmla="*/ 646 h 1229"/>
                <a:gd name="T70" fmla="*/ 934 w 1251"/>
                <a:gd name="T71" fmla="*/ 708 h 1229"/>
                <a:gd name="T72" fmla="*/ 980 w 1251"/>
                <a:gd name="T73" fmla="*/ 773 h 1229"/>
                <a:gd name="T74" fmla="*/ 1021 w 1251"/>
                <a:gd name="T75" fmla="*/ 837 h 1229"/>
                <a:gd name="T76" fmla="*/ 1056 w 1251"/>
                <a:gd name="T77" fmla="*/ 900 h 1229"/>
                <a:gd name="T78" fmla="*/ 1087 w 1251"/>
                <a:gd name="T79" fmla="*/ 960 h 1229"/>
                <a:gd name="T80" fmla="*/ 1112 w 1251"/>
                <a:gd name="T81" fmla="*/ 1012 h 1229"/>
                <a:gd name="T82" fmla="*/ 1154 w 1251"/>
                <a:gd name="T83" fmla="*/ 1115 h 1229"/>
                <a:gd name="T84" fmla="*/ 1164 w 1251"/>
                <a:gd name="T85" fmla="*/ 884 h 1229"/>
                <a:gd name="T86" fmla="*/ 1124 w 1251"/>
                <a:gd name="T87" fmla="*/ 753 h 1229"/>
                <a:gd name="T88" fmla="*/ 1079 w 1251"/>
                <a:gd name="T89" fmla="*/ 639 h 1229"/>
                <a:gd name="T90" fmla="*/ 1041 w 1251"/>
                <a:gd name="T91" fmla="*/ 569 h 1229"/>
                <a:gd name="T92" fmla="*/ 997 w 1251"/>
                <a:gd name="T93" fmla="*/ 502 h 1229"/>
                <a:gd name="T94" fmla="*/ 947 w 1251"/>
                <a:gd name="T95" fmla="*/ 440 h 1229"/>
                <a:gd name="T96" fmla="*/ 887 w 1251"/>
                <a:gd name="T97" fmla="*/ 385 h 1229"/>
                <a:gd name="T98" fmla="*/ 821 w 1251"/>
                <a:gd name="T99" fmla="*/ 339 h 1229"/>
                <a:gd name="T100" fmla="*/ 720 w 1251"/>
                <a:gd name="T101" fmla="*/ 280 h 1229"/>
                <a:gd name="T102" fmla="*/ 564 w 1251"/>
                <a:gd name="T103" fmla="*/ 207 h 1229"/>
                <a:gd name="T104" fmla="*/ 412 w 1251"/>
                <a:gd name="T105" fmla="*/ 147 h 1229"/>
                <a:gd name="T106" fmla="*/ 232 w 1251"/>
                <a:gd name="T107" fmla="*/ 8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51" h="1229">
                  <a:moveTo>
                    <a:pt x="145" y="0"/>
                  </a:moveTo>
                  <a:lnTo>
                    <a:pt x="168" y="7"/>
                  </a:lnTo>
                  <a:lnTo>
                    <a:pt x="194" y="15"/>
                  </a:lnTo>
                  <a:lnTo>
                    <a:pt x="230" y="26"/>
                  </a:lnTo>
                  <a:lnTo>
                    <a:pt x="272" y="38"/>
                  </a:lnTo>
                  <a:lnTo>
                    <a:pt x="320" y="54"/>
                  </a:lnTo>
                  <a:lnTo>
                    <a:pt x="346" y="62"/>
                  </a:lnTo>
                  <a:lnTo>
                    <a:pt x="373" y="71"/>
                  </a:lnTo>
                  <a:lnTo>
                    <a:pt x="401" y="81"/>
                  </a:lnTo>
                  <a:lnTo>
                    <a:pt x="429" y="91"/>
                  </a:lnTo>
                  <a:lnTo>
                    <a:pt x="459" y="101"/>
                  </a:lnTo>
                  <a:lnTo>
                    <a:pt x="489" y="112"/>
                  </a:lnTo>
                  <a:lnTo>
                    <a:pt x="520" y="122"/>
                  </a:lnTo>
                  <a:lnTo>
                    <a:pt x="550" y="133"/>
                  </a:lnTo>
                  <a:lnTo>
                    <a:pt x="581" y="144"/>
                  </a:lnTo>
                  <a:lnTo>
                    <a:pt x="610" y="156"/>
                  </a:lnTo>
                  <a:lnTo>
                    <a:pt x="640" y="167"/>
                  </a:lnTo>
                  <a:lnTo>
                    <a:pt x="669" y="178"/>
                  </a:lnTo>
                  <a:lnTo>
                    <a:pt x="698" y="191"/>
                  </a:lnTo>
                  <a:lnTo>
                    <a:pt x="726" y="203"/>
                  </a:lnTo>
                  <a:lnTo>
                    <a:pt x="753" y="215"/>
                  </a:lnTo>
                  <a:lnTo>
                    <a:pt x="779" y="226"/>
                  </a:lnTo>
                  <a:lnTo>
                    <a:pt x="804" y="238"/>
                  </a:lnTo>
                  <a:lnTo>
                    <a:pt x="827" y="251"/>
                  </a:lnTo>
                  <a:lnTo>
                    <a:pt x="849" y="262"/>
                  </a:lnTo>
                  <a:lnTo>
                    <a:pt x="869" y="273"/>
                  </a:lnTo>
                  <a:lnTo>
                    <a:pt x="887" y="285"/>
                  </a:lnTo>
                  <a:lnTo>
                    <a:pt x="906" y="296"/>
                  </a:lnTo>
                  <a:lnTo>
                    <a:pt x="922" y="308"/>
                  </a:lnTo>
                  <a:lnTo>
                    <a:pt x="939" y="321"/>
                  </a:lnTo>
                  <a:lnTo>
                    <a:pt x="954" y="332"/>
                  </a:lnTo>
                  <a:lnTo>
                    <a:pt x="970" y="344"/>
                  </a:lnTo>
                  <a:lnTo>
                    <a:pt x="983" y="356"/>
                  </a:lnTo>
                  <a:lnTo>
                    <a:pt x="996" y="368"/>
                  </a:lnTo>
                  <a:lnTo>
                    <a:pt x="1009" y="381"/>
                  </a:lnTo>
                  <a:lnTo>
                    <a:pt x="1021" y="394"/>
                  </a:lnTo>
                  <a:lnTo>
                    <a:pt x="1032" y="406"/>
                  </a:lnTo>
                  <a:lnTo>
                    <a:pt x="1044" y="418"/>
                  </a:lnTo>
                  <a:lnTo>
                    <a:pt x="1054" y="431"/>
                  </a:lnTo>
                  <a:lnTo>
                    <a:pt x="1064" y="443"/>
                  </a:lnTo>
                  <a:lnTo>
                    <a:pt x="1073" y="455"/>
                  </a:lnTo>
                  <a:lnTo>
                    <a:pt x="1082" y="468"/>
                  </a:lnTo>
                  <a:lnTo>
                    <a:pt x="1089" y="480"/>
                  </a:lnTo>
                  <a:lnTo>
                    <a:pt x="1098" y="492"/>
                  </a:lnTo>
                  <a:lnTo>
                    <a:pt x="1106" y="506"/>
                  </a:lnTo>
                  <a:lnTo>
                    <a:pt x="1113" y="518"/>
                  </a:lnTo>
                  <a:lnTo>
                    <a:pt x="1119" y="531"/>
                  </a:lnTo>
                  <a:lnTo>
                    <a:pt x="1126" y="542"/>
                  </a:lnTo>
                  <a:lnTo>
                    <a:pt x="1132" y="555"/>
                  </a:lnTo>
                  <a:lnTo>
                    <a:pt x="1138" y="567"/>
                  </a:lnTo>
                  <a:lnTo>
                    <a:pt x="1144" y="579"/>
                  </a:lnTo>
                  <a:lnTo>
                    <a:pt x="1150" y="591"/>
                  </a:lnTo>
                  <a:lnTo>
                    <a:pt x="1155" y="603"/>
                  </a:lnTo>
                  <a:lnTo>
                    <a:pt x="1160" y="614"/>
                  </a:lnTo>
                  <a:lnTo>
                    <a:pt x="1165" y="626"/>
                  </a:lnTo>
                  <a:lnTo>
                    <a:pt x="1170" y="638"/>
                  </a:lnTo>
                  <a:lnTo>
                    <a:pt x="1176" y="649"/>
                  </a:lnTo>
                  <a:lnTo>
                    <a:pt x="1182" y="660"/>
                  </a:lnTo>
                  <a:lnTo>
                    <a:pt x="1199" y="713"/>
                  </a:lnTo>
                  <a:lnTo>
                    <a:pt x="1207" y="745"/>
                  </a:lnTo>
                  <a:lnTo>
                    <a:pt x="1215" y="779"/>
                  </a:lnTo>
                  <a:lnTo>
                    <a:pt x="1226" y="852"/>
                  </a:lnTo>
                  <a:lnTo>
                    <a:pt x="1235" y="926"/>
                  </a:lnTo>
                  <a:lnTo>
                    <a:pt x="1251" y="1103"/>
                  </a:lnTo>
                  <a:lnTo>
                    <a:pt x="1135" y="1229"/>
                  </a:lnTo>
                  <a:lnTo>
                    <a:pt x="1132" y="1223"/>
                  </a:lnTo>
                  <a:lnTo>
                    <a:pt x="1124" y="1206"/>
                  </a:lnTo>
                  <a:lnTo>
                    <a:pt x="1118" y="1194"/>
                  </a:lnTo>
                  <a:lnTo>
                    <a:pt x="1111" y="1180"/>
                  </a:lnTo>
                  <a:lnTo>
                    <a:pt x="1102" y="1164"/>
                  </a:lnTo>
                  <a:lnTo>
                    <a:pt x="1098" y="1155"/>
                  </a:lnTo>
                  <a:lnTo>
                    <a:pt x="1093" y="1145"/>
                  </a:lnTo>
                  <a:lnTo>
                    <a:pt x="1088" y="1136"/>
                  </a:lnTo>
                  <a:lnTo>
                    <a:pt x="1083" y="1126"/>
                  </a:lnTo>
                  <a:lnTo>
                    <a:pt x="1077" y="1115"/>
                  </a:lnTo>
                  <a:lnTo>
                    <a:pt x="1071" y="1104"/>
                  </a:lnTo>
                  <a:lnTo>
                    <a:pt x="1065" y="1093"/>
                  </a:lnTo>
                  <a:lnTo>
                    <a:pt x="1058" y="1081"/>
                  </a:lnTo>
                  <a:lnTo>
                    <a:pt x="1052" y="1069"/>
                  </a:lnTo>
                  <a:lnTo>
                    <a:pt x="1046" y="1058"/>
                  </a:lnTo>
                  <a:lnTo>
                    <a:pt x="1039" y="1045"/>
                  </a:lnTo>
                  <a:lnTo>
                    <a:pt x="1031" y="1032"/>
                  </a:lnTo>
                  <a:lnTo>
                    <a:pt x="1023" y="1020"/>
                  </a:lnTo>
                  <a:lnTo>
                    <a:pt x="1017" y="1006"/>
                  </a:lnTo>
                  <a:lnTo>
                    <a:pt x="1009" y="994"/>
                  </a:lnTo>
                  <a:lnTo>
                    <a:pt x="1001" y="981"/>
                  </a:lnTo>
                  <a:lnTo>
                    <a:pt x="992" y="966"/>
                  </a:lnTo>
                  <a:lnTo>
                    <a:pt x="984" y="953"/>
                  </a:lnTo>
                  <a:lnTo>
                    <a:pt x="976" y="939"/>
                  </a:lnTo>
                  <a:lnTo>
                    <a:pt x="968" y="925"/>
                  </a:lnTo>
                  <a:lnTo>
                    <a:pt x="958" y="912"/>
                  </a:lnTo>
                  <a:lnTo>
                    <a:pt x="950" y="897"/>
                  </a:lnTo>
                  <a:lnTo>
                    <a:pt x="941" y="884"/>
                  </a:lnTo>
                  <a:lnTo>
                    <a:pt x="933" y="869"/>
                  </a:lnTo>
                  <a:lnTo>
                    <a:pt x="923" y="856"/>
                  </a:lnTo>
                  <a:lnTo>
                    <a:pt x="914" y="842"/>
                  </a:lnTo>
                  <a:lnTo>
                    <a:pt x="905" y="828"/>
                  </a:lnTo>
                  <a:lnTo>
                    <a:pt x="896" y="814"/>
                  </a:lnTo>
                  <a:lnTo>
                    <a:pt x="886" y="800"/>
                  </a:lnTo>
                  <a:lnTo>
                    <a:pt x="876" y="787"/>
                  </a:lnTo>
                  <a:lnTo>
                    <a:pt x="867" y="775"/>
                  </a:lnTo>
                  <a:lnTo>
                    <a:pt x="856" y="760"/>
                  </a:lnTo>
                  <a:lnTo>
                    <a:pt x="847" y="747"/>
                  </a:lnTo>
                  <a:lnTo>
                    <a:pt x="837" y="735"/>
                  </a:lnTo>
                  <a:lnTo>
                    <a:pt x="827" y="723"/>
                  </a:lnTo>
                  <a:lnTo>
                    <a:pt x="817" y="711"/>
                  </a:lnTo>
                  <a:lnTo>
                    <a:pt x="807" y="698"/>
                  </a:lnTo>
                  <a:lnTo>
                    <a:pt x="798" y="687"/>
                  </a:lnTo>
                  <a:lnTo>
                    <a:pt x="787" y="676"/>
                  </a:lnTo>
                  <a:lnTo>
                    <a:pt x="776" y="664"/>
                  </a:lnTo>
                  <a:lnTo>
                    <a:pt x="757" y="644"/>
                  </a:lnTo>
                  <a:lnTo>
                    <a:pt x="747" y="634"/>
                  </a:lnTo>
                  <a:lnTo>
                    <a:pt x="737" y="624"/>
                  </a:lnTo>
                  <a:lnTo>
                    <a:pt x="727" y="616"/>
                  </a:lnTo>
                  <a:lnTo>
                    <a:pt x="717" y="607"/>
                  </a:lnTo>
                  <a:lnTo>
                    <a:pt x="697" y="591"/>
                  </a:lnTo>
                  <a:lnTo>
                    <a:pt x="676" y="578"/>
                  </a:lnTo>
                  <a:lnTo>
                    <a:pt x="657" y="566"/>
                  </a:lnTo>
                  <a:lnTo>
                    <a:pt x="635" y="553"/>
                  </a:lnTo>
                  <a:lnTo>
                    <a:pt x="611" y="541"/>
                  </a:lnTo>
                  <a:lnTo>
                    <a:pt x="588" y="529"/>
                  </a:lnTo>
                  <a:lnTo>
                    <a:pt x="563" y="516"/>
                  </a:lnTo>
                  <a:lnTo>
                    <a:pt x="537" y="504"/>
                  </a:lnTo>
                  <a:lnTo>
                    <a:pt x="511" y="491"/>
                  </a:lnTo>
                  <a:lnTo>
                    <a:pt x="484" y="480"/>
                  </a:lnTo>
                  <a:lnTo>
                    <a:pt x="455" y="468"/>
                  </a:lnTo>
                  <a:lnTo>
                    <a:pt x="427" y="455"/>
                  </a:lnTo>
                  <a:lnTo>
                    <a:pt x="399" y="444"/>
                  </a:lnTo>
                  <a:lnTo>
                    <a:pt x="372" y="433"/>
                  </a:lnTo>
                  <a:lnTo>
                    <a:pt x="343" y="421"/>
                  </a:lnTo>
                  <a:lnTo>
                    <a:pt x="315" y="411"/>
                  </a:lnTo>
                  <a:lnTo>
                    <a:pt x="287" y="401"/>
                  </a:lnTo>
                  <a:lnTo>
                    <a:pt x="259" y="390"/>
                  </a:lnTo>
                  <a:lnTo>
                    <a:pt x="234" y="381"/>
                  </a:lnTo>
                  <a:lnTo>
                    <a:pt x="208" y="371"/>
                  </a:lnTo>
                  <a:lnTo>
                    <a:pt x="183" y="363"/>
                  </a:lnTo>
                  <a:lnTo>
                    <a:pt x="158" y="353"/>
                  </a:lnTo>
                  <a:lnTo>
                    <a:pt x="114" y="339"/>
                  </a:lnTo>
                  <a:lnTo>
                    <a:pt x="76" y="326"/>
                  </a:lnTo>
                  <a:lnTo>
                    <a:pt x="44" y="315"/>
                  </a:lnTo>
                  <a:lnTo>
                    <a:pt x="21" y="307"/>
                  </a:lnTo>
                  <a:lnTo>
                    <a:pt x="0" y="300"/>
                  </a:lnTo>
                  <a:lnTo>
                    <a:pt x="12" y="266"/>
                  </a:lnTo>
                  <a:lnTo>
                    <a:pt x="79" y="280"/>
                  </a:lnTo>
                  <a:lnTo>
                    <a:pt x="113" y="289"/>
                  </a:lnTo>
                  <a:lnTo>
                    <a:pt x="153" y="299"/>
                  </a:lnTo>
                  <a:lnTo>
                    <a:pt x="199" y="310"/>
                  </a:lnTo>
                  <a:lnTo>
                    <a:pt x="247" y="324"/>
                  </a:lnTo>
                  <a:lnTo>
                    <a:pt x="300" y="339"/>
                  </a:lnTo>
                  <a:lnTo>
                    <a:pt x="355" y="356"/>
                  </a:lnTo>
                  <a:lnTo>
                    <a:pt x="383" y="366"/>
                  </a:lnTo>
                  <a:lnTo>
                    <a:pt x="412" y="375"/>
                  </a:lnTo>
                  <a:lnTo>
                    <a:pt x="441" y="385"/>
                  </a:lnTo>
                  <a:lnTo>
                    <a:pt x="470" y="396"/>
                  </a:lnTo>
                  <a:lnTo>
                    <a:pt x="499" y="407"/>
                  </a:lnTo>
                  <a:lnTo>
                    <a:pt x="528" y="418"/>
                  </a:lnTo>
                  <a:lnTo>
                    <a:pt x="558" y="431"/>
                  </a:lnTo>
                  <a:lnTo>
                    <a:pt x="587" y="443"/>
                  </a:lnTo>
                  <a:lnTo>
                    <a:pt x="616" y="454"/>
                  </a:lnTo>
                  <a:lnTo>
                    <a:pt x="644" y="469"/>
                  </a:lnTo>
                  <a:lnTo>
                    <a:pt x="672" y="482"/>
                  </a:lnTo>
                  <a:lnTo>
                    <a:pt x="700" y="497"/>
                  </a:lnTo>
                  <a:lnTo>
                    <a:pt x="727" y="511"/>
                  </a:lnTo>
                  <a:lnTo>
                    <a:pt x="752" y="529"/>
                  </a:lnTo>
                  <a:lnTo>
                    <a:pt x="766" y="538"/>
                  </a:lnTo>
                  <a:lnTo>
                    <a:pt x="778" y="547"/>
                  </a:lnTo>
                  <a:lnTo>
                    <a:pt x="790" y="556"/>
                  </a:lnTo>
                  <a:lnTo>
                    <a:pt x="802" y="567"/>
                  </a:lnTo>
                  <a:lnTo>
                    <a:pt x="814" y="577"/>
                  </a:lnTo>
                  <a:lnTo>
                    <a:pt x="827" y="588"/>
                  </a:lnTo>
                  <a:lnTo>
                    <a:pt x="838" y="599"/>
                  </a:lnTo>
                  <a:lnTo>
                    <a:pt x="849" y="611"/>
                  </a:lnTo>
                  <a:lnTo>
                    <a:pt x="861" y="621"/>
                  </a:lnTo>
                  <a:lnTo>
                    <a:pt x="871" y="634"/>
                  </a:lnTo>
                  <a:lnTo>
                    <a:pt x="882" y="646"/>
                  </a:lnTo>
                  <a:lnTo>
                    <a:pt x="892" y="657"/>
                  </a:lnTo>
                  <a:lnTo>
                    <a:pt x="903" y="670"/>
                  </a:lnTo>
                  <a:lnTo>
                    <a:pt x="914" y="682"/>
                  </a:lnTo>
                  <a:lnTo>
                    <a:pt x="923" y="694"/>
                  </a:lnTo>
                  <a:lnTo>
                    <a:pt x="934" y="708"/>
                  </a:lnTo>
                  <a:lnTo>
                    <a:pt x="943" y="720"/>
                  </a:lnTo>
                  <a:lnTo>
                    <a:pt x="952" y="733"/>
                  </a:lnTo>
                  <a:lnTo>
                    <a:pt x="962" y="746"/>
                  </a:lnTo>
                  <a:lnTo>
                    <a:pt x="971" y="759"/>
                  </a:lnTo>
                  <a:lnTo>
                    <a:pt x="980" y="773"/>
                  </a:lnTo>
                  <a:lnTo>
                    <a:pt x="988" y="785"/>
                  </a:lnTo>
                  <a:lnTo>
                    <a:pt x="996" y="798"/>
                  </a:lnTo>
                  <a:lnTo>
                    <a:pt x="1005" y="811"/>
                  </a:lnTo>
                  <a:lnTo>
                    <a:pt x="1013" y="824"/>
                  </a:lnTo>
                  <a:lnTo>
                    <a:pt x="1021" y="837"/>
                  </a:lnTo>
                  <a:lnTo>
                    <a:pt x="1027" y="850"/>
                  </a:lnTo>
                  <a:lnTo>
                    <a:pt x="1036" y="863"/>
                  </a:lnTo>
                  <a:lnTo>
                    <a:pt x="1043" y="875"/>
                  </a:lnTo>
                  <a:lnTo>
                    <a:pt x="1050" y="888"/>
                  </a:lnTo>
                  <a:lnTo>
                    <a:pt x="1056" y="900"/>
                  </a:lnTo>
                  <a:lnTo>
                    <a:pt x="1063" y="913"/>
                  </a:lnTo>
                  <a:lnTo>
                    <a:pt x="1070" y="925"/>
                  </a:lnTo>
                  <a:lnTo>
                    <a:pt x="1075" y="936"/>
                  </a:lnTo>
                  <a:lnTo>
                    <a:pt x="1082" y="949"/>
                  </a:lnTo>
                  <a:lnTo>
                    <a:pt x="1087" y="960"/>
                  </a:lnTo>
                  <a:lnTo>
                    <a:pt x="1092" y="970"/>
                  </a:lnTo>
                  <a:lnTo>
                    <a:pt x="1097" y="982"/>
                  </a:lnTo>
                  <a:lnTo>
                    <a:pt x="1102" y="992"/>
                  </a:lnTo>
                  <a:lnTo>
                    <a:pt x="1108" y="1002"/>
                  </a:lnTo>
                  <a:lnTo>
                    <a:pt x="1112" y="1012"/>
                  </a:lnTo>
                  <a:lnTo>
                    <a:pt x="1116" y="1022"/>
                  </a:lnTo>
                  <a:lnTo>
                    <a:pt x="1123" y="1039"/>
                  </a:lnTo>
                  <a:lnTo>
                    <a:pt x="1136" y="1071"/>
                  </a:lnTo>
                  <a:lnTo>
                    <a:pt x="1147" y="1095"/>
                  </a:lnTo>
                  <a:lnTo>
                    <a:pt x="1154" y="1115"/>
                  </a:lnTo>
                  <a:lnTo>
                    <a:pt x="1195" y="1047"/>
                  </a:lnTo>
                  <a:lnTo>
                    <a:pt x="1191" y="1026"/>
                  </a:lnTo>
                  <a:lnTo>
                    <a:pt x="1182" y="968"/>
                  </a:lnTo>
                  <a:lnTo>
                    <a:pt x="1173" y="929"/>
                  </a:lnTo>
                  <a:lnTo>
                    <a:pt x="1164" y="884"/>
                  </a:lnTo>
                  <a:lnTo>
                    <a:pt x="1157" y="858"/>
                  </a:lnTo>
                  <a:lnTo>
                    <a:pt x="1150" y="833"/>
                  </a:lnTo>
                  <a:lnTo>
                    <a:pt x="1143" y="807"/>
                  </a:lnTo>
                  <a:lnTo>
                    <a:pt x="1134" y="780"/>
                  </a:lnTo>
                  <a:lnTo>
                    <a:pt x="1124" y="753"/>
                  </a:lnTo>
                  <a:lnTo>
                    <a:pt x="1114" y="724"/>
                  </a:lnTo>
                  <a:lnTo>
                    <a:pt x="1103" y="696"/>
                  </a:lnTo>
                  <a:lnTo>
                    <a:pt x="1091" y="668"/>
                  </a:lnTo>
                  <a:lnTo>
                    <a:pt x="1085" y="654"/>
                  </a:lnTo>
                  <a:lnTo>
                    <a:pt x="1079" y="639"/>
                  </a:lnTo>
                  <a:lnTo>
                    <a:pt x="1071" y="625"/>
                  </a:lnTo>
                  <a:lnTo>
                    <a:pt x="1064" y="611"/>
                  </a:lnTo>
                  <a:lnTo>
                    <a:pt x="1056" y="596"/>
                  </a:lnTo>
                  <a:lnTo>
                    <a:pt x="1049" y="583"/>
                  </a:lnTo>
                  <a:lnTo>
                    <a:pt x="1041" y="569"/>
                  </a:lnTo>
                  <a:lnTo>
                    <a:pt x="1032" y="555"/>
                  </a:lnTo>
                  <a:lnTo>
                    <a:pt x="1024" y="542"/>
                  </a:lnTo>
                  <a:lnTo>
                    <a:pt x="1016" y="527"/>
                  </a:lnTo>
                  <a:lnTo>
                    <a:pt x="1007" y="515"/>
                  </a:lnTo>
                  <a:lnTo>
                    <a:pt x="997" y="502"/>
                  </a:lnTo>
                  <a:lnTo>
                    <a:pt x="988" y="489"/>
                  </a:lnTo>
                  <a:lnTo>
                    <a:pt x="978" y="476"/>
                  </a:lnTo>
                  <a:lnTo>
                    <a:pt x="968" y="464"/>
                  </a:lnTo>
                  <a:lnTo>
                    <a:pt x="957" y="451"/>
                  </a:lnTo>
                  <a:lnTo>
                    <a:pt x="947" y="440"/>
                  </a:lnTo>
                  <a:lnTo>
                    <a:pt x="936" y="428"/>
                  </a:lnTo>
                  <a:lnTo>
                    <a:pt x="923" y="417"/>
                  </a:lnTo>
                  <a:lnTo>
                    <a:pt x="913" y="406"/>
                  </a:lnTo>
                  <a:lnTo>
                    <a:pt x="901" y="396"/>
                  </a:lnTo>
                  <a:lnTo>
                    <a:pt x="887" y="385"/>
                  </a:lnTo>
                  <a:lnTo>
                    <a:pt x="875" y="375"/>
                  </a:lnTo>
                  <a:lnTo>
                    <a:pt x="863" y="366"/>
                  </a:lnTo>
                  <a:lnTo>
                    <a:pt x="849" y="357"/>
                  </a:lnTo>
                  <a:lnTo>
                    <a:pt x="835" y="348"/>
                  </a:lnTo>
                  <a:lnTo>
                    <a:pt x="821" y="339"/>
                  </a:lnTo>
                  <a:lnTo>
                    <a:pt x="807" y="330"/>
                  </a:lnTo>
                  <a:lnTo>
                    <a:pt x="793" y="322"/>
                  </a:lnTo>
                  <a:lnTo>
                    <a:pt x="778" y="312"/>
                  </a:lnTo>
                  <a:lnTo>
                    <a:pt x="749" y="296"/>
                  </a:lnTo>
                  <a:lnTo>
                    <a:pt x="720" y="280"/>
                  </a:lnTo>
                  <a:lnTo>
                    <a:pt x="689" y="264"/>
                  </a:lnTo>
                  <a:lnTo>
                    <a:pt x="658" y="250"/>
                  </a:lnTo>
                  <a:lnTo>
                    <a:pt x="627" y="234"/>
                  </a:lnTo>
                  <a:lnTo>
                    <a:pt x="595" y="221"/>
                  </a:lnTo>
                  <a:lnTo>
                    <a:pt x="564" y="207"/>
                  </a:lnTo>
                  <a:lnTo>
                    <a:pt x="533" y="193"/>
                  </a:lnTo>
                  <a:lnTo>
                    <a:pt x="502" y="181"/>
                  </a:lnTo>
                  <a:lnTo>
                    <a:pt x="471" y="168"/>
                  </a:lnTo>
                  <a:lnTo>
                    <a:pt x="442" y="157"/>
                  </a:lnTo>
                  <a:lnTo>
                    <a:pt x="412" y="147"/>
                  </a:lnTo>
                  <a:lnTo>
                    <a:pt x="383" y="135"/>
                  </a:lnTo>
                  <a:lnTo>
                    <a:pt x="355" y="126"/>
                  </a:lnTo>
                  <a:lnTo>
                    <a:pt x="328" y="117"/>
                  </a:lnTo>
                  <a:lnTo>
                    <a:pt x="277" y="100"/>
                  </a:lnTo>
                  <a:lnTo>
                    <a:pt x="232" y="86"/>
                  </a:lnTo>
                  <a:lnTo>
                    <a:pt x="192" y="73"/>
                  </a:lnTo>
                  <a:lnTo>
                    <a:pt x="136" y="58"/>
                  </a:lnTo>
                  <a:lnTo>
                    <a:pt x="115" y="52"/>
                  </a:lnTo>
                  <a:lnTo>
                    <a:pt x="145"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52" name="Freeform 9">
              <a:extLst>
                <a:ext uri="{FF2B5EF4-FFF2-40B4-BE49-F238E27FC236}">
                  <a16:creationId xmlns:a16="http://schemas.microsoft.com/office/drawing/2014/main" id="{99E1C644-3076-4F76-AB83-946575FEB5FE}"/>
                </a:ext>
              </a:extLst>
            </p:cNvPr>
            <p:cNvSpPr>
              <a:spLocks noChangeArrowheads="1"/>
            </p:cNvSpPr>
            <p:nvPr/>
          </p:nvSpPr>
          <p:spPr bwMode="auto">
            <a:xfrm>
              <a:off x="4091" y="2076"/>
              <a:ext cx="173" cy="233"/>
            </a:xfrm>
            <a:custGeom>
              <a:avLst/>
              <a:gdLst>
                <a:gd name="T0" fmla="*/ 62 w 517"/>
                <a:gd name="T1" fmla="*/ 0 h 697"/>
                <a:gd name="T2" fmla="*/ 33 w 517"/>
                <a:gd name="T3" fmla="*/ 16 h 697"/>
                <a:gd name="T4" fmla="*/ 0 w 517"/>
                <a:gd name="T5" fmla="*/ 79 h 697"/>
                <a:gd name="T6" fmla="*/ 10 w 517"/>
                <a:gd name="T7" fmla="*/ 129 h 697"/>
                <a:gd name="T8" fmla="*/ 23 w 517"/>
                <a:gd name="T9" fmla="*/ 157 h 697"/>
                <a:gd name="T10" fmla="*/ 36 w 517"/>
                <a:gd name="T11" fmla="*/ 184 h 697"/>
                <a:gd name="T12" fmla="*/ 65 w 517"/>
                <a:gd name="T13" fmla="*/ 226 h 697"/>
                <a:gd name="T14" fmla="*/ 77 w 517"/>
                <a:gd name="T15" fmla="*/ 242 h 697"/>
                <a:gd name="T16" fmla="*/ 215 w 517"/>
                <a:gd name="T17" fmla="*/ 408 h 697"/>
                <a:gd name="T18" fmla="*/ 484 w 517"/>
                <a:gd name="T19" fmla="*/ 697 h 697"/>
                <a:gd name="T20" fmla="*/ 517 w 517"/>
                <a:gd name="T21" fmla="*/ 642 h 697"/>
                <a:gd name="T22" fmla="*/ 509 w 517"/>
                <a:gd name="T23" fmla="*/ 637 h 697"/>
                <a:gd name="T24" fmla="*/ 488 w 517"/>
                <a:gd name="T25" fmla="*/ 617 h 697"/>
                <a:gd name="T26" fmla="*/ 475 w 517"/>
                <a:gd name="T27" fmla="*/ 604 h 697"/>
                <a:gd name="T28" fmla="*/ 458 w 517"/>
                <a:gd name="T29" fmla="*/ 590 h 697"/>
                <a:gd name="T30" fmla="*/ 441 w 517"/>
                <a:gd name="T31" fmla="*/ 573 h 697"/>
                <a:gd name="T32" fmla="*/ 422 w 517"/>
                <a:gd name="T33" fmla="*/ 554 h 697"/>
                <a:gd name="T34" fmla="*/ 403 w 517"/>
                <a:gd name="T35" fmla="*/ 537 h 697"/>
                <a:gd name="T36" fmla="*/ 381 w 517"/>
                <a:gd name="T37" fmla="*/ 517 h 697"/>
                <a:gd name="T38" fmla="*/ 361 w 517"/>
                <a:gd name="T39" fmla="*/ 496 h 697"/>
                <a:gd name="T40" fmla="*/ 341 w 517"/>
                <a:gd name="T41" fmla="*/ 475 h 697"/>
                <a:gd name="T42" fmla="*/ 320 w 517"/>
                <a:gd name="T43" fmla="*/ 455 h 697"/>
                <a:gd name="T44" fmla="*/ 302 w 517"/>
                <a:gd name="T45" fmla="*/ 435 h 697"/>
                <a:gd name="T46" fmla="*/ 285 w 517"/>
                <a:gd name="T47" fmla="*/ 417 h 697"/>
                <a:gd name="T48" fmla="*/ 270 w 517"/>
                <a:gd name="T49" fmla="*/ 399 h 697"/>
                <a:gd name="T50" fmla="*/ 255 w 517"/>
                <a:gd name="T51" fmla="*/ 379 h 697"/>
                <a:gd name="T52" fmla="*/ 238 w 517"/>
                <a:gd name="T53" fmla="*/ 362 h 697"/>
                <a:gd name="T54" fmla="*/ 221 w 517"/>
                <a:gd name="T55" fmla="*/ 341 h 697"/>
                <a:gd name="T56" fmla="*/ 203 w 517"/>
                <a:gd name="T57" fmla="*/ 321 h 697"/>
                <a:gd name="T58" fmla="*/ 186 w 517"/>
                <a:gd name="T59" fmla="*/ 299 h 697"/>
                <a:gd name="T60" fmla="*/ 168 w 517"/>
                <a:gd name="T61" fmla="*/ 278 h 697"/>
                <a:gd name="T62" fmla="*/ 151 w 517"/>
                <a:gd name="T63" fmla="*/ 258 h 697"/>
                <a:gd name="T64" fmla="*/ 133 w 517"/>
                <a:gd name="T65" fmla="*/ 237 h 697"/>
                <a:gd name="T66" fmla="*/ 117 w 517"/>
                <a:gd name="T67" fmla="*/ 217 h 697"/>
                <a:gd name="T68" fmla="*/ 102 w 517"/>
                <a:gd name="T69" fmla="*/ 198 h 697"/>
                <a:gd name="T70" fmla="*/ 77 w 517"/>
                <a:gd name="T71" fmla="*/ 164 h 697"/>
                <a:gd name="T72" fmla="*/ 52 w 517"/>
                <a:gd name="T73" fmla="*/ 118 h 697"/>
                <a:gd name="T74" fmla="*/ 56 w 517"/>
                <a:gd name="T75" fmla="*/ 95 h 697"/>
                <a:gd name="T76" fmla="*/ 69 w 517"/>
                <a:gd name="T77" fmla="*/ 79 h 697"/>
                <a:gd name="T78" fmla="*/ 88 w 517"/>
                <a:gd name="T79" fmla="*/ 65 h 697"/>
                <a:gd name="T80" fmla="*/ 62 w 517"/>
                <a:gd name="T81"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7" h="697">
                  <a:moveTo>
                    <a:pt x="62" y="0"/>
                  </a:moveTo>
                  <a:lnTo>
                    <a:pt x="33" y="16"/>
                  </a:lnTo>
                  <a:lnTo>
                    <a:pt x="0" y="79"/>
                  </a:lnTo>
                  <a:lnTo>
                    <a:pt x="10" y="129"/>
                  </a:lnTo>
                  <a:lnTo>
                    <a:pt x="23" y="157"/>
                  </a:lnTo>
                  <a:lnTo>
                    <a:pt x="36" y="184"/>
                  </a:lnTo>
                  <a:lnTo>
                    <a:pt x="65" y="226"/>
                  </a:lnTo>
                  <a:lnTo>
                    <a:pt x="77" y="242"/>
                  </a:lnTo>
                  <a:lnTo>
                    <a:pt x="215" y="408"/>
                  </a:lnTo>
                  <a:lnTo>
                    <a:pt x="484" y="697"/>
                  </a:lnTo>
                  <a:lnTo>
                    <a:pt x="517" y="642"/>
                  </a:lnTo>
                  <a:lnTo>
                    <a:pt x="509" y="637"/>
                  </a:lnTo>
                  <a:lnTo>
                    <a:pt x="488" y="617"/>
                  </a:lnTo>
                  <a:lnTo>
                    <a:pt x="475" y="604"/>
                  </a:lnTo>
                  <a:lnTo>
                    <a:pt x="458" y="590"/>
                  </a:lnTo>
                  <a:lnTo>
                    <a:pt x="441" y="573"/>
                  </a:lnTo>
                  <a:lnTo>
                    <a:pt x="422" y="554"/>
                  </a:lnTo>
                  <a:lnTo>
                    <a:pt x="403" y="537"/>
                  </a:lnTo>
                  <a:lnTo>
                    <a:pt x="381" y="517"/>
                  </a:lnTo>
                  <a:lnTo>
                    <a:pt x="361" y="496"/>
                  </a:lnTo>
                  <a:lnTo>
                    <a:pt x="341" y="475"/>
                  </a:lnTo>
                  <a:lnTo>
                    <a:pt x="320" y="455"/>
                  </a:lnTo>
                  <a:lnTo>
                    <a:pt x="302" y="435"/>
                  </a:lnTo>
                  <a:lnTo>
                    <a:pt x="285" y="417"/>
                  </a:lnTo>
                  <a:lnTo>
                    <a:pt x="270" y="399"/>
                  </a:lnTo>
                  <a:lnTo>
                    <a:pt x="255" y="379"/>
                  </a:lnTo>
                  <a:lnTo>
                    <a:pt x="238" y="362"/>
                  </a:lnTo>
                  <a:lnTo>
                    <a:pt x="221" y="341"/>
                  </a:lnTo>
                  <a:lnTo>
                    <a:pt x="203" y="321"/>
                  </a:lnTo>
                  <a:lnTo>
                    <a:pt x="186" y="299"/>
                  </a:lnTo>
                  <a:lnTo>
                    <a:pt x="168" y="278"/>
                  </a:lnTo>
                  <a:lnTo>
                    <a:pt x="151" y="258"/>
                  </a:lnTo>
                  <a:lnTo>
                    <a:pt x="133" y="237"/>
                  </a:lnTo>
                  <a:lnTo>
                    <a:pt x="117" y="217"/>
                  </a:lnTo>
                  <a:lnTo>
                    <a:pt x="102" y="198"/>
                  </a:lnTo>
                  <a:lnTo>
                    <a:pt x="77" y="164"/>
                  </a:lnTo>
                  <a:lnTo>
                    <a:pt x="52" y="118"/>
                  </a:lnTo>
                  <a:lnTo>
                    <a:pt x="56" y="95"/>
                  </a:lnTo>
                  <a:lnTo>
                    <a:pt x="69" y="79"/>
                  </a:lnTo>
                  <a:lnTo>
                    <a:pt x="88" y="65"/>
                  </a:lnTo>
                  <a:lnTo>
                    <a:pt x="62"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53" name="Freeform 10">
              <a:extLst>
                <a:ext uri="{FF2B5EF4-FFF2-40B4-BE49-F238E27FC236}">
                  <a16:creationId xmlns:a16="http://schemas.microsoft.com/office/drawing/2014/main" id="{CCDB2F86-C2BF-489F-8E6D-2647CAF181E3}"/>
                </a:ext>
              </a:extLst>
            </p:cNvPr>
            <p:cNvSpPr>
              <a:spLocks noChangeArrowheads="1"/>
            </p:cNvSpPr>
            <p:nvPr/>
          </p:nvSpPr>
          <p:spPr bwMode="auto">
            <a:xfrm>
              <a:off x="4590" y="2107"/>
              <a:ext cx="152" cy="385"/>
            </a:xfrm>
            <a:custGeom>
              <a:avLst/>
              <a:gdLst>
                <a:gd name="T0" fmla="*/ 0 w 458"/>
                <a:gd name="T1" fmla="*/ 125 h 1156"/>
                <a:gd name="T2" fmla="*/ 8 w 458"/>
                <a:gd name="T3" fmla="*/ 114 h 1156"/>
                <a:gd name="T4" fmla="*/ 18 w 458"/>
                <a:gd name="T5" fmla="*/ 102 h 1156"/>
                <a:gd name="T6" fmla="*/ 29 w 458"/>
                <a:gd name="T7" fmla="*/ 88 h 1156"/>
                <a:gd name="T8" fmla="*/ 44 w 458"/>
                <a:gd name="T9" fmla="*/ 73 h 1156"/>
                <a:gd name="T10" fmla="*/ 62 w 458"/>
                <a:gd name="T11" fmla="*/ 57 h 1156"/>
                <a:gd name="T12" fmla="*/ 82 w 458"/>
                <a:gd name="T13" fmla="*/ 40 h 1156"/>
                <a:gd name="T14" fmla="*/ 104 w 458"/>
                <a:gd name="T15" fmla="*/ 25 h 1156"/>
                <a:gd name="T16" fmla="*/ 130 w 458"/>
                <a:gd name="T17" fmla="*/ 13 h 1156"/>
                <a:gd name="T18" fmla="*/ 154 w 458"/>
                <a:gd name="T19" fmla="*/ 4 h 1156"/>
                <a:gd name="T20" fmla="*/ 211 w 458"/>
                <a:gd name="T21" fmla="*/ 0 h 1156"/>
                <a:gd name="T22" fmla="*/ 271 w 458"/>
                <a:gd name="T23" fmla="*/ 22 h 1156"/>
                <a:gd name="T24" fmla="*/ 303 w 458"/>
                <a:gd name="T25" fmla="*/ 43 h 1156"/>
                <a:gd name="T26" fmla="*/ 317 w 458"/>
                <a:gd name="T27" fmla="*/ 59 h 1156"/>
                <a:gd name="T28" fmla="*/ 334 w 458"/>
                <a:gd name="T29" fmla="*/ 76 h 1156"/>
                <a:gd name="T30" fmla="*/ 386 w 458"/>
                <a:gd name="T31" fmla="*/ 164 h 1156"/>
                <a:gd name="T32" fmla="*/ 406 w 458"/>
                <a:gd name="T33" fmla="*/ 215 h 1156"/>
                <a:gd name="T34" fmla="*/ 423 w 458"/>
                <a:gd name="T35" fmla="*/ 271 h 1156"/>
                <a:gd name="T36" fmla="*/ 444 w 458"/>
                <a:gd name="T37" fmla="*/ 391 h 1156"/>
                <a:gd name="T38" fmla="*/ 455 w 458"/>
                <a:gd name="T39" fmla="*/ 514 h 1156"/>
                <a:gd name="T40" fmla="*/ 458 w 458"/>
                <a:gd name="T41" fmla="*/ 603 h 1156"/>
                <a:gd name="T42" fmla="*/ 455 w 458"/>
                <a:gd name="T43" fmla="*/ 725 h 1156"/>
                <a:gd name="T44" fmla="*/ 444 w 458"/>
                <a:gd name="T45" fmla="*/ 826 h 1156"/>
                <a:gd name="T46" fmla="*/ 430 w 458"/>
                <a:gd name="T47" fmla="*/ 878 h 1156"/>
                <a:gd name="T48" fmla="*/ 415 w 458"/>
                <a:gd name="T49" fmla="*/ 928 h 1156"/>
                <a:gd name="T50" fmla="*/ 397 w 458"/>
                <a:gd name="T51" fmla="*/ 968 h 1156"/>
                <a:gd name="T52" fmla="*/ 380 w 458"/>
                <a:gd name="T53" fmla="*/ 1002 h 1156"/>
                <a:gd name="T54" fmla="*/ 362 w 458"/>
                <a:gd name="T55" fmla="*/ 1028 h 1156"/>
                <a:gd name="T56" fmla="*/ 346 w 458"/>
                <a:gd name="T57" fmla="*/ 1048 h 1156"/>
                <a:gd name="T58" fmla="*/ 333 w 458"/>
                <a:gd name="T59" fmla="*/ 1062 h 1156"/>
                <a:gd name="T60" fmla="*/ 318 w 458"/>
                <a:gd name="T61" fmla="*/ 1078 h 1156"/>
                <a:gd name="T62" fmla="*/ 294 w 458"/>
                <a:gd name="T63" fmla="*/ 1102 h 1156"/>
                <a:gd name="T64" fmla="*/ 259 w 458"/>
                <a:gd name="T65" fmla="*/ 1127 h 1156"/>
                <a:gd name="T66" fmla="*/ 208 w 458"/>
                <a:gd name="T67" fmla="*/ 1156 h 1156"/>
                <a:gd name="T68" fmla="*/ 203 w 458"/>
                <a:gd name="T69" fmla="*/ 1101 h 1156"/>
                <a:gd name="T70" fmla="*/ 244 w 458"/>
                <a:gd name="T71" fmla="*/ 1074 h 1156"/>
                <a:gd name="T72" fmla="*/ 271 w 458"/>
                <a:gd name="T73" fmla="*/ 1046 h 1156"/>
                <a:gd name="T74" fmla="*/ 296 w 458"/>
                <a:gd name="T75" fmla="*/ 1013 h 1156"/>
                <a:gd name="T76" fmla="*/ 320 w 458"/>
                <a:gd name="T77" fmla="*/ 972 h 1156"/>
                <a:gd name="T78" fmla="*/ 344 w 458"/>
                <a:gd name="T79" fmla="*/ 920 h 1156"/>
                <a:gd name="T80" fmla="*/ 363 w 458"/>
                <a:gd name="T81" fmla="*/ 857 h 1156"/>
                <a:gd name="T82" fmla="*/ 379 w 458"/>
                <a:gd name="T83" fmla="*/ 779 h 1156"/>
                <a:gd name="T84" fmla="*/ 383 w 458"/>
                <a:gd name="T85" fmla="*/ 689 h 1156"/>
                <a:gd name="T86" fmla="*/ 386 w 458"/>
                <a:gd name="T87" fmla="*/ 589 h 1156"/>
                <a:gd name="T88" fmla="*/ 371 w 458"/>
                <a:gd name="T89" fmla="*/ 398 h 1156"/>
                <a:gd name="T90" fmla="*/ 355 w 458"/>
                <a:gd name="T91" fmla="*/ 296 h 1156"/>
                <a:gd name="T92" fmla="*/ 343 w 458"/>
                <a:gd name="T93" fmla="*/ 251 h 1156"/>
                <a:gd name="T94" fmla="*/ 329 w 458"/>
                <a:gd name="T95" fmla="*/ 208 h 1156"/>
                <a:gd name="T96" fmla="*/ 314 w 458"/>
                <a:gd name="T97" fmla="*/ 169 h 1156"/>
                <a:gd name="T98" fmla="*/ 296 w 458"/>
                <a:gd name="T99" fmla="*/ 136 h 1156"/>
                <a:gd name="T100" fmla="*/ 275 w 458"/>
                <a:gd name="T101" fmla="*/ 108 h 1156"/>
                <a:gd name="T102" fmla="*/ 264 w 458"/>
                <a:gd name="T103" fmla="*/ 98 h 1156"/>
                <a:gd name="T104" fmla="*/ 252 w 458"/>
                <a:gd name="T105" fmla="*/ 88 h 1156"/>
                <a:gd name="T106" fmla="*/ 227 w 458"/>
                <a:gd name="T107" fmla="*/ 75 h 1156"/>
                <a:gd name="T108" fmla="*/ 205 w 458"/>
                <a:gd name="T109" fmla="*/ 68 h 1156"/>
                <a:gd name="T110" fmla="*/ 165 w 458"/>
                <a:gd name="T111" fmla="*/ 68 h 1156"/>
                <a:gd name="T112" fmla="*/ 132 w 458"/>
                <a:gd name="T113" fmla="*/ 85 h 1156"/>
                <a:gd name="T114" fmla="*/ 105 w 458"/>
                <a:gd name="T115" fmla="*/ 111 h 1156"/>
                <a:gd name="T116" fmla="*/ 72 w 458"/>
                <a:gd name="T117" fmla="*/ 169 h 1156"/>
                <a:gd name="T118" fmla="*/ 61 w 458"/>
                <a:gd name="T119" fmla="*/ 200 h 1156"/>
                <a:gd name="T120" fmla="*/ 0 w 458"/>
                <a:gd name="T121" fmla="*/ 125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1156">
                  <a:moveTo>
                    <a:pt x="0" y="125"/>
                  </a:moveTo>
                  <a:lnTo>
                    <a:pt x="8" y="114"/>
                  </a:lnTo>
                  <a:lnTo>
                    <a:pt x="18" y="102"/>
                  </a:lnTo>
                  <a:lnTo>
                    <a:pt x="29" y="88"/>
                  </a:lnTo>
                  <a:lnTo>
                    <a:pt x="44" y="73"/>
                  </a:lnTo>
                  <a:lnTo>
                    <a:pt x="62" y="57"/>
                  </a:lnTo>
                  <a:lnTo>
                    <a:pt x="82" y="40"/>
                  </a:lnTo>
                  <a:lnTo>
                    <a:pt x="104" y="25"/>
                  </a:lnTo>
                  <a:lnTo>
                    <a:pt x="130" y="13"/>
                  </a:lnTo>
                  <a:lnTo>
                    <a:pt x="154" y="4"/>
                  </a:lnTo>
                  <a:lnTo>
                    <a:pt x="211" y="0"/>
                  </a:lnTo>
                  <a:lnTo>
                    <a:pt x="271" y="22"/>
                  </a:lnTo>
                  <a:lnTo>
                    <a:pt x="303" y="43"/>
                  </a:lnTo>
                  <a:lnTo>
                    <a:pt x="317" y="59"/>
                  </a:lnTo>
                  <a:lnTo>
                    <a:pt x="334" y="76"/>
                  </a:lnTo>
                  <a:lnTo>
                    <a:pt x="386" y="164"/>
                  </a:lnTo>
                  <a:lnTo>
                    <a:pt x="406" y="215"/>
                  </a:lnTo>
                  <a:lnTo>
                    <a:pt x="423" y="271"/>
                  </a:lnTo>
                  <a:lnTo>
                    <a:pt x="444" y="391"/>
                  </a:lnTo>
                  <a:lnTo>
                    <a:pt x="455" y="514"/>
                  </a:lnTo>
                  <a:lnTo>
                    <a:pt x="458" y="603"/>
                  </a:lnTo>
                  <a:lnTo>
                    <a:pt x="455" y="725"/>
                  </a:lnTo>
                  <a:lnTo>
                    <a:pt x="444" y="826"/>
                  </a:lnTo>
                  <a:lnTo>
                    <a:pt x="430" y="878"/>
                  </a:lnTo>
                  <a:lnTo>
                    <a:pt x="415" y="928"/>
                  </a:lnTo>
                  <a:lnTo>
                    <a:pt x="397" y="968"/>
                  </a:lnTo>
                  <a:lnTo>
                    <a:pt x="380" y="1002"/>
                  </a:lnTo>
                  <a:lnTo>
                    <a:pt x="362" y="1028"/>
                  </a:lnTo>
                  <a:lnTo>
                    <a:pt x="346" y="1048"/>
                  </a:lnTo>
                  <a:lnTo>
                    <a:pt x="333" y="1062"/>
                  </a:lnTo>
                  <a:lnTo>
                    <a:pt x="318" y="1078"/>
                  </a:lnTo>
                  <a:lnTo>
                    <a:pt x="294" y="1102"/>
                  </a:lnTo>
                  <a:lnTo>
                    <a:pt x="259" y="1127"/>
                  </a:lnTo>
                  <a:lnTo>
                    <a:pt x="208" y="1156"/>
                  </a:lnTo>
                  <a:lnTo>
                    <a:pt x="203" y="1101"/>
                  </a:lnTo>
                  <a:lnTo>
                    <a:pt x="244" y="1074"/>
                  </a:lnTo>
                  <a:lnTo>
                    <a:pt x="271" y="1046"/>
                  </a:lnTo>
                  <a:lnTo>
                    <a:pt x="296" y="1013"/>
                  </a:lnTo>
                  <a:lnTo>
                    <a:pt x="320" y="972"/>
                  </a:lnTo>
                  <a:lnTo>
                    <a:pt x="344" y="920"/>
                  </a:lnTo>
                  <a:lnTo>
                    <a:pt x="363" y="857"/>
                  </a:lnTo>
                  <a:lnTo>
                    <a:pt x="379" y="779"/>
                  </a:lnTo>
                  <a:lnTo>
                    <a:pt x="383" y="689"/>
                  </a:lnTo>
                  <a:lnTo>
                    <a:pt x="386" y="589"/>
                  </a:lnTo>
                  <a:lnTo>
                    <a:pt x="371" y="398"/>
                  </a:lnTo>
                  <a:lnTo>
                    <a:pt x="355" y="296"/>
                  </a:lnTo>
                  <a:lnTo>
                    <a:pt x="343" y="251"/>
                  </a:lnTo>
                  <a:lnTo>
                    <a:pt x="329" y="208"/>
                  </a:lnTo>
                  <a:lnTo>
                    <a:pt x="314" y="169"/>
                  </a:lnTo>
                  <a:lnTo>
                    <a:pt x="296" y="136"/>
                  </a:lnTo>
                  <a:lnTo>
                    <a:pt x="275" y="108"/>
                  </a:lnTo>
                  <a:lnTo>
                    <a:pt x="264" y="98"/>
                  </a:lnTo>
                  <a:lnTo>
                    <a:pt x="252" y="88"/>
                  </a:lnTo>
                  <a:lnTo>
                    <a:pt x="227" y="75"/>
                  </a:lnTo>
                  <a:lnTo>
                    <a:pt x="205" y="68"/>
                  </a:lnTo>
                  <a:lnTo>
                    <a:pt x="165" y="68"/>
                  </a:lnTo>
                  <a:lnTo>
                    <a:pt x="132" y="85"/>
                  </a:lnTo>
                  <a:lnTo>
                    <a:pt x="105" y="111"/>
                  </a:lnTo>
                  <a:lnTo>
                    <a:pt x="72" y="169"/>
                  </a:lnTo>
                  <a:lnTo>
                    <a:pt x="61" y="200"/>
                  </a:lnTo>
                  <a:lnTo>
                    <a:pt x="0" y="125"/>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54" name="Freeform 11">
              <a:extLst>
                <a:ext uri="{FF2B5EF4-FFF2-40B4-BE49-F238E27FC236}">
                  <a16:creationId xmlns:a16="http://schemas.microsoft.com/office/drawing/2014/main" id="{68B7BCC5-8836-4172-8828-25B027F002E7}"/>
                </a:ext>
              </a:extLst>
            </p:cNvPr>
            <p:cNvSpPr>
              <a:spLocks noChangeArrowheads="1"/>
            </p:cNvSpPr>
            <p:nvPr/>
          </p:nvSpPr>
          <p:spPr bwMode="auto">
            <a:xfrm>
              <a:off x="4175" y="2058"/>
              <a:ext cx="129" cy="206"/>
            </a:xfrm>
            <a:custGeom>
              <a:avLst/>
              <a:gdLst>
                <a:gd name="T0" fmla="*/ 100 w 389"/>
                <a:gd name="T1" fmla="*/ 461 h 618"/>
                <a:gd name="T2" fmla="*/ 126 w 389"/>
                <a:gd name="T3" fmla="*/ 487 h 618"/>
                <a:gd name="T4" fmla="*/ 153 w 389"/>
                <a:gd name="T5" fmla="*/ 510 h 618"/>
                <a:gd name="T6" fmla="*/ 185 w 389"/>
                <a:gd name="T7" fmla="*/ 534 h 618"/>
                <a:gd name="T8" fmla="*/ 234 w 389"/>
                <a:gd name="T9" fmla="*/ 563 h 618"/>
                <a:gd name="T10" fmla="*/ 295 w 389"/>
                <a:gd name="T11" fmla="*/ 565 h 618"/>
                <a:gd name="T12" fmla="*/ 329 w 389"/>
                <a:gd name="T13" fmla="*/ 529 h 618"/>
                <a:gd name="T14" fmla="*/ 322 w 389"/>
                <a:gd name="T15" fmla="*/ 432 h 618"/>
                <a:gd name="T16" fmla="*/ 297 w 389"/>
                <a:gd name="T17" fmla="*/ 385 h 618"/>
                <a:gd name="T18" fmla="*/ 267 w 389"/>
                <a:gd name="T19" fmla="*/ 360 h 618"/>
                <a:gd name="T20" fmla="*/ 222 w 389"/>
                <a:gd name="T21" fmla="*/ 330 h 618"/>
                <a:gd name="T22" fmla="*/ 169 w 389"/>
                <a:gd name="T23" fmla="*/ 293 h 618"/>
                <a:gd name="T24" fmla="*/ 115 w 389"/>
                <a:gd name="T25" fmla="*/ 251 h 618"/>
                <a:gd name="T26" fmla="*/ 76 w 389"/>
                <a:gd name="T27" fmla="*/ 218 h 618"/>
                <a:gd name="T28" fmla="*/ 53 w 389"/>
                <a:gd name="T29" fmla="*/ 194 h 618"/>
                <a:gd name="T30" fmla="*/ 12 w 389"/>
                <a:gd name="T31" fmla="*/ 135 h 618"/>
                <a:gd name="T32" fmla="*/ 13 w 389"/>
                <a:gd name="T33" fmla="*/ 44 h 618"/>
                <a:gd name="T34" fmla="*/ 41 w 389"/>
                <a:gd name="T35" fmla="*/ 17 h 618"/>
                <a:gd name="T36" fmla="*/ 82 w 389"/>
                <a:gd name="T37" fmla="*/ 3 h 618"/>
                <a:gd name="T38" fmla="*/ 220 w 389"/>
                <a:gd name="T39" fmla="*/ 23 h 618"/>
                <a:gd name="T40" fmla="*/ 274 w 389"/>
                <a:gd name="T41" fmla="*/ 81 h 618"/>
                <a:gd name="T42" fmla="*/ 265 w 389"/>
                <a:gd name="T43" fmla="*/ 169 h 618"/>
                <a:gd name="T44" fmla="*/ 221 w 389"/>
                <a:gd name="T45" fmla="*/ 195 h 618"/>
                <a:gd name="T46" fmla="*/ 129 w 389"/>
                <a:gd name="T47" fmla="*/ 168 h 618"/>
                <a:gd name="T48" fmla="*/ 91 w 389"/>
                <a:gd name="T49" fmla="*/ 120 h 618"/>
                <a:gd name="T50" fmla="*/ 105 w 389"/>
                <a:gd name="T51" fmla="*/ 66 h 618"/>
                <a:gd name="T52" fmla="*/ 165 w 389"/>
                <a:gd name="T53" fmla="*/ 66 h 618"/>
                <a:gd name="T54" fmla="*/ 133 w 389"/>
                <a:gd name="T55" fmla="*/ 98 h 618"/>
                <a:gd name="T56" fmla="*/ 140 w 389"/>
                <a:gd name="T57" fmla="*/ 136 h 618"/>
                <a:gd name="T58" fmla="*/ 210 w 389"/>
                <a:gd name="T59" fmla="*/ 146 h 618"/>
                <a:gd name="T60" fmla="*/ 217 w 389"/>
                <a:gd name="T61" fmla="*/ 85 h 618"/>
                <a:gd name="T62" fmla="*/ 193 w 389"/>
                <a:gd name="T63" fmla="*/ 56 h 618"/>
                <a:gd name="T64" fmla="*/ 158 w 389"/>
                <a:gd name="T65" fmla="*/ 41 h 618"/>
                <a:gd name="T66" fmla="*/ 79 w 389"/>
                <a:gd name="T67" fmla="*/ 49 h 618"/>
                <a:gd name="T68" fmla="*/ 59 w 389"/>
                <a:gd name="T69" fmla="*/ 100 h 618"/>
                <a:gd name="T70" fmla="*/ 74 w 389"/>
                <a:gd name="T71" fmla="*/ 147 h 618"/>
                <a:gd name="T72" fmla="*/ 103 w 389"/>
                <a:gd name="T73" fmla="*/ 179 h 618"/>
                <a:gd name="T74" fmla="*/ 152 w 389"/>
                <a:gd name="T75" fmla="*/ 221 h 618"/>
                <a:gd name="T76" fmla="*/ 185 w 389"/>
                <a:gd name="T77" fmla="*/ 246 h 618"/>
                <a:gd name="T78" fmla="*/ 223 w 389"/>
                <a:gd name="T79" fmla="*/ 272 h 618"/>
                <a:gd name="T80" fmla="*/ 264 w 389"/>
                <a:gd name="T81" fmla="*/ 300 h 618"/>
                <a:gd name="T82" fmla="*/ 303 w 389"/>
                <a:gd name="T83" fmla="*/ 331 h 618"/>
                <a:gd name="T84" fmla="*/ 338 w 389"/>
                <a:gd name="T85" fmla="*/ 365 h 618"/>
                <a:gd name="T86" fmla="*/ 389 w 389"/>
                <a:gd name="T87" fmla="*/ 490 h 618"/>
                <a:gd name="T88" fmla="*/ 371 w 389"/>
                <a:gd name="T89" fmla="*/ 566 h 618"/>
                <a:gd name="T90" fmla="*/ 333 w 389"/>
                <a:gd name="T91" fmla="*/ 606 h 618"/>
                <a:gd name="T92" fmla="*/ 286 w 389"/>
                <a:gd name="T93" fmla="*/ 618 h 618"/>
                <a:gd name="T94" fmla="*/ 193 w 389"/>
                <a:gd name="T95" fmla="*/ 594 h 618"/>
                <a:gd name="T96" fmla="*/ 147 w 389"/>
                <a:gd name="T97" fmla="*/ 564 h 618"/>
                <a:gd name="T98" fmla="*/ 109 w 389"/>
                <a:gd name="T99" fmla="*/ 535 h 618"/>
                <a:gd name="T100" fmla="*/ 94 w 389"/>
                <a:gd name="T101" fmla="*/ 455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 h="618">
                  <a:moveTo>
                    <a:pt x="94" y="455"/>
                  </a:moveTo>
                  <a:lnTo>
                    <a:pt x="100" y="461"/>
                  </a:lnTo>
                  <a:lnTo>
                    <a:pt x="116" y="476"/>
                  </a:lnTo>
                  <a:lnTo>
                    <a:pt x="126" y="487"/>
                  </a:lnTo>
                  <a:lnTo>
                    <a:pt x="139" y="499"/>
                  </a:lnTo>
                  <a:lnTo>
                    <a:pt x="153" y="510"/>
                  </a:lnTo>
                  <a:lnTo>
                    <a:pt x="169" y="524"/>
                  </a:lnTo>
                  <a:lnTo>
                    <a:pt x="185" y="534"/>
                  </a:lnTo>
                  <a:lnTo>
                    <a:pt x="201" y="545"/>
                  </a:lnTo>
                  <a:lnTo>
                    <a:pt x="234" y="563"/>
                  </a:lnTo>
                  <a:lnTo>
                    <a:pt x="266" y="571"/>
                  </a:lnTo>
                  <a:lnTo>
                    <a:pt x="295" y="565"/>
                  </a:lnTo>
                  <a:lnTo>
                    <a:pt x="315" y="550"/>
                  </a:lnTo>
                  <a:lnTo>
                    <a:pt x="329" y="529"/>
                  </a:lnTo>
                  <a:lnTo>
                    <a:pt x="334" y="480"/>
                  </a:lnTo>
                  <a:lnTo>
                    <a:pt x="322" y="432"/>
                  </a:lnTo>
                  <a:lnTo>
                    <a:pt x="304" y="393"/>
                  </a:lnTo>
                  <a:lnTo>
                    <a:pt x="297" y="385"/>
                  </a:lnTo>
                  <a:lnTo>
                    <a:pt x="284" y="373"/>
                  </a:lnTo>
                  <a:lnTo>
                    <a:pt x="267" y="360"/>
                  </a:lnTo>
                  <a:lnTo>
                    <a:pt x="247" y="346"/>
                  </a:lnTo>
                  <a:lnTo>
                    <a:pt x="222" y="330"/>
                  </a:lnTo>
                  <a:lnTo>
                    <a:pt x="196" y="313"/>
                  </a:lnTo>
                  <a:lnTo>
                    <a:pt x="169" y="293"/>
                  </a:lnTo>
                  <a:lnTo>
                    <a:pt x="142" y="273"/>
                  </a:lnTo>
                  <a:lnTo>
                    <a:pt x="115" y="251"/>
                  </a:lnTo>
                  <a:lnTo>
                    <a:pt x="89" y="229"/>
                  </a:lnTo>
                  <a:lnTo>
                    <a:pt x="76" y="218"/>
                  </a:lnTo>
                  <a:lnTo>
                    <a:pt x="64" y="207"/>
                  </a:lnTo>
                  <a:lnTo>
                    <a:pt x="53" y="194"/>
                  </a:lnTo>
                  <a:lnTo>
                    <a:pt x="43" y="182"/>
                  </a:lnTo>
                  <a:lnTo>
                    <a:pt x="12" y="135"/>
                  </a:lnTo>
                  <a:lnTo>
                    <a:pt x="0" y="85"/>
                  </a:lnTo>
                  <a:lnTo>
                    <a:pt x="13" y="44"/>
                  </a:lnTo>
                  <a:lnTo>
                    <a:pt x="25" y="30"/>
                  </a:lnTo>
                  <a:lnTo>
                    <a:pt x="41" y="17"/>
                  </a:lnTo>
                  <a:lnTo>
                    <a:pt x="60" y="8"/>
                  </a:lnTo>
                  <a:lnTo>
                    <a:pt x="82" y="3"/>
                  </a:lnTo>
                  <a:lnTo>
                    <a:pt x="127" y="0"/>
                  </a:lnTo>
                  <a:lnTo>
                    <a:pt x="220" y="23"/>
                  </a:lnTo>
                  <a:lnTo>
                    <a:pt x="254" y="48"/>
                  </a:lnTo>
                  <a:lnTo>
                    <a:pt x="274" y="81"/>
                  </a:lnTo>
                  <a:lnTo>
                    <a:pt x="276" y="143"/>
                  </a:lnTo>
                  <a:lnTo>
                    <a:pt x="265" y="169"/>
                  </a:lnTo>
                  <a:lnTo>
                    <a:pt x="245" y="185"/>
                  </a:lnTo>
                  <a:lnTo>
                    <a:pt x="221" y="195"/>
                  </a:lnTo>
                  <a:lnTo>
                    <a:pt x="192" y="196"/>
                  </a:lnTo>
                  <a:lnTo>
                    <a:pt x="129" y="168"/>
                  </a:lnTo>
                  <a:lnTo>
                    <a:pt x="104" y="142"/>
                  </a:lnTo>
                  <a:lnTo>
                    <a:pt x="91" y="120"/>
                  </a:lnTo>
                  <a:lnTo>
                    <a:pt x="90" y="86"/>
                  </a:lnTo>
                  <a:lnTo>
                    <a:pt x="105" y="66"/>
                  </a:lnTo>
                  <a:lnTo>
                    <a:pt x="116" y="59"/>
                  </a:lnTo>
                  <a:lnTo>
                    <a:pt x="165" y="66"/>
                  </a:lnTo>
                  <a:lnTo>
                    <a:pt x="153" y="75"/>
                  </a:lnTo>
                  <a:lnTo>
                    <a:pt x="133" y="98"/>
                  </a:lnTo>
                  <a:lnTo>
                    <a:pt x="129" y="124"/>
                  </a:lnTo>
                  <a:lnTo>
                    <a:pt x="140" y="136"/>
                  </a:lnTo>
                  <a:lnTo>
                    <a:pt x="165" y="146"/>
                  </a:lnTo>
                  <a:lnTo>
                    <a:pt x="210" y="146"/>
                  </a:lnTo>
                  <a:lnTo>
                    <a:pt x="225" y="119"/>
                  </a:lnTo>
                  <a:lnTo>
                    <a:pt x="217" y="85"/>
                  </a:lnTo>
                  <a:lnTo>
                    <a:pt x="206" y="70"/>
                  </a:lnTo>
                  <a:lnTo>
                    <a:pt x="193" y="56"/>
                  </a:lnTo>
                  <a:lnTo>
                    <a:pt x="178" y="48"/>
                  </a:lnTo>
                  <a:lnTo>
                    <a:pt x="158" y="41"/>
                  </a:lnTo>
                  <a:lnTo>
                    <a:pt x="116" y="38"/>
                  </a:lnTo>
                  <a:lnTo>
                    <a:pt x="79" y="49"/>
                  </a:lnTo>
                  <a:lnTo>
                    <a:pt x="60" y="81"/>
                  </a:lnTo>
                  <a:lnTo>
                    <a:pt x="59" y="100"/>
                  </a:lnTo>
                  <a:lnTo>
                    <a:pt x="60" y="116"/>
                  </a:lnTo>
                  <a:lnTo>
                    <a:pt x="74" y="147"/>
                  </a:lnTo>
                  <a:lnTo>
                    <a:pt x="86" y="161"/>
                  </a:lnTo>
                  <a:lnTo>
                    <a:pt x="103" y="179"/>
                  </a:lnTo>
                  <a:lnTo>
                    <a:pt x="125" y="197"/>
                  </a:lnTo>
                  <a:lnTo>
                    <a:pt x="152" y="221"/>
                  </a:lnTo>
                  <a:lnTo>
                    <a:pt x="167" y="233"/>
                  </a:lnTo>
                  <a:lnTo>
                    <a:pt x="185" y="246"/>
                  </a:lnTo>
                  <a:lnTo>
                    <a:pt x="203" y="259"/>
                  </a:lnTo>
                  <a:lnTo>
                    <a:pt x="223" y="272"/>
                  </a:lnTo>
                  <a:lnTo>
                    <a:pt x="242" y="285"/>
                  </a:lnTo>
                  <a:lnTo>
                    <a:pt x="264" y="300"/>
                  </a:lnTo>
                  <a:lnTo>
                    <a:pt x="284" y="315"/>
                  </a:lnTo>
                  <a:lnTo>
                    <a:pt x="303" y="331"/>
                  </a:lnTo>
                  <a:lnTo>
                    <a:pt x="321" y="347"/>
                  </a:lnTo>
                  <a:lnTo>
                    <a:pt x="338" y="365"/>
                  </a:lnTo>
                  <a:lnTo>
                    <a:pt x="367" y="401"/>
                  </a:lnTo>
                  <a:lnTo>
                    <a:pt x="389" y="490"/>
                  </a:lnTo>
                  <a:lnTo>
                    <a:pt x="382" y="533"/>
                  </a:lnTo>
                  <a:lnTo>
                    <a:pt x="371" y="566"/>
                  </a:lnTo>
                  <a:lnTo>
                    <a:pt x="353" y="590"/>
                  </a:lnTo>
                  <a:lnTo>
                    <a:pt x="333" y="606"/>
                  </a:lnTo>
                  <a:lnTo>
                    <a:pt x="309" y="615"/>
                  </a:lnTo>
                  <a:lnTo>
                    <a:pt x="286" y="618"/>
                  </a:lnTo>
                  <a:lnTo>
                    <a:pt x="239" y="614"/>
                  </a:lnTo>
                  <a:lnTo>
                    <a:pt x="193" y="594"/>
                  </a:lnTo>
                  <a:lnTo>
                    <a:pt x="169" y="580"/>
                  </a:lnTo>
                  <a:lnTo>
                    <a:pt x="147" y="564"/>
                  </a:lnTo>
                  <a:lnTo>
                    <a:pt x="126" y="550"/>
                  </a:lnTo>
                  <a:lnTo>
                    <a:pt x="109" y="535"/>
                  </a:lnTo>
                  <a:lnTo>
                    <a:pt x="94" y="524"/>
                  </a:lnTo>
                  <a:lnTo>
                    <a:pt x="94" y="455"/>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55" name="Freeform 12">
              <a:extLst>
                <a:ext uri="{FF2B5EF4-FFF2-40B4-BE49-F238E27FC236}">
                  <a16:creationId xmlns:a16="http://schemas.microsoft.com/office/drawing/2014/main" id="{971ED666-5258-4E61-A8B6-4E75E12A2AC3}"/>
                </a:ext>
              </a:extLst>
            </p:cNvPr>
            <p:cNvSpPr>
              <a:spLocks noChangeArrowheads="1"/>
            </p:cNvSpPr>
            <p:nvPr/>
          </p:nvSpPr>
          <p:spPr bwMode="auto">
            <a:xfrm>
              <a:off x="4196" y="2491"/>
              <a:ext cx="65" cy="68"/>
            </a:xfrm>
            <a:custGeom>
              <a:avLst/>
              <a:gdLst>
                <a:gd name="T0" fmla="*/ 193 w 196"/>
                <a:gd name="T1" fmla="*/ 124 h 203"/>
                <a:gd name="T2" fmla="*/ 195 w 196"/>
                <a:gd name="T3" fmla="*/ 88 h 203"/>
                <a:gd name="T4" fmla="*/ 185 w 196"/>
                <a:gd name="T5" fmla="*/ 55 h 203"/>
                <a:gd name="T6" fmla="*/ 165 w 196"/>
                <a:gd name="T7" fmla="*/ 26 h 203"/>
                <a:gd name="T8" fmla="*/ 136 w 196"/>
                <a:gd name="T9" fmla="*/ 7 h 203"/>
                <a:gd name="T10" fmla="*/ 102 w 196"/>
                <a:gd name="T11" fmla="*/ 0 h 203"/>
                <a:gd name="T12" fmla="*/ 69 w 196"/>
                <a:gd name="T13" fmla="*/ 3 h 203"/>
                <a:gd name="T14" fmla="*/ 38 w 196"/>
                <a:gd name="T15" fmla="*/ 20 h 203"/>
                <a:gd name="T16" fmla="*/ 16 w 196"/>
                <a:gd name="T17" fmla="*/ 46 h 203"/>
                <a:gd name="T18" fmla="*/ 2 w 196"/>
                <a:gd name="T19" fmla="*/ 78 h 203"/>
                <a:gd name="T20" fmla="*/ 1 w 196"/>
                <a:gd name="T21" fmla="*/ 114 h 203"/>
                <a:gd name="T22" fmla="*/ 11 w 196"/>
                <a:gd name="T23" fmla="*/ 148 h 203"/>
                <a:gd name="T24" fmla="*/ 31 w 196"/>
                <a:gd name="T25" fmla="*/ 176 h 203"/>
                <a:gd name="T26" fmla="*/ 60 w 196"/>
                <a:gd name="T27" fmla="*/ 194 h 203"/>
                <a:gd name="T28" fmla="*/ 92 w 196"/>
                <a:gd name="T29" fmla="*/ 203 h 203"/>
                <a:gd name="T30" fmla="*/ 128 w 196"/>
                <a:gd name="T31" fmla="*/ 199 h 203"/>
                <a:gd name="T32" fmla="*/ 163 w 196"/>
                <a:gd name="T33" fmla="*/ 175 h 203"/>
                <a:gd name="T34" fmla="*/ 110 w 196"/>
                <a:gd name="T35" fmla="*/ 157 h 203"/>
                <a:gd name="T36" fmla="*/ 92 w 196"/>
                <a:gd name="T37" fmla="*/ 159 h 203"/>
                <a:gd name="T38" fmla="*/ 74 w 196"/>
                <a:gd name="T39" fmla="*/ 153 h 203"/>
                <a:gd name="T40" fmla="*/ 58 w 196"/>
                <a:gd name="T41" fmla="*/ 141 h 203"/>
                <a:gd name="T42" fmla="*/ 47 w 196"/>
                <a:gd name="T43" fmla="*/ 125 h 203"/>
                <a:gd name="T44" fmla="*/ 41 w 196"/>
                <a:gd name="T45" fmla="*/ 105 h 203"/>
                <a:gd name="T46" fmla="*/ 45 w 196"/>
                <a:gd name="T47" fmla="*/ 85 h 203"/>
                <a:gd name="T48" fmla="*/ 53 w 196"/>
                <a:gd name="T49" fmla="*/ 67 h 203"/>
                <a:gd name="T50" fmla="*/ 66 w 196"/>
                <a:gd name="T51" fmla="*/ 53 h 203"/>
                <a:gd name="T52" fmla="*/ 84 w 196"/>
                <a:gd name="T53" fmla="*/ 45 h 203"/>
                <a:gd name="T54" fmla="*/ 103 w 196"/>
                <a:gd name="T55" fmla="*/ 43 h 203"/>
                <a:gd name="T56" fmla="*/ 122 w 196"/>
                <a:gd name="T57" fmla="*/ 48 h 203"/>
                <a:gd name="T58" fmla="*/ 138 w 196"/>
                <a:gd name="T59" fmla="*/ 61 h 203"/>
                <a:gd name="T60" fmla="*/ 149 w 196"/>
                <a:gd name="T61" fmla="*/ 77 h 203"/>
                <a:gd name="T62" fmla="*/ 154 w 196"/>
                <a:gd name="T63" fmla="*/ 97 h 203"/>
                <a:gd name="T64" fmla="*/ 152 w 196"/>
                <a:gd name="T65" fmla="*/ 12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 h="203">
                  <a:moveTo>
                    <a:pt x="190" y="137"/>
                  </a:moveTo>
                  <a:lnTo>
                    <a:pt x="193" y="124"/>
                  </a:lnTo>
                  <a:lnTo>
                    <a:pt x="196" y="106"/>
                  </a:lnTo>
                  <a:lnTo>
                    <a:pt x="195" y="88"/>
                  </a:lnTo>
                  <a:lnTo>
                    <a:pt x="192" y="71"/>
                  </a:lnTo>
                  <a:lnTo>
                    <a:pt x="185" y="55"/>
                  </a:lnTo>
                  <a:lnTo>
                    <a:pt x="175" y="39"/>
                  </a:lnTo>
                  <a:lnTo>
                    <a:pt x="165" y="26"/>
                  </a:lnTo>
                  <a:lnTo>
                    <a:pt x="152" y="16"/>
                  </a:lnTo>
                  <a:lnTo>
                    <a:pt x="136" y="7"/>
                  </a:lnTo>
                  <a:lnTo>
                    <a:pt x="120" y="1"/>
                  </a:lnTo>
                  <a:lnTo>
                    <a:pt x="102" y="0"/>
                  </a:lnTo>
                  <a:lnTo>
                    <a:pt x="86" y="0"/>
                  </a:lnTo>
                  <a:lnTo>
                    <a:pt x="69" y="3"/>
                  </a:lnTo>
                  <a:lnTo>
                    <a:pt x="53" y="10"/>
                  </a:lnTo>
                  <a:lnTo>
                    <a:pt x="38" y="20"/>
                  </a:lnTo>
                  <a:lnTo>
                    <a:pt x="26" y="32"/>
                  </a:lnTo>
                  <a:lnTo>
                    <a:pt x="16" y="46"/>
                  </a:lnTo>
                  <a:lnTo>
                    <a:pt x="8" y="62"/>
                  </a:lnTo>
                  <a:lnTo>
                    <a:pt x="2" y="78"/>
                  </a:lnTo>
                  <a:lnTo>
                    <a:pt x="0" y="97"/>
                  </a:lnTo>
                  <a:lnTo>
                    <a:pt x="1" y="114"/>
                  </a:lnTo>
                  <a:lnTo>
                    <a:pt x="4" y="131"/>
                  </a:lnTo>
                  <a:lnTo>
                    <a:pt x="11" y="148"/>
                  </a:lnTo>
                  <a:lnTo>
                    <a:pt x="20" y="163"/>
                  </a:lnTo>
                  <a:lnTo>
                    <a:pt x="31" y="176"/>
                  </a:lnTo>
                  <a:lnTo>
                    <a:pt x="45" y="186"/>
                  </a:lnTo>
                  <a:lnTo>
                    <a:pt x="60" y="194"/>
                  </a:lnTo>
                  <a:lnTo>
                    <a:pt x="75" y="201"/>
                  </a:lnTo>
                  <a:lnTo>
                    <a:pt x="92" y="203"/>
                  </a:lnTo>
                  <a:lnTo>
                    <a:pt x="109" y="202"/>
                  </a:lnTo>
                  <a:lnTo>
                    <a:pt x="128" y="199"/>
                  </a:lnTo>
                  <a:lnTo>
                    <a:pt x="145" y="190"/>
                  </a:lnTo>
                  <a:lnTo>
                    <a:pt x="163" y="175"/>
                  </a:lnTo>
                  <a:lnTo>
                    <a:pt x="127" y="148"/>
                  </a:lnTo>
                  <a:lnTo>
                    <a:pt x="110" y="157"/>
                  </a:lnTo>
                  <a:lnTo>
                    <a:pt x="102" y="159"/>
                  </a:lnTo>
                  <a:lnTo>
                    <a:pt x="92" y="159"/>
                  </a:lnTo>
                  <a:lnTo>
                    <a:pt x="83" y="157"/>
                  </a:lnTo>
                  <a:lnTo>
                    <a:pt x="74" y="153"/>
                  </a:lnTo>
                  <a:lnTo>
                    <a:pt x="66" y="147"/>
                  </a:lnTo>
                  <a:lnTo>
                    <a:pt x="58" y="141"/>
                  </a:lnTo>
                  <a:lnTo>
                    <a:pt x="53" y="133"/>
                  </a:lnTo>
                  <a:lnTo>
                    <a:pt x="47" y="125"/>
                  </a:lnTo>
                  <a:lnTo>
                    <a:pt x="44" y="114"/>
                  </a:lnTo>
                  <a:lnTo>
                    <a:pt x="41" y="105"/>
                  </a:lnTo>
                  <a:lnTo>
                    <a:pt x="43" y="95"/>
                  </a:lnTo>
                  <a:lnTo>
                    <a:pt x="45" y="85"/>
                  </a:lnTo>
                  <a:lnTo>
                    <a:pt x="49" y="76"/>
                  </a:lnTo>
                  <a:lnTo>
                    <a:pt x="53" y="67"/>
                  </a:lnTo>
                  <a:lnTo>
                    <a:pt x="59" y="60"/>
                  </a:lnTo>
                  <a:lnTo>
                    <a:pt x="66" y="53"/>
                  </a:lnTo>
                  <a:lnTo>
                    <a:pt x="74" y="48"/>
                  </a:lnTo>
                  <a:lnTo>
                    <a:pt x="84" y="45"/>
                  </a:lnTo>
                  <a:lnTo>
                    <a:pt x="94" y="43"/>
                  </a:lnTo>
                  <a:lnTo>
                    <a:pt x="103" y="43"/>
                  </a:lnTo>
                  <a:lnTo>
                    <a:pt x="114" y="45"/>
                  </a:lnTo>
                  <a:lnTo>
                    <a:pt x="122" y="48"/>
                  </a:lnTo>
                  <a:lnTo>
                    <a:pt x="130" y="54"/>
                  </a:lnTo>
                  <a:lnTo>
                    <a:pt x="138" y="61"/>
                  </a:lnTo>
                  <a:lnTo>
                    <a:pt x="143" y="68"/>
                  </a:lnTo>
                  <a:lnTo>
                    <a:pt x="149" y="77"/>
                  </a:lnTo>
                  <a:lnTo>
                    <a:pt x="153" y="87"/>
                  </a:lnTo>
                  <a:lnTo>
                    <a:pt x="154" y="97"/>
                  </a:lnTo>
                  <a:lnTo>
                    <a:pt x="153" y="107"/>
                  </a:lnTo>
                  <a:lnTo>
                    <a:pt x="152" y="121"/>
                  </a:lnTo>
                  <a:lnTo>
                    <a:pt x="190" y="137"/>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56" name="Freeform 13">
              <a:extLst>
                <a:ext uri="{FF2B5EF4-FFF2-40B4-BE49-F238E27FC236}">
                  <a16:creationId xmlns:a16="http://schemas.microsoft.com/office/drawing/2014/main" id="{D7FC17C9-A6DA-4A45-8BA3-26A7D9EFDE9B}"/>
                </a:ext>
              </a:extLst>
            </p:cNvPr>
            <p:cNvSpPr>
              <a:spLocks noChangeArrowheads="1"/>
            </p:cNvSpPr>
            <p:nvPr/>
          </p:nvSpPr>
          <p:spPr bwMode="auto">
            <a:xfrm>
              <a:off x="4247" y="2525"/>
              <a:ext cx="319" cy="63"/>
            </a:xfrm>
            <a:custGeom>
              <a:avLst/>
              <a:gdLst>
                <a:gd name="T0" fmla="*/ 842 w 958"/>
                <a:gd name="T1" fmla="*/ 17 h 187"/>
                <a:gd name="T2" fmla="*/ 334 w 958"/>
                <a:gd name="T3" fmla="*/ 111 h 187"/>
                <a:gd name="T4" fmla="*/ 33 w 958"/>
                <a:gd name="T5" fmla="*/ 0 h 187"/>
                <a:gd name="T6" fmla="*/ 0 w 958"/>
                <a:gd name="T7" fmla="*/ 15 h 187"/>
                <a:gd name="T8" fmla="*/ 323 w 958"/>
                <a:gd name="T9" fmla="*/ 187 h 187"/>
                <a:gd name="T10" fmla="*/ 958 w 958"/>
                <a:gd name="T11" fmla="*/ 71 h 187"/>
                <a:gd name="T12" fmla="*/ 842 w 958"/>
                <a:gd name="T13" fmla="*/ 17 h 187"/>
              </a:gdLst>
              <a:ahLst/>
              <a:cxnLst>
                <a:cxn ang="0">
                  <a:pos x="T0" y="T1"/>
                </a:cxn>
                <a:cxn ang="0">
                  <a:pos x="T2" y="T3"/>
                </a:cxn>
                <a:cxn ang="0">
                  <a:pos x="T4" y="T5"/>
                </a:cxn>
                <a:cxn ang="0">
                  <a:pos x="T6" y="T7"/>
                </a:cxn>
                <a:cxn ang="0">
                  <a:pos x="T8" y="T9"/>
                </a:cxn>
                <a:cxn ang="0">
                  <a:pos x="T10" y="T11"/>
                </a:cxn>
                <a:cxn ang="0">
                  <a:pos x="T12" y="T13"/>
                </a:cxn>
              </a:cxnLst>
              <a:rect l="0" t="0" r="r" b="b"/>
              <a:pathLst>
                <a:path w="958" h="187">
                  <a:moveTo>
                    <a:pt x="842" y="17"/>
                  </a:moveTo>
                  <a:lnTo>
                    <a:pt x="334" y="111"/>
                  </a:lnTo>
                  <a:lnTo>
                    <a:pt x="33" y="0"/>
                  </a:lnTo>
                  <a:lnTo>
                    <a:pt x="0" y="15"/>
                  </a:lnTo>
                  <a:lnTo>
                    <a:pt x="323" y="187"/>
                  </a:lnTo>
                  <a:lnTo>
                    <a:pt x="958" y="71"/>
                  </a:lnTo>
                  <a:lnTo>
                    <a:pt x="842" y="17"/>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57" name="Freeform 14">
              <a:extLst>
                <a:ext uri="{FF2B5EF4-FFF2-40B4-BE49-F238E27FC236}">
                  <a16:creationId xmlns:a16="http://schemas.microsoft.com/office/drawing/2014/main" id="{D24AEF56-A487-4795-86CB-D0575152A541}"/>
                </a:ext>
              </a:extLst>
            </p:cNvPr>
            <p:cNvSpPr>
              <a:spLocks noChangeArrowheads="1"/>
            </p:cNvSpPr>
            <p:nvPr/>
          </p:nvSpPr>
          <p:spPr bwMode="auto">
            <a:xfrm>
              <a:off x="4148" y="2568"/>
              <a:ext cx="65" cy="67"/>
            </a:xfrm>
            <a:custGeom>
              <a:avLst/>
              <a:gdLst>
                <a:gd name="T0" fmla="*/ 194 w 196"/>
                <a:gd name="T1" fmla="*/ 78 h 202"/>
                <a:gd name="T2" fmla="*/ 179 w 196"/>
                <a:gd name="T3" fmla="*/ 45 h 202"/>
                <a:gd name="T4" fmla="*/ 157 w 196"/>
                <a:gd name="T5" fmla="*/ 19 h 202"/>
                <a:gd name="T6" fmla="*/ 127 w 196"/>
                <a:gd name="T7" fmla="*/ 4 h 202"/>
                <a:gd name="T8" fmla="*/ 92 w 196"/>
                <a:gd name="T9" fmla="*/ 0 h 202"/>
                <a:gd name="T10" fmla="*/ 59 w 196"/>
                <a:gd name="T11" fmla="*/ 9 h 202"/>
                <a:gd name="T12" fmla="*/ 31 w 196"/>
                <a:gd name="T13" fmla="*/ 27 h 202"/>
                <a:gd name="T14" fmla="*/ 10 w 196"/>
                <a:gd name="T15" fmla="*/ 55 h 202"/>
                <a:gd name="T16" fmla="*/ 0 w 196"/>
                <a:gd name="T17" fmla="*/ 89 h 202"/>
                <a:gd name="T18" fmla="*/ 2 w 196"/>
                <a:gd name="T19" fmla="*/ 125 h 202"/>
                <a:gd name="T20" fmla="*/ 17 w 196"/>
                <a:gd name="T21" fmla="*/ 158 h 202"/>
                <a:gd name="T22" fmla="*/ 39 w 196"/>
                <a:gd name="T23" fmla="*/ 184 h 202"/>
                <a:gd name="T24" fmla="*/ 70 w 196"/>
                <a:gd name="T25" fmla="*/ 199 h 202"/>
                <a:gd name="T26" fmla="*/ 104 w 196"/>
                <a:gd name="T27" fmla="*/ 202 h 202"/>
                <a:gd name="T28" fmla="*/ 137 w 196"/>
                <a:gd name="T29" fmla="*/ 195 h 202"/>
                <a:gd name="T30" fmla="*/ 167 w 196"/>
                <a:gd name="T31" fmla="*/ 175 h 202"/>
                <a:gd name="T32" fmla="*/ 190 w 196"/>
                <a:gd name="T33" fmla="*/ 132 h 202"/>
                <a:gd name="T34" fmla="*/ 134 w 196"/>
                <a:gd name="T35" fmla="*/ 146 h 202"/>
                <a:gd name="T36" fmla="*/ 118 w 196"/>
                <a:gd name="T37" fmla="*/ 156 h 202"/>
                <a:gd name="T38" fmla="*/ 99 w 196"/>
                <a:gd name="T39" fmla="*/ 159 h 202"/>
                <a:gd name="T40" fmla="*/ 79 w 196"/>
                <a:gd name="T41" fmla="*/ 156 h 202"/>
                <a:gd name="T42" fmla="*/ 63 w 196"/>
                <a:gd name="T43" fmla="*/ 146 h 202"/>
                <a:gd name="T44" fmla="*/ 50 w 196"/>
                <a:gd name="T45" fmla="*/ 130 h 202"/>
                <a:gd name="T46" fmla="*/ 43 w 196"/>
                <a:gd name="T47" fmla="*/ 112 h 202"/>
                <a:gd name="T48" fmla="*/ 43 w 196"/>
                <a:gd name="T49" fmla="*/ 92 h 202"/>
                <a:gd name="T50" fmla="*/ 50 w 196"/>
                <a:gd name="T51" fmla="*/ 73 h 202"/>
                <a:gd name="T52" fmla="*/ 62 w 196"/>
                <a:gd name="T53" fmla="*/ 58 h 202"/>
                <a:gd name="T54" fmla="*/ 78 w 196"/>
                <a:gd name="T55" fmla="*/ 48 h 202"/>
                <a:gd name="T56" fmla="*/ 98 w 196"/>
                <a:gd name="T57" fmla="*/ 43 h 202"/>
                <a:gd name="T58" fmla="*/ 117 w 196"/>
                <a:gd name="T59" fmla="*/ 47 h 202"/>
                <a:gd name="T60" fmla="*/ 134 w 196"/>
                <a:gd name="T61" fmla="*/ 57 h 202"/>
                <a:gd name="T62" fmla="*/ 145 w 196"/>
                <a:gd name="T63" fmla="*/ 72 h 202"/>
                <a:gd name="T64" fmla="*/ 153 w 196"/>
                <a:gd name="T65" fmla="*/ 9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 h="202">
                  <a:moveTo>
                    <a:pt x="196" y="97"/>
                  </a:moveTo>
                  <a:lnTo>
                    <a:pt x="194" y="78"/>
                  </a:lnTo>
                  <a:lnTo>
                    <a:pt x="188" y="60"/>
                  </a:lnTo>
                  <a:lnTo>
                    <a:pt x="179" y="45"/>
                  </a:lnTo>
                  <a:lnTo>
                    <a:pt x="169" y="32"/>
                  </a:lnTo>
                  <a:lnTo>
                    <a:pt x="157" y="19"/>
                  </a:lnTo>
                  <a:lnTo>
                    <a:pt x="141" y="10"/>
                  </a:lnTo>
                  <a:lnTo>
                    <a:pt x="127" y="4"/>
                  </a:lnTo>
                  <a:lnTo>
                    <a:pt x="108" y="1"/>
                  </a:lnTo>
                  <a:lnTo>
                    <a:pt x="92" y="0"/>
                  </a:lnTo>
                  <a:lnTo>
                    <a:pt x="75" y="2"/>
                  </a:lnTo>
                  <a:lnTo>
                    <a:pt x="59" y="9"/>
                  </a:lnTo>
                  <a:lnTo>
                    <a:pt x="44" y="16"/>
                  </a:lnTo>
                  <a:lnTo>
                    <a:pt x="31" y="27"/>
                  </a:lnTo>
                  <a:lnTo>
                    <a:pt x="20" y="40"/>
                  </a:lnTo>
                  <a:lnTo>
                    <a:pt x="10" y="55"/>
                  </a:lnTo>
                  <a:lnTo>
                    <a:pt x="3" y="73"/>
                  </a:lnTo>
                  <a:lnTo>
                    <a:pt x="0" y="89"/>
                  </a:lnTo>
                  <a:lnTo>
                    <a:pt x="0" y="108"/>
                  </a:lnTo>
                  <a:lnTo>
                    <a:pt x="2" y="125"/>
                  </a:lnTo>
                  <a:lnTo>
                    <a:pt x="7" y="142"/>
                  </a:lnTo>
                  <a:lnTo>
                    <a:pt x="17" y="158"/>
                  </a:lnTo>
                  <a:lnTo>
                    <a:pt x="27" y="172"/>
                  </a:lnTo>
                  <a:lnTo>
                    <a:pt x="39" y="184"/>
                  </a:lnTo>
                  <a:lnTo>
                    <a:pt x="54" y="192"/>
                  </a:lnTo>
                  <a:lnTo>
                    <a:pt x="70" y="199"/>
                  </a:lnTo>
                  <a:lnTo>
                    <a:pt x="87" y="202"/>
                  </a:lnTo>
                  <a:lnTo>
                    <a:pt x="104" y="202"/>
                  </a:lnTo>
                  <a:lnTo>
                    <a:pt x="121" y="200"/>
                  </a:lnTo>
                  <a:lnTo>
                    <a:pt x="137" y="195"/>
                  </a:lnTo>
                  <a:lnTo>
                    <a:pt x="153" y="187"/>
                  </a:lnTo>
                  <a:lnTo>
                    <a:pt x="167" y="175"/>
                  </a:lnTo>
                  <a:lnTo>
                    <a:pt x="178" y="159"/>
                  </a:lnTo>
                  <a:lnTo>
                    <a:pt x="190" y="132"/>
                  </a:lnTo>
                  <a:lnTo>
                    <a:pt x="148" y="126"/>
                  </a:lnTo>
                  <a:lnTo>
                    <a:pt x="134" y="146"/>
                  </a:lnTo>
                  <a:lnTo>
                    <a:pt x="127" y="152"/>
                  </a:lnTo>
                  <a:lnTo>
                    <a:pt x="118" y="156"/>
                  </a:lnTo>
                  <a:lnTo>
                    <a:pt x="108" y="158"/>
                  </a:lnTo>
                  <a:lnTo>
                    <a:pt x="99" y="159"/>
                  </a:lnTo>
                  <a:lnTo>
                    <a:pt x="89" y="158"/>
                  </a:lnTo>
                  <a:lnTo>
                    <a:pt x="79" y="156"/>
                  </a:lnTo>
                  <a:lnTo>
                    <a:pt x="71" y="152"/>
                  </a:lnTo>
                  <a:lnTo>
                    <a:pt x="63" y="146"/>
                  </a:lnTo>
                  <a:lnTo>
                    <a:pt x="56" y="140"/>
                  </a:lnTo>
                  <a:lnTo>
                    <a:pt x="50" y="130"/>
                  </a:lnTo>
                  <a:lnTo>
                    <a:pt x="45" y="122"/>
                  </a:lnTo>
                  <a:lnTo>
                    <a:pt x="43" y="112"/>
                  </a:lnTo>
                  <a:lnTo>
                    <a:pt x="43" y="102"/>
                  </a:lnTo>
                  <a:lnTo>
                    <a:pt x="43" y="92"/>
                  </a:lnTo>
                  <a:lnTo>
                    <a:pt x="45" y="82"/>
                  </a:lnTo>
                  <a:lnTo>
                    <a:pt x="50" y="73"/>
                  </a:lnTo>
                  <a:lnTo>
                    <a:pt x="55" y="66"/>
                  </a:lnTo>
                  <a:lnTo>
                    <a:pt x="62" y="58"/>
                  </a:lnTo>
                  <a:lnTo>
                    <a:pt x="70" y="51"/>
                  </a:lnTo>
                  <a:lnTo>
                    <a:pt x="78" y="48"/>
                  </a:lnTo>
                  <a:lnTo>
                    <a:pt x="88" y="45"/>
                  </a:lnTo>
                  <a:lnTo>
                    <a:pt x="98" y="43"/>
                  </a:lnTo>
                  <a:lnTo>
                    <a:pt x="106" y="44"/>
                  </a:lnTo>
                  <a:lnTo>
                    <a:pt x="117" y="47"/>
                  </a:lnTo>
                  <a:lnTo>
                    <a:pt x="126" y="51"/>
                  </a:lnTo>
                  <a:lnTo>
                    <a:pt x="134" y="57"/>
                  </a:lnTo>
                  <a:lnTo>
                    <a:pt x="140" y="65"/>
                  </a:lnTo>
                  <a:lnTo>
                    <a:pt x="145" y="72"/>
                  </a:lnTo>
                  <a:lnTo>
                    <a:pt x="149" y="82"/>
                  </a:lnTo>
                  <a:lnTo>
                    <a:pt x="153" y="97"/>
                  </a:lnTo>
                  <a:lnTo>
                    <a:pt x="196" y="97"/>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58" name="Freeform 15">
              <a:extLst>
                <a:ext uri="{FF2B5EF4-FFF2-40B4-BE49-F238E27FC236}">
                  <a16:creationId xmlns:a16="http://schemas.microsoft.com/office/drawing/2014/main" id="{FB957631-83FF-4205-A4AF-9DB140B7D009}"/>
                </a:ext>
              </a:extLst>
            </p:cNvPr>
            <p:cNvSpPr>
              <a:spLocks noChangeArrowheads="1"/>
            </p:cNvSpPr>
            <p:nvPr/>
          </p:nvSpPr>
          <p:spPr bwMode="auto">
            <a:xfrm>
              <a:off x="4186" y="2683"/>
              <a:ext cx="65" cy="67"/>
            </a:xfrm>
            <a:custGeom>
              <a:avLst/>
              <a:gdLst>
                <a:gd name="T0" fmla="*/ 163 w 196"/>
                <a:gd name="T1" fmla="*/ 25 h 200"/>
                <a:gd name="T2" fmla="*/ 133 w 196"/>
                <a:gd name="T3" fmla="*/ 7 h 200"/>
                <a:gd name="T4" fmla="*/ 100 w 196"/>
                <a:gd name="T5" fmla="*/ 0 h 200"/>
                <a:gd name="T6" fmla="*/ 66 w 196"/>
                <a:gd name="T7" fmla="*/ 6 h 200"/>
                <a:gd name="T8" fmla="*/ 36 w 196"/>
                <a:gd name="T9" fmla="*/ 23 h 200"/>
                <a:gd name="T10" fmla="*/ 14 w 196"/>
                <a:gd name="T11" fmla="*/ 49 h 200"/>
                <a:gd name="T12" fmla="*/ 1 w 196"/>
                <a:gd name="T13" fmla="*/ 83 h 200"/>
                <a:gd name="T14" fmla="*/ 0 w 196"/>
                <a:gd name="T15" fmla="*/ 118 h 200"/>
                <a:gd name="T16" fmla="*/ 12 w 196"/>
                <a:gd name="T17" fmla="*/ 152 h 200"/>
                <a:gd name="T18" fmla="*/ 33 w 196"/>
                <a:gd name="T19" fmla="*/ 179 h 200"/>
                <a:gd name="T20" fmla="*/ 63 w 196"/>
                <a:gd name="T21" fmla="*/ 197 h 200"/>
                <a:gd name="T22" fmla="*/ 96 w 196"/>
                <a:gd name="T23" fmla="*/ 200 h 200"/>
                <a:gd name="T24" fmla="*/ 130 w 196"/>
                <a:gd name="T25" fmla="*/ 199 h 200"/>
                <a:gd name="T26" fmla="*/ 159 w 196"/>
                <a:gd name="T27" fmla="*/ 182 h 200"/>
                <a:gd name="T28" fmla="*/ 182 w 196"/>
                <a:gd name="T29" fmla="*/ 156 h 200"/>
                <a:gd name="T30" fmla="*/ 195 w 196"/>
                <a:gd name="T31" fmla="*/ 121 h 200"/>
                <a:gd name="T32" fmla="*/ 189 w 196"/>
                <a:gd name="T33" fmla="*/ 72 h 200"/>
                <a:gd name="T34" fmla="*/ 152 w 196"/>
                <a:gd name="T35" fmla="*/ 116 h 200"/>
                <a:gd name="T36" fmla="*/ 144 w 196"/>
                <a:gd name="T37" fmla="*/ 135 h 200"/>
                <a:gd name="T38" fmla="*/ 130 w 196"/>
                <a:gd name="T39" fmla="*/ 149 h 200"/>
                <a:gd name="T40" fmla="*/ 114 w 196"/>
                <a:gd name="T41" fmla="*/ 158 h 200"/>
                <a:gd name="T42" fmla="*/ 93 w 196"/>
                <a:gd name="T43" fmla="*/ 160 h 200"/>
                <a:gd name="T44" fmla="*/ 75 w 196"/>
                <a:gd name="T45" fmla="*/ 154 h 200"/>
                <a:gd name="T46" fmla="*/ 59 w 196"/>
                <a:gd name="T47" fmla="*/ 144 h 200"/>
                <a:gd name="T48" fmla="*/ 48 w 196"/>
                <a:gd name="T49" fmla="*/ 127 h 200"/>
                <a:gd name="T50" fmla="*/ 43 w 196"/>
                <a:gd name="T51" fmla="*/ 109 h 200"/>
                <a:gd name="T52" fmla="*/ 44 w 196"/>
                <a:gd name="T53" fmla="*/ 88 h 200"/>
                <a:gd name="T54" fmla="*/ 52 w 196"/>
                <a:gd name="T55" fmla="*/ 70 h 200"/>
                <a:gd name="T56" fmla="*/ 65 w 196"/>
                <a:gd name="T57" fmla="*/ 55 h 200"/>
                <a:gd name="T58" fmla="*/ 83 w 196"/>
                <a:gd name="T59" fmla="*/ 46 h 200"/>
                <a:gd name="T60" fmla="*/ 102 w 196"/>
                <a:gd name="T61" fmla="*/ 45 h 200"/>
                <a:gd name="T62" fmla="*/ 121 w 196"/>
                <a:gd name="T63" fmla="*/ 49 h 200"/>
                <a:gd name="T64" fmla="*/ 139 w 196"/>
                <a:gd name="T65" fmla="*/ 6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 h="200">
                  <a:moveTo>
                    <a:pt x="172" y="35"/>
                  </a:moveTo>
                  <a:lnTo>
                    <a:pt x="163" y="25"/>
                  </a:lnTo>
                  <a:lnTo>
                    <a:pt x="149" y="15"/>
                  </a:lnTo>
                  <a:lnTo>
                    <a:pt x="133" y="7"/>
                  </a:lnTo>
                  <a:lnTo>
                    <a:pt x="117" y="3"/>
                  </a:lnTo>
                  <a:lnTo>
                    <a:pt x="100" y="0"/>
                  </a:lnTo>
                  <a:lnTo>
                    <a:pt x="83" y="2"/>
                  </a:lnTo>
                  <a:lnTo>
                    <a:pt x="66" y="6"/>
                  </a:lnTo>
                  <a:lnTo>
                    <a:pt x="51" y="13"/>
                  </a:lnTo>
                  <a:lnTo>
                    <a:pt x="36" y="23"/>
                  </a:lnTo>
                  <a:lnTo>
                    <a:pt x="24" y="35"/>
                  </a:lnTo>
                  <a:lnTo>
                    <a:pt x="14" y="49"/>
                  </a:lnTo>
                  <a:lnTo>
                    <a:pt x="7" y="66"/>
                  </a:lnTo>
                  <a:lnTo>
                    <a:pt x="1" y="83"/>
                  </a:lnTo>
                  <a:lnTo>
                    <a:pt x="0" y="101"/>
                  </a:lnTo>
                  <a:lnTo>
                    <a:pt x="0" y="118"/>
                  </a:lnTo>
                  <a:lnTo>
                    <a:pt x="5" y="136"/>
                  </a:lnTo>
                  <a:lnTo>
                    <a:pt x="12" y="152"/>
                  </a:lnTo>
                  <a:lnTo>
                    <a:pt x="22" y="166"/>
                  </a:lnTo>
                  <a:lnTo>
                    <a:pt x="33" y="179"/>
                  </a:lnTo>
                  <a:lnTo>
                    <a:pt x="47" y="190"/>
                  </a:lnTo>
                  <a:lnTo>
                    <a:pt x="63" y="197"/>
                  </a:lnTo>
                  <a:lnTo>
                    <a:pt x="79" y="200"/>
                  </a:lnTo>
                  <a:lnTo>
                    <a:pt x="96" y="200"/>
                  </a:lnTo>
                  <a:lnTo>
                    <a:pt x="114" y="200"/>
                  </a:lnTo>
                  <a:lnTo>
                    <a:pt x="130" y="199"/>
                  </a:lnTo>
                  <a:lnTo>
                    <a:pt x="146" y="192"/>
                  </a:lnTo>
                  <a:lnTo>
                    <a:pt x="159" y="182"/>
                  </a:lnTo>
                  <a:lnTo>
                    <a:pt x="171" y="170"/>
                  </a:lnTo>
                  <a:lnTo>
                    <a:pt x="182" y="156"/>
                  </a:lnTo>
                  <a:lnTo>
                    <a:pt x="189" y="139"/>
                  </a:lnTo>
                  <a:lnTo>
                    <a:pt x="195" y="121"/>
                  </a:lnTo>
                  <a:lnTo>
                    <a:pt x="196" y="102"/>
                  </a:lnTo>
                  <a:lnTo>
                    <a:pt x="189" y="72"/>
                  </a:lnTo>
                  <a:lnTo>
                    <a:pt x="153" y="92"/>
                  </a:lnTo>
                  <a:lnTo>
                    <a:pt x="152" y="116"/>
                  </a:lnTo>
                  <a:lnTo>
                    <a:pt x="149" y="125"/>
                  </a:lnTo>
                  <a:lnTo>
                    <a:pt x="144" y="135"/>
                  </a:lnTo>
                  <a:lnTo>
                    <a:pt x="137" y="142"/>
                  </a:lnTo>
                  <a:lnTo>
                    <a:pt x="130" y="149"/>
                  </a:lnTo>
                  <a:lnTo>
                    <a:pt x="122" y="154"/>
                  </a:lnTo>
                  <a:lnTo>
                    <a:pt x="114" y="158"/>
                  </a:lnTo>
                  <a:lnTo>
                    <a:pt x="104" y="160"/>
                  </a:lnTo>
                  <a:lnTo>
                    <a:pt x="93" y="160"/>
                  </a:lnTo>
                  <a:lnTo>
                    <a:pt x="85" y="158"/>
                  </a:lnTo>
                  <a:lnTo>
                    <a:pt x="75" y="154"/>
                  </a:lnTo>
                  <a:lnTo>
                    <a:pt x="66" y="150"/>
                  </a:lnTo>
                  <a:lnTo>
                    <a:pt x="59" y="144"/>
                  </a:lnTo>
                  <a:lnTo>
                    <a:pt x="53" y="136"/>
                  </a:lnTo>
                  <a:lnTo>
                    <a:pt x="48" y="127"/>
                  </a:lnTo>
                  <a:lnTo>
                    <a:pt x="44" y="118"/>
                  </a:lnTo>
                  <a:lnTo>
                    <a:pt x="43" y="109"/>
                  </a:lnTo>
                  <a:lnTo>
                    <a:pt x="42" y="97"/>
                  </a:lnTo>
                  <a:lnTo>
                    <a:pt x="44" y="88"/>
                  </a:lnTo>
                  <a:lnTo>
                    <a:pt x="47" y="79"/>
                  </a:lnTo>
                  <a:lnTo>
                    <a:pt x="52" y="70"/>
                  </a:lnTo>
                  <a:lnTo>
                    <a:pt x="57" y="61"/>
                  </a:lnTo>
                  <a:lnTo>
                    <a:pt x="65" y="55"/>
                  </a:lnTo>
                  <a:lnTo>
                    <a:pt x="74" y="49"/>
                  </a:lnTo>
                  <a:lnTo>
                    <a:pt x="83" y="46"/>
                  </a:lnTo>
                  <a:lnTo>
                    <a:pt x="92" y="45"/>
                  </a:lnTo>
                  <a:lnTo>
                    <a:pt x="102" y="45"/>
                  </a:lnTo>
                  <a:lnTo>
                    <a:pt x="112" y="46"/>
                  </a:lnTo>
                  <a:lnTo>
                    <a:pt x="121" y="49"/>
                  </a:lnTo>
                  <a:lnTo>
                    <a:pt x="129" y="54"/>
                  </a:lnTo>
                  <a:lnTo>
                    <a:pt x="139" y="67"/>
                  </a:lnTo>
                  <a:lnTo>
                    <a:pt x="172" y="35"/>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59" name="Freeform 16">
              <a:extLst>
                <a:ext uri="{FF2B5EF4-FFF2-40B4-BE49-F238E27FC236}">
                  <a16:creationId xmlns:a16="http://schemas.microsoft.com/office/drawing/2014/main" id="{501B521B-6E32-4BCA-80B4-E036C4CF9BE8}"/>
                </a:ext>
              </a:extLst>
            </p:cNvPr>
            <p:cNvSpPr>
              <a:spLocks noChangeArrowheads="1"/>
            </p:cNvSpPr>
            <p:nvPr/>
          </p:nvSpPr>
          <p:spPr bwMode="auto">
            <a:xfrm>
              <a:off x="4199" y="2540"/>
              <a:ext cx="132" cy="63"/>
            </a:xfrm>
            <a:custGeom>
              <a:avLst/>
              <a:gdLst>
                <a:gd name="T0" fmla="*/ 0 w 397"/>
                <a:gd name="T1" fmla="*/ 180 h 191"/>
                <a:gd name="T2" fmla="*/ 397 w 397"/>
                <a:gd name="T3" fmla="*/ 191 h 191"/>
                <a:gd name="T4" fmla="*/ 115 w 397"/>
                <a:gd name="T5" fmla="*/ 0 h 191"/>
                <a:gd name="T6" fmla="*/ 110 w 397"/>
                <a:gd name="T7" fmla="*/ 27 h 191"/>
                <a:gd name="T8" fmla="*/ 215 w 397"/>
                <a:gd name="T9" fmla="*/ 133 h 191"/>
                <a:gd name="T10" fmla="*/ 12 w 397"/>
                <a:gd name="T11" fmla="*/ 153 h 191"/>
                <a:gd name="T12" fmla="*/ 0 w 397"/>
                <a:gd name="T13" fmla="*/ 180 h 191"/>
              </a:gdLst>
              <a:ahLst/>
              <a:cxnLst>
                <a:cxn ang="0">
                  <a:pos x="T0" y="T1"/>
                </a:cxn>
                <a:cxn ang="0">
                  <a:pos x="T2" y="T3"/>
                </a:cxn>
                <a:cxn ang="0">
                  <a:pos x="T4" y="T5"/>
                </a:cxn>
                <a:cxn ang="0">
                  <a:pos x="T6" y="T7"/>
                </a:cxn>
                <a:cxn ang="0">
                  <a:pos x="T8" y="T9"/>
                </a:cxn>
                <a:cxn ang="0">
                  <a:pos x="T10" y="T11"/>
                </a:cxn>
                <a:cxn ang="0">
                  <a:pos x="T12" y="T13"/>
                </a:cxn>
              </a:cxnLst>
              <a:rect l="0" t="0" r="r" b="b"/>
              <a:pathLst>
                <a:path w="397" h="191">
                  <a:moveTo>
                    <a:pt x="0" y="180"/>
                  </a:moveTo>
                  <a:lnTo>
                    <a:pt x="397" y="191"/>
                  </a:lnTo>
                  <a:lnTo>
                    <a:pt x="115" y="0"/>
                  </a:lnTo>
                  <a:lnTo>
                    <a:pt x="110" y="27"/>
                  </a:lnTo>
                  <a:lnTo>
                    <a:pt x="215" y="133"/>
                  </a:lnTo>
                  <a:lnTo>
                    <a:pt x="12" y="153"/>
                  </a:lnTo>
                  <a:lnTo>
                    <a:pt x="0" y="18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0" name="Freeform 17">
              <a:extLst>
                <a:ext uri="{FF2B5EF4-FFF2-40B4-BE49-F238E27FC236}">
                  <a16:creationId xmlns:a16="http://schemas.microsoft.com/office/drawing/2014/main" id="{1721369F-8199-4F4E-BCE0-4D1C3D365C98}"/>
                </a:ext>
              </a:extLst>
            </p:cNvPr>
            <p:cNvSpPr>
              <a:spLocks noChangeArrowheads="1"/>
            </p:cNvSpPr>
            <p:nvPr/>
          </p:nvSpPr>
          <p:spPr bwMode="auto">
            <a:xfrm>
              <a:off x="4199" y="2609"/>
              <a:ext cx="130" cy="97"/>
            </a:xfrm>
            <a:custGeom>
              <a:avLst/>
              <a:gdLst>
                <a:gd name="T0" fmla="*/ 0 w 389"/>
                <a:gd name="T1" fmla="*/ 0 h 289"/>
                <a:gd name="T2" fmla="*/ 389 w 389"/>
                <a:gd name="T3" fmla="*/ 42 h 289"/>
                <a:gd name="T4" fmla="*/ 97 w 389"/>
                <a:gd name="T5" fmla="*/ 289 h 289"/>
                <a:gd name="T6" fmla="*/ 86 w 389"/>
                <a:gd name="T7" fmla="*/ 255 h 289"/>
                <a:gd name="T8" fmla="*/ 257 w 389"/>
                <a:gd name="T9" fmla="*/ 74 h 289"/>
                <a:gd name="T10" fmla="*/ 14 w 389"/>
                <a:gd name="T11" fmla="*/ 28 h 289"/>
                <a:gd name="T12" fmla="*/ 0 w 389"/>
                <a:gd name="T13" fmla="*/ 0 h 289"/>
              </a:gdLst>
              <a:ahLst/>
              <a:cxnLst>
                <a:cxn ang="0">
                  <a:pos x="T0" y="T1"/>
                </a:cxn>
                <a:cxn ang="0">
                  <a:pos x="T2" y="T3"/>
                </a:cxn>
                <a:cxn ang="0">
                  <a:pos x="T4" y="T5"/>
                </a:cxn>
                <a:cxn ang="0">
                  <a:pos x="T6" y="T7"/>
                </a:cxn>
                <a:cxn ang="0">
                  <a:pos x="T8" y="T9"/>
                </a:cxn>
                <a:cxn ang="0">
                  <a:pos x="T10" y="T11"/>
                </a:cxn>
                <a:cxn ang="0">
                  <a:pos x="T12" y="T13"/>
                </a:cxn>
              </a:cxnLst>
              <a:rect l="0" t="0" r="r" b="b"/>
              <a:pathLst>
                <a:path w="389" h="289">
                  <a:moveTo>
                    <a:pt x="0" y="0"/>
                  </a:moveTo>
                  <a:lnTo>
                    <a:pt x="389" y="42"/>
                  </a:lnTo>
                  <a:lnTo>
                    <a:pt x="97" y="289"/>
                  </a:lnTo>
                  <a:lnTo>
                    <a:pt x="86" y="255"/>
                  </a:lnTo>
                  <a:lnTo>
                    <a:pt x="257" y="74"/>
                  </a:lnTo>
                  <a:lnTo>
                    <a:pt x="14" y="2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1" name="Freeform 18">
              <a:extLst>
                <a:ext uri="{FF2B5EF4-FFF2-40B4-BE49-F238E27FC236}">
                  <a16:creationId xmlns:a16="http://schemas.microsoft.com/office/drawing/2014/main" id="{7915FE0A-B147-43EA-8D79-5010210DA873}"/>
                </a:ext>
              </a:extLst>
            </p:cNvPr>
            <p:cNvSpPr>
              <a:spLocks noChangeArrowheads="1"/>
            </p:cNvSpPr>
            <p:nvPr/>
          </p:nvSpPr>
          <p:spPr bwMode="auto">
            <a:xfrm>
              <a:off x="4059" y="2227"/>
              <a:ext cx="65" cy="80"/>
            </a:xfrm>
            <a:custGeom>
              <a:avLst/>
              <a:gdLst>
                <a:gd name="T0" fmla="*/ 0 w 195"/>
                <a:gd name="T1" fmla="*/ 0 h 241"/>
                <a:gd name="T2" fmla="*/ 135 w 195"/>
                <a:gd name="T3" fmla="*/ 241 h 241"/>
                <a:gd name="T4" fmla="*/ 195 w 195"/>
                <a:gd name="T5" fmla="*/ 55 h 241"/>
                <a:gd name="T6" fmla="*/ 173 w 195"/>
                <a:gd name="T7" fmla="*/ 48 h 241"/>
                <a:gd name="T8" fmla="*/ 121 w 195"/>
                <a:gd name="T9" fmla="*/ 138 h 241"/>
                <a:gd name="T10" fmla="*/ 28 w 195"/>
                <a:gd name="T11" fmla="*/ 2 h 241"/>
                <a:gd name="T12" fmla="*/ 0 w 195"/>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95" h="241">
                  <a:moveTo>
                    <a:pt x="0" y="0"/>
                  </a:moveTo>
                  <a:lnTo>
                    <a:pt x="135" y="241"/>
                  </a:lnTo>
                  <a:lnTo>
                    <a:pt x="195" y="55"/>
                  </a:lnTo>
                  <a:lnTo>
                    <a:pt x="173" y="48"/>
                  </a:lnTo>
                  <a:lnTo>
                    <a:pt x="121" y="138"/>
                  </a:lnTo>
                  <a:lnTo>
                    <a:pt x="28" y="2"/>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2" name="Freeform 19">
              <a:extLst>
                <a:ext uri="{FF2B5EF4-FFF2-40B4-BE49-F238E27FC236}">
                  <a16:creationId xmlns:a16="http://schemas.microsoft.com/office/drawing/2014/main" id="{786B17D2-4EAF-4A0E-84C5-2B187260506D}"/>
                </a:ext>
              </a:extLst>
            </p:cNvPr>
            <p:cNvSpPr>
              <a:spLocks noChangeArrowheads="1"/>
            </p:cNvSpPr>
            <p:nvPr/>
          </p:nvSpPr>
          <p:spPr bwMode="auto">
            <a:xfrm>
              <a:off x="4021" y="2187"/>
              <a:ext cx="58" cy="55"/>
            </a:xfrm>
            <a:custGeom>
              <a:avLst/>
              <a:gdLst>
                <a:gd name="T0" fmla="*/ 144 w 175"/>
                <a:gd name="T1" fmla="*/ 147 h 166"/>
                <a:gd name="T2" fmla="*/ 163 w 175"/>
                <a:gd name="T3" fmla="*/ 124 h 166"/>
                <a:gd name="T4" fmla="*/ 174 w 175"/>
                <a:gd name="T5" fmla="*/ 98 h 166"/>
                <a:gd name="T6" fmla="*/ 174 w 175"/>
                <a:gd name="T7" fmla="*/ 68 h 166"/>
                <a:gd name="T8" fmla="*/ 163 w 175"/>
                <a:gd name="T9" fmla="*/ 41 h 166"/>
                <a:gd name="T10" fmla="*/ 144 w 175"/>
                <a:gd name="T11" fmla="*/ 18 h 166"/>
                <a:gd name="T12" fmla="*/ 118 w 175"/>
                <a:gd name="T13" fmla="*/ 4 h 166"/>
                <a:gd name="T14" fmla="*/ 88 w 175"/>
                <a:gd name="T15" fmla="*/ 0 h 166"/>
                <a:gd name="T16" fmla="*/ 58 w 175"/>
                <a:gd name="T17" fmla="*/ 4 h 166"/>
                <a:gd name="T18" fmla="*/ 32 w 175"/>
                <a:gd name="T19" fmla="*/ 18 h 166"/>
                <a:gd name="T20" fmla="*/ 12 w 175"/>
                <a:gd name="T21" fmla="*/ 41 h 166"/>
                <a:gd name="T22" fmla="*/ 1 w 175"/>
                <a:gd name="T23" fmla="*/ 69 h 166"/>
                <a:gd name="T24" fmla="*/ 1 w 175"/>
                <a:gd name="T25" fmla="*/ 98 h 166"/>
                <a:gd name="T26" fmla="*/ 13 w 175"/>
                <a:gd name="T27" fmla="*/ 124 h 166"/>
                <a:gd name="T28" fmla="*/ 32 w 175"/>
                <a:gd name="T29" fmla="*/ 147 h 166"/>
                <a:gd name="T30" fmla="*/ 59 w 175"/>
                <a:gd name="T31" fmla="*/ 163 h 166"/>
                <a:gd name="T32" fmla="*/ 101 w 175"/>
                <a:gd name="T33" fmla="*/ 165 h 166"/>
                <a:gd name="T34" fmla="*/ 68 w 175"/>
                <a:gd name="T35" fmla="*/ 125 h 166"/>
                <a:gd name="T36" fmla="*/ 54 w 175"/>
                <a:gd name="T37" fmla="*/ 118 h 166"/>
                <a:gd name="T38" fmla="*/ 45 w 175"/>
                <a:gd name="T39" fmla="*/ 105 h 166"/>
                <a:gd name="T40" fmla="*/ 39 w 175"/>
                <a:gd name="T41" fmla="*/ 88 h 166"/>
                <a:gd name="T42" fmla="*/ 39 w 175"/>
                <a:gd name="T43" fmla="*/ 73 h 166"/>
                <a:gd name="T44" fmla="*/ 47 w 175"/>
                <a:gd name="T45" fmla="*/ 56 h 166"/>
                <a:gd name="T46" fmla="*/ 58 w 175"/>
                <a:gd name="T47" fmla="*/ 45 h 166"/>
                <a:gd name="T48" fmla="*/ 72 w 175"/>
                <a:gd name="T49" fmla="*/ 37 h 166"/>
                <a:gd name="T50" fmla="*/ 90 w 175"/>
                <a:gd name="T51" fmla="*/ 36 h 166"/>
                <a:gd name="T52" fmla="*/ 106 w 175"/>
                <a:gd name="T53" fmla="*/ 39 h 166"/>
                <a:gd name="T54" fmla="*/ 122 w 175"/>
                <a:gd name="T55" fmla="*/ 48 h 166"/>
                <a:gd name="T56" fmla="*/ 132 w 175"/>
                <a:gd name="T57" fmla="*/ 61 h 166"/>
                <a:gd name="T58" fmla="*/ 137 w 175"/>
                <a:gd name="T59" fmla="*/ 77 h 166"/>
                <a:gd name="T60" fmla="*/ 136 w 175"/>
                <a:gd name="T61" fmla="*/ 94 h 166"/>
                <a:gd name="T62" fmla="*/ 130 w 175"/>
                <a:gd name="T63" fmla="*/ 109 h 166"/>
                <a:gd name="T64" fmla="*/ 112 w 175"/>
                <a:gd name="T65" fmla="*/ 12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66">
                  <a:moveTo>
                    <a:pt x="131" y="155"/>
                  </a:moveTo>
                  <a:lnTo>
                    <a:pt x="144" y="147"/>
                  </a:lnTo>
                  <a:lnTo>
                    <a:pt x="155" y="137"/>
                  </a:lnTo>
                  <a:lnTo>
                    <a:pt x="163" y="124"/>
                  </a:lnTo>
                  <a:lnTo>
                    <a:pt x="170" y="111"/>
                  </a:lnTo>
                  <a:lnTo>
                    <a:pt x="174" y="98"/>
                  </a:lnTo>
                  <a:lnTo>
                    <a:pt x="175" y="83"/>
                  </a:lnTo>
                  <a:lnTo>
                    <a:pt x="174" y="68"/>
                  </a:lnTo>
                  <a:lnTo>
                    <a:pt x="170" y="54"/>
                  </a:lnTo>
                  <a:lnTo>
                    <a:pt x="163" y="41"/>
                  </a:lnTo>
                  <a:lnTo>
                    <a:pt x="155" y="29"/>
                  </a:lnTo>
                  <a:lnTo>
                    <a:pt x="144" y="18"/>
                  </a:lnTo>
                  <a:lnTo>
                    <a:pt x="131" y="11"/>
                  </a:lnTo>
                  <a:lnTo>
                    <a:pt x="118" y="4"/>
                  </a:lnTo>
                  <a:lnTo>
                    <a:pt x="102" y="0"/>
                  </a:lnTo>
                  <a:lnTo>
                    <a:pt x="88" y="0"/>
                  </a:lnTo>
                  <a:lnTo>
                    <a:pt x="71" y="0"/>
                  </a:lnTo>
                  <a:lnTo>
                    <a:pt x="58" y="4"/>
                  </a:lnTo>
                  <a:lnTo>
                    <a:pt x="45" y="11"/>
                  </a:lnTo>
                  <a:lnTo>
                    <a:pt x="32" y="18"/>
                  </a:lnTo>
                  <a:lnTo>
                    <a:pt x="20" y="30"/>
                  </a:lnTo>
                  <a:lnTo>
                    <a:pt x="12" y="41"/>
                  </a:lnTo>
                  <a:lnTo>
                    <a:pt x="5" y="54"/>
                  </a:lnTo>
                  <a:lnTo>
                    <a:pt x="1" y="69"/>
                  </a:lnTo>
                  <a:lnTo>
                    <a:pt x="0" y="83"/>
                  </a:lnTo>
                  <a:lnTo>
                    <a:pt x="1" y="98"/>
                  </a:lnTo>
                  <a:lnTo>
                    <a:pt x="5" y="111"/>
                  </a:lnTo>
                  <a:lnTo>
                    <a:pt x="13" y="124"/>
                  </a:lnTo>
                  <a:lnTo>
                    <a:pt x="21" y="137"/>
                  </a:lnTo>
                  <a:lnTo>
                    <a:pt x="32" y="147"/>
                  </a:lnTo>
                  <a:lnTo>
                    <a:pt x="45" y="155"/>
                  </a:lnTo>
                  <a:lnTo>
                    <a:pt x="59" y="163"/>
                  </a:lnTo>
                  <a:lnTo>
                    <a:pt x="75" y="166"/>
                  </a:lnTo>
                  <a:lnTo>
                    <a:pt x="101" y="165"/>
                  </a:lnTo>
                  <a:lnTo>
                    <a:pt x="89" y="131"/>
                  </a:lnTo>
                  <a:lnTo>
                    <a:pt x="68" y="125"/>
                  </a:lnTo>
                  <a:lnTo>
                    <a:pt x="61" y="122"/>
                  </a:lnTo>
                  <a:lnTo>
                    <a:pt x="54" y="118"/>
                  </a:lnTo>
                  <a:lnTo>
                    <a:pt x="49" y="111"/>
                  </a:lnTo>
                  <a:lnTo>
                    <a:pt x="45" y="105"/>
                  </a:lnTo>
                  <a:lnTo>
                    <a:pt x="40" y="97"/>
                  </a:lnTo>
                  <a:lnTo>
                    <a:pt x="39" y="88"/>
                  </a:lnTo>
                  <a:lnTo>
                    <a:pt x="38" y="80"/>
                  </a:lnTo>
                  <a:lnTo>
                    <a:pt x="39" y="73"/>
                  </a:lnTo>
                  <a:lnTo>
                    <a:pt x="41" y="65"/>
                  </a:lnTo>
                  <a:lnTo>
                    <a:pt x="47" y="56"/>
                  </a:lnTo>
                  <a:lnTo>
                    <a:pt x="51" y="51"/>
                  </a:lnTo>
                  <a:lnTo>
                    <a:pt x="58" y="45"/>
                  </a:lnTo>
                  <a:lnTo>
                    <a:pt x="66" y="40"/>
                  </a:lnTo>
                  <a:lnTo>
                    <a:pt x="72" y="37"/>
                  </a:lnTo>
                  <a:lnTo>
                    <a:pt x="82" y="36"/>
                  </a:lnTo>
                  <a:lnTo>
                    <a:pt x="90" y="36"/>
                  </a:lnTo>
                  <a:lnTo>
                    <a:pt x="98" y="37"/>
                  </a:lnTo>
                  <a:lnTo>
                    <a:pt x="106" y="39"/>
                  </a:lnTo>
                  <a:lnTo>
                    <a:pt x="115" y="43"/>
                  </a:lnTo>
                  <a:lnTo>
                    <a:pt x="122" y="48"/>
                  </a:lnTo>
                  <a:lnTo>
                    <a:pt x="128" y="54"/>
                  </a:lnTo>
                  <a:lnTo>
                    <a:pt x="132" y="61"/>
                  </a:lnTo>
                  <a:lnTo>
                    <a:pt x="135" y="69"/>
                  </a:lnTo>
                  <a:lnTo>
                    <a:pt x="137" y="77"/>
                  </a:lnTo>
                  <a:lnTo>
                    <a:pt x="137" y="85"/>
                  </a:lnTo>
                  <a:lnTo>
                    <a:pt x="136" y="94"/>
                  </a:lnTo>
                  <a:lnTo>
                    <a:pt x="133" y="102"/>
                  </a:lnTo>
                  <a:lnTo>
                    <a:pt x="130" y="109"/>
                  </a:lnTo>
                  <a:lnTo>
                    <a:pt x="124" y="116"/>
                  </a:lnTo>
                  <a:lnTo>
                    <a:pt x="112" y="123"/>
                  </a:lnTo>
                  <a:lnTo>
                    <a:pt x="131" y="155"/>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3" name="Freeform 20">
              <a:extLst>
                <a:ext uri="{FF2B5EF4-FFF2-40B4-BE49-F238E27FC236}">
                  <a16:creationId xmlns:a16="http://schemas.microsoft.com/office/drawing/2014/main" id="{B973172D-07D5-4182-A8F3-1648018ADFB5}"/>
                </a:ext>
              </a:extLst>
            </p:cNvPr>
            <p:cNvSpPr>
              <a:spLocks noChangeArrowheads="1"/>
            </p:cNvSpPr>
            <p:nvPr/>
          </p:nvSpPr>
          <p:spPr bwMode="auto">
            <a:xfrm>
              <a:off x="4105" y="2204"/>
              <a:ext cx="58" cy="57"/>
            </a:xfrm>
            <a:custGeom>
              <a:avLst/>
              <a:gdLst>
                <a:gd name="T0" fmla="*/ 91 w 174"/>
                <a:gd name="T1" fmla="*/ 168 h 173"/>
                <a:gd name="T2" fmla="*/ 120 w 174"/>
                <a:gd name="T3" fmla="*/ 162 h 173"/>
                <a:gd name="T4" fmla="*/ 146 w 174"/>
                <a:gd name="T5" fmla="*/ 147 h 173"/>
                <a:gd name="T6" fmla="*/ 165 w 174"/>
                <a:gd name="T7" fmla="*/ 123 h 173"/>
                <a:gd name="T8" fmla="*/ 174 w 174"/>
                <a:gd name="T9" fmla="*/ 95 h 173"/>
                <a:gd name="T10" fmla="*/ 173 w 174"/>
                <a:gd name="T11" fmla="*/ 66 h 173"/>
                <a:gd name="T12" fmla="*/ 162 w 174"/>
                <a:gd name="T13" fmla="*/ 39 h 173"/>
                <a:gd name="T14" fmla="*/ 142 w 174"/>
                <a:gd name="T15" fmla="*/ 18 h 173"/>
                <a:gd name="T16" fmla="*/ 115 w 174"/>
                <a:gd name="T17" fmla="*/ 4 h 173"/>
                <a:gd name="T18" fmla="*/ 84 w 174"/>
                <a:gd name="T19" fmla="*/ 0 h 173"/>
                <a:gd name="T20" fmla="*/ 54 w 174"/>
                <a:gd name="T21" fmla="*/ 6 h 173"/>
                <a:gd name="T22" fmla="*/ 29 w 174"/>
                <a:gd name="T23" fmla="*/ 21 h 173"/>
                <a:gd name="T24" fmla="*/ 10 w 174"/>
                <a:gd name="T25" fmla="*/ 45 h 173"/>
                <a:gd name="T26" fmla="*/ 0 w 174"/>
                <a:gd name="T27" fmla="*/ 72 h 173"/>
                <a:gd name="T28" fmla="*/ 2 w 174"/>
                <a:gd name="T29" fmla="*/ 101 h 173"/>
                <a:gd name="T30" fmla="*/ 14 w 174"/>
                <a:gd name="T31" fmla="*/ 129 h 173"/>
                <a:gd name="T32" fmla="*/ 46 w 174"/>
                <a:gd name="T33" fmla="*/ 156 h 173"/>
                <a:gd name="T34" fmla="*/ 44 w 174"/>
                <a:gd name="T35" fmla="*/ 106 h 173"/>
                <a:gd name="T36" fmla="*/ 39 w 174"/>
                <a:gd name="T37" fmla="*/ 91 h 173"/>
                <a:gd name="T38" fmla="*/ 39 w 174"/>
                <a:gd name="T39" fmla="*/ 74 h 173"/>
                <a:gd name="T40" fmla="*/ 45 w 174"/>
                <a:gd name="T41" fmla="*/ 60 h 173"/>
                <a:gd name="T42" fmla="*/ 56 w 174"/>
                <a:gd name="T43" fmla="*/ 47 h 173"/>
                <a:gd name="T44" fmla="*/ 70 w 174"/>
                <a:gd name="T45" fmla="*/ 38 h 173"/>
                <a:gd name="T46" fmla="*/ 88 w 174"/>
                <a:gd name="T47" fmla="*/ 36 h 173"/>
                <a:gd name="T48" fmla="*/ 105 w 174"/>
                <a:gd name="T49" fmla="*/ 39 h 173"/>
                <a:gd name="T50" fmla="*/ 119 w 174"/>
                <a:gd name="T51" fmla="*/ 49 h 173"/>
                <a:gd name="T52" fmla="*/ 130 w 174"/>
                <a:gd name="T53" fmla="*/ 61 h 173"/>
                <a:gd name="T54" fmla="*/ 135 w 174"/>
                <a:gd name="T55" fmla="*/ 78 h 173"/>
                <a:gd name="T56" fmla="*/ 135 w 174"/>
                <a:gd name="T57" fmla="*/ 93 h 173"/>
                <a:gd name="T58" fmla="*/ 130 w 174"/>
                <a:gd name="T59" fmla="*/ 108 h 173"/>
                <a:gd name="T60" fmla="*/ 119 w 174"/>
                <a:gd name="T61" fmla="*/ 121 h 173"/>
                <a:gd name="T62" fmla="*/ 102 w 174"/>
                <a:gd name="T63" fmla="*/ 129 h 173"/>
                <a:gd name="T64" fmla="*/ 81 w 174"/>
                <a:gd name="T65" fmla="*/ 13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73">
                  <a:moveTo>
                    <a:pt x="82" y="173"/>
                  </a:moveTo>
                  <a:lnTo>
                    <a:pt x="91" y="168"/>
                  </a:lnTo>
                  <a:lnTo>
                    <a:pt x="105" y="166"/>
                  </a:lnTo>
                  <a:lnTo>
                    <a:pt x="120" y="162"/>
                  </a:lnTo>
                  <a:lnTo>
                    <a:pt x="133" y="155"/>
                  </a:lnTo>
                  <a:lnTo>
                    <a:pt x="146" y="147"/>
                  </a:lnTo>
                  <a:lnTo>
                    <a:pt x="157" y="135"/>
                  </a:lnTo>
                  <a:lnTo>
                    <a:pt x="165" y="123"/>
                  </a:lnTo>
                  <a:lnTo>
                    <a:pt x="170" y="109"/>
                  </a:lnTo>
                  <a:lnTo>
                    <a:pt x="174" y="95"/>
                  </a:lnTo>
                  <a:lnTo>
                    <a:pt x="174" y="81"/>
                  </a:lnTo>
                  <a:lnTo>
                    <a:pt x="173" y="66"/>
                  </a:lnTo>
                  <a:lnTo>
                    <a:pt x="168" y="52"/>
                  </a:lnTo>
                  <a:lnTo>
                    <a:pt x="162" y="39"/>
                  </a:lnTo>
                  <a:lnTo>
                    <a:pt x="153" y="28"/>
                  </a:lnTo>
                  <a:lnTo>
                    <a:pt x="142" y="18"/>
                  </a:lnTo>
                  <a:lnTo>
                    <a:pt x="128" y="10"/>
                  </a:lnTo>
                  <a:lnTo>
                    <a:pt x="115" y="4"/>
                  </a:lnTo>
                  <a:lnTo>
                    <a:pt x="100" y="1"/>
                  </a:lnTo>
                  <a:lnTo>
                    <a:pt x="84" y="0"/>
                  </a:lnTo>
                  <a:lnTo>
                    <a:pt x="68" y="1"/>
                  </a:lnTo>
                  <a:lnTo>
                    <a:pt x="54" y="6"/>
                  </a:lnTo>
                  <a:lnTo>
                    <a:pt x="42" y="13"/>
                  </a:lnTo>
                  <a:lnTo>
                    <a:pt x="29" y="21"/>
                  </a:lnTo>
                  <a:lnTo>
                    <a:pt x="18" y="32"/>
                  </a:lnTo>
                  <a:lnTo>
                    <a:pt x="10" y="45"/>
                  </a:lnTo>
                  <a:lnTo>
                    <a:pt x="5" y="58"/>
                  </a:lnTo>
                  <a:lnTo>
                    <a:pt x="0" y="72"/>
                  </a:lnTo>
                  <a:lnTo>
                    <a:pt x="0" y="87"/>
                  </a:lnTo>
                  <a:lnTo>
                    <a:pt x="2" y="101"/>
                  </a:lnTo>
                  <a:lnTo>
                    <a:pt x="7" y="116"/>
                  </a:lnTo>
                  <a:lnTo>
                    <a:pt x="14" y="129"/>
                  </a:lnTo>
                  <a:lnTo>
                    <a:pt x="25" y="142"/>
                  </a:lnTo>
                  <a:lnTo>
                    <a:pt x="46" y="156"/>
                  </a:lnTo>
                  <a:lnTo>
                    <a:pt x="58" y="122"/>
                  </a:lnTo>
                  <a:lnTo>
                    <a:pt x="44" y="106"/>
                  </a:lnTo>
                  <a:lnTo>
                    <a:pt x="41" y="100"/>
                  </a:lnTo>
                  <a:lnTo>
                    <a:pt x="39" y="91"/>
                  </a:lnTo>
                  <a:lnTo>
                    <a:pt x="38" y="83"/>
                  </a:lnTo>
                  <a:lnTo>
                    <a:pt x="39" y="74"/>
                  </a:lnTo>
                  <a:lnTo>
                    <a:pt x="42" y="67"/>
                  </a:lnTo>
                  <a:lnTo>
                    <a:pt x="45" y="60"/>
                  </a:lnTo>
                  <a:lnTo>
                    <a:pt x="50" y="53"/>
                  </a:lnTo>
                  <a:lnTo>
                    <a:pt x="56" y="47"/>
                  </a:lnTo>
                  <a:lnTo>
                    <a:pt x="63" y="42"/>
                  </a:lnTo>
                  <a:lnTo>
                    <a:pt x="70" y="38"/>
                  </a:lnTo>
                  <a:lnTo>
                    <a:pt x="80" y="37"/>
                  </a:lnTo>
                  <a:lnTo>
                    <a:pt x="88" y="36"/>
                  </a:lnTo>
                  <a:lnTo>
                    <a:pt x="97" y="37"/>
                  </a:lnTo>
                  <a:lnTo>
                    <a:pt x="105" y="39"/>
                  </a:lnTo>
                  <a:lnTo>
                    <a:pt x="113" y="44"/>
                  </a:lnTo>
                  <a:lnTo>
                    <a:pt x="119" y="49"/>
                  </a:lnTo>
                  <a:lnTo>
                    <a:pt x="126" y="54"/>
                  </a:lnTo>
                  <a:lnTo>
                    <a:pt x="130" y="61"/>
                  </a:lnTo>
                  <a:lnTo>
                    <a:pt x="134" y="68"/>
                  </a:lnTo>
                  <a:lnTo>
                    <a:pt x="135" y="78"/>
                  </a:lnTo>
                  <a:lnTo>
                    <a:pt x="136" y="85"/>
                  </a:lnTo>
                  <a:lnTo>
                    <a:pt x="135" y="93"/>
                  </a:lnTo>
                  <a:lnTo>
                    <a:pt x="133" y="100"/>
                  </a:lnTo>
                  <a:lnTo>
                    <a:pt x="130" y="108"/>
                  </a:lnTo>
                  <a:lnTo>
                    <a:pt x="124" y="116"/>
                  </a:lnTo>
                  <a:lnTo>
                    <a:pt x="119" y="121"/>
                  </a:lnTo>
                  <a:lnTo>
                    <a:pt x="112" y="126"/>
                  </a:lnTo>
                  <a:lnTo>
                    <a:pt x="102" y="129"/>
                  </a:lnTo>
                  <a:lnTo>
                    <a:pt x="94" y="131"/>
                  </a:lnTo>
                  <a:lnTo>
                    <a:pt x="81" y="130"/>
                  </a:lnTo>
                  <a:lnTo>
                    <a:pt x="82" y="173"/>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4" name="Freeform 21">
              <a:extLst>
                <a:ext uri="{FF2B5EF4-FFF2-40B4-BE49-F238E27FC236}">
                  <a16:creationId xmlns:a16="http://schemas.microsoft.com/office/drawing/2014/main" id="{03570823-EED9-41E8-964F-857B86647C68}"/>
                </a:ext>
              </a:extLst>
            </p:cNvPr>
            <p:cNvSpPr>
              <a:spLocks noChangeArrowheads="1"/>
            </p:cNvSpPr>
            <p:nvPr/>
          </p:nvSpPr>
          <p:spPr bwMode="auto">
            <a:xfrm>
              <a:off x="3982" y="2230"/>
              <a:ext cx="108" cy="89"/>
            </a:xfrm>
            <a:custGeom>
              <a:avLst/>
              <a:gdLst>
                <a:gd name="T0" fmla="*/ 0 w 324"/>
                <a:gd name="T1" fmla="*/ 203 h 266"/>
                <a:gd name="T2" fmla="*/ 324 w 324"/>
                <a:gd name="T3" fmla="*/ 266 h 266"/>
                <a:gd name="T4" fmla="*/ 206 w 324"/>
                <a:gd name="T5" fmla="*/ 0 h 266"/>
                <a:gd name="T6" fmla="*/ 185 w 324"/>
                <a:gd name="T7" fmla="*/ 23 h 266"/>
                <a:gd name="T8" fmla="*/ 240 w 324"/>
                <a:gd name="T9" fmla="*/ 202 h 266"/>
                <a:gd name="T10" fmla="*/ 2 w 324"/>
                <a:gd name="T11" fmla="*/ 182 h 266"/>
                <a:gd name="T12" fmla="*/ 0 w 324"/>
                <a:gd name="T13" fmla="*/ 203 h 266"/>
              </a:gdLst>
              <a:ahLst/>
              <a:cxnLst>
                <a:cxn ang="0">
                  <a:pos x="T0" y="T1"/>
                </a:cxn>
                <a:cxn ang="0">
                  <a:pos x="T2" y="T3"/>
                </a:cxn>
                <a:cxn ang="0">
                  <a:pos x="T4" y="T5"/>
                </a:cxn>
                <a:cxn ang="0">
                  <a:pos x="T6" y="T7"/>
                </a:cxn>
                <a:cxn ang="0">
                  <a:pos x="T8" y="T9"/>
                </a:cxn>
                <a:cxn ang="0">
                  <a:pos x="T10" y="T11"/>
                </a:cxn>
                <a:cxn ang="0">
                  <a:pos x="T12" y="T13"/>
                </a:cxn>
              </a:cxnLst>
              <a:rect l="0" t="0" r="r" b="b"/>
              <a:pathLst>
                <a:path w="324" h="266">
                  <a:moveTo>
                    <a:pt x="0" y="203"/>
                  </a:moveTo>
                  <a:lnTo>
                    <a:pt x="324" y="266"/>
                  </a:lnTo>
                  <a:lnTo>
                    <a:pt x="206" y="0"/>
                  </a:lnTo>
                  <a:lnTo>
                    <a:pt x="185" y="23"/>
                  </a:lnTo>
                  <a:lnTo>
                    <a:pt x="240" y="202"/>
                  </a:lnTo>
                  <a:lnTo>
                    <a:pt x="2" y="182"/>
                  </a:lnTo>
                  <a:lnTo>
                    <a:pt x="0" y="203"/>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5" name="Freeform 22">
              <a:extLst>
                <a:ext uri="{FF2B5EF4-FFF2-40B4-BE49-F238E27FC236}">
                  <a16:creationId xmlns:a16="http://schemas.microsoft.com/office/drawing/2014/main" id="{A3D323F0-6FAB-4DD1-93EC-A78B72A7E28E}"/>
                </a:ext>
              </a:extLst>
            </p:cNvPr>
            <p:cNvSpPr>
              <a:spLocks noChangeArrowheads="1"/>
            </p:cNvSpPr>
            <p:nvPr/>
          </p:nvSpPr>
          <p:spPr bwMode="auto">
            <a:xfrm>
              <a:off x="3936" y="2268"/>
              <a:ext cx="58" cy="56"/>
            </a:xfrm>
            <a:custGeom>
              <a:avLst/>
              <a:gdLst>
                <a:gd name="T0" fmla="*/ 173 w 173"/>
                <a:gd name="T1" fmla="*/ 82 h 168"/>
                <a:gd name="T2" fmla="*/ 167 w 173"/>
                <a:gd name="T3" fmla="*/ 53 h 168"/>
                <a:gd name="T4" fmla="*/ 151 w 173"/>
                <a:gd name="T5" fmla="*/ 29 h 168"/>
                <a:gd name="T6" fmla="*/ 128 w 173"/>
                <a:gd name="T7" fmla="*/ 10 h 168"/>
                <a:gd name="T8" fmla="*/ 99 w 173"/>
                <a:gd name="T9" fmla="*/ 1 h 168"/>
                <a:gd name="T10" fmla="*/ 69 w 173"/>
                <a:gd name="T11" fmla="*/ 2 h 168"/>
                <a:gd name="T12" fmla="*/ 39 w 173"/>
                <a:gd name="T13" fmla="*/ 12 h 168"/>
                <a:gd name="T14" fmla="*/ 18 w 173"/>
                <a:gd name="T15" fmla="*/ 31 h 168"/>
                <a:gd name="T16" fmla="*/ 3 w 173"/>
                <a:gd name="T17" fmla="*/ 56 h 168"/>
                <a:gd name="T18" fmla="*/ 0 w 173"/>
                <a:gd name="T19" fmla="*/ 85 h 168"/>
                <a:gd name="T20" fmla="*/ 4 w 173"/>
                <a:gd name="T21" fmla="*/ 114 h 168"/>
                <a:gd name="T22" fmla="*/ 21 w 173"/>
                <a:gd name="T23" fmla="*/ 139 h 168"/>
                <a:gd name="T24" fmla="*/ 43 w 173"/>
                <a:gd name="T25" fmla="*/ 157 h 168"/>
                <a:gd name="T26" fmla="*/ 72 w 173"/>
                <a:gd name="T27" fmla="*/ 166 h 168"/>
                <a:gd name="T28" fmla="*/ 103 w 173"/>
                <a:gd name="T29" fmla="*/ 166 h 168"/>
                <a:gd name="T30" fmla="*/ 131 w 173"/>
                <a:gd name="T31" fmla="*/ 155 h 168"/>
                <a:gd name="T32" fmla="*/ 160 w 173"/>
                <a:gd name="T33" fmla="*/ 125 h 168"/>
                <a:gd name="T34" fmla="*/ 109 w 173"/>
                <a:gd name="T35" fmla="*/ 125 h 168"/>
                <a:gd name="T36" fmla="*/ 93 w 173"/>
                <a:gd name="T37" fmla="*/ 131 h 168"/>
                <a:gd name="T38" fmla="*/ 75 w 173"/>
                <a:gd name="T39" fmla="*/ 130 h 168"/>
                <a:gd name="T40" fmla="*/ 60 w 173"/>
                <a:gd name="T41" fmla="*/ 124 h 168"/>
                <a:gd name="T42" fmla="*/ 46 w 173"/>
                <a:gd name="T43" fmla="*/ 113 h 168"/>
                <a:gd name="T44" fmla="*/ 38 w 173"/>
                <a:gd name="T45" fmla="*/ 99 h 168"/>
                <a:gd name="T46" fmla="*/ 36 w 173"/>
                <a:gd name="T47" fmla="*/ 82 h 168"/>
                <a:gd name="T48" fmla="*/ 39 w 173"/>
                <a:gd name="T49" fmla="*/ 66 h 168"/>
                <a:gd name="T50" fmla="*/ 48 w 173"/>
                <a:gd name="T51" fmla="*/ 52 h 168"/>
                <a:gd name="T52" fmla="*/ 62 w 173"/>
                <a:gd name="T53" fmla="*/ 42 h 168"/>
                <a:gd name="T54" fmla="*/ 78 w 173"/>
                <a:gd name="T55" fmla="*/ 37 h 168"/>
                <a:gd name="T56" fmla="*/ 96 w 173"/>
                <a:gd name="T57" fmla="*/ 37 h 168"/>
                <a:gd name="T58" fmla="*/ 111 w 173"/>
                <a:gd name="T59" fmla="*/ 43 h 168"/>
                <a:gd name="T60" fmla="*/ 125 w 173"/>
                <a:gd name="T61" fmla="*/ 54 h 168"/>
                <a:gd name="T62" fmla="*/ 133 w 173"/>
                <a:gd name="T63" fmla="*/ 69 h 168"/>
                <a:gd name="T64" fmla="*/ 134 w 173"/>
                <a:gd name="T65" fmla="*/ 9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 h="168">
                  <a:moveTo>
                    <a:pt x="172" y="97"/>
                  </a:moveTo>
                  <a:lnTo>
                    <a:pt x="173" y="82"/>
                  </a:lnTo>
                  <a:lnTo>
                    <a:pt x="171" y="67"/>
                  </a:lnTo>
                  <a:lnTo>
                    <a:pt x="167" y="53"/>
                  </a:lnTo>
                  <a:lnTo>
                    <a:pt x="160" y="41"/>
                  </a:lnTo>
                  <a:lnTo>
                    <a:pt x="151" y="29"/>
                  </a:lnTo>
                  <a:lnTo>
                    <a:pt x="140" y="18"/>
                  </a:lnTo>
                  <a:lnTo>
                    <a:pt x="128" y="10"/>
                  </a:lnTo>
                  <a:lnTo>
                    <a:pt x="113" y="5"/>
                  </a:lnTo>
                  <a:lnTo>
                    <a:pt x="99" y="1"/>
                  </a:lnTo>
                  <a:lnTo>
                    <a:pt x="83" y="0"/>
                  </a:lnTo>
                  <a:lnTo>
                    <a:pt x="69" y="2"/>
                  </a:lnTo>
                  <a:lnTo>
                    <a:pt x="54" y="6"/>
                  </a:lnTo>
                  <a:lnTo>
                    <a:pt x="39" y="12"/>
                  </a:lnTo>
                  <a:lnTo>
                    <a:pt x="28" y="21"/>
                  </a:lnTo>
                  <a:lnTo>
                    <a:pt x="18" y="31"/>
                  </a:lnTo>
                  <a:lnTo>
                    <a:pt x="8" y="44"/>
                  </a:lnTo>
                  <a:lnTo>
                    <a:pt x="3" y="56"/>
                  </a:lnTo>
                  <a:lnTo>
                    <a:pt x="0" y="71"/>
                  </a:lnTo>
                  <a:lnTo>
                    <a:pt x="0" y="85"/>
                  </a:lnTo>
                  <a:lnTo>
                    <a:pt x="0" y="100"/>
                  </a:lnTo>
                  <a:lnTo>
                    <a:pt x="4" y="114"/>
                  </a:lnTo>
                  <a:lnTo>
                    <a:pt x="11" y="128"/>
                  </a:lnTo>
                  <a:lnTo>
                    <a:pt x="21" y="139"/>
                  </a:lnTo>
                  <a:lnTo>
                    <a:pt x="30" y="149"/>
                  </a:lnTo>
                  <a:lnTo>
                    <a:pt x="43" y="157"/>
                  </a:lnTo>
                  <a:lnTo>
                    <a:pt x="57" y="164"/>
                  </a:lnTo>
                  <a:lnTo>
                    <a:pt x="72" y="166"/>
                  </a:lnTo>
                  <a:lnTo>
                    <a:pt x="88" y="168"/>
                  </a:lnTo>
                  <a:lnTo>
                    <a:pt x="103" y="166"/>
                  </a:lnTo>
                  <a:lnTo>
                    <a:pt x="117" y="161"/>
                  </a:lnTo>
                  <a:lnTo>
                    <a:pt x="131" y="155"/>
                  </a:lnTo>
                  <a:lnTo>
                    <a:pt x="145" y="144"/>
                  </a:lnTo>
                  <a:lnTo>
                    <a:pt x="160" y="125"/>
                  </a:lnTo>
                  <a:lnTo>
                    <a:pt x="125" y="113"/>
                  </a:lnTo>
                  <a:lnTo>
                    <a:pt x="109" y="125"/>
                  </a:lnTo>
                  <a:lnTo>
                    <a:pt x="101" y="130"/>
                  </a:lnTo>
                  <a:lnTo>
                    <a:pt x="93" y="131"/>
                  </a:lnTo>
                  <a:lnTo>
                    <a:pt x="84" y="131"/>
                  </a:lnTo>
                  <a:lnTo>
                    <a:pt x="75" y="130"/>
                  </a:lnTo>
                  <a:lnTo>
                    <a:pt x="67" y="128"/>
                  </a:lnTo>
                  <a:lnTo>
                    <a:pt x="60" y="124"/>
                  </a:lnTo>
                  <a:lnTo>
                    <a:pt x="53" y="118"/>
                  </a:lnTo>
                  <a:lnTo>
                    <a:pt x="46" y="113"/>
                  </a:lnTo>
                  <a:lnTo>
                    <a:pt x="41" y="106"/>
                  </a:lnTo>
                  <a:lnTo>
                    <a:pt x="38" y="99"/>
                  </a:lnTo>
                  <a:lnTo>
                    <a:pt x="36" y="90"/>
                  </a:lnTo>
                  <a:lnTo>
                    <a:pt x="36" y="82"/>
                  </a:lnTo>
                  <a:lnTo>
                    <a:pt x="37" y="74"/>
                  </a:lnTo>
                  <a:lnTo>
                    <a:pt x="39" y="66"/>
                  </a:lnTo>
                  <a:lnTo>
                    <a:pt x="43" y="59"/>
                  </a:lnTo>
                  <a:lnTo>
                    <a:pt x="48" y="52"/>
                  </a:lnTo>
                  <a:lnTo>
                    <a:pt x="55" y="45"/>
                  </a:lnTo>
                  <a:lnTo>
                    <a:pt x="62" y="42"/>
                  </a:lnTo>
                  <a:lnTo>
                    <a:pt x="70" y="39"/>
                  </a:lnTo>
                  <a:lnTo>
                    <a:pt x="78" y="37"/>
                  </a:lnTo>
                  <a:lnTo>
                    <a:pt x="86" y="36"/>
                  </a:lnTo>
                  <a:lnTo>
                    <a:pt x="96" y="37"/>
                  </a:lnTo>
                  <a:lnTo>
                    <a:pt x="104" y="40"/>
                  </a:lnTo>
                  <a:lnTo>
                    <a:pt x="111" y="43"/>
                  </a:lnTo>
                  <a:lnTo>
                    <a:pt x="118" y="48"/>
                  </a:lnTo>
                  <a:lnTo>
                    <a:pt x="125" y="54"/>
                  </a:lnTo>
                  <a:lnTo>
                    <a:pt x="130" y="62"/>
                  </a:lnTo>
                  <a:lnTo>
                    <a:pt x="133" y="69"/>
                  </a:lnTo>
                  <a:lnTo>
                    <a:pt x="135" y="76"/>
                  </a:lnTo>
                  <a:lnTo>
                    <a:pt x="134" y="90"/>
                  </a:lnTo>
                  <a:lnTo>
                    <a:pt x="172" y="97"/>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6" name="Freeform 23">
              <a:extLst>
                <a:ext uri="{FF2B5EF4-FFF2-40B4-BE49-F238E27FC236}">
                  <a16:creationId xmlns:a16="http://schemas.microsoft.com/office/drawing/2014/main" id="{39777E4E-5F20-45C8-B060-DC306E79C159}"/>
                </a:ext>
              </a:extLst>
            </p:cNvPr>
            <p:cNvSpPr>
              <a:spLocks noChangeArrowheads="1"/>
            </p:cNvSpPr>
            <p:nvPr/>
          </p:nvSpPr>
          <p:spPr bwMode="auto">
            <a:xfrm>
              <a:off x="3976" y="2247"/>
              <a:ext cx="394" cy="199"/>
            </a:xfrm>
            <a:custGeom>
              <a:avLst/>
              <a:gdLst>
                <a:gd name="T0" fmla="*/ 373 w 1180"/>
                <a:gd name="T1" fmla="*/ 289 h 598"/>
                <a:gd name="T2" fmla="*/ 404 w 1180"/>
                <a:gd name="T3" fmla="*/ 322 h 598"/>
                <a:gd name="T4" fmla="*/ 455 w 1180"/>
                <a:gd name="T5" fmla="*/ 372 h 598"/>
                <a:gd name="T6" fmla="*/ 500 w 1180"/>
                <a:gd name="T7" fmla="*/ 410 h 598"/>
                <a:gd name="T8" fmla="*/ 538 w 1180"/>
                <a:gd name="T9" fmla="*/ 439 h 598"/>
                <a:gd name="T10" fmla="*/ 607 w 1180"/>
                <a:gd name="T11" fmla="*/ 483 h 598"/>
                <a:gd name="T12" fmla="*/ 698 w 1180"/>
                <a:gd name="T13" fmla="*/ 521 h 598"/>
                <a:gd name="T14" fmla="*/ 858 w 1180"/>
                <a:gd name="T15" fmla="*/ 482 h 598"/>
                <a:gd name="T16" fmla="*/ 921 w 1180"/>
                <a:gd name="T17" fmla="*/ 443 h 598"/>
                <a:gd name="T18" fmla="*/ 982 w 1180"/>
                <a:gd name="T19" fmla="*/ 396 h 598"/>
                <a:gd name="T20" fmla="*/ 1034 w 1180"/>
                <a:gd name="T21" fmla="*/ 344 h 598"/>
                <a:gd name="T22" fmla="*/ 1101 w 1180"/>
                <a:gd name="T23" fmla="*/ 249 h 598"/>
                <a:gd name="T24" fmla="*/ 1106 w 1180"/>
                <a:gd name="T25" fmla="*/ 101 h 598"/>
                <a:gd name="T26" fmla="*/ 1036 w 1180"/>
                <a:gd name="T27" fmla="*/ 62 h 598"/>
                <a:gd name="T28" fmla="*/ 945 w 1180"/>
                <a:gd name="T29" fmla="*/ 112 h 598"/>
                <a:gd name="T30" fmla="*/ 898 w 1180"/>
                <a:gd name="T31" fmla="*/ 157 h 598"/>
                <a:gd name="T32" fmla="*/ 862 w 1180"/>
                <a:gd name="T33" fmla="*/ 197 h 598"/>
                <a:gd name="T34" fmla="*/ 833 w 1180"/>
                <a:gd name="T35" fmla="*/ 232 h 598"/>
                <a:gd name="T36" fmla="*/ 805 w 1180"/>
                <a:gd name="T37" fmla="*/ 266 h 598"/>
                <a:gd name="T38" fmla="*/ 770 w 1180"/>
                <a:gd name="T39" fmla="*/ 310 h 598"/>
                <a:gd name="T40" fmla="*/ 427 w 1180"/>
                <a:gd name="T41" fmla="*/ 214 h 598"/>
                <a:gd name="T42" fmla="*/ 479 w 1180"/>
                <a:gd name="T43" fmla="*/ 185 h 598"/>
                <a:gd name="T44" fmla="*/ 764 w 1180"/>
                <a:gd name="T45" fmla="*/ 220 h 598"/>
                <a:gd name="T46" fmla="*/ 799 w 1180"/>
                <a:gd name="T47" fmla="*/ 178 h 598"/>
                <a:gd name="T48" fmla="*/ 829 w 1180"/>
                <a:gd name="T49" fmla="*/ 144 h 598"/>
                <a:gd name="T50" fmla="*/ 860 w 1180"/>
                <a:gd name="T51" fmla="*/ 112 h 598"/>
                <a:gd name="T52" fmla="*/ 899 w 1180"/>
                <a:gd name="T53" fmla="*/ 74 h 598"/>
                <a:gd name="T54" fmla="*/ 954 w 1180"/>
                <a:gd name="T55" fmla="*/ 43 h 598"/>
                <a:gd name="T56" fmla="*/ 1075 w 1180"/>
                <a:gd name="T57" fmla="*/ 20 h 598"/>
                <a:gd name="T58" fmla="*/ 1180 w 1180"/>
                <a:gd name="T59" fmla="*/ 188 h 598"/>
                <a:gd name="T60" fmla="*/ 1137 w 1180"/>
                <a:gd name="T61" fmla="*/ 337 h 598"/>
                <a:gd name="T62" fmla="*/ 1081 w 1180"/>
                <a:gd name="T63" fmla="*/ 412 h 598"/>
                <a:gd name="T64" fmla="*/ 1053 w 1180"/>
                <a:gd name="T65" fmla="*/ 442 h 598"/>
                <a:gd name="T66" fmla="*/ 989 w 1180"/>
                <a:gd name="T67" fmla="*/ 494 h 598"/>
                <a:gd name="T68" fmla="*/ 919 w 1180"/>
                <a:gd name="T69" fmla="*/ 535 h 598"/>
                <a:gd name="T70" fmla="*/ 848 w 1180"/>
                <a:gd name="T71" fmla="*/ 569 h 598"/>
                <a:gd name="T72" fmla="*/ 680 w 1180"/>
                <a:gd name="T73" fmla="*/ 598 h 598"/>
                <a:gd name="T74" fmla="*/ 559 w 1180"/>
                <a:gd name="T75" fmla="*/ 549 h 598"/>
                <a:gd name="T76" fmla="*/ 514 w 1180"/>
                <a:gd name="T77" fmla="*/ 517 h 598"/>
                <a:gd name="T78" fmla="*/ 472 w 1180"/>
                <a:gd name="T79" fmla="*/ 482 h 598"/>
                <a:gd name="T80" fmla="*/ 433 w 1180"/>
                <a:gd name="T81" fmla="*/ 445 h 598"/>
                <a:gd name="T82" fmla="*/ 397 w 1180"/>
                <a:gd name="T83" fmla="*/ 409 h 598"/>
                <a:gd name="T84" fmla="*/ 360 w 1180"/>
                <a:gd name="T85" fmla="*/ 368 h 598"/>
                <a:gd name="T86" fmla="*/ 326 w 1180"/>
                <a:gd name="T87" fmla="*/ 327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80" h="598">
                  <a:moveTo>
                    <a:pt x="4" y="178"/>
                  </a:moveTo>
                  <a:lnTo>
                    <a:pt x="367" y="281"/>
                  </a:lnTo>
                  <a:lnTo>
                    <a:pt x="373" y="289"/>
                  </a:lnTo>
                  <a:lnTo>
                    <a:pt x="381" y="298"/>
                  </a:lnTo>
                  <a:lnTo>
                    <a:pt x="391" y="309"/>
                  </a:lnTo>
                  <a:lnTo>
                    <a:pt x="404" y="322"/>
                  </a:lnTo>
                  <a:lnTo>
                    <a:pt x="418" y="337"/>
                  </a:lnTo>
                  <a:lnTo>
                    <a:pt x="437" y="354"/>
                  </a:lnTo>
                  <a:lnTo>
                    <a:pt x="455" y="372"/>
                  </a:lnTo>
                  <a:lnTo>
                    <a:pt x="477" y="390"/>
                  </a:lnTo>
                  <a:lnTo>
                    <a:pt x="487" y="401"/>
                  </a:lnTo>
                  <a:lnTo>
                    <a:pt x="500" y="410"/>
                  </a:lnTo>
                  <a:lnTo>
                    <a:pt x="512" y="420"/>
                  </a:lnTo>
                  <a:lnTo>
                    <a:pt x="525" y="429"/>
                  </a:lnTo>
                  <a:lnTo>
                    <a:pt x="538" y="439"/>
                  </a:lnTo>
                  <a:lnTo>
                    <a:pt x="551" y="448"/>
                  </a:lnTo>
                  <a:lnTo>
                    <a:pt x="579" y="466"/>
                  </a:lnTo>
                  <a:lnTo>
                    <a:pt x="607" y="483"/>
                  </a:lnTo>
                  <a:lnTo>
                    <a:pt x="636" y="499"/>
                  </a:lnTo>
                  <a:lnTo>
                    <a:pt x="667" y="513"/>
                  </a:lnTo>
                  <a:lnTo>
                    <a:pt x="698" y="521"/>
                  </a:lnTo>
                  <a:lnTo>
                    <a:pt x="733" y="521"/>
                  </a:lnTo>
                  <a:lnTo>
                    <a:pt x="815" y="499"/>
                  </a:lnTo>
                  <a:lnTo>
                    <a:pt x="858" y="482"/>
                  </a:lnTo>
                  <a:lnTo>
                    <a:pt x="879" y="470"/>
                  </a:lnTo>
                  <a:lnTo>
                    <a:pt x="899" y="456"/>
                  </a:lnTo>
                  <a:lnTo>
                    <a:pt x="921" y="443"/>
                  </a:lnTo>
                  <a:lnTo>
                    <a:pt x="941" y="429"/>
                  </a:lnTo>
                  <a:lnTo>
                    <a:pt x="962" y="413"/>
                  </a:lnTo>
                  <a:lnTo>
                    <a:pt x="982" y="396"/>
                  </a:lnTo>
                  <a:lnTo>
                    <a:pt x="1000" y="380"/>
                  </a:lnTo>
                  <a:lnTo>
                    <a:pt x="1019" y="362"/>
                  </a:lnTo>
                  <a:lnTo>
                    <a:pt x="1034" y="344"/>
                  </a:lnTo>
                  <a:lnTo>
                    <a:pt x="1052" y="325"/>
                  </a:lnTo>
                  <a:lnTo>
                    <a:pt x="1079" y="287"/>
                  </a:lnTo>
                  <a:lnTo>
                    <a:pt x="1101" y="249"/>
                  </a:lnTo>
                  <a:lnTo>
                    <a:pt x="1122" y="172"/>
                  </a:lnTo>
                  <a:lnTo>
                    <a:pt x="1119" y="135"/>
                  </a:lnTo>
                  <a:lnTo>
                    <a:pt x="1106" y="101"/>
                  </a:lnTo>
                  <a:lnTo>
                    <a:pt x="1091" y="80"/>
                  </a:lnTo>
                  <a:lnTo>
                    <a:pt x="1073" y="67"/>
                  </a:lnTo>
                  <a:lnTo>
                    <a:pt x="1036" y="62"/>
                  </a:lnTo>
                  <a:lnTo>
                    <a:pt x="994" y="80"/>
                  </a:lnTo>
                  <a:lnTo>
                    <a:pt x="970" y="95"/>
                  </a:lnTo>
                  <a:lnTo>
                    <a:pt x="945" y="112"/>
                  </a:lnTo>
                  <a:lnTo>
                    <a:pt x="932" y="124"/>
                  </a:lnTo>
                  <a:lnTo>
                    <a:pt x="916" y="139"/>
                  </a:lnTo>
                  <a:lnTo>
                    <a:pt x="898" y="157"/>
                  </a:lnTo>
                  <a:lnTo>
                    <a:pt x="889" y="166"/>
                  </a:lnTo>
                  <a:lnTo>
                    <a:pt x="881" y="176"/>
                  </a:lnTo>
                  <a:lnTo>
                    <a:pt x="862" y="197"/>
                  </a:lnTo>
                  <a:lnTo>
                    <a:pt x="852" y="208"/>
                  </a:lnTo>
                  <a:lnTo>
                    <a:pt x="843" y="220"/>
                  </a:lnTo>
                  <a:lnTo>
                    <a:pt x="833" y="232"/>
                  </a:lnTo>
                  <a:lnTo>
                    <a:pt x="824" y="243"/>
                  </a:lnTo>
                  <a:lnTo>
                    <a:pt x="814" y="254"/>
                  </a:lnTo>
                  <a:lnTo>
                    <a:pt x="805" y="266"/>
                  </a:lnTo>
                  <a:lnTo>
                    <a:pt x="796" y="277"/>
                  </a:lnTo>
                  <a:lnTo>
                    <a:pt x="787" y="289"/>
                  </a:lnTo>
                  <a:lnTo>
                    <a:pt x="770" y="310"/>
                  </a:lnTo>
                  <a:lnTo>
                    <a:pt x="743" y="347"/>
                  </a:lnTo>
                  <a:lnTo>
                    <a:pt x="716" y="382"/>
                  </a:lnTo>
                  <a:lnTo>
                    <a:pt x="427" y="214"/>
                  </a:lnTo>
                  <a:lnTo>
                    <a:pt x="467" y="0"/>
                  </a:lnTo>
                  <a:lnTo>
                    <a:pt x="495" y="13"/>
                  </a:lnTo>
                  <a:lnTo>
                    <a:pt x="479" y="185"/>
                  </a:lnTo>
                  <a:lnTo>
                    <a:pt x="709" y="293"/>
                  </a:lnTo>
                  <a:lnTo>
                    <a:pt x="734" y="258"/>
                  </a:lnTo>
                  <a:lnTo>
                    <a:pt x="764" y="220"/>
                  </a:lnTo>
                  <a:lnTo>
                    <a:pt x="772" y="211"/>
                  </a:lnTo>
                  <a:lnTo>
                    <a:pt x="781" y="200"/>
                  </a:lnTo>
                  <a:lnTo>
                    <a:pt x="799" y="178"/>
                  </a:lnTo>
                  <a:lnTo>
                    <a:pt x="809" y="167"/>
                  </a:lnTo>
                  <a:lnTo>
                    <a:pt x="818" y="155"/>
                  </a:lnTo>
                  <a:lnTo>
                    <a:pt x="829" y="144"/>
                  </a:lnTo>
                  <a:lnTo>
                    <a:pt x="838" y="134"/>
                  </a:lnTo>
                  <a:lnTo>
                    <a:pt x="850" y="123"/>
                  </a:lnTo>
                  <a:lnTo>
                    <a:pt x="860" y="112"/>
                  </a:lnTo>
                  <a:lnTo>
                    <a:pt x="869" y="103"/>
                  </a:lnTo>
                  <a:lnTo>
                    <a:pt x="880" y="92"/>
                  </a:lnTo>
                  <a:lnTo>
                    <a:pt x="899" y="74"/>
                  </a:lnTo>
                  <a:lnTo>
                    <a:pt x="919" y="61"/>
                  </a:lnTo>
                  <a:lnTo>
                    <a:pt x="936" y="49"/>
                  </a:lnTo>
                  <a:lnTo>
                    <a:pt x="954" y="43"/>
                  </a:lnTo>
                  <a:lnTo>
                    <a:pt x="985" y="34"/>
                  </a:lnTo>
                  <a:lnTo>
                    <a:pt x="1017" y="27"/>
                  </a:lnTo>
                  <a:lnTo>
                    <a:pt x="1075" y="20"/>
                  </a:lnTo>
                  <a:lnTo>
                    <a:pt x="1125" y="33"/>
                  </a:lnTo>
                  <a:lnTo>
                    <a:pt x="1159" y="77"/>
                  </a:lnTo>
                  <a:lnTo>
                    <a:pt x="1180" y="188"/>
                  </a:lnTo>
                  <a:lnTo>
                    <a:pt x="1175" y="240"/>
                  </a:lnTo>
                  <a:lnTo>
                    <a:pt x="1161" y="290"/>
                  </a:lnTo>
                  <a:lnTo>
                    <a:pt x="1137" y="337"/>
                  </a:lnTo>
                  <a:lnTo>
                    <a:pt x="1109" y="381"/>
                  </a:lnTo>
                  <a:lnTo>
                    <a:pt x="1091" y="402"/>
                  </a:lnTo>
                  <a:lnTo>
                    <a:pt x="1081" y="412"/>
                  </a:lnTo>
                  <a:lnTo>
                    <a:pt x="1072" y="422"/>
                  </a:lnTo>
                  <a:lnTo>
                    <a:pt x="1063" y="431"/>
                  </a:lnTo>
                  <a:lnTo>
                    <a:pt x="1053" y="442"/>
                  </a:lnTo>
                  <a:lnTo>
                    <a:pt x="1033" y="460"/>
                  </a:lnTo>
                  <a:lnTo>
                    <a:pt x="1011" y="477"/>
                  </a:lnTo>
                  <a:lnTo>
                    <a:pt x="989" y="494"/>
                  </a:lnTo>
                  <a:lnTo>
                    <a:pt x="966" y="509"/>
                  </a:lnTo>
                  <a:lnTo>
                    <a:pt x="942" y="522"/>
                  </a:lnTo>
                  <a:lnTo>
                    <a:pt x="919" y="535"/>
                  </a:lnTo>
                  <a:lnTo>
                    <a:pt x="895" y="548"/>
                  </a:lnTo>
                  <a:lnTo>
                    <a:pt x="871" y="559"/>
                  </a:lnTo>
                  <a:lnTo>
                    <a:pt x="848" y="569"/>
                  </a:lnTo>
                  <a:lnTo>
                    <a:pt x="801" y="584"/>
                  </a:lnTo>
                  <a:lnTo>
                    <a:pt x="757" y="594"/>
                  </a:lnTo>
                  <a:lnTo>
                    <a:pt x="680" y="598"/>
                  </a:lnTo>
                  <a:lnTo>
                    <a:pt x="620" y="582"/>
                  </a:lnTo>
                  <a:lnTo>
                    <a:pt x="589" y="566"/>
                  </a:lnTo>
                  <a:lnTo>
                    <a:pt x="559" y="549"/>
                  </a:lnTo>
                  <a:lnTo>
                    <a:pt x="544" y="538"/>
                  </a:lnTo>
                  <a:lnTo>
                    <a:pt x="529" y="528"/>
                  </a:lnTo>
                  <a:lnTo>
                    <a:pt x="514" y="517"/>
                  </a:lnTo>
                  <a:lnTo>
                    <a:pt x="500" y="505"/>
                  </a:lnTo>
                  <a:lnTo>
                    <a:pt x="485" y="492"/>
                  </a:lnTo>
                  <a:lnTo>
                    <a:pt x="472" y="482"/>
                  </a:lnTo>
                  <a:lnTo>
                    <a:pt x="458" y="468"/>
                  </a:lnTo>
                  <a:lnTo>
                    <a:pt x="445" y="456"/>
                  </a:lnTo>
                  <a:lnTo>
                    <a:pt x="433" y="445"/>
                  </a:lnTo>
                  <a:lnTo>
                    <a:pt x="420" y="432"/>
                  </a:lnTo>
                  <a:lnTo>
                    <a:pt x="408" y="420"/>
                  </a:lnTo>
                  <a:lnTo>
                    <a:pt x="397" y="409"/>
                  </a:lnTo>
                  <a:lnTo>
                    <a:pt x="387" y="397"/>
                  </a:lnTo>
                  <a:lnTo>
                    <a:pt x="377" y="387"/>
                  </a:lnTo>
                  <a:lnTo>
                    <a:pt x="360" y="368"/>
                  </a:lnTo>
                  <a:lnTo>
                    <a:pt x="345" y="352"/>
                  </a:lnTo>
                  <a:lnTo>
                    <a:pt x="335" y="339"/>
                  </a:lnTo>
                  <a:lnTo>
                    <a:pt x="326" y="327"/>
                  </a:lnTo>
                  <a:lnTo>
                    <a:pt x="0" y="204"/>
                  </a:lnTo>
                  <a:lnTo>
                    <a:pt x="4" y="17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7" name="Freeform 24">
              <a:extLst>
                <a:ext uri="{FF2B5EF4-FFF2-40B4-BE49-F238E27FC236}">
                  <a16:creationId xmlns:a16="http://schemas.microsoft.com/office/drawing/2014/main" id="{B6B6C39B-6503-4645-B859-959CAB8838E0}"/>
                </a:ext>
              </a:extLst>
            </p:cNvPr>
            <p:cNvSpPr>
              <a:spLocks noChangeArrowheads="1"/>
            </p:cNvSpPr>
            <p:nvPr/>
          </p:nvSpPr>
          <p:spPr bwMode="auto">
            <a:xfrm>
              <a:off x="4095" y="1979"/>
              <a:ext cx="238" cy="251"/>
            </a:xfrm>
            <a:custGeom>
              <a:avLst/>
              <a:gdLst>
                <a:gd name="T0" fmla="*/ 705 w 715"/>
                <a:gd name="T1" fmla="*/ 214 h 753"/>
                <a:gd name="T2" fmla="*/ 715 w 715"/>
                <a:gd name="T3" fmla="*/ 138 h 753"/>
                <a:gd name="T4" fmla="*/ 704 w 715"/>
                <a:gd name="T5" fmla="*/ 74 h 753"/>
                <a:gd name="T6" fmla="*/ 685 w 715"/>
                <a:gd name="T7" fmla="*/ 46 h 753"/>
                <a:gd name="T8" fmla="*/ 672 w 715"/>
                <a:gd name="T9" fmla="*/ 35 h 753"/>
                <a:gd name="T10" fmla="*/ 655 w 715"/>
                <a:gd name="T11" fmla="*/ 24 h 753"/>
                <a:gd name="T12" fmla="*/ 622 w 715"/>
                <a:gd name="T13" fmla="*/ 8 h 753"/>
                <a:gd name="T14" fmla="*/ 592 w 715"/>
                <a:gd name="T15" fmla="*/ 0 h 753"/>
                <a:gd name="T16" fmla="*/ 542 w 715"/>
                <a:gd name="T17" fmla="*/ 3 h 753"/>
                <a:gd name="T18" fmla="*/ 501 w 715"/>
                <a:gd name="T19" fmla="*/ 18 h 753"/>
                <a:gd name="T20" fmla="*/ 469 w 715"/>
                <a:gd name="T21" fmla="*/ 36 h 753"/>
                <a:gd name="T22" fmla="*/ 434 w 715"/>
                <a:gd name="T23" fmla="*/ 49 h 753"/>
                <a:gd name="T24" fmla="*/ 393 w 715"/>
                <a:gd name="T25" fmla="*/ 61 h 753"/>
                <a:gd name="T26" fmla="*/ 308 w 715"/>
                <a:gd name="T27" fmla="*/ 74 h 753"/>
                <a:gd name="T28" fmla="*/ 141 w 715"/>
                <a:gd name="T29" fmla="*/ 98 h 753"/>
                <a:gd name="T30" fmla="*/ 48 w 715"/>
                <a:gd name="T31" fmla="*/ 136 h 753"/>
                <a:gd name="T32" fmla="*/ 1 w 715"/>
                <a:gd name="T33" fmla="*/ 207 h 753"/>
                <a:gd name="T34" fmla="*/ 0 w 715"/>
                <a:gd name="T35" fmla="*/ 230 h 753"/>
                <a:gd name="T36" fmla="*/ 0 w 715"/>
                <a:gd name="T37" fmla="*/ 252 h 753"/>
                <a:gd name="T38" fmla="*/ 11 w 715"/>
                <a:gd name="T39" fmla="*/ 293 h 753"/>
                <a:gd name="T40" fmla="*/ 28 w 715"/>
                <a:gd name="T41" fmla="*/ 333 h 753"/>
                <a:gd name="T42" fmla="*/ 50 w 715"/>
                <a:gd name="T43" fmla="*/ 368 h 753"/>
                <a:gd name="T44" fmla="*/ 73 w 715"/>
                <a:gd name="T45" fmla="*/ 396 h 753"/>
                <a:gd name="T46" fmla="*/ 83 w 715"/>
                <a:gd name="T47" fmla="*/ 410 h 753"/>
                <a:gd name="T48" fmla="*/ 92 w 715"/>
                <a:gd name="T49" fmla="*/ 419 h 753"/>
                <a:gd name="T50" fmla="*/ 107 w 715"/>
                <a:gd name="T51" fmla="*/ 434 h 753"/>
                <a:gd name="T52" fmla="*/ 112 w 715"/>
                <a:gd name="T53" fmla="*/ 440 h 753"/>
                <a:gd name="T54" fmla="*/ 484 w 715"/>
                <a:gd name="T55" fmla="*/ 753 h 753"/>
                <a:gd name="T56" fmla="*/ 477 w 715"/>
                <a:gd name="T57" fmla="*/ 673 h 753"/>
                <a:gd name="T58" fmla="*/ 115 w 715"/>
                <a:gd name="T59" fmla="*/ 368 h 753"/>
                <a:gd name="T60" fmla="*/ 102 w 715"/>
                <a:gd name="T61" fmla="*/ 349 h 753"/>
                <a:gd name="T62" fmla="*/ 78 w 715"/>
                <a:gd name="T63" fmla="*/ 305 h 753"/>
                <a:gd name="T64" fmla="*/ 67 w 715"/>
                <a:gd name="T65" fmla="*/ 248 h 753"/>
                <a:gd name="T66" fmla="*/ 75 w 715"/>
                <a:gd name="T67" fmla="*/ 221 h 753"/>
                <a:gd name="T68" fmla="*/ 83 w 715"/>
                <a:gd name="T69" fmla="*/ 209 h 753"/>
                <a:gd name="T70" fmla="*/ 95 w 715"/>
                <a:gd name="T71" fmla="*/ 198 h 753"/>
                <a:gd name="T72" fmla="*/ 110 w 715"/>
                <a:gd name="T73" fmla="*/ 187 h 753"/>
                <a:gd name="T74" fmla="*/ 126 w 715"/>
                <a:gd name="T75" fmla="*/ 177 h 753"/>
                <a:gd name="T76" fmla="*/ 165 w 715"/>
                <a:gd name="T77" fmla="*/ 163 h 753"/>
                <a:gd name="T78" fmla="*/ 210 w 715"/>
                <a:gd name="T79" fmla="*/ 149 h 753"/>
                <a:gd name="T80" fmla="*/ 256 w 715"/>
                <a:gd name="T81" fmla="*/ 140 h 753"/>
                <a:gd name="T82" fmla="*/ 345 w 715"/>
                <a:gd name="T83" fmla="*/ 129 h 753"/>
                <a:gd name="T84" fmla="*/ 419 w 715"/>
                <a:gd name="T85" fmla="*/ 123 h 753"/>
                <a:gd name="T86" fmla="*/ 469 w 715"/>
                <a:gd name="T87" fmla="*/ 110 h 753"/>
                <a:gd name="T88" fmla="*/ 490 w 715"/>
                <a:gd name="T89" fmla="*/ 99 h 753"/>
                <a:gd name="T90" fmla="*/ 508 w 715"/>
                <a:gd name="T91" fmla="*/ 87 h 753"/>
                <a:gd name="T92" fmla="*/ 528 w 715"/>
                <a:gd name="T93" fmla="*/ 77 h 753"/>
                <a:gd name="T94" fmla="*/ 548 w 715"/>
                <a:gd name="T95" fmla="*/ 70 h 753"/>
                <a:gd name="T96" fmla="*/ 597 w 715"/>
                <a:gd name="T97" fmla="*/ 74 h 753"/>
                <a:gd name="T98" fmla="*/ 620 w 715"/>
                <a:gd name="T99" fmla="*/ 90 h 753"/>
                <a:gd name="T100" fmla="*/ 636 w 715"/>
                <a:gd name="T101" fmla="*/ 107 h 753"/>
                <a:gd name="T102" fmla="*/ 651 w 715"/>
                <a:gd name="T103" fmla="*/ 150 h 753"/>
                <a:gd name="T104" fmla="*/ 648 w 715"/>
                <a:gd name="T105" fmla="*/ 205 h 753"/>
                <a:gd name="T106" fmla="*/ 705 w 715"/>
                <a:gd name="T107" fmla="*/ 21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5" h="753">
                  <a:moveTo>
                    <a:pt x="705" y="214"/>
                  </a:moveTo>
                  <a:lnTo>
                    <a:pt x="715" y="138"/>
                  </a:lnTo>
                  <a:lnTo>
                    <a:pt x="704" y="74"/>
                  </a:lnTo>
                  <a:lnTo>
                    <a:pt x="685" y="46"/>
                  </a:lnTo>
                  <a:lnTo>
                    <a:pt x="672" y="35"/>
                  </a:lnTo>
                  <a:lnTo>
                    <a:pt x="655" y="24"/>
                  </a:lnTo>
                  <a:lnTo>
                    <a:pt x="622" y="8"/>
                  </a:lnTo>
                  <a:lnTo>
                    <a:pt x="592" y="0"/>
                  </a:lnTo>
                  <a:lnTo>
                    <a:pt x="542" y="3"/>
                  </a:lnTo>
                  <a:lnTo>
                    <a:pt x="501" y="18"/>
                  </a:lnTo>
                  <a:lnTo>
                    <a:pt x="469" y="36"/>
                  </a:lnTo>
                  <a:lnTo>
                    <a:pt x="434" y="49"/>
                  </a:lnTo>
                  <a:lnTo>
                    <a:pt x="393" y="61"/>
                  </a:lnTo>
                  <a:lnTo>
                    <a:pt x="308" y="74"/>
                  </a:lnTo>
                  <a:lnTo>
                    <a:pt x="141" y="98"/>
                  </a:lnTo>
                  <a:lnTo>
                    <a:pt x="48" y="136"/>
                  </a:lnTo>
                  <a:lnTo>
                    <a:pt x="1" y="207"/>
                  </a:lnTo>
                  <a:lnTo>
                    <a:pt x="0" y="230"/>
                  </a:lnTo>
                  <a:lnTo>
                    <a:pt x="0" y="252"/>
                  </a:lnTo>
                  <a:lnTo>
                    <a:pt x="11" y="293"/>
                  </a:lnTo>
                  <a:lnTo>
                    <a:pt x="28" y="333"/>
                  </a:lnTo>
                  <a:lnTo>
                    <a:pt x="50" y="368"/>
                  </a:lnTo>
                  <a:lnTo>
                    <a:pt x="73" y="396"/>
                  </a:lnTo>
                  <a:lnTo>
                    <a:pt x="83" y="410"/>
                  </a:lnTo>
                  <a:lnTo>
                    <a:pt x="92" y="419"/>
                  </a:lnTo>
                  <a:lnTo>
                    <a:pt x="107" y="434"/>
                  </a:lnTo>
                  <a:lnTo>
                    <a:pt x="112" y="440"/>
                  </a:lnTo>
                  <a:lnTo>
                    <a:pt x="484" y="753"/>
                  </a:lnTo>
                  <a:lnTo>
                    <a:pt x="477" y="673"/>
                  </a:lnTo>
                  <a:lnTo>
                    <a:pt x="115" y="368"/>
                  </a:lnTo>
                  <a:lnTo>
                    <a:pt x="102" y="349"/>
                  </a:lnTo>
                  <a:lnTo>
                    <a:pt x="78" y="305"/>
                  </a:lnTo>
                  <a:lnTo>
                    <a:pt x="67" y="248"/>
                  </a:lnTo>
                  <a:lnTo>
                    <a:pt x="75" y="221"/>
                  </a:lnTo>
                  <a:lnTo>
                    <a:pt x="83" y="209"/>
                  </a:lnTo>
                  <a:lnTo>
                    <a:pt x="95" y="198"/>
                  </a:lnTo>
                  <a:lnTo>
                    <a:pt x="110" y="187"/>
                  </a:lnTo>
                  <a:lnTo>
                    <a:pt x="126" y="177"/>
                  </a:lnTo>
                  <a:lnTo>
                    <a:pt x="165" y="163"/>
                  </a:lnTo>
                  <a:lnTo>
                    <a:pt x="210" y="149"/>
                  </a:lnTo>
                  <a:lnTo>
                    <a:pt x="256" y="140"/>
                  </a:lnTo>
                  <a:lnTo>
                    <a:pt x="345" y="129"/>
                  </a:lnTo>
                  <a:lnTo>
                    <a:pt x="419" y="123"/>
                  </a:lnTo>
                  <a:lnTo>
                    <a:pt x="469" y="110"/>
                  </a:lnTo>
                  <a:lnTo>
                    <a:pt x="490" y="99"/>
                  </a:lnTo>
                  <a:lnTo>
                    <a:pt x="508" y="87"/>
                  </a:lnTo>
                  <a:lnTo>
                    <a:pt x="528" y="77"/>
                  </a:lnTo>
                  <a:lnTo>
                    <a:pt x="548" y="70"/>
                  </a:lnTo>
                  <a:lnTo>
                    <a:pt x="597" y="74"/>
                  </a:lnTo>
                  <a:lnTo>
                    <a:pt x="620" y="90"/>
                  </a:lnTo>
                  <a:lnTo>
                    <a:pt x="636" y="107"/>
                  </a:lnTo>
                  <a:lnTo>
                    <a:pt x="651" y="150"/>
                  </a:lnTo>
                  <a:lnTo>
                    <a:pt x="648" y="205"/>
                  </a:lnTo>
                  <a:lnTo>
                    <a:pt x="705" y="214"/>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8" name="Freeform 25">
              <a:extLst>
                <a:ext uri="{FF2B5EF4-FFF2-40B4-BE49-F238E27FC236}">
                  <a16:creationId xmlns:a16="http://schemas.microsoft.com/office/drawing/2014/main" id="{ACE3734B-0F71-4CD7-839A-AC7DDECF2AC2}"/>
                </a:ext>
              </a:extLst>
            </p:cNvPr>
            <p:cNvSpPr>
              <a:spLocks noChangeArrowheads="1"/>
            </p:cNvSpPr>
            <p:nvPr/>
          </p:nvSpPr>
          <p:spPr bwMode="auto">
            <a:xfrm>
              <a:off x="4235" y="2450"/>
              <a:ext cx="436" cy="274"/>
            </a:xfrm>
            <a:custGeom>
              <a:avLst/>
              <a:gdLst>
                <a:gd name="T0" fmla="*/ 375 w 1308"/>
                <a:gd name="T1" fmla="*/ 530 h 822"/>
                <a:gd name="T2" fmla="*/ 1094 w 1308"/>
                <a:gd name="T3" fmla="*/ 407 h 822"/>
                <a:gd name="T4" fmla="*/ 1128 w 1308"/>
                <a:gd name="T5" fmla="*/ 419 h 822"/>
                <a:gd name="T6" fmla="*/ 1195 w 1308"/>
                <a:gd name="T7" fmla="*/ 407 h 822"/>
                <a:gd name="T8" fmla="*/ 1230 w 1308"/>
                <a:gd name="T9" fmla="*/ 359 h 822"/>
                <a:gd name="T10" fmla="*/ 1223 w 1308"/>
                <a:gd name="T11" fmla="*/ 302 h 822"/>
                <a:gd name="T12" fmla="*/ 1207 w 1308"/>
                <a:gd name="T13" fmla="*/ 277 h 822"/>
                <a:gd name="T14" fmla="*/ 1191 w 1308"/>
                <a:gd name="T15" fmla="*/ 253 h 822"/>
                <a:gd name="T16" fmla="*/ 1163 w 1308"/>
                <a:gd name="T17" fmla="*/ 223 h 822"/>
                <a:gd name="T18" fmla="*/ 1154 w 1308"/>
                <a:gd name="T19" fmla="*/ 213 h 822"/>
                <a:gd name="T20" fmla="*/ 1127 w 1308"/>
                <a:gd name="T21" fmla="*/ 190 h 822"/>
                <a:gd name="T22" fmla="*/ 1095 w 1308"/>
                <a:gd name="T23" fmla="*/ 167 h 822"/>
                <a:gd name="T24" fmla="*/ 1052 w 1308"/>
                <a:gd name="T25" fmla="*/ 143 h 822"/>
                <a:gd name="T26" fmla="*/ 995 w 1308"/>
                <a:gd name="T27" fmla="*/ 118 h 822"/>
                <a:gd name="T28" fmla="*/ 923 w 1308"/>
                <a:gd name="T29" fmla="*/ 95 h 822"/>
                <a:gd name="T30" fmla="*/ 837 w 1308"/>
                <a:gd name="T31" fmla="*/ 79 h 822"/>
                <a:gd name="T32" fmla="*/ 691 w 1308"/>
                <a:gd name="T33" fmla="*/ 69 h 822"/>
                <a:gd name="T34" fmla="*/ 480 w 1308"/>
                <a:gd name="T35" fmla="*/ 99 h 822"/>
                <a:gd name="T36" fmla="*/ 403 w 1308"/>
                <a:gd name="T37" fmla="*/ 130 h 822"/>
                <a:gd name="T38" fmla="*/ 360 w 1308"/>
                <a:gd name="T39" fmla="*/ 95 h 822"/>
                <a:gd name="T40" fmla="*/ 386 w 1308"/>
                <a:gd name="T41" fmla="*/ 81 h 822"/>
                <a:gd name="T42" fmla="*/ 435 w 1308"/>
                <a:gd name="T43" fmla="*/ 56 h 822"/>
                <a:gd name="T44" fmla="*/ 482 w 1308"/>
                <a:gd name="T45" fmla="*/ 39 h 822"/>
                <a:gd name="T46" fmla="*/ 538 w 1308"/>
                <a:gd name="T47" fmla="*/ 21 h 822"/>
                <a:gd name="T48" fmla="*/ 637 w 1308"/>
                <a:gd name="T49" fmla="*/ 4 h 822"/>
                <a:gd name="T50" fmla="*/ 864 w 1308"/>
                <a:gd name="T51" fmla="*/ 13 h 822"/>
                <a:gd name="T52" fmla="*/ 968 w 1308"/>
                <a:gd name="T53" fmla="*/ 38 h 822"/>
                <a:gd name="T54" fmla="*/ 1032 w 1308"/>
                <a:gd name="T55" fmla="*/ 60 h 822"/>
                <a:gd name="T56" fmla="*/ 1090 w 1308"/>
                <a:gd name="T57" fmla="*/ 89 h 822"/>
                <a:gd name="T58" fmla="*/ 1141 w 1308"/>
                <a:gd name="T59" fmla="*/ 120 h 822"/>
                <a:gd name="T60" fmla="*/ 1185 w 1308"/>
                <a:gd name="T61" fmla="*/ 155 h 822"/>
                <a:gd name="T62" fmla="*/ 1212 w 1308"/>
                <a:gd name="T63" fmla="*/ 182 h 822"/>
                <a:gd name="T64" fmla="*/ 1236 w 1308"/>
                <a:gd name="T65" fmla="*/ 209 h 822"/>
                <a:gd name="T66" fmla="*/ 1262 w 1308"/>
                <a:gd name="T67" fmla="*/ 243 h 822"/>
                <a:gd name="T68" fmla="*/ 1282 w 1308"/>
                <a:gd name="T69" fmla="*/ 273 h 822"/>
                <a:gd name="T70" fmla="*/ 1297 w 1308"/>
                <a:gd name="T71" fmla="*/ 302 h 822"/>
                <a:gd name="T72" fmla="*/ 1308 w 1308"/>
                <a:gd name="T73" fmla="*/ 358 h 822"/>
                <a:gd name="T74" fmla="*/ 1298 w 1308"/>
                <a:gd name="T75" fmla="*/ 412 h 822"/>
                <a:gd name="T76" fmla="*/ 1285 w 1308"/>
                <a:gd name="T77" fmla="*/ 438 h 822"/>
                <a:gd name="T78" fmla="*/ 1273 w 1308"/>
                <a:gd name="T79" fmla="*/ 457 h 822"/>
                <a:gd name="T80" fmla="*/ 1260 w 1308"/>
                <a:gd name="T81" fmla="*/ 473 h 822"/>
                <a:gd name="T82" fmla="*/ 1230 w 1308"/>
                <a:gd name="T83" fmla="*/ 493 h 822"/>
                <a:gd name="T84" fmla="*/ 1177 w 1308"/>
                <a:gd name="T85" fmla="*/ 504 h 822"/>
                <a:gd name="T86" fmla="*/ 1105 w 1308"/>
                <a:gd name="T87" fmla="*/ 490 h 822"/>
                <a:gd name="T88" fmla="*/ 1071 w 1308"/>
                <a:gd name="T89" fmla="*/ 473 h 822"/>
                <a:gd name="T90" fmla="*/ 25 w 1308"/>
                <a:gd name="T91" fmla="*/ 822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08" h="822">
                  <a:moveTo>
                    <a:pt x="0" y="791"/>
                  </a:moveTo>
                  <a:lnTo>
                    <a:pt x="375" y="530"/>
                  </a:lnTo>
                  <a:lnTo>
                    <a:pt x="1080" y="399"/>
                  </a:lnTo>
                  <a:lnTo>
                    <a:pt x="1094" y="407"/>
                  </a:lnTo>
                  <a:lnTo>
                    <a:pt x="1107" y="413"/>
                  </a:lnTo>
                  <a:lnTo>
                    <a:pt x="1128" y="419"/>
                  </a:lnTo>
                  <a:lnTo>
                    <a:pt x="1171" y="418"/>
                  </a:lnTo>
                  <a:lnTo>
                    <a:pt x="1195" y="407"/>
                  </a:lnTo>
                  <a:lnTo>
                    <a:pt x="1216" y="387"/>
                  </a:lnTo>
                  <a:lnTo>
                    <a:pt x="1230" y="359"/>
                  </a:lnTo>
                  <a:lnTo>
                    <a:pt x="1230" y="331"/>
                  </a:lnTo>
                  <a:lnTo>
                    <a:pt x="1223" y="302"/>
                  </a:lnTo>
                  <a:lnTo>
                    <a:pt x="1215" y="289"/>
                  </a:lnTo>
                  <a:lnTo>
                    <a:pt x="1207" y="277"/>
                  </a:lnTo>
                  <a:lnTo>
                    <a:pt x="1199" y="264"/>
                  </a:lnTo>
                  <a:lnTo>
                    <a:pt x="1191" y="253"/>
                  </a:lnTo>
                  <a:lnTo>
                    <a:pt x="1174" y="235"/>
                  </a:lnTo>
                  <a:lnTo>
                    <a:pt x="1163" y="223"/>
                  </a:lnTo>
                  <a:lnTo>
                    <a:pt x="1158" y="218"/>
                  </a:lnTo>
                  <a:lnTo>
                    <a:pt x="1154" y="213"/>
                  </a:lnTo>
                  <a:lnTo>
                    <a:pt x="1138" y="199"/>
                  </a:lnTo>
                  <a:lnTo>
                    <a:pt x="1127" y="190"/>
                  </a:lnTo>
                  <a:lnTo>
                    <a:pt x="1112" y="180"/>
                  </a:lnTo>
                  <a:lnTo>
                    <a:pt x="1095" y="167"/>
                  </a:lnTo>
                  <a:lnTo>
                    <a:pt x="1075" y="155"/>
                  </a:lnTo>
                  <a:lnTo>
                    <a:pt x="1052" y="143"/>
                  </a:lnTo>
                  <a:lnTo>
                    <a:pt x="1025" y="130"/>
                  </a:lnTo>
                  <a:lnTo>
                    <a:pt x="995" y="118"/>
                  </a:lnTo>
                  <a:lnTo>
                    <a:pt x="961" y="107"/>
                  </a:lnTo>
                  <a:lnTo>
                    <a:pt x="923" y="95"/>
                  </a:lnTo>
                  <a:lnTo>
                    <a:pt x="882" y="86"/>
                  </a:lnTo>
                  <a:lnTo>
                    <a:pt x="837" y="79"/>
                  </a:lnTo>
                  <a:lnTo>
                    <a:pt x="787" y="73"/>
                  </a:lnTo>
                  <a:lnTo>
                    <a:pt x="691" y="69"/>
                  </a:lnTo>
                  <a:lnTo>
                    <a:pt x="608" y="73"/>
                  </a:lnTo>
                  <a:lnTo>
                    <a:pt x="480" y="99"/>
                  </a:lnTo>
                  <a:lnTo>
                    <a:pt x="435" y="116"/>
                  </a:lnTo>
                  <a:lnTo>
                    <a:pt x="403" y="130"/>
                  </a:lnTo>
                  <a:lnTo>
                    <a:pt x="377" y="146"/>
                  </a:lnTo>
                  <a:lnTo>
                    <a:pt x="360" y="95"/>
                  </a:lnTo>
                  <a:lnTo>
                    <a:pt x="366" y="91"/>
                  </a:lnTo>
                  <a:lnTo>
                    <a:pt x="386" y="81"/>
                  </a:lnTo>
                  <a:lnTo>
                    <a:pt x="417" y="64"/>
                  </a:lnTo>
                  <a:lnTo>
                    <a:pt x="435" y="56"/>
                  </a:lnTo>
                  <a:lnTo>
                    <a:pt x="457" y="48"/>
                  </a:lnTo>
                  <a:lnTo>
                    <a:pt x="482" y="39"/>
                  </a:lnTo>
                  <a:lnTo>
                    <a:pt x="508" y="30"/>
                  </a:lnTo>
                  <a:lnTo>
                    <a:pt x="538" y="21"/>
                  </a:lnTo>
                  <a:lnTo>
                    <a:pt x="569" y="15"/>
                  </a:lnTo>
                  <a:lnTo>
                    <a:pt x="637" y="4"/>
                  </a:lnTo>
                  <a:lnTo>
                    <a:pt x="712" y="0"/>
                  </a:lnTo>
                  <a:lnTo>
                    <a:pt x="864" y="13"/>
                  </a:lnTo>
                  <a:lnTo>
                    <a:pt x="934" y="27"/>
                  </a:lnTo>
                  <a:lnTo>
                    <a:pt x="968" y="38"/>
                  </a:lnTo>
                  <a:lnTo>
                    <a:pt x="1001" y="49"/>
                  </a:lnTo>
                  <a:lnTo>
                    <a:pt x="1032" y="60"/>
                  </a:lnTo>
                  <a:lnTo>
                    <a:pt x="1062" y="74"/>
                  </a:lnTo>
                  <a:lnTo>
                    <a:pt x="1090" y="89"/>
                  </a:lnTo>
                  <a:lnTo>
                    <a:pt x="1117" y="104"/>
                  </a:lnTo>
                  <a:lnTo>
                    <a:pt x="1141" y="120"/>
                  </a:lnTo>
                  <a:lnTo>
                    <a:pt x="1164" y="136"/>
                  </a:lnTo>
                  <a:lnTo>
                    <a:pt x="1185" y="155"/>
                  </a:lnTo>
                  <a:lnTo>
                    <a:pt x="1203" y="173"/>
                  </a:lnTo>
                  <a:lnTo>
                    <a:pt x="1212" y="182"/>
                  </a:lnTo>
                  <a:lnTo>
                    <a:pt x="1221" y="191"/>
                  </a:lnTo>
                  <a:lnTo>
                    <a:pt x="1236" y="209"/>
                  </a:lnTo>
                  <a:lnTo>
                    <a:pt x="1249" y="225"/>
                  </a:lnTo>
                  <a:lnTo>
                    <a:pt x="1262" y="243"/>
                  </a:lnTo>
                  <a:lnTo>
                    <a:pt x="1272" y="258"/>
                  </a:lnTo>
                  <a:lnTo>
                    <a:pt x="1282" y="273"/>
                  </a:lnTo>
                  <a:lnTo>
                    <a:pt x="1290" y="288"/>
                  </a:lnTo>
                  <a:lnTo>
                    <a:pt x="1297" y="302"/>
                  </a:lnTo>
                  <a:lnTo>
                    <a:pt x="1305" y="331"/>
                  </a:lnTo>
                  <a:lnTo>
                    <a:pt x="1308" y="358"/>
                  </a:lnTo>
                  <a:lnTo>
                    <a:pt x="1306" y="385"/>
                  </a:lnTo>
                  <a:lnTo>
                    <a:pt x="1298" y="412"/>
                  </a:lnTo>
                  <a:lnTo>
                    <a:pt x="1291" y="426"/>
                  </a:lnTo>
                  <a:lnTo>
                    <a:pt x="1285" y="438"/>
                  </a:lnTo>
                  <a:lnTo>
                    <a:pt x="1280" y="448"/>
                  </a:lnTo>
                  <a:lnTo>
                    <a:pt x="1273" y="457"/>
                  </a:lnTo>
                  <a:lnTo>
                    <a:pt x="1267" y="465"/>
                  </a:lnTo>
                  <a:lnTo>
                    <a:pt x="1260" y="473"/>
                  </a:lnTo>
                  <a:lnTo>
                    <a:pt x="1245" y="484"/>
                  </a:lnTo>
                  <a:lnTo>
                    <a:pt x="1230" y="493"/>
                  </a:lnTo>
                  <a:lnTo>
                    <a:pt x="1214" y="498"/>
                  </a:lnTo>
                  <a:lnTo>
                    <a:pt x="1177" y="504"/>
                  </a:lnTo>
                  <a:lnTo>
                    <a:pt x="1139" y="501"/>
                  </a:lnTo>
                  <a:lnTo>
                    <a:pt x="1105" y="490"/>
                  </a:lnTo>
                  <a:lnTo>
                    <a:pt x="1081" y="478"/>
                  </a:lnTo>
                  <a:lnTo>
                    <a:pt x="1071" y="473"/>
                  </a:lnTo>
                  <a:lnTo>
                    <a:pt x="384" y="605"/>
                  </a:lnTo>
                  <a:lnTo>
                    <a:pt x="25" y="822"/>
                  </a:lnTo>
                  <a:lnTo>
                    <a:pt x="0" y="7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69" name="Freeform 26">
              <a:extLst>
                <a:ext uri="{FF2B5EF4-FFF2-40B4-BE49-F238E27FC236}">
                  <a16:creationId xmlns:a16="http://schemas.microsoft.com/office/drawing/2014/main" id="{81F7E716-C095-4904-B369-3B520D142199}"/>
                </a:ext>
              </a:extLst>
            </p:cNvPr>
            <p:cNvSpPr>
              <a:spLocks noChangeArrowheads="1"/>
            </p:cNvSpPr>
            <p:nvPr/>
          </p:nvSpPr>
          <p:spPr bwMode="auto">
            <a:xfrm>
              <a:off x="4286" y="2372"/>
              <a:ext cx="342" cy="163"/>
            </a:xfrm>
            <a:custGeom>
              <a:avLst/>
              <a:gdLst>
                <a:gd name="T0" fmla="*/ 1013 w 1026"/>
                <a:gd name="T1" fmla="*/ 203 h 491"/>
                <a:gd name="T2" fmla="*/ 976 w 1026"/>
                <a:gd name="T3" fmla="*/ 176 h 491"/>
                <a:gd name="T4" fmla="*/ 950 w 1026"/>
                <a:gd name="T5" fmla="*/ 158 h 491"/>
                <a:gd name="T6" fmla="*/ 919 w 1026"/>
                <a:gd name="T7" fmla="*/ 138 h 491"/>
                <a:gd name="T8" fmla="*/ 883 w 1026"/>
                <a:gd name="T9" fmla="*/ 117 h 491"/>
                <a:gd name="T10" fmla="*/ 844 w 1026"/>
                <a:gd name="T11" fmla="*/ 97 h 491"/>
                <a:gd name="T12" fmla="*/ 801 w 1026"/>
                <a:gd name="T13" fmla="*/ 75 h 491"/>
                <a:gd name="T14" fmla="*/ 755 w 1026"/>
                <a:gd name="T15" fmla="*/ 55 h 491"/>
                <a:gd name="T16" fmla="*/ 705 w 1026"/>
                <a:gd name="T17" fmla="*/ 37 h 491"/>
                <a:gd name="T18" fmla="*/ 654 w 1026"/>
                <a:gd name="T19" fmla="*/ 21 h 491"/>
                <a:gd name="T20" fmla="*/ 545 w 1026"/>
                <a:gd name="T21" fmla="*/ 1 h 491"/>
                <a:gd name="T22" fmla="*/ 322 w 1026"/>
                <a:gd name="T23" fmla="*/ 14 h 491"/>
                <a:gd name="T24" fmla="*/ 237 w 1026"/>
                <a:gd name="T25" fmla="*/ 41 h 491"/>
                <a:gd name="T26" fmla="*/ 169 w 1026"/>
                <a:gd name="T27" fmla="*/ 75 h 491"/>
                <a:gd name="T28" fmla="*/ 140 w 1026"/>
                <a:gd name="T29" fmla="*/ 93 h 491"/>
                <a:gd name="T30" fmla="*/ 115 w 1026"/>
                <a:gd name="T31" fmla="*/ 115 h 491"/>
                <a:gd name="T32" fmla="*/ 95 w 1026"/>
                <a:gd name="T33" fmla="*/ 137 h 491"/>
                <a:gd name="T34" fmla="*/ 75 w 1026"/>
                <a:gd name="T35" fmla="*/ 159 h 491"/>
                <a:gd name="T36" fmla="*/ 60 w 1026"/>
                <a:gd name="T37" fmla="*/ 183 h 491"/>
                <a:gd name="T38" fmla="*/ 46 w 1026"/>
                <a:gd name="T39" fmla="*/ 207 h 491"/>
                <a:gd name="T40" fmla="*/ 34 w 1026"/>
                <a:gd name="T41" fmla="*/ 229 h 491"/>
                <a:gd name="T42" fmla="*/ 24 w 1026"/>
                <a:gd name="T43" fmla="*/ 253 h 491"/>
                <a:gd name="T44" fmla="*/ 0 w 1026"/>
                <a:gd name="T45" fmla="*/ 340 h 491"/>
                <a:gd name="T46" fmla="*/ 9 w 1026"/>
                <a:gd name="T47" fmla="*/ 390 h 491"/>
                <a:gd name="T48" fmla="*/ 26 w 1026"/>
                <a:gd name="T49" fmla="*/ 416 h 491"/>
                <a:gd name="T50" fmla="*/ 47 w 1026"/>
                <a:gd name="T51" fmla="*/ 435 h 491"/>
                <a:gd name="T52" fmla="*/ 81 w 1026"/>
                <a:gd name="T53" fmla="*/ 459 h 491"/>
                <a:gd name="T54" fmla="*/ 118 w 1026"/>
                <a:gd name="T55" fmla="*/ 478 h 491"/>
                <a:gd name="T56" fmla="*/ 206 w 1026"/>
                <a:gd name="T57" fmla="*/ 491 h 491"/>
                <a:gd name="T58" fmla="*/ 293 w 1026"/>
                <a:gd name="T59" fmla="*/ 426 h 491"/>
                <a:gd name="T60" fmla="*/ 188 w 1026"/>
                <a:gd name="T61" fmla="*/ 425 h 491"/>
                <a:gd name="T62" fmla="*/ 94 w 1026"/>
                <a:gd name="T63" fmla="*/ 375 h 491"/>
                <a:gd name="T64" fmla="*/ 89 w 1026"/>
                <a:gd name="T65" fmla="*/ 296 h 491"/>
                <a:gd name="T66" fmla="*/ 103 w 1026"/>
                <a:gd name="T67" fmla="*/ 255 h 491"/>
                <a:gd name="T68" fmla="*/ 114 w 1026"/>
                <a:gd name="T69" fmla="*/ 236 h 491"/>
                <a:gd name="T70" fmla="*/ 135 w 1026"/>
                <a:gd name="T71" fmla="*/ 208 h 491"/>
                <a:gd name="T72" fmla="*/ 163 w 1026"/>
                <a:gd name="T73" fmla="*/ 181 h 491"/>
                <a:gd name="T74" fmla="*/ 184 w 1026"/>
                <a:gd name="T75" fmla="*/ 163 h 491"/>
                <a:gd name="T76" fmla="*/ 210 w 1026"/>
                <a:gd name="T77" fmla="*/ 147 h 491"/>
                <a:gd name="T78" fmla="*/ 268 w 1026"/>
                <a:gd name="T79" fmla="*/ 118 h 491"/>
                <a:gd name="T80" fmla="*/ 340 w 1026"/>
                <a:gd name="T81" fmla="*/ 93 h 491"/>
                <a:gd name="T82" fmla="*/ 426 w 1026"/>
                <a:gd name="T83" fmla="*/ 72 h 491"/>
                <a:gd name="T84" fmla="*/ 622 w 1026"/>
                <a:gd name="T85" fmla="*/ 81 h 491"/>
                <a:gd name="T86" fmla="*/ 720 w 1026"/>
                <a:gd name="T87" fmla="*/ 111 h 491"/>
                <a:gd name="T88" fmla="*/ 790 w 1026"/>
                <a:gd name="T89" fmla="*/ 138 h 491"/>
                <a:gd name="T90" fmla="*/ 833 w 1026"/>
                <a:gd name="T91" fmla="*/ 157 h 491"/>
                <a:gd name="T92" fmla="*/ 874 w 1026"/>
                <a:gd name="T93" fmla="*/ 177 h 491"/>
                <a:gd name="T94" fmla="*/ 910 w 1026"/>
                <a:gd name="T95" fmla="*/ 196 h 491"/>
                <a:gd name="T96" fmla="*/ 955 w 1026"/>
                <a:gd name="T97" fmla="*/ 222 h 491"/>
                <a:gd name="T98" fmla="*/ 998 w 1026"/>
                <a:gd name="T99" fmla="*/ 249 h 491"/>
                <a:gd name="T100" fmla="*/ 1026 w 1026"/>
                <a:gd name="T101" fmla="*/ 213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26" h="491">
                  <a:moveTo>
                    <a:pt x="1026" y="213"/>
                  </a:moveTo>
                  <a:lnTo>
                    <a:pt x="1013" y="203"/>
                  </a:lnTo>
                  <a:lnTo>
                    <a:pt x="998" y="190"/>
                  </a:lnTo>
                  <a:lnTo>
                    <a:pt x="976" y="176"/>
                  </a:lnTo>
                  <a:lnTo>
                    <a:pt x="965" y="168"/>
                  </a:lnTo>
                  <a:lnTo>
                    <a:pt x="950" y="158"/>
                  </a:lnTo>
                  <a:lnTo>
                    <a:pt x="935" y="148"/>
                  </a:lnTo>
                  <a:lnTo>
                    <a:pt x="919" y="138"/>
                  </a:lnTo>
                  <a:lnTo>
                    <a:pt x="902" y="128"/>
                  </a:lnTo>
                  <a:lnTo>
                    <a:pt x="883" y="117"/>
                  </a:lnTo>
                  <a:lnTo>
                    <a:pt x="864" y="107"/>
                  </a:lnTo>
                  <a:lnTo>
                    <a:pt x="844" y="97"/>
                  </a:lnTo>
                  <a:lnTo>
                    <a:pt x="824" y="86"/>
                  </a:lnTo>
                  <a:lnTo>
                    <a:pt x="801" y="75"/>
                  </a:lnTo>
                  <a:lnTo>
                    <a:pt x="778" y="66"/>
                  </a:lnTo>
                  <a:lnTo>
                    <a:pt x="755" y="55"/>
                  </a:lnTo>
                  <a:lnTo>
                    <a:pt x="731" y="46"/>
                  </a:lnTo>
                  <a:lnTo>
                    <a:pt x="705" y="37"/>
                  </a:lnTo>
                  <a:lnTo>
                    <a:pt x="679" y="29"/>
                  </a:lnTo>
                  <a:lnTo>
                    <a:pt x="654" y="21"/>
                  </a:lnTo>
                  <a:lnTo>
                    <a:pt x="600" y="9"/>
                  </a:lnTo>
                  <a:lnTo>
                    <a:pt x="545" y="1"/>
                  </a:lnTo>
                  <a:lnTo>
                    <a:pt x="428" y="0"/>
                  </a:lnTo>
                  <a:lnTo>
                    <a:pt x="322" y="14"/>
                  </a:lnTo>
                  <a:lnTo>
                    <a:pt x="278" y="27"/>
                  </a:lnTo>
                  <a:lnTo>
                    <a:pt x="237" y="41"/>
                  </a:lnTo>
                  <a:lnTo>
                    <a:pt x="201" y="56"/>
                  </a:lnTo>
                  <a:lnTo>
                    <a:pt x="169" y="75"/>
                  </a:lnTo>
                  <a:lnTo>
                    <a:pt x="154" y="83"/>
                  </a:lnTo>
                  <a:lnTo>
                    <a:pt x="140" y="93"/>
                  </a:lnTo>
                  <a:lnTo>
                    <a:pt x="128" y="104"/>
                  </a:lnTo>
                  <a:lnTo>
                    <a:pt x="115" y="115"/>
                  </a:lnTo>
                  <a:lnTo>
                    <a:pt x="104" y="125"/>
                  </a:lnTo>
                  <a:lnTo>
                    <a:pt x="95" y="137"/>
                  </a:lnTo>
                  <a:lnTo>
                    <a:pt x="84" y="147"/>
                  </a:lnTo>
                  <a:lnTo>
                    <a:pt x="75" y="159"/>
                  </a:lnTo>
                  <a:lnTo>
                    <a:pt x="67" y="171"/>
                  </a:lnTo>
                  <a:lnTo>
                    <a:pt x="60" y="183"/>
                  </a:lnTo>
                  <a:lnTo>
                    <a:pt x="53" y="194"/>
                  </a:lnTo>
                  <a:lnTo>
                    <a:pt x="46" y="207"/>
                  </a:lnTo>
                  <a:lnTo>
                    <a:pt x="39" y="218"/>
                  </a:lnTo>
                  <a:lnTo>
                    <a:pt x="34" y="229"/>
                  </a:lnTo>
                  <a:lnTo>
                    <a:pt x="29" y="242"/>
                  </a:lnTo>
                  <a:lnTo>
                    <a:pt x="24" y="253"/>
                  </a:lnTo>
                  <a:lnTo>
                    <a:pt x="7" y="298"/>
                  </a:lnTo>
                  <a:lnTo>
                    <a:pt x="0" y="340"/>
                  </a:lnTo>
                  <a:lnTo>
                    <a:pt x="4" y="375"/>
                  </a:lnTo>
                  <a:lnTo>
                    <a:pt x="9" y="390"/>
                  </a:lnTo>
                  <a:lnTo>
                    <a:pt x="17" y="403"/>
                  </a:lnTo>
                  <a:lnTo>
                    <a:pt x="26" y="416"/>
                  </a:lnTo>
                  <a:lnTo>
                    <a:pt x="36" y="426"/>
                  </a:lnTo>
                  <a:lnTo>
                    <a:pt x="47" y="435"/>
                  </a:lnTo>
                  <a:lnTo>
                    <a:pt x="59" y="445"/>
                  </a:lnTo>
                  <a:lnTo>
                    <a:pt x="81" y="459"/>
                  </a:lnTo>
                  <a:lnTo>
                    <a:pt x="102" y="469"/>
                  </a:lnTo>
                  <a:lnTo>
                    <a:pt x="118" y="478"/>
                  </a:lnTo>
                  <a:lnTo>
                    <a:pt x="157" y="487"/>
                  </a:lnTo>
                  <a:lnTo>
                    <a:pt x="206" y="491"/>
                  </a:lnTo>
                  <a:lnTo>
                    <a:pt x="268" y="491"/>
                  </a:lnTo>
                  <a:lnTo>
                    <a:pt x="293" y="426"/>
                  </a:lnTo>
                  <a:lnTo>
                    <a:pt x="261" y="428"/>
                  </a:lnTo>
                  <a:lnTo>
                    <a:pt x="188" y="425"/>
                  </a:lnTo>
                  <a:lnTo>
                    <a:pt x="117" y="399"/>
                  </a:lnTo>
                  <a:lnTo>
                    <a:pt x="94" y="375"/>
                  </a:lnTo>
                  <a:lnTo>
                    <a:pt x="84" y="339"/>
                  </a:lnTo>
                  <a:lnTo>
                    <a:pt x="89" y="296"/>
                  </a:lnTo>
                  <a:lnTo>
                    <a:pt x="95" y="276"/>
                  </a:lnTo>
                  <a:lnTo>
                    <a:pt x="103" y="255"/>
                  </a:lnTo>
                  <a:lnTo>
                    <a:pt x="108" y="246"/>
                  </a:lnTo>
                  <a:lnTo>
                    <a:pt x="114" y="236"/>
                  </a:lnTo>
                  <a:lnTo>
                    <a:pt x="128" y="217"/>
                  </a:lnTo>
                  <a:lnTo>
                    <a:pt x="135" y="208"/>
                  </a:lnTo>
                  <a:lnTo>
                    <a:pt x="143" y="198"/>
                  </a:lnTo>
                  <a:lnTo>
                    <a:pt x="163" y="181"/>
                  </a:lnTo>
                  <a:lnTo>
                    <a:pt x="173" y="173"/>
                  </a:lnTo>
                  <a:lnTo>
                    <a:pt x="184" y="163"/>
                  </a:lnTo>
                  <a:lnTo>
                    <a:pt x="196" y="155"/>
                  </a:lnTo>
                  <a:lnTo>
                    <a:pt x="210" y="147"/>
                  </a:lnTo>
                  <a:lnTo>
                    <a:pt x="237" y="133"/>
                  </a:lnTo>
                  <a:lnTo>
                    <a:pt x="268" y="118"/>
                  </a:lnTo>
                  <a:lnTo>
                    <a:pt x="303" y="105"/>
                  </a:lnTo>
                  <a:lnTo>
                    <a:pt x="340" y="93"/>
                  </a:lnTo>
                  <a:lnTo>
                    <a:pt x="381" y="82"/>
                  </a:lnTo>
                  <a:lnTo>
                    <a:pt x="426" y="72"/>
                  </a:lnTo>
                  <a:lnTo>
                    <a:pt x="522" y="67"/>
                  </a:lnTo>
                  <a:lnTo>
                    <a:pt x="622" y="81"/>
                  </a:lnTo>
                  <a:lnTo>
                    <a:pt x="671" y="95"/>
                  </a:lnTo>
                  <a:lnTo>
                    <a:pt x="720" y="111"/>
                  </a:lnTo>
                  <a:lnTo>
                    <a:pt x="767" y="128"/>
                  </a:lnTo>
                  <a:lnTo>
                    <a:pt x="790" y="138"/>
                  </a:lnTo>
                  <a:lnTo>
                    <a:pt x="812" y="147"/>
                  </a:lnTo>
                  <a:lnTo>
                    <a:pt x="833" y="157"/>
                  </a:lnTo>
                  <a:lnTo>
                    <a:pt x="853" y="168"/>
                  </a:lnTo>
                  <a:lnTo>
                    <a:pt x="874" y="177"/>
                  </a:lnTo>
                  <a:lnTo>
                    <a:pt x="893" y="187"/>
                  </a:lnTo>
                  <a:lnTo>
                    <a:pt x="910" y="196"/>
                  </a:lnTo>
                  <a:lnTo>
                    <a:pt x="927" y="206"/>
                  </a:lnTo>
                  <a:lnTo>
                    <a:pt x="955" y="222"/>
                  </a:lnTo>
                  <a:lnTo>
                    <a:pt x="980" y="238"/>
                  </a:lnTo>
                  <a:lnTo>
                    <a:pt x="998" y="249"/>
                  </a:lnTo>
                  <a:lnTo>
                    <a:pt x="1013" y="258"/>
                  </a:lnTo>
                  <a:lnTo>
                    <a:pt x="1026" y="213"/>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0" name="Freeform 27">
              <a:extLst>
                <a:ext uri="{FF2B5EF4-FFF2-40B4-BE49-F238E27FC236}">
                  <a16:creationId xmlns:a16="http://schemas.microsoft.com/office/drawing/2014/main" id="{32C0530F-029F-4559-BD34-CD999D3E15DE}"/>
                </a:ext>
              </a:extLst>
            </p:cNvPr>
            <p:cNvSpPr>
              <a:spLocks noChangeArrowheads="1"/>
            </p:cNvSpPr>
            <p:nvPr/>
          </p:nvSpPr>
          <p:spPr bwMode="auto">
            <a:xfrm>
              <a:off x="4276" y="2021"/>
              <a:ext cx="417" cy="409"/>
            </a:xfrm>
            <a:custGeom>
              <a:avLst/>
              <a:gdLst>
                <a:gd name="T0" fmla="*/ 272 w 1252"/>
                <a:gd name="T1" fmla="*/ 38 h 1228"/>
                <a:gd name="T2" fmla="*/ 430 w 1252"/>
                <a:gd name="T3" fmla="*/ 90 h 1228"/>
                <a:gd name="T4" fmla="*/ 581 w 1252"/>
                <a:gd name="T5" fmla="*/ 144 h 1228"/>
                <a:gd name="T6" fmla="*/ 727 w 1252"/>
                <a:gd name="T7" fmla="*/ 202 h 1228"/>
                <a:gd name="T8" fmla="*/ 849 w 1252"/>
                <a:gd name="T9" fmla="*/ 261 h 1228"/>
                <a:gd name="T10" fmla="*/ 940 w 1252"/>
                <a:gd name="T11" fmla="*/ 320 h 1228"/>
                <a:gd name="T12" fmla="*/ 1010 w 1252"/>
                <a:gd name="T13" fmla="*/ 380 h 1228"/>
                <a:gd name="T14" fmla="*/ 1064 w 1252"/>
                <a:gd name="T15" fmla="*/ 442 h 1228"/>
                <a:gd name="T16" fmla="*/ 1106 w 1252"/>
                <a:gd name="T17" fmla="*/ 505 h 1228"/>
                <a:gd name="T18" fmla="*/ 1139 w 1252"/>
                <a:gd name="T19" fmla="*/ 567 h 1228"/>
                <a:gd name="T20" fmla="*/ 1165 w 1252"/>
                <a:gd name="T21" fmla="*/ 626 h 1228"/>
                <a:gd name="T22" fmla="*/ 1208 w 1252"/>
                <a:gd name="T23" fmla="*/ 744 h 1228"/>
                <a:gd name="T24" fmla="*/ 1136 w 1252"/>
                <a:gd name="T25" fmla="*/ 1228 h 1228"/>
                <a:gd name="T26" fmla="*/ 1104 w 1252"/>
                <a:gd name="T27" fmla="*/ 1163 h 1228"/>
                <a:gd name="T28" fmla="*/ 1077 w 1252"/>
                <a:gd name="T29" fmla="*/ 1115 h 1228"/>
                <a:gd name="T30" fmla="*/ 1046 w 1252"/>
                <a:gd name="T31" fmla="*/ 1057 h 1228"/>
                <a:gd name="T32" fmla="*/ 1009 w 1252"/>
                <a:gd name="T33" fmla="*/ 993 h 1228"/>
                <a:gd name="T34" fmla="*/ 969 w 1252"/>
                <a:gd name="T35" fmla="*/ 924 h 1228"/>
                <a:gd name="T36" fmla="*/ 924 w 1252"/>
                <a:gd name="T37" fmla="*/ 855 h 1228"/>
                <a:gd name="T38" fmla="*/ 876 w 1252"/>
                <a:gd name="T39" fmla="*/ 786 h 1228"/>
                <a:gd name="T40" fmla="*/ 828 w 1252"/>
                <a:gd name="T41" fmla="*/ 722 h 1228"/>
                <a:gd name="T42" fmla="*/ 777 w 1252"/>
                <a:gd name="T43" fmla="*/ 665 h 1228"/>
                <a:gd name="T44" fmla="*/ 717 w 1252"/>
                <a:gd name="T45" fmla="*/ 606 h 1228"/>
                <a:gd name="T46" fmla="*/ 613 w 1252"/>
                <a:gd name="T47" fmla="*/ 540 h 1228"/>
                <a:gd name="T48" fmla="*/ 484 w 1252"/>
                <a:gd name="T49" fmla="*/ 479 h 1228"/>
                <a:gd name="T50" fmla="*/ 343 w 1252"/>
                <a:gd name="T51" fmla="*/ 421 h 1228"/>
                <a:gd name="T52" fmla="*/ 208 w 1252"/>
                <a:gd name="T53" fmla="*/ 371 h 1228"/>
                <a:gd name="T54" fmla="*/ 44 w 1252"/>
                <a:gd name="T55" fmla="*/ 314 h 1228"/>
                <a:gd name="T56" fmla="*/ 113 w 1252"/>
                <a:gd name="T57" fmla="*/ 288 h 1228"/>
                <a:gd name="T58" fmla="*/ 355 w 1252"/>
                <a:gd name="T59" fmla="*/ 356 h 1228"/>
                <a:gd name="T60" fmla="*/ 499 w 1252"/>
                <a:gd name="T61" fmla="*/ 406 h 1228"/>
                <a:gd name="T62" fmla="*/ 645 w 1252"/>
                <a:gd name="T63" fmla="*/ 468 h 1228"/>
                <a:gd name="T64" fmla="*/ 766 w 1252"/>
                <a:gd name="T65" fmla="*/ 537 h 1228"/>
                <a:gd name="T66" fmla="*/ 827 w 1252"/>
                <a:gd name="T67" fmla="*/ 587 h 1228"/>
                <a:gd name="T68" fmla="*/ 882 w 1252"/>
                <a:gd name="T69" fmla="*/ 645 h 1228"/>
                <a:gd name="T70" fmla="*/ 935 w 1252"/>
                <a:gd name="T71" fmla="*/ 707 h 1228"/>
                <a:gd name="T72" fmla="*/ 980 w 1252"/>
                <a:gd name="T73" fmla="*/ 772 h 1228"/>
                <a:gd name="T74" fmla="*/ 1021 w 1252"/>
                <a:gd name="T75" fmla="*/ 837 h 1228"/>
                <a:gd name="T76" fmla="*/ 1057 w 1252"/>
                <a:gd name="T77" fmla="*/ 900 h 1228"/>
                <a:gd name="T78" fmla="*/ 1087 w 1252"/>
                <a:gd name="T79" fmla="*/ 959 h 1228"/>
                <a:gd name="T80" fmla="*/ 1112 w 1252"/>
                <a:gd name="T81" fmla="*/ 1013 h 1228"/>
                <a:gd name="T82" fmla="*/ 1154 w 1252"/>
                <a:gd name="T83" fmla="*/ 1115 h 1228"/>
                <a:gd name="T84" fmla="*/ 1164 w 1252"/>
                <a:gd name="T85" fmla="*/ 883 h 1228"/>
                <a:gd name="T86" fmla="*/ 1124 w 1252"/>
                <a:gd name="T87" fmla="*/ 752 h 1228"/>
                <a:gd name="T88" fmla="*/ 1079 w 1252"/>
                <a:gd name="T89" fmla="*/ 639 h 1228"/>
                <a:gd name="T90" fmla="*/ 1042 w 1252"/>
                <a:gd name="T91" fmla="*/ 569 h 1228"/>
                <a:gd name="T92" fmla="*/ 998 w 1252"/>
                <a:gd name="T93" fmla="*/ 501 h 1228"/>
                <a:gd name="T94" fmla="*/ 946 w 1252"/>
                <a:gd name="T95" fmla="*/ 439 h 1228"/>
                <a:gd name="T96" fmla="*/ 889 w 1252"/>
                <a:gd name="T97" fmla="*/ 385 h 1228"/>
                <a:gd name="T98" fmla="*/ 823 w 1252"/>
                <a:gd name="T99" fmla="*/ 338 h 1228"/>
                <a:gd name="T100" fmla="*/ 720 w 1252"/>
                <a:gd name="T101" fmla="*/ 280 h 1228"/>
                <a:gd name="T102" fmla="*/ 564 w 1252"/>
                <a:gd name="T103" fmla="*/ 207 h 1228"/>
                <a:gd name="T104" fmla="*/ 412 w 1252"/>
                <a:gd name="T105" fmla="*/ 146 h 1228"/>
                <a:gd name="T106" fmla="*/ 232 w 1252"/>
                <a:gd name="T107" fmla="*/ 85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52" h="1228">
                  <a:moveTo>
                    <a:pt x="145" y="0"/>
                  </a:moveTo>
                  <a:lnTo>
                    <a:pt x="168" y="6"/>
                  </a:lnTo>
                  <a:lnTo>
                    <a:pt x="195" y="14"/>
                  </a:lnTo>
                  <a:lnTo>
                    <a:pt x="230" y="25"/>
                  </a:lnTo>
                  <a:lnTo>
                    <a:pt x="272" y="38"/>
                  </a:lnTo>
                  <a:lnTo>
                    <a:pt x="320" y="54"/>
                  </a:lnTo>
                  <a:lnTo>
                    <a:pt x="347" y="62"/>
                  </a:lnTo>
                  <a:lnTo>
                    <a:pt x="374" y="72"/>
                  </a:lnTo>
                  <a:lnTo>
                    <a:pt x="402" y="81"/>
                  </a:lnTo>
                  <a:lnTo>
                    <a:pt x="430" y="90"/>
                  </a:lnTo>
                  <a:lnTo>
                    <a:pt x="460" y="100"/>
                  </a:lnTo>
                  <a:lnTo>
                    <a:pt x="490" y="111"/>
                  </a:lnTo>
                  <a:lnTo>
                    <a:pt x="520" y="122"/>
                  </a:lnTo>
                  <a:lnTo>
                    <a:pt x="550" y="132"/>
                  </a:lnTo>
                  <a:lnTo>
                    <a:pt x="581" y="144"/>
                  </a:lnTo>
                  <a:lnTo>
                    <a:pt x="611" y="156"/>
                  </a:lnTo>
                  <a:lnTo>
                    <a:pt x="640" y="166"/>
                  </a:lnTo>
                  <a:lnTo>
                    <a:pt x="670" y="179"/>
                  </a:lnTo>
                  <a:lnTo>
                    <a:pt x="698" y="191"/>
                  </a:lnTo>
                  <a:lnTo>
                    <a:pt x="727" y="202"/>
                  </a:lnTo>
                  <a:lnTo>
                    <a:pt x="754" y="214"/>
                  </a:lnTo>
                  <a:lnTo>
                    <a:pt x="779" y="226"/>
                  </a:lnTo>
                  <a:lnTo>
                    <a:pt x="804" y="237"/>
                  </a:lnTo>
                  <a:lnTo>
                    <a:pt x="828" y="249"/>
                  </a:lnTo>
                  <a:lnTo>
                    <a:pt x="849" y="261"/>
                  </a:lnTo>
                  <a:lnTo>
                    <a:pt x="870" y="273"/>
                  </a:lnTo>
                  <a:lnTo>
                    <a:pt x="889" y="284"/>
                  </a:lnTo>
                  <a:lnTo>
                    <a:pt x="906" y="296"/>
                  </a:lnTo>
                  <a:lnTo>
                    <a:pt x="924" y="307"/>
                  </a:lnTo>
                  <a:lnTo>
                    <a:pt x="940" y="320"/>
                  </a:lnTo>
                  <a:lnTo>
                    <a:pt x="954" y="331"/>
                  </a:lnTo>
                  <a:lnTo>
                    <a:pt x="970" y="343"/>
                  </a:lnTo>
                  <a:lnTo>
                    <a:pt x="984" y="356"/>
                  </a:lnTo>
                  <a:lnTo>
                    <a:pt x="997" y="368"/>
                  </a:lnTo>
                  <a:lnTo>
                    <a:pt x="1010" y="380"/>
                  </a:lnTo>
                  <a:lnTo>
                    <a:pt x="1022" y="393"/>
                  </a:lnTo>
                  <a:lnTo>
                    <a:pt x="1034" y="405"/>
                  </a:lnTo>
                  <a:lnTo>
                    <a:pt x="1044" y="418"/>
                  </a:lnTo>
                  <a:lnTo>
                    <a:pt x="1054" y="430"/>
                  </a:lnTo>
                  <a:lnTo>
                    <a:pt x="1064" y="442"/>
                  </a:lnTo>
                  <a:lnTo>
                    <a:pt x="1074" y="455"/>
                  </a:lnTo>
                  <a:lnTo>
                    <a:pt x="1082" y="468"/>
                  </a:lnTo>
                  <a:lnTo>
                    <a:pt x="1090" y="480"/>
                  </a:lnTo>
                  <a:lnTo>
                    <a:pt x="1099" y="493"/>
                  </a:lnTo>
                  <a:lnTo>
                    <a:pt x="1106" y="505"/>
                  </a:lnTo>
                  <a:lnTo>
                    <a:pt x="1113" y="517"/>
                  </a:lnTo>
                  <a:lnTo>
                    <a:pt x="1120" y="530"/>
                  </a:lnTo>
                  <a:lnTo>
                    <a:pt x="1126" y="541"/>
                  </a:lnTo>
                  <a:lnTo>
                    <a:pt x="1133" y="553"/>
                  </a:lnTo>
                  <a:lnTo>
                    <a:pt x="1139" y="567"/>
                  </a:lnTo>
                  <a:lnTo>
                    <a:pt x="1145" y="578"/>
                  </a:lnTo>
                  <a:lnTo>
                    <a:pt x="1150" y="591"/>
                  </a:lnTo>
                  <a:lnTo>
                    <a:pt x="1156" y="602"/>
                  </a:lnTo>
                  <a:lnTo>
                    <a:pt x="1161" y="614"/>
                  </a:lnTo>
                  <a:lnTo>
                    <a:pt x="1165" y="626"/>
                  </a:lnTo>
                  <a:lnTo>
                    <a:pt x="1172" y="637"/>
                  </a:lnTo>
                  <a:lnTo>
                    <a:pt x="1176" y="648"/>
                  </a:lnTo>
                  <a:lnTo>
                    <a:pt x="1182" y="660"/>
                  </a:lnTo>
                  <a:lnTo>
                    <a:pt x="1200" y="712"/>
                  </a:lnTo>
                  <a:lnTo>
                    <a:pt x="1208" y="744"/>
                  </a:lnTo>
                  <a:lnTo>
                    <a:pt x="1215" y="778"/>
                  </a:lnTo>
                  <a:lnTo>
                    <a:pt x="1227" y="851"/>
                  </a:lnTo>
                  <a:lnTo>
                    <a:pt x="1237" y="925"/>
                  </a:lnTo>
                  <a:lnTo>
                    <a:pt x="1252" y="1102"/>
                  </a:lnTo>
                  <a:lnTo>
                    <a:pt x="1136" y="1228"/>
                  </a:lnTo>
                  <a:lnTo>
                    <a:pt x="1134" y="1223"/>
                  </a:lnTo>
                  <a:lnTo>
                    <a:pt x="1124" y="1206"/>
                  </a:lnTo>
                  <a:lnTo>
                    <a:pt x="1119" y="1194"/>
                  </a:lnTo>
                  <a:lnTo>
                    <a:pt x="1111" y="1179"/>
                  </a:lnTo>
                  <a:lnTo>
                    <a:pt x="1104" y="1163"/>
                  </a:lnTo>
                  <a:lnTo>
                    <a:pt x="1099" y="1155"/>
                  </a:lnTo>
                  <a:lnTo>
                    <a:pt x="1093" y="1145"/>
                  </a:lnTo>
                  <a:lnTo>
                    <a:pt x="1088" y="1135"/>
                  </a:lnTo>
                  <a:lnTo>
                    <a:pt x="1083" y="1125"/>
                  </a:lnTo>
                  <a:lnTo>
                    <a:pt x="1077" y="1115"/>
                  </a:lnTo>
                  <a:lnTo>
                    <a:pt x="1072" y="1104"/>
                  </a:lnTo>
                  <a:lnTo>
                    <a:pt x="1066" y="1092"/>
                  </a:lnTo>
                  <a:lnTo>
                    <a:pt x="1059" y="1082"/>
                  </a:lnTo>
                  <a:lnTo>
                    <a:pt x="1053" y="1069"/>
                  </a:lnTo>
                  <a:lnTo>
                    <a:pt x="1046" y="1057"/>
                  </a:lnTo>
                  <a:lnTo>
                    <a:pt x="1039" y="1045"/>
                  </a:lnTo>
                  <a:lnTo>
                    <a:pt x="1032" y="1031"/>
                  </a:lnTo>
                  <a:lnTo>
                    <a:pt x="1024" y="1019"/>
                  </a:lnTo>
                  <a:lnTo>
                    <a:pt x="1017" y="1005"/>
                  </a:lnTo>
                  <a:lnTo>
                    <a:pt x="1009" y="993"/>
                  </a:lnTo>
                  <a:lnTo>
                    <a:pt x="1002" y="980"/>
                  </a:lnTo>
                  <a:lnTo>
                    <a:pt x="994" y="965"/>
                  </a:lnTo>
                  <a:lnTo>
                    <a:pt x="985" y="952"/>
                  </a:lnTo>
                  <a:lnTo>
                    <a:pt x="977" y="939"/>
                  </a:lnTo>
                  <a:lnTo>
                    <a:pt x="969" y="924"/>
                  </a:lnTo>
                  <a:lnTo>
                    <a:pt x="960" y="911"/>
                  </a:lnTo>
                  <a:lnTo>
                    <a:pt x="951" y="896"/>
                  </a:lnTo>
                  <a:lnTo>
                    <a:pt x="942" y="883"/>
                  </a:lnTo>
                  <a:lnTo>
                    <a:pt x="933" y="869"/>
                  </a:lnTo>
                  <a:lnTo>
                    <a:pt x="924" y="855"/>
                  </a:lnTo>
                  <a:lnTo>
                    <a:pt x="914" y="841"/>
                  </a:lnTo>
                  <a:lnTo>
                    <a:pt x="905" y="827"/>
                  </a:lnTo>
                  <a:lnTo>
                    <a:pt x="896" y="813"/>
                  </a:lnTo>
                  <a:lnTo>
                    <a:pt x="887" y="800"/>
                  </a:lnTo>
                  <a:lnTo>
                    <a:pt x="876" y="786"/>
                  </a:lnTo>
                  <a:lnTo>
                    <a:pt x="867" y="774"/>
                  </a:lnTo>
                  <a:lnTo>
                    <a:pt x="858" y="759"/>
                  </a:lnTo>
                  <a:lnTo>
                    <a:pt x="847" y="747"/>
                  </a:lnTo>
                  <a:lnTo>
                    <a:pt x="837" y="735"/>
                  </a:lnTo>
                  <a:lnTo>
                    <a:pt x="828" y="722"/>
                  </a:lnTo>
                  <a:lnTo>
                    <a:pt x="819" y="710"/>
                  </a:lnTo>
                  <a:lnTo>
                    <a:pt x="807" y="699"/>
                  </a:lnTo>
                  <a:lnTo>
                    <a:pt x="798" y="686"/>
                  </a:lnTo>
                  <a:lnTo>
                    <a:pt x="788" y="675"/>
                  </a:lnTo>
                  <a:lnTo>
                    <a:pt x="777" y="665"/>
                  </a:lnTo>
                  <a:lnTo>
                    <a:pt x="758" y="643"/>
                  </a:lnTo>
                  <a:lnTo>
                    <a:pt x="748" y="634"/>
                  </a:lnTo>
                  <a:lnTo>
                    <a:pt x="737" y="623"/>
                  </a:lnTo>
                  <a:lnTo>
                    <a:pt x="727" y="615"/>
                  </a:lnTo>
                  <a:lnTo>
                    <a:pt x="717" y="606"/>
                  </a:lnTo>
                  <a:lnTo>
                    <a:pt x="697" y="592"/>
                  </a:lnTo>
                  <a:lnTo>
                    <a:pt x="678" y="578"/>
                  </a:lnTo>
                  <a:lnTo>
                    <a:pt x="658" y="565"/>
                  </a:lnTo>
                  <a:lnTo>
                    <a:pt x="636" y="552"/>
                  </a:lnTo>
                  <a:lnTo>
                    <a:pt x="613" y="540"/>
                  </a:lnTo>
                  <a:lnTo>
                    <a:pt x="589" y="528"/>
                  </a:lnTo>
                  <a:lnTo>
                    <a:pt x="563" y="515"/>
                  </a:lnTo>
                  <a:lnTo>
                    <a:pt x="538" y="503"/>
                  </a:lnTo>
                  <a:lnTo>
                    <a:pt x="511" y="491"/>
                  </a:lnTo>
                  <a:lnTo>
                    <a:pt x="484" y="479"/>
                  </a:lnTo>
                  <a:lnTo>
                    <a:pt x="456" y="467"/>
                  </a:lnTo>
                  <a:lnTo>
                    <a:pt x="428" y="455"/>
                  </a:lnTo>
                  <a:lnTo>
                    <a:pt x="400" y="444"/>
                  </a:lnTo>
                  <a:lnTo>
                    <a:pt x="372" y="432"/>
                  </a:lnTo>
                  <a:lnTo>
                    <a:pt x="343" y="421"/>
                  </a:lnTo>
                  <a:lnTo>
                    <a:pt x="315" y="410"/>
                  </a:lnTo>
                  <a:lnTo>
                    <a:pt x="287" y="400"/>
                  </a:lnTo>
                  <a:lnTo>
                    <a:pt x="261" y="390"/>
                  </a:lnTo>
                  <a:lnTo>
                    <a:pt x="234" y="380"/>
                  </a:lnTo>
                  <a:lnTo>
                    <a:pt x="208" y="371"/>
                  </a:lnTo>
                  <a:lnTo>
                    <a:pt x="183" y="362"/>
                  </a:lnTo>
                  <a:lnTo>
                    <a:pt x="160" y="353"/>
                  </a:lnTo>
                  <a:lnTo>
                    <a:pt x="115" y="338"/>
                  </a:lnTo>
                  <a:lnTo>
                    <a:pt x="77" y="325"/>
                  </a:lnTo>
                  <a:lnTo>
                    <a:pt x="44" y="314"/>
                  </a:lnTo>
                  <a:lnTo>
                    <a:pt x="21" y="307"/>
                  </a:lnTo>
                  <a:lnTo>
                    <a:pt x="0" y="300"/>
                  </a:lnTo>
                  <a:lnTo>
                    <a:pt x="14" y="265"/>
                  </a:lnTo>
                  <a:lnTo>
                    <a:pt x="80" y="280"/>
                  </a:lnTo>
                  <a:lnTo>
                    <a:pt x="113" y="288"/>
                  </a:lnTo>
                  <a:lnTo>
                    <a:pt x="155" y="298"/>
                  </a:lnTo>
                  <a:lnTo>
                    <a:pt x="199" y="309"/>
                  </a:lnTo>
                  <a:lnTo>
                    <a:pt x="247" y="323"/>
                  </a:lnTo>
                  <a:lnTo>
                    <a:pt x="300" y="338"/>
                  </a:lnTo>
                  <a:lnTo>
                    <a:pt x="355" y="356"/>
                  </a:lnTo>
                  <a:lnTo>
                    <a:pt x="383" y="365"/>
                  </a:lnTo>
                  <a:lnTo>
                    <a:pt x="412" y="374"/>
                  </a:lnTo>
                  <a:lnTo>
                    <a:pt x="442" y="385"/>
                  </a:lnTo>
                  <a:lnTo>
                    <a:pt x="471" y="395"/>
                  </a:lnTo>
                  <a:lnTo>
                    <a:pt x="499" y="406"/>
                  </a:lnTo>
                  <a:lnTo>
                    <a:pt x="529" y="419"/>
                  </a:lnTo>
                  <a:lnTo>
                    <a:pt x="558" y="430"/>
                  </a:lnTo>
                  <a:lnTo>
                    <a:pt x="588" y="442"/>
                  </a:lnTo>
                  <a:lnTo>
                    <a:pt x="616" y="455"/>
                  </a:lnTo>
                  <a:lnTo>
                    <a:pt x="645" y="468"/>
                  </a:lnTo>
                  <a:lnTo>
                    <a:pt x="672" y="481"/>
                  </a:lnTo>
                  <a:lnTo>
                    <a:pt x="699" y="496"/>
                  </a:lnTo>
                  <a:lnTo>
                    <a:pt x="727" y="511"/>
                  </a:lnTo>
                  <a:lnTo>
                    <a:pt x="754" y="528"/>
                  </a:lnTo>
                  <a:lnTo>
                    <a:pt x="766" y="537"/>
                  </a:lnTo>
                  <a:lnTo>
                    <a:pt x="778" y="546"/>
                  </a:lnTo>
                  <a:lnTo>
                    <a:pt x="791" y="557"/>
                  </a:lnTo>
                  <a:lnTo>
                    <a:pt x="803" y="567"/>
                  </a:lnTo>
                  <a:lnTo>
                    <a:pt x="814" y="576"/>
                  </a:lnTo>
                  <a:lnTo>
                    <a:pt x="827" y="587"/>
                  </a:lnTo>
                  <a:lnTo>
                    <a:pt x="838" y="598"/>
                  </a:lnTo>
                  <a:lnTo>
                    <a:pt x="849" y="610"/>
                  </a:lnTo>
                  <a:lnTo>
                    <a:pt x="861" y="621"/>
                  </a:lnTo>
                  <a:lnTo>
                    <a:pt x="872" y="633"/>
                  </a:lnTo>
                  <a:lnTo>
                    <a:pt x="882" y="645"/>
                  </a:lnTo>
                  <a:lnTo>
                    <a:pt x="894" y="656"/>
                  </a:lnTo>
                  <a:lnTo>
                    <a:pt x="904" y="669"/>
                  </a:lnTo>
                  <a:lnTo>
                    <a:pt x="914" y="681"/>
                  </a:lnTo>
                  <a:lnTo>
                    <a:pt x="925" y="695"/>
                  </a:lnTo>
                  <a:lnTo>
                    <a:pt x="935" y="707"/>
                  </a:lnTo>
                  <a:lnTo>
                    <a:pt x="944" y="720"/>
                  </a:lnTo>
                  <a:lnTo>
                    <a:pt x="953" y="733"/>
                  </a:lnTo>
                  <a:lnTo>
                    <a:pt x="963" y="746"/>
                  </a:lnTo>
                  <a:lnTo>
                    <a:pt x="972" y="758"/>
                  </a:lnTo>
                  <a:lnTo>
                    <a:pt x="980" y="772"/>
                  </a:lnTo>
                  <a:lnTo>
                    <a:pt x="988" y="785"/>
                  </a:lnTo>
                  <a:lnTo>
                    <a:pt x="997" y="797"/>
                  </a:lnTo>
                  <a:lnTo>
                    <a:pt x="1006" y="811"/>
                  </a:lnTo>
                  <a:lnTo>
                    <a:pt x="1013" y="823"/>
                  </a:lnTo>
                  <a:lnTo>
                    <a:pt x="1021" y="837"/>
                  </a:lnTo>
                  <a:lnTo>
                    <a:pt x="1029" y="850"/>
                  </a:lnTo>
                  <a:lnTo>
                    <a:pt x="1037" y="862"/>
                  </a:lnTo>
                  <a:lnTo>
                    <a:pt x="1043" y="875"/>
                  </a:lnTo>
                  <a:lnTo>
                    <a:pt x="1050" y="888"/>
                  </a:lnTo>
                  <a:lnTo>
                    <a:pt x="1057" y="900"/>
                  </a:lnTo>
                  <a:lnTo>
                    <a:pt x="1064" y="912"/>
                  </a:lnTo>
                  <a:lnTo>
                    <a:pt x="1070" y="924"/>
                  </a:lnTo>
                  <a:lnTo>
                    <a:pt x="1076" y="936"/>
                  </a:lnTo>
                  <a:lnTo>
                    <a:pt x="1081" y="948"/>
                  </a:lnTo>
                  <a:lnTo>
                    <a:pt x="1087" y="959"/>
                  </a:lnTo>
                  <a:lnTo>
                    <a:pt x="1092" y="970"/>
                  </a:lnTo>
                  <a:lnTo>
                    <a:pt x="1098" y="982"/>
                  </a:lnTo>
                  <a:lnTo>
                    <a:pt x="1104" y="992"/>
                  </a:lnTo>
                  <a:lnTo>
                    <a:pt x="1108" y="1001"/>
                  </a:lnTo>
                  <a:lnTo>
                    <a:pt x="1112" y="1013"/>
                  </a:lnTo>
                  <a:lnTo>
                    <a:pt x="1117" y="1021"/>
                  </a:lnTo>
                  <a:lnTo>
                    <a:pt x="1124" y="1039"/>
                  </a:lnTo>
                  <a:lnTo>
                    <a:pt x="1138" y="1070"/>
                  </a:lnTo>
                  <a:lnTo>
                    <a:pt x="1147" y="1094"/>
                  </a:lnTo>
                  <a:lnTo>
                    <a:pt x="1154" y="1115"/>
                  </a:lnTo>
                  <a:lnTo>
                    <a:pt x="1195" y="1047"/>
                  </a:lnTo>
                  <a:lnTo>
                    <a:pt x="1192" y="1025"/>
                  </a:lnTo>
                  <a:lnTo>
                    <a:pt x="1182" y="967"/>
                  </a:lnTo>
                  <a:lnTo>
                    <a:pt x="1175" y="928"/>
                  </a:lnTo>
                  <a:lnTo>
                    <a:pt x="1164" y="883"/>
                  </a:lnTo>
                  <a:lnTo>
                    <a:pt x="1157" y="858"/>
                  </a:lnTo>
                  <a:lnTo>
                    <a:pt x="1151" y="832"/>
                  </a:lnTo>
                  <a:lnTo>
                    <a:pt x="1143" y="807"/>
                  </a:lnTo>
                  <a:lnTo>
                    <a:pt x="1135" y="780"/>
                  </a:lnTo>
                  <a:lnTo>
                    <a:pt x="1124" y="752"/>
                  </a:lnTo>
                  <a:lnTo>
                    <a:pt x="1114" y="724"/>
                  </a:lnTo>
                  <a:lnTo>
                    <a:pt x="1104" y="696"/>
                  </a:lnTo>
                  <a:lnTo>
                    <a:pt x="1091" y="668"/>
                  </a:lnTo>
                  <a:lnTo>
                    <a:pt x="1085" y="653"/>
                  </a:lnTo>
                  <a:lnTo>
                    <a:pt x="1079" y="639"/>
                  </a:lnTo>
                  <a:lnTo>
                    <a:pt x="1072" y="625"/>
                  </a:lnTo>
                  <a:lnTo>
                    <a:pt x="1064" y="610"/>
                  </a:lnTo>
                  <a:lnTo>
                    <a:pt x="1057" y="596"/>
                  </a:lnTo>
                  <a:lnTo>
                    <a:pt x="1050" y="582"/>
                  </a:lnTo>
                  <a:lnTo>
                    <a:pt x="1042" y="569"/>
                  </a:lnTo>
                  <a:lnTo>
                    <a:pt x="1034" y="554"/>
                  </a:lnTo>
                  <a:lnTo>
                    <a:pt x="1024" y="541"/>
                  </a:lnTo>
                  <a:lnTo>
                    <a:pt x="1016" y="528"/>
                  </a:lnTo>
                  <a:lnTo>
                    <a:pt x="1007" y="514"/>
                  </a:lnTo>
                  <a:lnTo>
                    <a:pt x="998" y="501"/>
                  </a:lnTo>
                  <a:lnTo>
                    <a:pt x="988" y="489"/>
                  </a:lnTo>
                  <a:lnTo>
                    <a:pt x="978" y="475"/>
                  </a:lnTo>
                  <a:lnTo>
                    <a:pt x="968" y="463"/>
                  </a:lnTo>
                  <a:lnTo>
                    <a:pt x="958" y="451"/>
                  </a:lnTo>
                  <a:lnTo>
                    <a:pt x="946" y="439"/>
                  </a:lnTo>
                  <a:lnTo>
                    <a:pt x="936" y="428"/>
                  </a:lnTo>
                  <a:lnTo>
                    <a:pt x="925" y="417"/>
                  </a:lnTo>
                  <a:lnTo>
                    <a:pt x="913" y="406"/>
                  </a:lnTo>
                  <a:lnTo>
                    <a:pt x="901" y="395"/>
                  </a:lnTo>
                  <a:lnTo>
                    <a:pt x="889" y="385"/>
                  </a:lnTo>
                  <a:lnTo>
                    <a:pt x="876" y="374"/>
                  </a:lnTo>
                  <a:lnTo>
                    <a:pt x="863" y="365"/>
                  </a:lnTo>
                  <a:lnTo>
                    <a:pt x="849" y="356"/>
                  </a:lnTo>
                  <a:lnTo>
                    <a:pt x="836" y="348"/>
                  </a:lnTo>
                  <a:lnTo>
                    <a:pt x="823" y="338"/>
                  </a:lnTo>
                  <a:lnTo>
                    <a:pt x="807" y="330"/>
                  </a:lnTo>
                  <a:lnTo>
                    <a:pt x="794" y="321"/>
                  </a:lnTo>
                  <a:lnTo>
                    <a:pt x="779" y="313"/>
                  </a:lnTo>
                  <a:lnTo>
                    <a:pt x="750" y="296"/>
                  </a:lnTo>
                  <a:lnTo>
                    <a:pt x="720" y="280"/>
                  </a:lnTo>
                  <a:lnTo>
                    <a:pt x="689" y="264"/>
                  </a:lnTo>
                  <a:lnTo>
                    <a:pt x="658" y="249"/>
                  </a:lnTo>
                  <a:lnTo>
                    <a:pt x="627" y="234"/>
                  </a:lnTo>
                  <a:lnTo>
                    <a:pt x="595" y="220"/>
                  </a:lnTo>
                  <a:lnTo>
                    <a:pt x="564" y="207"/>
                  </a:lnTo>
                  <a:lnTo>
                    <a:pt x="533" y="192"/>
                  </a:lnTo>
                  <a:lnTo>
                    <a:pt x="503" y="180"/>
                  </a:lnTo>
                  <a:lnTo>
                    <a:pt x="472" y="167"/>
                  </a:lnTo>
                  <a:lnTo>
                    <a:pt x="442" y="157"/>
                  </a:lnTo>
                  <a:lnTo>
                    <a:pt x="412" y="146"/>
                  </a:lnTo>
                  <a:lnTo>
                    <a:pt x="383" y="135"/>
                  </a:lnTo>
                  <a:lnTo>
                    <a:pt x="355" y="125"/>
                  </a:lnTo>
                  <a:lnTo>
                    <a:pt x="329" y="116"/>
                  </a:lnTo>
                  <a:lnTo>
                    <a:pt x="278" y="99"/>
                  </a:lnTo>
                  <a:lnTo>
                    <a:pt x="232" y="85"/>
                  </a:lnTo>
                  <a:lnTo>
                    <a:pt x="193" y="73"/>
                  </a:lnTo>
                  <a:lnTo>
                    <a:pt x="136" y="57"/>
                  </a:lnTo>
                  <a:lnTo>
                    <a:pt x="115" y="51"/>
                  </a:lnTo>
                  <a:lnTo>
                    <a:pt x="1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1" name="Freeform 28">
              <a:extLst>
                <a:ext uri="{FF2B5EF4-FFF2-40B4-BE49-F238E27FC236}">
                  <a16:creationId xmlns:a16="http://schemas.microsoft.com/office/drawing/2014/main" id="{3A96E29F-FCA4-4CC5-8A17-C64E0F24CE0C}"/>
                </a:ext>
              </a:extLst>
            </p:cNvPr>
            <p:cNvSpPr>
              <a:spLocks noChangeArrowheads="1"/>
            </p:cNvSpPr>
            <p:nvPr/>
          </p:nvSpPr>
          <p:spPr bwMode="auto">
            <a:xfrm>
              <a:off x="4094" y="2068"/>
              <a:ext cx="173" cy="232"/>
            </a:xfrm>
            <a:custGeom>
              <a:avLst/>
              <a:gdLst>
                <a:gd name="T0" fmla="*/ 62 w 517"/>
                <a:gd name="T1" fmla="*/ 0 h 696"/>
                <a:gd name="T2" fmla="*/ 33 w 517"/>
                <a:gd name="T3" fmla="*/ 14 h 696"/>
                <a:gd name="T4" fmla="*/ 0 w 517"/>
                <a:gd name="T5" fmla="*/ 77 h 696"/>
                <a:gd name="T6" fmla="*/ 10 w 517"/>
                <a:gd name="T7" fmla="*/ 128 h 696"/>
                <a:gd name="T8" fmla="*/ 22 w 517"/>
                <a:gd name="T9" fmla="*/ 156 h 696"/>
                <a:gd name="T10" fmla="*/ 37 w 517"/>
                <a:gd name="T11" fmla="*/ 182 h 696"/>
                <a:gd name="T12" fmla="*/ 64 w 517"/>
                <a:gd name="T13" fmla="*/ 224 h 696"/>
                <a:gd name="T14" fmla="*/ 77 w 517"/>
                <a:gd name="T15" fmla="*/ 242 h 696"/>
                <a:gd name="T16" fmla="*/ 215 w 517"/>
                <a:gd name="T17" fmla="*/ 406 h 696"/>
                <a:gd name="T18" fmla="*/ 484 w 517"/>
                <a:gd name="T19" fmla="*/ 696 h 696"/>
                <a:gd name="T20" fmla="*/ 517 w 517"/>
                <a:gd name="T21" fmla="*/ 641 h 696"/>
                <a:gd name="T22" fmla="*/ 509 w 517"/>
                <a:gd name="T23" fmla="*/ 635 h 696"/>
                <a:gd name="T24" fmla="*/ 489 w 517"/>
                <a:gd name="T25" fmla="*/ 615 h 696"/>
                <a:gd name="T26" fmla="*/ 474 w 517"/>
                <a:gd name="T27" fmla="*/ 603 h 696"/>
                <a:gd name="T28" fmla="*/ 459 w 517"/>
                <a:gd name="T29" fmla="*/ 588 h 696"/>
                <a:gd name="T30" fmla="*/ 441 w 517"/>
                <a:gd name="T31" fmla="*/ 572 h 696"/>
                <a:gd name="T32" fmla="*/ 422 w 517"/>
                <a:gd name="T33" fmla="*/ 552 h 696"/>
                <a:gd name="T34" fmla="*/ 402 w 517"/>
                <a:gd name="T35" fmla="*/ 535 h 696"/>
                <a:gd name="T36" fmla="*/ 380 w 517"/>
                <a:gd name="T37" fmla="*/ 515 h 696"/>
                <a:gd name="T38" fmla="*/ 361 w 517"/>
                <a:gd name="T39" fmla="*/ 495 h 696"/>
                <a:gd name="T40" fmla="*/ 340 w 517"/>
                <a:gd name="T41" fmla="*/ 474 h 696"/>
                <a:gd name="T42" fmla="*/ 321 w 517"/>
                <a:gd name="T43" fmla="*/ 454 h 696"/>
                <a:gd name="T44" fmla="*/ 302 w 517"/>
                <a:gd name="T45" fmla="*/ 434 h 696"/>
                <a:gd name="T46" fmla="*/ 285 w 517"/>
                <a:gd name="T47" fmla="*/ 416 h 696"/>
                <a:gd name="T48" fmla="*/ 269 w 517"/>
                <a:gd name="T49" fmla="*/ 397 h 696"/>
                <a:gd name="T50" fmla="*/ 255 w 517"/>
                <a:gd name="T51" fmla="*/ 378 h 696"/>
                <a:gd name="T52" fmla="*/ 237 w 517"/>
                <a:gd name="T53" fmla="*/ 359 h 696"/>
                <a:gd name="T54" fmla="*/ 220 w 517"/>
                <a:gd name="T55" fmla="*/ 339 h 696"/>
                <a:gd name="T56" fmla="*/ 203 w 517"/>
                <a:gd name="T57" fmla="*/ 319 h 696"/>
                <a:gd name="T58" fmla="*/ 185 w 517"/>
                <a:gd name="T59" fmla="*/ 297 h 696"/>
                <a:gd name="T60" fmla="*/ 167 w 517"/>
                <a:gd name="T61" fmla="*/ 277 h 696"/>
                <a:gd name="T62" fmla="*/ 150 w 517"/>
                <a:gd name="T63" fmla="*/ 256 h 696"/>
                <a:gd name="T64" fmla="*/ 132 w 517"/>
                <a:gd name="T65" fmla="*/ 235 h 696"/>
                <a:gd name="T66" fmla="*/ 116 w 517"/>
                <a:gd name="T67" fmla="*/ 216 h 696"/>
                <a:gd name="T68" fmla="*/ 103 w 517"/>
                <a:gd name="T69" fmla="*/ 196 h 696"/>
                <a:gd name="T70" fmla="*/ 76 w 517"/>
                <a:gd name="T71" fmla="*/ 162 h 696"/>
                <a:gd name="T72" fmla="*/ 52 w 517"/>
                <a:gd name="T73" fmla="*/ 117 h 696"/>
                <a:gd name="T74" fmla="*/ 56 w 517"/>
                <a:gd name="T75" fmla="*/ 93 h 696"/>
                <a:gd name="T76" fmla="*/ 69 w 517"/>
                <a:gd name="T77" fmla="*/ 78 h 696"/>
                <a:gd name="T78" fmla="*/ 87 w 517"/>
                <a:gd name="T79" fmla="*/ 64 h 696"/>
                <a:gd name="T80" fmla="*/ 62 w 517"/>
                <a:gd name="T81"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7" h="696">
                  <a:moveTo>
                    <a:pt x="62" y="0"/>
                  </a:moveTo>
                  <a:lnTo>
                    <a:pt x="33" y="14"/>
                  </a:lnTo>
                  <a:lnTo>
                    <a:pt x="0" y="77"/>
                  </a:lnTo>
                  <a:lnTo>
                    <a:pt x="10" y="128"/>
                  </a:lnTo>
                  <a:lnTo>
                    <a:pt x="22" y="156"/>
                  </a:lnTo>
                  <a:lnTo>
                    <a:pt x="37" y="182"/>
                  </a:lnTo>
                  <a:lnTo>
                    <a:pt x="64" y="224"/>
                  </a:lnTo>
                  <a:lnTo>
                    <a:pt x="77" y="242"/>
                  </a:lnTo>
                  <a:lnTo>
                    <a:pt x="215" y="406"/>
                  </a:lnTo>
                  <a:lnTo>
                    <a:pt x="484" y="696"/>
                  </a:lnTo>
                  <a:lnTo>
                    <a:pt x="517" y="641"/>
                  </a:lnTo>
                  <a:lnTo>
                    <a:pt x="509" y="635"/>
                  </a:lnTo>
                  <a:lnTo>
                    <a:pt x="489" y="615"/>
                  </a:lnTo>
                  <a:lnTo>
                    <a:pt x="474" y="603"/>
                  </a:lnTo>
                  <a:lnTo>
                    <a:pt x="459" y="588"/>
                  </a:lnTo>
                  <a:lnTo>
                    <a:pt x="441" y="572"/>
                  </a:lnTo>
                  <a:lnTo>
                    <a:pt x="422" y="552"/>
                  </a:lnTo>
                  <a:lnTo>
                    <a:pt x="402" y="535"/>
                  </a:lnTo>
                  <a:lnTo>
                    <a:pt x="380" y="515"/>
                  </a:lnTo>
                  <a:lnTo>
                    <a:pt x="361" y="495"/>
                  </a:lnTo>
                  <a:lnTo>
                    <a:pt x="340" y="474"/>
                  </a:lnTo>
                  <a:lnTo>
                    <a:pt x="321" y="454"/>
                  </a:lnTo>
                  <a:lnTo>
                    <a:pt x="302" y="434"/>
                  </a:lnTo>
                  <a:lnTo>
                    <a:pt x="285" y="416"/>
                  </a:lnTo>
                  <a:lnTo>
                    <a:pt x="269" y="397"/>
                  </a:lnTo>
                  <a:lnTo>
                    <a:pt x="255" y="378"/>
                  </a:lnTo>
                  <a:lnTo>
                    <a:pt x="237" y="359"/>
                  </a:lnTo>
                  <a:lnTo>
                    <a:pt x="220" y="339"/>
                  </a:lnTo>
                  <a:lnTo>
                    <a:pt x="203" y="319"/>
                  </a:lnTo>
                  <a:lnTo>
                    <a:pt x="185" y="297"/>
                  </a:lnTo>
                  <a:lnTo>
                    <a:pt x="167" y="277"/>
                  </a:lnTo>
                  <a:lnTo>
                    <a:pt x="150" y="256"/>
                  </a:lnTo>
                  <a:lnTo>
                    <a:pt x="132" y="235"/>
                  </a:lnTo>
                  <a:lnTo>
                    <a:pt x="116" y="216"/>
                  </a:lnTo>
                  <a:lnTo>
                    <a:pt x="103" y="196"/>
                  </a:lnTo>
                  <a:lnTo>
                    <a:pt x="76" y="162"/>
                  </a:lnTo>
                  <a:lnTo>
                    <a:pt x="52" y="117"/>
                  </a:lnTo>
                  <a:lnTo>
                    <a:pt x="56" y="93"/>
                  </a:lnTo>
                  <a:lnTo>
                    <a:pt x="69" y="78"/>
                  </a:lnTo>
                  <a:lnTo>
                    <a:pt x="87" y="64"/>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2" name="Freeform 29">
              <a:extLst>
                <a:ext uri="{FF2B5EF4-FFF2-40B4-BE49-F238E27FC236}">
                  <a16:creationId xmlns:a16="http://schemas.microsoft.com/office/drawing/2014/main" id="{1617A6CE-C858-41E3-9432-F90B9EDBFD38}"/>
                </a:ext>
              </a:extLst>
            </p:cNvPr>
            <p:cNvSpPr>
              <a:spLocks noChangeArrowheads="1"/>
            </p:cNvSpPr>
            <p:nvPr/>
          </p:nvSpPr>
          <p:spPr bwMode="auto">
            <a:xfrm>
              <a:off x="4592" y="2097"/>
              <a:ext cx="153" cy="386"/>
            </a:xfrm>
            <a:custGeom>
              <a:avLst/>
              <a:gdLst>
                <a:gd name="T0" fmla="*/ 0 w 458"/>
                <a:gd name="T1" fmla="*/ 125 h 1156"/>
                <a:gd name="T2" fmla="*/ 9 w 458"/>
                <a:gd name="T3" fmla="*/ 114 h 1156"/>
                <a:gd name="T4" fmla="*/ 18 w 458"/>
                <a:gd name="T5" fmla="*/ 102 h 1156"/>
                <a:gd name="T6" fmla="*/ 29 w 458"/>
                <a:gd name="T7" fmla="*/ 89 h 1156"/>
                <a:gd name="T8" fmla="*/ 45 w 458"/>
                <a:gd name="T9" fmla="*/ 73 h 1156"/>
                <a:gd name="T10" fmla="*/ 62 w 458"/>
                <a:gd name="T11" fmla="*/ 57 h 1156"/>
                <a:gd name="T12" fmla="*/ 83 w 458"/>
                <a:gd name="T13" fmla="*/ 40 h 1156"/>
                <a:gd name="T14" fmla="*/ 105 w 458"/>
                <a:gd name="T15" fmla="*/ 26 h 1156"/>
                <a:gd name="T16" fmla="*/ 130 w 458"/>
                <a:gd name="T17" fmla="*/ 14 h 1156"/>
                <a:gd name="T18" fmla="*/ 156 w 458"/>
                <a:gd name="T19" fmla="*/ 4 h 1156"/>
                <a:gd name="T20" fmla="*/ 211 w 458"/>
                <a:gd name="T21" fmla="*/ 0 h 1156"/>
                <a:gd name="T22" fmla="*/ 272 w 458"/>
                <a:gd name="T23" fmla="*/ 22 h 1156"/>
                <a:gd name="T24" fmla="*/ 303 w 458"/>
                <a:gd name="T25" fmla="*/ 44 h 1156"/>
                <a:gd name="T26" fmla="*/ 318 w 458"/>
                <a:gd name="T27" fmla="*/ 59 h 1156"/>
                <a:gd name="T28" fmla="*/ 334 w 458"/>
                <a:gd name="T29" fmla="*/ 76 h 1156"/>
                <a:gd name="T30" fmla="*/ 387 w 458"/>
                <a:gd name="T31" fmla="*/ 164 h 1156"/>
                <a:gd name="T32" fmla="*/ 407 w 458"/>
                <a:gd name="T33" fmla="*/ 215 h 1156"/>
                <a:gd name="T34" fmla="*/ 423 w 458"/>
                <a:gd name="T35" fmla="*/ 272 h 1156"/>
                <a:gd name="T36" fmla="*/ 444 w 458"/>
                <a:gd name="T37" fmla="*/ 391 h 1156"/>
                <a:gd name="T38" fmla="*/ 455 w 458"/>
                <a:gd name="T39" fmla="*/ 514 h 1156"/>
                <a:gd name="T40" fmla="*/ 458 w 458"/>
                <a:gd name="T41" fmla="*/ 603 h 1156"/>
                <a:gd name="T42" fmla="*/ 455 w 458"/>
                <a:gd name="T43" fmla="*/ 725 h 1156"/>
                <a:gd name="T44" fmla="*/ 444 w 458"/>
                <a:gd name="T45" fmla="*/ 826 h 1156"/>
                <a:gd name="T46" fmla="*/ 431 w 458"/>
                <a:gd name="T47" fmla="*/ 879 h 1156"/>
                <a:gd name="T48" fmla="*/ 415 w 458"/>
                <a:gd name="T49" fmla="*/ 928 h 1156"/>
                <a:gd name="T50" fmla="*/ 398 w 458"/>
                <a:gd name="T51" fmla="*/ 968 h 1156"/>
                <a:gd name="T52" fmla="*/ 380 w 458"/>
                <a:gd name="T53" fmla="*/ 1002 h 1156"/>
                <a:gd name="T54" fmla="*/ 363 w 458"/>
                <a:gd name="T55" fmla="*/ 1029 h 1156"/>
                <a:gd name="T56" fmla="*/ 346 w 458"/>
                <a:gd name="T57" fmla="*/ 1048 h 1156"/>
                <a:gd name="T58" fmla="*/ 333 w 458"/>
                <a:gd name="T59" fmla="*/ 1064 h 1156"/>
                <a:gd name="T60" fmla="*/ 318 w 458"/>
                <a:gd name="T61" fmla="*/ 1078 h 1156"/>
                <a:gd name="T62" fmla="*/ 295 w 458"/>
                <a:gd name="T63" fmla="*/ 1103 h 1156"/>
                <a:gd name="T64" fmla="*/ 260 w 458"/>
                <a:gd name="T65" fmla="*/ 1128 h 1156"/>
                <a:gd name="T66" fmla="*/ 209 w 458"/>
                <a:gd name="T67" fmla="*/ 1156 h 1156"/>
                <a:gd name="T68" fmla="*/ 204 w 458"/>
                <a:gd name="T69" fmla="*/ 1102 h 1156"/>
                <a:gd name="T70" fmla="*/ 245 w 458"/>
                <a:gd name="T71" fmla="*/ 1074 h 1156"/>
                <a:gd name="T72" fmla="*/ 272 w 458"/>
                <a:gd name="T73" fmla="*/ 1046 h 1156"/>
                <a:gd name="T74" fmla="*/ 296 w 458"/>
                <a:gd name="T75" fmla="*/ 1013 h 1156"/>
                <a:gd name="T76" fmla="*/ 321 w 458"/>
                <a:gd name="T77" fmla="*/ 972 h 1156"/>
                <a:gd name="T78" fmla="*/ 344 w 458"/>
                <a:gd name="T79" fmla="*/ 921 h 1156"/>
                <a:gd name="T80" fmla="*/ 364 w 458"/>
                <a:gd name="T81" fmla="*/ 857 h 1156"/>
                <a:gd name="T82" fmla="*/ 379 w 458"/>
                <a:gd name="T83" fmla="*/ 781 h 1156"/>
                <a:gd name="T84" fmla="*/ 383 w 458"/>
                <a:gd name="T85" fmla="*/ 689 h 1156"/>
                <a:gd name="T86" fmla="*/ 386 w 458"/>
                <a:gd name="T87" fmla="*/ 589 h 1156"/>
                <a:gd name="T88" fmla="*/ 372 w 458"/>
                <a:gd name="T89" fmla="*/ 399 h 1156"/>
                <a:gd name="T90" fmla="*/ 355 w 458"/>
                <a:gd name="T91" fmla="*/ 298 h 1156"/>
                <a:gd name="T92" fmla="*/ 343 w 458"/>
                <a:gd name="T93" fmla="*/ 251 h 1156"/>
                <a:gd name="T94" fmla="*/ 330 w 458"/>
                <a:gd name="T95" fmla="*/ 208 h 1156"/>
                <a:gd name="T96" fmla="*/ 314 w 458"/>
                <a:gd name="T97" fmla="*/ 169 h 1156"/>
                <a:gd name="T98" fmla="*/ 296 w 458"/>
                <a:gd name="T99" fmla="*/ 136 h 1156"/>
                <a:gd name="T100" fmla="*/ 276 w 458"/>
                <a:gd name="T101" fmla="*/ 109 h 1156"/>
                <a:gd name="T102" fmla="*/ 264 w 458"/>
                <a:gd name="T103" fmla="*/ 98 h 1156"/>
                <a:gd name="T104" fmla="*/ 253 w 458"/>
                <a:gd name="T105" fmla="*/ 89 h 1156"/>
                <a:gd name="T106" fmla="*/ 228 w 458"/>
                <a:gd name="T107" fmla="*/ 75 h 1156"/>
                <a:gd name="T108" fmla="*/ 205 w 458"/>
                <a:gd name="T109" fmla="*/ 69 h 1156"/>
                <a:gd name="T110" fmla="*/ 165 w 458"/>
                <a:gd name="T111" fmla="*/ 69 h 1156"/>
                <a:gd name="T112" fmla="*/ 132 w 458"/>
                <a:gd name="T113" fmla="*/ 85 h 1156"/>
                <a:gd name="T114" fmla="*/ 106 w 458"/>
                <a:gd name="T115" fmla="*/ 111 h 1156"/>
                <a:gd name="T116" fmla="*/ 72 w 458"/>
                <a:gd name="T117" fmla="*/ 170 h 1156"/>
                <a:gd name="T118" fmla="*/ 61 w 458"/>
                <a:gd name="T119" fmla="*/ 200 h 1156"/>
                <a:gd name="T120" fmla="*/ 0 w 458"/>
                <a:gd name="T121" fmla="*/ 125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1156">
                  <a:moveTo>
                    <a:pt x="0" y="125"/>
                  </a:moveTo>
                  <a:lnTo>
                    <a:pt x="9" y="114"/>
                  </a:lnTo>
                  <a:lnTo>
                    <a:pt x="18" y="102"/>
                  </a:lnTo>
                  <a:lnTo>
                    <a:pt x="29" y="89"/>
                  </a:lnTo>
                  <a:lnTo>
                    <a:pt x="45" y="73"/>
                  </a:lnTo>
                  <a:lnTo>
                    <a:pt x="62" y="57"/>
                  </a:lnTo>
                  <a:lnTo>
                    <a:pt x="83" y="40"/>
                  </a:lnTo>
                  <a:lnTo>
                    <a:pt x="105" y="26"/>
                  </a:lnTo>
                  <a:lnTo>
                    <a:pt x="130" y="14"/>
                  </a:lnTo>
                  <a:lnTo>
                    <a:pt x="156" y="4"/>
                  </a:lnTo>
                  <a:lnTo>
                    <a:pt x="211" y="0"/>
                  </a:lnTo>
                  <a:lnTo>
                    <a:pt x="272" y="22"/>
                  </a:lnTo>
                  <a:lnTo>
                    <a:pt x="303" y="44"/>
                  </a:lnTo>
                  <a:lnTo>
                    <a:pt x="318" y="59"/>
                  </a:lnTo>
                  <a:lnTo>
                    <a:pt x="334" y="76"/>
                  </a:lnTo>
                  <a:lnTo>
                    <a:pt x="387" y="164"/>
                  </a:lnTo>
                  <a:lnTo>
                    <a:pt x="407" y="215"/>
                  </a:lnTo>
                  <a:lnTo>
                    <a:pt x="423" y="272"/>
                  </a:lnTo>
                  <a:lnTo>
                    <a:pt x="444" y="391"/>
                  </a:lnTo>
                  <a:lnTo>
                    <a:pt x="455" y="514"/>
                  </a:lnTo>
                  <a:lnTo>
                    <a:pt x="458" y="603"/>
                  </a:lnTo>
                  <a:lnTo>
                    <a:pt x="455" y="725"/>
                  </a:lnTo>
                  <a:lnTo>
                    <a:pt x="444" y="826"/>
                  </a:lnTo>
                  <a:lnTo>
                    <a:pt x="431" y="879"/>
                  </a:lnTo>
                  <a:lnTo>
                    <a:pt x="415" y="928"/>
                  </a:lnTo>
                  <a:lnTo>
                    <a:pt x="398" y="968"/>
                  </a:lnTo>
                  <a:lnTo>
                    <a:pt x="380" y="1002"/>
                  </a:lnTo>
                  <a:lnTo>
                    <a:pt x="363" y="1029"/>
                  </a:lnTo>
                  <a:lnTo>
                    <a:pt x="346" y="1048"/>
                  </a:lnTo>
                  <a:lnTo>
                    <a:pt x="333" y="1064"/>
                  </a:lnTo>
                  <a:lnTo>
                    <a:pt x="318" y="1078"/>
                  </a:lnTo>
                  <a:lnTo>
                    <a:pt x="295" y="1103"/>
                  </a:lnTo>
                  <a:lnTo>
                    <a:pt x="260" y="1128"/>
                  </a:lnTo>
                  <a:lnTo>
                    <a:pt x="209" y="1156"/>
                  </a:lnTo>
                  <a:lnTo>
                    <a:pt x="204" y="1102"/>
                  </a:lnTo>
                  <a:lnTo>
                    <a:pt x="245" y="1074"/>
                  </a:lnTo>
                  <a:lnTo>
                    <a:pt x="272" y="1046"/>
                  </a:lnTo>
                  <a:lnTo>
                    <a:pt x="296" y="1013"/>
                  </a:lnTo>
                  <a:lnTo>
                    <a:pt x="321" y="972"/>
                  </a:lnTo>
                  <a:lnTo>
                    <a:pt x="344" y="921"/>
                  </a:lnTo>
                  <a:lnTo>
                    <a:pt x="364" y="857"/>
                  </a:lnTo>
                  <a:lnTo>
                    <a:pt x="379" y="781"/>
                  </a:lnTo>
                  <a:lnTo>
                    <a:pt x="383" y="689"/>
                  </a:lnTo>
                  <a:lnTo>
                    <a:pt x="386" y="589"/>
                  </a:lnTo>
                  <a:lnTo>
                    <a:pt x="372" y="399"/>
                  </a:lnTo>
                  <a:lnTo>
                    <a:pt x="355" y="298"/>
                  </a:lnTo>
                  <a:lnTo>
                    <a:pt x="343" y="251"/>
                  </a:lnTo>
                  <a:lnTo>
                    <a:pt x="330" y="208"/>
                  </a:lnTo>
                  <a:lnTo>
                    <a:pt x="314" y="169"/>
                  </a:lnTo>
                  <a:lnTo>
                    <a:pt x="296" y="136"/>
                  </a:lnTo>
                  <a:lnTo>
                    <a:pt x="276" y="109"/>
                  </a:lnTo>
                  <a:lnTo>
                    <a:pt x="264" y="98"/>
                  </a:lnTo>
                  <a:lnTo>
                    <a:pt x="253" y="89"/>
                  </a:lnTo>
                  <a:lnTo>
                    <a:pt x="228" y="75"/>
                  </a:lnTo>
                  <a:lnTo>
                    <a:pt x="205" y="69"/>
                  </a:lnTo>
                  <a:lnTo>
                    <a:pt x="165" y="69"/>
                  </a:lnTo>
                  <a:lnTo>
                    <a:pt x="132" y="85"/>
                  </a:lnTo>
                  <a:lnTo>
                    <a:pt x="106" y="111"/>
                  </a:lnTo>
                  <a:lnTo>
                    <a:pt x="72" y="170"/>
                  </a:lnTo>
                  <a:lnTo>
                    <a:pt x="61" y="200"/>
                  </a:lnTo>
                  <a:lnTo>
                    <a:pt x="0"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3" name="Freeform 30">
              <a:extLst>
                <a:ext uri="{FF2B5EF4-FFF2-40B4-BE49-F238E27FC236}">
                  <a16:creationId xmlns:a16="http://schemas.microsoft.com/office/drawing/2014/main" id="{4B9BA8E9-D448-4EBF-B381-169EFB29C595}"/>
                </a:ext>
              </a:extLst>
            </p:cNvPr>
            <p:cNvSpPr>
              <a:spLocks noChangeArrowheads="1"/>
            </p:cNvSpPr>
            <p:nvPr/>
          </p:nvSpPr>
          <p:spPr bwMode="auto">
            <a:xfrm>
              <a:off x="4178" y="2048"/>
              <a:ext cx="129" cy="207"/>
            </a:xfrm>
            <a:custGeom>
              <a:avLst/>
              <a:gdLst>
                <a:gd name="T0" fmla="*/ 99 w 388"/>
                <a:gd name="T1" fmla="*/ 460 h 619"/>
                <a:gd name="T2" fmla="*/ 125 w 388"/>
                <a:gd name="T3" fmla="*/ 488 h 619"/>
                <a:gd name="T4" fmla="*/ 152 w 388"/>
                <a:gd name="T5" fmla="*/ 511 h 619"/>
                <a:gd name="T6" fmla="*/ 184 w 388"/>
                <a:gd name="T7" fmla="*/ 535 h 619"/>
                <a:gd name="T8" fmla="*/ 233 w 388"/>
                <a:gd name="T9" fmla="*/ 563 h 619"/>
                <a:gd name="T10" fmla="*/ 293 w 388"/>
                <a:gd name="T11" fmla="*/ 566 h 619"/>
                <a:gd name="T12" fmla="*/ 327 w 388"/>
                <a:gd name="T13" fmla="*/ 530 h 619"/>
                <a:gd name="T14" fmla="*/ 320 w 388"/>
                <a:gd name="T15" fmla="*/ 432 h 619"/>
                <a:gd name="T16" fmla="*/ 295 w 388"/>
                <a:gd name="T17" fmla="*/ 385 h 619"/>
                <a:gd name="T18" fmla="*/ 266 w 388"/>
                <a:gd name="T19" fmla="*/ 360 h 619"/>
                <a:gd name="T20" fmla="*/ 221 w 388"/>
                <a:gd name="T21" fmla="*/ 330 h 619"/>
                <a:gd name="T22" fmla="*/ 168 w 388"/>
                <a:gd name="T23" fmla="*/ 293 h 619"/>
                <a:gd name="T24" fmla="*/ 113 w 388"/>
                <a:gd name="T25" fmla="*/ 252 h 619"/>
                <a:gd name="T26" fmla="*/ 75 w 388"/>
                <a:gd name="T27" fmla="*/ 218 h 619"/>
                <a:gd name="T28" fmla="*/ 51 w 388"/>
                <a:gd name="T29" fmla="*/ 195 h 619"/>
                <a:gd name="T30" fmla="*/ 10 w 388"/>
                <a:gd name="T31" fmla="*/ 136 h 619"/>
                <a:gd name="T32" fmla="*/ 11 w 388"/>
                <a:gd name="T33" fmla="*/ 44 h 619"/>
                <a:gd name="T34" fmla="*/ 40 w 388"/>
                <a:gd name="T35" fmla="*/ 18 h 619"/>
                <a:gd name="T36" fmla="*/ 80 w 388"/>
                <a:gd name="T37" fmla="*/ 3 h 619"/>
                <a:gd name="T38" fmla="*/ 219 w 388"/>
                <a:gd name="T39" fmla="*/ 24 h 619"/>
                <a:gd name="T40" fmla="*/ 273 w 388"/>
                <a:gd name="T41" fmla="*/ 81 h 619"/>
                <a:gd name="T42" fmla="*/ 263 w 388"/>
                <a:gd name="T43" fmla="*/ 169 h 619"/>
                <a:gd name="T44" fmla="*/ 220 w 388"/>
                <a:gd name="T45" fmla="*/ 197 h 619"/>
                <a:gd name="T46" fmla="*/ 127 w 388"/>
                <a:gd name="T47" fmla="*/ 169 h 619"/>
                <a:gd name="T48" fmla="*/ 89 w 388"/>
                <a:gd name="T49" fmla="*/ 121 h 619"/>
                <a:gd name="T50" fmla="*/ 105 w 388"/>
                <a:gd name="T51" fmla="*/ 67 h 619"/>
                <a:gd name="T52" fmla="*/ 163 w 388"/>
                <a:gd name="T53" fmla="*/ 67 h 619"/>
                <a:gd name="T54" fmla="*/ 133 w 388"/>
                <a:gd name="T55" fmla="*/ 98 h 619"/>
                <a:gd name="T56" fmla="*/ 140 w 388"/>
                <a:gd name="T57" fmla="*/ 136 h 619"/>
                <a:gd name="T58" fmla="*/ 209 w 388"/>
                <a:gd name="T59" fmla="*/ 146 h 619"/>
                <a:gd name="T60" fmla="*/ 215 w 388"/>
                <a:gd name="T61" fmla="*/ 85 h 619"/>
                <a:gd name="T62" fmla="*/ 192 w 388"/>
                <a:gd name="T63" fmla="*/ 58 h 619"/>
                <a:gd name="T64" fmla="*/ 156 w 388"/>
                <a:gd name="T65" fmla="*/ 41 h 619"/>
                <a:gd name="T66" fmla="*/ 77 w 388"/>
                <a:gd name="T67" fmla="*/ 49 h 619"/>
                <a:gd name="T68" fmla="*/ 57 w 388"/>
                <a:gd name="T69" fmla="*/ 100 h 619"/>
                <a:gd name="T70" fmla="*/ 72 w 388"/>
                <a:gd name="T71" fmla="*/ 147 h 619"/>
                <a:gd name="T72" fmla="*/ 103 w 388"/>
                <a:gd name="T73" fmla="*/ 179 h 619"/>
                <a:gd name="T74" fmla="*/ 150 w 388"/>
                <a:gd name="T75" fmla="*/ 221 h 619"/>
                <a:gd name="T76" fmla="*/ 184 w 388"/>
                <a:gd name="T77" fmla="*/ 247 h 619"/>
                <a:gd name="T78" fmla="*/ 221 w 388"/>
                <a:gd name="T79" fmla="*/ 273 h 619"/>
                <a:gd name="T80" fmla="*/ 262 w 388"/>
                <a:gd name="T81" fmla="*/ 301 h 619"/>
                <a:gd name="T82" fmla="*/ 301 w 388"/>
                <a:gd name="T83" fmla="*/ 332 h 619"/>
                <a:gd name="T84" fmla="*/ 336 w 388"/>
                <a:gd name="T85" fmla="*/ 365 h 619"/>
                <a:gd name="T86" fmla="*/ 388 w 388"/>
                <a:gd name="T87" fmla="*/ 490 h 619"/>
                <a:gd name="T88" fmla="*/ 369 w 388"/>
                <a:gd name="T89" fmla="*/ 566 h 619"/>
                <a:gd name="T90" fmla="*/ 331 w 388"/>
                <a:gd name="T91" fmla="*/ 607 h 619"/>
                <a:gd name="T92" fmla="*/ 284 w 388"/>
                <a:gd name="T93" fmla="*/ 619 h 619"/>
                <a:gd name="T94" fmla="*/ 192 w 388"/>
                <a:gd name="T95" fmla="*/ 595 h 619"/>
                <a:gd name="T96" fmla="*/ 145 w 388"/>
                <a:gd name="T97" fmla="*/ 564 h 619"/>
                <a:gd name="T98" fmla="*/ 108 w 388"/>
                <a:gd name="T99" fmla="*/ 536 h 619"/>
                <a:gd name="T100" fmla="*/ 93 w 388"/>
                <a:gd name="T101" fmla="*/ 45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619">
                  <a:moveTo>
                    <a:pt x="93" y="455"/>
                  </a:moveTo>
                  <a:lnTo>
                    <a:pt x="99" y="460"/>
                  </a:lnTo>
                  <a:lnTo>
                    <a:pt x="114" y="477"/>
                  </a:lnTo>
                  <a:lnTo>
                    <a:pt x="125" y="488"/>
                  </a:lnTo>
                  <a:lnTo>
                    <a:pt x="139" y="499"/>
                  </a:lnTo>
                  <a:lnTo>
                    <a:pt x="152" y="511"/>
                  </a:lnTo>
                  <a:lnTo>
                    <a:pt x="168" y="524"/>
                  </a:lnTo>
                  <a:lnTo>
                    <a:pt x="184" y="535"/>
                  </a:lnTo>
                  <a:lnTo>
                    <a:pt x="200" y="546"/>
                  </a:lnTo>
                  <a:lnTo>
                    <a:pt x="233" y="563"/>
                  </a:lnTo>
                  <a:lnTo>
                    <a:pt x="264" y="571"/>
                  </a:lnTo>
                  <a:lnTo>
                    <a:pt x="293" y="566"/>
                  </a:lnTo>
                  <a:lnTo>
                    <a:pt x="314" y="550"/>
                  </a:lnTo>
                  <a:lnTo>
                    <a:pt x="327" y="530"/>
                  </a:lnTo>
                  <a:lnTo>
                    <a:pt x="333" y="481"/>
                  </a:lnTo>
                  <a:lnTo>
                    <a:pt x="320" y="432"/>
                  </a:lnTo>
                  <a:lnTo>
                    <a:pt x="302" y="393"/>
                  </a:lnTo>
                  <a:lnTo>
                    <a:pt x="295" y="385"/>
                  </a:lnTo>
                  <a:lnTo>
                    <a:pt x="283" y="374"/>
                  </a:lnTo>
                  <a:lnTo>
                    <a:pt x="266" y="360"/>
                  </a:lnTo>
                  <a:lnTo>
                    <a:pt x="245" y="347"/>
                  </a:lnTo>
                  <a:lnTo>
                    <a:pt x="221" y="330"/>
                  </a:lnTo>
                  <a:lnTo>
                    <a:pt x="194" y="313"/>
                  </a:lnTo>
                  <a:lnTo>
                    <a:pt x="168" y="293"/>
                  </a:lnTo>
                  <a:lnTo>
                    <a:pt x="141" y="274"/>
                  </a:lnTo>
                  <a:lnTo>
                    <a:pt x="113" y="252"/>
                  </a:lnTo>
                  <a:lnTo>
                    <a:pt x="87" y="230"/>
                  </a:lnTo>
                  <a:lnTo>
                    <a:pt x="75" y="218"/>
                  </a:lnTo>
                  <a:lnTo>
                    <a:pt x="63" y="207"/>
                  </a:lnTo>
                  <a:lnTo>
                    <a:pt x="51" y="195"/>
                  </a:lnTo>
                  <a:lnTo>
                    <a:pt x="42" y="183"/>
                  </a:lnTo>
                  <a:lnTo>
                    <a:pt x="10" y="136"/>
                  </a:lnTo>
                  <a:lnTo>
                    <a:pt x="0" y="85"/>
                  </a:lnTo>
                  <a:lnTo>
                    <a:pt x="11" y="44"/>
                  </a:lnTo>
                  <a:lnTo>
                    <a:pt x="24" y="30"/>
                  </a:lnTo>
                  <a:lnTo>
                    <a:pt x="40" y="18"/>
                  </a:lnTo>
                  <a:lnTo>
                    <a:pt x="58" y="8"/>
                  </a:lnTo>
                  <a:lnTo>
                    <a:pt x="80" y="3"/>
                  </a:lnTo>
                  <a:lnTo>
                    <a:pt x="125" y="0"/>
                  </a:lnTo>
                  <a:lnTo>
                    <a:pt x="219" y="24"/>
                  </a:lnTo>
                  <a:lnTo>
                    <a:pt x="253" y="49"/>
                  </a:lnTo>
                  <a:lnTo>
                    <a:pt x="273" y="81"/>
                  </a:lnTo>
                  <a:lnTo>
                    <a:pt x="276" y="144"/>
                  </a:lnTo>
                  <a:lnTo>
                    <a:pt x="263" y="169"/>
                  </a:lnTo>
                  <a:lnTo>
                    <a:pt x="244" y="186"/>
                  </a:lnTo>
                  <a:lnTo>
                    <a:pt x="220" y="197"/>
                  </a:lnTo>
                  <a:lnTo>
                    <a:pt x="190" y="197"/>
                  </a:lnTo>
                  <a:lnTo>
                    <a:pt x="127" y="169"/>
                  </a:lnTo>
                  <a:lnTo>
                    <a:pt x="103" y="142"/>
                  </a:lnTo>
                  <a:lnTo>
                    <a:pt x="89" y="121"/>
                  </a:lnTo>
                  <a:lnTo>
                    <a:pt x="89" y="86"/>
                  </a:lnTo>
                  <a:lnTo>
                    <a:pt x="105" y="67"/>
                  </a:lnTo>
                  <a:lnTo>
                    <a:pt x="114" y="60"/>
                  </a:lnTo>
                  <a:lnTo>
                    <a:pt x="163" y="67"/>
                  </a:lnTo>
                  <a:lnTo>
                    <a:pt x="152" y="75"/>
                  </a:lnTo>
                  <a:lnTo>
                    <a:pt x="133" y="98"/>
                  </a:lnTo>
                  <a:lnTo>
                    <a:pt x="127" y="125"/>
                  </a:lnTo>
                  <a:lnTo>
                    <a:pt x="140" y="136"/>
                  </a:lnTo>
                  <a:lnTo>
                    <a:pt x="163" y="146"/>
                  </a:lnTo>
                  <a:lnTo>
                    <a:pt x="209" y="146"/>
                  </a:lnTo>
                  <a:lnTo>
                    <a:pt x="224" y="119"/>
                  </a:lnTo>
                  <a:lnTo>
                    <a:pt x="215" y="85"/>
                  </a:lnTo>
                  <a:lnTo>
                    <a:pt x="206" y="70"/>
                  </a:lnTo>
                  <a:lnTo>
                    <a:pt x="192" y="58"/>
                  </a:lnTo>
                  <a:lnTo>
                    <a:pt x="176" y="49"/>
                  </a:lnTo>
                  <a:lnTo>
                    <a:pt x="156" y="41"/>
                  </a:lnTo>
                  <a:lnTo>
                    <a:pt x="114" y="38"/>
                  </a:lnTo>
                  <a:lnTo>
                    <a:pt x="77" y="49"/>
                  </a:lnTo>
                  <a:lnTo>
                    <a:pt x="58" y="81"/>
                  </a:lnTo>
                  <a:lnTo>
                    <a:pt x="57" y="100"/>
                  </a:lnTo>
                  <a:lnTo>
                    <a:pt x="58" y="117"/>
                  </a:lnTo>
                  <a:lnTo>
                    <a:pt x="72" y="147"/>
                  </a:lnTo>
                  <a:lnTo>
                    <a:pt x="85" y="163"/>
                  </a:lnTo>
                  <a:lnTo>
                    <a:pt x="103" y="179"/>
                  </a:lnTo>
                  <a:lnTo>
                    <a:pt x="123" y="198"/>
                  </a:lnTo>
                  <a:lnTo>
                    <a:pt x="150" y="221"/>
                  </a:lnTo>
                  <a:lnTo>
                    <a:pt x="167" y="234"/>
                  </a:lnTo>
                  <a:lnTo>
                    <a:pt x="184" y="247"/>
                  </a:lnTo>
                  <a:lnTo>
                    <a:pt x="202" y="259"/>
                  </a:lnTo>
                  <a:lnTo>
                    <a:pt x="221" y="273"/>
                  </a:lnTo>
                  <a:lnTo>
                    <a:pt x="242" y="286"/>
                  </a:lnTo>
                  <a:lnTo>
                    <a:pt x="262" y="301"/>
                  </a:lnTo>
                  <a:lnTo>
                    <a:pt x="282" y="316"/>
                  </a:lnTo>
                  <a:lnTo>
                    <a:pt x="301" y="332"/>
                  </a:lnTo>
                  <a:lnTo>
                    <a:pt x="320" y="347"/>
                  </a:lnTo>
                  <a:lnTo>
                    <a:pt x="336" y="365"/>
                  </a:lnTo>
                  <a:lnTo>
                    <a:pt x="365" y="402"/>
                  </a:lnTo>
                  <a:lnTo>
                    <a:pt x="388" y="490"/>
                  </a:lnTo>
                  <a:lnTo>
                    <a:pt x="382" y="533"/>
                  </a:lnTo>
                  <a:lnTo>
                    <a:pt x="369" y="566"/>
                  </a:lnTo>
                  <a:lnTo>
                    <a:pt x="352" y="591"/>
                  </a:lnTo>
                  <a:lnTo>
                    <a:pt x="331" y="607"/>
                  </a:lnTo>
                  <a:lnTo>
                    <a:pt x="308" y="616"/>
                  </a:lnTo>
                  <a:lnTo>
                    <a:pt x="284" y="619"/>
                  </a:lnTo>
                  <a:lnTo>
                    <a:pt x="238" y="615"/>
                  </a:lnTo>
                  <a:lnTo>
                    <a:pt x="192" y="595"/>
                  </a:lnTo>
                  <a:lnTo>
                    <a:pt x="168" y="580"/>
                  </a:lnTo>
                  <a:lnTo>
                    <a:pt x="145" y="564"/>
                  </a:lnTo>
                  <a:lnTo>
                    <a:pt x="124" y="550"/>
                  </a:lnTo>
                  <a:lnTo>
                    <a:pt x="108" y="536"/>
                  </a:lnTo>
                  <a:lnTo>
                    <a:pt x="93" y="524"/>
                  </a:lnTo>
                  <a:lnTo>
                    <a:pt x="93" y="4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4" name="Freeform 31">
              <a:extLst>
                <a:ext uri="{FF2B5EF4-FFF2-40B4-BE49-F238E27FC236}">
                  <a16:creationId xmlns:a16="http://schemas.microsoft.com/office/drawing/2014/main" id="{7D3FB15C-EB68-461A-A5A1-467F5880F4B5}"/>
                </a:ext>
              </a:extLst>
            </p:cNvPr>
            <p:cNvSpPr>
              <a:spLocks noChangeArrowheads="1"/>
            </p:cNvSpPr>
            <p:nvPr/>
          </p:nvSpPr>
          <p:spPr bwMode="auto">
            <a:xfrm>
              <a:off x="4199" y="2482"/>
              <a:ext cx="65" cy="67"/>
            </a:xfrm>
            <a:custGeom>
              <a:avLst/>
              <a:gdLst>
                <a:gd name="T0" fmla="*/ 193 w 195"/>
                <a:gd name="T1" fmla="*/ 124 h 203"/>
                <a:gd name="T2" fmla="*/ 195 w 195"/>
                <a:gd name="T3" fmla="*/ 88 h 203"/>
                <a:gd name="T4" fmla="*/ 184 w 195"/>
                <a:gd name="T5" fmla="*/ 56 h 203"/>
                <a:gd name="T6" fmla="*/ 164 w 195"/>
                <a:gd name="T7" fmla="*/ 27 h 203"/>
                <a:gd name="T8" fmla="*/ 135 w 195"/>
                <a:gd name="T9" fmla="*/ 7 h 203"/>
                <a:gd name="T10" fmla="*/ 102 w 195"/>
                <a:gd name="T11" fmla="*/ 0 h 203"/>
                <a:gd name="T12" fmla="*/ 69 w 195"/>
                <a:gd name="T13" fmla="*/ 3 h 203"/>
                <a:gd name="T14" fmla="*/ 39 w 195"/>
                <a:gd name="T15" fmla="*/ 20 h 203"/>
                <a:gd name="T16" fmla="*/ 15 w 195"/>
                <a:gd name="T17" fmla="*/ 47 h 203"/>
                <a:gd name="T18" fmla="*/ 3 w 195"/>
                <a:gd name="T19" fmla="*/ 79 h 203"/>
                <a:gd name="T20" fmla="*/ 1 w 195"/>
                <a:gd name="T21" fmla="*/ 115 h 203"/>
                <a:gd name="T22" fmla="*/ 11 w 195"/>
                <a:gd name="T23" fmla="*/ 149 h 203"/>
                <a:gd name="T24" fmla="*/ 30 w 195"/>
                <a:gd name="T25" fmla="*/ 176 h 203"/>
                <a:gd name="T26" fmla="*/ 59 w 195"/>
                <a:gd name="T27" fmla="*/ 195 h 203"/>
                <a:gd name="T28" fmla="*/ 92 w 195"/>
                <a:gd name="T29" fmla="*/ 203 h 203"/>
                <a:gd name="T30" fmla="*/ 127 w 195"/>
                <a:gd name="T31" fmla="*/ 199 h 203"/>
                <a:gd name="T32" fmla="*/ 163 w 195"/>
                <a:gd name="T33" fmla="*/ 176 h 203"/>
                <a:gd name="T34" fmla="*/ 111 w 195"/>
                <a:gd name="T35" fmla="*/ 157 h 203"/>
                <a:gd name="T36" fmla="*/ 92 w 195"/>
                <a:gd name="T37" fmla="*/ 159 h 203"/>
                <a:gd name="T38" fmla="*/ 74 w 195"/>
                <a:gd name="T39" fmla="*/ 155 h 203"/>
                <a:gd name="T40" fmla="*/ 57 w 195"/>
                <a:gd name="T41" fmla="*/ 142 h 203"/>
                <a:gd name="T42" fmla="*/ 47 w 195"/>
                <a:gd name="T43" fmla="*/ 125 h 203"/>
                <a:gd name="T44" fmla="*/ 42 w 195"/>
                <a:gd name="T45" fmla="*/ 105 h 203"/>
                <a:gd name="T46" fmla="*/ 44 w 195"/>
                <a:gd name="T47" fmla="*/ 86 h 203"/>
                <a:gd name="T48" fmla="*/ 53 w 195"/>
                <a:gd name="T49" fmla="*/ 67 h 203"/>
                <a:gd name="T50" fmla="*/ 65 w 195"/>
                <a:gd name="T51" fmla="*/ 53 h 203"/>
                <a:gd name="T52" fmla="*/ 83 w 195"/>
                <a:gd name="T53" fmla="*/ 46 h 203"/>
                <a:gd name="T54" fmla="*/ 104 w 195"/>
                <a:gd name="T55" fmla="*/ 44 h 203"/>
                <a:gd name="T56" fmla="*/ 122 w 195"/>
                <a:gd name="T57" fmla="*/ 49 h 203"/>
                <a:gd name="T58" fmla="*/ 137 w 195"/>
                <a:gd name="T59" fmla="*/ 61 h 203"/>
                <a:gd name="T60" fmla="*/ 148 w 195"/>
                <a:gd name="T61" fmla="*/ 77 h 203"/>
                <a:gd name="T62" fmla="*/ 154 w 195"/>
                <a:gd name="T63" fmla="*/ 97 h 203"/>
                <a:gd name="T64" fmla="*/ 150 w 195"/>
                <a:gd name="T65" fmla="*/ 12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 h="203">
                  <a:moveTo>
                    <a:pt x="190" y="137"/>
                  </a:moveTo>
                  <a:lnTo>
                    <a:pt x="193" y="124"/>
                  </a:lnTo>
                  <a:lnTo>
                    <a:pt x="195" y="106"/>
                  </a:lnTo>
                  <a:lnTo>
                    <a:pt x="195" y="88"/>
                  </a:lnTo>
                  <a:lnTo>
                    <a:pt x="191" y="71"/>
                  </a:lnTo>
                  <a:lnTo>
                    <a:pt x="184" y="56"/>
                  </a:lnTo>
                  <a:lnTo>
                    <a:pt x="176" y="40"/>
                  </a:lnTo>
                  <a:lnTo>
                    <a:pt x="164" y="27"/>
                  </a:lnTo>
                  <a:lnTo>
                    <a:pt x="150" y="16"/>
                  </a:lnTo>
                  <a:lnTo>
                    <a:pt x="135" y="7"/>
                  </a:lnTo>
                  <a:lnTo>
                    <a:pt x="119" y="1"/>
                  </a:lnTo>
                  <a:lnTo>
                    <a:pt x="102" y="0"/>
                  </a:lnTo>
                  <a:lnTo>
                    <a:pt x="85" y="0"/>
                  </a:lnTo>
                  <a:lnTo>
                    <a:pt x="69" y="3"/>
                  </a:lnTo>
                  <a:lnTo>
                    <a:pt x="53" y="11"/>
                  </a:lnTo>
                  <a:lnTo>
                    <a:pt x="39" y="20"/>
                  </a:lnTo>
                  <a:lnTo>
                    <a:pt x="26" y="32"/>
                  </a:lnTo>
                  <a:lnTo>
                    <a:pt x="15" y="47"/>
                  </a:lnTo>
                  <a:lnTo>
                    <a:pt x="8" y="62"/>
                  </a:lnTo>
                  <a:lnTo>
                    <a:pt x="3" y="79"/>
                  </a:lnTo>
                  <a:lnTo>
                    <a:pt x="0" y="97"/>
                  </a:lnTo>
                  <a:lnTo>
                    <a:pt x="1" y="115"/>
                  </a:lnTo>
                  <a:lnTo>
                    <a:pt x="5" y="131"/>
                  </a:lnTo>
                  <a:lnTo>
                    <a:pt x="11" y="149"/>
                  </a:lnTo>
                  <a:lnTo>
                    <a:pt x="19" y="163"/>
                  </a:lnTo>
                  <a:lnTo>
                    <a:pt x="30" y="176"/>
                  </a:lnTo>
                  <a:lnTo>
                    <a:pt x="44" y="187"/>
                  </a:lnTo>
                  <a:lnTo>
                    <a:pt x="59" y="195"/>
                  </a:lnTo>
                  <a:lnTo>
                    <a:pt x="76" y="201"/>
                  </a:lnTo>
                  <a:lnTo>
                    <a:pt x="92" y="203"/>
                  </a:lnTo>
                  <a:lnTo>
                    <a:pt x="110" y="203"/>
                  </a:lnTo>
                  <a:lnTo>
                    <a:pt x="127" y="199"/>
                  </a:lnTo>
                  <a:lnTo>
                    <a:pt x="145" y="191"/>
                  </a:lnTo>
                  <a:lnTo>
                    <a:pt x="163" y="176"/>
                  </a:lnTo>
                  <a:lnTo>
                    <a:pt x="126" y="149"/>
                  </a:lnTo>
                  <a:lnTo>
                    <a:pt x="111" y="157"/>
                  </a:lnTo>
                  <a:lnTo>
                    <a:pt x="101" y="159"/>
                  </a:lnTo>
                  <a:lnTo>
                    <a:pt x="92" y="159"/>
                  </a:lnTo>
                  <a:lnTo>
                    <a:pt x="82" y="157"/>
                  </a:lnTo>
                  <a:lnTo>
                    <a:pt x="74" y="155"/>
                  </a:lnTo>
                  <a:lnTo>
                    <a:pt x="65" y="148"/>
                  </a:lnTo>
                  <a:lnTo>
                    <a:pt x="57" y="142"/>
                  </a:lnTo>
                  <a:lnTo>
                    <a:pt x="52" y="134"/>
                  </a:lnTo>
                  <a:lnTo>
                    <a:pt x="47" y="125"/>
                  </a:lnTo>
                  <a:lnTo>
                    <a:pt x="44" y="115"/>
                  </a:lnTo>
                  <a:lnTo>
                    <a:pt x="42" y="105"/>
                  </a:lnTo>
                  <a:lnTo>
                    <a:pt x="43" y="95"/>
                  </a:lnTo>
                  <a:lnTo>
                    <a:pt x="44" y="86"/>
                  </a:lnTo>
                  <a:lnTo>
                    <a:pt x="48" y="75"/>
                  </a:lnTo>
                  <a:lnTo>
                    <a:pt x="53" y="67"/>
                  </a:lnTo>
                  <a:lnTo>
                    <a:pt x="58" y="60"/>
                  </a:lnTo>
                  <a:lnTo>
                    <a:pt x="65" y="53"/>
                  </a:lnTo>
                  <a:lnTo>
                    <a:pt x="75" y="49"/>
                  </a:lnTo>
                  <a:lnTo>
                    <a:pt x="83" y="46"/>
                  </a:lnTo>
                  <a:lnTo>
                    <a:pt x="93" y="44"/>
                  </a:lnTo>
                  <a:lnTo>
                    <a:pt x="104" y="44"/>
                  </a:lnTo>
                  <a:lnTo>
                    <a:pt x="113" y="46"/>
                  </a:lnTo>
                  <a:lnTo>
                    <a:pt x="122" y="49"/>
                  </a:lnTo>
                  <a:lnTo>
                    <a:pt x="130" y="54"/>
                  </a:lnTo>
                  <a:lnTo>
                    <a:pt x="137" y="61"/>
                  </a:lnTo>
                  <a:lnTo>
                    <a:pt x="144" y="69"/>
                  </a:lnTo>
                  <a:lnTo>
                    <a:pt x="148" y="77"/>
                  </a:lnTo>
                  <a:lnTo>
                    <a:pt x="152" y="88"/>
                  </a:lnTo>
                  <a:lnTo>
                    <a:pt x="154" y="97"/>
                  </a:lnTo>
                  <a:lnTo>
                    <a:pt x="153" y="107"/>
                  </a:lnTo>
                  <a:lnTo>
                    <a:pt x="150" y="121"/>
                  </a:lnTo>
                  <a:lnTo>
                    <a:pt x="190"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5" name="Freeform 32">
              <a:extLst>
                <a:ext uri="{FF2B5EF4-FFF2-40B4-BE49-F238E27FC236}">
                  <a16:creationId xmlns:a16="http://schemas.microsoft.com/office/drawing/2014/main" id="{3174785C-A728-4BCD-9A61-06416257172F}"/>
                </a:ext>
              </a:extLst>
            </p:cNvPr>
            <p:cNvSpPr>
              <a:spLocks noChangeArrowheads="1"/>
            </p:cNvSpPr>
            <p:nvPr/>
          </p:nvSpPr>
          <p:spPr bwMode="auto">
            <a:xfrm>
              <a:off x="4249" y="2516"/>
              <a:ext cx="320" cy="63"/>
            </a:xfrm>
            <a:custGeom>
              <a:avLst/>
              <a:gdLst>
                <a:gd name="T0" fmla="*/ 843 w 959"/>
                <a:gd name="T1" fmla="*/ 15 h 187"/>
                <a:gd name="T2" fmla="*/ 335 w 959"/>
                <a:gd name="T3" fmla="*/ 111 h 187"/>
                <a:gd name="T4" fmla="*/ 34 w 959"/>
                <a:gd name="T5" fmla="*/ 0 h 187"/>
                <a:gd name="T6" fmla="*/ 0 w 959"/>
                <a:gd name="T7" fmla="*/ 15 h 187"/>
                <a:gd name="T8" fmla="*/ 324 w 959"/>
                <a:gd name="T9" fmla="*/ 187 h 187"/>
                <a:gd name="T10" fmla="*/ 959 w 959"/>
                <a:gd name="T11" fmla="*/ 69 h 187"/>
                <a:gd name="T12" fmla="*/ 843 w 959"/>
                <a:gd name="T13" fmla="*/ 15 h 187"/>
              </a:gdLst>
              <a:ahLst/>
              <a:cxnLst>
                <a:cxn ang="0">
                  <a:pos x="T0" y="T1"/>
                </a:cxn>
                <a:cxn ang="0">
                  <a:pos x="T2" y="T3"/>
                </a:cxn>
                <a:cxn ang="0">
                  <a:pos x="T4" y="T5"/>
                </a:cxn>
                <a:cxn ang="0">
                  <a:pos x="T6" y="T7"/>
                </a:cxn>
                <a:cxn ang="0">
                  <a:pos x="T8" y="T9"/>
                </a:cxn>
                <a:cxn ang="0">
                  <a:pos x="T10" y="T11"/>
                </a:cxn>
                <a:cxn ang="0">
                  <a:pos x="T12" y="T13"/>
                </a:cxn>
              </a:cxnLst>
              <a:rect l="0" t="0" r="r" b="b"/>
              <a:pathLst>
                <a:path w="959" h="187">
                  <a:moveTo>
                    <a:pt x="843" y="15"/>
                  </a:moveTo>
                  <a:lnTo>
                    <a:pt x="335" y="111"/>
                  </a:lnTo>
                  <a:lnTo>
                    <a:pt x="34" y="0"/>
                  </a:lnTo>
                  <a:lnTo>
                    <a:pt x="0" y="15"/>
                  </a:lnTo>
                  <a:lnTo>
                    <a:pt x="324" y="187"/>
                  </a:lnTo>
                  <a:lnTo>
                    <a:pt x="959" y="69"/>
                  </a:lnTo>
                  <a:lnTo>
                    <a:pt x="84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6" name="Freeform 33">
              <a:extLst>
                <a:ext uri="{FF2B5EF4-FFF2-40B4-BE49-F238E27FC236}">
                  <a16:creationId xmlns:a16="http://schemas.microsoft.com/office/drawing/2014/main" id="{F9A9D815-1D72-428F-A01E-ECACC8BAB958}"/>
                </a:ext>
              </a:extLst>
            </p:cNvPr>
            <p:cNvSpPr>
              <a:spLocks noChangeArrowheads="1"/>
            </p:cNvSpPr>
            <p:nvPr/>
          </p:nvSpPr>
          <p:spPr bwMode="auto">
            <a:xfrm>
              <a:off x="4151" y="2558"/>
              <a:ext cx="65" cy="68"/>
            </a:xfrm>
            <a:custGeom>
              <a:avLst/>
              <a:gdLst>
                <a:gd name="T0" fmla="*/ 193 w 195"/>
                <a:gd name="T1" fmla="*/ 79 h 203"/>
                <a:gd name="T2" fmla="*/ 179 w 195"/>
                <a:gd name="T3" fmla="*/ 45 h 203"/>
                <a:gd name="T4" fmla="*/ 156 w 195"/>
                <a:gd name="T5" fmla="*/ 19 h 203"/>
                <a:gd name="T6" fmla="*/ 126 w 195"/>
                <a:gd name="T7" fmla="*/ 4 h 203"/>
                <a:gd name="T8" fmla="*/ 91 w 195"/>
                <a:gd name="T9" fmla="*/ 0 h 203"/>
                <a:gd name="T10" fmla="*/ 58 w 195"/>
                <a:gd name="T11" fmla="*/ 8 h 203"/>
                <a:gd name="T12" fmla="*/ 30 w 195"/>
                <a:gd name="T13" fmla="*/ 28 h 203"/>
                <a:gd name="T14" fmla="*/ 10 w 195"/>
                <a:gd name="T15" fmla="*/ 55 h 203"/>
                <a:gd name="T16" fmla="*/ 0 w 195"/>
                <a:gd name="T17" fmla="*/ 89 h 203"/>
                <a:gd name="T18" fmla="*/ 3 w 195"/>
                <a:gd name="T19" fmla="*/ 125 h 203"/>
                <a:gd name="T20" fmla="*/ 16 w 195"/>
                <a:gd name="T21" fmla="*/ 158 h 203"/>
                <a:gd name="T22" fmla="*/ 40 w 195"/>
                <a:gd name="T23" fmla="*/ 184 h 203"/>
                <a:gd name="T24" fmla="*/ 69 w 195"/>
                <a:gd name="T25" fmla="*/ 201 h 203"/>
                <a:gd name="T26" fmla="*/ 103 w 195"/>
                <a:gd name="T27" fmla="*/ 203 h 203"/>
                <a:gd name="T28" fmla="*/ 136 w 195"/>
                <a:gd name="T29" fmla="*/ 197 h 203"/>
                <a:gd name="T30" fmla="*/ 166 w 195"/>
                <a:gd name="T31" fmla="*/ 176 h 203"/>
                <a:gd name="T32" fmla="*/ 190 w 195"/>
                <a:gd name="T33" fmla="*/ 133 h 203"/>
                <a:gd name="T34" fmla="*/ 134 w 195"/>
                <a:gd name="T35" fmla="*/ 146 h 203"/>
                <a:gd name="T36" fmla="*/ 117 w 195"/>
                <a:gd name="T37" fmla="*/ 156 h 203"/>
                <a:gd name="T38" fmla="*/ 99 w 195"/>
                <a:gd name="T39" fmla="*/ 159 h 203"/>
                <a:gd name="T40" fmla="*/ 79 w 195"/>
                <a:gd name="T41" fmla="*/ 156 h 203"/>
                <a:gd name="T42" fmla="*/ 62 w 195"/>
                <a:gd name="T43" fmla="*/ 146 h 203"/>
                <a:gd name="T44" fmla="*/ 50 w 195"/>
                <a:gd name="T45" fmla="*/ 132 h 203"/>
                <a:gd name="T46" fmla="*/ 43 w 195"/>
                <a:gd name="T47" fmla="*/ 112 h 203"/>
                <a:gd name="T48" fmla="*/ 43 w 195"/>
                <a:gd name="T49" fmla="*/ 93 h 203"/>
                <a:gd name="T50" fmla="*/ 50 w 195"/>
                <a:gd name="T51" fmla="*/ 73 h 203"/>
                <a:gd name="T52" fmla="*/ 61 w 195"/>
                <a:gd name="T53" fmla="*/ 59 h 203"/>
                <a:gd name="T54" fmla="*/ 78 w 195"/>
                <a:gd name="T55" fmla="*/ 48 h 203"/>
                <a:gd name="T56" fmla="*/ 97 w 195"/>
                <a:gd name="T57" fmla="*/ 43 h 203"/>
                <a:gd name="T58" fmla="*/ 116 w 195"/>
                <a:gd name="T59" fmla="*/ 47 h 203"/>
                <a:gd name="T60" fmla="*/ 134 w 195"/>
                <a:gd name="T61" fmla="*/ 58 h 203"/>
                <a:gd name="T62" fmla="*/ 145 w 195"/>
                <a:gd name="T63" fmla="*/ 72 h 203"/>
                <a:gd name="T64" fmla="*/ 152 w 195"/>
                <a:gd name="T65" fmla="*/ 9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 h="203">
                  <a:moveTo>
                    <a:pt x="195" y="98"/>
                  </a:moveTo>
                  <a:lnTo>
                    <a:pt x="193" y="79"/>
                  </a:lnTo>
                  <a:lnTo>
                    <a:pt x="188" y="61"/>
                  </a:lnTo>
                  <a:lnTo>
                    <a:pt x="179" y="45"/>
                  </a:lnTo>
                  <a:lnTo>
                    <a:pt x="169" y="33"/>
                  </a:lnTo>
                  <a:lnTo>
                    <a:pt x="156" y="19"/>
                  </a:lnTo>
                  <a:lnTo>
                    <a:pt x="140" y="11"/>
                  </a:lnTo>
                  <a:lnTo>
                    <a:pt x="126" y="4"/>
                  </a:lnTo>
                  <a:lnTo>
                    <a:pt x="109" y="1"/>
                  </a:lnTo>
                  <a:lnTo>
                    <a:pt x="91" y="0"/>
                  </a:lnTo>
                  <a:lnTo>
                    <a:pt x="75" y="3"/>
                  </a:lnTo>
                  <a:lnTo>
                    <a:pt x="58" y="8"/>
                  </a:lnTo>
                  <a:lnTo>
                    <a:pt x="44" y="16"/>
                  </a:lnTo>
                  <a:lnTo>
                    <a:pt x="30" y="28"/>
                  </a:lnTo>
                  <a:lnTo>
                    <a:pt x="19" y="41"/>
                  </a:lnTo>
                  <a:lnTo>
                    <a:pt x="10" y="55"/>
                  </a:lnTo>
                  <a:lnTo>
                    <a:pt x="4" y="73"/>
                  </a:lnTo>
                  <a:lnTo>
                    <a:pt x="0" y="89"/>
                  </a:lnTo>
                  <a:lnTo>
                    <a:pt x="0" y="108"/>
                  </a:lnTo>
                  <a:lnTo>
                    <a:pt x="3" y="125"/>
                  </a:lnTo>
                  <a:lnTo>
                    <a:pt x="8" y="142"/>
                  </a:lnTo>
                  <a:lnTo>
                    <a:pt x="16" y="158"/>
                  </a:lnTo>
                  <a:lnTo>
                    <a:pt x="26" y="172"/>
                  </a:lnTo>
                  <a:lnTo>
                    <a:pt x="40" y="184"/>
                  </a:lnTo>
                  <a:lnTo>
                    <a:pt x="54" y="192"/>
                  </a:lnTo>
                  <a:lnTo>
                    <a:pt x="69" y="201"/>
                  </a:lnTo>
                  <a:lnTo>
                    <a:pt x="87" y="203"/>
                  </a:lnTo>
                  <a:lnTo>
                    <a:pt x="103" y="203"/>
                  </a:lnTo>
                  <a:lnTo>
                    <a:pt x="120" y="201"/>
                  </a:lnTo>
                  <a:lnTo>
                    <a:pt x="136" y="197"/>
                  </a:lnTo>
                  <a:lnTo>
                    <a:pt x="152" y="187"/>
                  </a:lnTo>
                  <a:lnTo>
                    <a:pt x="166" y="176"/>
                  </a:lnTo>
                  <a:lnTo>
                    <a:pt x="178" y="159"/>
                  </a:lnTo>
                  <a:lnTo>
                    <a:pt x="190" y="133"/>
                  </a:lnTo>
                  <a:lnTo>
                    <a:pt x="148" y="127"/>
                  </a:lnTo>
                  <a:lnTo>
                    <a:pt x="134" y="146"/>
                  </a:lnTo>
                  <a:lnTo>
                    <a:pt x="126" y="152"/>
                  </a:lnTo>
                  <a:lnTo>
                    <a:pt x="117" y="156"/>
                  </a:lnTo>
                  <a:lnTo>
                    <a:pt x="108" y="158"/>
                  </a:lnTo>
                  <a:lnTo>
                    <a:pt x="99" y="159"/>
                  </a:lnTo>
                  <a:lnTo>
                    <a:pt x="88" y="158"/>
                  </a:lnTo>
                  <a:lnTo>
                    <a:pt x="79" y="156"/>
                  </a:lnTo>
                  <a:lnTo>
                    <a:pt x="70" y="152"/>
                  </a:lnTo>
                  <a:lnTo>
                    <a:pt x="62" y="146"/>
                  </a:lnTo>
                  <a:lnTo>
                    <a:pt x="55" y="140"/>
                  </a:lnTo>
                  <a:lnTo>
                    <a:pt x="50" y="132"/>
                  </a:lnTo>
                  <a:lnTo>
                    <a:pt x="45" y="122"/>
                  </a:lnTo>
                  <a:lnTo>
                    <a:pt x="43" y="112"/>
                  </a:lnTo>
                  <a:lnTo>
                    <a:pt x="42" y="102"/>
                  </a:lnTo>
                  <a:lnTo>
                    <a:pt x="43" y="93"/>
                  </a:lnTo>
                  <a:lnTo>
                    <a:pt x="45" y="83"/>
                  </a:lnTo>
                  <a:lnTo>
                    <a:pt x="50" y="73"/>
                  </a:lnTo>
                  <a:lnTo>
                    <a:pt x="54" y="66"/>
                  </a:lnTo>
                  <a:lnTo>
                    <a:pt x="61" y="59"/>
                  </a:lnTo>
                  <a:lnTo>
                    <a:pt x="69" y="51"/>
                  </a:lnTo>
                  <a:lnTo>
                    <a:pt x="78" y="48"/>
                  </a:lnTo>
                  <a:lnTo>
                    <a:pt x="88" y="45"/>
                  </a:lnTo>
                  <a:lnTo>
                    <a:pt x="97" y="43"/>
                  </a:lnTo>
                  <a:lnTo>
                    <a:pt x="106" y="45"/>
                  </a:lnTo>
                  <a:lnTo>
                    <a:pt x="116" y="47"/>
                  </a:lnTo>
                  <a:lnTo>
                    <a:pt x="125" y="51"/>
                  </a:lnTo>
                  <a:lnTo>
                    <a:pt x="134" y="58"/>
                  </a:lnTo>
                  <a:lnTo>
                    <a:pt x="140" y="65"/>
                  </a:lnTo>
                  <a:lnTo>
                    <a:pt x="145" y="72"/>
                  </a:lnTo>
                  <a:lnTo>
                    <a:pt x="150" y="82"/>
                  </a:lnTo>
                  <a:lnTo>
                    <a:pt x="152" y="98"/>
                  </a:lnTo>
                  <a:lnTo>
                    <a:pt x="195"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7" name="Freeform 34">
              <a:extLst>
                <a:ext uri="{FF2B5EF4-FFF2-40B4-BE49-F238E27FC236}">
                  <a16:creationId xmlns:a16="http://schemas.microsoft.com/office/drawing/2014/main" id="{73CCC537-3D70-42A2-B060-8DBEC0F07DB8}"/>
                </a:ext>
              </a:extLst>
            </p:cNvPr>
            <p:cNvSpPr>
              <a:spLocks noChangeArrowheads="1"/>
            </p:cNvSpPr>
            <p:nvPr/>
          </p:nvSpPr>
          <p:spPr bwMode="auto">
            <a:xfrm>
              <a:off x="4189" y="2674"/>
              <a:ext cx="65" cy="68"/>
            </a:xfrm>
            <a:custGeom>
              <a:avLst/>
              <a:gdLst>
                <a:gd name="T0" fmla="*/ 162 w 195"/>
                <a:gd name="T1" fmla="*/ 25 h 204"/>
                <a:gd name="T2" fmla="*/ 134 w 195"/>
                <a:gd name="T3" fmla="*/ 6 h 204"/>
                <a:gd name="T4" fmla="*/ 100 w 195"/>
                <a:gd name="T5" fmla="*/ 0 h 204"/>
                <a:gd name="T6" fmla="*/ 66 w 195"/>
                <a:gd name="T7" fmla="*/ 5 h 204"/>
                <a:gd name="T8" fmla="*/ 37 w 195"/>
                <a:gd name="T9" fmla="*/ 23 h 204"/>
                <a:gd name="T10" fmla="*/ 13 w 195"/>
                <a:gd name="T11" fmla="*/ 49 h 204"/>
                <a:gd name="T12" fmla="*/ 1 w 195"/>
                <a:gd name="T13" fmla="*/ 82 h 204"/>
                <a:gd name="T14" fmla="*/ 1 w 195"/>
                <a:gd name="T15" fmla="*/ 117 h 204"/>
                <a:gd name="T16" fmla="*/ 11 w 195"/>
                <a:gd name="T17" fmla="*/ 150 h 204"/>
                <a:gd name="T18" fmla="*/ 34 w 195"/>
                <a:gd name="T19" fmla="*/ 179 h 204"/>
                <a:gd name="T20" fmla="*/ 62 w 195"/>
                <a:gd name="T21" fmla="*/ 198 h 204"/>
                <a:gd name="T22" fmla="*/ 95 w 195"/>
                <a:gd name="T23" fmla="*/ 204 h 204"/>
                <a:gd name="T24" fmla="*/ 129 w 195"/>
                <a:gd name="T25" fmla="*/ 199 h 204"/>
                <a:gd name="T26" fmla="*/ 159 w 195"/>
                <a:gd name="T27" fmla="*/ 181 h 204"/>
                <a:gd name="T28" fmla="*/ 180 w 195"/>
                <a:gd name="T29" fmla="*/ 155 h 204"/>
                <a:gd name="T30" fmla="*/ 194 w 195"/>
                <a:gd name="T31" fmla="*/ 120 h 204"/>
                <a:gd name="T32" fmla="*/ 189 w 195"/>
                <a:gd name="T33" fmla="*/ 72 h 204"/>
                <a:gd name="T34" fmla="*/ 152 w 195"/>
                <a:gd name="T35" fmla="*/ 115 h 204"/>
                <a:gd name="T36" fmla="*/ 143 w 195"/>
                <a:gd name="T37" fmla="*/ 134 h 204"/>
                <a:gd name="T38" fmla="*/ 129 w 195"/>
                <a:gd name="T39" fmla="*/ 149 h 204"/>
                <a:gd name="T40" fmla="*/ 113 w 195"/>
                <a:gd name="T41" fmla="*/ 157 h 204"/>
                <a:gd name="T42" fmla="*/ 93 w 195"/>
                <a:gd name="T43" fmla="*/ 159 h 204"/>
                <a:gd name="T44" fmla="*/ 74 w 195"/>
                <a:gd name="T45" fmla="*/ 154 h 204"/>
                <a:gd name="T46" fmla="*/ 58 w 195"/>
                <a:gd name="T47" fmla="*/ 144 h 204"/>
                <a:gd name="T48" fmla="*/ 47 w 195"/>
                <a:gd name="T49" fmla="*/ 127 h 204"/>
                <a:gd name="T50" fmla="*/ 42 w 195"/>
                <a:gd name="T51" fmla="*/ 107 h 204"/>
                <a:gd name="T52" fmla="*/ 44 w 195"/>
                <a:gd name="T53" fmla="*/ 88 h 204"/>
                <a:gd name="T54" fmla="*/ 52 w 195"/>
                <a:gd name="T55" fmla="*/ 69 h 204"/>
                <a:gd name="T56" fmla="*/ 65 w 195"/>
                <a:gd name="T57" fmla="*/ 54 h 204"/>
                <a:gd name="T58" fmla="*/ 82 w 195"/>
                <a:gd name="T59" fmla="*/ 46 h 204"/>
                <a:gd name="T60" fmla="*/ 103 w 195"/>
                <a:gd name="T61" fmla="*/ 44 h 204"/>
                <a:gd name="T62" fmla="*/ 120 w 195"/>
                <a:gd name="T63" fmla="*/ 49 h 204"/>
                <a:gd name="T64" fmla="*/ 140 w 195"/>
                <a:gd name="T65" fmla="*/ 6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 h="204">
                  <a:moveTo>
                    <a:pt x="173" y="34"/>
                  </a:moveTo>
                  <a:lnTo>
                    <a:pt x="162" y="25"/>
                  </a:lnTo>
                  <a:lnTo>
                    <a:pt x="148" y="14"/>
                  </a:lnTo>
                  <a:lnTo>
                    <a:pt x="134" y="6"/>
                  </a:lnTo>
                  <a:lnTo>
                    <a:pt x="117" y="2"/>
                  </a:lnTo>
                  <a:lnTo>
                    <a:pt x="100" y="0"/>
                  </a:lnTo>
                  <a:lnTo>
                    <a:pt x="83" y="2"/>
                  </a:lnTo>
                  <a:lnTo>
                    <a:pt x="66" y="5"/>
                  </a:lnTo>
                  <a:lnTo>
                    <a:pt x="50" y="12"/>
                  </a:lnTo>
                  <a:lnTo>
                    <a:pt x="37" y="23"/>
                  </a:lnTo>
                  <a:lnTo>
                    <a:pt x="23" y="34"/>
                  </a:lnTo>
                  <a:lnTo>
                    <a:pt x="13" y="49"/>
                  </a:lnTo>
                  <a:lnTo>
                    <a:pt x="6" y="65"/>
                  </a:lnTo>
                  <a:lnTo>
                    <a:pt x="1" y="82"/>
                  </a:lnTo>
                  <a:lnTo>
                    <a:pt x="0" y="100"/>
                  </a:lnTo>
                  <a:lnTo>
                    <a:pt x="1" y="117"/>
                  </a:lnTo>
                  <a:lnTo>
                    <a:pt x="5" y="135"/>
                  </a:lnTo>
                  <a:lnTo>
                    <a:pt x="11" y="150"/>
                  </a:lnTo>
                  <a:lnTo>
                    <a:pt x="21" y="166"/>
                  </a:lnTo>
                  <a:lnTo>
                    <a:pt x="34" y="179"/>
                  </a:lnTo>
                  <a:lnTo>
                    <a:pt x="46" y="189"/>
                  </a:lnTo>
                  <a:lnTo>
                    <a:pt x="62" y="198"/>
                  </a:lnTo>
                  <a:lnTo>
                    <a:pt x="78" y="202"/>
                  </a:lnTo>
                  <a:lnTo>
                    <a:pt x="95" y="204"/>
                  </a:lnTo>
                  <a:lnTo>
                    <a:pt x="113" y="203"/>
                  </a:lnTo>
                  <a:lnTo>
                    <a:pt x="129" y="199"/>
                  </a:lnTo>
                  <a:lnTo>
                    <a:pt x="145" y="191"/>
                  </a:lnTo>
                  <a:lnTo>
                    <a:pt x="159" y="181"/>
                  </a:lnTo>
                  <a:lnTo>
                    <a:pt x="171" y="169"/>
                  </a:lnTo>
                  <a:lnTo>
                    <a:pt x="180" y="155"/>
                  </a:lnTo>
                  <a:lnTo>
                    <a:pt x="189" y="138"/>
                  </a:lnTo>
                  <a:lnTo>
                    <a:pt x="194" y="120"/>
                  </a:lnTo>
                  <a:lnTo>
                    <a:pt x="195" y="101"/>
                  </a:lnTo>
                  <a:lnTo>
                    <a:pt x="189" y="72"/>
                  </a:lnTo>
                  <a:lnTo>
                    <a:pt x="152" y="93"/>
                  </a:lnTo>
                  <a:lnTo>
                    <a:pt x="152" y="115"/>
                  </a:lnTo>
                  <a:lnTo>
                    <a:pt x="148" y="124"/>
                  </a:lnTo>
                  <a:lnTo>
                    <a:pt x="143" y="134"/>
                  </a:lnTo>
                  <a:lnTo>
                    <a:pt x="138" y="142"/>
                  </a:lnTo>
                  <a:lnTo>
                    <a:pt x="129" y="149"/>
                  </a:lnTo>
                  <a:lnTo>
                    <a:pt x="121" y="153"/>
                  </a:lnTo>
                  <a:lnTo>
                    <a:pt x="113" y="157"/>
                  </a:lnTo>
                  <a:lnTo>
                    <a:pt x="104" y="159"/>
                  </a:lnTo>
                  <a:lnTo>
                    <a:pt x="93" y="159"/>
                  </a:lnTo>
                  <a:lnTo>
                    <a:pt x="84" y="157"/>
                  </a:lnTo>
                  <a:lnTo>
                    <a:pt x="74" y="154"/>
                  </a:lnTo>
                  <a:lnTo>
                    <a:pt x="66" y="149"/>
                  </a:lnTo>
                  <a:lnTo>
                    <a:pt x="58" y="144"/>
                  </a:lnTo>
                  <a:lnTo>
                    <a:pt x="52" y="136"/>
                  </a:lnTo>
                  <a:lnTo>
                    <a:pt x="47" y="127"/>
                  </a:lnTo>
                  <a:lnTo>
                    <a:pt x="44" y="117"/>
                  </a:lnTo>
                  <a:lnTo>
                    <a:pt x="42" y="107"/>
                  </a:lnTo>
                  <a:lnTo>
                    <a:pt x="42" y="97"/>
                  </a:lnTo>
                  <a:lnTo>
                    <a:pt x="44" y="88"/>
                  </a:lnTo>
                  <a:lnTo>
                    <a:pt x="46" y="78"/>
                  </a:lnTo>
                  <a:lnTo>
                    <a:pt x="52" y="69"/>
                  </a:lnTo>
                  <a:lnTo>
                    <a:pt x="57" y="61"/>
                  </a:lnTo>
                  <a:lnTo>
                    <a:pt x="65" y="54"/>
                  </a:lnTo>
                  <a:lnTo>
                    <a:pt x="74" y="49"/>
                  </a:lnTo>
                  <a:lnTo>
                    <a:pt x="82" y="46"/>
                  </a:lnTo>
                  <a:lnTo>
                    <a:pt x="91" y="44"/>
                  </a:lnTo>
                  <a:lnTo>
                    <a:pt x="103" y="44"/>
                  </a:lnTo>
                  <a:lnTo>
                    <a:pt x="111" y="46"/>
                  </a:lnTo>
                  <a:lnTo>
                    <a:pt x="120" y="49"/>
                  </a:lnTo>
                  <a:lnTo>
                    <a:pt x="128" y="53"/>
                  </a:lnTo>
                  <a:lnTo>
                    <a:pt x="140" y="66"/>
                  </a:lnTo>
                  <a:lnTo>
                    <a:pt x="17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8" name="Freeform 35">
              <a:extLst>
                <a:ext uri="{FF2B5EF4-FFF2-40B4-BE49-F238E27FC236}">
                  <a16:creationId xmlns:a16="http://schemas.microsoft.com/office/drawing/2014/main" id="{8E47521E-14AA-494B-82B4-E57AEDD4AA3E}"/>
                </a:ext>
              </a:extLst>
            </p:cNvPr>
            <p:cNvSpPr>
              <a:spLocks noChangeArrowheads="1"/>
            </p:cNvSpPr>
            <p:nvPr/>
          </p:nvSpPr>
          <p:spPr bwMode="auto">
            <a:xfrm>
              <a:off x="4202" y="2531"/>
              <a:ext cx="132" cy="63"/>
            </a:xfrm>
            <a:custGeom>
              <a:avLst/>
              <a:gdLst>
                <a:gd name="T0" fmla="*/ 0 w 397"/>
                <a:gd name="T1" fmla="*/ 179 h 189"/>
                <a:gd name="T2" fmla="*/ 397 w 397"/>
                <a:gd name="T3" fmla="*/ 189 h 189"/>
                <a:gd name="T4" fmla="*/ 114 w 397"/>
                <a:gd name="T5" fmla="*/ 0 h 189"/>
                <a:gd name="T6" fmla="*/ 109 w 397"/>
                <a:gd name="T7" fmla="*/ 25 h 189"/>
                <a:gd name="T8" fmla="*/ 215 w 397"/>
                <a:gd name="T9" fmla="*/ 131 h 189"/>
                <a:gd name="T10" fmla="*/ 12 w 397"/>
                <a:gd name="T11" fmla="*/ 151 h 189"/>
                <a:gd name="T12" fmla="*/ 0 w 397"/>
                <a:gd name="T13" fmla="*/ 179 h 189"/>
              </a:gdLst>
              <a:ahLst/>
              <a:cxnLst>
                <a:cxn ang="0">
                  <a:pos x="T0" y="T1"/>
                </a:cxn>
                <a:cxn ang="0">
                  <a:pos x="T2" y="T3"/>
                </a:cxn>
                <a:cxn ang="0">
                  <a:pos x="T4" y="T5"/>
                </a:cxn>
                <a:cxn ang="0">
                  <a:pos x="T6" y="T7"/>
                </a:cxn>
                <a:cxn ang="0">
                  <a:pos x="T8" y="T9"/>
                </a:cxn>
                <a:cxn ang="0">
                  <a:pos x="T10" y="T11"/>
                </a:cxn>
                <a:cxn ang="0">
                  <a:pos x="T12" y="T13"/>
                </a:cxn>
              </a:cxnLst>
              <a:rect l="0" t="0" r="r" b="b"/>
              <a:pathLst>
                <a:path w="397" h="189">
                  <a:moveTo>
                    <a:pt x="0" y="179"/>
                  </a:moveTo>
                  <a:lnTo>
                    <a:pt x="397" y="189"/>
                  </a:lnTo>
                  <a:lnTo>
                    <a:pt x="114" y="0"/>
                  </a:lnTo>
                  <a:lnTo>
                    <a:pt x="109" y="25"/>
                  </a:lnTo>
                  <a:lnTo>
                    <a:pt x="215" y="131"/>
                  </a:lnTo>
                  <a:lnTo>
                    <a:pt x="12" y="151"/>
                  </a:lnTo>
                  <a:lnTo>
                    <a:pt x="0" y="1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79" name="Freeform 36">
              <a:extLst>
                <a:ext uri="{FF2B5EF4-FFF2-40B4-BE49-F238E27FC236}">
                  <a16:creationId xmlns:a16="http://schemas.microsoft.com/office/drawing/2014/main" id="{FCBB04DE-B15F-4ED3-A03A-DF19EC2A6E37}"/>
                </a:ext>
              </a:extLst>
            </p:cNvPr>
            <p:cNvSpPr>
              <a:spLocks noChangeArrowheads="1"/>
            </p:cNvSpPr>
            <p:nvPr/>
          </p:nvSpPr>
          <p:spPr bwMode="auto">
            <a:xfrm>
              <a:off x="4202" y="2600"/>
              <a:ext cx="129" cy="97"/>
            </a:xfrm>
            <a:custGeom>
              <a:avLst/>
              <a:gdLst>
                <a:gd name="T0" fmla="*/ 0 w 388"/>
                <a:gd name="T1" fmla="*/ 0 h 290"/>
                <a:gd name="T2" fmla="*/ 388 w 388"/>
                <a:gd name="T3" fmla="*/ 43 h 290"/>
                <a:gd name="T4" fmla="*/ 97 w 388"/>
                <a:gd name="T5" fmla="*/ 290 h 290"/>
                <a:gd name="T6" fmla="*/ 85 w 388"/>
                <a:gd name="T7" fmla="*/ 254 h 290"/>
                <a:gd name="T8" fmla="*/ 256 w 388"/>
                <a:gd name="T9" fmla="*/ 76 h 290"/>
                <a:gd name="T10" fmla="*/ 13 w 388"/>
                <a:gd name="T11" fmla="*/ 28 h 290"/>
                <a:gd name="T12" fmla="*/ 0 w 38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8" h="290">
                  <a:moveTo>
                    <a:pt x="0" y="0"/>
                  </a:moveTo>
                  <a:lnTo>
                    <a:pt x="388" y="43"/>
                  </a:lnTo>
                  <a:lnTo>
                    <a:pt x="97" y="290"/>
                  </a:lnTo>
                  <a:lnTo>
                    <a:pt x="85" y="254"/>
                  </a:lnTo>
                  <a:lnTo>
                    <a:pt x="256" y="76"/>
                  </a:lnTo>
                  <a:lnTo>
                    <a:pt x="13" y="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0" name="Freeform 37">
              <a:extLst>
                <a:ext uri="{FF2B5EF4-FFF2-40B4-BE49-F238E27FC236}">
                  <a16:creationId xmlns:a16="http://schemas.microsoft.com/office/drawing/2014/main" id="{8E0ED0A5-B556-48BB-A8B8-D4C619E8831F}"/>
                </a:ext>
              </a:extLst>
            </p:cNvPr>
            <p:cNvSpPr>
              <a:spLocks noChangeArrowheads="1"/>
            </p:cNvSpPr>
            <p:nvPr/>
          </p:nvSpPr>
          <p:spPr bwMode="auto">
            <a:xfrm>
              <a:off x="4061" y="2218"/>
              <a:ext cx="65" cy="80"/>
            </a:xfrm>
            <a:custGeom>
              <a:avLst/>
              <a:gdLst>
                <a:gd name="T0" fmla="*/ 0 w 195"/>
                <a:gd name="T1" fmla="*/ 0 h 239"/>
                <a:gd name="T2" fmla="*/ 136 w 195"/>
                <a:gd name="T3" fmla="*/ 239 h 239"/>
                <a:gd name="T4" fmla="*/ 195 w 195"/>
                <a:gd name="T5" fmla="*/ 53 h 239"/>
                <a:gd name="T6" fmla="*/ 174 w 195"/>
                <a:gd name="T7" fmla="*/ 47 h 239"/>
                <a:gd name="T8" fmla="*/ 122 w 195"/>
                <a:gd name="T9" fmla="*/ 136 h 239"/>
                <a:gd name="T10" fmla="*/ 29 w 195"/>
                <a:gd name="T11" fmla="*/ 1 h 239"/>
                <a:gd name="T12" fmla="*/ 0 w 195"/>
                <a:gd name="T13" fmla="*/ 0 h 239"/>
              </a:gdLst>
              <a:ahLst/>
              <a:cxnLst>
                <a:cxn ang="0">
                  <a:pos x="T0" y="T1"/>
                </a:cxn>
                <a:cxn ang="0">
                  <a:pos x="T2" y="T3"/>
                </a:cxn>
                <a:cxn ang="0">
                  <a:pos x="T4" y="T5"/>
                </a:cxn>
                <a:cxn ang="0">
                  <a:pos x="T6" y="T7"/>
                </a:cxn>
                <a:cxn ang="0">
                  <a:pos x="T8" y="T9"/>
                </a:cxn>
                <a:cxn ang="0">
                  <a:pos x="T10" y="T11"/>
                </a:cxn>
                <a:cxn ang="0">
                  <a:pos x="T12" y="T13"/>
                </a:cxn>
              </a:cxnLst>
              <a:rect l="0" t="0" r="r" b="b"/>
              <a:pathLst>
                <a:path w="195" h="239">
                  <a:moveTo>
                    <a:pt x="0" y="0"/>
                  </a:moveTo>
                  <a:lnTo>
                    <a:pt x="136" y="239"/>
                  </a:lnTo>
                  <a:lnTo>
                    <a:pt x="195" y="53"/>
                  </a:lnTo>
                  <a:lnTo>
                    <a:pt x="174" y="47"/>
                  </a:lnTo>
                  <a:lnTo>
                    <a:pt x="122" y="136"/>
                  </a:lnTo>
                  <a:lnTo>
                    <a:pt x="29"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1" name="Freeform 38">
              <a:extLst>
                <a:ext uri="{FF2B5EF4-FFF2-40B4-BE49-F238E27FC236}">
                  <a16:creationId xmlns:a16="http://schemas.microsoft.com/office/drawing/2014/main" id="{4E0ABEC0-AC23-4E05-B5AA-508F203CBD0D}"/>
                </a:ext>
              </a:extLst>
            </p:cNvPr>
            <p:cNvSpPr>
              <a:spLocks noChangeArrowheads="1"/>
            </p:cNvSpPr>
            <p:nvPr/>
          </p:nvSpPr>
          <p:spPr bwMode="auto">
            <a:xfrm>
              <a:off x="4024" y="2178"/>
              <a:ext cx="58" cy="55"/>
            </a:xfrm>
            <a:custGeom>
              <a:avLst/>
              <a:gdLst>
                <a:gd name="T0" fmla="*/ 143 w 174"/>
                <a:gd name="T1" fmla="*/ 147 h 166"/>
                <a:gd name="T2" fmla="*/ 161 w 174"/>
                <a:gd name="T3" fmla="*/ 125 h 166"/>
                <a:gd name="T4" fmla="*/ 172 w 174"/>
                <a:gd name="T5" fmla="*/ 98 h 166"/>
                <a:gd name="T6" fmla="*/ 172 w 174"/>
                <a:gd name="T7" fmla="*/ 68 h 166"/>
                <a:gd name="T8" fmla="*/ 161 w 174"/>
                <a:gd name="T9" fmla="*/ 41 h 166"/>
                <a:gd name="T10" fmla="*/ 143 w 174"/>
                <a:gd name="T11" fmla="*/ 19 h 166"/>
                <a:gd name="T12" fmla="*/ 116 w 174"/>
                <a:gd name="T13" fmla="*/ 4 h 166"/>
                <a:gd name="T14" fmla="*/ 86 w 174"/>
                <a:gd name="T15" fmla="*/ 0 h 166"/>
                <a:gd name="T16" fmla="*/ 56 w 174"/>
                <a:gd name="T17" fmla="*/ 4 h 166"/>
                <a:gd name="T18" fmla="*/ 30 w 174"/>
                <a:gd name="T19" fmla="*/ 19 h 166"/>
                <a:gd name="T20" fmla="*/ 10 w 174"/>
                <a:gd name="T21" fmla="*/ 41 h 166"/>
                <a:gd name="T22" fmla="*/ 0 w 174"/>
                <a:gd name="T23" fmla="*/ 69 h 166"/>
                <a:gd name="T24" fmla="*/ 0 w 174"/>
                <a:gd name="T25" fmla="*/ 99 h 166"/>
                <a:gd name="T26" fmla="*/ 11 w 174"/>
                <a:gd name="T27" fmla="*/ 126 h 166"/>
                <a:gd name="T28" fmla="*/ 30 w 174"/>
                <a:gd name="T29" fmla="*/ 147 h 166"/>
                <a:gd name="T30" fmla="*/ 57 w 174"/>
                <a:gd name="T31" fmla="*/ 163 h 166"/>
                <a:gd name="T32" fmla="*/ 99 w 174"/>
                <a:gd name="T33" fmla="*/ 165 h 166"/>
                <a:gd name="T34" fmla="*/ 67 w 174"/>
                <a:gd name="T35" fmla="*/ 127 h 166"/>
                <a:gd name="T36" fmla="*/ 52 w 174"/>
                <a:gd name="T37" fmla="*/ 118 h 166"/>
                <a:gd name="T38" fmla="*/ 43 w 174"/>
                <a:gd name="T39" fmla="*/ 105 h 166"/>
                <a:gd name="T40" fmla="*/ 38 w 174"/>
                <a:gd name="T41" fmla="*/ 89 h 166"/>
                <a:gd name="T42" fmla="*/ 38 w 174"/>
                <a:gd name="T43" fmla="*/ 74 h 166"/>
                <a:gd name="T44" fmla="*/ 45 w 174"/>
                <a:gd name="T45" fmla="*/ 58 h 166"/>
                <a:gd name="T46" fmla="*/ 56 w 174"/>
                <a:gd name="T47" fmla="*/ 45 h 166"/>
                <a:gd name="T48" fmla="*/ 72 w 174"/>
                <a:gd name="T49" fmla="*/ 37 h 166"/>
                <a:gd name="T50" fmla="*/ 88 w 174"/>
                <a:gd name="T51" fmla="*/ 36 h 166"/>
                <a:gd name="T52" fmla="*/ 106 w 174"/>
                <a:gd name="T53" fmla="*/ 39 h 166"/>
                <a:gd name="T54" fmla="*/ 120 w 174"/>
                <a:gd name="T55" fmla="*/ 48 h 166"/>
                <a:gd name="T56" fmla="*/ 131 w 174"/>
                <a:gd name="T57" fmla="*/ 61 h 166"/>
                <a:gd name="T58" fmla="*/ 135 w 174"/>
                <a:gd name="T59" fmla="*/ 77 h 166"/>
                <a:gd name="T60" fmla="*/ 135 w 174"/>
                <a:gd name="T61" fmla="*/ 94 h 166"/>
                <a:gd name="T62" fmla="*/ 128 w 174"/>
                <a:gd name="T63" fmla="*/ 109 h 166"/>
                <a:gd name="T64" fmla="*/ 111 w 174"/>
                <a:gd name="T65" fmla="*/ 12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66">
                  <a:moveTo>
                    <a:pt x="129" y="157"/>
                  </a:moveTo>
                  <a:lnTo>
                    <a:pt x="143" y="147"/>
                  </a:lnTo>
                  <a:lnTo>
                    <a:pt x="154" y="137"/>
                  </a:lnTo>
                  <a:lnTo>
                    <a:pt x="161" y="125"/>
                  </a:lnTo>
                  <a:lnTo>
                    <a:pt x="168" y="112"/>
                  </a:lnTo>
                  <a:lnTo>
                    <a:pt x="172" y="98"/>
                  </a:lnTo>
                  <a:lnTo>
                    <a:pt x="174" y="83"/>
                  </a:lnTo>
                  <a:lnTo>
                    <a:pt x="172" y="68"/>
                  </a:lnTo>
                  <a:lnTo>
                    <a:pt x="168" y="55"/>
                  </a:lnTo>
                  <a:lnTo>
                    <a:pt x="161" y="41"/>
                  </a:lnTo>
                  <a:lnTo>
                    <a:pt x="153" y="29"/>
                  </a:lnTo>
                  <a:lnTo>
                    <a:pt x="143" y="19"/>
                  </a:lnTo>
                  <a:lnTo>
                    <a:pt x="130" y="11"/>
                  </a:lnTo>
                  <a:lnTo>
                    <a:pt x="116" y="4"/>
                  </a:lnTo>
                  <a:lnTo>
                    <a:pt x="101" y="1"/>
                  </a:lnTo>
                  <a:lnTo>
                    <a:pt x="86" y="0"/>
                  </a:lnTo>
                  <a:lnTo>
                    <a:pt x="71" y="1"/>
                  </a:lnTo>
                  <a:lnTo>
                    <a:pt x="56" y="4"/>
                  </a:lnTo>
                  <a:lnTo>
                    <a:pt x="43" y="11"/>
                  </a:lnTo>
                  <a:lnTo>
                    <a:pt x="30" y="19"/>
                  </a:lnTo>
                  <a:lnTo>
                    <a:pt x="19" y="29"/>
                  </a:lnTo>
                  <a:lnTo>
                    <a:pt x="10" y="41"/>
                  </a:lnTo>
                  <a:lnTo>
                    <a:pt x="4" y="56"/>
                  </a:lnTo>
                  <a:lnTo>
                    <a:pt x="0" y="69"/>
                  </a:lnTo>
                  <a:lnTo>
                    <a:pt x="0" y="83"/>
                  </a:lnTo>
                  <a:lnTo>
                    <a:pt x="0" y="99"/>
                  </a:lnTo>
                  <a:lnTo>
                    <a:pt x="4" y="112"/>
                  </a:lnTo>
                  <a:lnTo>
                    <a:pt x="11" y="126"/>
                  </a:lnTo>
                  <a:lnTo>
                    <a:pt x="19" y="137"/>
                  </a:lnTo>
                  <a:lnTo>
                    <a:pt x="30" y="147"/>
                  </a:lnTo>
                  <a:lnTo>
                    <a:pt x="43" y="157"/>
                  </a:lnTo>
                  <a:lnTo>
                    <a:pt x="57" y="163"/>
                  </a:lnTo>
                  <a:lnTo>
                    <a:pt x="74" y="166"/>
                  </a:lnTo>
                  <a:lnTo>
                    <a:pt x="99" y="165"/>
                  </a:lnTo>
                  <a:lnTo>
                    <a:pt x="87" y="131"/>
                  </a:lnTo>
                  <a:lnTo>
                    <a:pt x="67" y="127"/>
                  </a:lnTo>
                  <a:lnTo>
                    <a:pt x="58" y="123"/>
                  </a:lnTo>
                  <a:lnTo>
                    <a:pt x="52" y="118"/>
                  </a:lnTo>
                  <a:lnTo>
                    <a:pt x="47" y="112"/>
                  </a:lnTo>
                  <a:lnTo>
                    <a:pt x="43" y="105"/>
                  </a:lnTo>
                  <a:lnTo>
                    <a:pt x="40" y="97"/>
                  </a:lnTo>
                  <a:lnTo>
                    <a:pt x="38" y="89"/>
                  </a:lnTo>
                  <a:lnTo>
                    <a:pt x="37" y="80"/>
                  </a:lnTo>
                  <a:lnTo>
                    <a:pt x="38" y="74"/>
                  </a:lnTo>
                  <a:lnTo>
                    <a:pt x="41" y="66"/>
                  </a:lnTo>
                  <a:lnTo>
                    <a:pt x="45" y="58"/>
                  </a:lnTo>
                  <a:lnTo>
                    <a:pt x="50" y="52"/>
                  </a:lnTo>
                  <a:lnTo>
                    <a:pt x="56" y="45"/>
                  </a:lnTo>
                  <a:lnTo>
                    <a:pt x="64" y="41"/>
                  </a:lnTo>
                  <a:lnTo>
                    <a:pt x="72" y="37"/>
                  </a:lnTo>
                  <a:lnTo>
                    <a:pt x="81" y="36"/>
                  </a:lnTo>
                  <a:lnTo>
                    <a:pt x="88" y="36"/>
                  </a:lnTo>
                  <a:lnTo>
                    <a:pt x="97" y="37"/>
                  </a:lnTo>
                  <a:lnTo>
                    <a:pt x="106" y="39"/>
                  </a:lnTo>
                  <a:lnTo>
                    <a:pt x="114" y="43"/>
                  </a:lnTo>
                  <a:lnTo>
                    <a:pt x="120" y="48"/>
                  </a:lnTo>
                  <a:lnTo>
                    <a:pt x="126" y="56"/>
                  </a:lnTo>
                  <a:lnTo>
                    <a:pt x="131" y="61"/>
                  </a:lnTo>
                  <a:lnTo>
                    <a:pt x="134" y="69"/>
                  </a:lnTo>
                  <a:lnTo>
                    <a:pt x="135" y="77"/>
                  </a:lnTo>
                  <a:lnTo>
                    <a:pt x="135" y="87"/>
                  </a:lnTo>
                  <a:lnTo>
                    <a:pt x="135" y="94"/>
                  </a:lnTo>
                  <a:lnTo>
                    <a:pt x="132" y="102"/>
                  </a:lnTo>
                  <a:lnTo>
                    <a:pt x="128" y="109"/>
                  </a:lnTo>
                  <a:lnTo>
                    <a:pt x="122" y="116"/>
                  </a:lnTo>
                  <a:lnTo>
                    <a:pt x="111" y="124"/>
                  </a:lnTo>
                  <a:lnTo>
                    <a:pt x="129"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2" name="Freeform 39">
              <a:extLst>
                <a:ext uri="{FF2B5EF4-FFF2-40B4-BE49-F238E27FC236}">
                  <a16:creationId xmlns:a16="http://schemas.microsoft.com/office/drawing/2014/main" id="{AF36B561-B6CC-4AC4-AB5F-B8D329D3366A}"/>
                </a:ext>
              </a:extLst>
            </p:cNvPr>
            <p:cNvSpPr>
              <a:spLocks noChangeArrowheads="1"/>
            </p:cNvSpPr>
            <p:nvPr/>
          </p:nvSpPr>
          <p:spPr bwMode="auto">
            <a:xfrm>
              <a:off x="4108" y="2195"/>
              <a:ext cx="58" cy="57"/>
            </a:xfrm>
            <a:custGeom>
              <a:avLst/>
              <a:gdLst>
                <a:gd name="T0" fmla="*/ 90 w 174"/>
                <a:gd name="T1" fmla="*/ 167 h 172"/>
                <a:gd name="T2" fmla="*/ 120 w 174"/>
                <a:gd name="T3" fmla="*/ 161 h 172"/>
                <a:gd name="T4" fmla="*/ 146 w 174"/>
                <a:gd name="T5" fmla="*/ 146 h 172"/>
                <a:gd name="T6" fmla="*/ 164 w 174"/>
                <a:gd name="T7" fmla="*/ 123 h 172"/>
                <a:gd name="T8" fmla="*/ 174 w 174"/>
                <a:gd name="T9" fmla="*/ 95 h 172"/>
                <a:gd name="T10" fmla="*/ 173 w 174"/>
                <a:gd name="T11" fmla="*/ 65 h 172"/>
                <a:gd name="T12" fmla="*/ 161 w 174"/>
                <a:gd name="T13" fmla="*/ 40 h 172"/>
                <a:gd name="T14" fmla="*/ 141 w 174"/>
                <a:gd name="T15" fmla="*/ 17 h 172"/>
                <a:gd name="T16" fmla="*/ 114 w 174"/>
                <a:gd name="T17" fmla="*/ 4 h 172"/>
                <a:gd name="T18" fmla="*/ 84 w 174"/>
                <a:gd name="T19" fmla="*/ 0 h 172"/>
                <a:gd name="T20" fmla="*/ 54 w 174"/>
                <a:gd name="T21" fmla="*/ 6 h 172"/>
                <a:gd name="T22" fmla="*/ 29 w 174"/>
                <a:gd name="T23" fmla="*/ 20 h 172"/>
                <a:gd name="T24" fmla="*/ 9 w 174"/>
                <a:gd name="T25" fmla="*/ 44 h 172"/>
                <a:gd name="T26" fmla="*/ 1 w 174"/>
                <a:gd name="T27" fmla="*/ 72 h 172"/>
                <a:gd name="T28" fmla="*/ 2 w 174"/>
                <a:gd name="T29" fmla="*/ 100 h 172"/>
                <a:gd name="T30" fmla="*/ 13 w 174"/>
                <a:gd name="T31" fmla="*/ 128 h 172"/>
                <a:gd name="T32" fmla="*/ 45 w 174"/>
                <a:gd name="T33" fmla="*/ 156 h 172"/>
                <a:gd name="T34" fmla="*/ 43 w 174"/>
                <a:gd name="T35" fmla="*/ 106 h 172"/>
                <a:gd name="T36" fmla="*/ 39 w 174"/>
                <a:gd name="T37" fmla="*/ 91 h 172"/>
                <a:gd name="T38" fmla="*/ 39 w 174"/>
                <a:gd name="T39" fmla="*/ 75 h 172"/>
                <a:gd name="T40" fmla="*/ 44 w 174"/>
                <a:gd name="T41" fmla="*/ 59 h 172"/>
                <a:gd name="T42" fmla="*/ 55 w 174"/>
                <a:gd name="T43" fmla="*/ 46 h 172"/>
                <a:gd name="T44" fmla="*/ 71 w 174"/>
                <a:gd name="T45" fmla="*/ 38 h 172"/>
                <a:gd name="T46" fmla="*/ 87 w 174"/>
                <a:gd name="T47" fmla="*/ 37 h 172"/>
                <a:gd name="T48" fmla="*/ 105 w 174"/>
                <a:gd name="T49" fmla="*/ 40 h 172"/>
                <a:gd name="T50" fmla="*/ 119 w 174"/>
                <a:gd name="T51" fmla="*/ 48 h 172"/>
                <a:gd name="T52" fmla="*/ 130 w 174"/>
                <a:gd name="T53" fmla="*/ 60 h 172"/>
                <a:gd name="T54" fmla="*/ 136 w 174"/>
                <a:gd name="T55" fmla="*/ 76 h 172"/>
                <a:gd name="T56" fmla="*/ 136 w 174"/>
                <a:gd name="T57" fmla="*/ 93 h 172"/>
                <a:gd name="T58" fmla="*/ 130 w 174"/>
                <a:gd name="T59" fmla="*/ 108 h 172"/>
                <a:gd name="T60" fmla="*/ 118 w 174"/>
                <a:gd name="T61" fmla="*/ 120 h 172"/>
                <a:gd name="T62" fmla="*/ 103 w 174"/>
                <a:gd name="T63" fmla="*/ 128 h 172"/>
                <a:gd name="T64" fmla="*/ 80 w 174"/>
                <a:gd name="T65" fmla="*/ 13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72">
                  <a:moveTo>
                    <a:pt x="82" y="172"/>
                  </a:moveTo>
                  <a:lnTo>
                    <a:pt x="90" y="167"/>
                  </a:lnTo>
                  <a:lnTo>
                    <a:pt x="105" y="165"/>
                  </a:lnTo>
                  <a:lnTo>
                    <a:pt x="120" y="161"/>
                  </a:lnTo>
                  <a:lnTo>
                    <a:pt x="133" y="154"/>
                  </a:lnTo>
                  <a:lnTo>
                    <a:pt x="146" y="146"/>
                  </a:lnTo>
                  <a:lnTo>
                    <a:pt x="156" y="134"/>
                  </a:lnTo>
                  <a:lnTo>
                    <a:pt x="164" y="123"/>
                  </a:lnTo>
                  <a:lnTo>
                    <a:pt x="171" y="109"/>
                  </a:lnTo>
                  <a:lnTo>
                    <a:pt x="174" y="95"/>
                  </a:lnTo>
                  <a:lnTo>
                    <a:pt x="174" y="80"/>
                  </a:lnTo>
                  <a:lnTo>
                    <a:pt x="173" y="65"/>
                  </a:lnTo>
                  <a:lnTo>
                    <a:pt x="169" y="52"/>
                  </a:lnTo>
                  <a:lnTo>
                    <a:pt x="161" y="40"/>
                  </a:lnTo>
                  <a:lnTo>
                    <a:pt x="152" y="27"/>
                  </a:lnTo>
                  <a:lnTo>
                    <a:pt x="141" y="17"/>
                  </a:lnTo>
                  <a:lnTo>
                    <a:pt x="128" y="10"/>
                  </a:lnTo>
                  <a:lnTo>
                    <a:pt x="114" y="4"/>
                  </a:lnTo>
                  <a:lnTo>
                    <a:pt x="100" y="1"/>
                  </a:lnTo>
                  <a:lnTo>
                    <a:pt x="84" y="0"/>
                  </a:lnTo>
                  <a:lnTo>
                    <a:pt x="69" y="2"/>
                  </a:lnTo>
                  <a:lnTo>
                    <a:pt x="54" y="6"/>
                  </a:lnTo>
                  <a:lnTo>
                    <a:pt x="41" y="12"/>
                  </a:lnTo>
                  <a:lnTo>
                    <a:pt x="29" y="20"/>
                  </a:lnTo>
                  <a:lnTo>
                    <a:pt x="18" y="31"/>
                  </a:lnTo>
                  <a:lnTo>
                    <a:pt x="9" y="44"/>
                  </a:lnTo>
                  <a:lnTo>
                    <a:pt x="4" y="57"/>
                  </a:lnTo>
                  <a:lnTo>
                    <a:pt x="1" y="72"/>
                  </a:lnTo>
                  <a:lnTo>
                    <a:pt x="0" y="86"/>
                  </a:lnTo>
                  <a:lnTo>
                    <a:pt x="2" y="100"/>
                  </a:lnTo>
                  <a:lnTo>
                    <a:pt x="6" y="115"/>
                  </a:lnTo>
                  <a:lnTo>
                    <a:pt x="13" y="128"/>
                  </a:lnTo>
                  <a:lnTo>
                    <a:pt x="24" y="142"/>
                  </a:lnTo>
                  <a:lnTo>
                    <a:pt x="45" y="156"/>
                  </a:lnTo>
                  <a:lnTo>
                    <a:pt x="57" y="122"/>
                  </a:lnTo>
                  <a:lnTo>
                    <a:pt x="43" y="106"/>
                  </a:lnTo>
                  <a:lnTo>
                    <a:pt x="40" y="99"/>
                  </a:lnTo>
                  <a:lnTo>
                    <a:pt x="39" y="91"/>
                  </a:lnTo>
                  <a:lnTo>
                    <a:pt x="37" y="83"/>
                  </a:lnTo>
                  <a:lnTo>
                    <a:pt x="39" y="75"/>
                  </a:lnTo>
                  <a:lnTo>
                    <a:pt x="41" y="66"/>
                  </a:lnTo>
                  <a:lnTo>
                    <a:pt x="44" y="59"/>
                  </a:lnTo>
                  <a:lnTo>
                    <a:pt x="49" y="52"/>
                  </a:lnTo>
                  <a:lnTo>
                    <a:pt x="55" y="46"/>
                  </a:lnTo>
                  <a:lnTo>
                    <a:pt x="64" y="42"/>
                  </a:lnTo>
                  <a:lnTo>
                    <a:pt x="71" y="38"/>
                  </a:lnTo>
                  <a:lnTo>
                    <a:pt x="79" y="37"/>
                  </a:lnTo>
                  <a:lnTo>
                    <a:pt x="87" y="37"/>
                  </a:lnTo>
                  <a:lnTo>
                    <a:pt x="96" y="37"/>
                  </a:lnTo>
                  <a:lnTo>
                    <a:pt x="105" y="40"/>
                  </a:lnTo>
                  <a:lnTo>
                    <a:pt x="113" y="43"/>
                  </a:lnTo>
                  <a:lnTo>
                    <a:pt x="119" y="48"/>
                  </a:lnTo>
                  <a:lnTo>
                    <a:pt x="125" y="53"/>
                  </a:lnTo>
                  <a:lnTo>
                    <a:pt x="130" y="60"/>
                  </a:lnTo>
                  <a:lnTo>
                    <a:pt x="135" y="67"/>
                  </a:lnTo>
                  <a:lnTo>
                    <a:pt x="136" y="76"/>
                  </a:lnTo>
                  <a:lnTo>
                    <a:pt x="137" y="84"/>
                  </a:lnTo>
                  <a:lnTo>
                    <a:pt x="136" y="93"/>
                  </a:lnTo>
                  <a:lnTo>
                    <a:pt x="133" y="100"/>
                  </a:lnTo>
                  <a:lnTo>
                    <a:pt x="130" y="108"/>
                  </a:lnTo>
                  <a:lnTo>
                    <a:pt x="123" y="115"/>
                  </a:lnTo>
                  <a:lnTo>
                    <a:pt x="118" y="120"/>
                  </a:lnTo>
                  <a:lnTo>
                    <a:pt x="111" y="125"/>
                  </a:lnTo>
                  <a:lnTo>
                    <a:pt x="103" y="128"/>
                  </a:lnTo>
                  <a:lnTo>
                    <a:pt x="94" y="130"/>
                  </a:lnTo>
                  <a:lnTo>
                    <a:pt x="80" y="130"/>
                  </a:lnTo>
                  <a:lnTo>
                    <a:pt x="82"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3" name="Freeform 40">
              <a:extLst>
                <a:ext uri="{FF2B5EF4-FFF2-40B4-BE49-F238E27FC236}">
                  <a16:creationId xmlns:a16="http://schemas.microsoft.com/office/drawing/2014/main" id="{082E6292-EC6F-480A-9288-D43B3965095D}"/>
                </a:ext>
              </a:extLst>
            </p:cNvPr>
            <p:cNvSpPr>
              <a:spLocks noChangeArrowheads="1"/>
            </p:cNvSpPr>
            <p:nvPr/>
          </p:nvSpPr>
          <p:spPr bwMode="auto">
            <a:xfrm>
              <a:off x="3984" y="2221"/>
              <a:ext cx="109" cy="89"/>
            </a:xfrm>
            <a:custGeom>
              <a:avLst/>
              <a:gdLst>
                <a:gd name="T0" fmla="*/ 0 w 325"/>
                <a:gd name="T1" fmla="*/ 204 h 267"/>
                <a:gd name="T2" fmla="*/ 325 w 325"/>
                <a:gd name="T3" fmla="*/ 267 h 267"/>
                <a:gd name="T4" fmla="*/ 206 w 325"/>
                <a:gd name="T5" fmla="*/ 0 h 267"/>
                <a:gd name="T6" fmla="*/ 185 w 325"/>
                <a:gd name="T7" fmla="*/ 23 h 267"/>
                <a:gd name="T8" fmla="*/ 240 w 325"/>
                <a:gd name="T9" fmla="*/ 203 h 267"/>
                <a:gd name="T10" fmla="*/ 2 w 325"/>
                <a:gd name="T11" fmla="*/ 182 h 267"/>
                <a:gd name="T12" fmla="*/ 0 w 325"/>
                <a:gd name="T13" fmla="*/ 204 h 267"/>
              </a:gdLst>
              <a:ahLst/>
              <a:cxnLst>
                <a:cxn ang="0">
                  <a:pos x="T0" y="T1"/>
                </a:cxn>
                <a:cxn ang="0">
                  <a:pos x="T2" y="T3"/>
                </a:cxn>
                <a:cxn ang="0">
                  <a:pos x="T4" y="T5"/>
                </a:cxn>
                <a:cxn ang="0">
                  <a:pos x="T6" y="T7"/>
                </a:cxn>
                <a:cxn ang="0">
                  <a:pos x="T8" y="T9"/>
                </a:cxn>
                <a:cxn ang="0">
                  <a:pos x="T10" y="T11"/>
                </a:cxn>
                <a:cxn ang="0">
                  <a:pos x="T12" y="T13"/>
                </a:cxn>
              </a:cxnLst>
              <a:rect l="0" t="0" r="r" b="b"/>
              <a:pathLst>
                <a:path w="325" h="267">
                  <a:moveTo>
                    <a:pt x="0" y="204"/>
                  </a:moveTo>
                  <a:lnTo>
                    <a:pt x="325" y="267"/>
                  </a:lnTo>
                  <a:lnTo>
                    <a:pt x="206" y="0"/>
                  </a:lnTo>
                  <a:lnTo>
                    <a:pt x="185" y="23"/>
                  </a:lnTo>
                  <a:lnTo>
                    <a:pt x="240" y="203"/>
                  </a:lnTo>
                  <a:lnTo>
                    <a:pt x="2" y="182"/>
                  </a:lnTo>
                  <a:lnTo>
                    <a:pt x="0"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4" name="Freeform 41">
              <a:extLst>
                <a:ext uri="{FF2B5EF4-FFF2-40B4-BE49-F238E27FC236}">
                  <a16:creationId xmlns:a16="http://schemas.microsoft.com/office/drawing/2014/main" id="{768106B3-F1CB-4633-8B92-37472B268D17}"/>
                </a:ext>
              </a:extLst>
            </p:cNvPr>
            <p:cNvSpPr>
              <a:spLocks noChangeArrowheads="1"/>
            </p:cNvSpPr>
            <p:nvPr/>
          </p:nvSpPr>
          <p:spPr bwMode="auto">
            <a:xfrm>
              <a:off x="3938" y="2259"/>
              <a:ext cx="59" cy="56"/>
            </a:xfrm>
            <a:custGeom>
              <a:avLst/>
              <a:gdLst>
                <a:gd name="T0" fmla="*/ 176 w 176"/>
                <a:gd name="T1" fmla="*/ 82 h 168"/>
                <a:gd name="T2" fmla="*/ 169 w 176"/>
                <a:gd name="T3" fmla="*/ 54 h 168"/>
                <a:gd name="T4" fmla="*/ 154 w 176"/>
                <a:gd name="T5" fmla="*/ 29 h 168"/>
                <a:gd name="T6" fmla="*/ 131 w 176"/>
                <a:gd name="T7" fmla="*/ 11 h 168"/>
                <a:gd name="T8" fmla="*/ 101 w 176"/>
                <a:gd name="T9" fmla="*/ 2 h 168"/>
                <a:gd name="T10" fmla="*/ 71 w 176"/>
                <a:gd name="T11" fmla="*/ 2 h 168"/>
                <a:gd name="T12" fmla="*/ 42 w 176"/>
                <a:gd name="T13" fmla="*/ 12 h 168"/>
                <a:gd name="T14" fmla="*/ 20 w 176"/>
                <a:gd name="T15" fmla="*/ 31 h 168"/>
                <a:gd name="T16" fmla="*/ 5 w 176"/>
                <a:gd name="T17" fmla="*/ 57 h 168"/>
                <a:gd name="T18" fmla="*/ 0 w 176"/>
                <a:gd name="T19" fmla="*/ 86 h 168"/>
                <a:gd name="T20" fmla="*/ 7 w 176"/>
                <a:gd name="T21" fmla="*/ 114 h 168"/>
                <a:gd name="T22" fmla="*/ 23 w 176"/>
                <a:gd name="T23" fmla="*/ 140 h 168"/>
                <a:gd name="T24" fmla="*/ 45 w 176"/>
                <a:gd name="T25" fmla="*/ 159 h 168"/>
                <a:gd name="T26" fmla="*/ 74 w 176"/>
                <a:gd name="T27" fmla="*/ 167 h 168"/>
                <a:gd name="T28" fmla="*/ 105 w 176"/>
                <a:gd name="T29" fmla="*/ 167 h 168"/>
                <a:gd name="T30" fmla="*/ 133 w 176"/>
                <a:gd name="T31" fmla="*/ 156 h 168"/>
                <a:gd name="T32" fmla="*/ 163 w 176"/>
                <a:gd name="T33" fmla="*/ 126 h 168"/>
                <a:gd name="T34" fmla="*/ 111 w 176"/>
                <a:gd name="T35" fmla="*/ 127 h 168"/>
                <a:gd name="T36" fmla="*/ 95 w 176"/>
                <a:gd name="T37" fmla="*/ 131 h 168"/>
                <a:gd name="T38" fmla="*/ 77 w 176"/>
                <a:gd name="T39" fmla="*/ 131 h 168"/>
                <a:gd name="T40" fmla="*/ 62 w 176"/>
                <a:gd name="T41" fmla="*/ 125 h 168"/>
                <a:gd name="T42" fmla="*/ 49 w 176"/>
                <a:gd name="T43" fmla="*/ 114 h 168"/>
                <a:gd name="T44" fmla="*/ 41 w 176"/>
                <a:gd name="T45" fmla="*/ 99 h 168"/>
                <a:gd name="T46" fmla="*/ 38 w 176"/>
                <a:gd name="T47" fmla="*/ 82 h 168"/>
                <a:gd name="T48" fmla="*/ 41 w 176"/>
                <a:gd name="T49" fmla="*/ 66 h 168"/>
                <a:gd name="T50" fmla="*/ 51 w 176"/>
                <a:gd name="T51" fmla="*/ 53 h 168"/>
                <a:gd name="T52" fmla="*/ 64 w 176"/>
                <a:gd name="T53" fmla="*/ 42 h 168"/>
                <a:gd name="T54" fmla="*/ 80 w 176"/>
                <a:gd name="T55" fmla="*/ 37 h 168"/>
                <a:gd name="T56" fmla="*/ 98 w 176"/>
                <a:gd name="T57" fmla="*/ 37 h 168"/>
                <a:gd name="T58" fmla="*/ 114 w 176"/>
                <a:gd name="T59" fmla="*/ 43 h 168"/>
                <a:gd name="T60" fmla="*/ 128 w 176"/>
                <a:gd name="T61" fmla="*/ 56 h 168"/>
                <a:gd name="T62" fmla="*/ 135 w 176"/>
                <a:gd name="T63" fmla="*/ 69 h 168"/>
                <a:gd name="T64" fmla="*/ 136 w 176"/>
                <a:gd name="T65" fmla="*/ 9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8">
                  <a:moveTo>
                    <a:pt x="174" y="98"/>
                  </a:moveTo>
                  <a:lnTo>
                    <a:pt x="176" y="82"/>
                  </a:lnTo>
                  <a:lnTo>
                    <a:pt x="173" y="68"/>
                  </a:lnTo>
                  <a:lnTo>
                    <a:pt x="169" y="54"/>
                  </a:lnTo>
                  <a:lnTo>
                    <a:pt x="163" y="41"/>
                  </a:lnTo>
                  <a:lnTo>
                    <a:pt x="154" y="29"/>
                  </a:lnTo>
                  <a:lnTo>
                    <a:pt x="142" y="20"/>
                  </a:lnTo>
                  <a:lnTo>
                    <a:pt x="131" y="11"/>
                  </a:lnTo>
                  <a:lnTo>
                    <a:pt x="115" y="5"/>
                  </a:lnTo>
                  <a:lnTo>
                    <a:pt x="101" y="2"/>
                  </a:lnTo>
                  <a:lnTo>
                    <a:pt x="86" y="0"/>
                  </a:lnTo>
                  <a:lnTo>
                    <a:pt x="71" y="2"/>
                  </a:lnTo>
                  <a:lnTo>
                    <a:pt x="57" y="6"/>
                  </a:lnTo>
                  <a:lnTo>
                    <a:pt x="42" y="12"/>
                  </a:lnTo>
                  <a:lnTo>
                    <a:pt x="30" y="22"/>
                  </a:lnTo>
                  <a:lnTo>
                    <a:pt x="20" y="31"/>
                  </a:lnTo>
                  <a:lnTo>
                    <a:pt x="12" y="44"/>
                  </a:lnTo>
                  <a:lnTo>
                    <a:pt x="5" y="57"/>
                  </a:lnTo>
                  <a:lnTo>
                    <a:pt x="1" y="72"/>
                  </a:lnTo>
                  <a:lnTo>
                    <a:pt x="0" y="86"/>
                  </a:lnTo>
                  <a:lnTo>
                    <a:pt x="2" y="100"/>
                  </a:lnTo>
                  <a:lnTo>
                    <a:pt x="7" y="114"/>
                  </a:lnTo>
                  <a:lnTo>
                    <a:pt x="14" y="128"/>
                  </a:lnTo>
                  <a:lnTo>
                    <a:pt x="23" y="140"/>
                  </a:lnTo>
                  <a:lnTo>
                    <a:pt x="33" y="149"/>
                  </a:lnTo>
                  <a:lnTo>
                    <a:pt x="45" y="159"/>
                  </a:lnTo>
                  <a:lnTo>
                    <a:pt x="60" y="164"/>
                  </a:lnTo>
                  <a:lnTo>
                    <a:pt x="74" y="167"/>
                  </a:lnTo>
                  <a:lnTo>
                    <a:pt x="90" y="168"/>
                  </a:lnTo>
                  <a:lnTo>
                    <a:pt x="105" y="167"/>
                  </a:lnTo>
                  <a:lnTo>
                    <a:pt x="120" y="163"/>
                  </a:lnTo>
                  <a:lnTo>
                    <a:pt x="133" y="156"/>
                  </a:lnTo>
                  <a:lnTo>
                    <a:pt x="147" y="145"/>
                  </a:lnTo>
                  <a:lnTo>
                    <a:pt x="163" y="126"/>
                  </a:lnTo>
                  <a:lnTo>
                    <a:pt x="128" y="114"/>
                  </a:lnTo>
                  <a:lnTo>
                    <a:pt x="111" y="127"/>
                  </a:lnTo>
                  <a:lnTo>
                    <a:pt x="103" y="130"/>
                  </a:lnTo>
                  <a:lnTo>
                    <a:pt x="95" y="131"/>
                  </a:lnTo>
                  <a:lnTo>
                    <a:pt x="87" y="131"/>
                  </a:lnTo>
                  <a:lnTo>
                    <a:pt x="77" y="131"/>
                  </a:lnTo>
                  <a:lnTo>
                    <a:pt x="69" y="128"/>
                  </a:lnTo>
                  <a:lnTo>
                    <a:pt x="62" y="125"/>
                  </a:lnTo>
                  <a:lnTo>
                    <a:pt x="56" y="119"/>
                  </a:lnTo>
                  <a:lnTo>
                    <a:pt x="49" y="114"/>
                  </a:lnTo>
                  <a:lnTo>
                    <a:pt x="43" y="107"/>
                  </a:lnTo>
                  <a:lnTo>
                    <a:pt x="41" y="99"/>
                  </a:lnTo>
                  <a:lnTo>
                    <a:pt x="39" y="91"/>
                  </a:lnTo>
                  <a:lnTo>
                    <a:pt x="38" y="82"/>
                  </a:lnTo>
                  <a:lnTo>
                    <a:pt x="40" y="74"/>
                  </a:lnTo>
                  <a:lnTo>
                    <a:pt x="41" y="66"/>
                  </a:lnTo>
                  <a:lnTo>
                    <a:pt x="45" y="60"/>
                  </a:lnTo>
                  <a:lnTo>
                    <a:pt x="51" y="53"/>
                  </a:lnTo>
                  <a:lnTo>
                    <a:pt x="58" y="46"/>
                  </a:lnTo>
                  <a:lnTo>
                    <a:pt x="64" y="42"/>
                  </a:lnTo>
                  <a:lnTo>
                    <a:pt x="73" y="39"/>
                  </a:lnTo>
                  <a:lnTo>
                    <a:pt x="80" y="37"/>
                  </a:lnTo>
                  <a:lnTo>
                    <a:pt x="90" y="36"/>
                  </a:lnTo>
                  <a:lnTo>
                    <a:pt x="98" y="37"/>
                  </a:lnTo>
                  <a:lnTo>
                    <a:pt x="107" y="40"/>
                  </a:lnTo>
                  <a:lnTo>
                    <a:pt x="114" y="43"/>
                  </a:lnTo>
                  <a:lnTo>
                    <a:pt x="122" y="49"/>
                  </a:lnTo>
                  <a:lnTo>
                    <a:pt x="128" y="56"/>
                  </a:lnTo>
                  <a:lnTo>
                    <a:pt x="132" y="62"/>
                  </a:lnTo>
                  <a:lnTo>
                    <a:pt x="135" y="69"/>
                  </a:lnTo>
                  <a:lnTo>
                    <a:pt x="137" y="77"/>
                  </a:lnTo>
                  <a:lnTo>
                    <a:pt x="136" y="91"/>
                  </a:lnTo>
                  <a:lnTo>
                    <a:pt x="17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5" name="Freeform 42">
              <a:extLst>
                <a:ext uri="{FF2B5EF4-FFF2-40B4-BE49-F238E27FC236}">
                  <a16:creationId xmlns:a16="http://schemas.microsoft.com/office/drawing/2014/main" id="{1A47D7B1-3EC7-4B3F-B812-28CEFD3FFEDA}"/>
                </a:ext>
              </a:extLst>
            </p:cNvPr>
            <p:cNvSpPr>
              <a:spLocks noChangeArrowheads="1"/>
            </p:cNvSpPr>
            <p:nvPr/>
          </p:nvSpPr>
          <p:spPr bwMode="auto">
            <a:xfrm>
              <a:off x="3980" y="2237"/>
              <a:ext cx="392" cy="200"/>
            </a:xfrm>
            <a:custGeom>
              <a:avLst/>
              <a:gdLst>
                <a:gd name="T0" fmla="*/ 372 w 1178"/>
                <a:gd name="T1" fmla="*/ 290 h 598"/>
                <a:gd name="T2" fmla="*/ 402 w 1178"/>
                <a:gd name="T3" fmla="*/ 322 h 598"/>
                <a:gd name="T4" fmla="*/ 455 w 1178"/>
                <a:gd name="T5" fmla="*/ 372 h 598"/>
                <a:gd name="T6" fmla="*/ 499 w 1178"/>
                <a:gd name="T7" fmla="*/ 411 h 598"/>
                <a:gd name="T8" fmla="*/ 536 w 1178"/>
                <a:gd name="T9" fmla="*/ 439 h 598"/>
                <a:gd name="T10" fmla="*/ 606 w 1178"/>
                <a:gd name="T11" fmla="*/ 484 h 598"/>
                <a:gd name="T12" fmla="*/ 697 w 1178"/>
                <a:gd name="T13" fmla="*/ 521 h 598"/>
                <a:gd name="T14" fmla="*/ 856 w 1178"/>
                <a:gd name="T15" fmla="*/ 481 h 598"/>
                <a:gd name="T16" fmla="*/ 919 w 1178"/>
                <a:gd name="T17" fmla="*/ 443 h 598"/>
                <a:gd name="T18" fmla="*/ 981 w 1178"/>
                <a:gd name="T19" fmla="*/ 398 h 598"/>
                <a:gd name="T20" fmla="*/ 1033 w 1178"/>
                <a:gd name="T21" fmla="*/ 344 h 598"/>
                <a:gd name="T22" fmla="*/ 1099 w 1178"/>
                <a:gd name="T23" fmla="*/ 249 h 598"/>
                <a:gd name="T24" fmla="*/ 1104 w 1178"/>
                <a:gd name="T25" fmla="*/ 101 h 598"/>
                <a:gd name="T26" fmla="*/ 1034 w 1178"/>
                <a:gd name="T27" fmla="*/ 63 h 598"/>
                <a:gd name="T28" fmla="*/ 945 w 1178"/>
                <a:gd name="T29" fmla="*/ 113 h 598"/>
                <a:gd name="T30" fmla="*/ 897 w 1178"/>
                <a:gd name="T31" fmla="*/ 157 h 598"/>
                <a:gd name="T32" fmla="*/ 861 w 1178"/>
                <a:gd name="T33" fmla="*/ 197 h 598"/>
                <a:gd name="T34" fmla="*/ 833 w 1178"/>
                <a:gd name="T35" fmla="*/ 232 h 598"/>
                <a:gd name="T36" fmla="*/ 804 w 1178"/>
                <a:gd name="T37" fmla="*/ 266 h 598"/>
                <a:gd name="T38" fmla="*/ 770 w 1178"/>
                <a:gd name="T39" fmla="*/ 310 h 598"/>
                <a:gd name="T40" fmla="*/ 425 w 1178"/>
                <a:gd name="T41" fmla="*/ 214 h 598"/>
                <a:gd name="T42" fmla="*/ 478 w 1178"/>
                <a:gd name="T43" fmla="*/ 187 h 598"/>
                <a:gd name="T44" fmla="*/ 763 w 1178"/>
                <a:gd name="T45" fmla="*/ 221 h 598"/>
                <a:gd name="T46" fmla="*/ 798 w 1178"/>
                <a:gd name="T47" fmla="*/ 178 h 598"/>
                <a:gd name="T48" fmla="*/ 827 w 1178"/>
                <a:gd name="T49" fmla="*/ 144 h 598"/>
                <a:gd name="T50" fmla="*/ 858 w 1178"/>
                <a:gd name="T51" fmla="*/ 113 h 598"/>
                <a:gd name="T52" fmla="*/ 898 w 1178"/>
                <a:gd name="T53" fmla="*/ 75 h 598"/>
                <a:gd name="T54" fmla="*/ 952 w 1178"/>
                <a:gd name="T55" fmla="*/ 43 h 598"/>
                <a:gd name="T56" fmla="*/ 1073 w 1178"/>
                <a:gd name="T57" fmla="*/ 20 h 598"/>
                <a:gd name="T58" fmla="*/ 1178 w 1178"/>
                <a:gd name="T59" fmla="*/ 189 h 598"/>
                <a:gd name="T60" fmla="*/ 1136 w 1178"/>
                <a:gd name="T61" fmla="*/ 337 h 598"/>
                <a:gd name="T62" fmla="*/ 1081 w 1178"/>
                <a:gd name="T63" fmla="*/ 412 h 598"/>
                <a:gd name="T64" fmla="*/ 1051 w 1178"/>
                <a:gd name="T65" fmla="*/ 442 h 598"/>
                <a:gd name="T66" fmla="*/ 987 w 1178"/>
                <a:gd name="T67" fmla="*/ 494 h 598"/>
                <a:gd name="T68" fmla="*/ 918 w 1178"/>
                <a:gd name="T69" fmla="*/ 536 h 598"/>
                <a:gd name="T70" fmla="*/ 846 w 1178"/>
                <a:gd name="T71" fmla="*/ 570 h 598"/>
                <a:gd name="T72" fmla="*/ 679 w 1178"/>
                <a:gd name="T73" fmla="*/ 598 h 598"/>
                <a:gd name="T74" fmla="*/ 558 w 1178"/>
                <a:gd name="T75" fmla="*/ 549 h 598"/>
                <a:gd name="T76" fmla="*/ 513 w 1178"/>
                <a:gd name="T77" fmla="*/ 517 h 598"/>
                <a:gd name="T78" fmla="*/ 470 w 1178"/>
                <a:gd name="T79" fmla="*/ 481 h 598"/>
                <a:gd name="T80" fmla="*/ 431 w 1178"/>
                <a:gd name="T81" fmla="*/ 445 h 598"/>
                <a:gd name="T82" fmla="*/ 395 w 1178"/>
                <a:gd name="T83" fmla="*/ 410 h 598"/>
                <a:gd name="T84" fmla="*/ 358 w 1178"/>
                <a:gd name="T85" fmla="*/ 368 h 598"/>
                <a:gd name="T86" fmla="*/ 324 w 1178"/>
                <a:gd name="T87" fmla="*/ 32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8" h="598">
                  <a:moveTo>
                    <a:pt x="2" y="179"/>
                  </a:moveTo>
                  <a:lnTo>
                    <a:pt x="366" y="282"/>
                  </a:lnTo>
                  <a:lnTo>
                    <a:pt x="372" y="290"/>
                  </a:lnTo>
                  <a:lnTo>
                    <a:pt x="380" y="299"/>
                  </a:lnTo>
                  <a:lnTo>
                    <a:pt x="389" y="309"/>
                  </a:lnTo>
                  <a:lnTo>
                    <a:pt x="402" y="322"/>
                  </a:lnTo>
                  <a:lnTo>
                    <a:pt x="418" y="337"/>
                  </a:lnTo>
                  <a:lnTo>
                    <a:pt x="435" y="354"/>
                  </a:lnTo>
                  <a:lnTo>
                    <a:pt x="455" y="372"/>
                  </a:lnTo>
                  <a:lnTo>
                    <a:pt x="475" y="390"/>
                  </a:lnTo>
                  <a:lnTo>
                    <a:pt x="487" y="402"/>
                  </a:lnTo>
                  <a:lnTo>
                    <a:pt x="499" y="411"/>
                  </a:lnTo>
                  <a:lnTo>
                    <a:pt x="511" y="420"/>
                  </a:lnTo>
                  <a:lnTo>
                    <a:pt x="524" y="430"/>
                  </a:lnTo>
                  <a:lnTo>
                    <a:pt x="536" y="439"/>
                  </a:lnTo>
                  <a:lnTo>
                    <a:pt x="549" y="448"/>
                  </a:lnTo>
                  <a:lnTo>
                    <a:pt x="577" y="468"/>
                  </a:lnTo>
                  <a:lnTo>
                    <a:pt x="606" y="484"/>
                  </a:lnTo>
                  <a:lnTo>
                    <a:pt x="635" y="500"/>
                  </a:lnTo>
                  <a:lnTo>
                    <a:pt x="666" y="513"/>
                  </a:lnTo>
                  <a:lnTo>
                    <a:pt x="697" y="521"/>
                  </a:lnTo>
                  <a:lnTo>
                    <a:pt x="733" y="521"/>
                  </a:lnTo>
                  <a:lnTo>
                    <a:pt x="814" y="501"/>
                  </a:lnTo>
                  <a:lnTo>
                    <a:pt x="856" y="481"/>
                  </a:lnTo>
                  <a:lnTo>
                    <a:pt x="877" y="470"/>
                  </a:lnTo>
                  <a:lnTo>
                    <a:pt x="898" y="457"/>
                  </a:lnTo>
                  <a:lnTo>
                    <a:pt x="919" y="443"/>
                  </a:lnTo>
                  <a:lnTo>
                    <a:pt x="940" y="430"/>
                  </a:lnTo>
                  <a:lnTo>
                    <a:pt x="960" y="413"/>
                  </a:lnTo>
                  <a:lnTo>
                    <a:pt x="981" y="398"/>
                  </a:lnTo>
                  <a:lnTo>
                    <a:pt x="999" y="380"/>
                  </a:lnTo>
                  <a:lnTo>
                    <a:pt x="1017" y="362"/>
                  </a:lnTo>
                  <a:lnTo>
                    <a:pt x="1033" y="344"/>
                  </a:lnTo>
                  <a:lnTo>
                    <a:pt x="1050" y="326"/>
                  </a:lnTo>
                  <a:lnTo>
                    <a:pt x="1078" y="287"/>
                  </a:lnTo>
                  <a:lnTo>
                    <a:pt x="1099" y="249"/>
                  </a:lnTo>
                  <a:lnTo>
                    <a:pt x="1120" y="172"/>
                  </a:lnTo>
                  <a:lnTo>
                    <a:pt x="1118" y="136"/>
                  </a:lnTo>
                  <a:lnTo>
                    <a:pt x="1104" y="101"/>
                  </a:lnTo>
                  <a:lnTo>
                    <a:pt x="1089" y="81"/>
                  </a:lnTo>
                  <a:lnTo>
                    <a:pt x="1071" y="67"/>
                  </a:lnTo>
                  <a:lnTo>
                    <a:pt x="1034" y="63"/>
                  </a:lnTo>
                  <a:lnTo>
                    <a:pt x="992" y="81"/>
                  </a:lnTo>
                  <a:lnTo>
                    <a:pt x="969" y="95"/>
                  </a:lnTo>
                  <a:lnTo>
                    <a:pt x="945" y="113"/>
                  </a:lnTo>
                  <a:lnTo>
                    <a:pt x="930" y="124"/>
                  </a:lnTo>
                  <a:lnTo>
                    <a:pt x="915" y="139"/>
                  </a:lnTo>
                  <a:lnTo>
                    <a:pt x="897" y="157"/>
                  </a:lnTo>
                  <a:lnTo>
                    <a:pt x="888" y="166"/>
                  </a:lnTo>
                  <a:lnTo>
                    <a:pt x="880" y="176"/>
                  </a:lnTo>
                  <a:lnTo>
                    <a:pt x="861" y="197"/>
                  </a:lnTo>
                  <a:lnTo>
                    <a:pt x="851" y="209"/>
                  </a:lnTo>
                  <a:lnTo>
                    <a:pt x="841" y="220"/>
                  </a:lnTo>
                  <a:lnTo>
                    <a:pt x="833" y="232"/>
                  </a:lnTo>
                  <a:lnTo>
                    <a:pt x="822" y="243"/>
                  </a:lnTo>
                  <a:lnTo>
                    <a:pt x="812" y="256"/>
                  </a:lnTo>
                  <a:lnTo>
                    <a:pt x="804" y="266"/>
                  </a:lnTo>
                  <a:lnTo>
                    <a:pt x="795" y="278"/>
                  </a:lnTo>
                  <a:lnTo>
                    <a:pt x="785" y="290"/>
                  </a:lnTo>
                  <a:lnTo>
                    <a:pt x="770" y="310"/>
                  </a:lnTo>
                  <a:lnTo>
                    <a:pt x="741" y="347"/>
                  </a:lnTo>
                  <a:lnTo>
                    <a:pt x="714" y="382"/>
                  </a:lnTo>
                  <a:lnTo>
                    <a:pt x="425" y="214"/>
                  </a:lnTo>
                  <a:lnTo>
                    <a:pt x="466" y="0"/>
                  </a:lnTo>
                  <a:lnTo>
                    <a:pt x="493" y="13"/>
                  </a:lnTo>
                  <a:lnTo>
                    <a:pt x="478" y="187"/>
                  </a:lnTo>
                  <a:lnTo>
                    <a:pt x="707" y="295"/>
                  </a:lnTo>
                  <a:lnTo>
                    <a:pt x="733" y="259"/>
                  </a:lnTo>
                  <a:lnTo>
                    <a:pt x="763" y="221"/>
                  </a:lnTo>
                  <a:lnTo>
                    <a:pt x="771" y="211"/>
                  </a:lnTo>
                  <a:lnTo>
                    <a:pt x="780" y="201"/>
                  </a:lnTo>
                  <a:lnTo>
                    <a:pt x="798" y="178"/>
                  </a:lnTo>
                  <a:lnTo>
                    <a:pt x="807" y="166"/>
                  </a:lnTo>
                  <a:lnTo>
                    <a:pt x="817" y="157"/>
                  </a:lnTo>
                  <a:lnTo>
                    <a:pt x="827" y="144"/>
                  </a:lnTo>
                  <a:lnTo>
                    <a:pt x="837" y="133"/>
                  </a:lnTo>
                  <a:lnTo>
                    <a:pt x="848" y="123"/>
                  </a:lnTo>
                  <a:lnTo>
                    <a:pt x="858" y="113"/>
                  </a:lnTo>
                  <a:lnTo>
                    <a:pt x="868" y="103"/>
                  </a:lnTo>
                  <a:lnTo>
                    <a:pt x="879" y="93"/>
                  </a:lnTo>
                  <a:lnTo>
                    <a:pt x="898" y="75"/>
                  </a:lnTo>
                  <a:lnTo>
                    <a:pt x="918" y="61"/>
                  </a:lnTo>
                  <a:lnTo>
                    <a:pt x="935" y="51"/>
                  </a:lnTo>
                  <a:lnTo>
                    <a:pt x="952" y="43"/>
                  </a:lnTo>
                  <a:lnTo>
                    <a:pt x="984" y="34"/>
                  </a:lnTo>
                  <a:lnTo>
                    <a:pt x="1015" y="27"/>
                  </a:lnTo>
                  <a:lnTo>
                    <a:pt x="1073" y="20"/>
                  </a:lnTo>
                  <a:lnTo>
                    <a:pt x="1123" y="33"/>
                  </a:lnTo>
                  <a:lnTo>
                    <a:pt x="1157" y="77"/>
                  </a:lnTo>
                  <a:lnTo>
                    <a:pt x="1178" y="189"/>
                  </a:lnTo>
                  <a:lnTo>
                    <a:pt x="1173" y="240"/>
                  </a:lnTo>
                  <a:lnTo>
                    <a:pt x="1160" y="291"/>
                  </a:lnTo>
                  <a:lnTo>
                    <a:pt x="1136" y="337"/>
                  </a:lnTo>
                  <a:lnTo>
                    <a:pt x="1106" y="381"/>
                  </a:lnTo>
                  <a:lnTo>
                    <a:pt x="1089" y="403"/>
                  </a:lnTo>
                  <a:lnTo>
                    <a:pt x="1081" y="412"/>
                  </a:lnTo>
                  <a:lnTo>
                    <a:pt x="1070" y="423"/>
                  </a:lnTo>
                  <a:lnTo>
                    <a:pt x="1061" y="433"/>
                  </a:lnTo>
                  <a:lnTo>
                    <a:pt x="1051" y="442"/>
                  </a:lnTo>
                  <a:lnTo>
                    <a:pt x="1031" y="459"/>
                  </a:lnTo>
                  <a:lnTo>
                    <a:pt x="1010" y="477"/>
                  </a:lnTo>
                  <a:lnTo>
                    <a:pt x="987" y="494"/>
                  </a:lnTo>
                  <a:lnTo>
                    <a:pt x="965" y="509"/>
                  </a:lnTo>
                  <a:lnTo>
                    <a:pt x="941" y="523"/>
                  </a:lnTo>
                  <a:lnTo>
                    <a:pt x="918" y="536"/>
                  </a:lnTo>
                  <a:lnTo>
                    <a:pt x="894" y="549"/>
                  </a:lnTo>
                  <a:lnTo>
                    <a:pt x="871" y="559"/>
                  </a:lnTo>
                  <a:lnTo>
                    <a:pt x="846" y="570"/>
                  </a:lnTo>
                  <a:lnTo>
                    <a:pt x="800" y="584"/>
                  </a:lnTo>
                  <a:lnTo>
                    <a:pt x="755" y="595"/>
                  </a:lnTo>
                  <a:lnTo>
                    <a:pt x="679" y="598"/>
                  </a:lnTo>
                  <a:lnTo>
                    <a:pt x="618" y="582"/>
                  </a:lnTo>
                  <a:lnTo>
                    <a:pt x="588" y="566"/>
                  </a:lnTo>
                  <a:lnTo>
                    <a:pt x="558" y="549"/>
                  </a:lnTo>
                  <a:lnTo>
                    <a:pt x="542" y="539"/>
                  </a:lnTo>
                  <a:lnTo>
                    <a:pt x="527" y="528"/>
                  </a:lnTo>
                  <a:lnTo>
                    <a:pt x="513" y="517"/>
                  </a:lnTo>
                  <a:lnTo>
                    <a:pt x="498" y="506"/>
                  </a:lnTo>
                  <a:lnTo>
                    <a:pt x="484" y="492"/>
                  </a:lnTo>
                  <a:lnTo>
                    <a:pt x="470" y="481"/>
                  </a:lnTo>
                  <a:lnTo>
                    <a:pt x="456" y="469"/>
                  </a:lnTo>
                  <a:lnTo>
                    <a:pt x="443" y="457"/>
                  </a:lnTo>
                  <a:lnTo>
                    <a:pt x="431" y="445"/>
                  </a:lnTo>
                  <a:lnTo>
                    <a:pt x="419" y="433"/>
                  </a:lnTo>
                  <a:lnTo>
                    <a:pt x="406" y="420"/>
                  </a:lnTo>
                  <a:lnTo>
                    <a:pt x="395" y="410"/>
                  </a:lnTo>
                  <a:lnTo>
                    <a:pt x="385" y="399"/>
                  </a:lnTo>
                  <a:lnTo>
                    <a:pt x="375" y="387"/>
                  </a:lnTo>
                  <a:lnTo>
                    <a:pt x="358" y="368"/>
                  </a:lnTo>
                  <a:lnTo>
                    <a:pt x="344" y="352"/>
                  </a:lnTo>
                  <a:lnTo>
                    <a:pt x="333" y="339"/>
                  </a:lnTo>
                  <a:lnTo>
                    <a:pt x="324" y="329"/>
                  </a:lnTo>
                  <a:lnTo>
                    <a:pt x="0" y="205"/>
                  </a:lnTo>
                  <a:lnTo>
                    <a:pt x="2" y="1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6" name="Freeform 43">
              <a:extLst>
                <a:ext uri="{FF2B5EF4-FFF2-40B4-BE49-F238E27FC236}">
                  <a16:creationId xmlns:a16="http://schemas.microsoft.com/office/drawing/2014/main" id="{B2B11728-2139-46F8-B896-0C474080D146}"/>
                </a:ext>
              </a:extLst>
            </p:cNvPr>
            <p:cNvSpPr>
              <a:spLocks noChangeArrowheads="1"/>
            </p:cNvSpPr>
            <p:nvPr/>
          </p:nvSpPr>
          <p:spPr bwMode="auto">
            <a:xfrm>
              <a:off x="4097" y="1970"/>
              <a:ext cx="239" cy="251"/>
            </a:xfrm>
            <a:custGeom>
              <a:avLst/>
              <a:gdLst>
                <a:gd name="T0" fmla="*/ 705 w 716"/>
                <a:gd name="T1" fmla="*/ 214 h 753"/>
                <a:gd name="T2" fmla="*/ 716 w 716"/>
                <a:gd name="T3" fmla="*/ 139 h 753"/>
                <a:gd name="T4" fmla="*/ 704 w 716"/>
                <a:gd name="T5" fmla="*/ 75 h 753"/>
                <a:gd name="T6" fmla="*/ 685 w 716"/>
                <a:gd name="T7" fmla="*/ 46 h 753"/>
                <a:gd name="T8" fmla="*/ 672 w 716"/>
                <a:gd name="T9" fmla="*/ 35 h 753"/>
                <a:gd name="T10" fmla="*/ 657 w 716"/>
                <a:gd name="T11" fmla="*/ 24 h 753"/>
                <a:gd name="T12" fmla="*/ 623 w 716"/>
                <a:gd name="T13" fmla="*/ 8 h 753"/>
                <a:gd name="T14" fmla="*/ 592 w 716"/>
                <a:gd name="T15" fmla="*/ 0 h 753"/>
                <a:gd name="T16" fmla="*/ 542 w 716"/>
                <a:gd name="T17" fmla="*/ 3 h 753"/>
                <a:gd name="T18" fmla="*/ 501 w 716"/>
                <a:gd name="T19" fmla="*/ 19 h 753"/>
                <a:gd name="T20" fmla="*/ 469 w 716"/>
                <a:gd name="T21" fmla="*/ 36 h 753"/>
                <a:gd name="T22" fmla="*/ 434 w 716"/>
                <a:gd name="T23" fmla="*/ 50 h 753"/>
                <a:gd name="T24" fmla="*/ 393 w 716"/>
                <a:gd name="T25" fmla="*/ 61 h 753"/>
                <a:gd name="T26" fmla="*/ 309 w 716"/>
                <a:gd name="T27" fmla="*/ 74 h 753"/>
                <a:gd name="T28" fmla="*/ 142 w 716"/>
                <a:gd name="T29" fmla="*/ 97 h 753"/>
                <a:gd name="T30" fmla="*/ 49 w 716"/>
                <a:gd name="T31" fmla="*/ 136 h 753"/>
                <a:gd name="T32" fmla="*/ 2 w 716"/>
                <a:gd name="T33" fmla="*/ 208 h 753"/>
                <a:gd name="T34" fmla="*/ 0 w 716"/>
                <a:gd name="T35" fmla="*/ 230 h 753"/>
                <a:gd name="T36" fmla="*/ 1 w 716"/>
                <a:gd name="T37" fmla="*/ 252 h 753"/>
                <a:gd name="T38" fmla="*/ 11 w 716"/>
                <a:gd name="T39" fmla="*/ 294 h 753"/>
                <a:gd name="T40" fmla="*/ 29 w 716"/>
                <a:gd name="T41" fmla="*/ 333 h 753"/>
                <a:gd name="T42" fmla="*/ 50 w 716"/>
                <a:gd name="T43" fmla="*/ 368 h 753"/>
                <a:gd name="T44" fmla="*/ 73 w 716"/>
                <a:gd name="T45" fmla="*/ 398 h 753"/>
                <a:gd name="T46" fmla="*/ 83 w 716"/>
                <a:gd name="T47" fmla="*/ 410 h 753"/>
                <a:gd name="T48" fmla="*/ 94 w 716"/>
                <a:gd name="T49" fmla="*/ 419 h 753"/>
                <a:gd name="T50" fmla="*/ 107 w 716"/>
                <a:gd name="T51" fmla="*/ 435 h 753"/>
                <a:gd name="T52" fmla="*/ 113 w 716"/>
                <a:gd name="T53" fmla="*/ 440 h 753"/>
                <a:gd name="T54" fmla="*/ 485 w 716"/>
                <a:gd name="T55" fmla="*/ 753 h 753"/>
                <a:gd name="T56" fmla="*/ 477 w 716"/>
                <a:gd name="T57" fmla="*/ 673 h 753"/>
                <a:gd name="T58" fmla="*/ 115 w 716"/>
                <a:gd name="T59" fmla="*/ 368 h 753"/>
                <a:gd name="T60" fmla="*/ 102 w 716"/>
                <a:gd name="T61" fmla="*/ 349 h 753"/>
                <a:gd name="T62" fmla="*/ 78 w 716"/>
                <a:gd name="T63" fmla="*/ 304 h 753"/>
                <a:gd name="T64" fmla="*/ 68 w 716"/>
                <a:gd name="T65" fmla="*/ 248 h 753"/>
                <a:gd name="T66" fmla="*/ 76 w 716"/>
                <a:gd name="T67" fmla="*/ 222 h 753"/>
                <a:gd name="T68" fmla="*/ 83 w 716"/>
                <a:gd name="T69" fmla="*/ 209 h 753"/>
                <a:gd name="T70" fmla="*/ 96 w 716"/>
                <a:gd name="T71" fmla="*/ 198 h 753"/>
                <a:gd name="T72" fmla="*/ 110 w 716"/>
                <a:gd name="T73" fmla="*/ 188 h 753"/>
                <a:gd name="T74" fmla="*/ 127 w 716"/>
                <a:gd name="T75" fmla="*/ 178 h 753"/>
                <a:gd name="T76" fmla="*/ 166 w 716"/>
                <a:gd name="T77" fmla="*/ 163 h 753"/>
                <a:gd name="T78" fmla="*/ 210 w 716"/>
                <a:gd name="T79" fmla="*/ 149 h 753"/>
                <a:gd name="T80" fmla="*/ 256 w 716"/>
                <a:gd name="T81" fmla="*/ 140 h 753"/>
                <a:gd name="T82" fmla="*/ 347 w 716"/>
                <a:gd name="T83" fmla="*/ 130 h 753"/>
                <a:gd name="T84" fmla="*/ 419 w 716"/>
                <a:gd name="T85" fmla="*/ 124 h 753"/>
                <a:gd name="T86" fmla="*/ 469 w 716"/>
                <a:gd name="T87" fmla="*/ 110 h 753"/>
                <a:gd name="T88" fmla="*/ 491 w 716"/>
                <a:gd name="T89" fmla="*/ 99 h 753"/>
                <a:gd name="T90" fmla="*/ 509 w 716"/>
                <a:gd name="T91" fmla="*/ 88 h 753"/>
                <a:gd name="T92" fmla="*/ 528 w 716"/>
                <a:gd name="T93" fmla="*/ 77 h 753"/>
                <a:gd name="T94" fmla="*/ 549 w 716"/>
                <a:gd name="T95" fmla="*/ 71 h 753"/>
                <a:gd name="T96" fmla="*/ 597 w 716"/>
                <a:gd name="T97" fmla="*/ 75 h 753"/>
                <a:gd name="T98" fmla="*/ 621 w 716"/>
                <a:gd name="T99" fmla="*/ 91 h 753"/>
                <a:gd name="T100" fmla="*/ 636 w 716"/>
                <a:gd name="T101" fmla="*/ 107 h 753"/>
                <a:gd name="T102" fmla="*/ 651 w 716"/>
                <a:gd name="T103" fmla="*/ 151 h 753"/>
                <a:gd name="T104" fmla="*/ 649 w 716"/>
                <a:gd name="T105" fmla="*/ 205 h 753"/>
                <a:gd name="T106" fmla="*/ 705 w 716"/>
                <a:gd name="T107" fmla="*/ 21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6" h="753">
                  <a:moveTo>
                    <a:pt x="705" y="214"/>
                  </a:moveTo>
                  <a:lnTo>
                    <a:pt x="716" y="139"/>
                  </a:lnTo>
                  <a:lnTo>
                    <a:pt x="704" y="75"/>
                  </a:lnTo>
                  <a:lnTo>
                    <a:pt x="685" y="46"/>
                  </a:lnTo>
                  <a:lnTo>
                    <a:pt x="672" y="35"/>
                  </a:lnTo>
                  <a:lnTo>
                    <a:pt x="657" y="24"/>
                  </a:lnTo>
                  <a:lnTo>
                    <a:pt x="623" y="8"/>
                  </a:lnTo>
                  <a:lnTo>
                    <a:pt x="592" y="0"/>
                  </a:lnTo>
                  <a:lnTo>
                    <a:pt x="542" y="3"/>
                  </a:lnTo>
                  <a:lnTo>
                    <a:pt x="501" y="19"/>
                  </a:lnTo>
                  <a:lnTo>
                    <a:pt x="469" y="36"/>
                  </a:lnTo>
                  <a:lnTo>
                    <a:pt x="434" y="50"/>
                  </a:lnTo>
                  <a:lnTo>
                    <a:pt x="393" y="61"/>
                  </a:lnTo>
                  <a:lnTo>
                    <a:pt x="309" y="74"/>
                  </a:lnTo>
                  <a:lnTo>
                    <a:pt x="142" y="97"/>
                  </a:lnTo>
                  <a:lnTo>
                    <a:pt x="49" y="136"/>
                  </a:lnTo>
                  <a:lnTo>
                    <a:pt x="2" y="208"/>
                  </a:lnTo>
                  <a:lnTo>
                    <a:pt x="0" y="230"/>
                  </a:lnTo>
                  <a:lnTo>
                    <a:pt x="1" y="252"/>
                  </a:lnTo>
                  <a:lnTo>
                    <a:pt x="11" y="294"/>
                  </a:lnTo>
                  <a:lnTo>
                    <a:pt x="29" y="333"/>
                  </a:lnTo>
                  <a:lnTo>
                    <a:pt x="50" y="368"/>
                  </a:lnTo>
                  <a:lnTo>
                    <a:pt x="73" y="398"/>
                  </a:lnTo>
                  <a:lnTo>
                    <a:pt x="83" y="410"/>
                  </a:lnTo>
                  <a:lnTo>
                    <a:pt x="94" y="419"/>
                  </a:lnTo>
                  <a:lnTo>
                    <a:pt x="107" y="435"/>
                  </a:lnTo>
                  <a:lnTo>
                    <a:pt x="113" y="440"/>
                  </a:lnTo>
                  <a:lnTo>
                    <a:pt x="485" y="753"/>
                  </a:lnTo>
                  <a:lnTo>
                    <a:pt x="477" y="673"/>
                  </a:lnTo>
                  <a:lnTo>
                    <a:pt x="115" y="368"/>
                  </a:lnTo>
                  <a:lnTo>
                    <a:pt x="102" y="349"/>
                  </a:lnTo>
                  <a:lnTo>
                    <a:pt x="78" y="304"/>
                  </a:lnTo>
                  <a:lnTo>
                    <a:pt x="68" y="248"/>
                  </a:lnTo>
                  <a:lnTo>
                    <a:pt x="76" y="222"/>
                  </a:lnTo>
                  <a:lnTo>
                    <a:pt x="83" y="209"/>
                  </a:lnTo>
                  <a:lnTo>
                    <a:pt x="96" y="198"/>
                  </a:lnTo>
                  <a:lnTo>
                    <a:pt x="110" y="188"/>
                  </a:lnTo>
                  <a:lnTo>
                    <a:pt x="127" y="178"/>
                  </a:lnTo>
                  <a:lnTo>
                    <a:pt x="166" y="163"/>
                  </a:lnTo>
                  <a:lnTo>
                    <a:pt x="210" y="149"/>
                  </a:lnTo>
                  <a:lnTo>
                    <a:pt x="256" y="140"/>
                  </a:lnTo>
                  <a:lnTo>
                    <a:pt x="347" y="130"/>
                  </a:lnTo>
                  <a:lnTo>
                    <a:pt x="419" y="124"/>
                  </a:lnTo>
                  <a:lnTo>
                    <a:pt x="469" y="110"/>
                  </a:lnTo>
                  <a:lnTo>
                    <a:pt x="491" y="99"/>
                  </a:lnTo>
                  <a:lnTo>
                    <a:pt x="509" y="88"/>
                  </a:lnTo>
                  <a:lnTo>
                    <a:pt x="528" y="77"/>
                  </a:lnTo>
                  <a:lnTo>
                    <a:pt x="549" y="71"/>
                  </a:lnTo>
                  <a:lnTo>
                    <a:pt x="597" y="75"/>
                  </a:lnTo>
                  <a:lnTo>
                    <a:pt x="621" y="91"/>
                  </a:lnTo>
                  <a:lnTo>
                    <a:pt x="636" y="107"/>
                  </a:lnTo>
                  <a:lnTo>
                    <a:pt x="651" y="151"/>
                  </a:lnTo>
                  <a:lnTo>
                    <a:pt x="649" y="205"/>
                  </a:lnTo>
                  <a:lnTo>
                    <a:pt x="705"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7" name="Freeform 44">
              <a:extLst>
                <a:ext uri="{FF2B5EF4-FFF2-40B4-BE49-F238E27FC236}">
                  <a16:creationId xmlns:a16="http://schemas.microsoft.com/office/drawing/2014/main" id="{A6EE37C2-A264-4B8A-BC93-6CE4DA4ACE6A}"/>
                </a:ext>
              </a:extLst>
            </p:cNvPr>
            <p:cNvSpPr>
              <a:spLocks noChangeArrowheads="1"/>
            </p:cNvSpPr>
            <p:nvPr/>
          </p:nvSpPr>
          <p:spPr bwMode="auto">
            <a:xfrm>
              <a:off x="4136" y="2033"/>
              <a:ext cx="71" cy="71"/>
            </a:xfrm>
            <a:custGeom>
              <a:avLst/>
              <a:gdLst>
                <a:gd name="T0" fmla="*/ 213 w 213"/>
                <a:gd name="T1" fmla="*/ 0 h 212"/>
                <a:gd name="T2" fmla="*/ 197 w 213"/>
                <a:gd name="T3" fmla="*/ 5 h 212"/>
                <a:gd name="T4" fmla="*/ 161 w 213"/>
                <a:gd name="T5" fmla="*/ 22 h 212"/>
                <a:gd name="T6" fmla="*/ 139 w 213"/>
                <a:gd name="T7" fmla="*/ 34 h 212"/>
                <a:gd name="T8" fmla="*/ 121 w 213"/>
                <a:gd name="T9" fmla="*/ 47 h 212"/>
                <a:gd name="T10" fmla="*/ 104 w 213"/>
                <a:gd name="T11" fmla="*/ 63 h 212"/>
                <a:gd name="T12" fmla="*/ 94 w 213"/>
                <a:gd name="T13" fmla="*/ 81 h 212"/>
                <a:gd name="T14" fmla="*/ 87 w 213"/>
                <a:gd name="T15" fmla="*/ 122 h 212"/>
                <a:gd name="T16" fmla="*/ 94 w 213"/>
                <a:gd name="T17" fmla="*/ 164 h 212"/>
                <a:gd name="T18" fmla="*/ 104 w 213"/>
                <a:gd name="T19" fmla="*/ 198 h 212"/>
                <a:gd name="T20" fmla="*/ 108 w 213"/>
                <a:gd name="T21" fmla="*/ 212 h 212"/>
                <a:gd name="T22" fmla="*/ 90 w 213"/>
                <a:gd name="T23" fmla="*/ 202 h 212"/>
                <a:gd name="T24" fmla="*/ 70 w 213"/>
                <a:gd name="T25" fmla="*/ 189 h 212"/>
                <a:gd name="T26" fmla="*/ 49 w 213"/>
                <a:gd name="T27" fmla="*/ 173 h 212"/>
                <a:gd name="T28" fmla="*/ 28 w 213"/>
                <a:gd name="T29" fmla="*/ 152 h 212"/>
                <a:gd name="T30" fmla="*/ 11 w 213"/>
                <a:gd name="T31" fmla="*/ 127 h 212"/>
                <a:gd name="T32" fmla="*/ 0 w 213"/>
                <a:gd name="T33" fmla="*/ 69 h 212"/>
                <a:gd name="T34" fmla="*/ 15 w 213"/>
                <a:gd name="T35" fmla="*/ 41 h 212"/>
                <a:gd name="T36" fmla="*/ 27 w 213"/>
                <a:gd name="T37" fmla="*/ 31 h 212"/>
                <a:gd name="T38" fmla="*/ 40 w 213"/>
                <a:gd name="T39" fmla="*/ 22 h 212"/>
                <a:gd name="T40" fmla="*/ 74 w 213"/>
                <a:gd name="T41" fmla="*/ 9 h 212"/>
                <a:gd name="T42" fmla="*/ 113 w 213"/>
                <a:gd name="T43" fmla="*/ 2 h 212"/>
                <a:gd name="T44" fmla="*/ 213 w 213"/>
                <a:gd name="T4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12">
                  <a:moveTo>
                    <a:pt x="213" y="0"/>
                  </a:moveTo>
                  <a:lnTo>
                    <a:pt x="197" y="5"/>
                  </a:lnTo>
                  <a:lnTo>
                    <a:pt x="161" y="22"/>
                  </a:lnTo>
                  <a:lnTo>
                    <a:pt x="139" y="34"/>
                  </a:lnTo>
                  <a:lnTo>
                    <a:pt x="121" y="47"/>
                  </a:lnTo>
                  <a:lnTo>
                    <a:pt x="104" y="63"/>
                  </a:lnTo>
                  <a:lnTo>
                    <a:pt x="94" y="81"/>
                  </a:lnTo>
                  <a:lnTo>
                    <a:pt x="87" y="122"/>
                  </a:lnTo>
                  <a:lnTo>
                    <a:pt x="94" y="164"/>
                  </a:lnTo>
                  <a:lnTo>
                    <a:pt x="104" y="198"/>
                  </a:lnTo>
                  <a:lnTo>
                    <a:pt x="108" y="212"/>
                  </a:lnTo>
                  <a:lnTo>
                    <a:pt x="90" y="202"/>
                  </a:lnTo>
                  <a:lnTo>
                    <a:pt x="70" y="189"/>
                  </a:lnTo>
                  <a:lnTo>
                    <a:pt x="49" y="173"/>
                  </a:lnTo>
                  <a:lnTo>
                    <a:pt x="28" y="152"/>
                  </a:lnTo>
                  <a:lnTo>
                    <a:pt x="11" y="127"/>
                  </a:lnTo>
                  <a:lnTo>
                    <a:pt x="0" y="69"/>
                  </a:lnTo>
                  <a:lnTo>
                    <a:pt x="15" y="41"/>
                  </a:lnTo>
                  <a:lnTo>
                    <a:pt x="27" y="31"/>
                  </a:lnTo>
                  <a:lnTo>
                    <a:pt x="40" y="22"/>
                  </a:lnTo>
                  <a:lnTo>
                    <a:pt x="74" y="9"/>
                  </a:lnTo>
                  <a:lnTo>
                    <a:pt x="113" y="2"/>
                  </a:lnTo>
                  <a:lnTo>
                    <a:pt x="213" y="0"/>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8" name="Freeform 45">
              <a:extLst>
                <a:ext uri="{FF2B5EF4-FFF2-40B4-BE49-F238E27FC236}">
                  <a16:creationId xmlns:a16="http://schemas.microsoft.com/office/drawing/2014/main" id="{83770AB3-87FD-4F1F-8F10-4D139BB57C85}"/>
                </a:ext>
              </a:extLst>
            </p:cNvPr>
            <p:cNvSpPr>
              <a:spLocks noChangeArrowheads="1"/>
            </p:cNvSpPr>
            <p:nvPr/>
          </p:nvSpPr>
          <p:spPr bwMode="auto">
            <a:xfrm>
              <a:off x="4141" y="2272"/>
              <a:ext cx="190" cy="128"/>
            </a:xfrm>
            <a:custGeom>
              <a:avLst/>
              <a:gdLst>
                <a:gd name="T0" fmla="*/ 0 w 570"/>
                <a:gd name="T1" fmla="*/ 212 h 384"/>
                <a:gd name="T2" fmla="*/ 6 w 570"/>
                <a:gd name="T3" fmla="*/ 221 h 384"/>
                <a:gd name="T4" fmla="*/ 14 w 570"/>
                <a:gd name="T5" fmla="*/ 230 h 384"/>
                <a:gd name="T6" fmla="*/ 23 w 570"/>
                <a:gd name="T7" fmla="*/ 241 h 384"/>
                <a:gd name="T8" fmla="*/ 36 w 570"/>
                <a:gd name="T9" fmla="*/ 255 h 384"/>
                <a:gd name="T10" fmla="*/ 49 w 570"/>
                <a:gd name="T11" fmla="*/ 269 h 384"/>
                <a:gd name="T12" fmla="*/ 65 w 570"/>
                <a:gd name="T13" fmla="*/ 285 h 384"/>
                <a:gd name="T14" fmla="*/ 84 w 570"/>
                <a:gd name="T15" fmla="*/ 302 h 384"/>
                <a:gd name="T16" fmla="*/ 104 w 570"/>
                <a:gd name="T17" fmla="*/ 318 h 384"/>
                <a:gd name="T18" fmla="*/ 124 w 570"/>
                <a:gd name="T19" fmla="*/ 334 h 384"/>
                <a:gd name="T20" fmla="*/ 145 w 570"/>
                <a:gd name="T21" fmla="*/ 348 h 384"/>
                <a:gd name="T22" fmla="*/ 166 w 570"/>
                <a:gd name="T23" fmla="*/ 362 h 384"/>
                <a:gd name="T24" fmla="*/ 189 w 570"/>
                <a:gd name="T25" fmla="*/ 372 h 384"/>
                <a:gd name="T26" fmla="*/ 212 w 570"/>
                <a:gd name="T27" fmla="*/ 380 h 384"/>
                <a:gd name="T28" fmla="*/ 256 w 570"/>
                <a:gd name="T29" fmla="*/ 384 h 384"/>
                <a:gd name="T30" fmla="*/ 342 w 570"/>
                <a:gd name="T31" fmla="*/ 367 h 384"/>
                <a:gd name="T32" fmla="*/ 383 w 570"/>
                <a:gd name="T33" fmla="*/ 348 h 384"/>
                <a:gd name="T34" fmla="*/ 402 w 570"/>
                <a:gd name="T35" fmla="*/ 338 h 384"/>
                <a:gd name="T36" fmla="*/ 422 w 570"/>
                <a:gd name="T37" fmla="*/ 326 h 384"/>
                <a:gd name="T38" fmla="*/ 439 w 570"/>
                <a:gd name="T39" fmla="*/ 312 h 384"/>
                <a:gd name="T40" fmla="*/ 459 w 570"/>
                <a:gd name="T41" fmla="*/ 298 h 384"/>
                <a:gd name="T42" fmla="*/ 475 w 570"/>
                <a:gd name="T43" fmla="*/ 282 h 384"/>
                <a:gd name="T44" fmla="*/ 491 w 570"/>
                <a:gd name="T45" fmla="*/ 266 h 384"/>
                <a:gd name="T46" fmla="*/ 506 w 570"/>
                <a:gd name="T47" fmla="*/ 249 h 384"/>
                <a:gd name="T48" fmla="*/ 520 w 570"/>
                <a:gd name="T49" fmla="*/ 231 h 384"/>
                <a:gd name="T50" fmla="*/ 545 w 570"/>
                <a:gd name="T51" fmla="*/ 192 h 384"/>
                <a:gd name="T52" fmla="*/ 570 w 570"/>
                <a:gd name="T53" fmla="*/ 118 h 384"/>
                <a:gd name="T54" fmla="*/ 568 w 570"/>
                <a:gd name="T55" fmla="*/ 56 h 384"/>
                <a:gd name="T56" fmla="*/ 561 w 570"/>
                <a:gd name="T57" fmla="*/ 32 h 384"/>
                <a:gd name="T58" fmla="*/ 553 w 570"/>
                <a:gd name="T59" fmla="*/ 15 h 384"/>
                <a:gd name="T60" fmla="*/ 545 w 570"/>
                <a:gd name="T61" fmla="*/ 0 h 384"/>
                <a:gd name="T62" fmla="*/ 244 w 570"/>
                <a:gd name="T63" fmla="*/ 331 h 384"/>
                <a:gd name="T64" fmla="*/ 0 w 570"/>
                <a:gd name="T65" fmla="*/ 21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0" h="384">
                  <a:moveTo>
                    <a:pt x="0" y="212"/>
                  </a:moveTo>
                  <a:lnTo>
                    <a:pt x="6" y="221"/>
                  </a:lnTo>
                  <a:lnTo>
                    <a:pt x="14" y="230"/>
                  </a:lnTo>
                  <a:lnTo>
                    <a:pt x="23" y="241"/>
                  </a:lnTo>
                  <a:lnTo>
                    <a:pt x="36" y="255"/>
                  </a:lnTo>
                  <a:lnTo>
                    <a:pt x="49" y="269"/>
                  </a:lnTo>
                  <a:lnTo>
                    <a:pt x="65" y="285"/>
                  </a:lnTo>
                  <a:lnTo>
                    <a:pt x="84" y="302"/>
                  </a:lnTo>
                  <a:lnTo>
                    <a:pt x="104" y="318"/>
                  </a:lnTo>
                  <a:lnTo>
                    <a:pt x="124" y="334"/>
                  </a:lnTo>
                  <a:lnTo>
                    <a:pt x="145" y="348"/>
                  </a:lnTo>
                  <a:lnTo>
                    <a:pt x="166" y="362"/>
                  </a:lnTo>
                  <a:lnTo>
                    <a:pt x="189" y="372"/>
                  </a:lnTo>
                  <a:lnTo>
                    <a:pt x="212" y="380"/>
                  </a:lnTo>
                  <a:lnTo>
                    <a:pt x="256" y="384"/>
                  </a:lnTo>
                  <a:lnTo>
                    <a:pt x="342" y="367"/>
                  </a:lnTo>
                  <a:lnTo>
                    <a:pt x="383" y="348"/>
                  </a:lnTo>
                  <a:lnTo>
                    <a:pt x="402" y="338"/>
                  </a:lnTo>
                  <a:lnTo>
                    <a:pt x="422" y="326"/>
                  </a:lnTo>
                  <a:lnTo>
                    <a:pt x="439" y="312"/>
                  </a:lnTo>
                  <a:lnTo>
                    <a:pt x="459" y="298"/>
                  </a:lnTo>
                  <a:lnTo>
                    <a:pt x="475" y="282"/>
                  </a:lnTo>
                  <a:lnTo>
                    <a:pt x="491" y="266"/>
                  </a:lnTo>
                  <a:lnTo>
                    <a:pt x="506" y="249"/>
                  </a:lnTo>
                  <a:lnTo>
                    <a:pt x="520" y="231"/>
                  </a:lnTo>
                  <a:lnTo>
                    <a:pt x="545" y="192"/>
                  </a:lnTo>
                  <a:lnTo>
                    <a:pt x="570" y="118"/>
                  </a:lnTo>
                  <a:lnTo>
                    <a:pt x="568" y="56"/>
                  </a:lnTo>
                  <a:lnTo>
                    <a:pt x="561" y="32"/>
                  </a:lnTo>
                  <a:lnTo>
                    <a:pt x="553" y="15"/>
                  </a:lnTo>
                  <a:lnTo>
                    <a:pt x="545" y="0"/>
                  </a:lnTo>
                  <a:lnTo>
                    <a:pt x="244" y="331"/>
                  </a:lnTo>
                  <a:lnTo>
                    <a:pt x="0" y="212"/>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89" name="Freeform 46">
              <a:extLst>
                <a:ext uri="{FF2B5EF4-FFF2-40B4-BE49-F238E27FC236}">
                  <a16:creationId xmlns:a16="http://schemas.microsoft.com/office/drawing/2014/main" id="{E7D6241A-A971-464A-B672-7F61B6EC4839}"/>
                </a:ext>
              </a:extLst>
            </p:cNvPr>
            <p:cNvSpPr>
              <a:spLocks noChangeArrowheads="1"/>
            </p:cNvSpPr>
            <p:nvPr/>
          </p:nvSpPr>
          <p:spPr bwMode="auto">
            <a:xfrm>
              <a:off x="4238" y="2441"/>
              <a:ext cx="436" cy="274"/>
            </a:xfrm>
            <a:custGeom>
              <a:avLst/>
              <a:gdLst>
                <a:gd name="T0" fmla="*/ 376 w 1308"/>
                <a:gd name="T1" fmla="*/ 531 h 822"/>
                <a:gd name="T2" fmla="*/ 1094 w 1308"/>
                <a:gd name="T3" fmla="*/ 407 h 822"/>
                <a:gd name="T4" fmla="*/ 1128 w 1308"/>
                <a:gd name="T5" fmla="*/ 420 h 822"/>
                <a:gd name="T6" fmla="*/ 1195 w 1308"/>
                <a:gd name="T7" fmla="*/ 407 h 822"/>
                <a:gd name="T8" fmla="*/ 1230 w 1308"/>
                <a:gd name="T9" fmla="*/ 359 h 822"/>
                <a:gd name="T10" fmla="*/ 1223 w 1308"/>
                <a:gd name="T11" fmla="*/ 302 h 822"/>
                <a:gd name="T12" fmla="*/ 1208 w 1308"/>
                <a:gd name="T13" fmla="*/ 277 h 822"/>
                <a:gd name="T14" fmla="*/ 1191 w 1308"/>
                <a:gd name="T15" fmla="*/ 253 h 822"/>
                <a:gd name="T16" fmla="*/ 1163 w 1308"/>
                <a:gd name="T17" fmla="*/ 223 h 822"/>
                <a:gd name="T18" fmla="*/ 1154 w 1308"/>
                <a:gd name="T19" fmla="*/ 214 h 822"/>
                <a:gd name="T20" fmla="*/ 1127 w 1308"/>
                <a:gd name="T21" fmla="*/ 190 h 822"/>
                <a:gd name="T22" fmla="*/ 1095 w 1308"/>
                <a:gd name="T23" fmla="*/ 169 h 822"/>
                <a:gd name="T24" fmla="*/ 1052 w 1308"/>
                <a:gd name="T25" fmla="*/ 143 h 822"/>
                <a:gd name="T26" fmla="*/ 995 w 1308"/>
                <a:gd name="T27" fmla="*/ 118 h 822"/>
                <a:gd name="T28" fmla="*/ 924 w 1308"/>
                <a:gd name="T29" fmla="*/ 97 h 822"/>
                <a:gd name="T30" fmla="*/ 838 w 1308"/>
                <a:gd name="T31" fmla="*/ 79 h 822"/>
                <a:gd name="T32" fmla="*/ 692 w 1308"/>
                <a:gd name="T33" fmla="*/ 69 h 822"/>
                <a:gd name="T34" fmla="*/ 481 w 1308"/>
                <a:gd name="T35" fmla="*/ 99 h 822"/>
                <a:gd name="T36" fmla="*/ 404 w 1308"/>
                <a:gd name="T37" fmla="*/ 131 h 822"/>
                <a:gd name="T38" fmla="*/ 360 w 1308"/>
                <a:gd name="T39" fmla="*/ 96 h 822"/>
                <a:gd name="T40" fmla="*/ 386 w 1308"/>
                <a:gd name="T41" fmla="*/ 81 h 822"/>
                <a:gd name="T42" fmla="*/ 436 w 1308"/>
                <a:gd name="T43" fmla="*/ 57 h 822"/>
                <a:gd name="T44" fmla="*/ 483 w 1308"/>
                <a:gd name="T45" fmla="*/ 40 h 822"/>
                <a:gd name="T46" fmla="*/ 538 w 1308"/>
                <a:gd name="T47" fmla="*/ 21 h 822"/>
                <a:gd name="T48" fmla="*/ 638 w 1308"/>
                <a:gd name="T49" fmla="*/ 4 h 822"/>
                <a:gd name="T50" fmla="*/ 865 w 1308"/>
                <a:gd name="T51" fmla="*/ 14 h 822"/>
                <a:gd name="T52" fmla="*/ 970 w 1308"/>
                <a:gd name="T53" fmla="*/ 38 h 822"/>
                <a:gd name="T54" fmla="*/ 1033 w 1308"/>
                <a:gd name="T55" fmla="*/ 62 h 822"/>
                <a:gd name="T56" fmla="*/ 1090 w 1308"/>
                <a:gd name="T57" fmla="*/ 88 h 822"/>
                <a:gd name="T58" fmla="*/ 1142 w 1308"/>
                <a:gd name="T59" fmla="*/ 120 h 822"/>
                <a:gd name="T60" fmla="*/ 1186 w 1308"/>
                <a:gd name="T61" fmla="*/ 155 h 822"/>
                <a:gd name="T62" fmla="*/ 1213 w 1308"/>
                <a:gd name="T63" fmla="*/ 183 h 822"/>
                <a:gd name="T64" fmla="*/ 1236 w 1308"/>
                <a:gd name="T65" fmla="*/ 210 h 822"/>
                <a:gd name="T66" fmla="*/ 1262 w 1308"/>
                <a:gd name="T67" fmla="*/ 243 h 822"/>
                <a:gd name="T68" fmla="*/ 1283 w 1308"/>
                <a:gd name="T69" fmla="*/ 274 h 822"/>
                <a:gd name="T70" fmla="*/ 1297 w 1308"/>
                <a:gd name="T71" fmla="*/ 302 h 822"/>
                <a:gd name="T72" fmla="*/ 1308 w 1308"/>
                <a:gd name="T73" fmla="*/ 358 h 822"/>
                <a:gd name="T74" fmla="*/ 1298 w 1308"/>
                <a:gd name="T75" fmla="*/ 413 h 822"/>
                <a:gd name="T76" fmla="*/ 1287 w 1308"/>
                <a:gd name="T77" fmla="*/ 438 h 822"/>
                <a:gd name="T78" fmla="*/ 1273 w 1308"/>
                <a:gd name="T79" fmla="*/ 458 h 822"/>
                <a:gd name="T80" fmla="*/ 1260 w 1308"/>
                <a:gd name="T81" fmla="*/ 473 h 822"/>
                <a:gd name="T82" fmla="*/ 1230 w 1308"/>
                <a:gd name="T83" fmla="*/ 493 h 822"/>
                <a:gd name="T84" fmla="*/ 1178 w 1308"/>
                <a:gd name="T85" fmla="*/ 504 h 822"/>
                <a:gd name="T86" fmla="*/ 1107 w 1308"/>
                <a:gd name="T87" fmla="*/ 490 h 822"/>
                <a:gd name="T88" fmla="*/ 1072 w 1308"/>
                <a:gd name="T89" fmla="*/ 474 h 822"/>
                <a:gd name="T90" fmla="*/ 26 w 1308"/>
                <a:gd name="T91" fmla="*/ 822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08" h="822">
                  <a:moveTo>
                    <a:pt x="0" y="793"/>
                  </a:moveTo>
                  <a:lnTo>
                    <a:pt x="376" y="531"/>
                  </a:lnTo>
                  <a:lnTo>
                    <a:pt x="1080" y="399"/>
                  </a:lnTo>
                  <a:lnTo>
                    <a:pt x="1094" y="407"/>
                  </a:lnTo>
                  <a:lnTo>
                    <a:pt x="1109" y="414"/>
                  </a:lnTo>
                  <a:lnTo>
                    <a:pt x="1128" y="420"/>
                  </a:lnTo>
                  <a:lnTo>
                    <a:pt x="1172" y="419"/>
                  </a:lnTo>
                  <a:lnTo>
                    <a:pt x="1195" y="407"/>
                  </a:lnTo>
                  <a:lnTo>
                    <a:pt x="1217" y="387"/>
                  </a:lnTo>
                  <a:lnTo>
                    <a:pt x="1230" y="359"/>
                  </a:lnTo>
                  <a:lnTo>
                    <a:pt x="1230" y="331"/>
                  </a:lnTo>
                  <a:lnTo>
                    <a:pt x="1223" y="302"/>
                  </a:lnTo>
                  <a:lnTo>
                    <a:pt x="1217" y="290"/>
                  </a:lnTo>
                  <a:lnTo>
                    <a:pt x="1208" y="277"/>
                  </a:lnTo>
                  <a:lnTo>
                    <a:pt x="1200" y="264"/>
                  </a:lnTo>
                  <a:lnTo>
                    <a:pt x="1191" y="253"/>
                  </a:lnTo>
                  <a:lnTo>
                    <a:pt x="1175" y="236"/>
                  </a:lnTo>
                  <a:lnTo>
                    <a:pt x="1163" y="223"/>
                  </a:lnTo>
                  <a:lnTo>
                    <a:pt x="1158" y="218"/>
                  </a:lnTo>
                  <a:lnTo>
                    <a:pt x="1154" y="214"/>
                  </a:lnTo>
                  <a:lnTo>
                    <a:pt x="1138" y="199"/>
                  </a:lnTo>
                  <a:lnTo>
                    <a:pt x="1127" y="190"/>
                  </a:lnTo>
                  <a:lnTo>
                    <a:pt x="1113" y="180"/>
                  </a:lnTo>
                  <a:lnTo>
                    <a:pt x="1095" y="169"/>
                  </a:lnTo>
                  <a:lnTo>
                    <a:pt x="1076" y="156"/>
                  </a:lnTo>
                  <a:lnTo>
                    <a:pt x="1052" y="143"/>
                  </a:lnTo>
                  <a:lnTo>
                    <a:pt x="1025" y="131"/>
                  </a:lnTo>
                  <a:lnTo>
                    <a:pt x="995" y="118"/>
                  </a:lnTo>
                  <a:lnTo>
                    <a:pt x="961" y="107"/>
                  </a:lnTo>
                  <a:lnTo>
                    <a:pt x="924" y="97"/>
                  </a:lnTo>
                  <a:lnTo>
                    <a:pt x="883" y="87"/>
                  </a:lnTo>
                  <a:lnTo>
                    <a:pt x="838" y="79"/>
                  </a:lnTo>
                  <a:lnTo>
                    <a:pt x="788" y="73"/>
                  </a:lnTo>
                  <a:lnTo>
                    <a:pt x="692" y="69"/>
                  </a:lnTo>
                  <a:lnTo>
                    <a:pt x="609" y="73"/>
                  </a:lnTo>
                  <a:lnTo>
                    <a:pt x="481" y="99"/>
                  </a:lnTo>
                  <a:lnTo>
                    <a:pt x="436" y="116"/>
                  </a:lnTo>
                  <a:lnTo>
                    <a:pt x="404" y="131"/>
                  </a:lnTo>
                  <a:lnTo>
                    <a:pt x="379" y="146"/>
                  </a:lnTo>
                  <a:lnTo>
                    <a:pt x="360" y="96"/>
                  </a:lnTo>
                  <a:lnTo>
                    <a:pt x="366" y="92"/>
                  </a:lnTo>
                  <a:lnTo>
                    <a:pt x="386" y="81"/>
                  </a:lnTo>
                  <a:lnTo>
                    <a:pt x="417" y="66"/>
                  </a:lnTo>
                  <a:lnTo>
                    <a:pt x="436" y="57"/>
                  </a:lnTo>
                  <a:lnTo>
                    <a:pt x="458" y="48"/>
                  </a:lnTo>
                  <a:lnTo>
                    <a:pt x="483" y="40"/>
                  </a:lnTo>
                  <a:lnTo>
                    <a:pt x="509" y="31"/>
                  </a:lnTo>
                  <a:lnTo>
                    <a:pt x="538" y="21"/>
                  </a:lnTo>
                  <a:lnTo>
                    <a:pt x="569" y="15"/>
                  </a:lnTo>
                  <a:lnTo>
                    <a:pt x="638" y="4"/>
                  </a:lnTo>
                  <a:lnTo>
                    <a:pt x="712" y="0"/>
                  </a:lnTo>
                  <a:lnTo>
                    <a:pt x="865" y="14"/>
                  </a:lnTo>
                  <a:lnTo>
                    <a:pt x="936" y="29"/>
                  </a:lnTo>
                  <a:lnTo>
                    <a:pt x="970" y="38"/>
                  </a:lnTo>
                  <a:lnTo>
                    <a:pt x="1002" y="49"/>
                  </a:lnTo>
                  <a:lnTo>
                    <a:pt x="1033" y="62"/>
                  </a:lnTo>
                  <a:lnTo>
                    <a:pt x="1062" y="75"/>
                  </a:lnTo>
                  <a:lnTo>
                    <a:pt x="1090" y="88"/>
                  </a:lnTo>
                  <a:lnTo>
                    <a:pt x="1117" y="104"/>
                  </a:lnTo>
                  <a:lnTo>
                    <a:pt x="1142" y="120"/>
                  </a:lnTo>
                  <a:lnTo>
                    <a:pt x="1164" y="137"/>
                  </a:lnTo>
                  <a:lnTo>
                    <a:pt x="1186" y="155"/>
                  </a:lnTo>
                  <a:lnTo>
                    <a:pt x="1204" y="174"/>
                  </a:lnTo>
                  <a:lnTo>
                    <a:pt x="1213" y="183"/>
                  </a:lnTo>
                  <a:lnTo>
                    <a:pt x="1221" y="191"/>
                  </a:lnTo>
                  <a:lnTo>
                    <a:pt x="1236" y="210"/>
                  </a:lnTo>
                  <a:lnTo>
                    <a:pt x="1251" y="226"/>
                  </a:lnTo>
                  <a:lnTo>
                    <a:pt x="1262" y="243"/>
                  </a:lnTo>
                  <a:lnTo>
                    <a:pt x="1273" y="258"/>
                  </a:lnTo>
                  <a:lnTo>
                    <a:pt x="1283" y="274"/>
                  </a:lnTo>
                  <a:lnTo>
                    <a:pt x="1291" y="288"/>
                  </a:lnTo>
                  <a:lnTo>
                    <a:pt x="1297" y="302"/>
                  </a:lnTo>
                  <a:lnTo>
                    <a:pt x="1306" y="331"/>
                  </a:lnTo>
                  <a:lnTo>
                    <a:pt x="1308" y="358"/>
                  </a:lnTo>
                  <a:lnTo>
                    <a:pt x="1306" y="386"/>
                  </a:lnTo>
                  <a:lnTo>
                    <a:pt x="1298" y="413"/>
                  </a:lnTo>
                  <a:lnTo>
                    <a:pt x="1292" y="426"/>
                  </a:lnTo>
                  <a:lnTo>
                    <a:pt x="1287" y="438"/>
                  </a:lnTo>
                  <a:lnTo>
                    <a:pt x="1280" y="449"/>
                  </a:lnTo>
                  <a:lnTo>
                    <a:pt x="1273" y="458"/>
                  </a:lnTo>
                  <a:lnTo>
                    <a:pt x="1267" y="466"/>
                  </a:lnTo>
                  <a:lnTo>
                    <a:pt x="1260" y="473"/>
                  </a:lnTo>
                  <a:lnTo>
                    <a:pt x="1245" y="485"/>
                  </a:lnTo>
                  <a:lnTo>
                    <a:pt x="1230" y="493"/>
                  </a:lnTo>
                  <a:lnTo>
                    <a:pt x="1215" y="498"/>
                  </a:lnTo>
                  <a:lnTo>
                    <a:pt x="1178" y="504"/>
                  </a:lnTo>
                  <a:lnTo>
                    <a:pt x="1139" y="501"/>
                  </a:lnTo>
                  <a:lnTo>
                    <a:pt x="1107" y="490"/>
                  </a:lnTo>
                  <a:lnTo>
                    <a:pt x="1081" y="480"/>
                  </a:lnTo>
                  <a:lnTo>
                    <a:pt x="1072" y="474"/>
                  </a:lnTo>
                  <a:lnTo>
                    <a:pt x="385" y="605"/>
                  </a:lnTo>
                  <a:lnTo>
                    <a:pt x="26" y="822"/>
                  </a:lnTo>
                  <a:lnTo>
                    <a:pt x="0" y="7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90" name="Freeform 47">
              <a:extLst>
                <a:ext uri="{FF2B5EF4-FFF2-40B4-BE49-F238E27FC236}">
                  <a16:creationId xmlns:a16="http://schemas.microsoft.com/office/drawing/2014/main" id="{DA1E14EE-68F0-4E8D-AC6D-A6DD5F576D5B}"/>
                </a:ext>
              </a:extLst>
            </p:cNvPr>
            <p:cNvSpPr>
              <a:spLocks noChangeArrowheads="1"/>
            </p:cNvSpPr>
            <p:nvPr/>
          </p:nvSpPr>
          <p:spPr bwMode="auto">
            <a:xfrm>
              <a:off x="4289" y="2362"/>
              <a:ext cx="342" cy="164"/>
            </a:xfrm>
            <a:custGeom>
              <a:avLst/>
              <a:gdLst>
                <a:gd name="T0" fmla="*/ 1014 w 1027"/>
                <a:gd name="T1" fmla="*/ 203 h 491"/>
                <a:gd name="T2" fmla="*/ 976 w 1027"/>
                <a:gd name="T3" fmla="*/ 177 h 491"/>
                <a:gd name="T4" fmla="*/ 950 w 1027"/>
                <a:gd name="T5" fmla="*/ 159 h 491"/>
                <a:gd name="T6" fmla="*/ 920 w 1027"/>
                <a:gd name="T7" fmla="*/ 139 h 491"/>
                <a:gd name="T8" fmla="*/ 885 w 1027"/>
                <a:gd name="T9" fmla="*/ 117 h 491"/>
                <a:gd name="T10" fmla="*/ 845 w 1027"/>
                <a:gd name="T11" fmla="*/ 97 h 491"/>
                <a:gd name="T12" fmla="*/ 801 w 1027"/>
                <a:gd name="T13" fmla="*/ 76 h 491"/>
                <a:gd name="T14" fmla="*/ 755 w 1027"/>
                <a:gd name="T15" fmla="*/ 56 h 491"/>
                <a:gd name="T16" fmla="*/ 705 w 1027"/>
                <a:gd name="T17" fmla="*/ 37 h 491"/>
                <a:gd name="T18" fmla="*/ 654 w 1027"/>
                <a:gd name="T19" fmla="*/ 23 h 491"/>
                <a:gd name="T20" fmla="*/ 545 w 1027"/>
                <a:gd name="T21" fmla="*/ 1 h 491"/>
                <a:gd name="T22" fmla="*/ 324 w 1027"/>
                <a:gd name="T23" fmla="*/ 15 h 491"/>
                <a:gd name="T24" fmla="*/ 237 w 1027"/>
                <a:gd name="T25" fmla="*/ 41 h 491"/>
                <a:gd name="T26" fmla="*/ 169 w 1027"/>
                <a:gd name="T27" fmla="*/ 75 h 491"/>
                <a:gd name="T28" fmla="*/ 141 w 1027"/>
                <a:gd name="T29" fmla="*/ 94 h 491"/>
                <a:gd name="T30" fmla="*/ 117 w 1027"/>
                <a:gd name="T31" fmla="*/ 115 h 491"/>
                <a:gd name="T32" fmla="*/ 95 w 1027"/>
                <a:gd name="T33" fmla="*/ 137 h 491"/>
                <a:gd name="T34" fmla="*/ 76 w 1027"/>
                <a:gd name="T35" fmla="*/ 160 h 491"/>
                <a:gd name="T36" fmla="*/ 60 w 1027"/>
                <a:gd name="T37" fmla="*/ 183 h 491"/>
                <a:gd name="T38" fmla="*/ 47 w 1027"/>
                <a:gd name="T39" fmla="*/ 207 h 491"/>
                <a:gd name="T40" fmla="*/ 34 w 1027"/>
                <a:gd name="T41" fmla="*/ 231 h 491"/>
                <a:gd name="T42" fmla="*/ 25 w 1027"/>
                <a:gd name="T43" fmla="*/ 253 h 491"/>
                <a:gd name="T44" fmla="*/ 0 w 1027"/>
                <a:gd name="T45" fmla="*/ 341 h 491"/>
                <a:gd name="T46" fmla="*/ 10 w 1027"/>
                <a:gd name="T47" fmla="*/ 389 h 491"/>
                <a:gd name="T48" fmla="*/ 26 w 1027"/>
                <a:gd name="T49" fmla="*/ 416 h 491"/>
                <a:gd name="T50" fmla="*/ 48 w 1027"/>
                <a:gd name="T51" fmla="*/ 437 h 491"/>
                <a:gd name="T52" fmla="*/ 83 w 1027"/>
                <a:gd name="T53" fmla="*/ 459 h 491"/>
                <a:gd name="T54" fmla="*/ 120 w 1027"/>
                <a:gd name="T55" fmla="*/ 479 h 491"/>
                <a:gd name="T56" fmla="*/ 207 w 1027"/>
                <a:gd name="T57" fmla="*/ 491 h 491"/>
                <a:gd name="T58" fmla="*/ 294 w 1027"/>
                <a:gd name="T59" fmla="*/ 426 h 491"/>
                <a:gd name="T60" fmla="*/ 190 w 1027"/>
                <a:gd name="T61" fmla="*/ 425 h 491"/>
                <a:gd name="T62" fmla="*/ 94 w 1027"/>
                <a:gd name="T63" fmla="*/ 375 h 491"/>
                <a:gd name="T64" fmla="*/ 90 w 1027"/>
                <a:gd name="T65" fmla="*/ 298 h 491"/>
                <a:gd name="T66" fmla="*/ 103 w 1027"/>
                <a:gd name="T67" fmla="*/ 256 h 491"/>
                <a:gd name="T68" fmla="*/ 115 w 1027"/>
                <a:gd name="T69" fmla="*/ 236 h 491"/>
                <a:gd name="T70" fmla="*/ 135 w 1027"/>
                <a:gd name="T71" fmla="*/ 208 h 491"/>
                <a:gd name="T72" fmla="*/ 163 w 1027"/>
                <a:gd name="T73" fmla="*/ 181 h 491"/>
                <a:gd name="T74" fmla="*/ 186 w 1027"/>
                <a:gd name="T75" fmla="*/ 165 h 491"/>
                <a:gd name="T76" fmla="*/ 210 w 1027"/>
                <a:gd name="T77" fmla="*/ 148 h 491"/>
                <a:gd name="T78" fmla="*/ 269 w 1027"/>
                <a:gd name="T79" fmla="*/ 118 h 491"/>
                <a:gd name="T80" fmla="*/ 341 w 1027"/>
                <a:gd name="T81" fmla="*/ 94 h 491"/>
                <a:gd name="T82" fmla="*/ 426 w 1027"/>
                <a:gd name="T83" fmla="*/ 72 h 491"/>
                <a:gd name="T84" fmla="*/ 623 w 1027"/>
                <a:gd name="T85" fmla="*/ 82 h 491"/>
                <a:gd name="T86" fmla="*/ 721 w 1027"/>
                <a:gd name="T87" fmla="*/ 111 h 491"/>
                <a:gd name="T88" fmla="*/ 790 w 1027"/>
                <a:gd name="T89" fmla="*/ 138 h 491"/>
                <a:gd name="T90" fmla="*/ 834 w 1027"/>
                <a:gd name="T91" fmla="*/ 158 h 491"/>
                <a:gd name="T92" fmla="*/ 874 w 1027"/>
                <a:gd name="T93" fmla="*/ 178 h 491"/>
                <a:gd name="T94" fmla="*/ 910 w 1027"/>
                <a:gd name="T95" fmla="*/ 197 h 491"/>
                <a:gd name="T96" fmla="*/ 957 w 1027"/>
                <a:gd name="T97" fmla="*/ 222 h 491"/>
                <a:gd name="T98" fmla="*/ 998 w 1027"/>
                <a:gd name="T99" fmla="*/ 248 h 491"/>
                <a:gd name="T100" fmla="*/ 1027 w 1027"/>
                <a:gd name="T101" fmla="*/ 213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27" h="491">
                  <a:moveTo>
                    <a:pt x="1027" y="213"/>
                  </a:moveTo>
                  <a:lnTo>
                    <a:pt x="1014" y="203"/>
                  </a:lnTo>
                  <a:lnTo>
                    <a:pt x="998" y="191"/>
                  </a:lnTo>
                  <a:lnTo>
                    <a:pt x="976" y="177"/>
                  </a:lnTo>
                  <a:lnTo>
                    <a:pt x="965" y="168"/>
                  </a:lnTo>
                  <a:lnTo>
                    <a:pt x="950" y="159"/>
                  </a:lnTo>
                  <a:lnTo>
                    <a:pt x="936" y="148"/>
                  </a:lnTo>
                  <a:lnTo>
                    <a:pt x="920" y="139"/>
                  </a:lnTo>
                  <a:lnTo>
                    <a:pt x="902" y="128"/>
                  </a:lnTo>
                  <a:lnTo>
                    <a:pt x="885" y="117"/>
                  </a:lnTo>
                  <a:lnTo>
                    <a:pt x="865" y="107"/>
                  </a:lnTo>
                  <a:lnTo>
                    <a:pt x="845" y="97"/>
                  </a:lnTo>
                  <a:lnTo>
                    <a:pt x="824" y="86"/>
                  </a:lnTo>
                  <a:lnTo>
                    <a:pt x="801" y="76"/>
                  </a:lnTo>
                  <a:lnTo>
                    <a:pt x="780" y="66"/>
                  </a:lnTo>
                  <a:lnTo>
                    <a:pt x="755" y="56"/>
                  </a:lnTo>
                  <a:lnTo>
                    <a:pt x="731" y="46"/>
                  </a:lnTo>
                  <a:lnTo>
                    <a:pt x="705" y="37"/>
                  </a:lnTo>
                  <a:lnTo>
                    <a:pt x="681" y="29"/>
                  </a:lnTo>
                  <a:lnTo>
                    <a:pt x="654" y="23"/>
                  </a:lnTo>
                  <a:lnTo>
                    <a:pt x="600" y="10"/>
                  </a:lnTo>
                  <a:lnTo>
                    <a:pt x="545" y="1"/>
                  </a:lnTo>
                  <a:lnTo>
                    <a:pt x="429" y="0"/>
                  </a:lnTo>
                  <a:lnTo>
                    <a:pt x="324" y="15"/>
                  </a:lnTo>
                  <a:lnTo>
                    <a:pt x="278" y="27"/>
                  </a:lnTo>
                  <a:lnTo>
                    <a:pt x="237" y="41"/>
                  </a:lnTo>
                  <a:lnTo>
                    <a:pt x="202" y="58"/>
                  </a:lnTo>
                  <a:lnTo>
                    <a:pt x="169" y="75"/>
                  </a:lnTo>
                  <a:lnTo>
                    <a:pt x="155" y="84"/>
                  </a:lnTo>
                  <a:lnTo>
                    <a:pt x="141" y="94"/>
                  </a:lnTo>
                  <a:lnTo>
                    <a:pt x="128" y="105"/>
                  </a:lnTo>
                  <a:lnTo>
                    <a:pt x="117" y="115"/>
                  </a:lnTo>
                  <a:lnTo>
                    <a:pt x="105" y="126"/>
                  </a:lnTo>
                  <a:lnTo>
                    <a:pt x="95" y="137"/>
                  </a:lnTo>
                  <a:lnTo>
                    <a:pt x="86" y="148"/>
                  </a:lnTo>
                  <a:lnTo>
                    <a:pt x="76" y="160"/>
                  </a:lnTo>
                  <a:lnTo>
                    <a:pt x="68" y="171"/>
                  </a:lnTo>
                  <a:lnTo>
                    <a:pt x="60" y="183"/>
                  </a:lnTo>
                  <a:lnTo>
                    <a:pt x="53" y="196"/>
                  </a:lnTo>
                  <a:lnTo>
                    <a:pt x="47" y="207"/>
                  </a:lnTo>
                  <a:lnTo>
                    <a:pt x="40" y="218"/>
                  </a:lnTo>
                  <a:lnTo>
                    <a:pt x="34" y="231"/>
                  </a:lnTo>
                  <a:lnTo>
                    <a:pt x="29" y="242"/>
                  </a:lnTo>
                  <a:lnTo>
                    <a:pt x="25" y="253"/>
                  </a:lnTo>
                  <a:lnTo>
                    <a:pt x="9" y="300"/>
                  </a:lnTo>
                  <a:lnTo>
                    <a:pt x="0" y="341"/>
                  </a:lnTo>
                  <a:lnTo>
                    <a:pt x="4" y="375"/>
                  </a:lnTo>
                  <a:lnTo>
                    <a:pt x="10" y="389"/>
                  </a:lnTo>
                  <a:lnTo>
                    <a:pt x="18" y="404"/>
                  </a:lnTo>
                  <a:lnTo>
                    <a:pt x="26" y="416"/>
                  </a:lnTo>
                  <a:lnTo>
                    <a:pt x="37" y="426"/>
                  </a:lnTo>
                  <a:lnTo>
                    <a:pt x="48" y="437"/>
                  </a:lnTo>
                  <a:lnTo>
                    <a:pt x="59" y="445"/>
                  </a:lnTo>
                  <a:lnTo>
                    <a:pt x="83" y="459"/>
                  </a:lnTo>
                  <a:lnTo>
                    <a:pt x="103" y="471"/>
                  </a:lnTo>
                  <a:lnTo>
                    <a:pt x="120" y="479"/>
                  </a:lnTo>
                  <a:lnTo>
                    <a:pt x="157" y="487"/>
                  </a:lnTo>
                  <a:lnTo>
                    <a:pt x="207" y="491"/>
                  </a:lnTo>
                  <a:lnTo>
                    <a:pt x="269" y="491"/>
                  </a:lnTo>
                  <a:lnTo>
                    <a:pt x="294" y="426"/>
                  </a:lnTo>
                  <a:lnTo>
                    <a:pt x="261" y="428"/>
                  </a:lnTo>
                  <a:lnTo>
                    <a:pt x="190" y="425"/>
                  </a:lnTo>
                  <a:lnTo>
                    <a:pt x="118" y="400"/>
                  </a:lnTo>
                  <a:lnTo>
                    <a:pt x="94" y="375"/>
                  </a:lnTo>
                  <a:lnTo>
                    <a:pt x="86" y="339"/>
                  </a:lnTo>
                  <a:lnTo>
                    <a:pt x="90" y="298"/>
                  </a:lnTo>
                  <a:lnTo>
                    <a:pt x="95" y="276"/>
                  </a:lnTo>
                  <a:lnTo>
                    <a:pt x="103" y="256"/>
                  </a:lnTo>
                  <a:lnTo>
                    <a:pt x="108" y="246"/>
                  </a:lnTo>
                  <a:lnTo>
                    <a:pt x="115" y="236"/>
                  </a:lnTo>
                  <a:lnTo>
                    <a:pt x="127" y="217"/>
                  </a:lnTo>
                  <a:lnTo>
                    <a:pt x="135" y="208"/>
                  </a:lnTo>
                  <a:lnTo>
                    <a:pt x="143" y="199"/>
                  </a:lnTo>
                  <a:lnTo>
                    <a:pt x="163" y="181"/>
                  </a:lnTo>
                  <a:lnTo>
                    <a:pt x="173" y="173"/>
                  </a:lnTo>
                  <a:lnTo>
                    <a:pt x="186" y="165"/>
                  </a:lnTo>
                  <a:lnTo>
                    <a:pt x="196" y="156"/>
                  </a:lnTo>
                  <a:lnTo>
                    <a:pt x="210" y="148"/>
                  </a:lnTo>
                  <a:lnTo>
                    <a:pt x="238" y="134"/>
                  </a:lnTo>
                  <a:lnTo>
                    <a:pt x="269" y="118"/>
                  </a:lnTo>
                  <a:lnTo>
                    <a:pt x="303" y="105"/>
                  </a:lnTo>
                  <a:lnTo>
                    <a:pt x="341" y="94"/>
                  </a:lnTo>
                  <a:lnTo>
                    <a:pt x="382" y="82"/>
                  </a:lnTo>
                  <a:lnTo>
                    <a:pt x="426" y="72"/>
                  </a:lnTo>
                  <a:lnTo>
                    <a:pt x="523" y="67"/>
                  </a:lnTo>
                  <a:lnTo>
                    <a:pt x="623" y="82"/>
                  </a:lnTo>
                  <a:lnTo>
                    <a:pt x="673" y="95"/>
                  </a:lnTo>
                  <a:lnTo>
                    <a:pt x="721" y="111"/>
                  </a:lnTo>
                  <a:lnTo>
                    <a:pt x="768" y="129"/>
                  </a:lnTo>
                  <a:lnTo>
                    <a:pt x="790" y="138"/>
                  </a:lnTo>
                  <a:lnTo>
                    <a:pt x="814" y="148"/>
                  </a:lnTo>
                  <a:lnTo>
                    <a:pt x="834" y="158"/>
                  </a:lnTo>
                  <a:lnTo>
                    <a:pt x="855" y="168"/>
                  </a:lnTo>
                  <a:lnTo>
                    <a:pt x="874" y="178"/>
                  </a:lnTo>
                  <a:lnTo>
                    <a:pt x="893" y="187"/>
                  </a:lnTo>
                  <a:lnTo>
                    <a:pt x="910" y="197"/>
                  </a:lnTo>
                  <a:lnTo>
                    <a:pt x="927" y="206"/>
                  </a:lnTo>
                  <a:lnTo>
                    <a:pt x="957" y="222"/>
                  </a:lnTo>
                  <a:lnTo>
                    <a:pt x="980" y="238"/>
                  </a:lnTo>
                  <a:lnTo>
                    <a:pt x="998" y="248"/>
                  </a:lnTo>
                  <a:lnTo>
                    <a:pt x="1013" y="258"/>
                  </a:lnTo>
                  <a:lnTo>
                    <a:pt x="1027"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91" name="Freeform 48">
              <a:extLst>
                <a:ext uri="{FF2B5EF4-FFF2-40B4-BE49-F238E27FC236}">
                  <a16:creationId xmlns:a16="http://schemas.microsoft.com/office/drawing/2014/main" id="{A824EFAC-B7F2-4ACC-88F9-A8F81A7F54AC}"/>
                </a:ext>
              </a:extLst>
            </p:cNvPr>
            <p:cNvSpPr>
              <a:spLocks noChangeArrowheads="1"/>
            </p:cNvSpPr>
            <p:nvPr/>
          </p:nvSpPr>
          <p:spPr bwMode="auto">
            <a:xfrm>
              <a:off x="4307" y="2150"/>
              <a:ext cx="303" cy="249"/>
            </a:xfrm>
            <a:custGeom>
              <a:avLst/>
              <a:gdLst>
                <a:gd name="T0" fmla="*/ 17 w 909"/>
                <a:gd name="T1" fmla="*/ 6 h 746"/>
                <a:gd name="T2" fmla="*/ 97 w 909"/>
                <a:gd name="T3" fmla="*/ 33 h 746"/>
                <a:gd name="T4" fmla="*/ 176 w 909"/>
                <a:gd name="T5" fmla="*/ 62 h 746"/>
                <a:gd name="T6" fmla="*/ 243 w 909"/>
                <a:gd name="T7" fmla="*/ 89 h 746"/>
                <a:gd name="T8" fmla="*/ 288 w 909"/>
                <a:gd name="T9" fmla="*/ 108 h 746"/>
                <a:gd name="T10" fmla="*/ 335 w 909"/>
                <a:gd name="T11" fmla="*/ 129 h 746"/>
                <a:gd name="T12" fmla="*/ 383 w 909"/>
                <a:gd name="T13" fmla="*/ 151 h 746"/>
                <a:gd name="T14" fmla="*/ 429 w 909"/>
                <a:gd name="T15" fmla="*/ 175 h 746"/>
                <a:gd name="T16" fmla="*/ 472 w 909"/>
                <a:gd name="T17" fmla="*/ 197 h 746"/>
                <a:gd name="T18" fmla="*/ 513 w 909"/>
                <a:gd name="T19" fmla="*/ 222 h 746"/>
                <a:gd name="T20" fmla="*/ 550 w 909"/>
                <a:gd name="T21" fmla="*/ 247 h 746"/>
                <a:gd name="T22" fmla="*/ 581 w 909"/>
                <a:gd name="T23" fmla="*/ 273 h 746"/>
                <a:gd name="T24" fmla="*/ 613 w 909"/>
                <a:gd name="T25" fmla="*/ 301 h 746"/>
                <a:gd name="T26" fmla="*/ 645 w 909"/>
                <a:gd name="T27" fmla="*/ 335 h 746"/>
                <a:gd name="T28" fmla="*/ 661 w 909"/>
                <a:gd name="T29" fmla="*/ 354 h 746"/>
                <a:gd name="T30" fmla="*/ 676 w 909"/>
                <a:gd name="T31" fmla="*/ 371 h 746"/>
                <a:gd name="T32" fmla="*/ 699 w 909"/>
                <a:gd name="T33" fmla="*/ 401 h 746"/>
                <a:gd name="T34" fmla="*/ 713 w 909"/>
                <a:gd name="T35" fmla="*/ 421 h 746"/>
                <a:gd name="T36" fmla="*/ 728 w 909"/>
                <a:gd name="T37" fmla="*/ 440 h 746"/>
                <a:gd name="T38" fmla="*/ 748 w 909"/>
                <a:gd name="T39" fmla="*/ 471 h 746"/>
                <a:gd name="T40" fmla="*/ 763 w 909"/>
                <a:gd name="T41" fmla="*/ 492 h 746"/>
                <a:gd name="T42" fmla="*/ 776 w 909"/>
                <a:gd name="T43" fmla="*/ 511 h 746"/>
                <a:gd name="T44" fmla="*/ 788 w 909"/>
                <a:gd name="T45" fmla="*/ 532 h 746"/>
                <a:gd name="T46" fmla="*/ 807 w 909"/>
                <a:gd name="T47" fmla="*/ 562 h 746"/>
                <a:gd name="T48" fmla="*/ 819 w 909"/>
                <a:gd name="T49" fmla="*/ 580 h 746"/>
                <a:gd name="T50" fmla="*/ 835 w 909"/>
                <a:gd name="T51" fmla="*/ 609 h 746"/>
                <a:gd name="T52" fmla="*/ 845 w 909"/>
                <a:gd name="T53" fmla="*/ 627 h 746"/>
                <a:gd name="T54" fmla="*/ 864 w 909"/>
                <a:gd name="T55" fmla="*/ 660 h 746"/>
                <a:gd name="T56" fmla="*/ 880 w 909"/>
                <a:gd name="T57" fmla="*/ 687 h 746"/>
                <a:gd name="T58" fmla="*/ 892 w 909"/>
                <a:gd name="T59" fmla="*/ 712 h 746"/>
                <a:gd name="T60" fmla="*/ 902 w 909"/>
                <a:gd name="T61" fmla="*/ 730 h 746"/>
                <a:gd name="T62" fmla="*/ 902 w 909"/>
                <a:gd name="T63" fmla="*/ 740 h 746"/>
                <a:gd name="T64" fmla="*/ 879 w 909"/>
                <a:gd name="T65" fmla="*/ 723 h 746"/>
                <a:gd name="T66" fmla="*/ 844 w 909"/>
                <a:gd name="T67" fmla="*/ 700 h 746"/>
                <a:gd name="T68" fmla="*/ 798 w 909"/>
                <a:gd name="T69" fmla="*/ 672 h 746"/>
                <a:gd name="T70" fmla="*/ 743 w 909"/>
                <a:gd name="T71" fmla="*/ 643 h 746"/>
                <a:gd name="T72" fmla="*/ 679 w 909"/>
                <a:gd name="T73" fmla="*/ 615 h 746"/>
                <a:gd name="T74" fmla="*/ 611 w 909"/>
                <a:gd name="T75" fmla="*/ 593 h 746"/>
                <a:gd name="T76" fmla="*/ 539 w 909"/>
                <a:gd name="T77" fmla="*/ 577 h 746"/>
                <a:gd name="T78" fmla="*/ 330 w 909"/>
                <a:gd name="T79" fmla="*/ 567 h 746"/>
                <a:gd name="T80" fmla="*/ 271 w 909"/>
                <a:gd name="T81" fmla="*/ 459 h 746"/>
                <a:gd name="T82" fmla="*/ 257 w 909"/>
                <a:gd name="T83" fmla="*/ 325 h 746"/>
                <a:gd name="T84" fmla="*/ 245 w 909"/>
                <a:gd name="T85" fmla="*/ 295 h 746"/>
                <a:gd name="T86" fmla="*/ 225 w 909"/>
                <a:gd name="T87" fmla="*/ 276 h 746"/>
                <a:gd name="T88" fmla="*/ 198 w 909"/>
                <a:gd name="T89" fmla="*/ 261 h 746"/>
                <a:gd name="T90" fmla="*/ 135 w 909"/>
                <a:gd name="T91" fmla="*/ 246 h 746"/>
                <a:gd name="T92" fmla="*/ 57 w 909"/>
                <a:gd name="T93" fmla="*/ 127 h 746"/>
                <a:gd name="T94" fmla="*/ 41 w 909"/>
                <a:gd name="T95" fmla="*/ 80 h 746"/>
                <a:gd name="T96" fmla="*/ 32 w 909"/>
                <a:gd name="T97" fmla="*/ 59 h 746"/>
                <a:gd name="T98" fmla="*/ 22 w 909"/>
                <a:gd name="T99" fmla="*/ 39 h 746"/>
                <a:gd name="T100" fmla="*/ 6 w 909"/>
                <a:gd name="T101" fmla="*/ 11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9" h="746">
                  <a:moveTo>
                    <a:pt x="0" y="0"/>
                  </a:moveTo>
                  <a:lnTo>
                    <a:pt x="17" y="6"/>
                  </a:lnTo>
                  <a:lnTo>
                    <a:pt x="65" y="21"/>
                  </a:lnTo>
                  <a:lnTo>
                    <a:pt x="97" y="33"/>
                  </a:lnTo>
                  <a:lnTo>
                    <a:pt x="135" y="46"/>
                  </a:lnTo>
                  <a:lnTo>
                    <a:pt x="176" y="62"/>
                  </a:lnTo>
                  <a:lnTo>
                    <a:pt x="219" y="80"/>
                  </a:lnTo>
                  <a:lnTo>
                    <a:pt x="243" y="89"/>
                  </a:lnTo>
                  <a:lnTo>
                    <a:pt x="265" y="99"/>
                  </a:lnTo>
                  <a:lnTo>
                    <a:pt x="288" y="108"/>
                  </a:lnTo>
                  <a:lnTo>
                    <a:pt x="313" y="119"/>
                  </a:lnTo>
                  <a:lnTo>
                    <a:pt x="335" y="129"/>
                  </a:lnTo>
                  <a:lnTo>
                    <a:pt x="360" y="141"/>
                  </a:lnTo>
                  <a:lnTo>
                    <a:pt x="383" y="151"/>
                  </a:lnTo>
                  <a:lnTo>
                    <a:pt x="405" y="162"/>
                  </a:lnTo>
                  <a:lnTo>
                    <a:pt x="429" y="175"/>
                  </a:lnTo>
                  <a:lnTo>
                    <a:pt x="451" y="186"/>
                  </a:lnTo>
                  <a:lnTo>
                    <a:pt x="472" y="197"/>
                  </a:lnTo>
                  <a:lnTo>
                    <a:pt x="494" y="210"/>
                  </a:lnTo>
                  <a:lnTo>
                    <a:pt x="513" y="222"/>
                  </a:lnTo>
                  <a:lnTo>
                    <a:pt x="531" y="234"/>
                  </a:lnTo>
                  <a:lnTo>
                    <a:pt x="550" y="247"/>
                  </a:lnTo>
                  <a:lnTo>
                    <a:pt x="566" y="259"/>
                  </a:lnTo>
                  <a:lnTo>
                    <a:pt x="581" y="273"/>
                  </a:lnTo>
                  <a:lnTo>
                    <a:pt x="598" y="286"/>
                  </a:lnTo>
                  <a:lnTo>
                    <a:pt x="613" y="301"/>
                  </a:lnTo>
                  <a:lnTo>
                    <a:pt x="630" y="318"/>
                  </a:lnTo>
                  <a:lnTo>
                    <a:pt x="645" y="335"/>
                  </a:lnTo>
                  <a:lnTo>
                    <a:pt x="653" y="344"/>
                  </a:lnTo>
                  <a:lnTo>
                    <a:pt x="661" y="354"/>
                  </a:lnTo>
                  <a:lnTo>
                    <a:pt x="668" y="362"/>
                  </a:lnTo>
                  <a:lnTo>
                    <a:pt x="676" y="371"/>
                  </a:lnTo>
                  <a:lnTo>
                    <a:pt x="692" y="391"/>
                  </a:lnTo>
                  <a:lnTo>
                    <a:pt x="699" y="401"/>
                  </a:lnTo>
                  <a:lnTo>
                    <a:pt x="706" y="410"/>
                  </a:lnTo>
                  <a:lnTo>
                    <a:pt x="713" y="421"/>
                  </a:lnTo>
                  <a:lnTo>
                    <a:pt x="720" y="430"/>
                  </a:lnTo>
                  <a:lnTo>
                    <a:pt x="728" y="440"/>
                  </a:lnTo>
                  <a:lnTo>
                    <a:pt x="735" y="451"/>
                  </a:lnTo>
                  <a:lnTo>
                    <a:pt x="748" y="471"/>
                  </a:lnTo>
                  <a:lnTo>
                    <a:pt x="755" y="480"/>
                  </a:lnTo>
                  <a:lnTo>
                    <a:pt x="763" y="492"/>
                  </a:lnTo>
                  <a:lnTo>
                    <a:pt x="769" y="501"/>
                  </a:lnTo>
                  <a:lnTo>
                    <a:pt x="776" y="511"/>
                  </a:lnTo>
                  <a:lnTo>
                    <a:pt x="782" y="522"/>
                  </a:lnTo>
                  <a:lnTo>
                    <a:pt x="788" y="532"/>
                  </a:lnTo>
                  <a:lnTo>
                    <a:pt x="801" y="553"/>
                  </a:lnTo>
                  <a:lnTo>
                    <a:pt x="807" y="562"/>
                  </a:lnTo>
                  <a:lnTo>
                    <a:pt x="813" y="571"/>
                  </a:lnTo>
                  <a:lnTo>
                    <a:pt x="819" y="580"/>
                  </a:lnTo>
                  <a:lnTo>
                    <a:pt x="824" y="591"/>
                  </a:lnTo>
                  <a:lnTo>
                    <a:pt x="835" y="609"/>
                  </a:lnTo>
                  <a:lnTo>
                    <a:pt x="841" y="617"/>
                  </a:lnTo>
                  <a:lnTo>
                    <a:pt x="845" y="627"/>
                  </a:lnTo>
                  <a:lnTo>
                    <a:pt x="854" y="643"/>
                  </a:lnTo>
                  <a:lnTo>
                    <a:pt x="864" y="660"/>
                  </a:lnTo>
                  <a:lnTo>
                    <a:pt x="872" y="674"/>
                  </a:lnTo>
                  <a:lnTo>
                    <a:pt x="880" y="687"/>
                  </a:lnTo>
                  <a:lnTo>
                    <a:pt x="886" y="701"/>
                  </a:lnTo>
                  <a:lnTo>
                    <a:pt x="892" y="712"/>
                  </a:lnTo>
                  <a:lnTo>
                    <a:pt x="898" y="721"/>
                  </a:lnTo>
                  <a:lnTo>
                    <a:pt x="902" y="730"/>
                  </a:lnTo>
                  <a:lnTo>
                    <a:pt x="909" y="746"/>
                  </a:lnTo>
                  <a:lnTo>
                    <a:pt x="902" y="740"/>
                  </a:lnTo>
                  <a:lnTo>
                    <a:pt x="891" y="733"/>
                  </a:lnTo>
                  <a:lnTo>
                    <a:pt x="879" y="723"/>
                  </a:lnTo>
                  <a:lnTo>
                    <a:pt x="863" y="712"/>
                  </a:lnTo>
                  <a:lnTo>
                    <a:pt x="844" y="700"/>
                  </a:lnTo>
                  <a:lnTo>
                    <a:pt x="821" y="686"/>
                  </a:lnTo>
                  <a:lnTo>
                    <a:pt x="798" y="672"/>
                  </a:lnTo>
                  <a:lnTo>
                    <a:pt x="771" y="657"/>
                  </a:lnTo>
                  <a:lnTo>
                    <a:pt x="743" y="643"/>
                  </a:lnTo>
                  <a:lnTo>
                    <a:pt x="712" y="629"/>
                  </a:lnTo>
                  <a:lnTo>
                    <a:pt x="679" y="615"/>
                  </a:lnTo>
                  <a:lnTo>
                    <a:pt x="646" y="604"/>
                  </a:lnTo>
                  <a:lnTo>
                    <a:pt x="611" y="593"/>
                  </a:lnTo>
                  <a:lnTo>
                    <a:pt x="576" y="583"/>
                  </a:lnTo>
                  <a:lnTo>
                    <a:pt x="539" y="577"/>
                  </a:lnTo>
                  <a:lnTo>
                    <a:pt x="414" y="566"/>
                  </a:lnTo>
                  <a:lnTo>
                    <a:pt x="330" y="567"/>
                  </a:lnTo>
                  <a:lnTo>
                    <a:pt x="268" y="577"/>
                  </a:lnTo>
                  <a:lnTo>
                    <a:pt x="271" y="459"/>
                  </a:lnTo>
                  <a:lnTo>
                    <a:pt x="265" y="364"/>
                  </a:lnTo>
                  <a:lnTo>
                    <a:pt x="257" y="325"/>
                  </a:lnTo>
                  <a:lnTo>
                    <a:pt x="252" y="308"/>
                  </a:lnTo>
                  <a:lnTo>
                    <a:pt x="245" y="295"/>
                  </a:lnTo>
                  <a:lnTo>
                    <a:pt x="236" y="285"/>
                  </a:lnTo>
                  <a:lnTo>
                    <a:pt x="225" y="276"/>
                  </a:lnTo>
                  <a:lnTo>
                    <a:pt x="213" y="268"/>
                  </a:lnTo>
                  <a:lnTo>
                    <a:pt x="198" y="261"/>
                  </a:lnTo>
                  <a:lnTo>
                    <a:pt x="167" y="252"/>
                  </a:lnTo>
                  <a:lnTo>
                    <a:pt x="135" y="246"/>
                  </a:lnTo>
                  <a:lnTo>
                    <a:pt x="53" y="241"/>
                  </a:lnTo>
                  <a:lnTo>
                    <a:pt x="57" y="127"/>
                  </a:lnTo>
                  <a:lnTo>
                    <a:pt x="50" y="104"/>
                  </a:lnTo>
                  <a:lnTo>
                    <a:pt x="41" y="80"/>
                  </a:lnTo>
                  <a:lnTo>
                    <a:pt x="36" y="70"/>
                  </a:lnTo>
                  <a:lnTo>
                    <a:pt x="32" y="59"/>
                  </a:lnTo>
                  <a:lnTo>
                    <a:pt x="27" y="49"/>
                  </a:lnTo>
                  <a:lnTo>
                    <a:pt x="22" y="39"/>
                  </a:lnTo>
                  <a:lnTo>
                    <a:pt x="13" y="23"/>
                  </a:lnTo>
                  <a:lnTo>
                    <a:pt x="6" y="11"/>
                  </a:lnTo>
                  <a:lnTo>
                    <a:pt x="0" y="0"/>
                  </a:lnTo>
                  <a:close/>
                </a:path>
              </a:pathLst>
            </a:custGeom>
            <a:gradFill rotWithShape="0">
              <a:gsLst>
                <a:gs pos="0">
                  <a:srgbClr val="760000"/>
                </a:gs>
                <a:gs pos="10000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92" name="Freeform 49">
              <a:extLst>
                <a:ext uri="{FF2B5EF4-FFF2-40B4-BE49-F238E27FC236}">
                  <a16:creationId xmlns:a16="http://schemas.microsoft.com/office/drawing/2014/main" id="{60F508F0-E346-465E-AA87-932AA14115BC}"/>
                </a:ext>
              </a:extLst>
            </p:cNvPr>
            <p:cNvSpPr>
              <a:spLocks noChangeArrowheads="1"/>
            </p:cNvSpPr>
            <p:nvPr/>
          </p:nvSpPr>
          <p:spPr bwMode="auto">
            <a:xfrm>
              <a:off x="4236" y="2005"/>
              <a:ext cx="410" cy="324"/>
            </a:xfrm>
            <a:custGeom>
              <a:avLst/>
              <a:gdLst>
                <a:gd name="T0" fmla="*/ 58 w 1230"/>
                <a:gd name="T1" fmla="*/ 105 h 970"/>
                <a:gd name="T2" fmla="*/ 118 w 1230"/>
                <a:gd name="T3" fmla="*/ 147 h 970"/>
                <a:gd name="T4" fmla="*/ 147 w 1230"/>
                <a:gd name="T5" fmla="*/ 287 h 970"/>
                <a:gd name="T6" fmla="*/ 350 w 1230"/>
                <a:gd name="T7" fmla="*/ 324 h 970"/>
                <a:gd name="T8" fmla="*/ 491 w 1230"/>
                <a:gd name="T9" fmla="*/ 360 h 970"/>
                <a:gd name="T10" fmla="*/ 614 w 1230"/>
                <a:gd name="T11" fmla="*/ 400 h 970"/>
                <a:gd name="T12" fmla="*/ 688 w 1230"/>
                <a:gd name="T13" fmla="*/ 430 h 970"/>
                <a:gd name="T14" fmla="*/ 757 w 1230"/>
                <a:gd name="T15" fmla="*/ 464 h 970"/>
                <a:gd name="T16" fmla="*/ 818 w 1230"/>
                <a:gd name="T17" fmla="*/ 496 h 970"/>
                <a:gd name="T18" fmla="*/ 871 w 1230"/>
                <a:gd name="T19" fmla="*/ 527 h 970"/>
                <a:gd name="T20" fmla="*/ 915 w 1230"/>
                <a:gd name="T21" fmla="*/ 556 h 970"/>
                <a:gd name="T22" fmla="*/ 962 w 1230"/>
                <a:gd name="T23" fmla="*/ 592 h 970"/>
                <a:gd name="T24" fmla="*/ 1016 w 1230"/>
                <a:gd name="T25" fmla="*/ 640 h 970"/>
                <a:gd name="T26" fmla="*/ 1053 w 1230"/>
                <a:gd name="T27" fmla="*/ 679 h 970"/>
                <a:gd name="T28" fmla="*/ 1083 w 1230"/>
                <a:gd name="T29" fmla="*/ 712 h 970"/>
                <a:gd name="T30" fmla="*/ 1115 w 1230"/>
                <a:gd name="T31" fmla="*/ 754 h 970"/>
                <a:gd name="T32" fmla="*/ 1133 w 1230"/>
                <a:gd name="T33" fmla="*/ 783 h 970"/>
                <a:gd name="T34" fmla="*/ 1151 w 1230"/>
                <a:gd name="T35" fmla="*/ 815 h 970"/>
                <a:gd name="T36" fmla="*/ 1175 w 1230"/>
                <a:gd name="T37" fmla="*/ 859 h 970"/>
                <a:gd name="T38" fmla="*/ 1192 w 1230"/>
                <a:gd name="T39" fmla="*/ 892 h 970"/>
                <a:gd name="T40" fmla="*/ 1206 w 1230"/>
                <a:gd name="T41" fmla="*/ 921 h 970"/>
                <a:gd name="T42" fmla="*/ 1226 w 1230"/>
                <a:gd name="T43" fmla="*/ 962 h 970"/>
                <a:gd name="T44" fmla="*/ 1220 w 1230"/>
                <a:gd name="T45" fmla="*/ 904 h 970"/>
                <a:gd name="T46" fmla="*/ 1197 w 1230"/>
                <a:gd name="T47" fmla="*/ 820 h 970"/>
                <a:gd name="T48" fmla="*/ 1160 w 1230"/>
                <a:gd name="T49" fmla="*/ 719 h 970"/>
                <a:gd name="T50" fmla="*/ 1143 w 1230"/>
                <a:gd name="T51" fmla="*/ 685 h 970"/>
                <a:gd name="T52" fmla="*/ 1125 w 1230"/>
                <a:gd name="T53" fmla="*/ 651 h 970"/>
                <a:gd name="T54" fmla="*/ 1103 w 1230"/>
                <a:gd name="T55" fmla="*/ 617 h 970"/>
                <a:gd name="T56" fmla="*/ 1065 w 1230"/>
                <a:gd name="T57" fmla="*/ 571 h 970"/>
                <a:gd name="T58" fmla="*/ 1023 w 1230"/>
                <a:gd name="T59" fmla="*/ 528 h 970"/>
                <a:gd name="T60" fmla="*/ 980 w 1230"/>
                <a:gd name="T61" fmla="*/ 490 h 970"/>
                <a:gd name="T62" fmla="*/ 934 w 1230"/>
                <a:gd name="T63" fmla="*/ 455 h 970"/>
                <a:gd name="T64" fmla="*/ 890 w 1230"/>
                <a:gd name="T65" fmla="*/ 422 h 970"/>
                <a:gd name="T66" fmla="*/ 845 w 1230"/>
                <a:gd name="T67" fmla="*/ 392 h 970"/>
                <a:gd name="T68" fmla="*/ 799 w 1230"/>
                <a:gd name="T69" fmla="*/ 365 h 970"/>
                <a:gd name="T70" fmla="*/ 721 w 1230"/>
                <a:gd name="T71" fmla="*/ 324 h 970"/>
                <a:gd name="T72" fmla="*/ 628 w 1230"/>
                <a:gd name="T73" fmla="*/ 281 h 970"/>
                <a:gd name="T74" fmla="*/ 535 w 1230"/>
                <a:gd name="T75" fmla="*/ 244 h 970"/>
                <a:gd name="T76" fmla="*/ 436 w 1230"/>
                <a:gd name="T77" fmla="*/ 208 h 970"/>
                <a:gd name="T78" fmla="*/ 340 w 1230"/>
                <a:gd name="T79" fmla="*/ 175 h 970"/>
                <a:gd name="T80" fmla="*/ 258 w 1230"/>
                <a:gd name="T81" fmla="*/ 150 h 970"/>
                <a:gd name="T82" fmla="*/ 185 w 1230"/>
                <a:gd name="T83" fmla="*/ 109 h 970"/>
                <a:gd name="T84" fmla="*/ 189 w 1230"/>
                <a:gd name="T85" fmla="*/ 27 h 970"/>
                <a:gd name="T86" fmla="*/ 164 w 1230"/>
                <a:gd name="T87" fmla="*/ 6 h 970"/>
                <a:gd name="T88" fmla="*/ 85 w 1230"/>
                <a:gd name="T89" fmla="*/ 19 h 970"/>
                <a:gd name="T90" fmla="*/ 17 w 1230"/>
                <a:gd name="T91" fmla="*/ 6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0" h="970">
                  <a:moveTo>
                    <a:pt x="0" y="84"/>
                  </a:moveTo>
                  <a:lnTo>
                    <a:pt x="18" y="89"/>
                  </a:lnTo>
                  <a:lnTo>
                    <a:pt x="58" y="105"/>
                  </a:lnTo>
                  <a:lnTo>
                    <a:pt x="81" y="118"/>
                  </a:lnTo>
                  <a:lnTo>
                    <a:pt x="102" y="131"/>
                  </a:lnTo>
                  <a:lnTo>
                    <a:pt x="118" y="147"/>
                  </a:lnTo>
                  <a:lnTo>
                    <a:pt x="129" y="165"/>
                  </a:lnTo>
                  <a:lnTo>
                    <a:pt x="145" y="245"/>
                  </a:lnTo>
                  <a:lnTo>
                    <a:pt x="147" y="287"/>
                  </a:lnTo>
                  <a:lnTo>
                    <a:pt x="205" y="296"/>
                  </a:lnTo>
                  <a:lnTo>
                    <a:pt x="268" y="308"/>
                  </a:lnTo>
                  <a:lnTo>
                    <a:pt x="350" y="324"/>
                  </a:lnTo>
                  <a:lnTo>
                    <a:pt x="394" y="334"/>
                  </a:lnTo>
                  <a:lnTo>
                    <a:pt x="441" y="346"/>
                  </a:lnTo>
                  <a:lnTo>
                    <a:pt x="491" y="360"/>
                  </a:lnTo>
                  <a:lnTo>
                    <a:pt x="540" y="374"/>
                  </a:lnTo>
                  <a:lnTo>
                    <a:pt x="590" y="390"/>
                  </a:lnTo>
                  <a:lnTo>
                    <a:pt x="614" y="400"/>
                  </a:lnTo>
                  <a:lnTo>
                    <a:pt x="640" y="410"/>
                  </a:lnTo>
                  <a:lnTo>
                    <a:pt x="665" y="419"/>
                  </a:lnTo>
                  <a:lnTo>
                    <a:pt x="688" y="430"/>
                  </a:lnTo>
                  <a:lnTo>
                    <a:pt x="712" y="441"/>
                  </a:lnTo>
                  <a:lnTo>
                    <a:pt x="735" y="451"/>
                  </a:lnTo>
                  <a:lnTo>
                    <a:pt x="757" y="464"/>
                  </a:lnTo>
                  <a:lnTo>
                    <a:pt x="779" y="475"/>
                  </a:lnTo>
                  <a:lnTo>
                    <a:pt x="800" y="485"/>
                  </a:lnTo>
                  <a:lnTo>
                    <a:pt x="818" y="496"/>
                  </a:lnTo>
                  <a:lnTo>
                    <a:pt x="837" y="507"/>
                  </a:lnTo>
                  <a:lnTo>
                    <a:pt x="855" y="517"/>
                  </a:lnTo>
                  <a:lnTo>
                    <a:pt x="871" y="527"/>
                  </a:lnTo>
                  <a:lnTo>
                    <a:pt x="886" y="537"/>
                  </a:lnTo>
                  <a:lnTo>
                    <a:pt x="900" y="546"/>
                  </a:lnTo>
                  <a:lnTo>
                    <a:pt x="915" y="556"/>
                  </a:lnTo>
                  <a:lnTo>
                    <a:pt x="927" y="565"/>
                  </a:lnTo>
                  <a:lnTo>
                    <a:pt x="941" y="575"/>
                  </a:lnTo>
                  <a:lnTo>
                    <a:pt x="962" y="592"/>
                  </a:lnTo>
                  <a:lnTo>
                    <a:pt x="983" y="609"/>
                  </a:lnTo>
                  <a:lnTo>
                    <a:pt x="1000" y="625"/>
                  </a:lnTo>
                  <a:lnTo>
                    <a:pt x="1016" y="640"/>
                  </a:lnTo>
                  <a:lnTo>
                    <a:pt x="1030" y="653"/>
                  </a:lnTo>
                  <a:lnTo>
                    <a:pt x="1043" y="666"/>
                  </a:lnTo>
                  <a:lnTo>
                    <a:pt x="1053" y="679"/>
                  </a:lnTo>
                  <a:lnTo>
                    <a:pt x="1064" y="691"/>
                  </a:lnTo>
                  <a:lnTo>
                    <a:pt x="1073" y="701"/>
                  </a:lnTo>
                  <a:lnTo>
                    <a:pt x="1083" y="712"/>
                  </a:lnTo>
                  <a:lnTo>
                    <a:pt x="1093" y="722"/>
                  </a:lnTo>
                  <a:lnTo>
                    <a:pt x="1103" y="736"/>
                  </a:lnTo>
                  <a:lnTo>
                    <a:pt x="1115" y="754"/>
                  </a:lnTo>
                  <a:lnTo>
                    <a:pt x="1121" y="763"/>
                  </a:lnTo>
                  <a:lnTo>
                    <a:pt x="1127" y="772"/>
                  </a:lnTo>
                  <a:lnTo>
                    <a:pt x="1133" y="783"/>
                  </a:lnTo>
                  <a:lnTo>
                    <a:pt x="1139" y="793"/>
                  </a:lnTo>
                  <a:lnTo>
                    <a:pt x="1144" y="804"/>
                  </a:lnTo>
                  <a:lnTo>
                    <a:pt x="1151" y="815"/>
                  </a:lnTo>
                  <a:lnTo>
                    <a:pt x="1163" y="837"/>
                  </a:lnTo>
                  <a:lnTo>
                    <a:pt x="1169" y="849"/>
                  </a:lnTo>
                  <a:lnTo>
                    <a:pt x="1175" y="859"/>
                  </a:lnTo>
                  <a:lnTo>
                    <a:pt x="1180" y="870"/>
                  </a:lnTo>
                  <a:lnTo>
                    <a:pt x="1186" y="881"/>
                  </a:lnTo>
                  <a:lnTo>
                    <a:pt x="1192" y="892"/>
                  </a:lnTo>
                  <a:lnTo>
                    <a:pt x="1196" y="901"/>
                  </a:lnTo>
                  <a:lnTo>
                    <a:pt x="1201" y="911"/>
                  </a:lnTo>
                  <a:lnTo>
                    <a:pt x="1206" y="921"/>
                  </a:lnTo>
                  <a:lnTo>
                    <a:pt x="1213" y="937"/>
                  </a:lnTo>
                  <a:lnTo>
                    <a:pt x="1221" y="952"/>
                  </a:lnTo>
                  <a:lnTo>
                    <a:pt x="1226" y="962"/>
                  </a:lnTo>
                  <a:lnTo>
                    <a:pt x="1230" y="970"/>
                  </a:lnTo>
                  <a:lnTo>
                    <a:pt x="1224" y="927"/>
                  </a:lnTo>
                  <a:lnTo>
                    <a:pt x="1220" y="904"/>
                  </a:lnTo>
                  <a:lnTo>
                    <a:pt x="1213" y="879"/>
                  </a:lnTo>
                  <a:lnTo>
                    <a:pt x="1207" y="851"/>
                  </a:lnTo>
                  <a:lnTo>
                    <a:pt x="1197" y="820"/>
                  </a:lnTo>
                  <a:lnTo>
                    <a:pt x="1188" y="788"/>
                  </a:lnTo>
                  <a:lnTo>
                    <a:pt x="1174" y="754"/>
                  </a:lnTo>
                  <a:lnTo>
                    <a:pt x="1160" y="719"/>
                  </a:lnTo>
                  <a:lnTo>
                    <a:pt x="1152" y="702"/>
                  </a:lnTo>
                  <a:lnTo>
                    <a:pt x="1148" y="693"/>
                  </a:lnTo>
                  <a:lnTo>
                    <a:pt x="1143" y="685"/>
                  </a:lnTo>
                  <a:lnTo>
                    <a:pt x="1134" y="667"/>
                  </a:lnTo>
                  <a:lnTo>
                    <a:pt x="1130" y="659"/>
                  </a:lnTo>
                  <a:lnTo>
                    <a:pt x="1125" y="651"/>
                  </a:lnTo>
                  <a:lnTo>
                    <a:pt x="1120" y="642"/>
                  </a:lnTo>
                  <a:lnTo>
                    <a:pt x="1114" y="633"/>
                  </a:lnTo>
                  <a:lnTo>
                    <a:pt x="1103" y="617"/>
                  </a:lnTo>
                  <a:lnTo>
                    <a:pt x="1091" y="600"/>
                  </a:lnTo>
                  <a:lnTo>
                    <a:pt x="1079" y="585"/>
                  </a:lnTo>
                  <a:lnTo>
                    <a:pt x="1065" y="571"/>
                  </a:lnTo>
                  <a:lnTo>
                    <a:pt x="1052" y="556"/>
                  </a:lnTo>
                  <a:lnTo>
                    <a:pt x="1038" y="542"/>
                  </a:lnTo>
                  <a:lnTo>
                    <a:pt x="1023" y="528"/>
                  </a:lnTo>
                  <a:lnTo>
                    <a:pt x="1009" y="516"/>
                  </a:lnTo>
                  <a:lnTo>
                    <a:pt x="994" y="503"/>
                  </a:lnTo>
                  <a:lnTo>
                    <a:pt x="980" y="490"/>
                  </a:lnTo>
                  <a:lnTo>
                    <a:pt x="964" y="478"/>
                  </a:lnTo>
                  <a:lnTo>
                    <a:pt x="950" y="467"/>
                  </a:lnTo>
                  <a:lnTo>
                    <a:pt x="934" y="455"/>
                  </a:lnTo>
                  <a:lnTo>
                    <a:pt x="920" y="444"/>
                  </a:lnTo>
                  <a:lnTo>
                    <a:pt x="906" y="433"/>
                  </a:lnTo>
                  <a:lnTo>
                    <a:pt x="890" y="422"/>
                  </a:lnTo>
                  <a:lnTo>
                    <a:pt x="875" y="412"/>
                  </a:lnTo>
                  <a:lnTo>
                    <a:pt x="860" y="402"/>
                  </a:lnTo>
                  <a:lnTo>
                    <a:pt x="845" y="392"/>
                  </a:lnTo>
                  <a:lnTo>
                    <a:pt x="829" y="382"/>
                  </a:lnTo>
                  <a:lnTo>
                    <a:pt x="814" y="374"/>
                  </a:lnTo>
                  <a:lnTo>
                    <a:pt x="799" y="365"/>
                  </a:lnTo>
                  <a:lnTo>
                    <a:pt x="783" y="356"/>
                  </a:lnTo>
                  <a:lnTo>
                    <a:pt x="752" y="339"/>
                  </a:lnTo>
                  <a:lnTo>
                    <a:pt x="721" y="324"/>
                  </a:lnTo>
                  <a:lnTo>
                    <a:pt x="690" y="309"/>
                  </a:lnTo>
                  <a:lnTo>
                    <a:pt x="659" y="295"/>
                  </a:lnTo>
                  <a:lnTo>
                    <a:pt x="628" y="281"/>
                  </a:lnTo>
                  <a:lnTo>
                    <a:pt x="597" y="269"/>
                  </a:lnTo>
                  <a:lnTo>
                    <a:pt x="566" y="257"/>
                  </a:lnTo>
                  <a:lnTo>
                    <a:pt x="535" y="244"/>
                  </a:lnTo>
                  <a:lnTo>
                    <a:pt x="502" y="232"/>
                  </a:lnTo>
                  <a:lnTo>
                    <a:pt x="468" y="221"/>
                  </a:lnTo>
                  <a:lnTo>
                    <a:pt x="436" y="208"/>
                  </a:lnTo>
                  <a:lnTo>
                    <a:pt x="402" y="197"/>
                  </a:lnTo>
                  <a:lnTo>
                    <a:pt x="370" y="187"/>
                  </a:lnTo>
                  <a:lnTo>
                    <a:pt x="340" y="175"/>
                  </a:lnTo>
                  <a:lnTo>
                    <a:pt x="311" y="166"/>
                  </a:lnTo>
                  <a:lnTo>
                    <a:pt x="283" y="158"/>
                  </a:lnTo>
                  <a:lnTo>
                    <a:pt x="258" y="150"/>
                  </a:lnTo>
                  <a:lnTo>
                    <a:pt x="216" y="136"/>
                  </a:lnTo>
                  <a:lnTo>
                    <a:pt x="179" y="124"/>
                  </a:lnTo>
                  <a:lnTo>
                    <a:pt x="185" y="109"/>
                  </a:lnTo>
                  <a:lnTo>
                    <a:pt x="195" y="75"/>
                  </a:lnTo>
                  <a:lnTo>
                    <a:pt x="193" y="36"/>
                  </a:lnTo>
                  <a:lnTo>
                    <a:pt x="189" y="27"/>
                  </a:lnTo>
                  <a:lnTo>
                    <a:pt x="183" y="19"/>
                  </a:lnTo>
                  <a:lnTo>
                    <a:pt x="176" y="12"/>
                  </a:lnTo>
                  <a:lnTo>
                    <a:pt x="164" y="6"/>
                  </a:lnTo>
                  <a:lnTo>
                    <a:pt x="140" y="0"/>
                  </a:lnTo>
                  <a:lnTo>
                    <a:pt x="113" y="6"/>
                  </a:lnTo>
                  <a:lnTo>
                    <a:pt x="85" y="19"/>
                  </a:lnTo>
                  <a:lnTo>
                    <a:pt x="59" y="34"/>
                  </a:lnTo>
                  <a:lnTo>
                    <a:pt x="36" y="52"/>
                  </a:lnTo>
                  <a:lnTo>
                    <a:pt x="17" y="67"/>
                  </a:lnTo>
                  <a:lnTo>
                    <a:pt x="4" y="80"/>
                  </a:lnTo>
                  <a:lnTo>
                    <a:pt x="0" y="84"/>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93" name="Freeform 50">
              <a:extLst>
                <a:ext uri="{FF2B5EF4-FFF2-40B4-BE49-F238E27FC236}">
                  <a16:creationId xmlns:a16="http://schemas.microsoft.com/office/drawing/2014/main" id="{4D78714D-2F6A-48AD-9EBF-A69228CAC814}"/>
                </a:ext>
              </a:extLst>
            </p:cNvPr>
            <p:cNvSpPr>
              <a:spLocks noChangeArrowheads="1"/>
            </p:cNvSpPr>
            <p:nvPr/>
          </p:nvSpPr>
          <p:spPr bwMode="auto">
            <a:xfrm>
              <a:off x="4634" y="2138"/>
              <a:ext cx="77" cy="235"/>
            </a:xfrm>
            <a:custGeom>
              <a:avLst/>
              <a:gdLst>
                <a:gd name="T0" fmla="*/ 0 w 230"/>
                <a:gd name="T1" fmla="*/ 48 h 703"/>
                <a:gd name="T2" fmla="*/ 4 w 230"/>
                <a:gd name="T3" fmla="*/ 55 h 703"/>
                <a:gd name="T4" fmla="*/ 11 w 230"/>
                <a:gd name="T5" fmla="*/ 65 h 703"/>
                <a:gd name="T6" fmla="*/ 18 w 230"/>
                <a:gd name="T7" fmla="*/ 76 h 703"/>
                <a:gd name="T8" fmla="*/ 29 w 230"/>
                <a:gd name="T9" fmla="*/ 90 h 703"/>
                <a:gd name="T10" fmla="*/ 39 w 230"/>
                <a:gd name="T11" fmla="*/ 108 h 703"/>
                <a:gd name="T12" fmla="*/ 46 w 230"/>
                <a:gd name="T13" fmla="*/ 118 h 703"/>
                <a:gd name="T14" fmla="*/ 51 w 230"/>
                <a:gd name="T15" fmla="*/ 127 h 703"/>
                <a:gd name="T16" fmla="*/ 59 w 230"/>
                <a:gd name="T17" fmla="*/ 138 h 703"/>
                <a:gd name="T18" fmla="*/ 65 w 230"/>
                <a:gd name="T19" fmla="*/ 149 h 703"/>
                <a:gd name="T20" fmla="*/ 71 w 230"/>
                <a:gd name="T21" fmla="*/ 160 h 703"/>
                <a:gd name="T22" fmla="*/ 78 w 230"/>
                <a:gd name="T23" fmla="*/ 173 h 703"/>
                <a:gd name="T24" fmla="*/ 85 w 230"/>
                <a:gd name="T25" fmla="*/ 184 h 703"/>
                <a:gd name="T26" fmla="*/ 92 w 230"/>
                <a:gd name="T27" fmla="*/ 197 h 703"/>
                <a:gd name="T28" fmla="*/ 99 w 230"/>
                <a:gd name="T29" fmla="*/ 210 h 703"/>
                <a:gd name="T30" fmla="*/ 105 w 230"/>
                <a:gd name="T31" fmla="*/ 223 h 703"/>
                <a:gd name="T32" fmla="*/ 112 w 230"/>
                <a:gd name="T33" fmla="*/ 236 h 703"/>
                <a:gd name="T34" fmla="*/ 117 w 230"/>
                <a:gd name="T35" fmla="*/ 250 h 703"/>
                <a:gd name="T36" fmla="*/ 142 w 230"/>
                <a:gd name="T37" fmla="*/ 305 h 703"/>
                <a:gd name="T38" fmla="*/ 160 w 230"/>
                <a:gd name="T39" fmla="*/ 362 h 703"/>
                <a:gd name="T40" fmla="*/ 183 w 230"/>
                <a:gd name="T41" fmla="*/ 479 h 703"/>
                <a:gd name="T42" fmla="*/ 195 w 230"/>
                <a:gd name="T43" fmla="*/ 589 h 703"/>
                <a:gd name="T44" fmla="*/ 200 w 230"/>
                <a:gd name="T45" fmla="*/ 703 h 703"/>
                <a:gd name="T46" fmla="*/ 208 w 230"/>
                <a:gd name="T47" fmla="*/ 670 h 703"/>
                <a:gd name="T48" fmla="*/ 222 w 230"/>
                <a:gd name="T49" fmla="*/ 582 h 703"/>
                <a:gd name="T50" fmla="*/ 230 w 230"/>
                <a:gd name="T51" fmla="*/ 456 h 703"/>
                <a:gd name="T52" fmla="*/ 227 w 230"/>
                <a:gd name="T53" fmla="*/ 383 h 703"/>
                <a:gd name="T54" fmla="*/ 218 w 230"/>
                <a:gd name="T55" fmla="*/ 308 h 703"/>
                <a:gd name="T56" fmla="*/ 205 w 230"/>
                <a:gd name="T57" fmla="*/ 238 h 703"/>
                <a:gd name="T58" fmla="*/ 194 w 230"/>
                <a:gd name="T59" fmla="*/ 179 h 703"/>
                <a:gd name="T60" fmla="*/ 188 w 230"/>
                <a:gd name="T61" fmla="*/ 154 h 703"/>
                <a:gd name="T62" fmla="*/ 182 w 230"/>
                <a:gd name="T63" fmla="*/ 131 h 703"/>
                <a:gd name="T64" fmla="*/ 170 w 230"/>
                <a:gd name="T65" fmla="*/ 92 h 703"/>
                <a:gd name="T66" fmla="*/ 167 w 230"/>
                <a:gd name="T67" fmla="*/ 84 h 703"/>
                <a:gd name="T68" fmla="*/ 164 w 230"/>
                <a:gd name="T69" fmla="*/ 77 h 703"/>
                <a:gd name="T70" fmla="*/ 155 w 230"/>
                <a:gd name="T71" fmla="*/ 62 h 703"/>
                <a:gd name="T72" fmla="*/ 147 w 230"/>
                <a:gd name="T73" fmla="*/ 50 h 703"/>
                <a:gd name="T74" fmla="*/ 138 w 230"/>
                <a:gd name="T75" fmla="*/ 39 h 703"/>
                <a:gd name="T76" fmla="*/ 128 w 230"/>
                <a:gd name="T77" fmla="*/ 30 h 703"/>
                <a:gd name="T78" fmla="*/ 116 w 230"/>
                <a:gd name="T79" fmla="*/ 21 h 703"/>
                <a:gd name="T80" fmla="*/ 88 w 230"/>
                <a:gd name="T81" fmla="*/ 8 h 703"/>
                <a:gd name="T82" fmla="*/ 62 w 230"/>
                <a:gd name="T83" fmla="*/ 0 h 703"/>
                <a:gd name="T84" fmla="*/ 40 w 230"/>
                <a:gd name="T85" fmla="*/ 0 h 703"/>
                <a:gd name="T86" fmla="*/ 14 w 230"/>
                <a:gd name="T87" fmla="*/ 16 h 703"/>
                <a:gd name="T88" fmla="*/ 2 w 230"/>
                <a:gd name="T89" fmla="*/ 37 h 703"/>
                <a:gd name="T90" fmla="*/ 0 w 230"/>
                <a:gd name="T91" fmla="*/ 48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 h="703">
                  <a:moveTo>
                    <a:pt x="0" y="48"/>
                  </a:moveTo>
                  <a:lnTo>
                    <a:pt x="4" y="55"/>
                  </a:lnTo>
                  <a:lnTo>
                    <a:pt x="11" y="65"/>
                  </a:lnTo>
                  <a:lnTo>
                    <a:pt x="18" y="76"/>
                  </a:lnTo>
                  <a:lnTo>
                    <a:pt x="29" y="90"/>
                  </a:lnTo>
                  <a:lnTo>
                    <a:pt x="39" y="108"/>
                  </a:lnTo>
                  <a:lnTo>
                    <a:pt x="46" y="118"/>
                  </a:lnTo>
                  <a:lnTo>
                    <a:pt x="51" y="127"/>
                  </a:lnTo>
                  <a:lnTo>
                    <a:pt x="59" y="138"/>
                  </a:lnTo>
                  <a:lnTo>
                    <a:pt x="65" y="149"/>
                  </a:lnTo>
                  <a:lnTo>
                    <a:pt x="71" y="160"/>
                  </a:lnTo>
                  <a:lnTo>
                    <a:pt x="78" y="173"/>
                  </a:lnTo>
                  <a:lnTo>
                    <a:pt x="85" y="184"/>
                  </a:lnTo>
                  <a:lnTo>
                    <a:pt x="92" y="197"/>
                  </a:lnTo>
                  <a:lnTo>
                    <a:pt x="99" y="210"/>
                  </a:lnTo>
                  <a:lnTo>
                    <a:pt x="105" y="223"/>
                  </a:lnTo>
                  <a:lnTo>
                    <a:pt x="112" y="236"/>
                  </a:lnTo>
                  <a:lnTo>
                    <a:pt x="117" y="250"/>
                  </a:lnTo>
                  <a:lnTo>
                    <a:pt x="142" y="305"/>
                  </a:lnTo>
                  <a:lnTo>
                    <a:pt x="160" y="362"/>
                  </a:lnTo>
                  <a:lnTo>
                    <a:pt x="183" y="479"/>
                  </a:lnTo>
                  <a:lnTo>
                    <a:pt x="195" y="589"/>
                  </a:lnTo>
                  <a:lnTo>
                    <a:pt x="200" y="703"/>
                  </a:lnTo>
                  <a:lnTo>
                    <a:pt x="208" y="670"/>
                  </a:lnTo>
                  <a:lnTo>
                    <a:pt x="222" y="582"/>
                  </a:lnTo>
                  <a:lnTo>
                    <a:pt x="230" y="456"/>
                  </a:lnTo>
                  <a:lnTo>
                    <a:pt x="227" y="383"/>
                  </a:lnTo>
                  <a:lnTo>
                    <a:pt x="218" y="308"/>
                  </a:lnTo>
                  <a:lnTo>
                    <a:pt x="205" y="238"/>
                  </a:lnTo>
                  <a:lnTo>
                    <a:pt x="194" y="179"/>
                  </a:lnTo>
                  <a:lnTo>
                    <a:pt x="188" y="154"/>
                  </a:lnTo>
                  <a:lnTo>
                    <a:pt x="182" y="131"/>
                  </a:lnTo>
                  <a:lnTo>
                    <a:pt x="170" y="92"/>
                  </a:lnTo>
                  <a:lnTo>
                    <a:pt x="167" y="84"/>
                  </a:lnTo>
                  <a:lnTo>
                    <a:pt x="164" y="77"/>
                  </a:lnTo>
                  <a:lnTo>
                    <a:pt x="155" y="62"/>
                  </a:lnTo>
                  <a:lnTo>
                    <a:pt x="147" y="50"/>
                  </a:lnTo>
                  <a:lnTo>
                    <a:pt x="138" y="39"/>
                  </a:lnTo>
                  <a:lnTo>
                    <a:pt x="128" y="30"/>
                  </a:lnTo>
                  <a:lnTo>
                    <a:pt x="116" y="21"/>
                  </a:lnTo>
                  <a:lnTo>
                    <a:pt x="88" y="8"/>
                  </a:lnTo>
                  <a:lnTo>
                    <a:pt x="62" y="0"/>
                  </a:lnTo>
                  <a:lnTo>
                    <a:pt x="40" y="0"/>
                  </a:lnTo>
                  <a:lnTo>
                    <a:pt x="14" y="16"/>
                  </a:lnTo>
                  <a:lnTo>
                    <a:pt x="2" y="37"/>
                  </a:lnTo>
                  <a:lnTo>
                    <a:pt x="0" y="48"/>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94" name="Freeform 51">
              <a:extLst>
                <a:ext uri="{FF2B5EF4-FFF2-40B4-BE49-F238E27FC236}">
                  <a16:creationId xmlns:a16="http://schemas.microsoft.com/office/drawing/2014/main" id="{735A07DA-2540-4B46-A8B6-DF18BA5547B2}"/>
                </a:ext>
              </a:extLst>
            </p:cNvPr>
            <p:cNvSpPr>
              <a:spLocks noChangeArrowheads="1"/>
            </p:cNvSpPr>
            <p:nvPr/>
          </p:nvSpPr>
          <p:spPr bwMode="auto">
            <a:xfrm>
              <a:off x="4346" y="2405"/>
              <a:ext cx="245" cy="56"/>
            </a:xfrm>
            <a:custGeom>
              <a:avLst/>
              <a:gdLst>
                <a:gd name="T0" fmla="*/ 0 w 735"/>
                <a:gd name="T1" fmla="*/ 168 h 168"/>
                <a:gd name="T2" fmla="*/ 29 w 735"/>
                <a:gd name="T3" fmla="*/ 154 h 168"/>
                <a:gd name="T4" fmla="*/ 62 w 735"/>
                <a:gd name="T5" fmla="*/ 139 h 168"/>
                <a:gd name="T6" fmla="*/ 83 w 735"/>
                <a:gd name="T7" fmla="*/ 130 h 168"/>
                <a:gd name="T8" fmla="*/ 105 w 735"/>
                <a:gd name="T9" fmla="*/ 121 h 168"/>
                <a:gd name="T10" fmla="*/ 130 w 735"/>
                <a:gd name="T11" fmla="*/ 112 h 168"/>
                <a:gd name="T12" fmla="*/ 156 w 735"/>
                <a:gd name="T13" fmla="*/ 103 h 168"/>
                <a:gd name="T14" fmla="*/ 183 w 735"/>
                <a:gd name="T15" fmla="*/ 94 h 168"/>
                <a:gd name="T16" fmla="*/ 212 w 735"/>
                <a:gd name="T17" fmla="*/ 86 h 168"/>
                <a:gd name="T18" fmla="*/ 272 w 735"/>
                <a:gd name="T19" fmla="*/ 73 h 168"/>
                <a:gd name="T20" fmla="*/ 335 w 735"/>
                <a:gd name="T21" fmla="*/ 63 h 168"/>
                <a:gd name="T22" fmla="*/ 399 w 735"/>
                <a:gd name="T23" fmla="*/ 63 h 168"/>
                <a:gd name="T24" fmla="*/ 467 w 735"/>
                <a:gd name="T25" fmla="*/ 72 h 168"/>
                <a:gd name="T26" fmla="*/ 533 w 735"/>
                <a:gd name="T27" fmla="*/ 85 h 168"/>
                <a:gd name="T28" fmla="*/ 596 w 735"/>
                <a:gd name="T29" fmla="*/ 103 h 168"/>
                <a:gd name="T30" fmla="*/ 652 w 735"/>
                <a:gd name="T31" fmla="*/ 119 h 168"/>
                <a:gd name="T32" fmla="*/ 696 w 735"/>
                <a:gd name="T33" fmla="*/ 134 h 168"/>
                <a:gd name="T34" fmla="*/ 725 w 735"/>
                <a:gd name="T35" fmla="*/ 146 h 168"/>
                <a:gd name="T36" fmla="*/ 735 w 735"/>
                <a:gd name="T37" fmla="*/ 150 h 168"/>
                <a:gd name="T38" fmla="*/ 729 w 735"/>
                <a:gd name="T39" fmla="*/ 145 h 168"/>
                <a:gd name="T40" fmla="*/ 709 w 735"/>
                <a:gd name="T41" fmla="*/ 128 h 168"/>
                <a:gd name="T42" fmla="*/ 696 w 735"/>
                <a:gd name="T43" fmla="*/ 118 h 168"/>
                <a:gd name="T44" fmla="*/ 679 w 735"/>
                <a:gd name="T45" fmla="*/ 107 h 168"/>
                <a:gd name="T46" fmla="*/ 659 w 735"/>
                <a:gd name="T47" fmla="*/ 93 h 168"/>
                <a:gd name="T48" fmla="*/ 635 w 735"/>
                <a:gd name="T49" fmla="*/ 81 h 168"/>
                <a:gd name="T50" fmla="*/ 611 w 735"/>
                <a:gd name="T51" fmla="*/ 67 h 168"/>
                <a:gd name="T52" fmla="*/ 582 w 735"/>
                <a:gd name="T53" fmla="*/ 54 h 168"/>
                <a:gd name="T54" fmla="*/ 551 w 735"/>
                <a:gd name="T55" fmla="*/ 41 h 168"/>
                <a:gd name="T56" fmla="*/ 517 w 735"/>
                <a:gd name="T57" fmla="*/ 29 h 168"/>
                <a:gd name="T58" fmla="*/ 481 w 735"/>
                <a:gd name="T59" fmla="*/ 19 h 168"/>
                <a:gd name="T60" fmla="*/ 442 w 735"/>
                <a:gd name="T61" fmla="*/ 11 h 168"/>
                <a:gd name="T62" fmla="*/ 356 w 735"/>
                <a:gd name="T63" fmla="*/ 0 h 168"/>
                <a:gd name="T64" fmla="*/ 272 w 735"/>
                <a:gd name="T65" fmla="*/ 1 h 168"/>
                <a:gd name="T66" fmla="*/ 199 w 735"/>
                <a:gd name="T67" fmla="*/ 14 h 168"/>
                <a:gd name="T68" fmla="*/ 137 w 735"/>
                <a:gd name="T69" fmla="*/ 33 h 168"/>
                <a:gd name="T70" fmla="*/ 111 w 735"/>
                <a:gd name="T71" fmla="*/ 44 h 168"/>
                <a:gd name="T72" fmla="*/ 88 w 735"/>
                <a:gd name="T73" fmla="*/ 56 h 168"/>
                <a:gd name="T74" fmla="*/ 67 w 735"/>
                <a:gd name="T75" fmla="*/ 69 h 168"/>
                <a:gd name="T76" fmla="*/ 50 w 735"/>
                <a:gd name="T77" fmla="*/ 81 h 168"/>
                <a:gd name="T78" fmla="*/ 34 w 735"/>
                <a:gd name="T79" fmla="*/ 91 h 168"/>
                <a:gd name="T80" fmla="*/ 21 w 735"/>
                <a:gd name="T81" fmla="*/ 103 h 168"/>
                <a:gd name="T82" fmla="*/ 5 w 735"/>
                <a:gd name="T83" fmla="*/ 117 h 168"/>
                <a:gd name="T84" fmla="*/ 0 w 735"/>
                <a:gd name="T85" fmla="*/ 123 h 168"/>
                <a:gd name="T86" fmla="*/ 0 w 735"/>
                <a:gd name="T8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5" h="168">
                  <a:moveTo>
                    <a:pt x="0" y="168"/>
                  </a:moveTo>
                  <a:lnTo>
                    <a:pt x="29" y="154"/>
                  </a:lnTo>
                  <a:lnTo>
                    <a:pt x="62" y="139"/>
                  </a:lnTo>
                  <a:lnTo>
                    <a:pt x="83" y="130"/>
                  </a:lnTo>
                  <a:lnTo>
                    <a:pt x="105" y="121"/>
                  </a:lnTo>
                  <a:lnTo>
                    <a:pt x="130" y="112"/>
                  </a:lnTo>
                  <a:lnTo>
                    <a:pt x="156" y="103"/>
                  </a:lnTo>
                  <a:lnTo>
                    <a:pt x="183" y="94"/>
                  </a:lnTo>
                  <a:lnTo>
                    <a:pt x="212" y="86"/>
                  </a:lnTo>
                  <a:lnTo>
                    <a:pt x="272" y="73"/>
                  </a:lnTo>
                  <a:lnTo>
                    <a:pt x="335" y="63"/>
                  </a:lnTo>
                  <a:lnTo>
                    <a:pt x="399" y="63"/>
                  </a:lnTo>
                  <a:lnTo>
                    <a:pt x="467" y="72"/>
                  </a:lnTo>
                  <a:lnTo>
                    <a:pt x="533" y="85"/>
                  </a:lnTo>
                  <a:lnTo>
                    <a:pt x="596" y="103"/>
                  </a:lnTo>
                  <a:lnTo>
                    <a:pt x="652" y="119"/>
                  </a:lnTo>
                  <a:lnTo>
                    <a:pt x="696" y="134"/>
                  </a:lnTo>
                  <a:lnTo>
                    <a:pt x="725" y="146"/>
                  </a:lnTo>
                  <a:lnTo>
                    <a:pt x="735" y="150"/>
                  </a:lnTo>
                  <a:lnTo>
                    <a:pt x="729" y="145"/>
                  </a:lnTo>
                  <a:lnTo>
                    <a:pt x="709" y="128"/>
                  </a:lnTo>
                  <a:lnTo>
                    <a:pt x="696" y="118"/>
                  </a:lnTo>
                  <a:lnTo>
                    <a:pt x="679" y="107"/>
                  </a:lnTo>
                  <a:lnTo>
                    <a:pt x="659" y="93"/>
                  </a:lnTo>
                  <a:lnTo>
                    <a:pt x="635" y="81"/>
                  </a:lnTo>
                  <a:lnTo>
                    <a:pt x="611" y="67"/>
                  </a:lnTo>
                  <a:lnTo>
                    <a:pt x="582" y="54"/>
                  </a:lnTo>
                  <a:lnTo>
                    <a:pt x="551" y="41"/>
                  </a:lnTo>
                  <a:lnTo>
                    <a:pt x="517" y="29"/>
                  </a:lnTo>
                  <a:lnTo>
                    <a:pt x="481" y="19"/>
                  </a:lnTo>
                  <a:lnTo>
                    <a:pt x="442" y="11"/>
                  </a:lnTo>
                  <a:lnTo>
                    <a:pt x="356" y="0"/>
                  </a:lnTo>
                  <a:lnTo>
                    <a:pt x="272" y="1"/>
                  </a:lnTo>
                  <a:lnTo>
                    <a:pt x="199" y="14"/>
                  </a:lnTo>
                  <a:lnTo>
                    <a:pt x="137" y="33"/>
                  </a:lnTo>
                  <a:lnTo>
                    <a:pt x="111" y="44"/>
                  </a:lnTo>
                  <a:lnTo>
                    <a:pt x="88" y="56"/>
                  </a:lnTo>
                  <a:lnTo>
                    <a:pt x="67" y="69"/>
                  </a:lnTo>
                  <a:lnTo>
                    <a:pt x="50" y="81"/>
                  </a:lnTo>
                  <a:lnTo>
                    <a:pt x="34" y="91"/>
                  </a:lnTo>
                  <a:lnTo>
                    <a:pt x="21" y="103"/>
                  </a:lnTo>
                  <a:lnTo>
                    <a:pt x="5" y="117"/>
                  </a:lnTo>
                  <a:lnTo>
                    <a:pt x="0" y="123"/>
                  </a:lnTo>
                  <a:lnTo>
                    <a:pt x="0" y="168"/>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95" name="Freeform 52">
              <a:extLst>
                <a:ext uri="{FF2B5EF4-FFF2-40B4-BE49-F238E27FC236}">
                  <a16:creationId xmlns:a16="http://schemas.microsoft.com/office/drawing/2014/main" id="{EC5BC596-0BCD-4E57-A868-C4AB92E6E68B}"/>
                </a:ext>
              </a:extLst>
            </p:cNvPr>
            <p:cNvSpPr>
              <a:spLocks noChangeArrowheads="1"/>
            </p:cNvSpPr>
            <p:nvPr/>
          </p:nvSpPr>
          <p:spPr bwMode="auto">
            <a:xfrm>
              <a:off x="4401" y="2480"/>
              <a:ext cx="232" cy="90"/>
            </a:xfrm>
            <a:custGeom>
              <a:avLst/>
              <a:gdLst>
                <a:gd name="T0" fmla="*/ 44 w 695"/>
                <a:gd name="T1" fmla="*/ 14 h 268"/>
                <a:gd name="T2" fmla="*/ 0 w 695"/>
                <a:gd name="T3" fmla="*/ 133 h 268"/>
                <a:gd name="T4" fmla="*/ 379 w 695"/>
                <a:gd name="T5" fmla="*/ 77 h 268"/>
                <a:gd name="T6" fmla="*/ 570 w 695"/>
                <a:gd name="T7" fmla="*/ 173 h 268"/>
                <a:gd name="T8" fmla="*/ 539 w 695"/>
                <a:gd name="T9" fmla="*/ 228 h 268"/>
                <a:gd name="T10" fmla="*/ 556 w 695"/>
                <a:gd name="T11" fmla="*/ 238 h 268"/>
                <a:gd name="T12" fmla="*/ 573 w 695"/>
                <a:gd name="T13" fmla="*/ 247 h 268"/>
                <a:gd name="T14" fmla="*/ 596 w 695"/>
                <a:gd name="T15" fmla="*/ 258 h 268"/>
                <a:gd name="T16" fmla="*/ 619 w 695"/>
                <a:gd name="T17" fmla="*/ 265 h 268"/>
                <a:gd name="T18" fmla="*/ 643 w 695"/>
                <a:gd name="T19" fmla="*/ 268 h 268"/>
                <a:gd name="T20" fmla="*/ 681 w 695"/>
                <a:gd name="T21" fmla="*/ 255 h 268"/>
                <a:gd name="T22" fmla="*/ 693 w 695"/>
                <a:gd name="T23" fmla="*/ 238 h 268"/>
                <a:gd name="T24" fmla="*/ 695 w 695"/>
                <a:gd name="T25" fmla="*/ 216 h 268"/>
                <a:gd name="T26" fmla="*/ 689 w 695"/>
                <a:gd name="T27" fmla="*/ 193 h 268"/>
                <a:gd name="T28" fmla="*/ 683 w 695"/>
                <a:gd name="T29" fmla="*/ 179 h 268"/>
                <a:gd name="T30" fmla="*/ 677 w 695"/>
                <a:gd name="T31" fmla="*/ 166 h 268"/>
                <a:gd name="T32" fmla="*/ 668 w 695"/>
                <a:gd name="T33" fmla="*/ 153 h 268"/>
                <a:gd name="T34" fmla="*/ 657 w 695"/>
                <a:gd name="T35" fmla="*/ 140 h 268"/>
                <a:gd name="T36" fmla="*/ 644 w 695"/>
                <a:gd name="T37" fmla="*/ 127 h 268"/>
                <a:gd name="T38" fmla="*/ 631 w 695"/>
                <a:gd name="T39" fmla="*/ 115 h 268"/>
                <a:gd name="T40" fmla="*/ 615 w 695"/>
                <a:gd name="T41" fmla="*/ 104 h 268"/>
                <a:gd name="T42" fmla="*/ 599 w 695"/>
                <a:gd name="T43" fmla="*/ 93 h 268"/>
                <a:gd name="T44" fmla="*/ 580 w 695"/>
                <a:gd name="T45" fmla="*/ 83 h 268"/>
                <a:gd name="T46" fmla="*/ 562 w 695"/>
                <a:gd name="T47" fmla="*/ 73 h 268"/>
                <a:gd name="T48" fmla="*/ 522 w 695"/>
                <a:gd name="T49" fmla="*/ 57 h 268"/>
                <a:gd name="T50" fmla="*/ 486 w 695"/>
                <a:gd name="T51" fmla="*/ 42 h 268"/>
                <a:gd name="T52" fmla="*/ 450 w 695"/>
                <a:gd name="T53" fmla="*/ 30 h 268"/>
                <a:gd name="T54" fmla="*/ 415 w 695"/>
                <a:gd name="T55" fmla="*/ 20 h 268"/>
                <a:gd name="T56" fmla="*/ 380 w 695"/>
                <a:gd name="T57" fmla="*/ 11 h 268"/>
                <a:gd name="T58" fmla="*/ 344 w 695"/>
                <a:gd name="T59" fmla="*/ 5 h 268"/>
                <a:gd name="T60" fmla="*/ 262 w 695"/>
                <a:gd name="T61" fmla="*/ 0 h 268"/>
                <a:gd name="T62" fmla="*/ 110 w 695"/>
                <a:gd name="T63" fmla="*/ 7 h 268"/>
                <a:gd name="T64" fmla="*/ 44 w 695"/>
                <a:gd name="T65" fmla="*/ 1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268">
                  <a:moveTo>
                    <a:pt x="44" y="14"/>
                  </a:moveTo>
                  <a:lnTo>
                    <a:pt x="0" y="133"/>
                  </a:lnTo>
                  <a:lnTo>
                    <a:pt x="379" y="77"/>
                  </a:lnTo>
                  <a:lnTo>
                    <a:pt x="570" y="173"/>
                  </a:lnTo>
                  <a:lnTo>
                    <a:pt x="539" y="228"/>
                  </a:lnTo>
                  <a:lnTo>
                    <a:pt x="556" y="238"/>
                  </a:lnTo>
                  <a:lnTo>
                    <a:pt x="573" y="247"/>
                  </a:lnTo>
                  <a:lnTo>
                    <a:pt x="596" y="258"/>
                  </a:lnTo>
                  <a:lnTo>
                    <a:pt x="619" y="265"/>
                  </a:lnTo>
                  <a:lnTo>
                    <a:pt x="643" y="268"/>
                  </a:lnTo>
                  <a:lnTo>
                    <a:pt x="681" y="255"/>
                  </a:lnTo>
                  <a:lnTo>
                    <a:pt x="693" y="238"/>
                  </a:lnTo>
                  <a:lnTo>
                    <a:pt x="695" y="216"/>
                  </a:lnTo>
                  <a:lnTo>
                    <a:pt x="689" y="193"/>
                  </a:lnTo>
                  <a:lnTo>
                    <a:pt x="683" y="179"/>
                  </a:lnTo>
                  <a:lnTo>
                    <a:pt x="677" y="166"/>
                  </a:lnTo>
                  <a:lnTo>
                    <a:pt x="668" y="153"/>
                  </a:lnTo>
                  <a:lnTo>
                    <a:pt x="657" y="140"/>
                  </a:lnTo>
                  <a:lnTo>
                    <a:pt x="644" y="127"/>
                  </a:lnTo>
                  <a:lnTo>
                    <a:pt x="631" y="115"/>
                  </a:lnTo>
                  <a:lnTo>
                    <a:pt x="615" y="104"/>
                  </a:lnTo>
                  <a:lnTo>
                    <a:pt x="599" y="93"/>
                  </a:lnTo>
                  <a:lnTo>
                    <a:pt x="580" y="83"/>
                  </a:lnTo>
                  <a:lnTo>
                    <a:pt x="562" y="73"/>
                  </a:lnTo>
                  <a:lnTo>
                    <a:pt x="522" y="57"/>
                  </a:lnTo>
                  <a:lnTo>
                    <a:pt x="486" y="42"/>
                  </a:lnTo>
                  <a:lnTo>
                    <a:pt x="450" y="30"/>
                  </a:lnTo>
                  <a:lnTo>
                    <a:pt x="415" y="20"/>
                  </a:lnTo>
                  <a:lnTo>
                    <a:pt x="380" y="11"/>
                  </a:lnTo>
                  <a:lnTo>
                    <a:pt x="344" y="5"/>
                  </a:lnTo>
                  <a:lnTo>
                    <a:pt x="262" y="0"/>
                  </a:lnTo>
                  <a:lnTo>
                    <a:pt x="110" y="7"/>
                  </a:lnTo>
                  <a:lnTo>
                    <a:pt x="44" y="14"/>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grpSp>
      <p:grpSp>
        <p:nvGrpSpPr>
          <p:cNvPr id="6196" name="Group 53">
            <a:extLst>
              <a:ext uri="{FF2B5EF4-FFF2-40B4-BE49-F238E27FC236}">
                <a16:creationId xmlns:a16="http://schemas.microsoft.com/office/drawing/2014/main" id="{1D21F35F-A660-4213-ADC3-324F229DA803}"/>
              </a:ext>
            </a:extLst>
          </p:cNvPr>
          <p:cNvGrpSpPr>
            <a:grpSpLocks/>
          </p:cNvGrpSpPr>
          <p:nvPr/>
        </p:nvGrpSpPr>
        <p:grpSpPr bwMode="auto">
          <a:xfrm>
            <a:off x="5105400" y="2743200"/>
            <a:ext cx="2166938" cy="1963738"/>
            <a:chOff x="2667" y="1691"/>
            <a:chExt cx="1365" cy="1237"/>
          </a:xfrm>
        </p:grpSpPr>
        <p:sp>
          <p:nvSpPr>
            <p:cNvPr id="6197" name="Freeform 54">
              <a:extLst>
                <a:ext uri="{FF2B5EF4-FFF2-40B4-BE49-F238E27FC236}">
                  <a16:creationId xmlns:a16="http://schemas.microsoft.com/office/drawing/2014/main" id="{D6426496-73CC-44F9-85B6-C6832BD99868}"/>
                </a:ext>
              </a:extLst>
            </p:cNvPr>
            <p:cNvSpPr>
              <a:spLocks noChangeArrowheads="1"/>
            </p:cNvSpPr>
            <p:nvPr/>
          </p:nvSpPr>
          <p:spPr bwMode="auto">
            <a:xfrm>
              <a:off x="3047" y="2621"/>
              <a:ext cx="374" cy="215"/>
            </a:xfrm>
            <a:custGeom>
              <a:avLst/>
              <a:gdLst>
                <a:gd name="T0" fmla="*/ 0 w 374"/>
                <a:gd name="T1" fmla="*/ 62 h 215"/>
                <a:gd name="T2" fmla="*/ 0 w 374"/>
                <a:gd name="T3" fmla="*/ 64 h 215"/>
                <a:gd name="T4" fmla="*/ 3 w 374"/>
                <a:gd name="T5" fmla="*/ 71 h 215"/>
                <a:gd name="T6" fmla="*/ 5 w 374"/>
                <a:gd name="T7" fmla="*/ 81 h 215"/>
                <a:gd name="T8" fmla="*/ 10 w 374"/>
                <a:gd name="T9" fmla="*/ 93 h 215"/>
                <a:gd name="T10" fmla="*/ 16 w 374"/>
                <a:gd name="T11" fmla="*/ 107 h 215"/>
                <a:gd name="T12" fmla="*/ 25 w 374"/>
                <a:gd name="T13" fmla="*/ 123 h 215"/>
                <a:gd name="T14" fmla="*/ 37 w 374"/>
                <a:gd name="T15" fmla="*/ 138 h 215"/>
                <a:gd name="T16" fmla="*/ 54 w 374"/>
                <a:gd name="T17" fmla="*/ 155 h 215"/>
                <a:gd name="T18" fmla="*/ 73 w 374"/>
                <a:gd name="T19" fmla="*/ 170 h 215"/>
                <a:gd name="T20" fmla="*/ 97 w 374"/>
                <a:gd name="T21" fmla="*/ 185 h 215"/>
                <a:gd name="T22" fmla="*/ 126 w 374"/>
                <a:gd name="T23" fmla="*/ 197 h 215"/>
                <a:gd name="T24" fmla="*/ 160 w 374"/>
                <a:gd name="T25" fmla="*/ 206 h 215"/>
                <a:gd name="T26" fmla="*/ 200 w 374"/>
                <a:gd name="T27" fmla="*/ 212 h 215"/>
                <a:gd name="T28" fmla="*/ 245 w 374"/>
                <a:gd name="T29" fmla="*/ 215 h 215"/>
                <a:gd name="T30" fmla="*/ 297 w 374"/>
                <a:gd name="T31" fmla="*/ 211 h 215"/>
                <a:gd name="T32" fmla="*/ 356 w 374"/>
                <a:gd name="T33" fmla="*/ 203 h 215"/>
                <a:gd name="T34" fmla="*/ 357 w 374"/>
                <a:gd name="T35" fmla="*/ 199 h 215"/>
                <a:gd name="T36" fmla="*/ 361 w 374"/>
                <a:gd name="T37" fmla="*/ 189 h 215"/>
                <a:gd name="T38" fmla="*/ 365 w 374"/>
                <a:gd name="T39" fmla="*/ 173 h 215"/>
                <a:gd name="T40" fmla="*/ 370 w 374"/>
                <a:gd name="T41" fmla="*/ 153 h 215"/>
                <a:gd name="T42" fmla="*/ 373 w 374"/>
                <a:gd name="T43" fmla="*/ 130 h 215"/>
                <a:gd name="T44" fmla="*/ 374 w 374"/>
                <a:gd name="T45" fmla="*/ 106 h 215"/>
                <a:gd name="T46" fmla="*/ 371 w 374"/>
                <a:gd name="T47" fmla="*/ 81 h 215"/>
                <a:gd name="T48" fmla="*/ 364 w 374"/>
                <a:gd name="T49" fmla="*/ 57 h 215"/>
                <a:gd name="T50" fmla="*/ 351 w 374"/>
                <a:gd name="T51" fmla="*/ 36 h 215"/>
                <a:gd name="T52" fmla="*/ 331 w 374"/>
                <a:gd name="T53" fmla="*/ 18 h 215"/>
                <a:gd name="T54" fmla="*/ 303 w 374"/>
                <a:gd name="T55" fmla="*/ 6 h 215"/>
                <a:gd name="T56" fmla="*/ 266 w 374"/>
                <a:gd name="T57" fmla="*/ 0 h 215"/>
                <a:gd name="T58" fmla="*/ 217 w 374"/>
                <a:gd name="T59" fmla="*/ 1 h 215"/>
                <a:gd name="T60" fmla="*/ 159 w 374"/>
                <a:gd name="T61" fmla="*/ 11 h 215"/>
                <a:gd name="T62" fmla="*/ 86 w 374"/>
                <a:gd name="T63" fmla="*/ 31 h 215"/>
                <a:gd name="T64" fmla="*/ 0 w 374"/>
                <a:gd name="T65" fmla="*/ 6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4" h="215">
                  <a:moveTo>
                    <a:pt x="0" y="62"/>
                  </a:moveTo>
                  <a:lnTo>
                    <a:pt x="0" y="64"/>
                  </a:lnTo>
                  <a:lnTo>
                    <a:pt x="3" y="71"/>
                  </a:lnTo>
                  <a:lnTo>
                    <a:pt x="5" y="81"/>
                  </a:lnTo>
                  <a:lnTo>
                    <a:pt x="10" y="93"/>
                  </a:lnTo>
                  <a:lnTo>
                    <a:pt x="16" y="107"/>
                  </a:lnTo>
                  <a:lnTo>
                    <a:pt x="25" y="123"/>
                  </a:lnTo>
                  <a:lnTo>
                    <a:pt x="37" y="138"/>
                  </a:lnTo>
                  <a:lnTo>
                    <a:pt x="54" y="155"/>
                  </a:lnTo>
                  <a:lnTo>
                    <a:pt x="73" y="170"/>
                  </a:lnTo>
                  <a:lnTo>
                    <a:pt x="97" y="185"/>
                  </a:lnTo>
                  <a:lnTo>
                    <a:pt x="126" y="197"/>
                  </a:lnTo>
                  <a:lnTo>
                    <a:pt x="160" y="206"/>
                  </a:lnTo>
                  <a:lnTo>
                    <a:pt x="200" y="212"/>
                  </a:lnTo>
                  <a:lnTo>
                    <a:pt x="245" y="215"/>
                  </a:lnTo>
                  <a:lnTo>
                    <a:pt x="297" y="211"/>
                  </a:lnTo>
                  <a:lnTo>
                    <a:pt x="356" y="203"/>
                  </a:lnTo>
                  <a:lnTo>
                    <a:pt x="357" y="199"/>
                  </a:lnTo>
                  <a:lnTo>
                    <a:pt x="361" y="189"/>
                  </a:lnTo>
                  <a:lnTo>
                    <a:pt x="365" y="173"/>
                  </a:lnTo>
                  <a:lnTo>
                    <a:pt x="370" y="153"/>
                  </a:lnTo>
                  <a:lnTo>
                    <a:pt x="373" y="130"/>
                  </a:lnTo>
                  <a:lnTo>
                    <a:pt x="374" y="106"/>
                  </a:lnTo>
                  <a:lnTo>
                    <a:pt x="371" y="81"/>
                  </a:lnTo>
                  <a:lnTo>
                    <a:pt x="364" y="57"/>
                  </a:lnTo>
                  <a:lnTo>
                    <a:pt x="351" y="36"/>
                  </a:lnTo>
                  <a:lnTo>
                    <a:pt x="331" y="18"/>
                  </a:lnTo>
                  <a:lnTo>
                    <a:pt x="303" y="6"/>
                  </a:lnTo>
                  <a:lnTo>
                    <a:pt x="266" y="0"/>
                  </a:lnTo>
                  <a:lnTo>
                    <a:pt x="217" y="1"/>
                  </a:lnTo>
                  <a:lnTo>
                    <a:pt x="159" y="11"/>
                  </a:lnTo>
                  <a:lnTo>
                    <a:pt x="86" y="31"/>
                  </a:lnTo>
                  <a:lnTo>
                    <a:pt x="0" y="6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98" name="Freeform 55">
              <a:extLst>
                <a:ext uri="{FF2B5EF4-FFF2-40B4-BE49-F238E27FC236}">
                  <a16:creationId xmlns:a16="http://schemas.microsoft.com/office/drawing/2014/main" id="{1FFF2CA7-05A3-4BE1-822D-E583952CDA23}"/>
                </a:ext>
              </a:extLst>
            </p:cNvPr>
            <p:cNvSpPr>
              <a:spLocks noChangeArrowheads="1"/>
            </p:cNvSpPr>
            <p:nvPr/>
          </p:nvSpPr>
          <p:spPr bwMode="auto">
            <a:xfrm>
              <a:off x="3198" y="2617"/>
              <a:ext cx="266" cy="185"/>
            </a:xfrm>
            <a:custGeom>
              <a:avLst/>
              <a:gdLst>
                <a:gd name="T0" fmla="*/ 0 w 266"/>
                <a:gd name="T1" fmla="*/ 102 h 185"/>
                <a:gd name="T2" fmla="*/ 3 w 266"/>
                <a:gd name="T3" fmla="*/ 102 h 185"/>
                <a:gd name="T4" fmla="*/ 10 w 266"/>
                <a:gd name="T5" fmla="*/ 103 h 185"/>
                <a:gd name="T6" fmla="*/ 19 w 266"/>
                <a:gd name="T7" fmla="*/ 105 h 185"/>
                <a:gd name="T8" fmla="*/ 32 w 266"/>
                <a:gd name="T9" fmla="*/ 107 h 185"/>
                <a:gd name="T10" fmla="*/ 48 w 266"/>
                <a:gd name="T11" fmla="*/ 111 h 185"/>
                <a:gd name="T12" fmla="*/ 65 w 266"/>
                <a:gd name="T13" fmla="*/ 114 h 185"/>
                <a:gd name="T14" fmla="*/ 84 w 266"/>
                <a:gd name="T15" fmla="*/ 118 h 185"/>
                <a:gd name="T16" fmla="*/ 103 w 266"/>
                <a:gd name="T17" fmla="*/ 123 h 185"/>
                <a:gd name="T18" fmla="*/ 123 w 266"/>
                <a:gd name="T19" fmla="*/ 128 h 185"/>
                <a:gd name="T20" fmla="*/ 141 w 266"/>
                <a:gd name="T21" fmla="*/ 134 h 185"/>
                <a:gd name="T22" fmla="*/ 159 w 266"/>
                <a:gd name="T23" fmla="*/ 141 h 185"/>
                <a:gd name="T24" fmla="*/ 175 w 266"/>
                <a:gd name="T25" fmla="*/ 149 h 185"/>
                <a:gd name="T26" fmla="*/ 189 w 266"/>
                <a:gd name="T27" fmla="*/ 157 h 185"/>
                <a:gd name="T28" fmla="*/ 199 w 266"/>
                <a:gd name="T29" fmla="*/ 165 h 185"/>
                <a:gd name="T30" fmla="*/ 206 w 266"/>
                <a:gd name="T31" fmla="*/ 174 h 185"/>
                <a:gd name="T32" fmla="*/ 209 w 266"/>
                <a:gd name="T33" fmla="*/ 185 h 185"/>
                <a:gd name="T34" fmla="*/ 211 w 266"/>
                <a:gd name="T35" fmla="*/ 180 h 185"/>
                <a:gd name="T36" fmla="*/ 217 w 266"/>
                <a:gd name="T37" fmla="*/ 170 h 185"/>
                <a:gd name="T38" fmla="*/ 227 w 266"/>
                <a:gd name="T39" fmla="*/ 154 h 185"/>
                <a:gd name="T40" fmla="*/ 237 w 266"/>
                <a:gd name="T41" fmla="*/ 133 h 185"/>
                <a:gd name="T42" fmla="*/ 247 w 266"/>
                <a:gd name="T43" fmla="*/ 111 h 185"/>
                <a:gd name="T44" fmla="*/ 255 w 266"/>
                <a:gd name="T45" fmla="*/ 86 h 185"/>
                <a:gd name="T46" fmla="*/ 262 w 266"/>
                <a:gd name="T47" fmla="*/ 62 h 185"/>
                <a:gd name="T48" fmla="*/ 266 w 266"/>
                <a:gd name="T49" fmla="*/ 41 h 185"/>
                <a:gd name="T50" fmla="*/ 262 w 266"/>
                <a:gd name="T51" fmla="*/ 22 h 185"/>
                <a:gd name="T52" fmla="*/ 254 w 266"/>
                <a:gd name="T53" fmla="*/ 8 h 185"/>
                <a:gd name="T54" fmla="*/ 238 w 266"/>
                <a:gd name="T55" fmla="*/ 0 h 185"/>
                <a:gd name="T56" fmla="*/ 213 w 266"/>
                <a:gd name="T57" fmla="*/ 0 h 185"/>
                <a:gd name="T58" fmla="*/ 178 w 266"/>
                <a:gd name="T59" fmla="*/ 8 h 185"/>
                <a:gd name="T60" fmla="*/ 132 w 266"/>
                <a:gd name="T61" fmla="*/ 27 h 185"/>
                <a:gd name="T62" fmla="*/ 73 w 266"/>
                <a:gd name="T63" fmla="*/ 58 h 185"/>
                <a:gd name="T64" fmla="*/ 0 w 266"/>
                <a:gd name="T65" fmla="*/ 10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6" h="185">
                  <a:moveTo>
                    <a:pt x="0" y="102"/>
                  </a:moveTo>
                  <a:lnTo>
                    <a:pt x="3" y="102"/>
                  </a:lnTo>
                  <a:lnTo>
                    <a:pt x="10" y="103"/>
                  </a:lnTo>
                  <a:lnTo>
                    <a:pt x="19" y="105"/>
                  </a:lnTo>
                  <a:lnTo>
                    <a:pt x="32" y="107"/>
                  </a:lnTo>
                  <a:lnTo>
                    <a:pt x="48" y="111"/>
                  </a:lnTo>
                  <a:lnTo>
                    <a:pt x="65" y="114"/>
                  </a:lnTo>
                  <a:lnTo>
                    <a:pt x="84" y="118"/>
                  </a:lnTo>
                  <a:lnTo>
                    <a:pt x="103" y="123"/>
                  </a:lnTo>
                  <a:lnTo>
                    <a:pt x="123" y="128"/>
                  </a:lnTo>
                  <a:lnTo>
                    <a:pt x="141" y="134"/>
                  </a:lnTo>
                  <a:lnTo>
                    <a:pt x="159" y="141"/>
                  </a:lnTo>
                  <a:lnTo>
                    <a:pt x="175" y="149"/>
                  </a:lnTo>
                  <a:lnTo>
                    <a:pt x="189" y="157"/>
                  </a:lnTo>
                  <a:lnTo>
                    <a:pt x="199" y="165"/>
                  </a:lnTo>
                  <a:lnTo>
                    <a:pt x="206" y="174"/>
                  </a:lnTo>
                  <a:lnTo>
                    <a:pt x="209" y="185"/>
                  </a:lnTo>
                  <a:lnTo>
                    <a:pt x="211" y="180"/>
                  </a:lnTo>
                  <a:lnTo>
                    <a:pt x="217" y="170"/>
                  </a:lnTo>
                  <a:lnTo>
                    <a:pt x="227" y="154"/>
                  </a:lnTo>
                  <a:lnTo>
                    <a:pt x="237" y="133"/>
                  </a:lnTo>
                  <a:lnTo>
                    <a:pt x="247" y="111"/>
                  </a:lnTo>
                  <a:lnTo>
                    <a:pt x="255" y="86"/>
                  </a:lnTo>
                  <a:lnTo>
                    <a:pt x="262" y="62"/>
                  </a:lnTo>
                  <a:lnTo>
                    <a:pt x="266" y="41"/>
                  </a:lnTo>
                  <a:lnTo>
                    <a:pt x="262" y="22"/>
                  </a:lnTo>
                  <a:lnTo>
                    <a:pt x="254" y="8"/>
                  </a:lnTo>
                  <a:lnTo>
                    <a:pt x="238" y="0"/>
                  </a:lnTo>
                  <a:lnTo>
                    <a:pt x="213" y="0"/>
                  </a:lnTo>
                  <a:lnTo>
                    <a:pt x="178" y="8"/>
                  </a:lnTo>
                  <a:lnTo>
                    <a:pt x="132" y="27"/>
                  </a:lnTo>
                  <a:lnTo>
                    <a:pt x="73" y="58"/>
                  </a:lnTo>
                  <a:lnTo>
                    <a:pt x="0" y="102"/>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199" name="Freeform 56">
              <a:extLst>
                <a:ext uri="{FF2B5EF4-FFF2-40B4-BE49-F238E27FC236}">
                  <a16:creationId xmlns:a16="http://schemas.microsoft.com/office/drawing/2014/main" id="{67CAA74E-EA9D-4C03-8FB2-E2FC8E30030A}"/>
                </a:ext>
              </a:extLst>
            </p:cNvPr>
            <p:cNvSpPr>
              <a:spLocks noChangeArrowheads="1"/>
            </p:cNvSpPr>
            <p:nvPr/>
          </p:nvSpPr>
          <p:spPr bwMode="auto">
            <a:xfrm>
              <a:off x="2669" y="1999"/>
              <a:ext cx="727" cy="714"/>
            </a:xfrm>
            <a:custGeom>
              <a:avLst/>
              <a:gdLst>
                <a:gd name="T0" fmla="*/ 26 w 727"/>
                <a:gd name="T1" fmla="*/ 626 h 714"/>
                <a:gd name="T2" fmla="*/ 14 w 727"/>
                <a:gd name="T3" fmla="*/ 610 h 714"/>
                <a:gd name="T4" fmla="*/ 40 w 727"/>
                <a:gd name="T5" fmla="*/ 593 h 714"/>
                <a:gd name="T6" fmla="*/ 24 w 727"/>
                <a:gd name="T7" fmla="*/ 585 h 714"/>
                <a:gd name="T8" fmla="*/ 3 w 727"/>
                <a:gd name="T9" fmla="*/ 559 h 714"/>
                <a:gd name="T10" fmla="*/ 9 w 727"/>
                <a:gd name="T11" fmla="*/ 526 h 714"/>
                <a:gd name="T12" fmla="*/ 7 w 727"/>
                <a:gd name="T13" fmla="*/ 495 h 714"/>
                <a:gd name="T14" fmla="*/ 20 w 727"/>
                <a:gd name="T15" fmla="*/ 458 h 714"/>
                <a:gd name="T16" fmla="*/ 22 w 727"/>
                <a:gd name="T17" fmla="*/ 441 h 714"/>
                <a:gd name="T18" fmla="*/ 1 w 727"/>
                <a:gd name="T19" fmla="*/ 399 h 714"/>
                <a:gd name="T20" fmla="*/ 22 w 727"/>
                <a:gd name="T21" fmla="*/ 342 h 714"/>
                <a:gd name="T22" fmla="*/ 31 w 727"/>
                <a:gd name="T23" fmla="*/ 330 h 714"/>
                <a:gd name="T24" fmla="*/ 52 w 727"/>
                <a:gd name="T25" fmla="*/ 275 h 714"/>
                <a:gd name="T26" fmla="*/ 68 w 727"/>
                <a:gd name="T27" fmla="*/ 191 h 714"/>
                <a:gd name="T28" fmla="*/ 86 w 727"/>
                <a:gd name="T29" fmla="*/ 99 h 714"/>
                <a:gd name="T30" fmla="*/ 160 w 727"/>
                <a:gd name="T31" fmla="*/ 37 h 714"/>
                <a:gd name="T32" fmla="*/ 215 w 727"/>
                <a:gd name="T33" fmla="*/ 47 h 714"/>
                <a:gd name="T34" fmla="*/ 253 w 727"/>
                <a:gd name="T35" fmla="*/ 35 h 714"/>
                <a:gd name="T36" fmla="*/ 290 w 727"/>
                <a:gd name="T37" fmla="*/ 16 h 714"/>
                <a:gd name="T38" fmla="*/ 317 w 727"/>
                <a:gd name="T39" fmla="*/ 12 h 714"/>
                <a:gd name="T40" fmla="*/ 383 w 727"/>
                <a:gd name="T41" fmla="*/ 4 h 714"/>
                <a:gd name="T42" fmla="*/ 470 w 727"/>
                <a:gd name="T43" fmla="*/ 0 h 714"/>
                <a:gd name="T44" fmla="*/ 559 w 727"/>
                <a:gd name="T45" fmla="*/ 7 h 714"/>
                <a:gd name="T46" fmla="*/ 632 w 727"/>
                <a:gd name="T47" fmla="*/ 35 h 714"/>
                <a:gd name="T48" fmla="*/ 645 w 727"/>
                <a:gd name="T49" fmla="*/ 54 h 714"/>
                <a:gd name="T50" fmla="*/ 630 w 727"/>
                <a:gd name="T51" fmla="*/ 75 h 714"/>
                <a:gd name="T52" fmla="*/ 619 w 727"/>
                <a:gd name="T53" fmla="*/ 107 h 714"/>
                <a:gd name="T54" fmla="*/ 624 w 727"/>
                <a:gd name="T55" fmla="*/ 144 h 714"/>
                <a:gd name="T56" fmla="*/ 661 w 727"/>
                <a:gd name="T57" fmla="*/ 178 h 714"/>
                <a:gd name="T58" fmla="*/ 712 w 727"/>
                <a:gd name="T59" fmla="*/ 201 h 714"/>
                <a:gd name="T60" fmla="*/ 722 w 727"/>
                <a:gd name="T61" fmla="*/ 270 h 714"/>
                <a:gd name="T62" fmla="*/ 727 w 727"/>
                <a:gd name="T63" fmla="*/ 390 h 714"/>
                <a:gd name="T64" fmla="*/ 711 w 727"/>
                <a:gd name="T65" fmla="*/ 527 h 714"/>
                <a:gd name="T66" fmla="*/ 657 w 727"/>
                <a:gd name="T67" fmla="*/ 644 h 714"/>
                <a:gd name="T68" fmla="*/ 547 w 727"/>
                <a:gd name="T69" fmla="*/ 707 h 714"/>
                <a:gd name="T70" fmla="*/ 528 w 727"/>
                <a:gd name="T71" fmla="*/ 711 h 714"/>
                <a:gd name="T72" fmla="*/ 481 w 727"/>
                <a:gd name="T73" fmla="*/ 714 h 714"/>
                <a:gd name="T74" fmla="*/ 414 w 727"/>
                <a:gd name="T75" fmla="*/ 702 h 714"/>
                <a:gd name="T76" fmla="*/ 341 w 727"/>
                <a:gd name="T77" fmla="*/ 661 h 714"/>
                <a:gd name="T78" fmla="*/ 271 w 727"/>
                <a:gd name="T79" fmla="*/ 577 h 714"/>
                <a:gd name="T80" fmla="*/ 244 w 727"/>
                <a:gd name="T81" fmla="*/ 535 h 714"/>
                <a:gd name="T82" fmla="*/ 224 w 727"/>
                <a:gd name="T83" fmla="*/ 538 h 714"/>
                <a:gd name="T84" fmla="*/ 209 w 727"/>
                <a:gd name="T85" fmla="*/ 574 h 714"/>
                <a:gd name="T86" fmla="*/ 208 w 727"/>
                <a:gd name="T87" fmla="*/ 582 h 714"/>
                <a:gd name="T88" fmla="*/ 201 w 727"/>
                <a:gd name="T89" fmla="*/ 598 h 714"/>
                <a:gd name="T90" fmla="*/ 179 w 727"/>
                <a:gd name="T91" fmla="*/ 617 h 714"/>
                <a:gd name="T92" fmla="*/ 136 w 727"/>
                <a:gd name="T93" fmla="*/ 631 h 714"/>
                <a:gd name="T94" fmla="*/ 64 w 727"/>
                <a:gd name="T95" fmla="*/ 633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27" h="714">
                  <a:moveTo>
                    <a:pt x="32" y="630"/>
                  </a:moveTo>
                  <a:lnTo>
                    <a:pt x="30" y="629"/>
                  </a:lnTo>
                  <a:lnTo>
                    <a:pt x="26" y="626"/>
                  </a:lnTo>
                  <a:lnTo>
                    <a:pt x="21" y="622"/>
                  </a:lnTo>
                  <a:lnTo>
                    <a:pt x="16" y="617"/>
                  </a:lnTo>
                  <a:lnTo>
                    <a:pt x="14" y="610"/>
                  </a:lnTo>
                  <a:lnTo>
                    <a:pt x="16" y="604"/>
                  </a:lnTo>
                  <a:lnTo>
                    <a:pt x="24" y="598"/>
                  </a:lnTo>
                  <a:lnTo>
                    <a:pt x="40" y="593"/>
                  </a:lnTo>
                  <a:lnTo>
                    <a:pt x="38" y="592"/>
                  </a:lnTo>
                  <a:lnTo>
                    <a:pt x="32" y="590"/>
                  </a:lnTo>
                  <a:lnTo>
                    <a:pt x="24" y="585"/>
                  </a:lnTo>
                  <a:lnTo>
                    <a:pt x="15" y="579"/>
                  </a:lnTo>
                  <a:lnTo>
                    <a:pt x="8" y="569"/>
                  </a:lnTo>
                  <a:lnTo>
                    <a:pt x="3" y="559"/>
                  </a:lnTo>
                  <a:lnTo>
                    <a:pt x="3" y="546"/>
                  </a:lnTo>
                  <a:lnTo>
                    <a:pt x="10" y="529"/>
                  </a:lnTo>
                  <a:lnTo>
                    <a:pt x="9" y="526"/>
                  </a:lnTo>
                  <a:lnTo>
                    <a:pt x="8" y="519"/>
                  </a:lnTo>
                  <a:lnTo>
                    <a:pt x="7" y="508"/>
                  </a:lnTo>
                  <a:lnTo>
                    <a:pt x="7" y="495"/>
                  </a:lnTo>
                  <a:lnTo>
                    <a:pt x="9" y="482"/>
                  </a:lnTo>
                  <a:lnTo>
                    <a:pt x="13" y="469"/>
                  </a:lnTo>
                  <a:lnTo>
                    <a:pt x="20" y="458"/>
                  </a:lnTo>
                  <a:lnTo>
                    <a:pt x="31" y="451"/>
                  </a:lnTo>
                  <a:lnTo>
                    <a:pt x="28" y="448"/>
                  </a:lnTo>
                  <a:lnTo>
                    <a:pt x="22" y="441"/>
                  </a:lnTo>
                  <a:lnTo>
                    <a:pt x="14" y="429"/>
                  </a:lnTo>
                  <a:lnTo>
                    <a:pt x="7" y="415"/>
                  </a:lnTo>
                  <a:lnTo>
                    <a:pt x="1" y="399"/>
                  </a:lnTo>
                  <a:lnTo>
                    <a:pt x="0" y="380"/>
                  </a:lnTo>
                  <a:lnTo>
                    <a:pt x="7" y="362"/>
                  </a:lnTo>
                  <a:lnTo>
                    <a:pt x="22" y="342"/>
                  </a:lnTo>
                  <a:lnTo>
                    <a:pt x="23" y="341"/>
                  </a:lnTo>
                  <a:lnTo>
                    <a:pt x="26" y="337"/>
                  </a:lnTo>
                  <a:lnTo>
                    <a:pt x="31" y="330"/>
                  </a:lnTo>
                  <a:lnTo>
                    <a:pt x="37" y="317"/>
                  </a:lnTo>
                  <a:lnTo>
                    <a:pt x="45" y="300"/>
                  </a:lnTo>
                  <a:lnTo>
                    <a:pt x="52" y="275"/>
                  </a:lnTo>
                  <a:lnTo>
                    <a:pt x="60" y="242"/>
                  </a:lnTo>
                  <a:lnTo>
                    <a:pt x="68" y="200"/>
                  </a:lnTo>
                  <a:lnTo>
                    <a:pt x="68" y="191"/>
                  </a:lnTo>
                  <a:lnTo>
                    <a:pt x="70" y="167"/>
                  </a:lnTo>
                  <a:lnTo>
                    <a:pt x="75" y="134"/>
                  </a:lnTo>
                  <a:lnTo>
                    <a:pt x="86" y="99"/>
                  </a:lnTo>
                  <a:lnTo>
                    <a:pt x="101" y="68"/>
                  </a:lnTo>
                  <a:lnTo>
                    <a:pt x="126" y="45"/>
                  </a:lnTo>
                  <a:lnTo>
                    <a:pt x="160" y="37"/>
                  </a:lnTo>
                  <a:lnTo>
                    <a:pt x="205" y="50"/>
                  </a:lnTo>
                  <a:lnTo>
                    <a:pt x="208" y="49"/>
                  </a:lnTo>
                  <a:lnTo>
                    <a:pt x="215" y="47"/>
                  </a:lnTo>
                  <a:lnTo>
                    <a:pt x="225" y="44"/>
                  </a:lnTo>
                  <a:lnTo>
                    <a:pt x="239" y="40"/>
                  </a:lnTo>
                  <a:lnTo>
                    <a:pt x="253" y="35"/>
                  </a:lnTo>
                  <a:lnTo>
                    <a:pt x="267" y="30"/>
                  </a:lnTo>
                  <a:lnTo>
                    <a:pt x="280" y="23"/>
                  </a:lnTo>
                  <a:lnTo>
                    <a:pt x="290" y="16"/>
                  </a:lnTo>
                  <a:lnTo>
                    <a:pt x="293" y="15"/>
                  </a:lnTo>
                  <a:lnTo>
                    <a:pt x="302" y="14"/>
                  </a:lnTo>
                  <a:lnTo>
                    <a:pt x="317" y="12"/>
                  </a:lnTo>
                  <a:lnTo>
                    <a:pt x="335" y="9"/>
                  </a:lnTo>
                  <a:lnTo>
                    <a:pt x="358" y="6"/>
                  </a:lnTo>
                  <a:lnTo>
                    <a:pt x="383" y="4"/>
                  </a:lnTo>
                  <a:lnTo>
                    <a:pt x="410" y="2"/>
                  </a:lnTo>
                  <a:lnTo>
                    <a:pt x="440" y="0"/>
                  </a:lnTo>
                  <a:lnTo>
                    <a:pt x="470" y="0"/>
                  </a:lnTo>
                  <a:lnTo>
                    <a:pt x="501" y="1"/>
                  </a:lnTo>
                  <a:lnTo>
                    <a:pt x="531" y="3"/>
                  </a:lnTo>
                  <a:lnTo>
                    <a:pt x="559" y="7"/>
                  </a:lnTo>
                  <a:lnTo>
                    <a:pt x="587" y="13"/>
                  </a:lnTo>
                  <a:lnTo>
                    <a:pt x="611" y="22"/>
                  </a:lnTo>
                  <a:lnTo>
                    <a:pt x="632" y="35"/>
                  </a:lnTo>
                  <a:lnTo>
                    <a:pt x="649" y="49"/>
                  </a:lnTo>
                  <a:lnTo>
                    <a:pt x="648" y="50"/>
                  </a:lnTo>
                  <a:lnTo>
                    <a:pt x="645" y="54"/>
                  </a:lnTo>
                  <a:lnTo>
                    <a:pt x="640" y="59"/>
                  </a:lnTo>
                  <a:lnTo>
                    <a:pt x="635" y="67"/>
                  </a:lnTo>
                  <a:lnTo>
                    <a:pt x="630" y="75"/>
                  </a:lnTo>
                  <a:lnTo>
                    <a:pt x="625" y="85"/>
                  </a:lnTo>
                  <a:lnTo>
                    <a:pt x="621" y="95"/>
                  </a:lnTo>
                  <a:lnTo>
                    <a:pt x="619" y="107"/>
                  </a:lnTo>
                  <a:lnTo>
                    <a:pt x="618" y="119"/>
                  </a:lnTo>
                  <a:lnTo>
                    <a:pt x="619" y="131"/>
                  </a:lnTo>
                  <a:lnTo>
                    <a:pt x="624" y="144"/>
                  </a:lnTo>
                  <a:lnTo>
                    <a:pt x="632" y="156"/>
                  </a:lnTo>
                  <a:lnTo>
                    <a:pt x="645" y="167"/>
                  </a:lnTo>
                  <a:lnTo>
                    <a:pt x="661" y="178"/>
                  </a:lnTo>
                  <a:lnTo>
                    <a:pt x="684" y="188"/>
                  </a:lnTo>
                  <a:lnTo>
                    <a:pt x="711" y="196"/>
                  </a:lnTo>
                  <a:lnTo>
                    <a:pt x="712" y="201"/>
                  </a:lnTo>
                  <a:lnTo>
                    <a:pt x="714" y="217"/>
                  </a:lnTo>
                  <a:lnTo>
                    <a:pt x="718" y="239"/>
                  </a:lnTo>
                  <a:lnTo>
                    <a:pt x="722" y="270"/>
                  </a:lnTo>
                  <a:lnTo>
                    <a:pt x="725" y="306"/>
                  </a:lnTo>
                  <a:lnTo>
                    <a:pt x="727" y="347"/>
                  </a:lnTo>
                  <a:lnTo>
                    <a:pt x="727" y="390"/>
                  </a:lnTo>
                  <a:lnTo>
                    <a:pt x="725" y="436"/>
                  </a:lnTo>
                  <a:lnTo>
                    <a:pt x="720" y="482"/>
                  </a:lnTo>
                  <a:lnTo>
                    <a:pt x="711" y="527"/>
                  </a:lnTo>
                  <a:lnTo>
                    <a:pt x="698" y="570"/>
                  </a:lnTo>
                  <a:lnTo>
                    <a:pt x="681" y="609"/>
                  </a:lnTo>
                  <a:lnTo>
                    <a:pt x="657" y="644"/>
                  </a:lnTo>
                  <a:lnTo>
                    <a:pt x="627" y="673"/>
                  </a:lnTo>
                  <a:lnTo>
                    <a:pt x="591" y="695"/>
                  </a:lnTo>
                  <a:lnTo>
                    <a:pt x="547" y="707"/>
                  </a:lnTo>
                  <a:lnTo>
                    <a:pt x="545" y="708"/>
                  </a:lnTo>
                  <a:lnTo>
                    <a:pt x="539" y="709"/>
                  </a:lnTo>
                  <a:lnTo>
                    <a:pt x="528" y="711"/>
                  </a:lnTo>
                  <a:lnTo>
                    <a:pt x="515" y="713"/>
                  </a:lnTo>
                  <a:lnTo>
                    <a:pt x="500" y="714"/>
                  </a:lnTo>
                  <a:lnTo>
                    <a:pt x="481" y="714"/>
                  </a:lnTo>
                  <a:lnTo>
                    <a:pt x="461" y="712"/>
                  </a:lnTo>
                  <a:lnTo>
                    <a:pt x="438" y="708"/>
                  </a:lnTo>
                  <a:lnTo>
                    <a:pt x="414" y="702"/>
                  </a:lnTo>
                  <a:lnTo>
                    <a:pt x="391" y="692"/>
                  </a:lnTo>
                  <a:lnTo>
                    <a:pt x="366" y="678"/>
                  </a:lnTo>
                  <a:lnTo>
                    <a:pt x="341" y="661"/>
                  </a:lnTo>
                  <a:lnTo>
                    <a:pt x="317" y="638"/>
                  </a:lnTo>
                  <a:lnTo>
                    <a:pt x="293" y="610"/>
                  </a:lnTo>
                  <a:lnTo>
                    <a:pt x="271" y="577"/>
                  </a:lnTo>
                  <a:lnTo>
                    <a:pt x="250" y="537"/>
                  </a:lnTo>
                  <a:lnTo>
                    <a:pt x="248" y="536"/>
                  </a:lnTo>
                  <a:lnTo>
                    <a:pt x="244" y="535"/>
                  </a:lnTo>
                  <a:lnTo>
                    <a:pt x="239" y="534"/>
                  </a:lnTo>
                  <a:lnTo>
                    <a:pt x="232" y="535"/>
                  </a:lnTo>
                  <a:lnTo>
                    <a:pt x="224" y="538"/>
                  </a:lnTo>
                  <a:lnTo>
                    <a:pt x="217" y="546"/>
                  </a:lnTo>
                  <a:lnTo>
                    <a:pt x="212" y="557"/>
                  </a:lnTo>
                  <a:lnTo>
                    <a:pt x="209" y="574"/>
                  </a:lnTo>
                  <a:lnTo>
                    <a:pt x="209" y="575"/>
                  </a:lnTo>
                  <a:lnTo>
                    <a:pt x="209" y="577"/>
                  </a:lnTo>
                  <a:lnTo>
                    <a:pt x="208" y="582"/>
                  </a:lnTo>
                  <a:lnTo>
                    <a:pt x="207" y="587"/>
                  </a:lnTo>
                  <a:lnTo>
                    <a:pt x="204" y="592"/>
                  </a:lnTo>
                  <a:lnTo>
                    <a:pt x="201" y="598"/>
                  </a:lnTo>
                  <a:lnTo>
                    <a:pt x="196" y="604"/>
                  </a:lnTo>
                  <a:lnTo>
                    <a:pt x="188" y="610"/>
                  </a:lnTo>
                  <a:lnTo>
                    <a:pt x="179" y="617"/>
                  </a:lnTo>
                  <a:lnTo>
                    <a:pt x="167" y="623"/>
                  </a:lnTo>
                  <a:lnTo>
                    <a:pt x="152" y="627"/>
                  </a:lnTo>
                  <a:lnTo>
                    <a:pt x="136" y="631"/>
                  </a:lnTo>
                  <a:lnTo>
                    <a:pt x="115" y="633"/>
                  </a:lnTo>
                  <a:lnTo>
                    <a:pt x="92" y="634"/>
                  </a:lnTo>
                  <a:lnTo>
                    <a:pt x="64" y="633"/>
                  </a:lnTo>
                  <a:lnTo>
                    <a:pt x="32" y="630"/>
                  </a:lnTo>
                  <a:close/>
                </a:path>
              </a:pathLst>
            </a:custGeom>
            <a:solidFill>
              <a:srgbClr val="00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0" name="Freeform 57">
              <a:extLst>
                <a:ext uri="{FF2B5EF4-FFF2-40B4-BE49-F238E27FC236}">
                  <a16:creationId xmlns:a16="http://schemas.microsoft.com/office/drawing/2014/main" id="{F0B82D7E-058C-45AF-8D9E-C74E7052B25C}"/>
                </a:ext>
              </a:extLst>
            </p:cNvPr>
            <p:cNvSpPr>
              <a:spLocks noChangeArrowheads="1"/>
            </p:cNvSpPr>
            <p:nvPr/>
          </p:nvSpPr>
          <p:spPr bwMode="auto">
            <a:xfrm>
              <a:off x="2979" y="1695"/>
              <a:ext cx="226" cy="207"/>
            </a:xfrm>
            <a:custGeom>
              <a:avLst/>
              <a:gdLst>
                <a:gd name="T0" fmla="*/ 6 w 226"/>
                <a:gd name="T1" fmla="*/ 150 h 207"/>
                <a:gd name="T2" fmla="*/ 5 w 226"/>
                <a:gd name="T3" fmla="*/ 148 h 207"/>
                <a:gd name="T4" fmla="*/ 4 w 226"/>
                <a:gd name="T5" fmla="*/ 143 h 207"/>
                <a:gd name="T6" fmla="*/ 2 w 226"/>
                <a:gd name="T7" fmla="*/ 136 h 207"/>
                <a:gd name="T8" fmla="*/ 1 w 226"/>
                <a:gd name="T9" fmla="*/ 127 h 207"/>
                <a:gd name="T10" fmla="*/ 0 w 226"/>
                <a:gd name="T11" fmla="*/ 116 h 207"/>
                <a:gd name="T12" fmla="*/ 0 w 226"/>
                <a:gd name="T13" fmla="*/ 103 h 207"/>
                <a:gd name="T14" fmla="*/ 1 w 226"/>
                <a:gd name="T15" fmla="*/ 90 h 207"/>
                <a:gd name="T16" fmla="*/ 5 w 226"/>
                <a:gd name="T17" fmla="*/ 77 h 207"/>
                <a:gd name="T18" fmla="*/ 10 w 226"/>
                <a:gd name="T19" fmla="*/ 62 h 207"/>
                <a:gd name="T20" fmla="*/ 19 w 226"/>
                <a:gd name="T21" fmla="*/ 49 h 207"/>
                <a:gd name="T22" fmla="*/ 30 w 226"/>
                <a:gd name="T23" fmla="*/ 37 h 207"/>
                <a:gd name="T24" fmla="*/ 47 w 226"/>
                <a:gd name="T25" fmla="*/ 25 h 207"/>
                <a:gd name="T26" fmla="*/ 66 w 226"/>
                <a:gd name="T27" fmla="*/ 15 h 207"/>
                <a:gd name="T28" fmla="*/ 91 w 226"/>
                <a:gd name="T29" fmla="*/ 8 h 207"/>
                <a:gd name="T30" fmla="*/ 121 w 226"/>
                <a:gd name="T31" fmla="*/ 2 h 207"/>
                <a:gd name="T32" fmla="*/ 157 w 226"/>
                <a:gd name="T33" fmla="*/ 0 h 207"/>
                <a:gd name="T34" fmla="*/ 160 w 226"/>
                <a:gd name="T35" fmla="*/ 0 h 207"/>
                <a:gd name="T36" fmla="*/ 166 w 226"/>
                <a:gd name="T37" fmla="*/ 1 h 207"/>
                <a:gd name="T38" fmla="*/ 176 w 226"/>
                <a:gd name="T39" fmla="*/ 2 h 207"/>
                <a:gd name="T40" fmla="*/ 189 w 226"/>
                <a:gd name="T41" fmla="*/ 4 h 207"/>
                <a:gd name="T42" fmla="*/ 200 w 226"/>
                <a:gd name="T43" fmla="*/ 7 h 207"/>
                <a:gd name="T44" fmla="*/ 211 w 226"/>
                <a:gd name="T45" fmla="*/ 12 h 207"/>
                <a:gd name="T46" fmla="*/ 221 w 226"/>
                <a:gd name="T47" fmla="*/ 18 h 207"/>
                <a:gd name="T48" fmla="*/ 226 w 226"/>
                <a:gd name="T49" fmla="*/ 25 h 207"/>
                <a:gd name="T50" fmla="*/ 224 w 226"/>
                <a:gd name="T51" fmla="*/ 26 h 207"/>
                <a:gd name="T52" fmla="*/ 218 w 226"/>
                <a:gd name="T53" fmla="*/ 29 h 207"/>
                <a:gd name="T54" fmla="*/ 210 w 226"/>
                <a:gd name="T55" fmla="*/ 34 h 207"/>
                <a:gd name="T56" fmla="*/ 199 w 226"/>
                <a:gd name="T57" fmla="*/ 42 h 207"/>
                <a:gd name="T58" fmla="*/ 187 w 226"/>
                <a:gd name="T59" fmla="*/ 50 h 207"/>
                <a:gd name="T60" fmla="*/ 172 w 226"/>
                <a:gd name="T61" fmla="*/ 59 h 207"/>
                <a:gd name="T62" fmla="*/ 157 w 226"/>
                <a:gd name="T63" fmla="*/ 70 h 207"/>
                <a:gd name="T64" fmla="*/ 141 w 226"/>
                <a:gd name="T65" fmla="*/ 82 h 207"/>
                <a:gd name="T66" fmla="*/ 127 w 226"/>
                <a:gd name="T67" fmla="*/ 95 h 207"/>
                <a:gd name="T68" fmla="*/ 113 w 226"/>
                <a:gd name="T69" fmla="*/ 107 h 207"/>
                <a:gd name="T70" fmla="*/ 99 w 226"/>
                <a:gd name="T71" fmla="*/ 121 h 207"/>
                <a:gd name="T72" fmla="*/ 88 w 226"/>
                <a:gd name="T73" fmla="*/ 135 h 207"/>
                <a:gd name="T74" fmla="*/ 80 w 226"/>
                <a:gd name="T75" fmla="*/ 149 h 207"/>
                <a:gd name="T76" fmla="*/ 74 w 226"/>
                <a:gd name="T77" fmla="*/ 162 h 207"/>
                <a:gd name="T78" fmla="*/ 72 w 226"/>
                <a:gd name="T79" fmla="*/ 175 h 207"/>
                <a:gd name="T80" fmla="*/ 73 w 226"/>
                <a:gd name="T81" fmla="*/ 188 h 207"/>
                <a:gd name="T82" fmla="*/ 73 w 226"/>
                <a:gd name="T83" fmla="*/ 191 h 207"/>
                <a:gd name="T84" fmla="*/ 71 w 226"/>
                <a:gd name="T85" fmla="*/ 196 h 207"/>
                <a:gd name="T86" fmla="*/ 67 w 226"/>
                <a:gd name="T87" fmla="*/ 203 h 207"/>
                <a:gd name="T88" fmla="*/ 61 w 226"/>
                <a:gd name="T89" fmla="*/ 207 h 207"/>
                <a:gd name="T90" fmla="*/ 53 w 226"/>
                <a:gd name="T91" fmla="*/ 207 h 207"/>
                <a:gd name="T92" fmla="*/ 42 w 226"/>
                <a:gd name="T93" fmla="*/ 199 h 207"/>
                <a:gd name="T94" fmla="*/ 25 w 226"/>
                <a:gd name="T95" fmla="*/ 181 h 207"/>
                <a:gd name="T96" fmla="*/ 6 w 226"/>
                <a:gd name="T97" fmla="*/ 15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6" h="207">
                  <a:moveTo>
                    <a:pt x="6" y="150"/>
                  </a:moveTo>
                  <a:lnTo>
                    <a:pt x="5" y="148"/>
                  </a:lnTo>
                  <a:lnTo>
                    <a:pt x="4" y="143"/>
                  </a:lnTo>
                  <a:lnTo>
                    <a:pt x="2" y="136"/>
                  </a:lnTo>
                  <a:lnTo>
                    <a:pt x="1" y="127"/>
                  </a:lnTo>
                  <a:lnTo>
                    <a:pt x="0" y="116"/>
                  </a:lnTo>
                  <a:lnTo>
                    <a:pt x="0" y="103"/>
                  </a:lnTo>
                  <a:lnTo>
                    <a:pt x="1" y="90"/>
                  </a:lnTo>
                  <a:lnTo>
                    <a:pt x="5" y="77"/>
                  </a:lnTo>
                  <a:lnTo>
                    <a:pt x="10" y="62"/>
                  </a:lnTo>
                  <a:lnTo>
                    <a:pt x="19" y="49"/>
                  </a:lnTo>
                  <a:lnTo>
                    <a:pt x="30" y="37"/>
                  </a:lnTo>
                  <a:lnTo>
                    <a:pt x="47" y="25"/>
                  </a:lnTo>
                  <a:lnTo>
                    <a:pt x="66" y="15"/>
                  </a:lnTo>
                  <a:lnTo>
                    <a:pt x="91" y="8"/>
                  </a:lnTo>
                  <a:lnTo>
                    <a:pt x="121" y="2"/>
                  </a:lnTo>
                  <a:lnTo>
                    <a:pt x="157" y="0"/>
                  </a:lnTo>
                  <a:lnTo>
                    <a:pt x="160" y="0"/>
                  </a:lnTo>
                  <a:lnTo>
                    <a:pt x="166" y="1"/>
                  </a:lnTo>
                  <a:lnTo>
                    <a:pt x="176" y="2"/>
                  </a:lnTo>
                  <a:lnTo>
                    <a:pt x="189" y="4"/>
                  </a:lnTo>
                  <a:lnTo>
                    <a:pt x="200" y="7"/>
                  </a:lnTo>
                  <a:lnTo>
                    <a:pt x="211" y="12"/>
                  </a:lnTo>
                  <a:lnTo>
                    <a:pt x="221" y="18"/>
                  </a:lnTo>
                  <a:lnTo>
                    <a:pt x="226" y="25"/>
                  </a:lnTo>
                  <a:lnTo>
                    <a:pt x="224" y="26"/>
                  </a:lnTo>
                  <a:lnTo>
                    <a:pt x="218" y="29"/>
                  </a:lnTo>
                  <a:lnTo>
                    <a:pt x="210" y="34"/>
                  </a:lnTo>
                  <a:lnTo>
                    <a:pt x="199" y="42"/>
                  </a:lnTo>
                  <a:lnTo>
                    <a:pt x="187" y="50"/>
                  </a:lnTo>
                  <a:lnTo>
                    <a:pt x="172" y="59"/>
                  </a:lnTo>
                  <a:lnTo>
                    <a:pt x="157" y="70"/>
                  </a:lnTo>
                  <a:lnTo>
                    <a:pt x="141" y="82"/>
                  </a:lnTo>
                  <a:lnTo>
                    <a:pt x="127" y="95"/>
                  </a:lnTo>
                  <a:lnTo>
                    <a:pt x="113" y="107"/>
                  </a:lnTo>
                  <a:lnTo>
                    <a:pt x="99" y="121"/>
                  </a:lnTo>
                  <a:lnTo>
                    <a:pt x="88" y="135"/>
                  </a:lnTo>
                  <a:lnTo>
                    <a:pt x="80" y="149"/>
                  </a:lnTo>
                  <a:lnTo>
                    <a:pt x="74" y="162"/>
                  </a:lnTo>
                  <a:lnTo>
                    <a:pt x="72" y="175"/>
                  </a:lnTo>
                  <a:lnTo>
                    <a:pt x="73" y="188"/>
                  </a:lnTo>
                  <a:lnTo>
                    <a:pt x="73" y="191"/>
                  </a:lnTo>
                  <a:lnTo>
                    <a:pt x="71" y="196"/>
                  </a:lnTo>
                  <a:lnTo>
                    <a:pt x="67" y="203"/>
                  </a:lnTo>
                  <a:lnTo>
                    <a:pt x="61" y="207"/>
                  </a:lnTo>
                  <a:lnTo>
                    <a:pt x="53" y="207"/>
                  </a:lnTo>
                  <a:lnTo>
                    <a:pt x="42" y="199"/>
                  </a:lnTo>
                  <a:lnTo>
                    <a:pt x="25" y="181"/>
                  </a:lnTo>
                  <a:lnTo>
                    <a:pt x="6" y="15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1" name="Freeform 58">
              <a:extLst>
                <a:ext uri="{FF2B5EF4-FFF2-40B4-BE49-F238E27FC236}">
                  <a16:creationId xmlns:a16="http://schemas.microsoft.com/office/drawing/2014/main" id="{DBD476A5-544E-436A-AA29-688A29AC0519}"/>
                </a:ext>
              </a:extLst>
            </p:cNvPr>
            <p:cNvSpPr>
              <a:spLocks noChangeArrowheads="1"/>
            </p:cNvSpPr>
            <p:nvPr/>
          </p:nvSpPr>
          <p:spPr bwMode="auto">
            <a:xfrm>
              <a:off x="2959" y="1710"/>
              <a:ext cx="287" cy="374"/>
            </a:xfrm>
            <a:custGeom>
              <a:avLst/>
              <a:gdLst>
                <a:gd name="T0" fmla="*/ 228 w 287"/>
                <a:gd name="T1" fmla="*/ 1 h 374"/>
                <a:gd name="T2" fmla="*/ 214 w 287"/>
                <a:gd name="T3" fmla="*/ 0 h 374"/>
                <a:gd name="T4" fmla="*/ 189 w 287"/>
                <a:gd name="T5" fmla="*/ 0 h 374"/>
                <a:gd name="T6" fmla="*/ 158 w 287"/>
                <a:gd name="T7" fmla="*/ 1 h 374"/>
                <a:gd name="T8" fmla="*/ 127 w 287"/>
                <a:gd name="T9" fmla="*/ 6 h 374"/>
                <a:gd name="T10" fmla="*/ 101 w 287"/>
                <a:gd name="T11" fmla="*/ 15 h 374"/>
                <a:gd name="T12" fmla="*/ 82 w 287"/>
                <a:gd name="T13" fmla="*/ 30 h 374"/>
                <a:gd name="T14" fmla="*/ 77 w 287"/>
                <a:gd name="T15" fmla="*/ 51 h 374"/>
                <a:gd name="T16" fmla="*/ 92 w 287"/>
                <a:gd name="T17" fmla="*/ 89 h 374"/>
                <a:gd name="T18" fmla="*/ 82 w 287"/>
                <a:gd name="T19" fmla="*/ 121 h 374"/>
                <a:gd name="T20" fmla="*/ 78 w 287"/>
                <a:gd name="T21" fmla="*/ 165 h 374"/>
                <a:gd name="T22" fmla="*/ 51 w 287"/>
                <a:gd name="T23" fmla="*/ 152 h 374"/>
                <a:gd name="T24" fmla="*/ 46 w 287"/>
                <a:gd name="T25" fmla="*/ 145 h 374"/>
                <a:gd name="T26" fmla="*/ 37 w 287"/>
                <a:gd name="T27" fmla="*/ 138 h 374"/>
                <a:gd name="T28" fmla="*/ 26 w 287"/>
                <a:gd name="T29" fmla="*/ 137 h 374"/>
                <a:gd name="T30" fmla="*/ 18 w 287"/>
                <a:gd name="T31" fmla="*/ 141 h 374"/>
                <a:gd name="T32" fmla="*/ 10 w 287"/>
                <a:gd name="T33" fmla="*/ 151 h 374"/>
                <a:gd name="T34" fmla="*/ 7 w 287"/>
                <a:gd name="T35" fmla="*/ 172 h 374"/>
                <a:gd name="T36" fmla="*/ 21 w 287"/>
                <a:gd name="T37" fmla="*/ 205 h 374"/>
                <a:gd name="T38" fmla="*/ 37 w 287"/>
                <a:gd name="T39" fmla="*/ 228 h 374"/>
                <a:gd name="T40" fmla="*/ 32 w 287"/>
                <a:gd name="T41" fmla="*/ 249 h 374"/>
                <a:gd name="T42" fmla="*/ 22 w 287"/>
                <a:gd name="T43" fmla="*/ 277 h 374"/>
                <a:gd name="T44" fmla="*/ 8 w 287"/>
                <a:gd name="T45" fmla="*/ 300 h 374"/>
                <a:gd name="T46" fmla="*/ 1 w 287"/>
                <a:gd name="T47" fmla="*/ 306 h 374"/>
                <a:gd name="T48" fmla="*/ 12 w 287"/>
                <a:gd name="T49" fmla="*/ 316 h 374"/>
                <a:gd name="T50" fmla="*/ 32 w 287"/>
                <a:gd name="T51" fmla="*/ 330 h 374"/>
                <a:gd name="T52" fmla="*/ 59 w 287"/>
                <a:gd name="T53" fmla="*/ 346 h 374"/>
                <a:gd name="T54" fmla="*/ 91 w 287"/>
                <a:gd name="T55" fmla="*/ 362 h 374"/>
                <a:gd name="T56" fmla="*/ 127 w 287"/>
                <a:gd name="T57" fmla="*/ 372 h 374"/>
                <a:gd name="T58" fmla="*/ 167 w 287"/>
                <a:gd name="T59" fmla="*/ 374 h 374"/>
                <a:gd name="T60" fmla="*/ 206 w 287"/>
                <a:gd name="T61" fmla="*/ 365 h 374"/>
                <a:gd name="T62" fmla="*/ 224 w 287"/>
                <a:gd name="T63" fmla="*/ 354 h 374"/>
                <a:gd name="T64" fmla="*/ 225 w 287"/>
                <a:gd name="T65" fmla="*/ 345 h 374"/>
                <a:gd name="T66" fmla="*/ 231 w 287"/>
                <a:gd name="T67" fmla="*/ 335 h 374"/>
                <a:gd name="T68" fmla="*/ 237 w 287"/>
                <a:gd name="T69" fmla="*/ 317 h 374"/>
                <a:gd name="T70" fmla="*/ 242 w 287"/>
                <a:gd name="T71" fmla="*/ 299 h 374"/>
                <a:gd name="T72" fmla="*/ 257 w 287"/>
                <a:gd name="T73" fmla="*/ 282 h 374"/>
                <a:gd name="T74" fmla="*/ 273 w 287"/>
                <a:gd name="T75" fmla="*/ 249 h 374"/>
                <a:gd name="T76" fmla="*/ 277 w 287"/>
                <a:gd name="T77" fmla="*/ 205 h 374"/>
                <a:gd name="T78" fmla="*/ 273 w 287"/>
                <a:gd name="T79" fmla="*/ 173 h 374"/>
                <a:gd name="T80" fmla="*/ 284 w 287"/>
                <a:gd name="T81" fmla="*/ 130 h 374"/>
                <a:gd name="T82" fmla="*/ 286 w 287"/>
                <a:gd name="T83" fmla="*/ 70 h 374"/>
                <a:gd name="T84" fmla="*/ 259 w 287"/>
                <a:gd name="T85" fmla="*/ 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7" h="374">
                  <a:moveTo>
                    <a:pt x="230" y="1"/>
                  </a:moveTo>
                  <a:lnTo>
                    <a:pt x="228" y="1"/>
                  </a:lnTo>
                  <a:lnTo>
                    <a:pt x="222" y="1"/>
                  </a:lnTo>
                  <a:lnTo>
                    <a:pt x="214" y="0"/>
                  </a:lnTo>
                  <a:lnTo>
                    <a:pt x="202" y="0"/>
                  </a:lnTo>
                  <a:lnTo>
                    <a:pt x="189" y="0"/>
                  </a:lnTo>
                  <a:lnTo>
                    <a:pt x="174" y="0"/>
                  </a:lnTo>
                  <a:lnTo>
                    <a:pt x="158" y="1"/>
                  </a:lnTo>
                  <a:lnTo>
                    <a:pt x="143" y="3"/>
                  </a:lnTo>
                  <a:lnTo>
                    <a:pt x="127" y="6"/>
                  </a:lnTo>
                  <a:lnTo>
                    <a:pt x="113" y="10"/>
                  </a:lnTo>
                  <a:lnTo>
                    <a:pt x="101" y="15"/>
                  </a:lnTo>
                  <a:lnTo>
                    <a:pt x="91" y="22"/>
                  </a:lnTo>
                  <a:lnTo>
                    <a:pt x="82" y="30"/>
                  </a:lnTo>
                  <a:lnTo>
                    <a:pt x="78" y="39"/>
                  </a:lnTo>
                  <a:lnTo>
                    <a:pt x="77" y="51"/>
                  </a:lnTo>
                  <a:lnTo>
                    <a:pt x="81" y="65"/>
                  </a:lnTo>
                  <a:lnTo>
                    <a:pt x="92" y="89"/>
                  </a:lnTo>
                  <a:lnTo>
                    <a:pt x="88" y="99"/>
                  </a:lnTo>
                  <a:lnTo>
                    <a:pt x="82" y="121"/>
                  </a:lnTo>
                  <a:lnTo>
                    <a:pt x="77" y="147"/>
                  </a:lnTo>
                  <a:lnTo>
                    <a:pt x="78" y="165"/>
                  </a:lnTo>
                  <a:lnTo>
                    <a:pt x="52" y="153"/>
                  </a:lnTo>
                  <a:lnTo>
                    <a:pt x="51" y="152"/>
                  </a:lnTo>
                  <a:lnTo>
                    <a:pt x="49" y="149"/>
                  </a:lnTo>
                  <a:lnTo>
                    <a:pt x="46" y="145"/>
                  </a:lnTo>
                  <a:lnTo>
                    <a:pt x="42" y="141"/>
                  </a:lnTo>
                  <a:lnTo>
                    <a:pt x="37" y="138"/>
                  </a:lnTo>
                  <a:lnTo>
                    <a:pt x="32" y="136"/>
                  </a:lnTo>
                  <a:lnTo>
                    <a:pt x="26" y="137"/>
                  </a:lnTo>
                  <a:lnTo>
                    <a:pt x="19" y="140"/>
                  </a:lnTo>
                  <a:lnTo>
                    <a:pt x="18" y="141"/>
                  </a:lnTo>
                  <a:lnTo>
                    <a:pt x="13" y="145"/>
                  </a:lnTo>
                  <a:lnTo>
                    <a:pt x="10" y="151"/>
                  </a:lnTo>
                  <a:lnTo>
                    <a:pt x="7" y="160"/>
                  </a:lnTo>
                  <a:lnTo>
                    <a:pt x="7" y="172"/>
                  </a:lnTo>
                  <a:lnTo>
                    <a:pt x="11" y="187"/>
                  </a:lnTo>
                  <a:lnTo>
                    <a:pt x="21" y="205"/>
                  </a:lnTo>
                  <a:lnTo>
                    <a:pt x="38" y="225"/>
                  </a:lnTo>
                  <a:lnTo>
                    <a:pt x="37" y="228"/>
                  </a:lnTo>
                  <a:lnTo>
                    <a:pt x="35" y="236"/>
                  </a:lnTo>
                  <a:lnTo>
                    <a:pt x="32" y="249"/>
                  </a:lnTo>
                  <a:lnTo>
                    <a:pt x="28" y="263"/>
                  </a:lnTo>
                  <a:lnTo>
                    <a:pt x="22" y="277"/>
                  </a:lnTo>
                  <a:lnTo>
                    <a:pt x="15" y="290"/>
                  </a:lnTo>
                  <a:lnTo>
                    <a:pt x="8" y="300"/>
                  </a:lnTo>
                  <a:lnTo>
                    <a:pt x="0" y="305"/>
                  </a:lnTo>
                  <a:lnTo>
                    <a:pt x="1" y="306"/>
                  </a:lnTo>
                  <a:lnTo>
                    <a:pt x="5" y="310"/>
                  </a:lnTo>
                  <a:lnTo>
                    <a:pt x="12" y="316"/>
                  </a:lnTo>
                  <a:lnTo>
                    <a:pt x="21" y="322"/>
                  </a:lnTo>
                  <a:lnTo>
                    <a:pt x="32" y="330"/>
                  </a:lnTo>
                  <a:lnTo>
                    <a:pt x="44" y="338"/>
                  </a:lnTo>
                  <a:lnTo>
                    <a:pt x="59" y="346"/>
                  </a:lnTo>
                  <a:lnTo>
                    <a:pt x="74" y="355"/>
                  </a:lnTo>
                  <a:lnTo>
                    <a:pt x="91" y="362"/>
                  </a:lnTo>
                  <a:lnTo>
                    <a:pt x="109" y="367"/>
                  </a:lnTo>
                  <a:lnTo>
                    <a:pt x="127" y="372"/>
                  </a:lnTo>
                  <a:lnTo>
                    <a:pt x="147" y="374"/>
                  </a:lnTo>
                  <a:lnTo>
                    <a:pt x="167" y="374"/>
                  </a:lnTo>
                  <a:lnTo>
                    <a:pt x="186" y="371"/>
                  </a:lnTo>
                  <a:lnTo>
                    <a:pt x="206" y="365"/>
                  </a:lnTo>
                  <a:lnTo>
                    <a:pt x="225" y="355"/>
                  </a:lnTo>
                  <a:lnTo>
                    <a:pt x="224" y="354"/>
                  </a:lnTo>
                  <a:lnTo>
                    <a:pt x="223" y="350"/>
                  </a:lnTo>
                  <a:lnTo>
                    <a:pt x="225" y="345"/>
                  </a:lnTo>
                  <a:lnTo>
                    <a:pt x="230" y="337"/>
                  </a:lnTo>
                  <a:lnTo>
                    <a:pt x="231" y="335"/>
                  </a:lnTo>
                  <a:lnTo>
                    <a:pt x="234" y="328"/>
                  </a:lnTo>
                  <a:lnTo>
                    <a:pt x="237" y="317"/>
                  </a:lnTo>
                  <a:lnTo>
                    <a:pt x="239" y="301"/>
                  </a:lnTo>
                  <a:lnTo>
                    <a:pt x="242" y="299"/>
                  </a:lnTo>
                  <a:lnTo>
                    <a:pt x="249" y="292"/>
                  </a:lnTo>
                  <a:lnTo>
                    <a:pt x="257" y="282"/>
                  </a:lnTo>
                  <a:lnTo>
                    <a:pt x="265" y="267"/>
                  </a:lnTo>
                  <a:lnTo>
                    <a:pt x="273" y="249"/>
                  </a:lnTo>
                  <a:lnTo>
                    <a:pt x="277" y="228"/>
                  </a:lnTo>
                  <a:lnTo>
                    <a:pt x="277" y="205"/>
                  </a:lnTo>
                  <a:lnTo>
                    <a:pt x="271" y="179"/>
                  </a:lnTo>
                  <a:lnTo>
                    <a:pt x="273" y="173"/>
                  </a:lnTo>
                  <a:lnTo>
                    <a:pt x="279" y="155"/>
                  </a:lnTo>
                  <a:lnTo>
                    <a:pt x="284" y="130"/>
                  </a:lnTo>
                  <a:lnTo>
                    <a:pt x="287" y="101"/>
                  </a:lnTo>
                  <a:lnTo>
                    <a:pt x="286" y="70"/>
                  </a:lnTo>
                  <a:lnTo>
                    <a:pt x="276" y="41"/>
                  </a:lnTo>
                  <a:lnTo>
                    <a:pt x="259" y="16"/>
                  </a:lnTo>
                  <a:lnTo>
                    <a:pt x="230" y="1"/>
                  </a:lnTo>
                  <a:close/>
                </a:path>
              </a:pathLst>
            </a:custGeom>
            <a:solidFill>
              <a:srgbClr val="FFC9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2" name="Freeform 59">
              <a:extLst>
                <a:ext uri="{FF2B5EF4-FFF2-40B4-BE49-F238E27FC236}">
                  <a16:creationId xmlns:a16="http://schemas.microsoft.com/office/drawing/2014/main" id="{530CA6F9-0A53-4CE7-944F-6D32D464B1F4}"/>
                </a:ext>
              </a:extLst>
            </p:cNvPr>
            <p:cNvSpPr>
              <a:spLocks noChangeArrowheads="1"/>
            </p:cNvSpPr>
            <p:nvPr/>
          </p:nvSpPr>
          <p:spPr bwMode="auto">
            <a:xfrm>
              <a:off x="3016" y="1946"/>
              <a:ext cx="165" cy="136"/>
            </a:xfrm>
            <a:custGeom>
              <a:avLst/>
              <a:gdLst>
                <a:gd name="T0" fmla="*/ 0 w 165"/>
                <a:gd name="T1" fmla="*/ 0 h 136"/>
                <a:gd name="T2" fmla="*/ 0 w 165"/>
                <a:gd name="T3" fmla="*/ 7 h 136"/>
                <a:gd name="T4" fmla="*/ 0 w 165"/>
                <a:gd name="T5" fmla="*/ 21 h 136"/>
                <a:gd name="T6" fmla="*/ 2 w 165"/>
                <a:gd name="T7" fmla="*/ 43 h 136"/>
                <a:gd name="T8" fmla="*/ 7 w 165"/>
                <a:gd name="T9" fmla="*/ 66 h 136"/>
                <a:gd name="T10" fmla="*/ 16 w 165"/>
                <a:gd name="T11" fmla="*/ 91 h 136"/>
                <a:gd name="T12" fmla="*/ 32 w 165"/>
                <a:gd name="T13" fmla="*/ 113 h 136"/>
                <a:gd name="T14" fmla="*/ 57 w 165"/>
                <a:gd name="T15" fmla="*/ 129 h 136"/>
                <a:gd name="T16" fmla="*/ 91 w 165"/>
                <a:gd name="T17" fmla="*/ 136 h 136"/>
                <a:gd name="T18" fmla="*/ 93 w 165"/>
                <a:gd name="T19" fmla="*/ 136 h 136"/>
                <a:gd name="T20" fmla="*/ 99 w 165"/>
                <a:gd name="T21" fmla="*/ 136 h 136"/>
                <a:gd name="T22" fmla="*/ 109 w 165"/>
                <a:gd name="T23" fmla="*/ 135 h 136"/>
                <a:gd name="T24" fmla="*/ 120 w 165"/>
                <a:gd name="T25" fmla="*/ 133 h 136"/>
                <a:gd name="T26" fmla="*/ 132 w 165"/>
                <a:gd name="T27" fmla="*/ 131 h 136"/>
                <a:gd name="T28" fmla="*/ 143 w 165"/>
                <a:gd name="T29" fmla="*/ 126 h 136"/>
                <a:gd name="T30" fmla="*/ 156 w 165"/>
                <a:gd name="T31" fmla="*/ 119 h 136"/>
                <a:gd name="T32" fmla="*/ 165 w 165"/>
                <a:gd name="T33" fmla="*/ 109 h 136"/>
                <a:gd name="T34" fmla="*/ 162 w 165"/>
                <a:gd name="T35" fmla="*/ 109 h 136"/>
                <a:gd name="T36" fmla="*/ 154 w 165"/>
                <a:gd name="T37" fmla="*/ 109 h 136"/>
                <a:gd name="T38" fmla="*/ 142 w 165"/>
                <a:gd name="T39" fmla="*/ 109 h 136"/>
                <a:gd name="T40" fmla="*/ 130 w 165"/>
                <a:gd name="T41" fmla="*/ 107 h 136"/>
                <a:gd name="T42" fmla="*/ 117 w 165"/>
                <a:gd name="T43" fmla="*/ 104 h 136"/>
                <a:gd name="T44" fmla="*/ 104 w 165"/>
                <a:gd name="T45" fmla="*/ 99 h 136"/>
                <a:gd name="T46" fmla="*/ 96 w 165"/>
                <a:gd name="T47" fmla="*/ 92 h 136"/>
                <a:gd name="T48" fmla="*/ 92 w 165"/>
                <a:gd name="T49" fmla="*/ 82 h 136"/>
                <a:gd name="T50" fmla="*/ 90 w 165"/>
                <a:gd name="T51" fmla="*/ 84 h 136"/>
                <a:gd name="T52" fmla="*/ 84 w 165"/>
                <a:gd name="T53" fmla="*/ 88 h 136"/>
                <a:gd name="T54" fmla="*/ 76 w 165"/>
                <a:gd name="T55" fmla="*/ 92 h 136"/>
                <a:gd name="T56" fmla="*/ 63 w 165"/>
                <a:gd name="T57" fmla="*/ 92 h 136"/>
                <a:gd name="T58" fmla="*/ 50 w 165"/>
                <a:gd name="T59" fmla="*/ 86 h 136"/>
                <a:gd name="T60" fmla="*/ 34 w 165"/>
                <a:gd name="T61" fmla="*/ 70 h 136"/>
                <a:gd name="T62" fmla="*/ 17 w 165"/>
                <a:gd name="T63" fmla="*/ 43 h 136"/>
                <a:gd name="T64" fmla="*/ 0 w 165"/>
                <a:gd name="T6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6">
                  <a:moveTo>
                    <a:pt x="0" y="0"/>
                  </a:moveTo>
                  <a:lnTo>
                    <a:pt x="0" y="7"/>
                  </a:lnTo>
                  <a:lnTo>
                    <a:pt x="0" y="21"/>
                  </a:lnTo>
                  <a:lnTo>
                    <a:pt x="2" y="43"/>
                  </a:lnTo>
                  <a:lnTo>
                    <a:pt x="7" y="66"/>
                  </a:lnTo>
                  <a:lnTo>
                    <a:pt x="16" y="91"/>
                  </a:lnTo>
                  <a:lnTo>
                    <a:pt x="32" y="113"/>
                  </a:lnTo>
                  <a:lnTo>
                    <a:pt x="57" y="129"/>
                  </a:lnTo>
                  <a:lnTo>
                    <a:pt x="91" y="136"/>
                  </a:lnTo>
                  <a:lnTo>
                    <a:pt x="93" y="136"/>
                  </a:lnTo>
                  <a:lnTo>
                    <a:pt x="99" y="136"/>
                  </a:lnTo>
                  <a:lnTo>
                    <a:pt x="109" y="135"/>
                  </a:lnTo>
                  <a:lnTo>
                    <a:pt x="120" y="133"/>
                  </a:lnTo>
                  <a:lnTo>
                    <a:pt x="132" y="131"/>
                  </a:lnTo>
                  <a:lnTo>
                    <a:pt x="143" y="126"/>
                  </a:lnTo>
                  <a:lnTo>
                    <a:pt x="156" y="119"/>
                  </a:lnTo>
                  <a:lnTo>
                    <a:pt x="165" y="109"/>
                  </a:lnTo>
                  <a:lnTo>
                    <a:pt x="162" y="109"/>
                  </a:lnTo>
                  <a:lnTo>
                    <a:pt x="154" y="109"/>
                  </a:lnTo>
                  <a:lnTo>
                    <a:pt x="142" y="109"/>
                  </a:lnTo>
                  <a:lnTo>
                    <a:pt x="130" y="107"/>
                  </a:lnTo>
                  <a:lnTo>
                    <a:pt x="117" y="104"/>
                  </a:lnTo>
                  <a:lnTo>
                    <a:pt x="104" y="99"/>
                  </a:lnTo>
                  <a:lnTo>
                    <a:pt x="96" y="92"/>
                  </a:lnTo>
                  <a:lnTo>
                    <a:pt x="92" y="82"/>
                  </a:lnTo>
                  <a:lnTo>
                    <a:pt x="90" y="84"/>
                  </a:lnTo>
                  <a:lnTo>
                    <a:pt x="84" y="88"/>
                  </a:lnTo>
                  <a:lnTo>
                    <a:pt x="76" y="92"/>
                  </a:lnTo>
                  <a:lnTo>
                    <a:pt x="63" y="92"/>
                  </a:lnTo>
                  <a:lnTo>
                    <a:pt x="50" y="86"/>
                  </a:lnTo>
                  <a:lnTo>
                    <a:pt x="34" y="70"/>
                  </a:lnTo>
                  <a:lnTo>
                    <a:pt x="17" y="43"/>
                  </a:lnTo>
                  <a:lnTo>
                    <a:pt x="0" y="0"/>
                  </a:lnTo>
                  <a:close/>
                </a:path>
              </a:pathLst>
            </a:custGeom>
            <a:solidFill>
              <a:srgbClr val="E59E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3" name="Freeform 60">
              <a:extLst>
                <a:ext uri="{FF2B5EF4-FFF2-40B4-BE49-F238E27FC236}">
                  <a16:creationId xmlns:a16="http://schemas.microsoft.com/office/drawing/2014/main" id="{D06572E4-FAA5-4E2F-A13F-F1EE390F1F8A}"/>
                </a:ext>
              </a:extLst>
            </p:cNvPr>
            <p:cNvSpPr>
              <a:spLocks noChangeArrowheads="1"/>
            </p:cNvSpPr>
            <p:nvPr/>
          </p:nvSpPr>
          <p:spPr bwMode="auto">
            <a:xfrm>
              <a:off x="3064" y="1945"/>
              <a:ext cx="53" cy="17"/>
            </a:xfrm>
            <a:custGeom>
              <a:avLst/>
              <a:gdLst>
                <a:gd name="T0" fmla="*/ 0 w 53"/>
                <a:gd name="T1" fmla="*/ 0 h 17"/>
                <a:gd name="T2" fmla="*/ 0 w 53"/>
                <a:gd name="T3" fmla="*/ 1 h 17"/>
                <a:gd name="T4" fmla="*/ 2 w 53"/>
                <a:gd name="T5" fmla="*/ 4 h 17"/>
                <a:gd name="T6" fmla="*/ 4 w 53"/>
                <a:gd name="T7" fmla="*/ 9 h 17"/>
                <a:gd name="T8" fmla="*/ 9 w 53"/>
                <a:gd name="T9" fmla="*/ 13 h 17"/>
                <a:gd name="T10" fmla="*/ 15 w 53"/>
                <a:gd name="T11" fmla="*/ 16 h 17"/>
                <a:gd name="T12" fmla="*/ 25 w 53"/>
                <a:gd name="T13" fmla="*/ 17 h 17"/>
                <a:gd name="T14" fmla="*/ 38 w 53"/>
                <a:gd name="T15" fmla="*/ 14 h 17"/>
                <a:gd name="T16" fmla="*/ 53 w 53"/>
                <a:gd name="T17" fmla="*/ 7 h 17"/>
                <a:gd name="T18" fmla="*/ 51 w 53"/>
                <a:gd name="T19" fmla="*/ 7 h 17"/>
                <a:gd name="T20" fmla="*/ 47 w 53"/>
                <a:gd name="T21" fmla="*/ 7 h 17"/>
                <a:gd name="T22" fmla="*/ 41 w 53"/>
                <a:gd name="T23" fmla="*/ 7 h 17"/>
                <a:gd name="T24" fmla="*/ 33 w 53"/>
                <a:gd name="T25" fmla="*/ 7 h 17"/>
                <a:gd name="T26" fmla="*/ 24 w 53"/>
                <a:gd name="T27" fmla="*/ 7 h 17"/>
                <a:gd name="T28" fmla="*/ 14 w 53"/>
                <a:gd name="T29" fmla="*/ 5 h 17"/>
                <a:gd name="T30" fmla="*/ 7 w 53"/>
                <a:gd name="T31" fmla="*/ 3 h 17"/>
                <a:gd name="T32" fmla="*/ 0 w 53"/>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17">
                  <a:moveTo>
                    <a:pt x="0" y="0"/>
                  </a:moveTo>
                  <a:lnTo>
                    <a:pt x="0" y="1"/>
                  </a:lnTo>
                  <a:lnTo>
                    <a:pt x="2" y="4"/>
                  </a:lnTo>
                  <a:lnTo>
                    <a:pt x="4" y="9"/>
                  </a:lnTo>
                  <a:lnTo>
                    <a:pt x="9" y="13"/>
                  </a:lnTo>
                  <a:lnTo>
                    <a:pt x="15" y="16"/>
                  </a:lnTo>
                  <a:lnTo>
                    <a:pt x="25" y="17"/>
                  </a:lnTo>
                  <a:lnTo>
                    <a:pt x="38" y="14"/>
                  </a:lnTo>
                  <a:lnTo>
                    <a:pt x="53" y="7"/>
                  </a:lnTo>
                  <a:lnTo>
                    <a:pt x="51" y="7"/>
                  </a:lnTo>
                  <a:lnTo>
                    <a:pt x="47" y="7"/>
                  </a:lnTo>
                  <a:lnTo>
                    <a:pt x="41" y="7"/>
                  </a:lnTo>
                  <a:lnTo>
                    <a:pt x="33" y="7"/>
                  </a:lnTo>
                  <a:lnTo>
                    <a:pt x="24" y="7"/>
                  </a:lnTo>
                  <a:lnTo>
                    <a:pt x="14" y="5"/>
                  </a:lnTo>
                  <a:lnTo>
                    <a:pt x="7" y="3"/>
                  </a:lnTo>
                  <a:lnTo>
                    <a:pt x="0" y="0"/>
                  </a:lnTo>
                  <a:close/>
                </a:path>
              </a:pathLst>
            </a:custGeom>
            <a:solidFill>
              <a:srgbClr val="E59E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4" name="Freeform 61">
              <a:extLst>
                <a:ext uri="{FF2B5EF4-FFF2-40B4-BE49-F238E27FC236}">
                  <a16:creationId xmlns:a16="http://schemas.microsoft.com/office/drawing/2014/main" id="{C88399A2-83FB-4419-9F37-03F6AB9B9D55}"/>
                </a:ext>
              </a:extLst>
            </p:cNvPr>
            <p:cNvSpPr>
              <a:spLocks noChangeArrowheads="1"/>
            </p:cNvSpPr>
            <p:nvPr/>
          </p:nvSpPr>
          <p:spPr bwMode="auto">
            <a:xfrm>
              <a:off x="3139" y="1957"/>
              <a:ext cx="51" cy="20"/>
            </a:xfrm>
            <a:custGeom>
              <a:avLst/>
              <a:gdLst>
                <a:gd name="T0" fmla="*/ 0 w 51"/>
                <a:gd name="T1" fmla="*/ 2 h 20"/>
                <a:gd name="T2" fmla="*/ 1 w 51"/>
                <a:gd name="T3" fmla="*/ 4 h 20"/>
                <a:gd name="T4" fmla="*/ 4 w 51"/>
                <a:gd name="T5" fmla="*/ 8 h 20"/>
                <a:gd name="T6" fmla="*/ 9 w 51"/>
                <a:gd name="T7" fmla="*/ 12 h 20"/>
                <a:gd name="T8" fmla="*/ 16 w 51"/>
                <a:gd name="T9" fmla="*/ 17 h 20"/>
                <a:gd name="T10" fmla="*/ 24 w 51"/>
                <a:gd name="T11" fmla="*/ 20 h 20"/>
                <a:gd name="T12" fmla="*/ 33 w 51"/>
                <a:gd name="T13" fmla="*/ 20 h 20"/>
                <a:gd name="T14" fmla="*/ 42 w 51"/>
                <a:gd name="T15" fmla="*/ 15 h 20"/>
                <a:gd name="T16" fmla="*/ 51 w 51"/>
                <a:gd name="T17" fmla="*/ 5 h 20"/>
                <a:gd name="T18" fmla="*/ 50 w 51"/>
                <a:gd name="T19" fmla="*/ 5 h 20"/>
                <a:gd name="T20" fmla="*/ 46 w 51"/>
                <a:gd name="T21" fmla="*/ 4 h 20"/>
                <a:gd name="T22" fmla="*/ 41 w 51"/>
                <a:gd name="T23" fmla="*/ 2 h 20"/>
                <a:gd name="T24" fmla="*/ 34 w 51"/>
                <a:gd name="T25" fmla="*/ 1 h 20"/>
                <a:gd name="T26" fmla="*/ 26 w 51"/>
                <a:gd name="T27" fmla="*/ 0 h 20"/>
                <a:gd name="T28" fmla="*/ 17 w 51"/>
                <a:gd name="T29" fmla="*/ 0 h 20"/>
                <a:gd name="T30" fmla="*/ 8 w 51"/>
                <a:gd name="T31" fmla="*/ 0 h 20"/>
                <a:gd name="T32" fmla="*/ 0 w 51"/>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0">
                  <a:moveTo>
                    <a:pt x="0" y="2"/>
                  </a:moveTo>
                  <a:lnTo>
                    <a:pt x="1" y="4"/>
                  </a:lnTo>
                  <a:lnTo>
                    <a:pt x="4" y="8"/>
                  </a:lnTo>
                  <a:lnTo>
                    <a:pt x="9" y="12"/>
                  </a:lnTo>
                  <a:lnTo>
                    <a:pt x="16" y="17"/>
                  </a:lnTo>
                  <a:lnTo>
                    <a:pt x="24" y="20"/>
                  </a:lnTo>
                  <a:lnTo>
                    <a:pt x="33" y="20"/>
                  </a:lnTo>
                  <a:lnTo>
                    <a:pt x="42" y="15"/>
                  </a:lnTo>
                  <a:lnTo>
                    <a:pt x="51" y="5"/>
                  </a:lnTo>
                  <a:lnTo>
                    <a:pt x="50" y="5"/>
                  </a:lnTo>
                  <a:lnTo>
                    <a:pt x="46" y="4"/>
                  </a:lnTo>
                  <a:lnTo>
                    <a:pt x="41" y="2"/>
                  </a:lnTo>
                  <a:lnTo>
                    <a:pt x="34" y="1"/>
                  </a:lnTo>
                  <a:lnTo>
                    <a:pt x="26" y="0"/>
                  </a:lnTo>
                  <a:lnTo>
                    <a:pt x="17" y="0"/>
                  </a:lnTo>
                  <a:lnTo>
                    <a:pt x="8" y="0"/>
                  </a:lnTo>
                  <a:lnTo>
                    <a:pt x="0" y="2"/>
                  </a:lnTo>
                  <a:close/>
                </a:path>
              </a:pathLst>
            </a:custGeom>
            <a:solidFill>
              <a:srgbClr val="E59E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5" name="Freeform 62">
              <a:extLst>
                <a:ext uri="{FF2B5EF4-FFF2-40B4-BE49-F238E27FC236}">
                  <a16:creationId xmlns:a16="http://schemas.microsoft.com/office/drawing/2014/main" id="{A3E79267-B000-48AC-B37A-590A7033DD1B}"/>
                </a:ext>
              </a:extLst>
            </p:cNvPr>
            <p:cNvSpPr>
              <a:spLocks noChangeArrowheads="1"/>
            </p:cNvSpPr>
            <p:nvPr/>
          </p:nvSpPr>
          <p:spPr bwMode="auto">
            <a:xfrm>
              <a:off x="3123" y="1853"/>
              <a:ext cx="40" cy="45"/>
            </a:xfrm>
            <a:custGeom>
              <a:avLst/>
              <a:gdLst>
                <a:gd name="T0" fmla="*/ 11 w 40"/>
                <a:gd name="T1" fmla="*/ 0 h 45"/>
                <a:gd name="T2" fmla="*/ 13 w 40"/>
                <a:gd name="T3" fmla="*/ 1 h 45"/>
                <a:gd name="T4" fmla="*/ 17 w 40"/>
                <a:gd name="T5" fmla="*/ 3 h 45"/>
                <a:gd name="T6" fmla="*/ 24 w 40"/>
                <a:gd name="T7" fmla="*/ 7 h 45"/>
                <a:gd name="T8" fmla="*/ 30 w 40"/>
                <a:gd name="T9" fmla="*/ 13 h 45"/>
                <a:gd name="T10" fmla="*/ 36 w 40"/>
                <a:gd name="T11" fmla="*/ 19 h 45"/>
                <a:gd name="T12" fmla="*/ 40 w 40"/>
                <a:gd name="T13" fmla="*/ 28 h 45"/>
                <a:gd name="T14" fmla="*/ 40 w 40"/>
                <a:gd name="T15" fmla="*/ 36 h 45"/>
                <a:gd name="T16" fmla="*/ 35 w 40"/>
                <a:gd name="T17" fmla="*/ 45 h 45"/>
                <a:gd name="T18" fmla="*/ 34 w 40"/>
                <a:gd name="T19" fmla="*/ 44 h 45"/>
                <a:gd name="T20" fmla="*/ 32 w 40"/>
                <a:gd name="T21" fmla="*/ 42 h 45"/>
                <a:gd name="T22" fmla="*/ 28 w 40"/>
                <a:gd name="T23" fmla="*/ 39 h 45"/>
                <a:gd name="T24" fmla="*/ 23 w 40"/>
                <a:gd name="T25" fmla="*/ 36 h 45"/>
                <a:gd name="T26" fmla="*/ 17 w 40"/>
                <a:gd name="T27" fmla="*/ 33 h 45"/>
                <a:gd name="T28" fmla="*/ 12 w 40"/>
                <a:gd name="T29" fmla="*/ 31 h 45"/>
                <a:gd name="T30" fmla="*/ 6 w 40"/>
                <a:gd name="T31" fmla="*/ 30 h 45"/>
                <a:gd name="T32" fmla="*/ 0 w 40"/>
                <a:gd name="T33" fmla="*/ 30 h 45"/>
                <a:gd name="T34" fmla="*/ 5 w 40"/>
                <a:gd name="T35" fmla="*/ 27 h 45"/>
                <a:gd name="T36" fmla="*/ 11 w 40"/>
                <a:gd name="T37" fmla="*/ 19 h 45"/>
                <a:gd name="T38" fmla="*/ 15 w 40"/>
                <a:gd name="T39" fmla="*/ 9 h 45"/>
                <a:gd name="T40" fmla="*/ 11 w 40"/>
                <a:gd name="T4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45">
                  <a:moveTo>
                    <a:pt x="11" y="0"/>
                  </a:moveTo>
                  <a:lnTo>
                    <a:pt x="13" y="1"/>
                  </a:lnTo>
                  <a:lnTo>
                    <a:pt x="17" y="3"/>
                  </a:lnTo>
                  <a:lnTo>
                    <a:pt x="24" y="7"/>
                  </a:lnTo>
                  <a:lnTo>
                    <a:pt x="30" y="13"/>
                  </a:lnTo>
                  <a:lnTo>
                    <a:pt x="36" y="19"/>
                  </a:lnTo>
                  <a:lnTo>
                    <a:pt x="40" y="28"/>
                  </a:lnTo>
                  <a:lnTo>
                    <a:pt x="40" y="36"/>
                  </a:lnTo>
                  <a:lnTo>
                    <a:pt x="35" y="45"/>
                  </a:lnTo>
                  <a:lnTo>
                    <a:pt x="34" y="44"/>
                  </a:lnTo>
                  <a:lnTo>
                    <a:pt x="32" y="42"/>
                  </a:lnTo>
                  <a:lnTo>
                    <a:pt x="28" y="39"/>
                  </a:lnTo>
                  <a:lnTo>
                    <a:pt x="23" y="36"/>
                  </a:lnTo>
                  <a:lnTo>
                    <a:pt x="17" y="33"/>
                  </a:lnTo>
                  <a:lnTo>
                    <a:pt x="12" y="31"/>
                  </a:lnTo>
                  <a:lnTo>
                    <a:pt x="6" y="30"/>
                  </a:lnTo>
                  <a:lnTo>
                    <a:pt x="0" y="30"/>
                  </a:lnTo>
                  <a:lnTo>
                    <a:pt x="5" y="27"/>
                  </a:lnTo>
                  <a:lnTo>
                    <a:pt x="11" y="19"/>
                  </a:lnTo>
                  <a:lnTo>
                    <a:pt x="15" y="9"/>
                  </a:lnTo>
                  <a:lnTo>
                    <a:pt x="11" y="0"/>
                  </a:lnTo>
                  <a:close/>
                </a:path>
              </a:pathLst>
            </a:custGeom>
            <a:solidFill>
              <a:srgbClr val="E59E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6" name="Freeform 63">
              <a:extLst>
                <a:ext uri="{FF2B5EF4-FFF2-40B4-BE49-F238E27FC236}">
                  <a16:creationId xmlns:a16="http://schemas.microsoft.com/office/drawing/2014/main" id="{23ACE85F-D098-46AD-B079-BA50A0AB7631}"/>
                </a:ext>
              </a:extLst>
            </p:cNvPr>
            <p:cNvSpPr>
              <a:spLocks noChangeArrowheads="1"/>
            </p:cNvSpPr>
            <p:nvPr/>
          </p:nvSpPr>
          <p:spPr bwMode="auto">
            <a:xfrm>
              <a:off x="3189" y="1864"/>
              <a:ext cx="30" cy="39"/>
            </a:xfrm>
            <a:custGeom>
              <a:avLst/>
              <a:gdLst>
                <a:gd name="T0" fmla="*/ 1 w 30"/>
                <a:gd name="T1" fmla="*/ 39 h 39"/>
                <a:gd name="T2" fmla="*/ 1 w 30"/>
                <a:gd name="T3" fmla="*/ 37 h 39"/>
                <a:gd name="T4" fmla="*/ 0 w 30"/>
                <a:gd name="T5" fmla="*/ 33 h 39"/>
                <a:gd name="T6" fmla="*/ 0 w 30"/>
                <a:gd name="T7" fmla="*/ 28 h 39"/>
                <a:gd name="T8" fmla="*/ 1 w 30"/>
                <a:gd name="T9" fmla="*/ 21 h 39"/>
                <a:gd name="T10" fmla="*/ 3 w 30"/>
                <a:gd name="T11" fmla="*/ 13 h 39"/>
                <a:gd name="T12" fmla="*/ 7 w 30"/>
                <a:gd name="T13" fmla="*/ 7 h 39"/>
                <a:gd name="T14" fmla="*/ 15 w 30"/>
                <a:gd name="T15" fmla="*/ 2 h 39"/>
                <a:gd name="T16" fmla="*/ 26 w 30"/>
                <a:gd name="T17" fmla="*/ 0 h 39"/>
                <a:gd name="T18" fmla="*/ 27 w 30"/>
                <a:gd name="T19" fmla="*/ 1 h 39"/>
                <a:gd name="T20" fmla="*/ 28 w 30"/>
                <a:gd name="T21" fmla="*/ 5 h 39"/>
                <a:gd name="T22" fmla="*/ 30 w 30"/>
                <a:gd name="T23" fmla="*/ 10 h 39"/>
                <a:gd name="T24" fmla="*/ 30 w 30"/>
                <a:gd name="T25" fmla="*/ 18 h 39"/>
                <a:gd name="T26" fmla="*/ 28 w 30"/>
                <a:gd name="T27" fmla="*/ 24 h 39"/>
                <a:gd name="T28" fmla="*/ 24 w 30"/>
                <a:gd name="T29" fmla="*/ 31 h 39"/>
                <a:gd name="T30" fmla="*/ 15 w 30"/>
                <a:gd name="T31" fmla="*/ 36 h 39"/>
                <a:gd name="T32" fmla="*/ 1 w 30"/>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9">
                  <a:moveTo>
                    <a:pt x="1" y="39"/>
                  </a:moveTo>
                  <a:lnTo>
                    <a:pt x="1" y="37"/>
                  </a:lnTo>
                  <a:lnTo>
                    <a:pt x="0" y="33"/>
                  </a:lnTo>
                  <a:lnTo>
                    <a:pt x="0" y="28"/>
                  </a:lnTo>
                  <a:lnTo>
                    <a:pt x="1" y="21"/>
                  </a:lnTo>
                  <a:lnTo>
                    <a:pt x="3" y="13"/>
                  </a:lnTo>
                  <a:lnTo>
                    <a:pt x="7" y="7"/>
                  </a:lnTo>
                  <a:lnTo>
                    <a:pt x="15" y="2"/>
                  </a:lnTo>
                  <a:lnTo>
                    <a:pt x="26" y="0"/>
                  </a:lnTo>
                  <a:lnTo>
                    <a:pt x="27" y="1"/>
                  </a:lnTo>
                  <a:lnTo>
                    <a:pt x="28" y="5"/>
                  </a:lnTo>
                  <a:lnTo>
                    <a:pt x="30" y="10"/>
                  </a:lnTo>
                  <a:lnTo>
                    <a:pt x="30" y="18"/>
                  </a:lnTo>
                  <a:lnTo>
                    <a:pt x="28" y="24"/>
                  </a:lnTo>
                  <a:lnTo>
                    <a:pt x="24" y="31"/>
                  </a:lnTo>
                  <a:lnTo>
                    <a:pt x="15" y="36"/>
                  </a:lnTo>
                  <a:lnTo>
                    <a:pt x="1" y="39"/>
                  </a:lnTo>
                  <a:close/>
                </a:path>
              </a:pathLst>
            </a:custGeom>
            <a:solidFill>
              <a:srgbClr val="E59E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7" name="Freeform 64">
              <a:extLst>
                <a:ext uri="{FF2B5EF4-FFF2-40B4-BE49-F238E27FC236}">
                  <a16:creationId xmlns:a16="http://schemas.microsoft.com/office/drawing/2014/main" id="{2BAF4D33-077F-4E69-9B55-53B1A44FB295}"/>
                </a:ext>
              </a:extLst>
            </p:cNvPr>
            <p:cNvSpPr>
              <a:spLocks noChangeArrowheads="1"/>
            </p:cNvSpPr>
            <p:nvPr/>
          </p:nvSpPr>
          <p:spPr bwMode="auto">
            <a:xfrm>
              <a:off x="2922" y="2163"/>
              <a:ext cx="267" cy="446"/>
            </a:xfrm>
            <a:custGeom>
              <a:avLst/>
              <a:gdLst>
                <a:gd name="T0" fmla="*/ 13 w 267"/>
                <a:gd name="T1" fmla="*/ 210 h 446"/>
                <a:gd name="T2" fmla="*/ 29 w 267"/>
                <a:gd name="T3" fmla="*/ 173 h 446"/>
                <a:gd name="T4" fmla="*/ 45 w 267"/>
                <a:gd name="T5" fmla="*/ 111 h 446"/>
                <a:gd name="T6" fmla="*/ 50 w 267"/>
                <a:gd name="T7" fmla="*/ 38 h 446"/>
                <a:gd name="T8" fmla="*/ 46 w 267"/>
                <a:gd name="T9" fmla="*/ 5 h 446"/>
                <a:gd name="T10" fmla="*/ 63 w 267"/>
                <a:gd name="T11" fmla="*/ 45 h 446"/>
                <a:gd name="T12" fmla="*/ 78 w 267"/>
                <a:gd name="T13" fmla="*/ 112 h 446"/>
                <a:gd name="T14" fmla="*/ 73 w 267"/>
                <a:gd name="T15" fmla="*/ 195 h 446"/>
                <a:gd name="T16" fmla="*/ 55 w 267"/>
                <a:gd name="T17" fmla="*/ 242 h 446"/>
                <a:gd name="T18" fmla="*/ 42 w 267"/>
                <a:gd name="T19" fmla="*/ 271 h 446"/>
                <a:gd name="T20" fmla="*/ 40 w 267"/>
                <a:gd name="T21" fmla="*/ 311 h 446"/>
                <a:gd name="T22" fmla="*/ 69 w 267"/>
                <a:gd name="T23" fmla="*/ 346 h 446"/>
                <a:gd name="T24" fmla="*/ 104 w 267"/>
                <a:gd name="T25" fmla="*/ 356 h 446"/>
                <a:gd name="T26" fmla="*/ 113 w 267"/>
                <a:gd name="T27" fmla="*/ 359 h 446"/>
                <a:gd name="T28" fmla="*/ 130 w 267"/>
                <a:gd name="T29" fmla="*/ 361 h 446"/>
                <a:gd name="T30" fmla="*/ 152 w 267"/>
                <a:gd name="T31" fmla="*/ 363 h 446"/>
                <a:gd name="T32" fmla="*/ 177 w 267"/>
                <a:gd name="T33" fmla="*/ 361 h 446"/>
                <a:gd name="T34" fmla="*/ 205 w 267"/>
                <a:gd name="T35" fmla="*/ 354 h 446"/>
                <a:gd name="T36" fmla="*/ 231 w 267"/>
                <a:gd name="T37" fmla="*/ 339 h 446"/>
                <a:gd name="T38" fmla="*/ 256 w 267"/>
                <a:gd name="T39" fmla="*/ 316 h 446"/>
                <a:gd name="T40" fmla="*/ 267 w 267"/>
                <a:gd name="T41" fmla="*/ 302 h 446"/>
                <a:gd name="T42" fmla="*/ 264 w 267"/>
                <a:gd name="T43" fmla="*/ 317 h 446"/>
                <a:gd name="T44" fmla="*/ 257 w 267"/>
                <a:gd name="T45" fmla="*/ 343 h 446"/>
                <a:gd name="T46" fmla="*/ 245 w 267"/>
                <a:gd name="T47" fmla="*/ 372 h 446"/>
                <a:gd name="T48" fmla="*/ 225 w 267"/>
                <a:gd name="T49" fmla="*/ 402 h 446"/>
                <a:gd name="T50" fmla="*/ 197 w 267"/>
                <a:gd name="T51" fmla="*/ 428 h 446"/>
                <a:gd name="T52" fmla="*/ 160 w 267"/>
                <a:gd name="T53" fmla="*/ 443 h 446"/>
                <a:gd name="T54" fmla="*/ 113 w 267"/>
                <a:gd name="T55" fmla="*/ 444 h 446"/>
                <a:gd name="T56" fmla="*/ 79 w 267"/>
                <a:gd name="T57" fmla="*/ 438 h 446"/>
                <a:gd name="T58" fmla="*/ 48 w 267"/>
                <a:gd name="T59" fmla="*/ 431 h 446"/>
                <a:gd name="T60" fmla="*/ 12 w 267"/>
                <a:gd name="T61" fmla="*/ 391 h 446"/>
                <a:gd name="T62" fmla="*/ 0 w 267"/>
                <a:gd name="T63" fmla="*/ 29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446">
                  <a:moveTo>
                    <a:pt x="11" y="215"/>
                  </a:moveTo>
                  <a:lnTo>
                    <a:pt x="13" y="210"/>
                  </a:lnTo>
                  <a:lnTo>
                    <a:pt x="21" y="196"/>
                  </a:lnTo>
                  <a:lnTo>
                    <a:pt x="29" y="173"/>
                  </a:lnTo>
                  <a:lnTo>
                    <a:pt x="38" y="144"/>
                  </a:lnTo>
                  <a:lnTo>
                    <a:pt x="45" y="111"/>
                  </a:lnTo>
                  <a:lnTo>
                    <a:pt x="50" y="75"/>
                  </a:lnTo>
                  <a:lnTo>
                    <a:pt x="50" y="38"/>
                  </a:lnTo>
                  <a:lnTo>
                    <a:pt x="43" y="0"/>
                  </a:lnTo>
                  <a:lnTo>
                    <a:pt x="46" y="5"/>
                  </a:lnTo>
                  <a:lnTo>
                    <a:pt x="54" y="21"/>
                  </a:lnTo>
                  <a:lnTo>
                    <a:pt x="63" y="45"/>
                  </a:lnTo>
                  <a:lnTo>
                    <a:pt x="72" y="76"/>
                  </a:lnTo>
                  <a:lnTo>
                    <a:pt x="78" y="112"/>
                  </a:lnTo>
                  <a:lnTo>
                    <a:pt x="79" y="152"/>
                  </a:lnTo>
                  <a:lnTo>
                    <a:pt x="73" y="195"/>
                  </a:lnTo>
                  <a:lnTo>
                    <a:pt x="57" y="238"/>
                  </a:lnTo>
                  <a:lnTo>
                    <a:pt x="55" y="242"/>
                  </a:lnTo>
                  <a:lnTo>
                    <a:pt x="48" y="253"/>
                  </a:lnTo>
                  <a:lnTo>
                    <a:pt x="42" y="271"/>
                  </a:lnTo>
                  <a:lnTo>
                    <a:pt x="38" y="290"/>
                  </a:lnTo>
                  <a:lnTo>
                    <a:pt x="40" y="311"/>
                  </a:lnTo>
                  <a:lnTo>
                    <a:pt x="49" y="329"/>
                  </a:lnTo>
                  <a:lnTo>
                    <a:pt x="69" y="346"/>
                  </a:lnTo>
                  <a:lnTo>
                    <a:pt x="103" y="356"/>
                  </a:lnTo>
                  <a:lnTo>
                    <a:pt x="104" y="356"/>
                  </a:lnTo>
                  <a:lnTo>
                    <a:pt x="108" y="357"/>
                  </a:lnTo>
                  <a:lnTo>
                    <a:pt x="113" y="359"/>
                  </a:lnTo>
                  <a:lnTo>
                    <a:pt x="120" y="360"/>
                  </a:lnTo>
                  <a:lnTo>
                    <a:pt x="130" y="361"/>
                  </a:lnTo>
                  <a:lnTo>
                    <a:pt x="140" y="362"/>
                  </a:lnTo>
                  <a:lnTo>
                    <a:pt x="152" y="363"/>
                  </a:lnTo>
                  <a:lnTo>
                    <a:pt x="164" y="362"/>
                  </a:lnTo>
                  <a:lnTo>
                    <a:pt x="177" y="361"/>
                  </a:lnTo>
                  <a:lnTo>
                    <a:pt x="191" y="358"/>
                  </a:lnTo>
                  <a:lnTo>
                    <a:pt x="205" y="354"/>
                  </a:lnTo>
                  <a:lnTo>
                    <a:pt x="218" y="348"/>
                  </a:lnTo>
                  <a:lnTo>
                    <a:pt x="231" y="339"/>
                  </a:lnTo>
                  <a:lnTo>
                    <a:pt x="245" y="329"/>
                  </a:lnTo>
                  <a:lnTo>
                    <a:pt x="256" y="316"/>
                  </a:lnTo>
                  <a:lnTo>
                    <a:pt x="267" y="300"/>
                  </a:lnTo>
                  <a:lnTo>
                    <a:pt x="267" y="302"/>
                  </a:lnTo>
                  <a:lnTo>
                    <a:pt x="266" y="309"/>
                  </a:lnTo>
                  <a:lnTo>
                    <a:pt x="264" y="317"/>
                  </a:lnTo>
                  <a:lnTo>
                    <a:pt x="261" y="329"/>
                  </a:lnTo>
                  <a:lnTo>
                    <a:pt x="257" y="343"/>
                  </a:lnTo>
                  <a:lnTo>
                    <a:pt x="252" y="357"/>
                  </a:lnTo>
                  <a:lnTo>
                    <a:pt x="245" y="372"/>
                  </a:lnTo>
                  <a:lnTo>
                    <a:pt x="235" y="388"/>
                  </a:lnTo>
                  <a:lnTo>
                    <a:pt x="225" y="402"/>
                  </a:lnTo>
                  <a:lnTo>
                    <a:pt x="212" y="417"/>
                  </a:lnTo>
                  <a:lnTo>
                    <a:pt x="197" y="428"/>
                  </a:lnTo>
                  <a:lnTo>
                    <a:pt x="180" y="437"/>
                  </a:lnTo>
                  <a:lnTo>
                    <a:pt x="160" y="443"/>
                  </a:lnTo>
                  <a:lnTo>
                    <a:pt x="138" y="446"/>
                  </a:lnTo>
                  <a:lnTo>
                    <a:pt x="113" y="444"/>
                  </a:lnTo>
                  <a:lnTo>
                    <a:pt x="84" y="438"/>
                  </a:lnTo>
                  <a:lnTo>
                    <a:pt x="79" y="438"/>
                  </a:lnTo>
                  <a:lnTo>
                    <a:pt x="66" y="437"/>
                  </a:lnTo>
                  <a:lnTo>
                    <a:pt x="48" y="431"/>
                  </a:lnTo>
                  <a:lnTo>
                    <a:pt x="29" y="417"/>
                  </a:lnTo>
                  <a:lnTo>
                    <a:pt x="12" y="391"/>
                  </a:lnTo>
                  <a:lnTo>
                    <a:pt x="1" y="352"/>
                  </a:lnTo>
                  <a:lnTo>
                    <a:pt x="0" y="294"/>
                  </a:lnTo>
                  <a:lnTo>
                    <a:pt x="11" y="215"/>
                  </a:lnTo>
                  <a:close/>
                </a:path>
              </a:pathLst>
            </a:custGeom>
            <a:solidFill>
              <a:srgbClr val="004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8" name="Freeform 65">
              <a:extLst>
                <a:ext uri="{FF2B5EF4-FFF2-40B4-BE49-F238E27FC236}">
                  <a16:creationId xmlns:a16="http://schemas.microsoft.com/office/drawing/2014/main" id="{646806FA-BFFD-49C0-AE0A-54DA156E7DE8}"/>
                </a:ext>
              </a:extLst>
            </p:cNvPr>
            <p:cNvSpPr>
              <a:spLocks noChangeArrowheads="1"/>
            </p:cNvSpPr>
            <p:nvPr/>
          </p:nvSpPr>
          <p:spPr bwMode="auto">
            <a:xfrm>
              <a:off x="2719" y="2469"/>
              <a:ext cx="159" cy="105"/>
            </a:xfrm>
            <a:custGeom>
              <a:avLst/>
              <a:gdLst>
                <a:gd name="T0" fmla="*/ 0 w 159"/>
                <a:gd name="T1" fmla="*/ 0 h 105"/>
                <a:gd name="T2" fmla="*/ 3 w 159"/>
                <a:gd name="T3" fmla="*/ 4 h 105"/>
                <a:gd name="T4" fmla="*/ 13 w 159"/>
                <a:gd name="T5" fmla="*/ 13 h 105"/>
                <a:gd name="T6" fmla="*/ 28 w 159"/>
                <a:gd name="T7" fmla="*/ 26 h 105"/>
                <a:gd name="T8" fmla="*/ 49 w 159"/>
                <a:gd name="T9" fmla="*/ 41 h 105"/>
                <a:gd name="T10" fmla="*/ 73 w 159"/>
                <a:gd name="T11" fmla="*/ 54 h 105"/>
                <a:gd name="T12" fmla="*/ 99 w 159"/>
                <a:gd name="T13" fmla="*/ 64 h 105"/>
                <a:gd name="T14" fmla="*/ 128 w 159"/>
                <a:gd name="T15" fmla="*/ 69 h 105"/>
                <a:gd name="T16" fmla="*/ 159 w 159"/>
                <a:gd name="T17" fmla="*/ 67 h 105"/>
                <a:gd name="T18" fmla="*/ 155 w 159"/>
                <a:gd name="T19" fmla="*/ 73 h 105"/>
                <a:gd name="T20" fmla="*/ 142 w 159"/>
                <a:gd name="T21" fmla="*/ 84 h 105"/>
                <a:gd name="T22" fmla="*/ 124 w 159"/>
                <a:gd name="T23" fmla="*/ 96 h 105"/>
                <a:gd name="T24" fmla="*/ 101 w 159"/>
                <a:gd name="T25" fmla="*/ 105 h 105"/>
                <a:gd name="T26" fmla="*/ 77 w 159"/>
                <a:gd name="T27" fmla="*/ 105 h 105"/>
                <a:gd name="T28" fmla="*/ 50 w 159"/>
                <a:gd name="T29" fmla="*/ 91 h 105"/>
                <a:gd name="T30" fmla="*/ 23 w 159"/>
                <a:gd name="T31" fmla="*/ 57 h 105"/>
                <a:gd name="T32" fmla="*/ 0 w 15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05">
                  <a:moveTo>
                    <a:pt x="0" y="0"/>
                  </a:moveTo>
                  <a:lnTo>
                    <a:pt x="3" y="4"/>
                  </a:lnTo>
                  <a:lnTo>
                    <a:pt x="13" y="13"/>
                  </a:lnTo>
                  <a:lnTo>
                    <a:pt x="28" y="26"/>
                  </a:lnTo>
                  <a:lnTo>
                    <a:pt x="49" y="41"/>
                  </a:lnTo>
                  <a:lnTo>
                    <a:pt x="73" y="54"/>
                  </a:lnTo>
                  <a:lnTo>
                    <a:pt x="99" y="64"/>
                  </a:lnTo>
                  <a:lnTo>
                    <a:pt x="128" y="69"/>
                  </a:lnTo>
                  <a:lnTo>
                    <a:pt x="159" y="67"/>
                  </a:lnTo>
                  <a:lnTo>
                    <a:pt x="155" y="73"/>
                  </a:lnTo>
                  <a:lnTo>
                    <a:pt x="142" y="84"/>
                  </a:lnTo>
                  <a:lnTo>
                    <a:pt x="124" y="96"/>
                  </a:lnTo>
                  <a:lnTo>
                    <a:pt x="101" y="105"/>
                  </a:lnTo>
                  <a:lnTo>
                    <a:pt x="77" y="105"/>
                  </a:lnTo>
                  <a:lnTo>
                    <a:pt x="50" y="91"/>
                  </a:lnTo>
                  <a:lnTo>
                    <a:pt x="23" y="57"/>
                  </a:lnTo>
                  <a:lnTo>
                    <a:pt x="0" y="0"/>
                  </a:lnTo>
                  <a:close/>
                </a:path>
              </a:pathLst>
            </a:custGeom>
            <a:solidFill>
              <a:srgbClr val="004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09" name="Freeform 66">
              <a:extLst>
                <a:ext uri="{FF2B5EF4-FFF2-40B4-BE49-F238E27FC236}">
                  <a16:creationId xmlns:a16="http://schemas.microsoft.com/office/drawing/2014/main" id="{7FE8C959-F441-42CF-8E07-151EE7D1E1C2}"/>
                </a:ext>
              </a:extLst>
            </p:cNvPr>
            <p:cNvSpPr>
              <a:spLocks noChangeArrowheads="1"/>
            </p:cNvSpPr>
            <p:nvPr/>
          </p:nvSpPr>
          <p:spPr bwMode="auto">
            <a:xfrm>
              <a:off x="2728" y="2145"/>
              <a:ext cx="129" cy="243"/>
            </a:xfrm>
            <a:custGeom>
              <a:avLst/>
              <a:gdLst>
                <a:gd name="T0" fmla="*/ 0 w 129"/>
                <a:gd name="T1" fmla="*/ 233 h 243"/>
                <a:gd name="T2" fmla="*/ 2 w 129"/>
                <a:gd name="T3" fmla="*/ 234 h 243"/>
                <a:gd name="T4" fmla="*/ 7 w 129"/>
                <a:gd name="T5" fmla="*/ 236 h 243"/>
                <a:gd name="T6" fmla="*/ 15 w 129"/>
                <a:gd name="T7" fmla="*/ 239 h 243"/>
                <a:gd name="T8" fmla="*/ 27 w 129"/>
                <a:gd name="T9" fmla="*/ 241 h 243"/>
                <a:gd name="T10" fmla="*/ 39 w 129"/>
                <a:gd name="T11" fmla="*/ 243 h 243"/>
                <a:gd name="T12" fmla="*/ 52 w 129"/>
                <a:gd name="T13" fmla="*/ 243 h 243"/>
                <a:gd name="T14" fmla="*/ 66 w 129"/>
                <a:gd name="T15" fmla="*/ 241 h 243"/>
                <a:gd name="T16" fmla="*/ 80 w 129"/>
                <a:gd name="T17" fmla="*/ 236 h 243"/>
                <a:gd name="T18" fmla="*/ 93 w 129"/>
                <a:gd name="T19" fmla="*/ 227 h 243"/>
                <a:gd name="T20" fmla="*/ 105 w 129"/>
                <a:gd name="T21" fmla="*/ 214 h 243"/>
                <a:gd name="T22" fmla="*/ 115 w 129"/>
                <a:gd name="T23" fmla="*/ 195 h 243"/>
                <a:gd name="T24" fmla="*/ 123 w 129"/>
                <a:gd name="T25" fmla="*/ 170 h 243"/>
                <a:gd name="T26" fmla="*/ 127 w 129"/>
                <a:gd name="T27" fmla="*/ 140 h 243"/>
                <a:gd name="T28" fmla="*/ 129 w 129"/>
                <a:gd name="T29" fmla="*/ 102 h 243"/>
                <a:gd name="T30" fmla="*/ 126 w 129"/>
                <a:gd name="T31" fmla="*/ 55 h 243"/>
                <a:gd name="T32" fmla="*/ 118 w 129"/>
                <a:gd name="T33" fmla="*/ 0 h 243"/>
                <a:gd name="T34" fmla="*/ 118 w 129"/>
                <a:gd name="T35" fmla="*/ 10 h 243"/>
                <a:gd name="T36" fmla="*/ 117 w 129"/>
                <a:gd name="T37" fmla="*/ 37 h 243"/>
                <a:gd name="T38" fmla="*/ 114 w 129"/>
                <a:gd name="T39" fmla="*/ 75 h 243"/>
                <a:gd name="T40" fmla="*/ 107 w 129"/>
                <a:gd name="T41" fmla="*/ 118 h 243"/>
                <a:gd name="T42" fmla="*/ 93 w 129"/>
                <a:gd name="T43" fmla="*/ 161 h 243"/>
                <a:gd name="T44" fmla="*/ 72 w 129"/>
                <a:gd name="T45" fmla="*/ 198 h 243"/>
                <a:gd name="T46" fmla="*/ 42 w 129"/>
                <a:gd name="T47" fmla="*/ 224 h 243"/>
                <a:gd name="T48" fmla="*/ 0 w 129"/>
                <a:gd name="T49" fmla="*/ 23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 h="243">
                  <a:moveTo>
                    <a:pt x="0" y="233"/>
                  </a:moveTo>
                  <a:lnTo>
                    <a:pt x="2" y="234"/>
                  </a:lnTo>
                  <a:lnTo>
                    <a:pt x="7" y="236"/>
                  </a:lnTo>
                  <a:lnTo>
                    <a:pt x="15" y="239"/>
                  </a:lnTo>
                  <a:lnTo>
                    <a:pt x="27" y="241"/>
                  </a:lnTo>
                  <a:lnTo>
                    <a:pt x="39" y="243"/>
                  </a:lnTo>
                  <a:lnTo>
                    <a:pt x="52" y="243"/>
                  </a:lnTo>
                  <a:lnTo>
                    <a:pt x="66" y="241"/>
                  </a:lnTo>
                  <a:lnTo>
                    <a:pt x="80" y="236"/>
                  </a:lnTo>
                  <a:lnTo>
                    <a:pt x="93" y="227"/>
                  </a:lnTo>
                  <a:lnTo>
                    <a:pt x="105" y="214"/>
                  </a:lnTo>
                  <a:lnTo>
                    <a:pt x="115" y="195"/>
                  </a:lnTo>
                  <a:lnTo>
                    <a:pt x="123" y="170"/>
                  </a:lnTo>
                  <a:lnTo>
                    <a:pt x="127" y="140"/>
                  </a:lnTo>
                  <a:lnTo>
                    <a:pt x="129" y="102"/>
                  </a:lnTo>
                  <a:lnTo>
                    <a:pt x="126" y="55"/>
                  </a:lnTo>
                  <a:lnTo>
                    <a:pt x="118" y="0"/>
                  </a:lnTo>
                  <a:lnTo>
                    <a:pt x="118" y="10"/>
                  </a:lnTo>
                  <a:lnTo>
                    <a:pt x="117" y="37"/>
                  </a:lnTo>
                  <a:lnTo>
                    <a:pt x="114" y="75"/>
                  </a:lnTo>
                  <a:lnTo>
                    <a:pt x="107" y="118"/>
                  </a:lnTo>
                  <a:lnTo>
                    <a:pt x="93" y="161"/>
                  </a:lnTo>
                  <a:lnTo>
                    <a:pt x="72" y="198"/>
                  </a:lnTo>
                  <a:lnTo>
                    <a:pt x="42" y="224"/>
                  </a:lnTo>
                  <a:lnTo>
                    <a:pt x="0" y="233"/>
                  </a:lnTo>
                  <a:close/>
                </a:path>
              </a:pathLst>
            </a:custGeom>
            <a:solidFill>
              <a:srgbClr val="004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0" name="Freeform 67">
              <a:extLst>
                <a:ext uri="{FF2B5EF4-FFF2-40B4-BE49-F238E27FC236}">
                  <a16:creationId xmlns:a16="http://schemas.microsoft.com/office/drawing/2014/main" id="{C4C736A0-4068-4192-9F39-48E96BD77B43}"/>
                </a:ext>
              </a:extLst>
            </p:cNvPr>
            <p:cNvSpPr>
              <a:spLocks noChangeArrowheads="1"/>
            </p:cNvSpPr>
            <p:nvPr/>
          </p:nvSpPr>
          <p:spPr bwMode="auto">
            <a:xfrm>
              <a:off x="2958" y="2069"/>
              <a:ext cx="276" cy="175"/>
            </a:xfrm>
            <a:custGeom>
              <a:avLst/>
              <a:gdLst>
                <a:gd name="T0" fmla="*/ 0 w 276"/>
                <a:gd name="T1" fmla="*/ 0 h 175"/>
                <a:gd name="T2" fmla="*/ 2 w 276"/>
                <a:gd name="T3" fmla="*/ 3 h 175"/>
                <a:gd name="T4" fmla="*/ 7 w 276"/>
                <a:gd name="T5" fmla="*/ 11 h 175"/>
                <a:gd name="T6" fmla="*/ 15 w 276"/>
                <a:gd name="T7" fmla="*/ 23 h 175"/>
                <a:gd name="T8" fmla="*/ 26 w 276"/>
                <a:gd name="T9" fmla="*/ 40 h 175"/>
                <a:gd name="T10" fmla="*/ 40 w 276"/>
                <a:gd name="T11" fmla="*/ 58 h 175"/>
                <a:gd name="T12" fmla="*/ 56 w 276"/>
                <a:gd name="T13" fmla="*/ 79 h 175"/>
                <a:gd name="T14" fmla="*/ 73 w 276"/>
                <a:gd name="T15" fmla="*/ 98 h 175"/>
                <a:gd name="T16" fmla="*/ 93 w 276"/>
                <a:gd name="T17" fmla="*/ 119 h 175"/>
                <a:gd name="T18" fmla="*/ 114 w 276"/>
                <a:gd name="T19" fmla="*/ 136 h 175"/>
                <a:gd name="T20" fmla="*/ 136 w 276"/>
                <a:gd name="T21" fmla="*/ 153 h 175"/>
                <a:gd name="T22" fmla="*/ 158 w 276"/>
                <a:gd name="T23" fmla="*/ 165 h 175"/>
                <a:gd name="T24" fmla="*/ 182 w 276"/>
                <a:gd name="T25" fmla="*/ 172 h 175"/>
                <a:gd name="T26" fmla="*/ 206 w 276"/>
                <a:gd name="T27" fmla="*/ 175 h 175"/>
                <a:gd name="T28" fmla="*/ 230 w 276"/>
                <a:gd name="T29" fmla="*/ 171 h 175"/>
                <a:gd name="T30" fmla="*/ 254 w 276"/>
                <a:gd name="T31" fmla="*/ 159 h 175"/>
                <a:gd name="T32" fmla="*/ 276 w 276"/>
                <a:gd name="T33" fmla="*/ 139 h 175"/>
                <a:gd name="T34" fmla="*/ 274 w 276"/>
                <a:gd name="T35" fmla="*/ 139 h 175"/>
                <a:gd name="T36" fmla="*/ 270 w 276"/>
                <a:gd name="T37" fmla="*/ 139 h 175"/>
                <a:gd name="T38" fmla="*/ 262 w 276"/>
                <a:gd name="T39" fmla="*/ 139 h 175"/>
                <a:gd name="T40" fmla="*/ 252 w 276"/>
                <a:gd name="T41" fmla="*/ 139 h 175"/>
                <a:gd name="T42" fmla="*/ 239 w 276"/>
                <a:gd name="T43" fmla="*/ 138 h 175"/>
                <a:gd name="T44" fmla="*/ 224 w 276"/>
                <a:gd name="T45" fmla="*/ 136 h 175"/>
                <a:gd name="T46" fmla="*/ 208 w 276"/>
                <a:gd name="T47" fmla="*/ 133 h 175"/>
                <a:gd name="T48" fmla="*/ 189 w 276"/>
                <a:gd name="T49" fmla="*/ 128 h 175"/>
                <a:gd name="T50" fmla="*/ 169 w 276"/>
                <a:gd name="T51" fmla="*/ 121 h 175"/>
                <a:gd name="T52" fmla="*/ 147 w 276"/>
                <a:gd name="T53" fmla="*/ 113 h 175"/>
                <a:gd name="T54" fmla="*/ 123 w 276"/>
                <a:gd name="T55" fmla="*/ 101 h 175"/>
                <a:gd name="T56" fmla="*/ 100 w 276"/>
                <a:gd name="T57" fmla="*/ 87 h 175"/>
                <a:gd name="T58" fmla="*/ 75 w 276"/>
                <a:gd name="T59" fmla="*/ 71 h 175"/>
                <a:gd name="T60" fmla="*/ 50 w 276"/>
                <a:gd name="T61" fmla="*/ 50 h 175"/>
                <a:gd name="T62" fmla="*/ 26 w 276"/>
                <a:gd name="T63" fmla="*/ 27 h 175"/>
                <a:gd name="T64" fmla="*/ 0 w 276"/>
                <a:gd name="T6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6" h="175">
                  <a:moveTo>
                    <a:pt x="0" y="0"/>
                  </a:moveTo>
                  <a:lnTo>
                    <a:pt x="2" y="3"/>
                  </a:lnTo>
                  <a:lnTo>
                    <a:pt x="7" y="11"/>
                  </a:lnTo>
                  <a:lnTo>
                    <a:pt x="15" y="23"/>
                  </a:lnTo>
                  <a:lnTo>
                    <a:pt x="26" y="40"/>
                  </a:lnTo>
                  <a:lnTo>
                    <a:pt x="40" y="58"/>
                  </a:lnTo>
                  <a:lnTo>
                    <a:pt x="56" y="79"/>
                  </a:lnTo>
                  <a:lnTo>
                    <a:pt x="73" y="98"/>
                  </a:lnTo>
                  <a:lnTo>
                    <a:pt x="93" y="119"/>
                  </a:lnTo>
                  <a:lnTo>
                    <a:pt x="114" y="136"/>
                  </a:lnTo>
                  <a:lnTo>
                    <a:pt x="136" y="153"/>
                  </a:lnTo>
                  <a:lnTo>
                    <a:pt x="158" y="165"/>
                  </a:lnTo>
                  <a:lnTo>
                    <a:pt x="182" y="172"/>
                  </a:lnTo>
                  <a:lnTo>
                    <a:pt x="206" y="175"/>
                  </a:lnTo>
                  <a:lnTo>
                    <a:pt x="230" y="171"/>
                  </a:lnTo>
                  <a:lnTo>
                    <a:pt x="254" y="159"/>
                  </a:lnTo>
                  <a:lnTo>
                    <a:pt x="276" y="139"/>
                  </a:lnTo>
                  <a:lnTo>
                    <a:pt x="274" y="139"/>
                  </a:lnTo>
                  <a:lnTo>
                    <a:pt x="270" y="139"/>
                  </a:lnTo>
                  <a:lnTo>
                    <a:pt x="262" y="139"/>
                  </a:lnTo>
                  <a:lnTo>
                    <a:pt x="252" y="139"/>
                  </a:lnTo>
                  <a:lnTo>
                    <a:pt x="239" y="138"/>
                  </a:lnTo>
                  <a:lnTo>
                    <a:pt x="224" y="136"/>
                  </a:lnTo>
                  <a:lnTo>
                    <a:pt x="208" y="133"/>
                  </a:lnTo>
                  <a:lnTo>
                    <a:pt x="189" y="128"/>
                  </a:lnTo>
                  <a:lnTo>
                    <a:pt x="169" y="121"/>
                  </a:lnTo>
                  <a:lnTo>
                    <a:pt x="147" y="113"/>
                  </a:lnTo>
                  <a:lnTo>
                    <a:pt x="123" y="101"/>
                  </a:lnTo>
                  <a:lnTo>
                    <a:pt x="100" y="87"/>
                  </a:lnTo>
                  <a:lnTo>
                    <a:pt x="75" y="71"/>
                  </a:lnTo>
                  <a:lnTo>
                    <a:pt x="50" y="50"/>
                  </a:lnTo>
                  <a:lnTo>
                    <a:pt x="26" y="27"/>
                  </a:lnTo>
                  <a:lnTo>
                    <a:pt x="0" y="0"/>
                  </a:lnTo>
                  <a:close/>
                </a:path>
              </a:pathLst>
            </a:custGeom>
            <a:solidFill>
              <a:srgbClr val="004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1" name="Freeform 68">
              <a:extLst>
                <a:ext uri="{FF2B5EF4-FFF2-40B4-BE49-F238E27FC236}">
                  <a16:creationId xmlns:a16="http://schemas.microsoft.com/office/drawing/2014/main" id="{94600F91-C02B-4D52-8876-0B1D5EE3F3FC}"/>
                </a:ext>
              </a:extLst>
            </p:cNvPr>
            <p:cNvSpPr>
              <a:spLocks noChangeArrowheads="1"/>
            </p:cNvSpPr>
            <p:nvPr/>
          </p:nvSpPr>
          <p:spPr bwMode="auto">
            <a:xfrm>
              <a:off x="3238" y="1769"/>
              <a:ext cx="19" cy="117"/>
            </a:xfrm>
            <a:custGeom>
              <a:avLst/>
              <a:gdLst>
                <a:gd name="T0" fmla="*/ 5 w 19"/>
                <a:gd name="T1" fmla="*/ 0 h 117"/>
                <a:gd name="T2" fmla="*/ 7 w 19"/>
                <a:gd name="T3" fmla="*/ 11 h 117"/>
                <a:gd name="T4" fmla="*/ 11 w 19"/>
                <a:gd name="T5" fmla="*/ 41 h 117"/>
                <a:gd name="T6" fmla="*/ 10 w 19"/>
                <a:gd name="T7" fmla="*/ 79 h 117"/>
                <a:gd name="T8" fmla="*/ 0 w 19"/>
                <a:gd name="T9" fmla="*/ 117 h 117"/>
                <a:gd name="T10" fmla="*/ 2 w 19"/>
                <a:gd name="T11" fmla="*/ 114 h 117"/>
                <a:gd name="T12" fmla="*/ 6 w 19"/>
                <a:gd name="T13" fmla="*/ 106 h 117"/>
                <a:gd name="T14" fmla="*/ 11 w 19"/>
                <a:gd name="T15" fmla="*/ 95 h 117"/>
                <a:gd name="T16" fmla="*/ 16 w 19"/>
                <a:gd name="T17" fmla="*/ 80 h 117"/>
                <a:gd name="T18" fmla="*/ 19 w 19"/>
                <a:gd name="T19" fmla="*/ 62 h 117"/>
                <a:gd name="T20" fmla="*/ 19 w 19"/>
                <a:gd name="T21" fmla="*/ 43 h 117"/>
                <a:gd name="T22" fmla="*/ 15 w 19"/>
                <a:gd name="T23" fmla="*/ 21 h 117"/>
                <a:gd name="T24" fmla="*/ 5 w 19"/>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17">
                  <a:moveTo>
                    <a:pt x="5" y="0"/>
                  </a:moveTo>
                  <a:lnTo>
                    <a:pt x="7" y="11"/>
                  </a:lnTo>
                  <a:lnTo>
                    <a:pt x="11" y="41"/>
                  </a:lnTo>
                  <a:lnTo>
                    <a:pt x="10" y="79"/>
                  </a:lnTo>
                  <a:lnTo>
                    <a:pt x="0" y="117"/>
                  </a:lnTo>
                  <a:lnTo>
                    <a:pt x="2" y="114"/>
                  </a:lnTo>
                  <a:lnTo>
                    <a:pt x="6" y="106"/>
                  </a:lnTo>
                  <a:lnTo>
                    <a:pt x="11" y="95"/>
                  </a:lnTo>
                  <a:lnTo>
                    <a:pt x="16" y="80"/>
                  </a:lnTo>
                  <a:lnTo>
                    <a:pt x="19" y="62"/>
                  </a:lnTo>
                  <a:lnTo>
                    <a:pt x="19" y="43"/>
                  </a:lnTo>
                  <a:lnTo>
                    <a:pt x="15" y="21"/>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2" name="Freeform 69">
              <a:extLst>
                <a:ext uri="{FF2B5EF4-FFF2-40B4-BE49-F238E27FC236}">
                  <a16:creationId xmlns:a16="http://schemas.microsoft.com/office/drawing/2014/main" id="{CDAD4108-F4C5-4CB1-A4DA-3BDF0B816344}"/>
                </a:ext>
              </a:extLst>
            </p:cNvPr>
            <p:cNvSpPr>
              <a:spLocks noChangeArrowheads="1"/>
            </p:cNvSpPr>
            <p:nvPr/>
          </p:nvSpPr>
          <p:spPr bwMode="auto">
            <a:xfrm>
              <a:off x="3105" y="1691"/>
              <a:ext cx="137" cy="55"/>
            </a:xfrm>
            <a:custGeom>
              <a:avLst/>
              <a:gdLst>
                <a:gd name="T0" fmla="*/ 137 w 137"/>
                <a:gd name="T1" fmla="*/ 55 h 55"/>
                <a:gd name="T2" fmla="*/ 135 w 137"/>
                <a:gd name="T3" fmla="*/ 52 h 55"/>
                <a:gd name="T4" fmla="*/ 129 w 137"/>
                <a:gd name="T5" fmla="*/ 45 h 55"/>
                <a:gd name="T6" fmla="*/ 119 w 137"/>
                <a:gd name="T7" fmla="*/ 33 h 55"/>
                <a:gd name="T8" fmla="*/ 106 w 137"/>
                <a:gd name="T9" fmla="*/ 22 h 55"/>
                <a:gd name="T10" fmla="*/ 87 w 137"/>
                <a:gd name="T11" fmla="*/ 11 h 55"/>
                <a:gd name="T12" fmla="*/ 64 w 137"/>
                <a:gd name="T13" fmla="*/ 4 h 55"/>
                <a:gd name="T14" fmla="*/ 35 w 137"/>
                <a:gd name="T15" fmla="*/ 0 h 55"/>
                <a:gd name="T16" fmla="*/ 0 w 137"/>
                <a:gd name="T17" fmla="*/ 4 h 55"/>
                <a:gd name="T18" fmla="*/ 4 w 137"/>
                <a:gd name="T19" fmla="*/ 4 h 55"/>
                <a:gd name="T20" fmla="*/ 13 w 137"/>
                <a:gd name="T21" fmla="*/ 3 h 55"/>
                <a:gd name="T22" fmla="*/ 29 w 137"/>
                <a:gd name="T23" fmla="*/ 3 h 55"/>
                <a:gd name="T24" fmla="*/ 48 w 137"/>
                <a:gd name="T25" fmla="*/ 5 h 55"/>
                <a:gd name="T26" fmla="*/ 70 w 137"/>
                <a:gd name="T27" fmla="*/ 10 h 55"/>
                <a:gd name="T28" fmla="*/ 92 w 137"/>
                <a:gd name="T29" fmla="*/ 20 h 55"/>
                <a:gd name="T30" fmla="*/ 115 w 137"/>
                <a:gd name="T31" fmla="*/ 34 h 55"/>
                <a:gd name="T32" fmla="*/ 137 w 137"/>
                <a:gd name="T3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55">
                  <a:moveTo>
                    <a:pt x="137" y="55"/>
                  </a:moveTo>
                  <a:lnTo>
                    <a:pt x="135" y="52"/>
                  </a:lnTo>
                  <a:lnTo>
                    <a:pt x="129" y="45"/>
                  </a:lnTo>
                  <a:lnTo>
                    <a:pt x="119" y="33"/>
                  </a:lnTo>
                  <a:lnTo>
                    <a:pt x="106" y="22"/>
                  </a:lnTo>
                  <a:lnTo>
                    <a:pt x="87" y="11"/>
                  </a:lnTo>
                  <a:lnTo>
                    <a:pt x="64" y="4"/>
                  </a:lnTo>
                  <a:lnTo>
                    <a:pt x="35" y="0"/>
                  </a:lnTo>
                  <a:lnTo>
                    <a:pt x="0" y="4"/>
                  </a:lnTo>
                  <a:lnTo>
                    <a:pt x="4" y="4"/>
                  </a:lnTo>
                  <a:lnTo>
                    <a:pt x="13" y="3"/>
                  </a:lnTo>
                  <a:lnTo>
                    <a:pt x="29" y="3"/>
                  </a:lnTo>
                  <a:lnTo>
                    <a:pt x="48" y="5"/>
                  </a:lnTo>
                  <a:lnTo>
                    <a:pt x="70" y="10"/>
                  </a:lnTo>
                  <a:lnTo>
                    <a:pt x="92" y="20"/>
                  </a:lnTo>
                  <a:lnTo>
                    <a:pt x="115" y="34"/>
                  </a:lnTo>
                  <a:lnTo>
                    <a:pt x="137"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3" name="Freeform 70">
              <a:extLst>
                <a:ext uri="{FF2B5EF4-FFF2-40B4-BE49-F238E27FC236}">
                  <a16:creationId xmlns:a16="http://schemas.microsoft.com/office/drawing/2014/main" id="{548114EF-47BC-4B6B-AD1B-E4822631F583}"/>
                </a:ext>
              </a:extLst>
            </p:cNvPr>
            <p:cNvSpPr>
              <a:spLocks noChangeArrowheads="1"/>
            </p:cNvSpPr>
            <p:nvPr/>
          </p:nvSpPr>
          <p:spPr bwMode="auto">
            <a:xfrm>
              <a:off x="2969" y="1705"/>
              <a:ext cx="109" cy="148"/>
            </a:xfrm>
            <a:custGeom>
              <a:avLst/>
              <a:gdLst>
                <a:gd name="T0" fmla="*/ 109 w 109"/>
                <a:gd name="T1" fmla="*/ 0 h 148"/>
                <a:gd name="T2" fmla="*/ 103 w 109"/>
                <a:gd name="T3" fmla="*/ 1 h 148"/>
                <a:gd name="T4" fmla="*/ 89 w 109"/>
                <a:gd name="T5" fmla="*/ 6 h 148"/>
                <a:gd name="T6" fmla="*/ 67 w 109"/>
                <a:gd name="T7" fmla="*/ 14 h 148"/>
                <a:gd name="T8" fmla="*/ 45 w 109"/>
                <a:gd name="T9" fmla="*/ 29 h 148"/>
                <a:gd name="T10" fmla="*/ 24 w 109"/>
                <a:gd name="T11" fmla="*/ 48 h 148"/>
                <a:gd name="T12" fmla="*/ 9 w 109"/>
                <a:gd name="T13" fmla="*/ 74 h 148"/>
                <a:gd name="T14" fmla="*/ 2 w 109"/>
                <a:gd name="T15" fmla="*/ 107 h 148"/>
                <a:gd name="T16" fmla="*/ 10 w 109"/>
                <a:gd name="T17" fmla="*/ 148 h 148"/>
                <a:gd name="T18" fmla="*/ 8 w 109"/>
                <a:gd name="T19" fmla="*/ 142 h 148"/>
                <a:gd name="T20" fmla="*/ 3 w 109"/>
                <a:gd name="T21" fmla="*/ 125 h 148"/>
                <a:gd name="T22" fmla="*/ 0 w 109"/>
                <a:gd name="T23" fmla="*/ 102 h 148"/>
                <a:gd name="T24" fmla="*/ 2 w 109"/>
                <a:gd name="T25" fmla="*/ 75 h 148"/>
                <a:gd name="T26" fmla="*/ 11 w 109"/>
                <a:gd name="T27" fmla="*/ 48 h 148"/>
                <a:gd name="T28" fmla="*/ 29 w 109"/>
                <a:gd name="T29" fmla="*/ 24 h 148"/>
                <a:gd name="T30" fmla="*/ 61 w 109"/>
                <a:gd name="T31" fmla="*/ 7 h 148"/>
                <a:gd name="T32" fmla="*/ 109 w 109"/>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48">
                  <a:moveTo>
                    <a:pt x="109" y="0"/>
                  </a:moveTo>
                  <a:lnTo>
                    <a:pt x="103" y="1"/>
                  </a:lnTo>
                  <a:lnTo>
                    <a:pt x="89" y="6"/>
                  </a:lnTo>
                  <a:lnTo>
                    <a:pt x="67" y="14"/>
                  </a:lnTo>
                  <a:lnTo>
                    <a:pt x="45" y="29"/>
                  </a:lnTo>
                  <a:lnTo>
                    <a:pt x="24" y="48"/>
                  </a:lnTo>
                  <a:lnTo>
                    <a:pt x="9" y="74"/>
                  </a:lnTo>
                  <a:lnTo>
                    <a:pt x="2" y="107"/>
                  </a:lnTo>
                  <a:lnTo>
                    <a:pt x="10" y="148"/>
                  </a:lnTo>
                  <a:lnTo>
                    <a:pt x="8" y="142"/>
                  </a:lnTo>
                  <a:lnTo>
                    <a:pt x="3" y="125"/>
                  </a:lnTo>
                  <a:lnTo>
                    <a:pt x="0" y="102"/>
                  </a:lnTo>
                  <a:lnTo>
                    <a:pt x="2" y="75"/>
                  </a:lnTo>
                  <a:lnTo>
                    <a:pt x="11" y="48"/>
                  </a:lnTo>
                  <a:lnTo>
                    <a:pt x="29" y="24"/>
                  </a:lnTo>
                  <a:lnTo>
                    <a:pt x="61" y="7"/>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4" name="Freeform 71">
              <a:extLst>
                <a:ext uri="{FF2B5EF4-FFF2-40B4-BE49-F238E27FC236}">
                  <a16:creationId xmlns:a16="http://schemas.microsoft.com/office/drawing/2014/main" id="{ADB1142D-E9D2-4B45-840B-787B11AB8948}"/>
                </a:ext>
              </a:extLst>
            </p:cNvPr>
            <p:cNvSpPr>
              <a:spLocks noChangeArrowheads="1"/>
            </p:cNvSpPr>
            <p:nvPr/>
          </p:nvSpPr>
          <p:spPr bwMode="auto">
            <a:xfrm>
              <a:off x="2964" y="1840"/>
              <a:ext cx="47" cy="84"/>
            </a:xfrm>
            <a:custGeom>
              <a:avLst/>
              <a:gdLst>
                <a:gd name="T0" fmla="*/ 47 w 47"/>
                <a:gd name="T1" fmla="*/ 23 h 84"/>
                <a:gd name="T2" fmla="*/ 47 w 47"/>
                <a:gd name="T3" fmla="*/ 22 h 84"/>
                <a:gd name="T4" fmla="*/ 46 w 47"/>
                <a:gd name="T5" fmla="*/ 18 h 84"/>
                <a:gd name="T6" fmla="*/ 44 w 47"/>
                <a:gd name="T7" fmla="*/ 14 h 84"/>
                <a:gd name="T8" fmla="*/ 41 w 47"/>
                <a:gd name="T9" fmla="*/ 9 h 84"/>
                <a:gd name="T10" fmla="*/ 36 w 47"/>
                <a:gd name="T11" fmla="*/ 5 h 84"/>
                <a:gd name="T12" fmla="*/ 30 w 47"/>
                <a:gd name="T13" fmla="*/ 2 h 84"/>
                <a:gd name="T14" fmla="*/ 22 w 47"/>
                <a:gd name="T15" fmla="*/ 0 h 84"/>
                <a:gd name="T16" fmla="*/ 10 w 47"/>
                <a:gd name="T17" fmla="*/ 4 h 84"/>
                <a:gd name="T18" fmla="*/ 9 w 47"/>
                <a:gd name="T19" fmla="*/ 5 h 84"/>
                <a:gd name="T20" fmla="*/ 6 w 47"/>
                <a:gd name="T21" fmla="*/ 9 h 84"/>
                <a:gd name="T22" fmla="*/ 3 w 47"/>
                <a:gd name="T23" fmla="*/ 16 h 84"/>
                <a:gd name="T24" fmla="*/ 1 w 47"/>
                <a:gd name="T25" fmla="*/ 25 h 84"/>
                <a:gd name="T26" fmla="*/ 0 w 47"/>
                <a:gd name="T27" fmla="*/ 36 h 84"/>
                <a:gd name="T28" fmla="*/ 2 w 47"/>
                <a:gd name="T29" fmla="*/ 51 h 84"/>
                <a:gd name="T30" fmla="*/ 9 w 47"/>
                <a:gd name="T31" fmla="*/ 66 h 84"/>
                <a:gd name="T32" fmla="*/ 21 w 47"/>
                <a:gd name="T33" fmla="*/ 84 h 84"/>
                <a:gd name="T34" fmla="*/ 18 w 47"/>
                <a:gd name="T35" fmla="*/ 77 h 84"/>
                <a:gd name="T36" fmla="*/ 10 w 47"/>
                <a:gd name="T37" fmla="*/ 59 h 84"/>
                <a:gd name="T38" fmla="*/ 7 w 47"/>
                <a:gd name="T39" fmla="*/ 35 h 84"/>
                <a:gd name="T40" fmla="*/ 15 w 47"/>
                <a:gd name="T41" fmla="*/ 13 h 84"/>
                <a:gd name="T42" fmla="*/ 16 w 47"/>
                <a:gd name="T43" fmla="*/ 12 h 84"/>
                <a:gd name="T44" fmla="*/ 19 w 47"/>
                <a:gd name="T45" fmla="*/ 10 h 84"/>
                <a:gd name="T46" fmla="*/ 22 w 47"/>
                <a:gd name="T47" fmla="*/ 9 h 84"/>
                <a:gd name="T48" fmla="*/ 27 w 47"/>
                <a:gd name="T49" fmla="*/ 7 h 84"/>
                <a:gd name="T50" fmla="*/ 32 w 47"/>
                <a:gd name="T51" fmla="*/ 7 h 84"/>
                <a:gd name="T52" fmla="*/ 38 w 47"/>
                <a:gd name="T53" fmla="*/ 9 h 84"/>
                <a:gd name="T54" fmla="*/ 43 w 47"/>
                <a:gd name="T55" fmla="*/ 14 h 84"/>
                <a:gd name="T56" fmla="*/ 47 w 47"/>
                <a:gd name="T5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 h="84">
                  <a:moveTo>
                    <a:pt x="47" y="23"/>
                  </a:moveTo>
                  <a:lnTo>
                    <a:pt x="47" y="22"/>
                  </a:lnTo>
                  <a:lnTo>
                    <a:pt x="46" y="18"/>
                  </a:lnTo>
                  <a:lnTo>
                    <a:pt x="44" y="14"/>
                  </a:lnTo>
                  <a:lnTo>
                    <a:pt x="41" y="9"/>
                  </a:lnTo>
                  <a:lnTo>
                    <a:pt x="36" y="5"/>
                  </a:lnTo>
                  <a:lnTo>
                    <a:pt x="30" y="2"/>
                  </a:lnTo>
                  <a:lnTo>
                    <a:pt x="22" y="0"/>
                  </a:lnTo>
                  <a:lnTo>
                    <a:pt x="10" y="4"/>
                  </a:lnTo>
                  <a:lnTo>
                    <a:pt x="9" y="5"/>
                  </a:lnTo>
                  <a:lnTo>
                    <a:pt x="6" y="9"/>
                  </a:lnTo>
                  <a:lnTo>
                    <a:pt x="3" y="16"/>
                  </a:lnTo>
                  <a:lnTo>
                    <a:pt x="1" y="25"/>
                  </a:lnTo>
                  <a:lnTo>
                    <a:pt x="0" y="36"/>
                  </a:lnTo>
                  <a:lnTo>
                    <a:pt x="2" y="51"/>
                  </a:lnTo>
                  <a:lnTo>
                    <a:pt x="9" y="66"/>
                  </a:lnTo>
                  <a:lnTo>
                    <a:pt x="21" y="84"/>
                  </a:lnTo>
                  <a:lnTo>
                    <a:pt x="18" y="77"/>
                  </a:lnTo>
                  <a:lnTo>
                    <a:pt x="10" y="59"/>
                  </a:lnTo>
                  <a:lnTo>
                    <a:pt x="7" y="35"/>
                  </a:lnTo>
                  <a:lnTo>
                    <a:pt x="15" y="13"/>
                  </a:lnTo>
                  <a:lnTo>
                    <a:pt x="16" y="12"/>
                  </a:lnTo>
                  <a:lnTo>
                    <a:pt x="19" y="10"/>
                  </a:lnTo>
                  <a:lnTo>
                    <a:pt x="22" y="9"/>
                  </a:lnTo>
                  <a:lnTo>
                    <a:pt x="27" y="7"/>
                  </a:lnTo>
                  <a:lnTo>
                    <a:pt x="32" y="7"/>
                  </a:lnTo>
                  <a:lnTo>
                    <a:pt x="38" y="9"/>
                  </a:lnTo>
                  <a:lnTo>
                    <a:pt x="43" y="14"/>
                  </a:lnTo>
                  <a:lnTo>
                    <a:pt x="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5" name="Freeform 72">
              <a:extLst>
                <a:ext uri="{FF2B5EF4-FFF2-40B4-BE49-F238E27FC236}">
                  <a16:creationId xmlns:a16="http://schemas.microsoft.com/office/drawing/2014/main" id="{76634B20-BCFA-45FB-8772-F38C35BBCA0D}"/>
                </a:ext>
              </a:extLst>
            </p:cNvPr>
            <p:cNvSpPr>
              <a:spLocks noChangeArrowheads="1"/>
            </p:cNvSpPr>
            <p:nvPr/>
          </p:nvSpPr>
          <p:spPr bwMode="auto">
            <a:xfrm>
              <a:off x="3031" y="1732"/>
              <a:ext cx="45" cy="151"/>
            </a:xfrm>
            <a:custGeom>
              <a:avLst/>
              <a:gdLst>
                <a:gd name="T0" fmla="*/ 10 w 45"/>
                <a:gd name="T1" fmla="*/ 151 h 151"/>
                <a:gd name="T2" fmla="*/ 9 w 45"/>
                <a:gd name="T3" fmla="*/ 140 h 151"/>
                <a:gd name="T4" fmla="*/ 10 w 45"/>
                <a:gd name="T5" fmla="*/ 117 h 151"/>
                <a:gd name="T6" fmla="*/ 15 w 45"/>
                <a:gd name="T7" fmla="*/ 91 h 151"/>
                <a:gd name="T8" fmla="*/ 31 w 45"/>
                <a:gd name="T9" fmla="*/ 74 h 151"/>
                <a:gd name="T10" fmla="*/ 29 w 45"/>
                <a:gd name="T11" fmla="*/ 71 h 151"/>
                <a:gd name="T12" fmla="*/ 23 w 45"/>
                <a:gd name="T13" fmla="*/ 65 h 151"/>
                <a:gd name="T14" fmla="*/ 15 w 45"/>
                <a:gd name="T15" fmla="*/ 57 h 151"/>
                <a:gd name="T16" fmla="*/ 9 w 45"/>
                <a:gd name="T17" fmla="*/ 46 h 151"/>
                <a:gd name="T18" fmla="*/ 7 w 45"/>
                <a:gd name="T19" fmla="*/ 34 h 151"/>
                <a:gd name="T20" fmla="*/ 10 w 45"/>
                <a:gd name="T21" fmla="*/ 22 h 151"/>
                <a:gd name="T22" fmla="*/ 23 w 45"/>
                <a:gd name="T23" fmla="*/ 10 h 151"/>
                <a:gd name="T24" fmla="*/ 45 w 45"/>
                <a:gd name="T25" fmla="*/ 0 h 151"/>
                <a:gd name="T26" fmla="*/ 42 w 45"/>
                <a:gd name="T27" fmla="*/ 0 h 151"/>
                <a:gd name="T28" fmla="*/ 34 w 45"/>
                <a:gd name="T29" fmla="*/ 2 h 151"/>
                <a:gd name="T30" fmla="*/ 23 w 45"/>
                <a:gd name="T31" fmla="*/ 5 h 151"/>
                <a:gd name="T32" fmla="*/ 12 w 45"/>
                <a:gd name="T33" fmla="*/ 11 h 151"/>
                <a:gd name="T34" fmla="*/ 3 w 45"/>
                <a:gd name="T35" fmla="*/ 20 h 151"/>
                <a:gd name="T36" fmla="*/ 0 w 45"/>
                <a:gd name="T37" fmla="*/ 33 h 151"/>
                <a:gd name="T38" fmla="*/ 3 w 45"/>
                <a:gd name="T39" fmla="*/ 51 h 151"/>
                <a:gd name="T40" fmla="*/ 16 w 45"/>
                <a:gd name="T41" fmla="*/ 74 h 151"/>
                <a:gd name="T42" fmla="*/ 13 w 45"/>
                <a:gd name="T43" fmla="*/ 81 h 151"/>
                <a:gd name="T44" fmla="*/ 7 w 45"/>
                <a:gd name="T45" fmla="*/ 98 h 151"/>
                <a:gd name="T46" fmla="*/ 4 w 45"/>
                <a:gd name="T47" fmla="*/ 123 h 151"/>
                <a:gd name="T48" fmla="*/ 10 w 45"/>
                <a:gd name="T49"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151">
                  <a:moveTo>
                    <a:pt x="10" y="151"/>
                  </a:moveTo>
                  <a:lnTo>
                    <a:pt x="9" y="140"/>
                  </a:lnTo>
                  <a:lnTo>
                    <a:pt x="10" y="117"/>
                  </a:lnTo>
                  <a:lnTo>
                    <a:pt x="15" y="91"/>
                  </a:lnTo>
                  <a:lnTo>
                    <a:pt x="31" y="74"/>
                  </a:lnTo>
                  <a:lnTo>
                    <a:pt x="29" y="71"/>
                  </a:lnTo>
                  <a:lnTo>
                    <a:pt x="23" y="65"/>
                  </a:lnTo>
                  <a:lnTo>
                    <a:pt x="15" y="57"/>
                  </a:lnTo>
                  <a:lnTo>
                    <a:pt x="9" y="46"/>
                  </a:lnTo>
                  <a:lnTo>
                    <a:pt x="7" y="34"/>
                  </a:lnTo>
                  <a:lnTo>
                    <a:pt x="10" y="22"/>
                  </a:lnTo>
                  <a:lnTo>
                    <a:pt x="23" y="10"/>
                  </a:lnTo>
                  <a:lnTo>
                    <a:pt x="45" y="0"/>
                  </a:lnTo>
                  <a:lnTo>
                    <a:pt x="42" y="0"/>
                  </a:lnTo>
                  <a:lnTo>
                    <a:pt x="34" y="2"/>
                  </a:lnTo>
                  <a:lnTo>
                    <a:pt x="23" y="5"/>
                  </a:lnTo>
                  <a:lnTo>
                    <a:pt x="12" y="11"/>
                  </a:lnTo>
                  <a:lnTo>
                    <a:pt x="3" y="20"/>
                  </a:lnTo>
                  <a:lnTo>
                    <a:pt x="0" y="33"/>
                  </a:lnTo>
                  <a:lnTo>
                    <a:pt x="3" y="51"/>
                  </a:lnTo>
                  <a:lnTo>
                    <a:pt x="16" y="74"/>
                  </a:lnTo>
                  <a:lnTo>
                    <a:pt x="13" y="81"/>
                  </a:lnTo>
                  <a:lnTo>
                    <a:pt x="7" y="98"/>
                  </a:lnTo>
                  <a:lnTo>
                    <a:pt x="4" y="123"/>
                  </a:lnTo>
                  <a:lnTo>
                    <a:pt x="10"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6" name="Freeform 73">
              <a:extLst>
                <a:ext uri="{FF2B5EF4-FFF2-40B4-BE49-F238E27FC236}">
                  <a16:creationId xmlns:a16="http://schemas.microsoft.com/office/drawing/2014/main" id="{87991BBB-C5C6-480E-A155-8D1BCB04883B}"/>
                </a:ext>
              </a:extLst>
            </p:cNvPr>
            <p:cNvSpPr>
              <a:spLocks noChangeArrowheads="1"/>
            </p:cNvSpPr>
            <p:nvPr/>
          </p:nvSpPr>
          <p:spPr bwMode="auto">
            <a:xfrm>
              <a:off x="2985" y="1920"/>
              <a:ext cx="33" cy="24"/>
            </a:xfrm>
            <a:custGeom>
              <a:avLst/>
              <a:gdLst>
                <a:gd name="T0" fmla="*/ 0 w 33"/>
                <a:gd name="T1" fmla="*/ 4 h 24"/>
                <a:gd name="T2" fmla="*/ 1 w 33"/>
                <a:gd name="T3" fmla="*/ 6 h 24"/>
                <a:gd name="T4" fmla="*/ 4 w 33"/>
                <a:gd name="T5" fmla="*/ 9 h 24"/>
                <a:gd name="T6" fmla="*/ 9 w 33"/>
                <a:gd name="T7" fmla="*/ 14 h 24"/>
                <a:gd name="T8" fmla="*/ 15 w 33"/>
                <a:gd name="T9" fmla="*/ 18 h 24"/>
                <a:gd name="T10" fmla="*/ 20 w 33"/>
                <a:gd name="T11" fmla="*/ 20 h 24"/>
                <a:gd name="T12" fmla="*/ 25 w 33"/>
                <a:gd name="T13" fmla="*/ 18 h 24"/>
                <a:gd name="T14" fmla="*/ 30 w 33"/>
                <a:gd name="T15" fmla="*/ 12 h 24"/>
                <a:gd name="T16" fmla="*/ 33 w 33"/>
                <a:gd name="T17" fmla="*/ 0 h 24"/>
                <a:gd name="T18" fmla="*/ 33 w 33"/>
                <a:gd name="T19" fmla="*/ 2 h 24"/>
                <a:gd name="T20" fmla="*/ 32 w 33"/>
                <a:gd name="T21" fmla="*/ 8 h 24"/>
                <a:gd name="T22" fmla="*/ 30 w 33"/>
                <a:gd name="T23" fmla="*/ 14 h 24"/>
                <a:gd name="T24" fmla="*/ 28 w 33"/>
                <a:gd name="T25" fmla="*/ 20 h 24"/>
                <a:gd name="T26" fmla="*/ 22 w 33"/>
                <a:gd name="T27" fmla="*/ 24 h 24"/>
                <a:gd name="T28" fmla="*/ 17 w 33"/>
                <a:gd name="T29" fmla="*/ 24 h 24"/>
                <a:gd name="T30" fmla="*/ 9 w 33"/>
                <a:gd name="T31" fmla="*/ 18 h 24"/>
                <a:gd name="T32" fmla="*/ 0 w 33"/>
                <a:gd name="T3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24">
                  <a:moveTo>
                    <a:pt x="0" y="4"/>
                  </a:moveTo>
                  <a:lnTo>
                    <a:pt x="1" y="6"/>
                  </a:lnTo>
                  <a:lnTo>
                    <a:pt x="4" y="9"/>
                  </a:lnTo>
                  <a:lnTo>
                    <a:pt x="9" y="14"/>
                  </a:lnTo>
                  <a:lnTo>
                    <a:pt x="15" y="18"/>
                  </a:lnTo>
                  <a:lnTo>
                    <a:pt x="20" y="20"/>
                  </a:lnTo>
                  <a:lnTo>
                    <a:pt x="25" y="18"/>
                  </a:lnTo>
                  <a:lnTo>
                    <a:pt x="30" y="12"/>
                  </a:lnTo>
                  <a:lnTo>
                    <a:pt x="33" y="0"/>
                  </a:lnTo>
                  <a:lnTo>
                    <a:pt x="33" y="2"/>
                  </a:lnTo>
                  <a:lnTo>
                    <a:pt x="32" y="8"/>
                  </a:lnTo>
                  <a:lnTo>
                    <a:pt x="30" y="14"/>
                  </a:lnTo>
                  <a:lnTo>
                    <a:pt x="28" y="20"/>
                  </a:lnTo>
                  <a:lnTo>
                    <a:pt x="22" y="24"/>
                  </a:lnTo>
                  <a:lnTo>
                    <a:pt x="17" y="24"/>
                  </a:lnTo>
                  <a:lnTo>
                    <a:pt x="9" y="18"/>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7" name="Freeform 74">
              <a:extLst>
                <a:ext uri="{FF2B5EF4-FFF2-40B4-BE49-F238E27FC236}">
                  <a16:creationId xmlns:a16="http://schemas.microsoft.com/office/drawing/2014/main" id="{AB53C4D6-03FA-49EB-A2EC-FBA281071241}"/>
                </a:ext>
              </a:extLst>
            </p:cNvPr>
            <p:cNvSpPr>
              <a:spLocks noChangeArrowheads="1"/>
            </p:cNvSpPr>
            <p:nvPr/>
          </p:nvSpPr>
          <p:spPr bwMode="auto">
            <a:xfrm>
              <a:off x="3192" y="1855"/>
              <a:ext cx="66" cy="21"/>
            </a:xfrm>
            <a:custGeom>
              <a:avLst/>
              <a:gdLst>
                <a:gd name="T0" fmla="*/ 11 w 66"/>
                <a:gd name="T1" fmla="*/ 2 h 21"/>
                <a:gd name="T2" fmla="*/ 0 w 66"/>
                <a:gd name="T3" fmla="*/ 18 h 21"/>
                <a:gd name="T4" fmla="*/ 2 w 66"/>
                <a:gd name="T5" fmla="*/ 17 h 21"/>
                <a:gd name="T6" fmla="*/ 10 w 66"/>
                <a:gd name="T7" fmla="*/ 15 h 21"/>
                <a:gd name="T8" fmla="*/ 19 w 66"/>
                <a:gd name="T9" fmla="*/ 13 h 21"/>
                <a:gd name="T10" fmla="*/ 30 w 66"/>
                <a:gd name="T11" fmla="*/ 10 h 21"/>
                <a:gd name="T12" fmla="*/ 41 w 66"/>
                <a:gd name="T13" fmla="*/ 10 h 21"/>
                <a:gd name="T14" fmla="*/ 53 w 66"/>
                <a:gd name="T15" fmla="*/ 10 h 21"/>
                <a:gd name="T16" fmla="*/ 61 w 66"/>
                <a:gd name="T17" fmla="*/ 14 h 21"/>
                <a:gd name="T18" fmla="*/ 65 w 66"/>
                <a:gd name="T19" fmla="*/ 21 h 21"/>
                <a:gd name="T20" fmla="*/ 65 w 66"/>
                <a:gd name="T21" fmla="*/ 20 h 21"/>
                <a:gd name="T22" fmla="*/ 66 w 66"/>
                <a:gd name="T23" fmla="*/ 17 h 21"/>
                <a:gd name="T24" fmla="*/ 66 w 66"/>
                <a:gd name="T25" fmla="*/ 13 h 21"/>
                <a:gd name="T26" fmla="*/ 64 w 66"/>
                <a:gd name="T27" fmla="*/ 8 h 21"/>
                <a:gd name="T28" fmla="*/ 58 w 66"/>
                <a:gd name="T29" fmla="*/ 4 h 21"/>
                <a:gd name="T30" fmla="*/ 49 w 66"/>
                <a:gd name="T31" fmla="*/ 1 h 21"/>
                <a:gd name="T32" fmla="*/ 33 w 66"/>
                <a:gd name="T33" fmla="*/ 0 h 21"/>
                <a:gd name="T34" fmla="*/ 11 w 66"/>
                <a:gd name="T35"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21">
                  <a:moveTo>
                    <a:pt x="11" y="2"/>
                  </a:moveTo>
                  <a:lnTo>
                    <a:pt x="0" y="18"/>
                  </a:lnTo>
                  <a:lnTo>
                    <a:pt x="2" y="17"/>
                  </a:lnTo>
                  <a:lnTo>
                    <a:pt x="10" y="15"/>
                  </a:lnTo>
                  <a:lnTo>
                    <a:pt x="19" y="13"/>
                  </a:lnTo>
                  <a:lnTo>
                    <a:pt x="30" y="10"/>
                  </a:lnTo>
                  <a:lnTo>
                    <a:pt x="41" y="10"/>
                  </a:lnTo>
                  <a:lnTo>
                    <a:pt x="53" y="10"/>
                  </a:lnTo>
                  <a:lnTo>
                    <a:pt x="61" y="14"/>
                  </a:lnTo>
                  <a:lnTo>
                    <a:pt x="65" y="21"/>
                  </a:lnTo>
                  <a:lnTo>
                    <a:pt x="65" y="20"/>
                  </a:lnTo>
                  <a:lnTo>
                    <a:pt x="66" y="17"/>
                  </a:lnTo>
                  <a:lnTo>
                    <a:pt x="66" y="13"/>
                  </a:lnTo>
                  <a:lnTo>
                    <a:pt x="64" y="8"/>
                  </a:lnTo>
                  <a:lnTo>
                    <a:pt x="58" y="4"/>
                  </a:lnTo>
                  <a:lnTo>
                    <a:pt x="49" y="1"/>
                  </a:lnTo>
                  <a:lnTo>
                    <a:pt x="33" y="0"/>
                  </a:lnTo>
                  <a:lnTo>
                    <a:pt x="1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8" name="Freeform 75">
              <a:extLst>
                <a:ext uri="{FF2B5EF4-FFF2-40B4-BE49-F238E27FC236}">
                  <a16:creationId xmlns:a16="http://schemas.microsoft.com/office/drawing/2014/main" id="{F676740E-D460-41B1-A38D-72FDDB42BF47}"/>
                </a:ext>
              </a:extLst>
            </p:cNvPr>
            <p:cNvSpPr>
              <a:spLocks noChangeArrowheads="1"/>
            </p:cNvSpPr>
            <p:nvPr/>
          </p:nvSpPr>
          <p:spPr bwMode="auto">
            <a:xfrm>
              <a:off x="3112" y="1879"/>
              <a:ext cx="19" cy="15"/>
            </a:xfrm>
            <a:custGeom>
              <a:avLst/>
              <a:gdLst>
                <a:gd name="T0" fmla="*/ 11 w 19"/>
                <a:gd name="T1" fmla="*/ 15 h 15"/>
                <a:gd name="T2" fmla="*/ 15 w 19"/>
                <a:gd name="T3" fmla="*/ 14 h 15"/>
                <a:gd name="T4" fmla="*/ 18 w 19"/>
                <a:gd name="T5" fmla="*/ 12 h 15"/>
                <a:gd name="T6" fmla="*/ 19 w 19"/>
                <a:gd name="T7" fmla="*/ 10 h 15"/>
                <a:gd name="T8" fmla="*/ 19 w 19"/>
                <a:gd name="T9" fmla="*/ 7 h 15"/>
                <a:gd name="T10" fmla="*/ 18 w 19"/>
                <a:gd name="T11" fmla="*/ 4 h 15"/>
                <a:gd name="T12" fmla="*/ 16 w 19"/>
                <a:gd name="T13" fmla="*/ 2 h 15"/>
                <a:gd name="T14" fmla="*/ 13 w 19"/>
                <a:gd name="T15" fmla="*/ 0 h 15"/>
                <a:gd name="T16" fmla="*/ 8 w 19"/>
                <a:gd name="T17" fmla="*/ 0 h 15"/>
                <a:gd name="T18" fmla="*/ 5 w 19"/>
                <a:gd name="T19" fmla="*/ 1 h 15"/>
                <a:gd name="T20" fmla="*/ 2 w 19"/>
                <a:gd name="T21" fmla="*/ 2 h 15"/>
                <a:gd name="T22" fmla="*/ 1 w 19"/>
                <a:gd name="T23" fmla="*/ 5 h 15"/>
                <a:gd name="T24" fmla="*/ 0 w 19"/>
                <a:gd name="T25" fmla="*/ 8 h 15"/>
                <a:gd name="T26" fmla="*/ 1 w 19"/>
                <a:gd name="T27" fmla="*/ 11 h 15"/>
                <a:gd name="T28" fmla="*/ 4 w 19"/>
                <a:gd name="T29" fmla="*/ 13 h 15"/>
                <a:gd name="T30" fmla="*/ 7 w 19"/>
                <a:gd name="T31" fmla="*/ 14 h 15"/>
                <a:gd name="T32" fmla="*/ 11 w 19"/>
                <a:gd name="T3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5">
                  <a:moveTo>
                    <a:pt x="11" y="15"/>
                  </a:moveTo>
                  <a:lnTo>
                    <a:pt x="15" y="14"/>
                  </a:lnTo>
                  <a:lnTo>
                    <a:pt x="18" y="12"/>
                  </a:lnTo>
                  <a:lnTo>
                    <a:pt x="19" y="10"/>
                  </a:lnTo>
                  <a:lnTo>
                    <a:pt x="19" y="7"/>
                  </a:lnTo>
                  <a:lnTo>
                    <a:pt x="18" y="4"/>
                  </a:lnTo>
                  <a:lnTo>
                    <a:pt x="16" y="2"/>
                  </a:lnTo>
                  <a:lnTo>
                    <a:pt x="13" y="0"/>
                  </a:lnTo>
                  <a:lnTo>
                    <a:pt x="8" y="0"/>
                  </a:lnTo>
                  <a:lnTo>
                    <a:pt x="5" y="1"/>
                  </a:lnTo>
                  <a:lnTo>
                    <a:pt x="2" y="2"/>
                  </a:lnTo>
                  <a:lnTo>
                    <a:pt x="1" y="5"/>
                  </a:lnTo>
                  <a:lnTo>
                    <a:pt x="0" y="8"/>
                  </a:lnTo>
                  <a:lnTo>
                    <a:pt x="1" y="11"/>
                  </a:lnTo>
                  <a:lnTo>
                    <a:pt x="4" y="13"/>
                  </a:lnTo>
                  <a:lnTo>
                    <a:pt x="7" y="14"/>
                  </a:lnTo>
                  <a:lnTo>
                    <a:pt x="1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19" name="Freeform 76">
              <a:extLst>
                <a:ext uri="{FF2B5EF4-FFF2-40B4-BE49-F238E27FC236}">
                  <a16:creationId xmlns:a16="http://schemas.microsoft.com/office/drawing/2014/main" id="{4280A295-205A-4D3D-AD1F-F21E44A40DCA}"/>
                </a:ext>
              </a:extLst>
            </p:cNvPr>
            <p:cNvSpPr>
              <a:spLocks noChangeArrowheads="1"/>
            </p:cNvSpPr>
            <p:nvPr/>
          </p:nvSpPr>
          <p:spPr bwMode="auto">
            <a:xfrm>
              <a:off x="3214" y="1882"/>
              <a:ext cx="16" cy="15"/>
            </a:xfrm>
            <a:custGeom>
              <a:avLst/>
              <a:gdLst>
                <a:gd name="T0" fmla="*/ 9 w 16"/>
                <a:gd name="T1" fmla="*/ 15 h 15"/>
                <a:gd name="T2" fmla="*/ 12 w 16"/>
                <a:gd name="T3" fmla="*/ 14 h 15"/>
                <a:gd name="T4" fmla="*/ 15 w 16"/>
                <a:gd name="T5" fmla="*/ 12 h 15"/>
                <a:gd name="T6" fmla="*/ 16 w 16"/>
                <a:gd name="T7" fmla="*/ 10 h 15"/>
                <a:gd name="T8" fmla="*/ 16 w 16"/>
                <a:gd name="T9" fmla="*/ 7 h 15"/>
                <a:gd name="T10" fmla="*/ 15 w 16"/>
                <a:gd name="T11" fmla="*/ 4 h 15"/>
                <a:gd name="T12" fmla="*/ 13 w 16"/>
                <a:gd name="T13" fmla="*/ 2 h 15"/>
                <a:gd name="T14" fmla="*/ 10 w 16"/>
                <a:gd name="T15" fmla="*/ 1 h 15"/>
                <a:gd name="T16" fmla="*/ 7 w 16"/>
                <a:gd name="T17" fmla="*/ 0 h 15"/>
                <a:gd name="T18" fmla="*/ 4 w 16"/>
                <a:gd name="T19" fmla="*/ 1 h 15"/>
                <a:gd name="T20" fmla="*/ 1 w 16"/>
                <a:gd name="T21" fmla="*/ 2 h 15"/>
                <a:gd name="T22" fmla="*/ 0 w 16"/>
                <a:gd name="T23" fmla="*/ 5 h 15"/>
                <a:gd name="T24" fmla="*/ 0 w 16"/>
                <a:gd name="T25" fmla="*/ 8 h 15"/>
                <a:gd name="T26" fmla="*/ 1 w 16"/>
                <a:gd name="T27" fmla="*/ 11 h 15"/>
                <a:gd name="T28" fmla="*/ 3 w 16"/>
                <a:gd name="T29" fmla="*/ 13 h 15"/>
                <a:gd name="T30" fmla="*/ 6 w 16"/>
                <a:gd name="T31" fmla="*/ 14 h 15"/>
                <a:gd name="T32" fmla="*/ 9 w 16"/>
                <a:gd name="T3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5">
                  <a:moveTo>
                    <a:pt x="9" y="15"/>
                  </a:moveTo>
                  <a:lnTo>
                    <a:pt x="12" y="14"/>
                  </a:lnTo>
                  <a:lnTo>
                    <a:pt x="15" y="12"/>
                  </a:lnTo>
                  <a:lnTo>
                    <a:pt x="16" y="10"/>
                  </a:lnTo>
                  <a:lnTo>
                    <a:pt x="16" y="7"/>
                  </a:lnTo>
                  <a:lnTo>
                    <a:pt x="15" y="4"/>
                  </a:lnTo>
                  <a:lnTo>
                    <a:pt x="13" y="2"/>
                  </a:lnTo>
                  <a:lnTo>
                    <a:pt x="10" y="1"/>
                  </a:lnTo>
                  <a:lnTo>
                    <a:pt x="7" y="0"/>
                  </a:lnTo>
                  <a:lnTo>
                    <a:pt x="4" y="1"/>
                  </a:lnTo>
                  <a:lnTo>
                    <a:pt x="1" y="2"/>
                  </a:lnTo>
                  <a:lnTo>
                    <a:pt x="0" y="5"/>
                  </a:lnTo>
                  <a:lnTo>
                    <a:pt x="0" y="8"/>
                  </a:lnTo>
                  <a:lnTo>
                    <a:pt x="1" y="11"/>
                  </a:lnTo>
                  <a:lnTo>
                    <a:pt x="3" y="13"/>
                  </a:lnTo>
                  <a:lnTo>
                    <a:pt x="6" y="14"/>
                  </a:lnTo>
                  <a:lnTo>
                    <a:pt x="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0" name="Freeform 77">
              <a:extLst>
                <a:ext uri="{FF2B5EF4-FFF2-40B4-BE49-F238E27FC236}">
                  <a16:creationId xmlns:a16="http://schemas.microsoft.com/office/drawing/2014/main" id="{9ED0974C-484A-40CC-AF67-ACF047662832}"/>
                </a:ext>
              </a:extLst>
            </p:cNvPr>
            <p:cNvSpPr>
              <a:spLocks noChangeArrowheads="1"/>
            </p:cNvSpPr>
            <p:nvPr/>
          </p:nvSpPr>
          <p:spPr bwMode="auto">
            <a:xfrm>
              <a:off x="3022" y="1888"/>
              <a:ext cx="17" cy="56"/>
            </a:xfrm>
            <a:custGeom>
              <a:avLst/>
              <a:gdLst>
                <a:gd name="T0" fmla="*/ 7 w 17"/>
                <a:gd name="T1" fmla="*/ 0 h 56"/>
                <a:gd name="T2" fmla="*/ 6 w 17"/>
                <a:gd name="T3" fmla="*/ 1 h 56"/>
                <a:gd name="T4" fmla="*/ 4 w 17"/>
                <a:gd name="T5" fmla="*/ 4 h 56"/>
                <a:gd name="T6" fmla="*/ 2 w 17"/>
                <a:gd name="T7" fmla="*/ 9 h 56"/>
                <a:gd name="T8" fmla="*/ 0 w 17"/>
                <a:gd name="T9" fmla="*/ 16 h 56"/>
                <a:gd name="T10" fmla="*/ 0 w 17"/>
                <a:gd name="T11" fmla="*/ 24 h 56"/>
                <a:gd name="T12" fmla="*/ 2 w 17"/>
                <a:gd name="T13" fmla="*/ 35 h 56"/>
                <a:gd name="T14" fmla="*/ 8 w 17"/>
                <a:gd name="T15" fmla="*/ 45 h 56"/>
                <a:gd name="T16" fmla="*/ 17 w 17"/>
                <a:gd name="T17" fmla="*/ 56 h 56"/>
                <a:gd name="T18" fmla="*/ 14 w 17"/>
                <a:gd name="T19" fmla="*/ 50 h 56"/>
                <a:gd name="T20" fmla="*/ 8 w 17"/>
                <a:gd name="T21" fmla="*/ 36 h 56"/>
                <a:gd name="T22" fmla="*/ 4 w 17"/>
                <a:gd name="T23" fmla="*/ 17 h 56"/>
                <a:gd name="T24" fmla="*/ 7 w 17"/>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56">
                  <a:moveTo>
                    <a:pt x="7" y="0"/>
                  </a:moveTo>
                  <a:lnTo>
                    <a:pt x="6" y="1"/>
                  </a:lnTo>
                  <a:lnTo>
                    <a:pt x="4" y="4"/>
                  </a:lnTo>
                  <a:lnTo>
                    <a:pt x="2" y="9"/>
                  </a:lnTo>
                  <a:lnTo>
                    <a:pt x="0" y="16"/>
                  </a:lnTo>
                  <a:lnTo>
                    <a:pt x="0" y="24"/>
                  </a:lnTo>
                  <a:lnTo>
                    <a:pt x="2" y="35"/>
                  </a:lnTo>
                  <a:lnTo>
                    <a:pt x="8" y="45"/>
                  </a:lnTo>
                  <a:lnTo>
                    <a:pt x="17" y="56"/>
                  </a:lnTo>
                  <a:lnTo>
                    <a:pt x="14" y="50"/>
                  </a:lnTo>
                  <a:lnTo>
                    <a:pt x="8" y="36"/>
                  </a:lnTo>
                  <a:lnTo>
                    <a:pt x="4" y="1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1" name="Freeform 78">
              <a:extLst>
                <a:ext uri="{FF2B5EF4-FFF2-40B4-BE49-F238E27FC236}">
                  <a16:creationId xmlns:a16="http://schemas.microsoft.com/office/drawing/2014/main" id="{74F627FF-B973-44DF-B764-DDB9F4E76BD1}"/>
                </a:ext>
              </a:extLst>
            </p:cNvPr>
            <p:cNvSpPr>
              <a:spLocks noChangeArrowheads="1"/>
            </p:cNvSpPr>
            <p:nvPr/>
          </p:nvSpPr>
          <p:spPr bwMode="auto">
            <a:xfrm>
              <a:off x="2993" y="1857"/>
              <a:ext cx="14" cy="43"/>
            </a:xfrm>
            <a:custGeom>
              <a:avLst/>
              <a:gdLst>
                <a:gd name="T0" fmla="*/ 0 w 14"/>
                <a:gd name="T1" fmla="*/ 0 h 43"/>
                <a:gd name="T2" fmla="*/ 4 w 14"/>
                <a:gd name="T3" fmla="*/ 3 h 43"/>
                <a:gd name="T4" fmla="*/ 10 w 14"/>
                <a:gd name="T5" fmla="*/ 12 h 43"/>
                <a:gd name="T6" fmla="*/ 14 w 14"/>
                <a:gd name="T7" fmla="*/ 27 h 43"/>
                <a:gd name="T8" fmla="*/ 8 w 14"/>
                <a:gd name="T9" fmla="*/ 43 h 43"/>
                <a:gd name="T10" fmla="*/ 6 w 14"/>
                <a:gd name="T11" fmla="*/ 43 h 43"/>
                <a:gd name="T12" fmla="*/ 2 w 14"/>
                <a:gd name="T13" fmla="*/ 42 h 43"/>
                <a:gd name="T14" fmla="*/ 0 w 14"/>
                <a:gd name="T15" fmla="*/ 39 h 43"/>
                <a:gd name="T16" fmla="*/ 4 w 14"/>
                <a:gd name="T17" fmla="*/ 31 h 43"/>
                <a:gd name="T18" fmla="*/ 5 w 14"/>
                <a:gd name="T19" fmla="*/ 28 h 43"/>
                <a:gd name="T20" fmla="*/ 7 w 14"/>
                <a:gd name="T21" fmla="*/ 22 h 43"/>
                <a:gd name="T22" fmla="*/ 6 w 14"/>
                <a:gd name="T23" fmla="*/ 11 h 43"/>
                <a:gd name="T24" fmla="*/ 0 w 1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43">
                  <a:moveTo>
                    <a:pt x="0" y="0"/>
                  </a:moveTo>
                  <a:lnTo>
                    <a:pt x="4" y="3"/>
                  </a:lnTo>
                  <a:lnTo>
                    <a:pt x="10" y="12"/>
                  </a:lnTo>
                  <a:lnTo>
                    <a:pt x="14" y="27"/>
                  </a:lnTo>
                  <a:lnTo>
                    <a:pt x="8" y="43"/>
                  </a:lnTo>
                  <a:lnTo>
                    <a:pt x="6" y="43"/>
                  </a:lnTo>
                  <a:lnTo>
                    <a:pt x="2" y="42"/>
                  </a:lnTo>
                  <a:lnTo>
                    <a:pt x="0" y="39"/>
                  </a:lnTo>
                  <a:lnTo>
                    <a:pt x="4" y="31"/>
                  </a:lnTo>
                  <a:lnTo>
                    <a:pt x="5" y="28"/>
                  </a:lnTo>
                  <a:lnTo>
                    <a:pt x="7" y="22"/>
                  </a:lnTo>
                  <a:lnTo>
                    <a:pt x="6"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2" name="Freeform 79">
              <a:extLst>
                <a:ext uri="{FF2B5EF4-FFF2-40B4-BE49-F238E27FC236}">
                  <a16:creationId xmlns:a16="http://schemas.microsoft.com/office/drawing/2014/main" id="{64451B13-9F89-48D6-A49F-6E34C9B3D1C8}"/>
                </a:ext>
              </a:extLst>
            </p:cNvPr>
            <p:cNvSpPr>
              <a:spLocks noChangeArrowheads="1"/>
            </p:cNvSpPr>
            <p:nvPr/>
          </p:nvSpPr>
          <p:spPr bwMode="auto">
            <a:xfrm>
              <a:off x="3016" y="1941"/>
              <a:ext cx="58" cy="103"/>
            </a:xfrm>
            <a:custGeom>
              <a:avLst/>
              <a:gdLst>
                <a:gd name="T0" fmla="*/ 2 w 58"/>
                <a:gd name="T1" fmla="*/ 0 h 103"/>
                <a:gd name="T2" fmla="*/ 1 w 58"/>
                <a:gd name="T3" fmla="*/ 3 h 103"/>
                <a:gd name="T4" fmla="*/ 0 w 58"/>
                <a:gd name="T5" fmla="*/ 11 h 103"/>
                <a:gd name="T6" fmla="*/ 0 w 58"/>
                <a:gd name="T7" fmla="*/ 21 h 103"/>
                <a:gd name="T8" fmla="*/ 2 w 58"/>
                <a:gd name="T9" fmla="*/ 35 h 103"/>
                <a:gd name="T10" fmla="*/ 8 w 58"/>
                <a:gd name="T11" fmla="*/ 51 h 103"/>
                <a:gd name="T12" fmla="*/ 18 w 58"/>
                <a:gd name="T13" fmla="*/ 68 h 103"/>
                <a:gd name="T14" fmla="*/ 35 w 58"/>
                <a:gd name="T15" fmla="*/ 86 h 103"/>
                <a:gd name="T16" fmla="*/ 58 w 58"/>
                <a:gd name="T17" fmla="*/ 103 h 103"/>
                <a:gd name="T18" fmla="*/ 55 w 58"/>
                <a:gd name="T19" fmla="*/ 101 h 103"/>
                <a:gd name="T20" fmla="*/ 49 w 58"/>
                <a:gd name="T21" fmla="*/ 94 h 103"/>
                <a:gd name="T22" fmla="*/ 40 w 58"/>
                <a:gd name="T23" fmla="*/ 82 h 103"/>
                <a:gd name="T24" fmla="*/ 28 w 58"/>
                <a:gd name="T25" fmla="*/ 69 h 103"/>
                <a:gd name="T26" fmla="*/ 18 w 58"/>
                <a:gd name="T27" fmla="*/ 53 h 103"/>
                <a:gd name="T28" fmla="*/ 9 w 58"/>
                <a:gd name="T29" fmla="*/ 36 h 103"/>
                <a:gd name="T30" fmla="*/ 3 w 58"/>
                <a:gd name="T31" fmla="*/ 18 h 103"/>
                <a:gd name="T32" fmla="*/ 2 w 58"/>
                <a:gd name="T3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103">
                  <a:moveTo>
                    <a:pt x="2" y="0"/>
                  </a:moveTo>
                  <a:lnTo>
                    <a:pt x="1" y="3"/>
                  </a:lnTo>
                  <a:lnTo>
                    <a:pt x="0" y="11"/>
                  </a:lnTo>
                  <a:lnTo>
                    <a:pt x="0" y="21"/>
                  </a:lnTo>
                  <a:lnTo>
                    <a:pt x="2" y="35"/>
                  </a:lnTo>
                  <a:lnTo>
                    <a:pt x="8" y="51"/>
                  </a:lnTo>
                  <a:lnTo>
                    <a:pt x="18" y="68"/>
                  </a:lnTo>
                  <a:lnTo>
                    <a:pt x="35" y="86"/>
                  </a:lnTo>
                  <a:lnTo>
                    <a:pt x="58" y="103"/>
                  </a:lnTo>
                  <a:lnTo>
                    <a:pt x="55" y="101"/>
                  </a:lnTo>
                  <a:lnTo>
                    <a:pt x="49" y="94"/>
                  </a:lnTo>
                  <a:lnTo>
                    <a:pt x="40" y="82"/>
                  </a:lnTo>
                  <a:lnTo>
                    <a:pt x="28" y="69"/>
                  </a:lnTo>
                  <a:lnTo>
                    <a:pt x="18" y="53"/>
                  </a:lnTo>
                  <a:lnTo>
                    <a:pt x="9" y="36"/>
                  </a:lnTo>
                  <a:lnTo>
                    <a:pt x="3" y="1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3" name="Freeform 80">
              <a:extLst>
                <a:ext uri="{FF2B5EF4-FFF2-40B4-BE49-F238E27FC236}">
                  <a16:creationId xmlns:a16="http://schemas.microsoft.com/office/drawing/2014/main" id="{A920587F-C91E-42D3-9641-EC476C3674FA}"/>
                </a:ext>
              </a:extLst>
            </p:cNvPr>
            <p:cNvSpPr>
              <a:spLocks noChangeArrowheads="1"/>
            </p:cNvSpPr>
            <p:nvPr/>
          </p:nvSpPr>
          <p:spPr bwMode="auto">
            <a:xfrm>
              <a:off x="3070" y="2000"/>
              <a:ext cx="84" cy="58"/>
            </a:xfrm>
            <a:custGeom>
              <a:avLst/>
              <a:gdLst>
                <a:gd name="T0" fmla="*/ 0 w 84"/>
                <a:gd name="T1" fmla="*/ 0 h 58"/>
                <a:gd name="T2" fmla="*/ 0 w 84"/>
                <a:gd name="T3" fmla="*/ 2 h 58"/>
                <a:gd name="T4" fmla="*/ 2 w 84"/>
                <a:gd name="T5" fmla="*/ 9 h 58"/>
                <a:gd name="T6" fmla="*/ 5 w 84"/>
                <a:gd name="T7" fmla="*/ 18 h 58"/>
                <a:gd name="T8" fmla="*/ 12 w 84"/>
                <a:gd name="T9" fmla="*/ 29 h 58"/>
                <a:gd name="T10" fmla="*/ 23 w 84"/>
                <a:gd name="T11" fmla="*/ 39 h 58"/>
                <a:gd name="T12" fmla="*/ 37 w 84"/>
                <a:gd name="T13" fmla="*/ 48 h 58"/>
                <a:gd name="T14" fmla="*/ 58 w 84"/>
                <a:gd name="T15" fmla="*/ 55 h 58"/>
                <a:gd name="T16" fmla="*/ 84 w 84"/>
                <a:gd name="T17" fmla="*/ 58 h 58"/>
                <a:gd name="T18" fmla="*/ 80 w 84"/>
                <a:gd name="T19" fmla="*/ 58 h 58"/>
                <a:gd name="T20" fmla="*/ 71 w 84"/>
                <a:gd name="T21" fmla="*/ 58 h 58"/>
                <a:gd name="T22" fmla="*/ 57 w 84"/>
                <a:gd name="T23" fmla="*/ 57 h 58"/>
                <a:gd name="T24" fmla="*/ 41 w 84"/>
                <a:gd name="T25" fmla="*/ 53 h 58"/>
                <a:gd name="T26" fmla="*/ 25 w 84"/>
                <a:gd name="T27" fmla="*/ 47 h 58"/>
                <a:gd name="T28" fmla="*/ 11 w 84"/>
                <a:gd name="T29" fmla="*/ 37 h 58"/>
                <a:gd name="T30" fmla="*/ 2 w 84"/>
                <a:gd name="T31" fmla="*/ 21 h 58"/>
                <a:gd name="T32" fmla="*/ 0 w 84"/>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58">
                  <a:moveTo>
                    <a:pt x="0" y="0"/>
                  </a:moveTo>
                  <a:lnTo>
                    <a:pt x="0" y="2"/>
                  </a:lnTo>
                  <a:lnTo>
                    <a:pt x="2" y="9"/>
                  </a:lnTo>
                  <a:lnTo>
                    <a:pt x="5" y="18"/>
                  </a:lnTo>
                  <a:lnTo>
                    <a:pt x="12" y="29"/>
                  </a:lnTo>
                  <a:lnTo>
                    <a:pt x="23" y="39"/>
                  </a:lnTo>
                  <a:lnTo>
                    <a:pt x="37" y="48"/>
                  </a:lnTo>
                  <a:lnTo>
                    <a:pt x="58" y="55"/>
                  </a:lnTo>
                  <a:lnTo>
                    <a:pt x="84" y="58"/>
                  </a:lnTo>
                  <a:lnTo>
                    <a:pt x="80" y="58"/>
                  </a:lnTo>
                  <a:lnTo>
                    <a:pt x="71" y="58"/>
                  </a:lnTo>
                  <a:lnTo>
                    <a:pt x="57" y="57"/>
                  </a:lnTo>
                  <a:lnTo>
                    <a:pt x="41" y="53"/>
                  </a:lnTo>
                  <a:lnTo>
                    <a:pt x="25" y="47"/>
                  </a:lnTo>
                  <a:lnTo>
                    <a:pt x="11" y="37"/>
                  </a:lnTo>
                  <a:lnTo>
                    <a:pt x="2"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4" name="Freeform 81">
              <a:extLst>
                <a:ext uri="{FF2B5EF4-FFF2-40B4-BE49-F238E27FC236}">
                  <a16:creationId xmlns:a16="http://schemas.microsoft.com/office/drawing/2014/main" id="{C4735E15-0C06-4F3C-B071-0F20C8E8A573}"/>
                </a:ext>
              </a:extLst>
            </p:cNvPr>
            <p:cNvSpPr>
              <a:spLocks noChangeArrowheads="1"/>
            </p:cNvSpPr>
            <p:nvPr/>
          </p:nvSpPr>
          <p:spPr bwMode="auto">
            <a:xfrm>
              <a:off x="3172" y="2014"/>
              <a:ext cx="31" cy="42"/>
            </a:xfrm>
            <a:custGeom>
              <a:avLst/>
              <a:gdLst>
                <a:gd name="T0" fmla="*/ 0 w 31"/>
                <a:gd name="T1" fmla="*/ 42 h 42"/>
                <a:gd name="T2" fmla="*/ 1 w 31"/>
                <a:gd name="T3" fmla="*/ 42 h 42"/>
                <a:gd name="T4" fmla="*/ 4 w 31"/>
                <a:gd name="T5" fmla="*/ 40 h 42"/>
                <a:gd name="T6" fmla="*/ 8 w 31"/>
                <a:gd name="T7" fmla="*/ 38 h 42"/>
                <a:gd name="T8" fmla="*/ 13 w 31"/>
                <a:gd name="T9" fmla="*/ 34 h 42"/>
                <a:gd name="T10" fmla="*/ 18 w 31"/>
                <a:gd name="T11" fmla="*/ 29 h 42"/>
                <a:gd name="T12" fmla="*/ 23 w 31"/>
                <a:gd name="T13" fmla="*/ 22 h 42"/>
                <a:gd name="T14" fmla="*/ 28 w 31"/>
                <a:gd name="T15" fmla="*/ 13 h 42"/>
                <a:gd name="T16" fmla="*/ 31 w 31"/>
                <a:gd name="T17" fmla="*/ 0 h 42"/>
                <a:gd name="T18" fmla="*/ 31 w 31"/>
                <a:gd name="T19" fmla="*/ 2 h 42"/>
                <a:gd name="T20" fmla="*/ 31 w 31"/>
                <a:gd name="T21" fmla="*/ 6 h 42"/>
                <a:gd name="T22" fmla="*/ 31 w 31"/>
                <a:gd name="T23" fmla="*/ 13 h 42"/>
                <a:gd name="T24" fmla="*/ 30 w 31"/>
                <a:gd name="T25" fmla="*/ 20 h 42"/>
                <a:gd name="T26" fmla="*/ 25 w 31"/>
                <a:gd name="T27" fmla="*/ 27 h 42"/>
                <a:gd name="T28" fmla="*/ 20 w 31"/>
                <a:gd name="T29" fmla="*/ 34 h 42"/>
                <a:gd name="T30" fmla="*/ 12 w 31"/>
                <a:gd name="T31" fmla="*/ 39 h 42"/>
                <a:gd name="T32" fmla="*/ 0 w 31"/>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2">
                  <a:moveTo>
                    <a:pt x="0" y="42"/>
                  </a:moveTo>
                  <a:lnTo>
                    <a:pt x="1" y="42"/>
                  </a:lnTo>
                  <a:lnTo>
                    <a:pt x="4" y="40"/>
                  </a:lnTo>
                  <a:lnTo>
                    <a:pt x="8" y="38"/>
                  </a:lnTo>
                  <a:lnTo>
                    <a:pt x="13" y="34"/>
                  </a:lnTo>
                  <a:lnTo>
                    <a:pt x="18" y="29"/>
                  </a:lnTo>
                  <a:lnTo>
                    <a:pt x="23" y="22"/>
                  </a:lnTo>
                  <a:lnTo>
                    <a:pt x="28" y="13"/>
                  </a:lnTo>
                  <a:lnTo>
                    <a:pt x="31" y="0"/>
                  </a:lnTo>
                  <a:lnTo>
                    <a:pt x="31" y="2"/>
                  </a:lnTo>
                  <a:lnTo>
                    <a:pt x="31" y="6"/>
                  </a:lnTo>
                  <a:lnTo>
                    <a:pt x="31" y="13"/>
                  </a:lnTo>
                  <a:lnTo>
                    <a:pt x="30" y="20"/>
                  </a:lnTo>
                  <a:lnTo>
                    <a:pt x="25" y="27"/>
                  </a:lnTo>
                  <a:lnTo>
                    <a:pt x="20" y="34"/>
                  </a:lnTo>
                  <a:lnTo>
                    <a:pt x="12" y="39"/>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5" name="Freeform 82">
              <a:extLst>
                <a:ext uri="{FF2B5EF4-FFF2-40B4-BE49-F238E27FC236}">
                  <a16:creationId xmlns:a16="http://schemas.microsoft.com/office/drawing/2014/main" id="{5804BFD1-4CE4-43C2-994D-18ADFBC00511}"/>
                </a:ext>
              </a:extLst>
            </p:cNvPr>
            <p:cNvSpPr>
              <a:spLocks noChangeArrowheads="1"/>
            </p:cNvSpPr>
            <p:nvPr/>
          </p:nvSpPr>
          <p:spPr bwMode="auto">
            <a:xfrm>
              <a:off x="3205" y="1897"/>
              <a:ext cx="44" cy="116"/>
            </a:xfrm>
            <a:custGeom>
              <a:avLst/>
              <a:gdLst>
                <a:gd name="T0" fmla="*/ 0 w 44"/>
                <a:gd name="T1" fmla="*/ 116 h 116"/>
                <a:gd name="T2" fmla="*/ 2 w 44"/>
                <a:gd name="T3" fmla="*/ 115 h 116"/>
                <a:gd name="T4" fmla="*/ 7 w 44"/>
                <a:gd name="T5" fmla="*/ 110 h 116"/>
                <a:gd name="T6" fmla="*/ 13 w 44"/>
                <a:gd name="T7" fmla="*/ 102 h 116"/>
                <a:gd name="T8" fmla="*/ 20 w 44"/>
                <a:gd name="T9" fmla="*/ 90 h 116"/>
                <a:gd name="T10" fmla="*/ 27 w 44"/>
                <a:gd name="T11" fmla="*/ 75 h 116"/>
                <a:gd name="T12" fmla="*/ 33 w 44"/>
                <a:gd name="T13" fmla="*/ 55 h 116"/>
                <a:gd name="T14" fmla="*/ 36 w 44"/>
                <a:gd name="T15" fmla="*/ 30 h 116"/>
                <a:gd name="T16" fmla="*/ 35 w 44"/>
                <a:gd name="T17" fmla="*/ 0 h 116"/>
                <a:gd name="T18" fmla="*/ 36 w 44"/>
                <a:gd name="T19" fmla="*/ 2 h 116"/>
                <a:gd name="T20" fmla="*/ 39 w 44"/>
                <a:gd name="T21" fmla="*/ 9 h 116"/>
                <a:gd name="T22" fmla="*/ 42 w 44"/>
                <a:gd name="T23" fmla="*/ 20 h 116"/>
                <a:gd name="T24" fmla="*/ 44 w 44"/>
                <a:gd name="T25" fmla="*/ 34 h 116"/>
                <a:gd name="T26" fmla="*/ 42 w 44"/>
                <a:gd name="T27" fmla="*/ 51 h 116"/>
                <a:gd name="T28" fmla="*/ 35 w 44"/>
                <a:gd name="T29" fmla="*/ 71 h 116"/>
                <a:gd name="T30" fmla="*/ 21 w 44"/>
                <a:gd name="T31" fmla="*/ 93 h 116"/>
                <a:gd name="T32" fmla="*/ 0 w 44"/>
                <a:gd name="T3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116">
                  <a:moveTo>
                    <a:pt x="0" y="116"/>
                  </a:moveTo>
                  <a:lnTo>
                    <a:pt x="2" y="115"/>
                  </a:lnTo>
                  <a:lnTo>
                    <a:pt x="7" y="110"/>
                  </a:lnTo>
                  <a:lnTo>
                    <a:pt x="13" y="102"/>
                  </a:lnTo>
                  <a:lnTo>
                    <a:pt x="20" y="90"/>
                  </a:lnTo>
                  <a:lnTo>
                    <a:pt x="27" y="75"/>
                  </a:lnTo>
                  <a:lnTo>
                    <a:pt x="33" y="55"/>
                  </a:lnTo>
                  <a:lnTo>
                    <a:pt x="36" y="30"/>
                  </a:lnTo>
                  <a:lnTo>
                    <a:pt x="35" y="0"/>
                  </a:lnTo>
                  <a:lnTo>
                    <a:pt x="36" y="2"/>
                  </a:lnTo>
                  <a:lnTo>
                    <a:pt x="39" y="9"/>
                  </a:lnTo>
                  <a:lnTo>
                    <a:pt x="42" y="20"/>
                  </a:lnTo>
                  <a:lnTo>
                    <a:pt x="44" y="34"/>
                  </a:lnTo>
                  <a:lnTo>
                    <a:pt x="42" y="51"/>
                  </a:lnTo>
                  <a:lnTo>
                    <a:pt x="35" y="71"/>
                  </a:lnTo>
                  <a:lnTo>
                    <a:pt x="21" y="93"/>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6" name="Freeform 83">
              <a:extLst>
                <a:ext uri="{FF2B5EF4-FFF2-40B4-BE49-F238E27FC236}">
                  <a16:creationId xmlns:a16="http://schemas.microsoft.com/office/drawing/2014/main" id="{F911439A-E591-4420-9214-911D9D3C9532}"/>
                </a:ext>
              </a:extLst>
            </p:cNvPr>
            <p:cNvSpPr>
              <a:spLocks noChangeArrowheads="1"/>
            </p:cNvSpPr>
            <p:nvPr/>
          </p:nvSpPr>
          <p:spPr bwMode="auto">
            <a:xfrm>
              <a:off x="3185" y="1879"/>
              <a:ext cx="13" cy="64"/>
            </a:xfrm>
            <a:custGeom>
              <a:avLst/>
              <a:gdLst>
                <a:gd name="T0" fmla="*/ 7 w 13"/>
                <a:gd name="T1" fmla="*/ 0 h 64"/>
                <a:gd name="T2" fmla="*/ 5 w 13"/>
                <a:gd name="T3" fmla="*/ 3 h 64"/>
                <a:gd name="T4" fmla="*/ 2 w 13"/>
                <a:gd name="T5" fmla="*/ 11 h 64"/>
                <a:gd name="T6" fmla="*/ 0 w 13"/>
                <a:gd name="T7" fmla="*/ 21 h 64"/>
                <a:gd name="T8" fmla="*/ 3 w 13"/>
                <a:gd name="T9" fmla="*/ 30 h 64"/>
                <a:gd name="T10" fmla="*/ 5 w 13"/>
                <a:gd name="T11" fmla="*/ 34 h 64"/>
                <a:gd name="T12" fmla="*/ 9 w 13"/>
                <a:gd name="T13" fmla="*/ 44 h 64"/>
                <a:gd name="T14" fmla="*/ 11 w 13"/>
                <a:gd name="T15" fmla="*/ 55 h 64"/>
                <a:gd name="T16" fmla="*/ 11 w 13"/>
                <a:gd name="T17" fmla="*/ 64 h 64"/>
                <a:gd name="T18" fmla="*/ 12 w 13"/>
                <a:gd name="T19" fmla="*/ 61 h 64"/>
                <a:gd name="T20" fmla="*/ 13 w 13"/>
                <a:gd name="T21" fmla="*/ 54 h 64"/>
                <a:gd name="T22" fmla="*/ 13 w 13"/>
                <a:gd name="T23" fmla="*/ 43 h 64"/>
                <a:gd name="T24" fmla="*/ 9 w 13"/>
                <a:gd name="T25" fmla="*/ 30 h 64"/>
                <a:gd name="T26" fmla="*/ 8 w 13"/>
                <a:gd name="T27" fmla="*/ 27 h 64"/>
                <a:gd name="T28" fmla="*/ 6 w 13"/>
                <a:gd name="T29" fmla="*/ 19 h 64"/>
                <a:gd name="T30" fmla="*/ 5 w 13"/>
                <a:gd name="T31" fmla="*/ 9 h 64"/>
                <a:gd name="T32" fmla="*/ 7 w 13"/>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64">
                  <a:moveTo>
                    <a:pt x="7" y="0"/>
                  </a:moveTo>
                  <a:lnTo>
                    <a:pt x="5" y="3"/>
                  </a:lnTo>
                  <a:lnTo>
                    <a:pt x="2" y="11"/>
                  </a:lnTo>
                  <a:lnTo>
                    <a:pt x="0" y="21"/>
                  </a:lnTo>
                  <a:lnTo>
                    <a:pt x="3" y="30"/>
                  </a:lnTo>
                  <a:lnTo>
                    <a:pt x="5" y="34"/>
                  </a:lnTo>
                  <a:lnTo>
                    <a:pt x="9" y="44"/>
                  </a:lnTo>
                  <a:lnTo>
                    <a:pt x="11" y="55"/>
                  </a:lnTo>
                  <a:lnTo>
                    <a:pt x="11" y="64"/>
                  </a:lnTo>
                  <a:lnTo>
                    <a:pt x="12" y="61"/>
                  </a:lnTo>
                  <a:lnTo>
                    <a:pt x="13" y="54"/>
                  </a:lnTo>
                  <a:lnTo>
                    <a:pt x="13" y="43"/>
                  </a:lnTo>
                  <a:lnTo>
                    <a:pt x="9" y="30"/>
                  </a:lnTo>
                  <a:lnTo>
                    <a:pt x="8" y="27"/>
                  </a:lnTo>
                  <a:lnTo>
                    <a:pt x="6" y="19"/>
                  </a:lnTo>
                  <a:lnTo>
                    <a:pt x="5" y="9"/>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7" name="Freeform 84">
              <a:extLst>
                <a:ext uri="{FF2B5EF4-FFF2-40B4-BE49-F238E27FC236}">
                  <a16:creationId xmlns:a16="http://schemas.microsoft.com/office/drawing/2014/main" id="{A5A24E31-023D-4552-A3C1-6A935B2C4561}"/>
                </a:ext>
              </a:extLst>
            </p:cNvPr>
            <p:cNvSpPr>
              <a:spLocks noChangeArrowheads="1"/>
            </p:cNvSpPr>
            <p:nvPr/>
          </p:nvSpPr>
          <p:spPr bwMode="auto">
            <a:xfrm>
              <a:off x="3131" y="1937"/>
              <a:ext cx="72" cy="27"/>
            </a:xfrm>
            <a:custGeom>
              <a:avLst/>
              <a:gdLst>
                <a:gd name="T0" fmla="*/ 10 w 72"/>
                <a:gd name="T1" fmla="*/ 0 h 27"/>
                <a:gd name="T2" fmla="*/ 7 w 72"/>
                <a:gd name="T3" fmla="*/ 2 h 27"/>
                <a:gd name="T4" fmla="*/ 2 w 72"/>
                <a:gd name="T5" fmla="*/ 7 h 27"/>
                <a:gd name="T6" fmla="*/ 0 w 72"/>
                <a:gd name="T7" fmla="*/ 15 h 27"/>
                <a:gd name="T8" fmla="*/ 8 w 72"/>
                <a:gd name="T9" fmla="*/ 22 h 27"/>
                <a:gd name="T10" fmla="*/ 9 w 72"/>
                <a:gd name="T11" fmla="*/ 22 h 27"/>
                <a:gd name="T12" fmla="*/ 12 w 72"/>
                <a:gd name="T13" fmla="*/ 21 h 27"/>
                <a:gd name="T14" fmla="*/ 16 w 72"/>
                <a:gd name="T15" fmla="*/ 20 h 27"/>
                <a:gd name="T16" fmla="*/ 20 w 72"/>
                <a:gd name="T17" fmla="*/ 19 h 27"/>
                <a:gd name="T18" fmla="*/ 25 w 72"/>
                <a:gd name="T19" fmla="*/ 19 h 27"/>
                <a:gd name="T20" fmla="*/ 30 w 72"/>
                <a:gd name="T21" fmla="*/ 20 h 27"/>
                <a:gd name="T22" fmla="*/ 36 w 72"/>
                <a:gd name="T23" fmla="*/ 22 h 27"/>
                <a:gd name="T24" fmla="*/ 39 w 72"/>
                <a:gd name="T25" fmla="*/ 25 h 27"/>
                <a:gd name="T26" fmla="*/ 40 w 72"/>
                <a:gd name="T27" fmla="*/ 25 h 27"/>
                <a:gd name="T28" fmla="*/ 42 w 72"/>
                <a:gd name="T29" fmla="*/ 26 h 27"/>
                <a:gd name="T30" fmla="*/ 46 w 72"/>
                <a:gd name="T31" fmla="*/ 27 h 27"/>
                <a:gd name="T32" fmla="*/ 51 w 72"/>
                <a:gd name="T33" fmla="*/ 27 h 27"/>
                <a:gd name="T34" fmla="*/ 56 w 72"/>
                <a:gd name="T35" fmla="*/ 27 h 27"/>
                <a:gd name="T36" fmla="*/ 61 w 72"/>
                <a:gd name="T37" fmla="*/ 27 h 27"/>
                <a:gd name="T38" fmla="*/ 66 w 72"/>
                <a:gd name="T39" fmla="*/ 25 h 27"/>
                <a:gd name="T40" fmla="*/ 72 w 72"/>
                <a:gd name="T41" fmla="*/ 22 h 27"/>
                <a:gd name="T42" fmla="*/ 71 w 72"/>
                <a:gd name="T43" fmla="*/ 22 h 27"/>
                <a:gd name="T44" fmla="*/ 66 w 72"/>
                <a:gd name="T45" fmla="*/ 22 h 27"/>
                <a:gd name="T46" fmla="*/ 61 w 72"/>
                <a:gd name="T47" fmla="*/ 21 h 27"/>
                <a:gd name="T48" fmla="*/ 55 w 72"/>
                <a:gd name="T49" fmla="*/ 21 h 27"/>
                <a:gd name="T50" fmla="*/ 49 w 72"/>
                <a:gd name="T51" fmla="*/ 20 h 27"/>
                <a:gd name="T52" fmla="*/ 42 w 72"/>
                <a:gd name="T53" fmla="*/ 18 h 27"/>
                <a:gd name="T54" fmla="*/ 35 w 72"/>
                <a:gd name="T55" fmla="*/ 16 h 27"/>
                <a:gd name="T56" fmla="*/ 29 w 72"/>
                <a:gd name="T57" fmla="*/ 13 h 27"/>
                <a:gd name="T58" fmla="*/ 27 w 72"/>
                <a:gd name="T59" fmla="*/ 13 h 27"/>
                <a:gd name="T60" fmla="*/ 24 w 72"/>
                <a:gd name="T61" fmla="*/ 15 h 27"/>
                <a:gd name="T62" fmla="*/ 18 w 72"/>
                <a:gd name="T63" fmla="*/ 16 h 27"/>
                <a:gd name="T64" fmla="*/ 13 w 72"/>
                <a:gd name="T65" fmla="*/ 16 h 27"/>
                <a:gd name="T66" fmla="*/ 8 w 72"/>
                <a:gd name="T67" fmla="*/ 15 h 27"/>
                <a:gd name="T68" fmla="*/ 5 w 72"/>
                <a:gd name="T69" fmla="*/ 11 h 27"/>
                <a:gd name="T70" fmla="*/ 6 w 72"/>
                <a:gd name="T71" fmla="*/ 7 h 27"/>
                <a:gd name="T72" fmla="*/ 10 w 72"/>
                <a:gd name="T7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27">
                  <a:moveTo>
                    <a:pt x="10" y="0"/>
                  </a:moveTo>
                  <a:lnTo>
                    <a:pt x="7" y="2"/>
                  </a:lnTo>
                  <a:lnTo>
                    <a:pt x="2" y="7"/>
                  </a:lnTo>
                  <a:lnTo>
                    <a:pt x="0" y="15"/>
                  </a:lnTo>
                  <a:lnTo>
                    <a:pt x="8" y="22"/>
                  </a:lnTo>
                  <a:lnTo>
                    <a:pt x="9" y="22"/>
                  </a:lnTo>
                  <a:lnTo>
                    <a:pt x="12" y="21"/>
                  </a:lnTo>
                  <a:lnTo>
                    <a:pt x="16" y="20"/>
                  </a:lnTo>
                  <a:lnTo>
                    <a:pt x="20" y="19"/>
                  </a:lnTo>
                  <a:lnTo>
                    <a:pt x="25" y="19"/>
                  </a:lnTo>
                  <a:lnTo>
                    <a:pt x="30" y="20"/>
                  </a:lnTo>
                  <a:lnTo>
                    <a:pt x="36" y="22"/>
                  </a:lnTo>
                  <a:lnTo>
                    <a:pt x="39" y="25"/>
                  </a:lnTo>
                  <a:lnTo>
                    <a:pt x="40" y="25"/>
                  </a:lnTo>
                  <a:lnTo>
                    <a:pt x="42" y="26"/>
                  </a:lnTo>
                  <a:lnTo>
                    <a:pt x="46" y="27"/>
                  </a:lnTo>
                  <a:lnTo>
                    <a:pt x="51" y="27"/>
                  </a:lnTo>
                  <a:lnTo>
                    <a:pt x="56" y="27"/>
                  </a:lnTo>
                  <a:lnTo>
                    <a:pt x="61" y="27"/>
                  </a:lnTo>
                  <a:lnTo>
                    <a:pt x="66" y="25"/>
                  </a:lnTo>
                  <a:lnTo>
                    <a:pt x="72" y="22"/>
                  </a:lnTo>
                  <a:lnTo>
                    <a:pt x="71" y="22"/>
                  </a:lnTo>
                  <a:lnTo>
                    <a:pt x="66" y="22"/>
                  </a:lnTo>
                  <a:lnTo>
                    <a:pt x="61" y="21"/>
                  </a:lnTo>
                  <a:lnTo>
                    <a:pt x="55" y="21"/>
                  </a:lnTo>
                  <a:lnTo>
                    <a:pt x="49" y="20"/>
                  </a:lnTo>
                  <a:lnTo>
                    <a:pt x="42" y="18"/>
                  </a:lnTo>
                  <a:lnTo>
                    <a:pt x="35" y="16"/>
                  </a:lnTo>
                  <a:lnTo>
                    <a:pt x="29" y="13"/>
                  </a:lnTo>
                  <a:lnTo>
                    <a:pt x="27" y="13"/>
                  </a:lnTo>
                  <a:lnTo>
                    <a:pt x="24" y="15"/>
                  </a:lnTo>
                  <a:lnTo>
                    <a:pt x="18" y="16"/>
                  </a:lnTo>
                  <a:lnTo>
                    <a:pt x="13" y="16"/>
                  </a:lnTo>
                  <a:lnTo>
                    <a:pt x="8" y="15"/>
                  </a:lnTo>
                  <a:lnTo>
                    <a:pt x="5" y="11"/>
                  </a:lnTo>
                  <a:lnTo>
                    <a:pt x="6" y="7"/>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8" name="Freeform 85">
              <a:extLst>
                <a:ext uri="{FF2B5EF4-FFF2-40B4-BE49-F238E27FC236}">
                  <a16:creationId xmlns:a16="http://schemas.microsoft.com/office/drawing/2014/main" id="{65A63800-AAEC-4F39-9F18-4F41B66E2012}"/>
                </a:ext>
              </a:extLst>
            </p:cNvPr>
            <p:cNvSpPr>
              <a:spLocks noChangeArrowheads="1"/>
            </p:cNvSpPr>
            <p:nvPr/>
          </p:nvSpPr>
          <p:spPr bwMode="auto">
            <a:xfrm>
              <a:off x="2936" y="1943"/>
              <a:ext cx="56" cy="93"/>
            </a:xfrm>
            <a:custGeom>
              <a:avLst/>
              <a:gdLst>
                <a:gd name="T0" fmla="*/ 56 w 56"/>
                <a:gd name="T1" fmla="*/ 0 h 93"/>
                <a:gd name="T2" fmla="*/ 56 w 56"/>
                <a:gd name="T3" fmla="*/ 3 h 93"/>
                <a:gd name="T4" fmla="*/ 55 w 56"/>
                <a:gd name="T5" fmla="*/ 11 h 93"/>
                <a:gd name="T6" fmla="*/ 54 w 56"/>
                <a:gd name="T7" fmla="*/ 23 h 93"/>
                <a:gd name="T8" fmla="*/ 50 w 56"/>
                <a:gd name="T9" fmla="*/ 36 h 93"/>
                <a:gd name="T10" fmla="*/ 44 w 56"/>
                <a:gd name="T11" fmla="*/ 52 h 93"/>
                <a:gd name="T12" fmla="*/ 33 w 56"/>
                <a:gd name="T13" fmla="*/ 67 h 93"/>
                <a:gd name="T14" fmla="*/ 19 w 56"/>
                <a:gd name="T15" fmla="*/ 81 h 93"/>
                <a:gd name="T16" fmla="*/ 0 w 56"/>
                <a:gd name="T17" fmla="*/ 93 h 93"/>
                <a:gd name="T18" fmla="*/ 3 w 56"/>
                <a:gd name="T19" fmla="*/ 90 h 93"/>
                <a:gd name="T20" fmla="*/ 10 w 56"/>
                <a:gd name="T21" fmla="*/ 83 h 93"/>
                <a:gd name="T22" fmla="*/ 18 w 56"/>
                <a:gd name="T23" fmla="*/ 71 h 93"/>
                <a:gd name="T24" fmla="*/ 28 w 56"/>
                <a:gd name="T25" fmla="*/ 58 h 93"/>
                <a:gd name="T26" fmla="*/ 38 w 56"/>
                <a:gd name="T27" fmla="*/ 42 h 93"/>
                <a:gd name="T28" fmla="*/ 48 w 56"/>
                <a:gd name="T29" fmla="*/ 27 h 93"/>
                <a:gd name="T30" fmla="*/ 54 w 56"/>
                <a:gd name="T31" fmla="*/ 13 h 93"/>
                <a:gd name="T32" fmla="*/ 56 w 56"/>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93">
                  <a:moveTo>
                    <a:pt x="56" y="0"/>
                  </a:moveTo>
                  <a:lnTo>
                    <a:pt x="56" y="3"/>
                  </a:lnTo>
                  <a:lnTo>
                    <a:pt x="55" y="11"/>
                  </a:lnTo>
                  <a:lnTo>
                    <a:pt x="54" y="23"/>
                  </a:lnTo>
                  <a:lnTo>
                    <a:pt x="50" y="36"/>
                  </a:lnTo>
                  <a:lnTo>
                    <a:pt x="44" y="52"/>
                  </a:lnTo>
                  <a:lnTo>
                    <a:pt x="33" y="67"/>
                  </a:lnTo>
                  <a:lnTo>
                    <a:pt x="19" y="81"/>
                  </a:lnTo>
                  <a:lnTo>
                    <a:pt x="0" y="93"/>
                  </a:lnTo>
                  <a:lnTo>
                    <a:pt x="3" y="90"/>
                  </a:lnTo>
                  <a:lnTo>
                    <a:pt x="10" y="83"/>
                  </a:lnTo>
                  <a:lnTo>
                    <a:pt x="18" y="71"/>
                  </a:lnTo>
                  <a:lnTo>
                    <a:pt x="28" y="58"/>
                  </a:lnTo>
                  <a:lnTo>
                    <a:pt x="38" y="42"/>
                  </a:lnTo>
                  <a:lnTo>
                    <a:pt x="48" y="27"/>
                  </a:lnTo>
                  <a:lnTo>
                    <a:pt x="54" y="13"/>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29" name="Freeform 86">
              <a:extLst>
                <a:ext uri="{FF2B5EF4-FFF2-40B4-BE49-F238E27FC236}">
                  <a16:creationId xmlns:a16="http://schemas.microsoft.com/office/drawing/2014/main" id="{D20D7DF8-05FD-407B-B29B-B182A308E83F}"/>
                </a:ext>
              </a:extLst>
            </p:cNvPr>
            <p:cNvSpPr>
              <a:spLocks noChangeArrowheads="1"/>
            </p:cNvSpPr>
            <p:nvPr/>
          </p:nvSpPr>
          <p:spPr bwMode="auto">
            <a:xfrm>
              <a:off x="3101" y="1970"/>
              <a:ext cx="10" cy="15"/>
            </a:xfrm>
            <a:custGeom>
              <a:avLst/>
              <a:gdLst>
                <a:gd name="T0" fmla="*/ 10 w 10"/>
                <a:gd name="T1" fmla="*/ 0 h 15"/>
                <a:gd name="T2" fmla="*/ 8 w 10"/>
                <a:gd name="T3" fmla="*/ 1 h 15"/>
                <a:gd name="T4" fmla="*/ 5 w 10"/>
                <a:gd name="T5" fmla="*/ 3 h 15"/>
                <a:gd name="T6" fmla="*/ 2 w 10"/>
                <a:gd name="T7" fmla="*/ 8 h 15"/>
                <a:gd name="T8" fmla="*/ 4 w 10"/>
                <a:gd name="T9" fmla="*/ 15 h 15"/>
                <a:gd name="T10" fmla="*/ 2 w 10"/>
                <a:gd name="T11" fmla="*/ 13 h 15"/>
                <a:gd name="T12" fmla="*/ 0 w 10"/>
                <a:gd name="T13" fmla="*/ 9 h 15"/>
                <a:gd name="T14" fmla="*/ 1 w 10"/>
                <a:gd name="T15" fmla="*/ 4 h 15"/>
                <a:gd name="T16" fmla="*/ 10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10" y="0"/>
                  </a:moveTo>
                  <a:lnTo>
                    <a:pt x="8" y="1"/>
                  </a:lnTo>
                  <a:lnTo>
                    <a:pt x="5" y="3"/>
                  </a:lnTo>
                  <a:lnTo>
                    <a:pt x="2" y="8"/>
                  </a:lnTo>
                  <a:lnTo>
                    <a:pt x="4" y="15"/>
                  </a:lnTo>
                  <a:lnTo>
                    <a:pt x="2" y="13"/>
                  </a:lnTo>
                  <a:lnTo>
                    <a:pt x="0" y="9"/>
                  </a:lnTo>
                  <a:lnTo>
                    <a:pt x="1" y="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0" name="Freeform 87">
              <a:extLst>
                <a:ext uri="{FF2B5EF4-FFF2-40B4-BE49-F238E27FC236}">
                  <a16:creationId xmlns:a16="http://schemas.microsoft.com/office/drawing/2014/main" id="{A8C3ECBA-3584-4749-A7A2-B4986B20E2D4}"/>
                </a:ext>
              </a:extLst>
            </p:cNvPr>
            <p:cNvSpPr>
              <a:spLocks noChangeArrowheads="1"/>
            </p:cNvSpPr>
            <p:nvPr/>
          </p:nvSpPr>
          <p:spPr bwMode="auto">
            <a:xfrm>
              <a:off x="3110" y="1977"/>
              <a:ext cx="88" cy="17"/>
            </a:xfrm>
            <a:custGeom>
              <a:avLst/>
              <a:gdLst>
                <a:gd name="T0" fmla="*/ 0 w 88"/>
                <a:gd name="T1" fmla="*/ 0 h 17"/>
                <a:gd name="T2" fmla="*/ 2 w 88"/>
                <a:gd name="T3" fmla="*/ 1 h 17"/>
                <a:gd name="T4" fmla="*/ 8 w 88"/>
                <a:gd name="T5" fmla="*/ 3 h 17"/>
                <a:gd name="T6" fmla="*/ 18 w 88"/>
                <a:gd name="T7" fmla="*/ 6 h 17"/>
                <a:gd name="T8" fmla="*/ 30 w 88"/>
                <a:gd name="T9" fmla="*/ 9 h 17"/>
                <a:gd name="T10" fmla="*/ 43 w 88"/>
                <a:gd name="T11" fmla="*/ 13 h 17"/>
                <a:gd name="T12" fmla="*/ 59 w 88"/>
                <a:gd name="T13" fmla="*/ 14 h 17"/>
                <a:gd name="T14" fmla="*/ 73 w 88"/>
                <a:gd name="T15" fmla="*/ 14 h 17"/>
                <a:gd name="T16" fmla="*/ 88 w 88"/>
                <a:gd name="T17" fmla="*/ 10 h 17"/>
                <a:gd name="T18" fmla="*/ 86 w 88"/>
                <a:gd name="T19" fmla="*/ 12 h 17"/>
                <a:gd name="T20" fmla="*/ 81 w 88"/>
                <a:gd name="T21" fmla="*/ 14 h 17"/>
                <a:gd name="T22" fmla="*/ 72 w 88"/>
                <a:gd name="T23" fmla="*/ 15 h 17"/>
                <a:gd name="T24" fmla="*/ 62 w 88"/>
                <a:gd name="T25" fmla="*/ 17 h 17"/>
                <a:gd name="T26" fmla="*/ 48 w 88"/>
                <a:gd name="T27" fmla="*/ 17 h 17"/>
                <a:gd name="T28" fmla="*/ 33 w 88"/>
                <a:gd name="T29" fmla="*/ 15 h 17"/>
                <a:gd name="T30" fmla="*/ 17 w 88"/>
                <a:gd name="T31" fmla="*/ 9 h 17"/>
                <a:gd name="T32" fmla="*/ 0 w 8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
                  <a:moveTo>
                    <a:pt x="0" y="0"/>
                  </a:moveTo>
                  <a:lnTo>
                    <a:pt x="2" y="1"/>
                  </a:lnTo>
                  <a:lnTo>
                    <a:pt x="8" y="3"/>
                  </a:lnTo>
                  <a:lnTo>
                    <a:pt x="18" y="6"/>
                  </a:lnTo>
                  <a:lnTo>
                    <a:pt x="30" y="9"/>
                  </a:lnTo>
                  <a:lnTo>
                    <a:pt x="43" y="13"/>
                  </a:lnTo>
                  <a:lnTo>
                    <a:pt x="59" y="14"/>
                  </a:lnTo>
                  <a:lnTo>
                    <a:pt x="73" y="14"/>
                  </a:lnTo>
                  <a:lnTo>
                    <a:pt x="88" y="10"/>
                  </a:lnTo>
                  <a:lnTo>
                    <a:pt x="86" y="12"/>
                  </a:lnTo>
                  <a:lnTo>
                    <a:pt x="81" y="14"/>
                  </a:lnTo>
                  <a:lnTo>
                    <a:pt x="72" y="15"/>
                  </a:lnTo>
                  <a:lnTo>
                    <a:pt x="62" y="17"/>
                  </a:lnTo>
                  <a:lnTo>
                    <a:pt x="48" y="17"/>
                  </a:lnTo>
                  <a:lnTo>
                    <a:pt x="33" y="15"/>
                  </a:lnTo>
                  <a:lnTo>
                    <a:pt x="17"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1" name="Freeform 88">
              <a:extLst>
                <a:ext uri="{FF2B5EF4-FFF2-40B4-BE49-F238E27FC236}">
                  <a16:creationId xmlns:a16="http://schemas.microsoft.com/office/drawing/2014/main" id="{48294AE9-261F-452F-B652-CBE28F17E144}"/>
                </a:ext>
              </a:extLst>
            </p:cNvPr>
            <p:cNvSpPr>
              <a:spLocks noChangeArrowheads="1"/>
            </p:cNvSpPr>
            <p:nvPr/>
          </p:nvSpPr>
          <p:spPr bwMode="auto">
            <a:xfrm>
              <a:off x="3138" y="2003"/>
              <a:ext cx="40" cy="10"/>
            </a:xfrm>
            <a:custGeom>
              <a:avLst/>
              <a:gdLst>
                <a:gd name="T0" fmla="*/ 0 w 40"/>
                <a:gd name="T1" fmla="*/ 2 h 10"/>
                <a:gd name="T2" fmla="*/ 1 w 40"/>
                <a:gd name="T3" fmla="*/ 2 h 10"/>
                <a:gd name="T4" fmla="*/ 4 w 40"/>
                <a:gd name="T5" fmla="*/ 2 h 10"/>
                <a:gd name="T6" fmla="*/ 8 w 40"/>
                <a:gd name="T7" fmla="*/ 2 h 10"/>
                <a:gd name="T8" fmla="*/ 14 w 40"/>
                <a:gd name="T9" fmla="*/ 2 h 10"/>
                <a:gd name="T10" fmla="*/ 20 w 40"/>
                <a:gd name="T11" fmla="*/ 2 h 10"/>
                <a:gd name="T12" fmla="*/ 28 w 40"/>
                <a:gd name="T13" fmla="*/ 2 h 10"/>
                <a:gd name="T14" fmla="*/ 34 w 40"/>
                <a:gd name="T15" fmla="*/ 1 h 10"/>
                <a:gd name="T16" fmla="*/ 40 w 40"/>
                <a:gd name="T17" fmla="*/ 0 h 10"/>
                <a:gd name="T18" fmla="*/ 40 w 40"/>
                <a:gd name="T19" fmla="*/ 1 h 10"/>
                <a:gd name="T20" fmla="*/ 39 w 40"/>
                <a:gd name="T21" fmla="*/ 3 h 10"/>
                <a:gd name="T22" fmla="*/ 36 w 40"/>
                <a:gd name="T23" fmla="*/ 6 h 10"/>
                <a:gd name="T24" fmla="*/ 33 w 40"/>
                <a:gd name="T25" fmla="*/ 8 h 10"/>
                <a:gd name="T26" fmla="*/ 28 w 40"/>
                <a:gd name="T27" fmla="*/ 10 h 10"/>
                <a:gd name="T28" fmla="*/ 20 w 40"/>
                <a:gd name="T29" fmla="*/ 10 h 10"/>
                <a:gd name="T30" fmla="*/ 11 w 40"/>
                <a:gd name="T31" fmla="*/ 7 h 10"/>
                <a:gd name="T32" fmla="*/ 0 w 40"/>
                <a:gd name="T3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10">
                  <a:moveTo>
                    <a:pt x="0" y="2"/>
                  </a:moveTo>
                  <a:lnTo>
                    <a:pt x="1" y="2"/>
                  </a:lnTo>
                  <a:lnTo>
                    <a:pt x="4" y="2"/>
                  </a:lnTo>
                  <a:lnTo>
                    <a:pt x="8" y="2"/>
                  </a:lnTo>
                  <a:lnTo>
                    <a:pt x="14" y="2"/>
                  </a:lnTo>
                  <a:lnTo>
                    <a:pt x="20" y="2"/>
                  </a:lnTo>
                  <a:lnTo>
                    <a:pt x="28" y="2"/>
                  </a:lnTo>
                  <a:lnTo>
                    <a:pt x="34" y="1"/>
                  </a:lnTo>
                  <a:lnTo>
                    <a:pt x="40" y="0"/>
                  </a:lnTo>
                  <a:lnTo>
                    <a:pt x="40" y="1"/>
                  </a:lnTo>
                  <a:lnTo>
                    <a:pt x="39" y="3"/>
                  </a:lnTo>
                  <a:lnTo>
                    <a:pt x="36" y="6"/>
                  </a:lnTo>
                  <a:lnTo>
                    <a:pt x="33" y="8"/>
                  </a:lnTo>
                  <a:lnTo>
                    <a:pt x="28" y="10"/>
                  </a:lnTo>
                  <a:lnTo>
                    <a:pt x="20" y="10"/>
                  </a:lnTo>
                  <a:lnTo>
                    <a:pt x="11"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2" name="Freeform 89">
              <a:extLst>
                <a:ext uri="{FF2B5EF4-FFF2-40B4-BE49-F238E27FC236}">
                  <a16:creationId xmlns:a16="http://schemas.microsoft.com/office/drawing/2014/main" id="{0E5F8FAA-2465-410D-B0F2-96238F7CF9D7}"/>
                </a:ext>
              </a:extLst>
            </p:cNvPr>
            <p:cNvSpPr>
              <a:spLocks noChangeArrowheads="1"/>
            </p:cNvSpPr>
            <p:nvPr/>
          </p:nvSpPr>
          <p:spPr bwMode="auto">
            <a:xfrm>
              <a:off x="3059" y="1875"/>
              <a:ext cx="24" cy="6"/>
            </a:xfrm>
            <a:custGeom>
              <a:avLst/>
              <a:gdLst>
                <a:gd name="T0" fmla="*/ 0 w 24"/>
                <a:gd name="T1" fmla="*/ 0 h 6"/>
                <a:gd name="T2" fmla="*/ 2 w 24"/>
                <a:gd name="T3" fmla="*/ 2 h 6"/>
                <a:gd name="T4" fmla="*/ 6 w 24"/>
                <a:gd name="T5" fmla="*/ 6 h 6"/>
                <a:gd name="T6" fmla="*/ 14 w 24"/>
                <a:gd name="T7" fmla="*/ 6 h 6"/>
                <a:gd name="T8" fmla="*/ 24 w 24"/>
                <a:gd name="T9" fmla="*/ 1 h 6"/>
                <a:gd name="T10" fmla="*/ 22 w 24"/>
                <a:gd name="T11" fmla="*/ 1 h 6"/>
                <a:gd name="T12" fmla="*/ 16 w 24"/>
                <a:gd name="T13" fmla="*/ 2 h 6"/>
                <a:gd name="T14" fmla="*/ 8 w 24"/>
                <a:gd name="T15" fmla="*/ 2 h 6"/>
                <a:gd name="T16" fmla="*/ 0 w 2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6">
                  <a:moveTo>
                    <a:pt x="0" y="0"/>
                  </a:moveTo>
                  <a:lnTo>
                    <a:pt x="2" y="2"/>
                  </a:lnTo>
                  <a:lnTo>
                    <a:pt x="6" y="6"/>
                  </a:lnTo>
                  <a:lnTo>
                    <a:pt x="14" y="6"/>
                  </a:lnTo>
                  <a:lnTo>
                    <a:pt x="24" y="1"/>
                  </a:lnTo>
                  <a:lnTo>
                    <a:pt x="22" y="1"/>
                  </a:lnTo>
                  <a:lnTo>
                    <a:pt x="16" y="2"/>
                  </a:lnTo>
                  <a:lnTo>
                    <a:pt x="8"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3" name="Freeform 90">
              <a:extLst>
                <a:ext uri="{FF2B5EF4-FFF2-40B4-BE49-F238E27FC236}">
                  <a16:creationId xmlns:a16="http://schemas.microsoft.com/office/drawing/2014/main" id="{38A839D2-E9BE-4E95-8E6E-3D0BCF2E8C0D}"/>
                </a:ext>
              </a:extLst>
            </p:cNvPr>
            <p:cNvSpPr>
              <a:spLocks noChangeArrowheads="1"/>
            </p:cNvSpPr>
            <p:nvPr/>
          </p:nvSpPr>
          <p:spPr bwMode="auto">
            <a:xfrm>
              <a:off x="3060" y="1882"/>
              <a:ext cx="24" cy="5"/>
            </a:xfrm>
            <a:custGeom>
              <a:avLst/>
              <a:gdLst>
                <a:gd name="T0" fmla="*/ 0 w 24"/>
                <a:gd name="T1" fmla="*/ 0 h 5"/>
                <a:gd name="T2" fmla="*/ 2 w 24"/>
                <a:gd name="T3" fmla="*/ 2 h 5"/>
                <a:gd name="T4" fmla="*/ 6 w 24"/>
                <a:gd name="T5" fmla="*/ 5 h 5"/>
                <a:gd name="T6" fmla="*/ 14 w 24"/>
                <a:gd name="T7" fmla="*/ 5 h 5"/>
                <a:gd name="T8" fmla="*/ 24 w 24"/>
                <a:gd name="T9" fmla="*/ 1 h 5"/>
                <a:gd name="T10" fmla="*/ 22 w 24"/>
                <a:gd name="T11" fmla="*/ 1 h 5"/>
                <a:gd name="T12" fmla="*/ 16 w 24"/>
                <a:gd name="T13" fmla="*/ 2 h 5"/>
                <a:gd name="T14" fmla="*/ 8 w 24"/>
                <a:gd name="T15" fmla="*/ 1 h 5"/>
                <a:gd name="T16" fmla="*/ 0 w 2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
                  <a:moveTo>
                    <a:pt x="0" y="0"/>
                  </a:moveTo>
                  <a:lnTo>
                    <a:pt x="2" y="2"/>
                  </a:lnTo>
                  <a:lnTo>
                    <a:pt x="6" y="5"/>
                  </a:lnTo>
                  <a:lnTo>
                    <a:pt x="14" y="5"/>
                  </a:lnTo>
                  <a:lnTo>
                    <a:pt x="24" y="1"/>
                  </a:lnTo>
                  <a:lnTo>
                    <a:pt x="22" y="1"/>
                  </a:lnTo>
                  <a:lnTo>
                    <a:pt x="16" y="2"/>
                  </a:lnTo>
                  <a:lnTo>
                    <a:pt x="8"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4" name="Freeform 91">
              <a:extLst>
                <a:ext uri="{FF2B5EF4-FFF2-40B4-BE49-F238E27FC236}">
                  <a16:creationId xmlns:a16="http://schemas.microsoft.com/office/drawing/2014/main" id="{3470D34E-D10B-456E-9238-F680DBB2F387}"/>
                </a:ext>
              </a:extLst>
            </p:cNvPr>
            <p:cNvSpPr>
              <a:spLocks noChangeArrowheads="1"/>
            </p:cNvSpPr>
            <p:nvPr/>
          </p:nvSpPr>
          <p:spPr bwMode="auto">
            <a:xfrm>
              <a:off x="3116" y="1943"/>
              <a:ext cx="19" cy="21"/>
            </a:xfrm>
            <a:custGeom>
              <a:avLst/>
              <a:gdLst>
                <a:gd name="T0" fmla="*/ 0 w 19"/>
                <a:gd name="T1" fmla="*/ 21 h 21"/>
                <a:gd name="T2" fmla="*/ 2 w 19"/>
                <a:gd name="T3" fmla="*/ 20 h 21"/>
                <a:gd name="T4" fmla="*/ 9 w 19"/>
                <a:gd name="T5" fmla="*/ 15 h 21"/>
                <a:gd name="T6" fmla="*/ 15 w 19"/>
                <a:gd name="T7" fmla="*/ 9 h 21"/>
                <a:gd name="T8" fmla="*/ 19 w 19"/>
                <a:gd name="T9" fmla="*/ 0 h 21"/>
                <a:gd name="T10" fmla="*/ 0 w 19"/>
                <a:gd name="T11" fmla="*/ 21 h 21"/>
              </a:gdLst>
              <a:ahLst/>
              <a:cxnLst>
                <a:cxn ang="0">
                  <a:pos x="T0" y="T1"/>
                </a:cxn>
                <a:cxn ang="0">
                  <a:pos x="T2" y="T3"/>
                </a:cxn>
                <a:cxn ang="0">
                  <a:pos x="T4" y="T5"/>
                </a:cxn>
                <a:cxn ang="0">
                  <a:pos x="T6" y="T7"/>
                </a:cxn>
                <a:cxn ang="0">
                  <a:pos x="T8" y="T9"/>
                </a:cxn>
                <a:cxn ang="0">
                  <a:pos x="T10" y="T11"/>
                </a:cxn>
              </a:cxnLst>
              <a:rect l="0" t="0" r="r" b="b"/>
              <a:pathLst>
                <a:path w="19" h="21">
                  <a:moveTo>
                    <a:pt x="0" y="21"/>
                  </a:moveTo>
                  <a:lnTo>
                    <a:pt x="2" y="20"/>
                  </a:lnTo>
                  <a:lnTo>
                    <a:pt x="9" y="15"/>
                  </a:lnTo>
                  <a:lnTo>
                    <a:pt x="15" y="9"/>
                  </a:lnTo>
                  <a:lnTo>
                    <a:pt x="19" y="0"/>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5" name="Freeform 92">
              <a:extLst>
                <a:ext uri="{FF2B5EF4-FFF2-40B4-BE49-F238E27FC236}">
                  <a16:creationId xmlns:a16="http://schemas.microsoft.com/office/drawing/2014/main" id="{349E4A23-D195-4FFB-8ED7-1BB217006F7D}"/>
                </a:ext>
              </a:extLst>
            </p:cNvPr>
            <p:cNvSpPr>
              <a:spLocks noChangeArrowheads="1"/>
            </p:cNvSpPr>
            <p:nvPr/>
          </p:nvSpPr>
          <p:spPr bwMode="auto">
            <a:xfrm>
              <a:off x="2978" y="2032"/>
              <a:ext cx="232" cy="61"/>
            </a:xfrm>
            <a:custGeom>
              <a:avLst/>
              <a:gdLst>
                <a:gd name="T0" fmla="*/ 0 w 232"/>
                <a:gd name="T1" fmla="*/ 0 h 61"/>
                <a:gd name="T2" fmla="*/ 1 w 232"/>
                <a:gd name="T3" fmla="*/ 1 h 61"/>
                <a:gd name="T4" fmla="*/ 5 w 232"/>
                <a:gd name="T5" fmla="*/ 4 h 61"/>
                <a:gd name="T6" fmla="*/ 11 w 232"/>
                <a:gd name="T7" fmla="*/ 8 h 61"/>
                <a:gd name="T8" fmla="*/ 20 w 232"/>
                <a:gd name="T9" fmla="*/ 13 h 61"/>
                <a:gd name="T10" fmla="*/ 30 w 232"/>
                <a:gd name="T11" fmla="*/ 18 h 61"/>
                <a:gd name="T12" fmla="*/ 43 w 232"/>
                <a:gd name="T13" fmla="*/ 24 h 61"/>
                <a:gd name="T14" fmla="*/ 57 w 232"/>
                <a:gd name="T15" fmla="*/ 31 h 61"/>
                <a:gd name="T16" fmla="*/ 73 w 232"/>
                <a:gd name="T17" fmla="*/ 36 h 61"/>
                <a:gd name="T18" fmla="*/ 90 w 232"/>
                <a:gd name="T19" fmla="*/ 41 h 61"/>
                <a:gd name="T20" fmla="*/ 107 w 232"/>
                <a:gd name="T21" fmla="*/ 45 h 61"/>
                <a:gd name="T22" fmla="*/ 127 w 232"/>
                <a:gd name="T23" fmla="*/ 47 h 61"/>
                <a:gd name="T24" fmla="*/ 147 w 232"/>
                <a:gd name="T25" fmla="*/ 47 h 61"/>
                <a:gd name="T26" fmla="*/ 168 w 232"/>
                <a:gd name="T27" fmla="*/ 45 h 61"/>
                <a:gd name="T28" fmla="*/ 189 w 232"/>
                <a:gd name="T29" fmla="*/ 41 h 61"/>
                <a:gd name="T30" fmla="*/ 210 w 232"/>
                <a:gd name="T31" fmla="*/ 33 h 61"/>
                <a:gd name="T32" fmla="*/ 232 w 232"/>
                <a:gd name="T33" fmla="*/ 22 h 61"/>
                <a:gd name="T34" fmla="*/ 231 w 232"/>
                <a:gd name="T35" fmla="*/ 23 h 61"/>
                <a:gd name="T36" fmla="*/ 228 w 232"/>
                <a:gd name="T37" fmla="*/ 26 h 61"/>
                <a:gd name="T38" fmla="*/ 223 w 232"/>
                <a:gd name="T39" fmla="*/ 31 h 61"/>
                <a:gd name="T40" fmla="*/ 214 w 232"/>
                <a:gd name="T41" fmla="*/ 37 h 61"/>
                <a:gd name="T42" fmla="*/ 205 w 232"/>
                <a:gd name="T43" fmla="*/ 42 h 61"/>
                <a:gd name="T44" fmla="*/ 195 w 232"/>
                <a:gd name="T45" fmla="*/ 48 h 61"/>
                <a:gd name="T46" fmla="*/ 181 w 232"/>
                <a:gd name="T47" fmla="*/ 53 h 61"/>
                <a:gd name="T48" fmla="*/ 167 w 232"/>
                <a:gd name="T49" fmla="*/ 57 h 61"/>
                <a:gd name="T50" fmla="*/ 151 w 232"/>
                <a:gd name="T51" fmla="*/ 60 h 61"/>
                <a:gd name="T52" fmla="*/ 133 w 232"/>
                <a:gd name="T53" fmla="*/ 61 h 61"/>
                <a:gd name="T54" fmla="*/ 114 w 232"/>
                <a:gd name="T55" fmla="*/ 60 h 61"/>
                <a:gd name="T56" fmla="*/ 93 w 232"/>
                <a:gd name="T57" fmla="*/ 55 h 61"/>
                <a:gd name="T58" fmla="*/ 72 w 232"/>
                <a:gd name="T59" fmla="*/ 48 h 61"/>
                <a:gd name="T60" fmla="*/ 49 w 232"/>
                <a:gd name="T61" fmla="*/ 37 h 61"/>
                <a:gd name="T62" fmla="*/ 24 w 232"/>
                <a:gd name="T63" fmla="*/ 20 h 61"/>
                <a:gd name="T64" fmla="*/ 0 w 232"/>
                <a:gd name="T6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61">
                  <a:moveTo>
                    <a:pt x="0" y="0"/>
                  </a:moveTo>
                  <a:lnTo>
                    <a:pt x="1" y="1"/>
                  </a:lnTo>
                  <a:lnTo>
                    <a:pt x="5" y="4"/>
                  </a:lnTo>
                  <a:lnTo>
                    <a:pt x="11" y="8"/>
                  </a:lnTo>
                  <a:lnTo>
                    <a:pt x="20" y="13"/>
                  </a:lnTo>
                  <a:lnTo>
                    <a:pt x="30" y="18"/>
                  </a:lnTo>
                  <a:lnTo>
                    <a:pt x="43" y="24"/>
                  </a:lnTo>
                  <a:lnTo>
                    <a:pt x="57" y="31"/>
                  </a:lnTo>
                  <a:lnTo>
                    <a:pt x="73" y="36"/>
                  </a:lnTo>
                  <a:lnTo>
                    <a:pt x="90" y="41"/>
                  </a:lnTo>
                  <a:lnTo>
                    <a:pt x="107" y="45"/>
                  </a:lnTo>
                  <a:lnTo>
                    <a:pt x="127" y="47"/>
                  </a:lnTo>
                  <a:lnTo>
                    <a:pt x="147" y="47"/>
                  </a:lnTo>
                  <a:lnTo>
                    <a:pt x="168" y="45"/>
                  </a:lnTo>
                  <a:lnTo>
                    <a:pt x="189" y="41"/>
                  </a:lnTo>
                  <a:lnTo>
                    <a:pt x="210" y="33"/>
                  </a:lnTo>
                  <a:lnTo>
                    <a:pt x="232" y="22"/>
                  </a:lnTo>
                  <a:lnTo>
                    <a:pt x="231" y="23"/>
                  </a:lnTo>
                  <a:lnTo>
                    <a:pt x="228" y="26"/>
                  </a:lnTo>
                  <a:lnTo>
                    <a:pt x="223" y="31"/>
                  </a:lnTo>
                  <a:lnTo>
                    <a:pt x="214" y="37"/>
                  </a:lnTo>
                  <a:lnTo>
                    <a:pt x="205" y="42"/>
                  </a:lnTo>
                  <a:lnTo>
                    <a:pt x="195" y="48"/>
                  </a:lnTo>
                  <a:lnTo>
                    <a:pt x="181" y="53"/>
                  </a:lnTo>
                  <a:lnTo>
                    <a:pt x="167" y="57"/>
                  </a:lnTo>
                  <a:lnTo>
                    <a:pt x="151" y="60"/>
                  </a:lnTo>
                  <a:lnTo>
                    <a:pt x="133" y="61"/>
                  </a:lnTo>
                  <a:lnTo>
                    <a:pt x="114" y="60"/>
                  </a:lnTo>
                  <a:lnTo>
                    <a:pt x="93" y="55"/>
                  </a:lnTo>
                  <a:lnTo>
                    <a:pt x="72" y="48"/>
                  </a:lnTo>
                  <a:lnTo>
                    <a:pt x="49" y="37"/>
                  </a:lnTo>
                  <a:lnTo>
                    <a:pt x="24"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6" name="Freeform 93">
              <a:extLst>
                <a:ext uri="{FF2B5EF4-FFF2-40B4-BE49-F238E27FC236}">
                  <a16:creationId xmlns:a16="http://schemas.microsoft.com/office/drawing/2014/main" id="{84DA076E-2D1C-4C60-AF88-A694B43EA43B}"/>
                </a:ext>
              </a:extLst>
            </p:cNvPr>
            <p:cNvSpPr>
              <a:spLocks noChangeArrowheads="1"/>
            </p:cNvSpPr>
            <p:nvPr/>
          </p:nvSpPr>
          <p:spPr bwMode="auto">
            <a:xfrm>
              <a:off x="2777" y="2031"/>
              <a:ext cx="368" cy="87"/>
            </a:xfrm>
            <a:custGeom>
              <a:avLst/>
              <a:gdLst>
                <a:gd name="T0" fmla="*/ 0 w 368"/>
                <a:gd name="T1" fmla="*/ 20 h 87"/>
                <a:gd name="T2" fmla="*/ 1 w 368"/>
                <a:gd name="T3" fmla="*/ 19 h 87"/>
                <a:gd name="T4" fmla="*/ 3 w 368"/>
                <a:gd name="T5" fmla="*/ 18 h 87"/>
                <a:gd name="T6" fmla="*/ 7 w 368"/>
                <a:gd name="T7" fmla="*/ 15 h 87"/>
                <a:gd name="T8" fmla="*/ 13 w 368"/>
                <a:gd name="T9" fmla="*/ 12 h 87"/>
                <a:gd name="T10" fmla="*/ 20 w 368"/>
                <a:gd name="T11" fmla="*/ 9 h 87"/>
                <a:gd name="T12" fmla="*/ 28 w 368"/>
                <a:gd name="T13" fmla="*/ 6 h 87"/>
                <a:gd name="T14" fmla="*/ 38 w 368"/>
                <a:gd name="T15" fmla="*/ 3 h 87"/>
                <a:gd name="T16" fmla="*/ 50 w 368"/>
                <a:gd name="T17" fmla="*/ 1 h 87"/>
                <a:gd name="T18" fmla="*/ 62 w 368"/>
                <a:gd name="T19" fmla="*/ 0 h 87"/>
                <a:gd name="T20" fmla="*/ 75 w 368"/>
                <a:gd name="T21" fmla="*/ 0 h 87"/>
                <a:gd name="T22" fmla="*/ 90 w 368"/>
                <a:gd name="T23" fmla="*/ 1 h 87"/>
                <a:gd name="T24" fmla="*/ 106 w 368"/>
                <a:gd name="T25" fmla="*/ 4 h 87"/>
                <a:gd name="T26" fmla="*/ 124 w 368"/>
                <a:gd name="T27" fmla="*/ 8 h 87"/>
                <a:gd name="T28" fmla="*/ 141 w 368"/>
                <a:gd name="T29" fmla="*/ 15 h 87"/>
                <a:gd name="T30" fmla="*/ 161 w 368"/>
                <a:gd name="T31" fmla="*/ 25 h 87"/>
                <a:gd name="T32" fmla="*/ 181 w 368"/>
                <a:gd name="T33" fmla="*/ 38 h 87"/>
                <a:gd name="T34" fmla="*/ 183 w 368"/>
                <a:gd name="T35" fmla="*/ 39 h 87"/>
                <a:gd name="T36" fmla="*/ 187 w 368"/>
                <a:gd name="T37" fmla="*/ 40 h 87"/>
                <a:gd name="T38" fmla="*/ 194 w 368"/>
                <a:gd name="T39" fmla="*/ 43 h 87"/>
                <a:gd name="T40" fmla="*/ 204 w 368"/>
                <a:gd name="T41" fmla="*/ 46 h 87"/>
                <a:gd name="T42" fmla="*/ 215 w 368"/>
                <a:gd name="T43" fmla="*/ 50 h 87"/>
                <a:gd name="T44" fmla="*/ 227 w 368"/>
                <a:gd name="T45" fmla="*/ 54 h 87"/>
                <a:gd name="T46" fmla="*/ 242 w 368"/>
                <a:gd name="T47" fmla="*/ 59 h 87"/>
                <a:gd name="T48" fmla="*/ 256 w 368"/>
                <a:gd name="T49" fmla="*/ 63 h 87"/>
                <a:gd name="T50" fmla="*/ 271 w 368"/>
                <a:gd name="T51" fmla="*/ 69 h 87"/>
                <a:gd name="T52" fmla="*/ 288 w 368"/>
                <a:gd name="T53" fmla="*/ 74 h 87"/>
                <a:gd name="T54" fmla="*/ 303 w 368"/>
                <a:gd name="T55" fmla="*/ 78 h 87"/>
                <a:gd name="T56" fmla="*/ 319 w 368"/>
                <a:gd name="T57" fmla="*/ 81 h 87"/>
                <a:gd name="T58" fmla="*/ 333 w 368"/>
                <a:gd name="T59" fmla="*/ 84 h 87"/>
                <a:gd name="T60" fmla="*/ 346 w 368"/>
                <a:gd name="T61" fmla="*/ 86 h 87"/>
                <a:gd name="T62" fmla="*/ 358 w 368"/>
                <a:gd name="T63" fmla="*/ 87 h 87"/>
                <a:gd name="T64" fmla="*/ 368 w 368"/>
                <a:gd name="T65" fmla="*/ 87 h 87"/>
                <a:gd name="T66" fmla="*/ 367 w 368"/>
                <a:gd name="T67" fmla="*/ 87 h 87"/>
                <a:gd name="T68" fmla="*/ 363 w 368"/>
                <a:gd name="T69" fmla="*/ 87 h 87"/>
                <a:gd name="T70" fmla="*/ 357 w 368"/>
                <a:gd name="T71" fmla="*/ 86 h 87"/>
                <a:gd name="T72" fmla="*/ 349 w 368"/>
                <a:gd name="T73" fmla="*/ 86 h 87"/>
                <a:gd name="T74" fmla="*/ 338 w 368"/>
                <a:gd name="T75" fmla="*/ 85 h 87"/>
                <a:gd name="T76" fmla="*/ 326 w 368"/>
                <a:gd name="T77" fmla="*/ 83 h 87"/>
                <a:gd name="T78" fmla="*/ 313 w 368"/>
                <a:gd name="T79" fmla="*/ 81 h 87"/>
                <a:gd name="T80" fmla="*/ 298 w 368"/>
                <a:gd name="T81" fmla="*/ 79 h 87"/>
                <a:gd name="T82" fmla="*/ 283 w 368"/>
                <a:gd name="T83" fmla="*/ 76 h 87"/>
                <a:gd name="T84" fmla="*/ 265 w 368"/>
                <a:gd name="T85" fmla="*/ 73 h 87"/>
                <a:gd name="T86" fmla="*/ 249 w 368"/>
                <a:gd name="T87" fmla="*/ 67 h 87"/>
                <a:gd name="T88" fmla="*/ 230 w 368"/>
                <a:gd name="T89" fmla="*/ 62 h 87"/>
                <a:gd name="T90" fmla="*/ 213 w 368"/>
                <a:gd name="T91" fmla="*/ 57 h 87"/>
                <a:gd name="T92" fmla="*/ 194 w 368"/>
                <a:gd name="T93" fmla="*/ 50 h 87"/>
                <a:gd name="T94" fmla="*/ 177 w 368"/>
                <a:gd name="T95" fmla="*/ 42 h 87"/>
                <a:gd name="T96" fmla="*/ 159 w 368"/>
                <a:gd name="T97" fmla="*/ 34 h 87"/>
                <a:gd name="T98" fmla="*/ 154 w 368"/>
                <a:gd name="T99" fmla="*/ 32 h 87"/>
                <a:gd name="T100" fmla="*/ 142 w 368"/>
                <a:gd name="T101" fmla="*/ 25 h 87"/>
                <a:gd name="T102" fmla="*/ 122 w 368"/>
                <a:gd name="T103" fmla="*/ 19 h 87"/>
                <a:gd name="T104" fmla="*/ 99 w 368"/>
                <a:gd name="T105" fmla="*/ 12 h 87"/>
                <a:gd name="T106" fmla="*/ 73 w 368"/>
                <a:gd name="T107" fmla="*/ 7 h 87"/>
                <a:gd name="T108" fmla="*/ 46 w 368"/>
                <a:gd name="T109" fmla="*/ 6 h 87"/>
                <a:gd name="T110" fmla="*/ 22 w 368"/>
                <a:gd name="T111" fmla="*/ 9 h 87"/>
                <a:gd name="T112" fmla="*/ 0 w 368"/>
                <a:gd name="T113" fmla="*/ 2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8" h="87">
                  <a:moveTo>
                    <a:pt x="0" y="20"/>
                  </a:moveTo>
                  <a:lnTo>
                    <a:pt x="1" y="19"/>
                  </a:lnTo>
                  <a:lnTo>
                    <a:pt x="3" y="18"/>
                  </a:lnTo>
                  <a:lnTo>
                    <a:pt x="7" y="15"/>
                  </a:lnTo>
                  <a:lnTo>
                    <a:pt x="13" y="12"/>
                  </a:lnTo>
                  <a:lnTo>
                    <a:pt x="20" y="9"/>
                  </a:lnTo>
                  <a:lnTo>
                    <a:pt x="28" y="6"/>
                  </a:lnTo>
                  <a:lnTo>
                    <a:pt x="38" y="3"/>
                  </a:lnTo>
                  <a:lnTo>
                    <a:pt x="50" y="1"/>
                  </a:lnTo>
                  <a:lnTo>
                    <a:pt x="62" y="0"/>
                  </a:lnTo>
                  <a:lnTo>
                    <a:pt x="75" y="0"/>
                  </a:lnTo>
                  <a:lnTo>
                    <a:pt x="90" y="1"/>
                  </a:lnTo>
                  <a:lnTo>
                    <a:pt x="106" y="4"/>
                  </a:lnTo>
                  <a:lnTo>
                    <a:pt x="124" y="8"/>
                  </a:lnTo>
                  <a:lnTo>
                    <a:pt x="141" y="15"/>
                  </a:lnTo>
                  <a:lnTo>
                    <a:pt x="161" y="25"/>
                  </a:lnTo>
                  <a:lnTo>
                    <a:pt x="181" y="38"/>
                  </a:lnTo>
                  <a:lnTo>
                    <a:pt x="183" y="39"/>
                  </a:lnTo>
                  <a:lnTo>
                    <a:pt x="187" y="40"/>
                  </a:lnTo>
                  <a:lnTo>
                    <a:pt x="194" y="43"/>
                  </a:lnTo>
                  <a:lnTo>
                    <a:pt x="204" y="46"/>
                  </a:lnTo>
                  <a:lnTo>
                    <a:pt x="215" y="50"/>
                  </a:lnTo>
                  <a:lnTo>
                    <a:pt x="227" y="54"/>
                  </a:lnTo>
                  <a:lnTo>
                    <a:pt x="242" y="59"/>
                  </a:lnTo>
                  <a:lnTo>
                    <a:pt x="256" y="63"/>
                  </a:lnTo>
                  <a:lnTo>
                    <a:pt x="271" y="69"/>
                  </a:lnTo>
                  <a:lnTo>
                    <a:pt x="288" y="74"/>
                  </a:lnTo>
                  <a:lnTo>
                    <a:pt x="303" y="78"/>
                  </a:lnTo>
                  <a:lnTo>
                    <a:pt x="319" y="81"/>
                  </a:lnTo>
                  <a:lnTo>
                    <a:pt x="333" y="84"/>
                  </a:lnTo>
                  <a:lnTo>
                    <a:pt x="346" y="86"/>
                  </a:lnTo>
                  <a:lnTo>
                    <a:pt x="358" y="87"/>
                  </a:lnTo>
                  <a:lnTo>
                    <a:pt x="368" y="87"/>
                  </a:lnTo>
                  <a:lnTo>
                    <a:pt x="367" y="87"/>
                  </a:lnTo>
                  <a:lnTo>
                    <a:pt x="363" y="87"/>
                  </a:lnTo>
                  <a:lnTo>
                    <a:pt x="357" y="86"/>
                  </a:lnTo>
                  <a:lnTo>
                    <a:pt x="349" y="86"/>
                  </a:lnTo>
                  <a:lnTo>
                    <a:pt x="338" y="85"/>
                  </a:lnTo>
                  <a:lnTo>
                    <a:pt x="326" y="83"/>
                  </a:lnTo>
                  <a:lnTo>
                    <a:pt x="313" y="81"/>
                  </a:lnTo>
                  <a:lnTo>
                    <a:pt x="298" y="79"/>
                  </a:lnTo>
                  <a:lnTo>
                    <a:pt x="283" y="76"/>
                  </a:lnTo>
                  <a:lnTo>
                    <a:pt x="265" y="73"/>
                  </a:lnTo>
                  <a:lnTo>
                    <a:pt x="249" y="67"/>
                  </a:lnTo>
                  <a:lnTo>
                    <a:pt x="230" y="62"/>
                  </a:lnTo>
                  <a:lnTo>
                    <a:pt x="213" y="57"/>
                  </a:lnTo>
                  <a:lnTo>
                    <a:pt x="194" y="50"/>
                  </a:lnTo>
                  <a:lnTo>
                    <a:pt x="177" y="42"/>
                  </a:lnTo>
                  <a:lnTo>
                    <a:pt x="159" y="34"/>
                  </a:lnTo>
                  <a:lnTo>
                    <a:pt x="154" y="32"/>
                  </a:lnTo>
                  <a:lnTo>
                    <a:pt x="142" y="25"/>
                  </a:lnTo>
                  <a:lnTo>
                    <a:pt x="122" y="19"/>
                  </a:lnTo>
                  <a:lnTo>
                    <a:pt x="99" y="12"/>
                  </a:lnTo>
                  <a:lnTo>
                    <a:pt x="73" y="7"/>
                  </a:lnTo>
                  <a:lnTo>
                    <a:pt x="46" y="6"/>
                  </a:lnTo>
                  <a:lnTo>
                    <a:pt x="22" y="9"/>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7" name="Freeform 94">
              <a:extLst>
                <a:ext uri="{FF2B5EF4-FFF2-40B4-BE49-F238E27FC236}">
                  <a16:creationId xmlns:a16="http://schemas.microsoft.com/office/drawing/2014/main" id="{7A1A4F29-D387-4607-98FA-D7BA17A370D3}"/>
                </a:ext>
              </a:extLst>
            </p:cNvPr>
            <p:cNvSpPr>
              <a:spLocks noChangeArrowheads="1"/>
            </p:cNvSpPr>
            <p:nvPr/>
          </p:nvSpPr>
          <p:spPr bwMode="auto">
            <a:xfrm>
              <a:off x="3017" y="2102"/>
              <a:ext cx="160" cy="50"/>
            </a:xfrm>
            <a:custGeom>
              <a:avLst/>
              <a:gdLst>
                <a:gd name="T0" fmla="*/ 0 w 160"/>
                <a:gd name="T1" fmla="*/ 0 h 50"/>
                <a:gd name="T2" fmla="*/ 4 w 160"/>
                <a:gd name="T3" fmla="*/ 3 h 50"/>
                <a:gd name="T4" fmla="*/ 15 w 160"/>
                <a:gd name="T5" fmla="*/ 9 h 50"/>
                <a:gd name="T6" fmla="*/ 33 w 160"/>
                <a:gd name="T7" fmla="*/ 19 h 50"/>
                <a:gd name="T8" fmla="*/ 55 w 160"/>
                <a:gd name="T9" fmla="*/ 29 h 50"/>
                <a:gd name="T10" fmla="*/ 81 w 160"/>
                <a:gd name="T11" fmla="*/ 39 h 50"/>
                <a:gd name="T12" fmla="*/ 108 w 160"/>
                <a:gd name="T13" fmla="*/ 47 h 50"/>
                <a:gd name="T14" fmla="*/ 134 w 160"/>
                <a:gd name="T15" fmla="*/ 50 h 50"/>
                <a:gd name="T16" fmla="*/ 160 w 160"/>
                <a:gd name="T17" fmla="*/ 47 h 50"/>
                <a:gd name="T18" fmla="*/ 155 w 160"/>
                <a:gd name="T19" fmla="*/ 47 h 50"/>
                <a:gd name="T20" fmla="*/ 142 w 160"/>
                <a:gd name="T21" fmla="*/ 45 h 50"/>
                <a:gd name="T22" fmla="*/ 124 w 160"/>
                <a:gd name="T23" fmla="*/ 43 h 50"/>
                <a:gd name="T24" fmla="*/ 100 w 160"/>
                <a:gd name="T25" fmla="*/ 39 h 50"/>
                <a:gd name="T26" fmla="*/ 75 w 160"/>
                <a:gd name="T27" fmla="*/ 32 h 50"/>
                <a:gd name="T28" fmla="*/ 48 w 160"/>
                <a:gd name="T29" fmla="*/ 24 h 50"/>
                <a:gd name="T30" fmla="*/ 22 w 160"/>
                <a:gd name="T31" fmla="*/ 13 h 50"/>
                <a:gd name="T32" fmla="*/ 0 w 160"/>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50">
                  <a:moveTo>
                    <a:pt x="0" y="0"/>
                  </a:moveTo>
                  <a:lnTo>
                    <a:pt x="4" y="3"/>
                  </a:lnTo>
                  <a:lnTo>
                    <a:pt x="15" y="9"/>
                  </a:lnTo>
                  <a:lnTo>
                    <a:pt x="33" y="19"/>
                  </a:lnTo>
                  <a:lnTo>
                    <a:pt x="55" y="29"/>
                  </a:lnTo>
                  <a:lnTo>
                    <a:pt x="81" y="39"/>
                  </a:lnTo>
                  <a:lnTo>
                    <a:pt x="108" y="47"/>
                  </a:lnTo>
                  <a:lnTo>
                    <a:pt x="134" y="50"/>
                  </a:lnTo>
                  <a:lnTo>
                    <a:pt x="160" y="47"/>
                  </a:lnTo>
                  <a:lnTo>
                    <a:pt x="155" y="47"/>
                  </a:lnTo>
                  <a:lnTo>
                    <a:pt x="142" y="45"/>
                  </a:lnTo>
                  <a:lnTo>
                    <a:pt x="124" y="43"/>
                  </a:lnTo>
                  <a:lnTo>
                    <a:pt x="100" y="39"/>
                  </a:lnTo>
                  <a:lnTo>
                    <a:pt x="75" y="32"/>
                  </a:lnTo>
                  <a:lnTo>
                    <a:pt x="48" y="24"/>
                  </a:lnTo>
                  <a:lnTo>
                    <a:pt x="22"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8" name="Freeform 95">
              <a:extLst>
                <a:ext uri="{FF2B5EF4-FFF2-40B4-BE49-F238E27FC236}">
                  <a16:creationId xmlns:a16="http://schemas.microsoft.com/office/drawing/2014/main" id="{84EDCEEA-C7CC-43F5-BED0-2A1466E1822E}"/>
                </a:ext>
              </a:extLst>
            </p:cNvPr>
            <p:cNvSpPr>
              <a:spLocks noChangeArrowheads="1"/>
            </p:cNvSpPr>
            <p:nvPr/>
          </p:nvSpPr>
          <p:spPr bwMode="auto">
            <a:xfrm>
              <a:off x="3222" y="2001"/>
              <a:ext cx="96" cy="47"/>
            </a:xfrm>
            <a:custGeom>
              <a:avLst/>
              <a:gdLst>
                <a:gd name="T0" fmla="*/ 0 w 96"/>
                <a:gd name="T1" fmla="*/ 6 h 47"/>
                <a:gd name="T2" fmla="*/ 2 w 96"/>
                <a:gd name="T3" fmla="*/ 5 h 47"/>
                <a:gd name="T4" fmla="*/ 9 w 96"/>
                <a:gd name="T5" fmla="*/ 2 h 47"/>
                <a:gd name="T6" fmla="*/ 20 w 96"/>
                <a:gd name="T7" fmla="*/ 0 h 47"/>
                <a:gd name="T8" fmla="*/ 32 w 96"/>
                <a:gd name="T9" fmla="*/ 0 h 47"/>
                <a:gd name="T10" fmla="*/ 47 w 96"/>
                <a:gd name="T11" fmla="*/ 3 h 47"/>
                <a:gd name="T12" fmla="*/ 63 w 96"/>
                <a:gd name="T13" fmla="*/ 10 h 47"/>
                <a:gd name="T14" fmla="*/ 79 w 96"/>
                <a:gd name="T15" fmla="*/ 25 h 47"/>
                <a:gd name="T16" fmla="*/ 96 w 96"/>
                <a:gd name="T17" fmla="*/ 47 h 47"/>
                <a:gd name="T18" fmla="*/ 94 w 96"/>
                <a:gd name="T19" fmla="*/ 45 h 47"/>
                <a:gd name="T20" fmla="*/ 86 w 96"/>
                <a:gd name="T21" fmla="*/ 39 h 47"/>
                <a:gd name="T22" fmla="*/ 75 w 96"/>
                <a:gd name="T23" fmla="*/ 30 h 47"/>
                <a:gd name="T24" fmla="*/ 62 w 96"/>
                <a:gd name="T25" fmla="*/ 20 h 47"/>
                <a:gd name="T26" fmla="*/ 47 w 96"/>
                <a:gd name="T27" fmla="*/ 12 h 47"/>
                <a:gd name="T28" fmla="*/ 31 w 96"/>
                <a:gd name="T29" fmla="*/ 6 h 47"/>
                <a:gd name="T30" fmla="*/ 16 w 96"/>
                <a:gd name="T31" fmla="*/ 3 h 47"/>
                <a:gd name="T32" fmla="*/ 0 w 96"/>
                <a:gd name="T33"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47">
                  <a:moveTo>
                    <a:pt x="0" y="6"/>
                  </a:moveTo>
                  <a:lnTo>
                    <a:pt x="2" y="5"/>
                  </a:lnTo>
                  <a:lnTo>
                    <a:pt x="9" y="2"/>
                  </a:lnTo>
                  <a:lnTo>
                    <a:pt x="20" y="0"/>
                  </a:lnTo>
                  <a:lnTo>
                    <a:pt x="32" y="0"/>
                  </a:lnTo>
                  <a:lnTo>
                    <a:pt x="47" y="3"/>
                  </a:lnTo>
                  <a:lnTo>
                    <a:pt x="63" y="10"/>
                  </a:lnTo>
                  <a:lnTo>
                    <a:pt x="79" y="25"/>
                  </a:lnTo>
                  <a:lnTo>
                    <a:pt x="96" y="47"/>
                  </a:lnTo>
                  <a:lnTo>
                    <a:pt x="94" y="45"/>
                  </a:lnTo>
                  <a:lnTo>
                    <a:pt x="86" y="39"/>
                  </a:lnTo>
                  <a:lnTo>
                    <a:pt x="75" y="30"/>
                  </a:lnTo>
                  <a:lnTo>
                    <a:pt x="62" y="20"/>
                  </a:lnTo>
                  <a:lnTo>
                    <a:pt x="47" y="12"/>
                  </a:lnTo>
                  <a:lnTo>
                    <a:pt x="31" y="6"/>
                  </a:lnTo>
                  <a:lnTo>
                    <a:pt x="16"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39" name="Freeform 96">
              <a:extLst>
                <a:ext uri="{FF2B5EF4-FFF2-40B4-BE49-F238E27FC236}">
                  <a16:creationId xmlns:a16="http://schemas.microsoft.com/office/drawing/2014/main" id="{D51616EA-8DA5-45B5-A118-47962C8FE022}"/>
                </a:ext>
              </a:extLst>
            </p:cNvPr>
            <p:cNvSpPr>
              <a:spLocks noChangeArrowheads="1"/>
            </p:cNvSpPr>
            <p:nvPr/>
          </p:nvSpPr>
          <p:spPr bwMode="auto">
            <a:xfrm>
              <a:off x="3169" y="1965"/>
              <a:ext cx="6" cy="18"/>
            </a:xfrm>
            <a:custGeom>
              <a:avLst/>
              <a:gdLst>
                <a:gd name="T0" fmla="*/ 3 w 6"/>
                <a:gd name="T1" fmla="*/ 0 h 18"/>
                <a:gd name="T2" fmla="*/ 3 w 6"/>
                <a:gd name="T3" fmla="*/ 3 h 18"/>
                <a:gd name="T4" fmla="*/ 3 w 6"/>
                <a:gd name="T5" fmla="*/ 9 h 18"/>
                <a:gd name="T6" fmla="*/ 3 w 6"/>
                <a:gd name="T7" fmla="*/ 15 h 18"/>
                <a:gd name="T8" fmla="*/ 6 w 6"/>
                <a:gd name="T9" fmla="*/ 18 h 18"/>
                <a:gd name="T10" fmla="*/ 4 w 6"/>
                <a:gd name="T11" fmla="*/ 18 h 18"/>
                <a:gd name="T12" fmla="*/ 1 w 6"/>
                <a:gd name="T13" fmla="*/ 18 h 18"/>
                <a:gd name="T14" fmla="*/ 0 w 6"/>
                <a:gd name="T15" fmla="*/ 13 h 18"/>
                <a:gd name="T16" fmla="*/ 3 w 6"/>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8">
                  <a:moveTo>
                    <a:pt x="3" y="0"/>
                  </a:moveTo>
                  <a:lnTo>
                    <a:pt x="3" y="3"/>
                  </a:lnTo>
                  <a:lnTo>
                    <a:pt x="3" y="9"/>
                  </a:lnTo>
                  <a:lnTo>
                    <a:pt x="3" y="15"/>
                  </a:lnTo>
                  <a:lnTo>
                    <a:pt x="6" y="18"/>
                  </a:lnTo>
                  <a:lnTo>
                    <a:pt x="4" y="18"/>
                  </a:lnTo>
                  <a:lnTo>
                    <a:pt x="1" y="18"/>
                  </a:lnTo>
                  <a:lnTo>
                    <a:pt x="0" y="1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0" name="Freeform 97">
              <a:extLst>
                <a:ext uri="{FF2B5EF4-FFF2-40B4-BE49-F238E27FC236}">
                  <a16:creationId xmlns:a16="http://schemas.microsoft.com/office/drawing/2014/main" id="{FEDB6BAE-CA52-4DEC-B408-F331DE55054F}"/>
                </a:ext>
              </a:extLst>
            </p:cNvPr>
            <p:cNvSpPr>
              <a:spLocks noChangeArrowheads="1"/>
            </p:cNvSpPr>
            <p:nvPr/>
          </p:nvSpPr>
          <p:spPr bwMode="auto">
            <a:xfrm>
              <a:off x="2667" y="2076"/>
              <a:ext cx="91" cy="328"/>
            </a:xfrm>
            <a:custGeom>
              <a:avLst/>
              <a:gdLst>
                <a:gd name="T0" fmla="*/ 91 w 91"/>
                <a:gd name="T1" fmla="*/ 0 h 328"/>
                <a:gd name="T2" fmla="*/ 89 w 91"/>
                <a:gd name="T3" fmla="*/ 5 h 328"/>
                <a:gd name="T4" fmla="*/ 85 w 91"/>
                <a:gd name="T5" fmla="*/ 17 h 328"/>
                <a:gd name="T6" fmla="*/ 78 w 91"/>
                <a:gd name="T7" fmla="*/ 36 h 328"/>
                <a:gd name="T8" fmla="*/ 72 w 91"/>
                <a:gd name="T9" fmla="*/ 58 h 328"/>
                <a:gd name="T10" fmla="*/ 65 w 91"/>
                <a:gd name="T11" fmla="*/ 83 h 328"/>
                <a:gd name="T12" fmla="*/ 60 w 91"/>
                <a:gd name="T13" fmla="*/ 108 h 328"/>
                <a:gd name="T14" fmla="*/ 57 w 91"/>
                <a:gd name="T15" fmla="*/ 129 h 328"/>
                <a:gd name="T16" fmla="*/ 56 w 91"/>
                <a:gd name="T17" fmla="*/ 147 h 328"/>
                <a:gd name="T18" fmla="*/ 55 w 91"/>
                <a:gd name="T19" fmla="*/ 164 h 328"/>
                <a:gd name="T20" fmla="*/ 52 w 91"/>
                <a:gd name="T21" fmla="*/ 185 h 328"/>
                <a:gd name="T22" fmla="*/ 47 w 91"/>
                <a:gd name="T23" fmla="*/ 208 h 328"/>
                <a:gd name="T24" fmla="*/ 40 w 91"/>
                <a:gd name="T25" fmla="*/ 230 h 328"/>
                <a:gd name="T26" fmla="*/ 32 w 91"/>
                <a:gd name="T27" fmla="*/ 252 h 328"/>
                <a:gd name="T28" fmla="*/ 24 w 91"/>
                <a:gd name="T29" fmla="*/ 271 h 328"/>
                <a:gd name="T30" fmla="*/ 17 w 91"/>
                <a:gd name="T31" fmla="*/ 286 h 328"/>
                <a:gd name="T32" fmla="*/ 10 w 91"/>
                <a:gd name="T33" fmla="*/ 295 h 328"/>
                <a:gd name="T34" fmla="*/ 9 w 91"/>
                <a:gd name="T35" fmla="*/ 299 h 328"/>
                <a:gd name="T36" fmla="*/ 9 w 91"/>
                <a:gd name="T37" fmla="*/ 309 h 328"/>
                <a:gd name="T38" fmla="*/ 9 w 91"/>
                <a:gd name="T39" fmla="*/ 320 h 328"/>
                <a:gd name="T40" fmla="*/ 13 w 91"/>
                <a:gd name="T41" fmla="*/ 328 h 328"/>
                <a:gd name="T42" fmla="*/ 9 w 91"/>
                <a:gd name="T43" fmla="*/ 324 h 328"/>
                <a:gd name="T44" fmla="*/ 2 w 91"/>
                <a:gd name="T45" fmla="*/ 312 h 328"/>
                <a:gd name="T46" fmla="*/ 0 w 91"/>
                <a:gd name="T47" fmla="*/ 294 h 328"/>
                <a:gd name="T48" fmla="*/ 13 w 91"/>
                <a:gd name="T49" fmla="*/ 266 h 328"/>
                <a:gd name="T50" fmla="*/ 14 w 91"/>
                <a:gd name="T51" fmla="*/ 265 h 328"/>
                <a:gd name="T52" fmla="*/ 18 w 91"/>
                <a:gd name="T53" fmla="*/ 261 h 328"/>
                <a:gd name="T54" fmla="*/ 23 w 91"/>
                <a:gd name="T55" fmla="*/ 255 h 328"/>
                <a:gd name="T56" fmla="*/ 28 w 91"/>
                <a:gd name="T57" fmla="*/ 246 h 328"/>
                <a:gd name="T58" fmla="*/ 34 w 91"/>
                <a:gd name="T59" fmla="*/ 234 h 328"/>
                <a:gd name="T60" fmla="*/ 38 w 91"/>
                <a:gd name="T61" fmla="*/ 219 h 328"/>
                <a:gd name="T62" fmla="*/ 40 w 91"/>
                <a:gd name="T63" fmla="*/ 199 h 328"/>
                <a:gd name="T64" fmla="*/ 40 w 91"/>
                <a:gd name="T65" fmla="*/ 177 h 328"/>
                <a:gd name="T66" fmla="*/ 39 w 91"/>
                <a:gd name="T67" fmla="*/ 173 h 328"/>
                <a:gd name="T68" fmla="*/ 37 w 91"/>
                <a:gd name="T69" fmla="*/ 161 h 328"/>
                <a:gd name="T70" fmla="*/ 36 w 91"/>
                <a:gd name="T71" fmla="*/ 145 h 328"/>
                <a:gd name="T72" fmla="*/ 37 w 91"/>
                <a:gd name="T73" fmla="*/ 122 h 328"/>
                <a:gd name="T74" fmla="*/ 41 w 91"/>
                <a:gd name="T75" fmla="*/ 95 h 328"/>
                <a:gd name="T76" fmla="*/ 51 w 91"/>
                <a:gd name="T77" fmla="*/ 66 h 328"/>
                <a:gd name="T78" fmla="*/ 67 w 91"/>
                <a:gd name="T79" fmla="*/ 33 h 328"/>
                <a:gd name="T80" fmla="*/ 91 w 91"/>
                <a:gd name="T81"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 h="328">
                  <a:moveTo>
                    <a:pt x="91" y="0"/>
                  </a:moveTo>
                  <a:lnTo>
                    <a:pt x="89" y="5"/>
                  </a:lnTo>
                  <a:lnTo>
                    <a:pt x="85" y="17"/>
                  </a:lnTo>
                  <a:lnTo>
                    <a:pt x="78" y="36"/>
                  </a:lnTo>
                  <a:lnTo>
                    <a:pt x="72" y="58"/>
                  </a:lnTo>
                  <a:lnTo>
                    <a:pt x="65" y="83"/>
                  </a:lnTo>
                  <a:lnTo>
                    <a:pt x="60" y="108"/>
                  </a:lnTo>
                  <a:lnTo>
                    <a:pt x="57" y="129"/>
                  </a:lnTo>
                  <a:lnTo>
                    <a:pt x="56" y="147"/>
                  </a:lnTo>
                  <a:lnTo>
                    <a:pt x="55" y="164"/>
                  </a:lnTo>
                  <a:lnTo>
                    <a:pt x="52" y="185"/>
                  </a:lnTo>
                  <a:lnTo>
                    <a:pt x="47" y="208"/>
                  </a:lnTo>
                  <a:lnTo>
                    <a:pt x="40" y="230"/>
                  </a:lnTo>
                  <a:lnTo>
                    <a:pt x="32" y="252"/>
                  </a:lnTo>
                  <a:lnTo>
                    <a:pt x="24" y="271"/>
                  </a:lnTo>
                  <a:lnTo>
                    <a:pt x="17" y="286"/>
                  </a:lnTo>
                  <a:lnTo>
                    <a:pt x="10" y="295"/>
                  </a:lnTo>
                  <a:lnTo>
                    <a:pt x="9" y="299"/>
                  </a:lnTo>
                  <a:lnTo>
                    <a:pt x="9" y="309"/>
                  </a:lnTo>
                  <a:lnTo>
                    <a:pt x="9" y="320"/>
                  </a:lnTo>
                  <a:lnTo>
                    <a:pt x="13" y="328"/>
                  </a:lnTo>
                  <a:lnTo>
                    <a:pt x="9" y="324"/>
                  </a:lnTo>
                  <a:lnTo>
                    <a:pt x="2" y="312"/>
                  </a:lnTo>
                  <a:lnTo>
                    <a:pt x="0" y="294"/>
                  </a:lnTo>
                  <a:lnTo>
                    <a:pt x="13" y="266"/>
                  </a:lnTo>
                  <a:lnTo>
                    <a:pt x="14" y="265"/>
                  </a:lnTo>
                  <a:lnTo>
                    <a:pt x="18" y="261"/>
                  </a:lnTo>
                  <a:lnTo>
                    <a:pt x="23" y="255"/>
                  </a:lnTo>
                  <a:lnTo>
                    <a:pt x="28" y="246"/>
                  </a:lnTo>
                  <a:lnTo>
                    <a:pt x="34" y="234"/>
                  </a:lnTo>
                  <a:lnTo>
                    <a:pt x="38" y="219"/>
                  </a:lnTo>
                  <a:lnTo>
                    <a:pt x="40" y="199"/>
                  </a:lnTo>
                  <a:lnTo>
                    <a:pt x="40" y="177"/>
                  </a:lnTo>
                  <a:lnTo>
                    <a:pt x="39" y="173"/>
                  </a:lnTo>
                  <a:lnTo>
                    <a:pt x="37" y="161"/>
                  </a:lnTo>
                  <a:lnTo>
                    <a:pt x="36" y="145"/>
                  </a:lnTo>
                  <a:lnTo>
                    <a:pt x="37" y="122"/>
                  </a:lnTo>
                  <a:lnTo>
                    <a:pt x="41" y="95"/>
                  </a:lnTo>
                  <a:lnTo>
                    <a:pt x="51" y="66"/>
                  </a:lnTo>
                  <a:lnTo>
                    <a:pt x="67" y="33"/>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1" name="Freeform 98">
              <a:extLst>
                <a:ext uri="{FF2B5EF4-FFF2-40B4-BE49-F238E27FC236}">
                  <a16:creationId xmlns:a16="http://schemas.microsoft.com/office/drawing/2014/main" id="{5CB5ED14-7CC6-4EFD-B281-5DE58AD44087}"/>
                </a:ext>
              </a:extLst>
            </p:cNvPr>
            <p:cNvSpPr>
              <a:spLocks noChangeArrowheads="1"/>
            </p:cNvSpPr>
            <p:nvPr/>
          </p:nvSpPr>
          <p:spPr bwMode="auto">
            <a:xfrm>
              <a:off x="3090" y="1875"/>
              <a:ext cx="55" cy="9"/>
            </a:xfrm>
            <a:custGeom>
              <a:avLst/>
              <a:gdLst>
                <a:gd name="T0" fmla="*/ 0 w 55"/>
                <a:gd name="T1" fmla="*/ 6 h 9"/>
                <a:gd name="T2" fmla="*/ 55 w 55"/>
                <a:gd name="T3" fmla="*/ 0 h 9"/>
                <a:gd name="T4" fmla="*/ 55 w 55"/>
                <a:gd name="T5" fmla="*/ 9 h 9"/>
                <a:gd name="T6" fmla="*/ 0 w 55"/>
                <a:gd name="T7" fmla="*/ 6 h 9"/>
              </a:gdLst>
              <a:ahLst/>
              <a:cxnLst>
                <a:cxn ang="0">
                  <a:pos x="T0" y="T1"/>
                </a:cxn>
                <a:cxn ang="0">
                  <a:pos x="T2" y="T3"/>
                </a:cxn>
                <a:cxn ang="0">
                  <a:pos x="T4" y="T5"/>
                </a:cxn>
                <a:cxn ang="0">
                  <a:pos x="T6" y="T7"/>
                </a:cxn>
              </a:cxnLst>
              <a:rect l="0" t="0" r="r" b="b"/>
              <a:pathLst>
                <a:path w="55" h="9">
                  <a:moveTo>
                    <a:pt x="0" y="6"/>
                  </a:moveTo>
                  <a:lnTo>
                    <a:pt x="55" y="0"/>
                  </a:lnTo>
                  <a:lnTo>
                    <a:pt x="55" y="9"/>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2" name="Freeform 99">
              <a:extLst>
                <a:ext uri="{FF2B5EF4-FFF2-40B4-BE49-F238E27FC236}">
                  <a16:creationId xmlns:a16="http://schemas.microsoft.com/office/drawing/2014/main" id="{4AE2E407-44E3-4A17-9548-8BD039AF66AA}"/>
                </a:ext>
              </a:extLst>
            </p:cNvPr>
            <p:cNvSpPr>
              <a:spLocks noChangeArrowheads="1"/>
            </p:cNvSpPr>
            <p:nvPr/>
          </p:nvSpPr>
          <p:spPr bwMode="auto">
            <a:xfrm>
              <a:off x="3202" y="1882"/>
              <a:ext cx="44" cy="9"/>
            </a:xfrm>
            <a:custGeom>
              <a:avLst/>
              <a:gdLst>
                <a:gd name="T0" fmla="*/ 0 w 44"/>
                <a:gd name="T1" fmla="*/ 3 h 9"/>
                <a:gd name="T2" fmla="*/ 44 w 44"/>
                <a:gd name="T3" fmla="*/ 0 h 9"/>
                <a:gd name="T4" fmla="*/ 38 w 44"/>
                <a:gd name="T5" fmla="*/ 9 h 9"/>
                <a:gd name="T6" fmla="*/ 0 w 44"/>
                <a:gd name="T7" fmla="*/ 3 h 9"/>
              </a:gdLst>
              <a:ahLst/>
              <a:cxnLst>
                <a:cxn ang="0">
                  <a:pos x="T0" y="T1"/>
                </a:cxn>
                <a:cxn ang="0">
                  <a:pos x="T2" y="T3"/>
                </a:cxn>
                <a:cxn ang="0">
                  <a:pos x="T4" y="T5"/>
                </a:cxn>
                <a:cxn ang="0">
                  <a:pos x="T6" y="T7"/>
                </a:cxn>
              </a:cxnLst>
              <a:rect l="0" t="0" r="r" b="b"/>
              <a:pathLst>
                <a:path w="44" h="9">
                  <a:moveTo>
                    <a:pt x="0" y="3"/>
                  </a:moveTo>
                  <a:lnTo>
                    <a:pt x="44" y="0"/>
                  </a:lnTo>
                  <a:lnTo>
                    <a:pt x="38" y="9"/>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3" name="Freeform 100">
              <a:extLst>
                <a:ext uri="{FF2B5EF4-FFF2-40B4-BE49-F238E27FC236}">
                  <a16:creationId xmlns:a16="http://schemas.microsoft.com/office/drawing/2014/main" id="{13168BE3-FEE6-41E9-B511-ABC7C6473203}"/>
                </a:ext>
              </a:extLst>
            </p:cNvPr>
            <p:cNvSpPr>
              <a:spLocks noChangeArrowheads="1"/>
            </p:cNvSpPr>
            <p:nvPr/>
          </p:nvSpPr>
          <p:spPr bwMode="auto">
            <a:xfrm>
              <a:off x="3072" y="1846"/>
              <a:ext cx="79" cy="23"/>
            </a:xfrm>
            <a:custGeom>
              <a:avLst/>
              <a:gdLst>
                <a:gd name="T0" fmla="*/ 3 w 79"/>
                <a:gd name="T1" fmla="*/ 23 h 23"/>
                <a:gd name="T2" fmla="*/ 4 w 79"/>
                <a:gd name="T3" fmla="*/ 22 h 23"/>
                <a:gd name="T4" fmla="*/ 8 w 79"/>
                <a:gd name="T5" fmla="*/ 20 h 23"/>
                <a:gd name="T6" fmla="*/ 16 w 79"/>
                <a:gd name="T7" fmla="*/ 17 h 23"/>
                <a:gd name="T8" fmla="*/ 24 w 79"/>
                <a:gd name="T9" fmla="*/ 14 h 23"/>
                <a:gd name="T10" fmla="*/ 35 w 79"/>
                <a:gd name="T11" fmla="*/ 13 h 23"/>
                <a:gd name="T12" fmla="*/ 47 w 79"/>
                <a:gd name="T13" fmla="*/ 12 h 23"/>
                <a:gd name="T14" fmla="*/ 63 w 79"/>
                <a:gd name="T15" fmla="*/ 14 h 23"/>
                <a:gd name="T16" fmla="*/ 79 w 79"/>
                <a:gd name="T17" fmla="*/ 18 h 23"/>
                <a:gd name="T18" fmla="*/ 79 w 79"/>
                <a:gd name="T19" fmla="*/ 2 h 23"/>
                <a:gd name="T20" fmla="*/ 77 w 79"/>
                <a:gd name="T21" fmla="*/ 2 h 23"/>
                <a:gd name="T22" fmla="*/ 72 w 79"/>
                <a:gd name="T23" fmla="*/ 1 h 23"/>
                <a:gd name="T24" fmla="*/ 65 w 79"/>
                <a:gd name="T25" fmla="*/ 0 h 23"/>
                <a:gd name="T26" fmla="*/ 55 w 79"/>
                <a:gd name="T27" fmla="*/ 0 h 23"/>
                <a:gd name="T28" fmla="*/ 43 w 79"/>
                <a:gd name="T29" fmla="*/ 1 h 23"/>
                <a:gd name="T30" fmla="*/ 29 w 79"/>
                <a:gd name="T31" fmla="*/ 4 h 23"/>
                <a:gd name="T32" fmla="*/ 16 w 79"/>
                <a:gd name="T33" fmla="*/ 9 h 23"/>
                <a:gd name="T34" fmla="*/ 0 w 79"/>
                <a:gd name="T35" fmla="*/ 16 h 23"/>
                <a:gd name="T36" fmla="*/ 3 w 79"/>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23">
                  <a:moveTo>
                    <a:pt x="3" y="23"/>
                  </a:moveTo>
                  <a:lnTo>
                    <a:pt x="4" y="22"/>
                  </a:lnTo>
                  <a:lnTo>
                    <a:pt x="8" y="20"/>
                  </a:lnTo>
                  <a:lnTo>
                    <a:pt x="16" y="17"/>
                  </a:lnTo>
                  <a:lnTo>
                    <a:pt x="24" y="14"/>
                  </a:lnTo>
                  <a:lnTo>
                    <a:pt x="35" y="13"/>
                  </a:lnTo>
                  <a:lnTo>
                    <a:pt x="47" y="12"/>
                  </a:lnTo>
                  <a:lnTo>
                    <a:pt x="63" y="14"/>
                  </a:lnTo>
                  <a:lnTo>
                    <a:pt x="79" y="18"/>
                  </a:lnTo>
                  <a:lnTo>
                    <a:pt x="79" y="2"/>
                  </a:lnTo>
                  <a:lnTo>
                    <a:pt x="77" y="2"/>
                  </a:lnTo>
                  <a:lnTo>
                    <a:pt x="72" y="1"/>
                  </a:lnTo>
                  <a:lnTo>
                    <a:pt x="65" y="0"/>
                  </a:lnTo>
                  <a:lnTo>
                    <a:pt x="55" y="0"/>
                  </a:lnTo>
                  <a:lnTo>
                    <a:pt x="43" y="1"/>
                  </a:lnTo>
                  <a:lnTo>
                    <a:pt x="29" y="4"/>
                  </a:lnTo>
                  <a:lnTo>
                    <a:pt x="16" y="9"/>
                  </a:lnTo>
                  <a:lnTo>
                    <a:pt x="0" y="16"/>
                  </a:lnTo>
                  <a:lnTo>
                    <a:pt x="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4" name="Freeform 101">
              <a:extLst>
                <a:ext uri="{FF2B5EF4-FFF2-40B4-BE49-F238E27FC236}">
                  <a16:creationId xmlns:a16="http://schemas.microsoft.com/office/drawing/2014/main" id="{621E585E-D85F-40F9-9985-F95F8C440BEC}"/>
                </a:ext>
              </a:extLst>
            </p:cNvPr>
            <p:cNvSpPr>
              <a:spLocks noChangeArrowheads="1"/>
            </p:cNvSpPr>
            <p:nvPr/>
          </p:nvSpPr>
          <p:spPr bwMode="auto">
            <a:xfrm>
              <a:off x="2754" y="2419"/>
              <a:ext cx="57" cy="29"/>
            </a:xfrm>
            <a:custGeom>
              <a:avLst/>
              <a:gdLst>
                <a:gd name="T0" fmla="*/ 3 w 57"/>
                <a:gd name="T1" fmla="*/ 1 h 29"/>
                <a:gd name="T2" fmla="*/ 8 w 57"/>
                <a:gd name="T3" fmla="*/ 1 h 29"/>
                <a:gd name="T4" fmla="*/ 20 w 57"/>
                <a:gd name="T5" fmla="*/ 0 h 29"/>
                <a:gd name="T6" fmla="*/ 36 w 57"/>
                <a:gd name="T7" fmla="*/ 0 h 29"/>
                <a:gd name="T8" fmla="*/ 50 w 57"/>
                <a:gd name="T9" fmla="*/ 1 h 29"/>
                <a:gd name="T10" fmla="*/ 57 w 57"/>
                <a:gd name="T11" fmla="*/ 4 h 29"/>
                <a:gd name="T12" fmla="*/ 55 w 57"/>
                <a:gd name="T13" fmla="*/ 9 h 29"/>
                <a:gd name="T14" fmla="*/ 37 w 57"/>
                <a:gd name="T15" fmla="*/ 18 h 29"/>
                <a:gd name="T16" fmla="*/ 0 w 57"/>
                <a:gd name="T17" fmla="*/ 29 h 29"/>
                <a:gd name="T18" fmla="*/ 4 w 57"/>
                <a:gd name="T19" fmla="*/ 28 h 29"/>
                <a:gd name="T20" fmla="*/ 13 w 57"/>
                <a:gd name="T21" fmla="*/ 25 h 29"/>
                <a:gd name="T22" fmla="*/ 24 w 57"/>
                <a:gd name="T23" fmla="*/ 22 h 29"/>
                <a:gd name="T24" fmla="*/ 35 w 57"/>
                <a:gd name="T25" fmla="*/ 17 h 29"/>
                <a:gd name="T26" fmla="*/ 41 w 57"/>
                <a:gd name="T27" fmla="*/ 12 h 29"/>
                <a:gd name="T28" fmla="*/ 40 w 57"/>
                <a:gd name="T29" fmla="*/ 7 h 29"/>
                <a:gd name="T30" fmla="*/ 28 w 57"/>
                <a:gd name="T31" fmla="*/ 3 h 29"/>
                <a:gd name="T32" fmla="*/ 3 w 57"/>
                <a:gd name="T3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29">
                  <a:moveTo>
                    <a:pt x="3" y="1"/>
                  </a:moveTo>
                  <a:lnTo>
                    <a:pt x="8" y="1"/>
                  </a:lnTo>
                  <a:lnTo>
                    <a:pt x="20" y="0"/>
                  </a:lnTo>
                  <a:lnTo>
                    <a:pt x="36" y="0"/>
                  </a:lnTo>
                  <a:lnTo>
                    <a:pt x="50" y="1"/>
                  </a:lnTo>
                  <a:lnTo>
                    <a:pt x="57" y="4"/>
                  </a:lnTo>
                  <a:lnTo>
                    <a:pt x="55" y="9"/>
                  </a:lnTo>
                  <a:lnTo>
                    <a:pt x="37" y="18"/>
                  </a:lnTo>
                  <a:lnTo>
                    <a:pt x="0" y="29"/>
                  </a:lnTo>
                  <a:lnTo>
                    <a:pt x="4" y="28"/>
                  </a:lnTo>
                  <a:lnTo>
                    <a:pt x="13" y="25"/>
                  </a:lnTo>
                  <a:lnTo>
                    <a:pt x="24" y="22"/>
                  </a:lnTo>
                  <a:lnTo>
                    <a:pt x="35" y="17"/>
                  </a:lnTo>
                  <a:lnTo>
                    <a:pt x="41" y="12"/>
                  </a:lnTo>
                  <a:lnTo>
                    <a:pt x="40" y="7"/>
                  </a:lnTo>
                  <a:lnTo>
                    <a:pt x="28" y="3"/>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5" name="Freeform 102">
              <a:extLst>
                <a:ext uri="{FF2B5EF4-FFF2-40B4-BE49-F238E27FC236}">
                  <a16:creationId xmlns:a16="http://schemas.microsoft.com/office/drawing/2014/main" id="{4297818C-CFF1-4FD2-9D46-63A8DC08A1ED}"/>
                </a:ext>
              </a:extLst>
            </p:cNvPr>
            <p:cNvSpPr>
              <a:spLocks noChangeArrowheads="1"/>
            </p:cNvSpPr>
            <p:nvPr/>
          </p:nvSpPr>
          <p:spPr bwMode="auto">
            <a:xfrm>
              <a:off x="2761" y="2148"/>
              <a:ext cx="77" cy="201"/>
            </a:xfrm>
            <a:custGeom>
              <a:avLst/>
              <a:gdLst>
                <a:gd name="T0" fmla="*/ 0 w 77"/>
                <a:gd name="T1" fmla="*/ 201 h 201"/>
                <a:gd name="T2" fmla="*/ 4 w 77"/>
                <a:gd name="T3" fmla="*/ 197 h 201"/>
                <a:gd name="T4" fmla="*/ 13 w 77"/>
                <a:gd name="T5" fmla="*/ 187 h 201"/>
                <a:gd name="T6" fmla="*/ 25 w 77"/>
                <a:gd name="T7" fmla="*/ 170 h 201"/>
                <a:gd name="T8" fmla="*/ 41 w 77"/>
                <a:gd name="T9" fmla="*/ 147 h 201"/>
                <a:gd name="T10" fmla="*/ 54 w 77"/>
                <a:gd name="T11" fmla="*/ 118 h 201"/>
                <a:gd name="T12" fmla="*/ 67 w 77"/>
                <a:gd name="T13" fmla="*/ 83 h 201"/>
                <a:gd name="T14" fmla="*/ 73 w 77"/>
                <a:gd name="T15" fmla="*/ 44 h 201"/>
                <a:gd name="T16" fmla="*/ 73 w 77"/>
                <a:gd name="T17" fmla="*/ 0 h 201"/>
                <a:gd name="T18" fmla="*/ 74 w 77"/>
                <a:gd name="T19" fmla="*/ 5 h 201"/>
                <a:gd name="T20" fmla="*/ 76 w 77"/>
                <a:gd name="T21" fmla="*/ 18 h 201"/>
                <a:gd name="T22" fmla="*/ 77 w 77"/>
                <a:gd name="T23" fmla="*/ 40 h 201"/>
                <a:gd name="T24" fmla="*/ 75 w 77"/>
                <a:gd name="T25" fmla="*/ 67 h 201"/>
                <a:gd name="T26" fmla="*/ 68 w 77"/>
                <a:gd name="T27" fmla="*/ 97 h 201"/>
                <a:gd name="T28" fmla="*/ 54 w 77"/>
                <a:gd name="T29" fmla="*/ 131 h 201"/>
                <a:gd name="T30" fmla="*/ 33 w 77"/>
                <a:gd name="T31" fmla="*/ 166 h 201"/>
                <a:gd name="T32" fmla="*/ 0 w 77"/>
                <a:gd name="T3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201">
                  <a:moveTo>
                    <a:pt x="0" y="201"/>
                  </a:moveTo>
                  <a:lnTo>
                    <a:pt x="4" y="197"/>
                  </a:lnTo>
                  <a:lnTo>
                    <a:pt x="13" y="187"/>
                  </a:lnTo>
                  <a:lnTo>
                    <a:pt x="25" y="170"/>
                  </a:lnTo>
                  <a:lnTo>
                    <a:pt x="41" y="147"/>
                  </a:lnTo>
                  <a:lnTo>
                    <a:pt x="54" y="118"/>
                  </a:lnTo>
                  <a:lnTo>
                    <a:pt x="67" y="83"/>
                  </a:lnTo>
                  <a:lnTo>
                    <a:pt x="73" y="44"/>
                  </a:lnTo>
                  <a:lnTo>
                    <a:pt x="73" y="0"/>
                  </a:lnTo>
                  <a:lnTo>
                    <a:pt x="74" y="5"/>
                  </a:lnTo>
                  <a:lnTo>
                    <a:pt x="76" y="18"/>
                  </a:lnTo>
                  <a:lnTo>
                    <a:pt x="77" y="40"/>
                  </a:lnTo>
                  <a:lnTo>
                    <a:pt x="75" y="67"/>
                  </a:lnTo>
                  <a:lnTo>
                    <a:pt x="68" y="97"/>
                  </a:lnTo>
                  <a:lnTo>
                    <a:pt x="54" y="131"/>
                  </a:lnTo>
                  <a:lnTo>
                    <a:pt x="33" y="166"/>
                  </a:lnTo>
                  <a:lnTo>
                    <a:pt x="0"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6" name="Freeform 103">
              <a:extLst>
                <a:ext uri="{FF2B5EF4-FFF2-40B4-BE49-F238E27FC236}">
                  <a16:creationId xmlns:a16="http://schemas.microsoft.com/office/drawing/2014/main" id="{9518DC4C-647D-47A6-9CC2-358A930C72F8}"/>
                </a:ext>
              </a:extLst>
            </p:cNvPr>
            <p:cNvSpPr>
              <a:spLocks noChangeArrowheads="1"/>
            </p:cNvSpPr>
            <p:nvPr/>
          </p:nvSpPr>
          <p:spPr bwMode="auto">
            <a:xfrm>
              <a:off x="2884" y="2151"/>
              <a:ext cx="52" cy="241"/>
            </a:xfrm>
            <a:custGeom>
              <a:avLst/>
              <a:gdLst>
                <a:gd name="T0" fmla="*/ 41 w 52"/>
                <a:gd name="T1" fmla="*/ 241 h 241"/>
                <a:gd name="T2" fmla="*/ 42 w 52"/>
                <a:gd name="T3" fmla="*/ 237 h 241"/>
                <a:gd name="T4" fmla="*/ 44 w 52"/>
                <a:gd name="T5" fmla="*/ 225 h 241"/>
                <a:gd name="T6" fmla="*/ 46 w 52"/>
                <a:gd name="T7" fmla="*/ 208 h 241"/>
                <a:gd name="T8" fmla="*/ 47 w 52"/>
                <a:gd name="T9" fmla="*/ 184 h 241"/>
                <a:gd name="T10" fmla="*/ 47 w 52"/>
                <a:gd name="T11" fmla="*/ 157 h 241"/>
                <a:gd name="T12" fmla="*/ 44 w 52"/>
                <a:gd name="T13" fmla="*/ 128 h 241"/>
                <a:gd name="T14" fmla="*/ 37 w 52"/>
                <a:gd name="T15" fmla="*/ 99 h 241"/>
                <a:gd name="T16" fmla="*/ 26 w 52"/>
                <a:gd name="T17" fmla="*/ 69 h 241"/>
                <a:gd name="T18" fmla="*/ 24 w 52"/>
                <a:gd name="T19" fmla="*/ 66 h 241"/>
                <a:gd name="T20" fmla="*/ 18 w 52"/>
                <a:gd name="T21" fmla="*/ 56 h 241"/>
                <a:gd name="T22" fmla="*/ 10 w 52"/>
                <a:gd name="T23" fmla="*/ 44 h 241"/>
                <a:gd name="T24" fmla="*/ 4 w 52"/>
                <a:gd name="T25" fmla="*/ 30 h 241"/>
                <a:gd name="T26" fmla="*/ 0 w 52"/>
                <a:gd name="T27" fmla="*/ 16 h 241"/>
                <a:gd name="T28" fmla="*/ 1 w 52"/>
                <a:gd name="T29" fmla="*/ 6 h 241"/>
                <a:gd name="T30" fmla="*/ 9 w 52"/>
                <a:gd name="T31" fmla="*/ 0 h 241"/>
                <a:gd name="T32" fmla="*/ 26 w 52"/>
                <a:gd name="T33" fmla="*/ 0 h 241"/>
                <a:gd name="T34" fmla="*/ 24 w 52"/>
                <a:gd name="T35" fmla="*/ 0 h 241"/>
                <a:gd name="T36" fmla="*/ 20 w 52"/>
                <a:gd name="T37" fmla="*/ 0 h 241"/>
                <a:gd name="T38" fmla="*/ 14 w 52"/>
                <a:gd name="T39" fmla="*/ 1 h 241"/>
                <a:gd name="T40" fmla="*/ 9 w 52"/>
                <a:gd name="T41" fmla="*/ 2 h 241"/>
                <a:gd name="T42" fmla="*/ 7 w 52"/>
                <a:gd name="T43" fmla="*/ 6 h 241"/>
                <a:gd name="T44" fmla="*/ 7 w 52"/>
                <a:gd name="T45" fmla="*/ 12 h 241"/>
                <a:gd name="T46" fmla="*/ 13 w 52"/>
                <a:gd name="T47" fmla="*/ 20 h 241"/>
                <a:gd name="T48" fmla="*/ 26 w 52"/>
                <a:gd name="T49" fmla="*/ 33 h 241"/>
                <a:gd name="T50" fmla="*/ 28 w 52"/>
                <a:gd name="T51" fmla="*/ 36 h 241"/>
                <a:gd name="T52" fmla="*/ 33 w 52"/>
                <a:gd name="T53" fmla="*/ 44 h 241"/>
                <a:gd name="T54" fmla="*/ 39 w 52"/>
                <a:gd name="T55" fmla="*/ 60 h 241"/>
                <a:gd name="T56" fmla="*/ 46 w 52"/>
                <a:gd name="T57" fmla="*/ 81 h 241"/>
                <a:gd name="T58" fmla="*/ 50 w 52"/>
                <a:gd name="T59" fmla="*/ 110 h 241"/>
                <a:gd name="T60" fmla="*/ 52 w 52"/>
                <a:gd name="T61" fmla="*/ 146 h 241"/>
                <a:gd name="T62" fmla="*/ 50 w 52"/>
                <a:gd name="T63" fmla="*/ 189 h 241"/>
                <a:gd name="T64" fmla="*/ 41 w 52"/>
                <a:gd name="T65"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241">
                  <a:moveTo>
                    <a:pt x="41" y="241"/>
                  </a:moveTo>
                  <a:lnTo>
                    <a:pt x="42" y="237"/>
                  </a:lnTo>
                  <a:lnTo>
                    <a:pt x="44" y="225"/>
                  </a:lnTo>
                  <a:lnTo>
                    <a:pt x="46" y="208"/>
                  </a:lnTo>
                  <a:lnTo>
                    <a:pt x="47" y="184"/>
                  </a:lnTo>
                  <a:lnTo>
                    <a:pt x="47" y="157"/>
                  </a:lnTo>
                  <a:lnTo>
                    <a:pt x="44" y="128"/>
                  </a:lnTo>
                  <a:lnTo>
                    <a:pt x="37" y="99"/>
                  </a:lnTo>
                  <a:lnTo>
                    <a:pt x="26" y="69"/>
                  </a:lnTo>
                  <a:lnTo>
                    <a:pt x="24" y="66"/>
                  </a:lnTo>
                  <a:lnTo>
                    <a:pt x="18" y="56"/>
                  </a:lnTo>
                  <a:lnTo>
                    <a:pt x="10" y="44"/>
                  </a:lnTo>
                  <a:lnTo>
                    <a:pt x="4" y="30"/>
                  </a:lnTo>
                  <a:lnTo>
                    <a:pt x="0" y="16"/>
                  </a:lnTo>
                  <a:lnTo>
                    <a:pt x="1" y="6"/>
                  </a:lnTo>
                  <a:lnTo>
                    <a:pt x="9" y="0"/>
                  </a:lnTo>
                  <a:lnTo>
                    <a:pt x="26" y="0"/>
                  </a:lnTo>
                  <a:lnTo>
                    <a:pt x="24" y="0"/>
                  </a:lnTo>
                  <a:lnTo>
                    <a:pt x="20" y="0"/>
                  </a:lnTo>
                  <a:lnTo>
                    <a:pt x="14" y="1"/>
                  </a:lnTo>
                  <a:lnTo>
                    <a:pt x="9" y="2"/>
                  </a:lnTo>
                  <a:lnTo>
                    <a:pt x="7" y="6"/>
                  </a:lnTo>
                  <a:lnTo>
                    <a:pt x="7" y="12"/>
                  </a:lnTo>
                  <a:lnTo>
                    <a:pt x="13" y="20"/>
                  </a:lnTo>
                  <a:lnTo>
                    <a:pt x="26" y="33"/>
                  </a:lnTo>
                  <a:lnTo>
                    <a:pt x="28" y="36"/>
                  </a:lnTo>
                  <a:lnTo>
                    <a:pt x="33" y="44"/>
                  </a:lnTo>
                  <a:lnTo>
                    <a:pt x="39" y="60"/>
                  </a:lnTo>
                  <a:lnTo>
                    <a:pt x="46" y="81"/>
                  </a:lnTo>
                  <a:lnTo>
                    <a:pt x="50" y="110"/>
                  </a:lnTo>
                  <a:lnTo>
                    <a:pt x="52" y="146"/>
                  </a:lnTo>
                  <a:lnTo>
                    <a:pt x="50" y="189"/>
                  </a:lnTo>
                  <a:lnTo>
                    <a:pt x="41" y="2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7" name="Freeform 104">
              <a:extLst>
                <a:ext uri="{FF2B5EF4-FFF2-40B4-BE49-F238E27FC236}">
                  <a16:creationId xmlns:a16="http://schemas.microsoft.com/office/drawing/2014/main" id="{736BD92E-F206-4EAB-A293-177DCF584ED8}"/>
                </a:ext>
              </a:extLst>
            </p:cNvPr>
            <p:cNvSpPr>
              <a:spLocks noChangeArrowheads="1"/>
            </p:cNvSpPr>
            <p:nvPr/>
          </p:nvSpPr>
          <p:spPr bwMode="auto">
            <a:xfrm>
              <a:off x="2954" y="2184"/>
              <a:ext cx="19" cy="143"/>
            </a:xfrm>
            <a:custGeom>
              <a:avLst/>
              <a:gdLst>
                <a:gd name="T0" fmla="*/ 0 w 19"/>
                <a:gd name="T1" fmla="*/ 143 h 143"/>
                <a:gd name="T2" fmla="*/ 2 w 19"/>
                <a:gd name="T3" fmla="*/ 142 h 143"/>
                <a:gd name="T4" fmla="*/ 6 w 19"/>
                <a:gd name="T5" fmla="*/ 139 h 143"/>
                <a:gd name="T6" fmla="*/ 11 w 19"/>
                <a:gd name="T7" fmla="*/ 131 h 143"/>
                <a:gd name="T8" fmla="*/ 16 w 19"/>
                <a:gd name="T9" fmla="*/ 119 h 143"/>
                <a:gd name="T10" fmla="*/ 19 w 19"/>
                <a:gd name="T11" fmla="*/ 101 h 143"/>
                <a:gd name="T12" fmla="*/ 18 w 19"/>
                <a:gd name="T13" fmla="*/ 76 h 143"/>
                <a:gd name="T14" fmla="*/ 12 w 19"/>
                <a:gd name="T15" fmla="*/ 43 h 143"/>
                <a:gd name="T16" fmla="*/ 0 w 19"/>
                <a:gd name="T17" fmla="*/ 0 h 143"/>
                <a:gd name="T18" fmla="*/ 3 w 19"/>
                <a:gd name="T19" fmla="*/ 18 h 143"/>
                <a:gd name="T20" fmla="*/ 7 w 19"/>
                <a:gd name="T21" fmla="*/ 61 h 143"/>
                <a:gd name="T22" fmla="*/ 8 w 19"/>
                <a:gd name="T23" fmla="*/ 110 h 143"/>
                <a:gd name="T24" fmla="*/ 0 w 19"/>
                <a:gd name="T25"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43">
                  <a:moveTo>
                    <a:pt x="0" y="143"/>
                  </a:moveTo>
                  <a:lnTo>
                    <a:pt x="2" y="142"/>
                  </a:lnTo>
                  <a:lnTo>
                    <a:pt x="6" y="139"/>
                  </a:lnTo>
                  <a:lnTo>
                    <a:pt x="11" y="131"/>
                  </a:lnTo>
                  <a:lnTo>
                    <a:pt x="16" y="119"/>
                  </a:lnTo>
                  <a:lnTo>
                    <a:pt x="19" y="101"/>
                  </a:lnTo>
                  <a:lnTo>
                    <a:pt x="18" y="76"/>
                  </a:lnTo>
                  <a:lnTo>
                    <a:pt x="12" y="43"/>
                  </a:lnTo>
                  <a:lnTo>
                    <a:pt x="0" y="0"/>
                  </a:lnTo>
                  <a:lnTo>
                    <a:pt x="3" y="18"/>
                  </a:lnTo>
                  <a:lnTo>
                    <a:pt x="7" y="61"/>
                  </a:lnTo>
                  <a:lnTo>
                    <a:pt x="8" y="110"/>
                  </a:lnTo>
                  <a:lnTo>
                    <a:pt x="0"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8" name="Freeform 105">
              <a:extLst>
                <a:ext uri="{FF2B5EF4-FFF2-40B4-BE49-F238E27FC236}">
                  <a16:creationId xmlns:a16="http://schemas.microsoft.com/office/drawing/2014/main" id="{0C55CE80-2584-45F9-BD6A-0EA7E2B74E37}"/>
                </a:ext>
              </a:extLst>
            </p:cNvPr>
            <p:cNvSpPr>
              <a:spLocks noChangeArrowheads="1"/>
            </p:cNvSpPr>
            <p:nvPr/>
          </p:nvSpPr>
          <p:spPr bwMode="auto">
            <a:xfrm>
              <a:off x="2739" y="2444"/>
              <a:ext cx="194" cy="102"/>
            </a:xfrm>
            <a:custGeom>
              <a:avLst/>
              <a:gdLst>
                <a:gd name="T0" fmla="*/ 0 w 194"/>
                <a:gd name="T1" fmla="*/ 32 h 102"/>
                <a:gd name="T2" fmla="*/ 3 w 194"/>
                <a:gd name="T3" fmla="*/ 32 h 102"/>
                <a:gd name="T4" fmla="*/ 10 w 194"/>
                <a:gd name="T5" fmla="*/ 32 h 102"/>
                <a:gd name="T6" fmla="*/ 23 w 194"/>
                <a:gd name="T7" fmla="*/ 33 h 102"/>
                <a:gd name="T8" fmla="*/ 36 w 194"/>
                <a:gd name="T9" fmla="*/ 35 h 102"/>
                <a:gd name="T10" fmla="*/ 52 w 194"/>
                <a:gd name="T11" fmla="*/ 39 h 102"/>
                <a:gd name="T12" fmla="*/ 68 w 194"/>
                <a:gd name="T13" fmla="*/ 45 h 102"/>
                <a:gd name="T14" fmla="*/ 82 w 194"/>
                <a:gd name="T15" fmla="*/ 54 h 102"/>
                <a:gd name="T16" fmla="*/ 96 w 194"/>
                <a:gd name="T17" fmla="*/ 67 h 102"/>
                <a:gd name="T18" fmla="*/ 101 w 194"/>
                <a:gd name="T19" fmla="*/ 69 h 102"/>
                <a:gd name="T20" fmla="*/ 113 w 194"/>
                <a:gd name="T21" fmla="*/ 74 h 102"/>
                <a:gd name="T22" fmla="*/ 131 w 194"/>
                <a:gd name="T23" fmla="*/ 79 h 102"/>
                <a:gd name="T24" fmla="*/ 150 w 194"/>
                <a:gd name="T25" fmla="*/ 81 h 102"/>
                <a:gd name="T26" fmla="*/ 169 w 194"/>
                <a:gd name="T27" fmla="*/ 77 h 102"/>
                <a:gd name="T28" fmla="*/ 184 w 194"/>
                <a:gd name="T29" fmla="*/ 64 h 102"/>
                <a:gd name="T30" fmla="*/ 192 w 194"/>
                <a:gd name="T31" fmla="*/ 39 h 102"/>
                <a:gd name="T32" fmla="*/ 190 w 194"/>
                <a:gd name="T33" fmla="*/ 0 h 102"/>
                <a:gd name="T34" fmla="*/ 191 w 194"/>
                <a:gd name="T35" fmla="*/ 7 h 102"/>
                <a:gd name="T36" fmla="*/ 193 w 194"/>
                <a:gd name="T37" fmla="*/ 24 h 102"/>
                <a:gd name="T38" fmla="*/ 194 w 194"/>
                <a:gd name="T39" fmla="*/ 47 h 102"/>
                <a:gd name="T40" fmla="*/ 190 w 194"/>
                <a:gd name="T41" fmla="*/ 71 h 102"/>
                <a:gd name="T42" fmla="*/ 181 w 194"/>
                <a:gd name="T43" fmla="*/ 90 h 102"/>
                <a:gd name="T44" fmla="*/ 162 w 194"/>
                <a:gd name="T45" fmla="*/ 102 h 102"/>
                <a:gd name="T46" fmla="*/ 132 w 194"/>
                <a:gd name="T47" fmla="*/ 100 h 102"/>
                <a:gd name="T48" fmla="*/ 88 w 194"/>
                <a:gd name="T49" fmla="*/ 79 h 102"/>
                <a:gd name="T50" fmla="*/ 87 w 194"/>
                <a:gd name="T51" fmla="*/ 77 h 102"/>
                <a:gd name="T52" fmla="*/ 84 w 194"/>
                <a:gd name="T53" fmla="*/ 71 h 102"/>
                <a:gd name="T54" fmla="*/ 80 w 194"/>
                <a:gd name="T55" fmla="*/ 63 h 102"/>
                <a:gd name="T56" fmla="*/ 72 w 194"/>
                <a:gd name="T57" fmla="*/ 53 h 102"/>
                <a:gd name="T58" fmla="*/ 61 w 194"/>
                <a:gd name="T59" fmla="*/ 45 h 102"/>
                <a:gd name="T60" fmla="*/ 46 w 194"/>
                <a:gd name="T61" fmla="*/ 37 h 102"/>
                <a:gd name="T62" fmla="*/ 26 w 194"/>
                <a:gd name="T63" fmla="*/ 33 h 102"/>
                <a:gd name="T64" fmla="*/ 0 w 194"/>
                <a:gd name="T65" fmla="*/ 3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4" h="102">
                  <a:moveTo>
                    <a:pt x="0" y="32"/>
                  </a:moveTo>
                  <a:lnTo>
                    <a:pt x="3" y="32"/>
                  </a:lnTo>
                  <a:lnTo>
                    <a:pt x="10" y="32"/>
                  </a:lnTo>
                  <a:lnTo>
                    <a:pt x="23" y="33"/>
                  </a:lnTo>
                  <a:lnTo>
                    <a:pt x="36" y="35"/>
                  </a:lnTo>
                  <a:lnTo>
                    <a:pt x="52" y="39"/>
                  </a:lnTo>
                  <a:lnTo>
                    <a:pt x="68" y="45"/>
                  </a:lnTo>
                  <a:lnTo>
                    <a:pt x="82" y="54"/>
                  </a:lnTo>
                  <a:lnTo>
                    <a:pt x="96" y="67"/>
                  </a:lnTo>
                  <a:lnTo>
                    <a:pt x="101" y="69"/>
                  </a:lnTo>
                  <a:lnTo>
                    <a:pt x="113" y="74"/>
                  </a:lnTo>
                  <a:lnTo>
                    <a:pt x="131" y="79"/>
                  </a:lnTo>
                  <a:lnTo>
                    <a:pt x="150" y="81"/>
                  </a:lnTo>
                  <a:lnTo>
                    <a:pt x="169" y="77"/>
                  </a:lnTo>
                  <a:lnTo>
                    <a:pt x="184" y="64"/>
                  </a:lnTo>
                  <a:lnTo>
                    <a:pt x="192" y="39"/>
                  </a:lnTo>
                  <a:lnTo>
                    <a:pt x="190" y="0"/>
                  </a:lnTo>
                  <a:lnTo>
                    <a:pt x="191" y="7"/>
                  </a:lnTo>
                  <a:lnTo>
                    <a:pt x="193" y="24"/>
                  </a:lnTo>
                  <a:lnTo>
                    <a:pt x="194" y="47"/>
                  </a:lnTo>
                  <a:lnTo>
                    <a:pt x="190" y="71"/>
                  </a:lnTo>
                  <a:lnTo>
                    <a:pt x="181" y="90"/>
                  </a:lnTo>
                  <a:lnTo>
                    <a:pt x="162" y="102"/>
                  </a:lnTo>
                  <a:lnTo>
                    <a:pt x="132" y="100"/>
                  </a:lnTo>
                  <a:lnTo>
                    <a:pt x="88" y="79"/>
                  </a:lnTo>
                  <a:lnTo>
                    <a:pt x="87" y="77"/>
                  </a:lnTo>
                  <a:lnTo>
                    <a:pt x="84" y="71"/>
                  </a:lnTo>
                  <a:lnTo>
                    <a:pt x="80" y="63"/>
                  </a:lnTo>
                  <a:lnTo>
                    <a:pt x="72" y="53"/>
                  </a:lnTo>
                  <a:lnTo>
                    <a:pt x="61" y="45"/>
                  </a:lnTo>
                  <a:lnTo>
                    <a:pt x="46" y="37"/>
                  </a:lnTo>
                  <a:lnTo>
                    <a:pt x="26" y="33"/>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49" name="Freeform 106">
              <a:extLst>
                <a:ext uri="{FF2B5EF4-FFF2-40B4-BE49-F238E27FC236}">
                  <a16:creationId xmlns:a16="http://schemas.microsoft.com/office/drawing/2014/main" id="{21ABA7F1-C75D-4D89-9B8F-0CCC6463C5DC}"/>
                </a:ext>
              </a:extLst>
            </p:cNvPr>
            <p:cNvSpPr>
              <a:spLocks noChangeArrowheads="1"/>
            </p:cNvSpPr>
            <p:nvPr/>
          </p:nvSpPr>
          <p:spPr bwMode="auto">
            <a:xfrm>
              <a:off x="2668" y="2468"/>
              <a:ext cx="125" cy="62"/>
            </a:xfrm>
            <a:custGeom>
              <a:avLst/>
              <a:gdLst>
                <a:gd name="T0" fmla="*/ 22 w 125"/>
                <a:gd name="T1" fmla="*/ 0 h 62"/>
                <a:gd name="T2" fmla="*/ 20 w 125"/>
                <a:gd name="T3" fmla="*/ 0 h 62"/>
                <a:gd name="T4" fmla="*/ 15 w 125"/>
                <a:gd name="T5" fmla="*/ 2 h 62"/>
                <a:gd name="T6" fmla="*/ 9 w 125"/>
                <a:gd name="T7" fmla="*/ 5 h 62"/>
                <a:gd name="T8" fmla="*/ 3 w 125"/>
                <a:gd name="T9" fmla="*/ 9 h 62"/>
                <a:gd name="T10" fmla="*/ 0 w 125"/>
                <a:gd name="T11" fmla="*/ 15 h 62"/>
                <a:gd name="T12" fmla="*/ 1 w 125"/>
                <a:gd name="T13" fmla="*/ 23 h 62"/>
                <a:gd name="T14" fmla="*/ 8 w 125"/>
                <a:gd name="T15" fmla="*/ 33 h 62"/>
                <a:gd name="T16" fmla="*/ 22 w 125"/>
                <a:gd name="T17" fmla="*/ 47 h 62"/>
                <a:gd name="T18" fmla="*/ 25 w 125"/>
                <a:gd name="T19" fmla="*/ 48 h 62"/>
                <a:gd name="T20" fmla="*/ 32 w 125"/>
                <a:gd name="T21" fmla="*/ 50 h 62"/>
                <a:gd name="T22" fmla="*/ 44 w 125"/>
                <a:gd name="T23" fmla="*/ 54 h 62"/>
                <a:gd name="T24" fmla="*/ 59 w 125"/>
                <a:gd name="T25" fmla="*/ 57 h 62"/>
                <a:gd name="T26" fmla="*/ 75 w 125"/>
                <a:gd name="T27" fmla="*/ 60 h 62"/>
                <a:gd name="T28" fmla="*/ 93 w 125"/>
                <a:gd name="T29" fmla="*/ 62 h 62"/>
                <a:gd name="T30" fmla="*/ 109 w 125"/>
                <a:gd name="T31" fmla="*/ 62 h 62"/>
                <a:gd name="T32" fmla="*/ 125 w 125"/>
                <a:gd name="T33" fmla="*/ 59 h 62"/>
                <a:gd name="T34" fmla="*/ 121 w 125"/>
                <a:gd name="T35" fmla="*/ 59 h 62"/>
                <a:gd name="T36" fmla="*/ 110 w 125"/>
                <a:gd name="T37" fmla="*/ 59 h 62"/>
                <a:gd name="T38" fmla="*/ 95 w 125"/>
                <a:gd name="T39" fmla="*/ 57 h 62"/>
                <a:gd name="T40" fmla="*/ 77 w 125"/>
                <a:gd name="T41" fmla="*/ 55 h 62"/>
                <a:gd name="T42" fmla="*/ 59 w 125"/>
                <a:gd name="T43" fmla="*/ 51 h 62"/>
                <a:gd name="T44" fmla="*/ 42 w 125"/>
                <a:gd name="T45" fmla="*/ 46 h 62"/>
                <a:gd name="T46" fmla="*/ 29 w 125"/>
                <a:gd name="T47" fmla="*/ 38 h 62"/>
                <a:gd name="T48" fmla="*/ 22 w 125"/>
                <a:gd name="T49" fmla="*/ 27 h 62"/>
                <a:gd name="T50" fmla="*/ 20 w 125"/>
                <a:gd name="T51" fmla="*/ 24 h 62"/>
                <a:gd name="T52" fmla="*/ 18 w 125"/>
                <a:gd name="T53" fmla="*/ 16 h 62"/>
                <a:gd name="T54" fmla="*/ 17 w 125"/>
                <a:gd name="T55" fmla="*/ 8 h 62"/>
                <a:gd name="T56" fmla="*/ 22 w 125"/>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62">
                  <a:moveTo>
                    <a:pt x="22" y="0"/>
                  </a:moveTo>
                  <a:lnTo>
                    <a:pt x="20" y="0"/>
                  </a:lnTo>
                  <a:lnTo>
                    <a:pt x="15" y="2"/>
                  </a:lnTo>
                  <a:lnTo>
                    <a:pt x="9" y="5"/>
                  </a:lnTo>
                  <a:lnTo>
                    <a:pt x="3" y="9"/>
                  </a:lnTo>
                  <a:lnTo>
                    <a:pt x="0" y="15"/>
                  </a:lnTo>
                  <a:lnTo>
                    <a:pt x="1" y="23"/>
                  </a:lnTo>
                  <a:lnTo>
                    <a:pt x="8" y="33"/>
                  </a:lnTo>
                  <a:lnTo>
                    <a:pt x="22" y="47"/>
                  </a:lnTo>
                  <a:lnTo>
                    <a:pt x="25" y="48"/>
                  </a:lnTo>
                  <a:lnTo>
                    <a:pt x="32" y="50"/>
                  </a:lnTo>
                  <a:lnTo>
                    <a:pt x="44" y="54"/>
                  </a:lnTo>
                  <a:lnTo>
                    <a:pt x="59" y="57"/>
                  </a:lnTo>
                  <a:lnTo>
                    <a:pt x="75" y="60"/>
                  </a:lnTo>
                  <a:lnTo>
                    <a:pt x="93" y="62"/>
                  </a:lnTo>
                  <a:lnTo>
                    <a:pt x="109" y="62"/>
                  </a:lnTo>
                  <a:lnTo>
                    <a:pt x="125" y="59"/>
                  </a:lnTo>
                  <a:lnTo>
                    <a:pt x="121" y="59"/>
                  </a:lnTo>
                  <a:lnTo>
                    <a:pt x="110" y="59"/>
                  </a:lnTo>
                  <a:lnTo>
                    <a:pt x="95" y="57"/>
                  </a:lnTo>
                  <a:lnTo>
                    <a:pt x="77" y="55"/>
                  </a:lnTo>
                  <a:lnTo>
                    <a:pt x="59" y="51"/>
                  </a:lnTo>
                  <a:lnTo>
                    <a:pt x="42" y="46"/>
                  </a:lnTo>
                  <a:lnTo>
                    <a:pt x="29" y="38"/>
                  </a:lnTo>
                  <a:lnTo>
                    <a:pt x="22" y="27"/>
                  </a:lnTo>
                  <a:lnTo>
                    <a:pt x="20" y="24"/>
                  </a:lnTo>
                  <a:lnTo>
                    <a:pt x="18" y="16"/>
                  </a:lnTo>
                  <a:lnTo>
                    <a:pt x="17" y="8"/>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0" name="Freeform 107">
              <a:extLst>
                <a:ext uri="{FF2B5EF4-FFF2-40B4-BE49-F238E27FC236}">
                  <a16:creationId xmlns:a16="http://schemas.microsoft.com/office/drawing/2014/main" id="{F2B75B52-B5F6-46CC-B0FA-640839794071}"/>
                </a:ext>
              </a:extLst>
            </p:cNvPr>
            <p:cNvSpPr>
              <a:spLocks noChangeArrowheads="1"/>
            </p:cNvSpPr>
            <p:nvPr/>
          </p:nvSpPr>
          <p:spPr bwMode="auto">
            <a:xfrm>
              <a:off x="2677" y="2528"/>
              <a:ext cx="52" cy="74"/>
            </a:xfrm>
            <a:custGeom>
              <a:avLst/>
              <a:gdLst>
                <a:gd name="T0" fmla="*/ 2 w 52"/>
                <a:gd name="T1" fmla="*/ 0 h 74"/>
                <a:gd name="T2" fmla="*/ 1 w 52"/>
                <a:gd name="T3" fmla="*/ 1 h 74"/>
                <a:gd name="T4" fmla="*/ 0 w 52"/>
                <a:gd name="T5" fmla="*/ 5 h 74"/>
                <a:gd name="T6" fmla="*/ 0 w 52"/>
                <a:gd name="T7" fmla="*/ 11 h 74"/>
                <a:gd name="T8" fmla="*/ 0 w 52"/>
                <a:gd name="T9" fmla="*/ 19 h 74"/>
                <a:gd name="T10" fmla="*/ 3 w 52"/>
                <a:gd name="T11" fmla="*/ 27 h 74"/>
                <a:gd name="T12" fmla="*/ 8 w 52"/>
                <a:gd name="T13" fmla="*/ 36 h 74"/>
                <a:gd name="T14" fmla="*/ 18 w 52"/>
                <a:gd name="T15" fmla="*/ 43 h 74"/>
                <a:gd name="T16" fmla="*/ 32 w 52"/>
                <a:gd name="T17" fmla="*/ 51 h 74"/>
                <a:gd name="T18" fmla="*/ 33 w 52"/>
                <a:gd name="T19" fmla="*/ 52 h 74"/>
                <a:gd name="T20" fmla="*/ 37 w 52"/>
                <a:gd name="T21" fmla="*/ 54 h 74"/>
                <a:gd name="T22" fmla="*/ 39 w 52"/>
                <a:gd name="T23" fmla="*/ 57 h 74"/>
                <a:gd name="T24" fmla="*/ 40 w 52"/>
                <a:gd name="T25" fmla="*/ 61 h 74"/>
                <a:gd name="T26" fmla="*/ 39 w 52"/>
                <a:gd name="T27" fmla="*/ 65 h 74"/>
                <a:gd name="T28" fmla="*/ 32 w 52"/>
                <a:gd name="T29" fmla="*/ 69 h 74"/>
                <a:gd name="T30" fmla="*/ 22 w 52"/>
                <a:gd name="T31" fmla="*/ 72 h 74"/>
                <a:gd name="T32" fmla="*/ 4 w 52"/>
                <a:gd name="T33" fmla="*/ 74 h 74"/>
                <a:gd name="T34" fmla="*/ 8 w 52"/>
                <a:gd name="T35" fmla="*/ 74 h 74"/>
                <a:gd name="T36" fmla="*/ 17 w 52"/>
                <a:gd name="T37" fmla="*/ 73 h 74"/>
                <a:gd name="T38" fmla="*/ 29 w 52"/>
                <a:gd name="T39" fmla="*/ 71 h 74"/>
                <a:gd name="T40" fmla="*/ 41 w 52"/>
                <a:gd name="T41" fmla="*/ 68 h 74"/>
                <a:gd name="T42" fmla="*/ 50 w 52"/>
                <a:gd name="T43" fmla="*/ 63 h 74"/>
                <a:gd name="T44" fmla="*/ 52 w 52"/>
                <a:gd name="T45" fmla="*/ 55 h 74"/>
                <a:gd name="T46" fmla="*/ 46 w 52"/>
                <a:gd name="T47" fmla="*/ 45 h 74"/>
                <a:gd name="T48" fmla="*/ 27 w 52"/>
                <a:gd name="T49" fmla="*/ 32 h 74"/>
                <a:gd name="T50" fmla="*/ 23 w 52"/>
                <a:gd name="T51" fmla="*/ 32 h 74"/>
                <a:gd name="T52" fmla="*/ 15 w 52"/>
                <a:gd name="T53" fmla="*/ 28 h 74"/>
                <a:gd name="T54" fmla="*/ 6 w 52"/>
                <a:gd name="T55" fmla="*/ 19 h 74"/>
                <a:gd name="T56" fmla="*/ 2 w 52"/>
                <a:gd name="T5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4">
                  <a:moveTo>
                    <a:pt x="2" y="0"/>
                  </a:moveTo>
                  <a:lnTo>
                    <a:pt x="1" y="1"/>
                  </a:lnTo>
                  <a:lnTo>
                    <a:pt x="0" y="5"/>
                  </a:lnTo>
                  <a:lnTo>
                    <a:pt x="0" y="11"/>
                  </a:lnTo>
                  <a:lnTo>
                    <a:pt x="0" y="19"/>
                  </a:lnTo>
                  <a:lnTo>
                    <a:pt x="3" y="27"/>
                  </a:lnTo>
                  <a:lnTo>
                    <a:pt x="8" y="36"/>
                  </a:lnTo>
                  <a:lnTo>
                    <a:pt x="18" y="43"/>
                  </a:lnTo>
                  <a:lnTo>
                    <a:pt x="32" y="51"/>
                  </a:lnTo>
                  <a:lnTo>
                    <a:pt x="33" y="52"/>
                  </a:lnTo>
                  <a:lnTo>
                    <a:pt x="37" y="54"/>
                  </a:lnTo>
                  <a:lnTo>
                    <a:pt x="39" y="57"/>
                  </a:lnTo>
                  <a:lnTo>
                    <a:pt x="40" y="61"/>
                  </a:lnTo>
                  <a:lnTo>
                    <a:pt x="39" y="65"/>
                  </a:lnTo>
                  <a:lnTo>
                    <a:pt x="32" y="69"/>
                  </a:lnTo>
                  <a:lnTo>
                    <a:pt x="22" y="72"/>
                  </a:lnTo>
                  <a:lnTo>
                    <a:pt x="4" y="74"/>
                  </a:lnTo>
                  <a:lnTo>
                    <a:pt x="8" y="74"/>
                  </a:lnTo>
                  <a:lnTo>
                    <a:pt x="17" y="73"/>
                  </a:lnTo>
                  <a:lnTo>
                    <a:pt x="29" y="71"/>
                  </a:lnTo>
                  <a:lnTo>
                    <a:pt x="41" y="68"/>
                  </a:lnTo>
                  <a:lnTo>
                    <a:pt x="50" y="63"/>
                  </a:lnTo>
                  <a:lnTo>
                    <a:pt x="52" y="55"/>
                  </a:lnTo>
                  <a:lnTo>
                    <a:pt x="46" y="45"/>
                  </a:lnTo>
                  <a:lnTo>
                    <a:pt x="27" y="32"/>
                  </a:lnTo>
                  <a:lnTo>
                    <a:pt x="23" y="32"/>
                  </a:lnTo>
                  <a:lnTo>
                    <a:pt x="15" y="28"/>
                  </a:lnTo>
                  <a:lnTo>
                    <a:pt x="6" y="19"/>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1" name="Freeform 108">
              <a:extLst>
                <a:ext uri="{FF2B5EF4-FFF2-40B4-BE49-F238E27FC236}">
                  <a16:creationId xmlns:a16="http://schemas.microsoft.com/office/drawing/2014/main" id="{8BE0BD93-56F7-458E-B11E-FEDC7918EE5E}"/>
                </a:ext>
              </a:extLst>
            </p:cNvPr>
            <p:cNvSpPr>
              <a:spLocks noChangeArrowheads="1"/>
            </p:cNvSpPr>
            <p:nvPr/>
          </p:nvSpPr>
          <p:spPr bwMode="auto">
            <a:xfrm>
              <a:off x="2696" y="2626"/>
              <a:ext cx="165" cy="28"/>
            </a:xfrm>
            <a:custGeom>
              <a:avLst/>
              <a:gdLst>
                <a:gd name="T0" fmla="*/ 0 w 165"/>
                <a:gd name="T1" fmla="*/ 13 h 28"/>
                <a:gd name="T2" fmla="*/ 1 w 165"/>
                <a:gd name="T3" fmla="*/ 13 h 28"/>
                <a:gd name="T4" fmla="*/ 4 w 165"/>
                <a:gd name="T5" fmla="*/ 15 h 28"/>
                <a:gd name="T6" fmla="*/ 9 w 165"/>
                <a:gd name="T7" fmla="*/ 16 h 28"/>
                <a:gd name="T8" fmla="*/ 16 w 165"/>
                <a:gd name="T9" fmla="*/ 18 h 28"/>
                <a:gd name="T10" fmla="*/ 25 w 165"/>
                <a:gd name="T11" fmla="*/ 20 h 28"/>
                <a:gd name="T12" fmla="*/ 35 w 165"/>
                <a:gd name="T13" fmla="*/ 22 h 28"/>
                <a:gd name="T14" fmla="*/ 45 w 165"/>
                <a:gd name="T15" fmla="*/ 24 h 28"/>
                <a:gd name="T16" fmla="*/ 58 w 165"/>
                <a:gd name="T17" fmla="*/ 27 h 28"/>
                <a:gd name="T18" fmla="*/ 71 w 165"/>
                <a:gd name="T19" fmla="*/ 27 h 28"/>
                <a:gd name="T20" fmla="*/ 83 w 165"/>
                <a:gd name="T21" fmla="*/ 28 h 28"/>
                <a:gd name="T22" fmla="*/ 98 w 165"/>
                <a:gd name="T23" fmla="*/ 27 h 28"/>
                <a:gd name="T24" fmla="*/ 111 w 165"/>
                <a:gd name="T25" fmla="*/ 24 h 28"/>
                <a:gd name="T26" fmla="*/ 125 w 165"/>
                <a:gd name="T27" fmla="*/ 20 h 28"/>
                <a:gd name="T28" fmla="*/ 139 w 165"/>
                <a:gd name="T29" fmla="*/ 15 h 28"/>
                <a:gd name="T30" fmla="*/ 152 w 165"/>
                <a:gd name="T31" fmla="*/ 9 h 28"/>
                <a:gd name="T32" fmla="*/ 165 w 165"/>
                <a:gd name="T33" fmla="*/ 0 h 28"/>
                <a:gd name="T34" fmla="*/ 164 w 165"/>
                <a:gd name="T35" fmla="*/ 0 h 28"/>
                <a:gd name="T36" fmla="*/ 160 w 165"/>
                <a:gd name="T37" fmla="*/ 1 h 28"/>
                <a:gd name="T38" fmla="*/ 154 w 165"/>
                <a:gd name="T39" fmla="*/ 2 h 28"/>
                <a:gd name="T40" fmla="*/ 147 w 165"/>
                <a:gd name="T41" fmla="*/ 4 h 28"/>
                <a:gd name="T42" fmla="*/ 138 w 165"/>
                <a:gd name="T43" fmla="*/ 6 h 28"/>
                <a:gd name="T44" fmla="*/ 126 w 165"/>
                <a:gd name="T45" fmla="*/ 8 h 28"/>
                <a:gd name="T46" fmla="*/ 114 w 165"/>
                <a:gd name="T47" fmla="*/ 9 h 28"/>
                <a:gd name="T48" fmla="*/ 102 w 165"/>
                <a:gd name="T49" fmla="*/ 11 h 28"/>
                <a:gd name="T50" fmla="*/ 88 w 165"/>
                <a:gd name="T51" fmla="*/ 13 h 28"/>
                <a:gd name="T52" fmla="*/ 74 w 165"/>
                <a:gd name="T53" fmla="*/ 15 h 28"/>
                <a:gd name="T54" fmla="*/ 61 w 165"/>
                <a:gd name="T55" fmla="*/ 16 h 28"/>
                <a:gd name="T56" fmla="*/ 47 w 165"/>
                <a:gd name="T57" fmla="*/ 16 h 28"/>
                <a:gd name="T58" fmla="*/ 34 w 165"/>
                <a:gd name="T59" fmla="*/ 17 h 28"/>
                <a:gd name="T60" fmla="*/ 22 w 165"/>
                <a:gd name="T61" fmla="*/ 16 h 28"/>
                <a:gd name="T62" fmla="*/ 10 w 165"/>
                <a:gd name="T63" fmla="*/ 15 h 28"/>
                <a:gd name="T64" fmla="*/ 0 w 165"/>
                <a:gd name="T6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28">
                  <a:moveTo>
                    <a:pt x="0" y="13"/>
                  </a:moveTo>
                  <a:lnTo>
                    <a:pt x="1" y="13"/>
                  </a:lnTo>
                  <a:lnTo>
                    <a:pt x="4" y="15"/>
                  </a:lnTo>
                  <a:lnTo>
                    <a:pt x="9" y="16"/>
                  </a:lnTo>
                  <a:lnTo>
                    <a:pt x="16" y="18"/>
                  </a:lnTo>
                  <a:lnTo>
                    <a:pt x="25" y="20"/>
                  </a:lnTo>
                  <a:lnTo>
                    <a:pt x="35" y="22"/>
                  </a:lnTo>
                  <a:lnTo>
                    <a:pt x="45" y="24"/>
                  </a:lnTo>
                  <a:lnTo>
                    <a:pt x="58" y="27"/>
                  </a:lnTo>
                  <a:lnTo>
                    <a:pt x="71" y="27"/>
                  </a:lnTo>
                  <a:lnTo>
                    <a:pt x="83" y="28"/>
                  </a:lnTo>
                  <a:lnTo>
                    <a:pt x="98" y="27"/>
                  </a:lnTo>
                  <a:lnTo>
                    <a:pt x="111" y="24"/>
                  </a:lnTo>
                  <a:lnTo>
                    <a:pt x="125" y="20"/>
                  </a:lnTo>
                  <a:lnTo>
                    <a:pt x="139" y="15"/>
                  </a:lnTo>
                  <a:lnTo>
                    <a:pt x="152" y="9"/>
                  </a:lnTo>
                  <a:lnTo>
                    <a:pt x="165" y="0"/>
                  </a:lnTo>
                  <a:lnTo>
                    <a:pt x="164" y="0"/>
                  </a:lnTo>
                  <a:lnTo>
                    <a:pt x="160" y="1"/>
                  </a:lnTo>
                  <a:lnTo>
                    <a:pt x="154" y="2"/>
                  </a:lnTo>
                  <a:lnTo>
                    <a:pt x="147" y="4"/>
                  </a:lnTo>
                  <a:lnTo>
                    <a:pt x="138" y="6"/>
                  </a:lnTo>
                  <a:lnTo>
                    <a:pt x="126" y="8"/>
                  </a:lnTo>
                  <a:lnTo>
                    <a:pt x="114" y="9"/>
                  </a:lnTo>
                  <a:lnTo>
                    <a:pt x="102" y="11"/>
                  </a:lnTo>
                  <a:lnTo>
                    <a:pt x="88" y="13"/>
                  </a:lnTo>
                  <a:lnTo>
                    <a:pt x="74" y="15"/>
                  </a:lnTo>
                  <a:lnTo>
                    <a:pt x="61" y="16"/>
                  </a:lnTo>
                  <a:lnTo>
                    <a:pt x="47" y="16"/>
                  </a:lnTo>
                  <a:lnTo>
                    <a:pt x="34" y="17"/>
                  </a:lnTo>
                  <a:lnTo>
                    <a:pt x="22" y="16"/>
                  </a:lnTo>
                  <a:lnTo>
                    <a:pt x="10" y="15"/>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2" name="Freeform 109">
              <a:extLst>
                <a:ext uri="{FF2B5EF4-FFF2-40B4-BE49-F238E27FC236}">
                  <a16:creationId xmlns:a16="http://schemas.microsoft.com/office/drawing/2014/main" id="{01F67906-7B68-4619-8DC8-1AFE879A8B09}"/>
                </a:ext>
              </a:extLst>
            </p:cNvPr>
            <p:cNvSpPr>
              <a:spLocks noChangeArrowheads="1"/>
            </p:cNvSpPr>
            <p:nvPr/>
          </p:nvSpPr>
          <p:spPr bwMode="auto">
            <a:xfrm>
              <a:off x="2820" y="2557"/>
              <a:ext cx="79" cy="64"/>
            </a:xfrm>
            <a:custGeom>
              <a:avLst/>
              <a:gdLst>
                <a:gd name="T0" fmla="*/ 0 w 79"/>
                <a:gd name="T1" fmla="*/ 64 h 64"/>
                <a:gd name="T2" fmla="*/ 4 w 79"/>
                <a:gd name="T3" fmla="*/ 64 h 64"/>
                <a:gd name="T4" fmla="*/ 16 w 79"/>
                <a:gd name="T5" fmla="*/ 63 h 64"/>
                <a:gd name="T6" fmla="*/ 30 w 79"/>
                <a:gd name="T7" fmla="*/ 61 h 64"/>
                <a:gd name="T8" fmla="*/ 47 w 79"/>
                <a:gd name="T9" fmla="*/ 55 h 64"/>
                <a:gd name="T10" fmla="*/ 62 w 79"/>
                <a:gd name="T11" fmla="*/ 48 h 64"/>
                <a:gd name="T12" fmla="*/ 74 w 79"/>
                <a:gd name="T13" fmla="*/ 37 h 64"/>
                <a:gd name="T14" fmla="*/ 79 w 79"/>
                <a:gd name="T15" fmla="*/ 21 h 64"/>
                <a:gd name="T16" fmla="*/ 76 w 79"/>
                <a:gd name="T17" fmla="*/ 0 h 64"/>
                <a:gd name="T18" fmla="*/ 75 w 79"/>
                <a:gd name="T19" fmla="*/ 2 h 64"/>
                <a:gd name="T20" fmla="*/ 73 w 79"/>
                <a:gd name="T21" fmla="*/ 9 h 64"/>
                <a:gd name="T22" fmla="*/ 69 w 79"/>
                <a:gd name="T23" fmla="*/ 18 h 64"/>
                <a:gd name="T24" fmla="*/ 62 w 79"/>
                <a:gd name="T25" fmla="*/ 30 h 64"/>
                <a:gd name="T26" fmla="*/ 53 w 79"/>
                <a:gd name="T27" fmla="*/ 41 h 64"/>
                <a:gd name="T28" fmla="*/ 39 w 79"/>
                <a:gd name="T29" fmla="*/ 51 h 64"/>
                <a:gd name="T30" fmla="*/ 22 w 79"/>
                <a:gd name="T31" fmla="*/ 60 h 64"/>
                <a:gd name="T32" fmla="*/ 0 w 79"/>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 h="64">
                  <a:moveTo>
                    <a:pt x="0" y="64"/>
                  </a:moveTo>
                  <a:lnTo>
                    <a:pt x="4" y="64"/>
                  </a:lnTo>
                  <a:lnTo>
                    <a:pt x="16" y="63"/>
                  </a:lnTo>
                  <a:lnTo>
                    <a:pt x="30" y="61"/>
                  </a:lnTo>
                  <a:lnTo>
                    <a:pt x="47" y="55"/>
                  </a:lnTo>
                  <a:lnTo>
                    <a:pt x="62" y="48"/>
                  </a:lnTo>
                  <a:lnTo>
                    <a:pt x="74" y="37"/>
                  </a:lnTo>
                  <a:lnTo>
                    <a:pt x="79" y="21"/>
                  </a:lnTo>
                  <a:lnTo>
                    <a:pt x="76" y="0"/>
                  </a:lnTo>
                  <a:lnTo>
                    <a:pt x="75" y="2"/>
                  </a:lnTo>
                  <a:lnTo>
                    <a:pt x="73" y="9"/>
                  </a:lnTo>
                  <a:lnTo>
                    <a:pt x="69" y="18"/>
                  </a:lnTo>
                  <a:lnTo>
                    <a:pt x="62" y="30"/>
                  </a:lnTo>
                  <a:lnTo>
                    <a:pt x="53" y="41"/>
                  </a:lnTo>
                  <a:lnTo>
                    <a:pt x="39" y="51"/>
                  </a:lnTo>
                  <a:lnTo>
                    <a:pt x="22" y="6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3" name="Freeform 110">
              <a:extLst>
                <a:ext uri="{FF2B5EF4-FFF2-40B4-BE49-F238E27FC236}">
                  <a16:creationId xmlns:a16="http://schemas.microsoft.com/office/drawing/2014/main" id="{6073557F-1692-4E60-ACDD-1AB13BE30C16}"/>
                </a:ext>
              </a:extLst>
            </p:cNvPr>
            <p:cNvSpPr>
              <a:spLocks noChangeArrowheads="1"/>
            </p:cNvSpPr>
            <p:nvPr/>
          </p:nvSpPr>
          <p:spPr bwMode="auto">
            <a:xfrm>
              <a:off x="2694" y="2629"/>
              <a:ext cx="12" cy="47"/>
            </a:xfrm>
            <a:custGeom>
              <a:avLst/>
              <a:gdLst>
                <a:gd name="T0" fmla="*/ 7 w 12"/>
                <a:gd name="T1" fmla="*/ 0 h 47"/>
                <a:gd name="T2" fmla="*/ 0 w 12"/>
                <a:gd name="T3" fmla="*/ 47 h 47"/>
                <a:gd name="T4" fmla="*/ 3 w 12"/>
                <a:gd name="T5" fmla="*/ 41 h 47"/>
                <a:gd name="T6" fmla="*/ 9 w 12"/>
                <a:gd name="T7" fmla="*/ 28 h 47"/>
                <a:gd name="T8" fmla="*/ 12 w 12"/>
                <a:gd name="T9" fmla="*/ 11 h 47"/>
                <a:gd name="T10" fmla="*/ 7 w 12"/>
                <a:gd name="T11" fmla="*/ 0 h 47"/>
              </a:gdLst>
              <a:ahLst/>
              <a:cxnLst>
                <a:cxn ang="0">
                  <a:pos x="T0" y="T1"/>
                </a:cxn>
                <a:cxn ang="0">
                  <a:pos x="T2" y="T3"/>
                </a:cxn>
                <a:cxn ang="0">
                  <a:pos x="T4" y="T5"/>
                </a:cxn>
                <a:cxn ang="0">
                  <a:pos x="T6" y="T7"/>
                </a:cxn>
                <a:cxn ang="0">
                  <a:pos x="T8" y="T9"/>
                </a:cxn>
                <a:cxn ang="0">
                  <a:pos x="T10" y="T11"/>
                </a:cxn>
              </a:cxnLst>
              <a:rect l="0" t="0" r="r" b="b"/>
              <a:pathLst>
                <a:path w="12" h="47">
                  <a:moveTo>
                    <a:pt x="7" y="0"/>
                  </a:moveTo>
                  <a:lnTo>
                    <a:pt x="0" y="47"/>
                  </a:lnTo>
                  <a:lnTo>
                    <a:pt x="3" y="41"/>
                  </a:lnTo>
                  <a:lnTo>
                    <a:pt x="9" y="28"/>
                  </a:lnTo>
                  <a:lnTo>
                    <a:pt x="12" y="11"/>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4" name="Freeform 111">
              <a:extLst>
                <a:ext uri="{FF2B5EF4-FFF2-40B4-BE49-F238E27FC236}">
                  <a16:creationId xmlns:a16="http://schemas.microsoft.com/office/drawing/2014/main" id="{0FF641EE-B9C5-4D0C-BF73-8C3CD6C31C08}"/>
                </a:ext>
              </a:extLst>
            </p:cNvPr>
            <p:cNvSpPr>
              <a:spLocks noChangeArrowheads="1"/>
            </p:cNvSpPr>
            <p:nvPr/>
          </p:nvSpPr>
          <p:spPr bwMode="auto">
            <a:xfrm>
              <a:off x="3214" y="2059"/>
              <a:ext cx="69" cy="146"/>
            </a:xfrm>
            <a:custGeom>
              <a:avLst/>
              <a:gdLst>
                <a:gd name="T0" fmla="*/ 0 w 69"/>
                <a:gd name="T1" fmla="*/ 0 h 146"/>
                <a:gd name="T2" fmla="*/ 5 w 69"/>
                <a:gd name="T3" fmla="*/ 7 h 146"/>
                <a:gd name="T4" fmla="*/ 16 w 69"/>
                <a:gd name="T5" fmla="*/ 23 h 146"/>
                <a:gd name="T6" fmla="*/ 32 w 69"/>
                <a:gd name="T7" fmla="*/ 46 h 146"/>
                <a:gd name="T8" fmla="*/ 46 w 69"/>
                <a:gd name="T9" fmla="*/ 72 h 146"/>
                <a:gd name="T10" fmla="*/ 57 w 69"/>
                <a:gd name="T11" fmla="*/ 99 h 146"/>
                <a:gd name="T12" fmla="*/ 62 w 69"/>
                <a:gd name="T13" fmla="*/ 123 h 146"/>
                <a:gd name="T14" fmla="*/ 54 w 69"/>
                <a:gd name="T15" fmla="*/ 139 h 146"/>
                <a:gd name="T16" fmla="*/ 33 w 69"/>
                <a:gd name="T17" fmla="*/ 146 h 146"/>
                <a:gd name="T18" fmla="*/ 37 w 69"/>
                <a:gd name="T19" fmla="*/ 146 h 146"/>
                <a:gd name="T20" fmla="*/ 46 w 69"/>
                <a:gd name="T21" fmla="*/ 145 h 146"/>
                <a:gd name="T22" fmla="*/ 57 w 69"/>
                <a:gd name="T23" fmla="*/ 140 h 146"/>
                <a:gd name="T24" fmla="*/ 66 w 69"/>
                <a:gd name="T25" fmla="*/ 131 h 146"/>
                <a:gd name="T26" fmla="*/ 69 w 69"/>
                <a:gd name="T27" fmla="*/ 114 h 146"/>
                <a:gd name="T28" fmla="*/ 61 w 69"/>
                <a:gd name="T29" fmla="*/ 88 h 146"/>
                <a:gd name="T30" fmla="*/ 39 w 69"/>
                <a:gd name="T31" fmla="*/ 51 h 146"/>
                <a:gd name="T32" fmla="*/ 0 w 69"/>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146">
                  <a:moveTo>
                    <a:pt x="0" y="0"/>
                  </a:moveTo>
                  <a:lnTo>
                    <a:pt x="5" y="7"/>
                  </a:lnTo>
                  <a:lnTo>
                    <a:pt x="16" y="23"/>
                  </a:lnTo>
                  <a:lnTo>
                    <a:pt x="32" y="46"/>
                  </a:lnTo>
                  <a:lnTo>
                    <a:pt x="46" y="72"/>
                  </a:lnTo>
                  <a:lnTo>
                    <a:pt x="57" y="99"/>
                  </a:lnTo>
                  <a:lnTo>
                    <a:pt x="62" y="123"/>
                  </a:lnTo>
                  <a:lnTo>
                    <a:pt x="54" y="139"/>
                  </a:lnTo>
                  <a:lnTo>
                    <a:pt x="33" y="146"/>
                  </a:lnTo>
                  <a:lnTo>
                    <a:pt x="37" y="146"/>
                  </a:lnTo>
                  <a:lnTo>
                    <a:pt x="46" y="145"/>
                  </a:lnTo>
                  <a:lnTo>
                    <a:pt x="57" y="140"/>
                  </a:lnTo>
                  <a:lnTo>
                    <a:pt x="66" y="131"/>
                  </a:lnTo>
                  <a:lnTo>
                    <a:pt x="69" y="114"/>
                  </a:lnTo>
                  <a:lnTo>
                    <a:pt x="61" y="88"/>
                  </a:lnTo>
                  <a:lnTo>
                    <a:pt x="39" y="5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5" name="Freeform 112">
              <a:extLst>
                <a:ext uri="{FF2B5EF4-FFF2-40B4-BE49-F238E27FC236}">
                  <a16:creationId xmlns:a16="http://schemas.microsoft.com/office/drawing/2014/main" id="{A129FF81-3EE7-4FC4-BBCE-253EB1F904BB}"/>
                </a:ext>
              </a:extLst>
            </p:cNvPr>
            <p:cNvSpPr>
              <a:spLocks noChangeArrowheads="1"/>
            </p:cNvSpPr>
            <p:nvPr/>
          </p:nvSpPr>
          <p:spPr bwMode="auto">
            <a:xfrm>
              <a:off x="3330" y="2370"/>
              <a:ext cx="69" cy="109"/>
            </a:xfrm>
            <a:custGeom>
              <a:avLst/>
              <a:gdLst>
                <a:gd name="T0" fmla="*/ 0 w 69"/>
                <a:gd name="T1" fmla="*/ 0 h 109"/>
                <a:gd name="T2" fmla="*/ 3 w 69"/>
                <a:gd name="T3" fmla="*/ 2 h 109"/>
                <a:gd name="T4" fmla="*/ 11 w 69"/>
                <a:gd name="T5" fmla="*/ 7 h 109"/>
                <a:gd name="T6" fmla="*/ 23 w 69"/>
                <a:gd name="T7" fmla="*/ 15 h 109"/>
                <a:gd name="T8" fmla="*/ 36 w 69"/>
                <a:gd name="T9" fmla="*/ 27 h 109"/>
                <a:gd name="T10" fmla="*/ 48 w 69"/>
                <a:gd name="T11" fmla="*/ 42 h 109"/>
                <a:gd name="T12" fmla="*/ 60 w 69"/>
                <a:gd name="T13" fmla="*/ 61 h 109"/>
                <a:gd name="T14" fmla="*/ 67 w 69"/>
                <a:gd name="T15" fmla="*/ 83 h 109"/>
                <a:gd name="T16" fmla="*/ 69 w 69"/>
                <a:gd name="T17" fmla="*/ 109 h 109"/>
                <a:gd name="T18" fmla="*/ 68 w 69"/>
                <a:gd name="T19" fmla="*/ 105 h 109"/>
                <a:gd name="T20" fmla="*/ 65 w 69"/>
                <a:gd name="T21" fmla="*/ 95 h 109"/>
                <a:gd name="T22" fmla="*/ 60 w 69"/>
                <a:gd name="T23" fmla="*/ 81 h 109"/>
                <a:gd name="T24" fmla="*/ 52 w 69"/>
                <a:gd name="T25" fmla="*/ 64 h 109"/>
                <a:gd name="T26" fmla="*/ 43 w 69"/>
                <a:gd name="T27" fmla="*/ 46 h 109"/>
                <a:gd name="T28" fmla="*/ 31 w 69"/>
                <a:gd name="T29" fmla="*/ 28 h 109"/>
                <a:gd name="T30" fmla="*/ 16 w 69"/>
                <a:gd name="T31" fmla="*/ 12 h 109"/>
                <a:gd name="T32" fmla="*/ 0 w 6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109">
                  <a:moveTo>
                    <a:pt x="0" y="0"/>
                  </a:moveTo>
                  <a:lnTo>
                    <a:pt x="3" y="2"/>
                  </a:lnTo>
                  <a:lnTo>
                    <a:pt x="11" y="7"/>
                  </a:lnTo>
                  <a:lnTo>
                    <a:pt x="23" y="15"/>
                  </a:lnTo>
                  <a:lnTo>
                    <a:pt x="36" y="27"/>
                  </a:lnTo>
                  <a:lnTo>
                    <a:pt x="48" y="42"/>
                  </a:lnTo>
                  <a:lnTo>
                    <a:pt x="60" y="61"/>
                  </a:lnTo>
                  <a:lnTo>
                    <a:pt x="67" y="83"/>
                  </a:lnTo>
                  <a:lnTo>
                    <a:pt x="69" y="109"/>
                  </a:lnTo>
                  <a:lnTo>
                    <a:pt x="68" y="105"/>
                  </a:lnTo>
                  <a:lnTo>
                    <a:pt x="65" y="95"/>
                  </a:lnTo>
                  <a:lnTo>
                    <a:pt x="60" y="81"/>
                  </a:lnTo>
                  <a:lnTo>
                    <a:pt x="52" y="64"/>
                  </a:lnTo>
                  <a:lnTo>
                    <a:pt x="43" y="46"/>
                  </a:lnTo>
                  <a:lnTo>
                    <a:pt x="31" y="28"/>
                  </a:lnTo>
                  <a:lnTo>
                    <a:pt x="16"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6" name="Freeform 113">
              <a:extLst>
                <a:ext uri="{FF2B5EF4-FFF2-40B4-BE49-F238E27FC236}">
                  <a16:creationId xmlns:a16="http://schemas.microsoft.com/office/drawing/2014/main" id="{07D4C057-8EE0-4A73-8E0A-2F67334D4962}"/>
                </a:ext>
              </a:extLst>
            </p:cNvPr>
            <p:cNvSpPr>
              <a:spLocks noChangeArrowheads="1"/>
            </p:cNvSpPr>
            <p:nvPr/>
          </p:nvSpPr>
          <p:spPr bwMode="auto">
            <a:xfrm>
              <a:off x="3313" y="2606"/>
              <a:ext cx="122" cy="116"/>
            </a:xfrm>
            <a:custGeom>
              <a:avLst/>
              <a:gdLst>
                <a:gd name="T0" fmla="*/ 0 w 122"/>
                <a:gd name="T1" fmla="*/ 0 h 116"/>
                <a:gd name="T2" fmla="*/ 3 w 122"/>
                <a:gd name="T3" fmla="*/ 5 h 116"/>
                <a:gd name="T4" fmla="*/ 11 w 122"/>
                <a:gd name="T5" fmla="*/ 21 h 116"/>
                <a:gd name="T6" fmla="*/ 24 w 122"/>
                <a:gd name="T7" fmla="*/ 40 h 116"/>
                <a:gd name="T8" fmla="*/ 41 w 122"/>
                <a:gd name="T9" fmla="*/ 62 h 116"/>
                <a:gd name="T10" fmla="*/ 59 w 122"/>
                <a:gd name="T11" fmla="*/ 84 h 116"/>
                <a:gd name="T12" fmla="*/ 80 w 122"/>
                <a:gd name="T13" fmla="*/ 99 h 116"/>
                <a:gd name="T14" fmla="*/ 101 w 122"/>
                <a:gd name="T15" fmla="*/ 107 h 116"/>
                <a:gd name="T16" fmla="*/ 122 w 122"/>
                <a:gd name="T17" fmla="*/ 103 h 116"/>
                <a:gd name="T18" fmla="*/ 120 w 122"/>
                <a:gd name="T19" fmla="*/ 106 h 116"/>
                <a:gd name="T20" fmla="*/ 115 w 122"/>
                <a:gd name="T21" fmla="*/ 111 h 116"/>
                <a:gd name="T22" fmla="*/ 105 w 122"/>
                <a:gd name="T23" fmla="*/ 115 h 116"/>
                <a:gd name="T24" fmla="*/ 93 w 122"/>
                <a:gd name="T25" fmla="*/ 116 h 116"/>
                <a:gd name="T26" fmla="*/ 77 w 122"/>
                <a:gd name="T27" fmla="*/ 108 h 116"/>
                <a:gd name="T28" fmla="*/ 55 w 122"/>
                <a:gd name="T29" fmla="*/ 89 h 116"/>
                <a:gd name="T30" fmla="*/ 29 w 122"/>
                <a:gd name="T31" fmla="*/ 54 h 116"/>
                <a:gd name="T32" fmla="*/ 0 w 122"/>
                <a:gd name="T3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16">
                  <a:moveTo>
                    <a:pt x="0" y="0"/>
                  </a:moveTo>
                  <a:lnTo>
                    <a:pt x="3" y="5"/>
                  </a:lnTo>
                  <a:lnTo>
                    <a:pt x="11" y="21"/>
                  </a:lnTo>
                  <a:lnTo>
                    <a:pt x="24" y="40"/>
                  </a:lnTo>
                  <a:lnTo>
                    <a:pt x="41" y="62"/>
                  </a:lnTo>
                  <a:lnTo>
                    <a:pt x="59" y="84"/>
                  </a:lnTo>
                  <a:lnTo>
                    <a:pt x="80" y="99"/>
                  </a:lnTo>
                  <a:lnTo>
                    <a:pt x="101" y="107"/>
                  </a:lnTo>
                  <a:lnTo>
                    <a:pt x="122" y="103"/>
                  </a:lnTo>
                  <a:lnTo>
                    <a:pt x="120" y="106"/>
                  </a:lnTo>
                  <a:lnTo>
                    <a:pt x="115" y="111"/>
                  </a:lnTo>
                  <a:lnTo>
                    <a:pt x="105" y="115"/>
                  </a:lnTo>
                  <a:lnTo>
                    <a:pt x="93" y="116"/>
                  </a:lnTo>
                  <a:lnTo>
                    <a:pt x="77" y="108"/>
                  </a:lnTo>
                  <a:lnTo>
                    <a:pt x="55" y="89"/>
                  </a:lnTo>
                  <a:lnTo>
                    <a:pt x="29"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7" name="Freeform 114">
              <a:extLst>
                <a:ext uri="{FF2B5EF4-FFF2-40B4-BE49-F238E27FC236}">
                  <a16:creationId xmlns:a16="http://schemas.microsoft.com/office/drawing/2014/main" id="{A5257670-9798-45C5-BA07-2123F94B7024}"/>
                </a:ext>
              </a:extLst>
            </p:cNvPr>
            <p:cNvSpPr>
              <a:spLocks noChangeArrowheads="1"/>
            </p:cNvSpPr>
            <p:nvPr/>
          </p:nvSpPr>
          <p:spPr bwMode="auto">
            <a:xfrm>
              <a:off x="2898" y="2496"/>
              <a:ext cx="190" cy="233"/>
            </a:xfrm>
            <a:custGeom>
              <a:avLst/>
              <a:gdLst>
                <a:gd name="T0" fmla="*/ 0 w 190"/>
                <a:gd name="T1" fmla="*/ 0 h 233"/>
                <a:gd name="T2" fmla="*/ 1 w 190"/>
                <a:gd name="T3" fmla="*/ 0 h 233"/>
                <a:gd name="T4" fmla="*/ 4 w 190"/>
                <a:gd name="T5" fmla="*/ 4 h 233"/>
                <a:gd name="T6" fmla="*/ 7 w 190"/>
                <a:gd name="T7" fmla="*/ 12 h 233"/>
                <a:gd name="T8" fmla="*/ 12 w 190"/>
                <a:gd name="T9" fmla="*/ 22 h 233"/>
                <a:gd name="T10" fmla="*/ 18 w 190"/>
                <a:gd name="T11" fmla="*/ 34 h 233"/>
                <a:gd name="T12" fmla="*/ 26 w 190"/>
                <a:gd name="T13" fmla="*/ 50 h 233"/>
                <a:gd name="T14" fmla="*/ 35 w 190"/>
                <a:gd name="T15" fmla="*/ 66 h 233"/>
                <a:gd name="T16" fmla="*/ 47 w 190"/>
                <a:gd name="T17" fmla="*/ 84 h 233"/>
                <a:gd name="T18" fmla="*/ 59 w 190"/>
                <a:gd name="T19" fmla="*/ 103 h 233"/>
                <a:gd name="T20" fmla="*/ 73 w 190"/>
                <a:gd name="T21" fmla="*/ 123 h 233"/>
                <a:gd name="T22" fmla="*/ 89 w 190"/>
                <a:gd name="T23" fmla="*/ 142 h 233"/>
                <a:gd name="T24" fmla="*/ 106 w 190"/>
                <a:gd name="T25" fmla="*/ 162 h 233"/>
                <a:gd name="T26" fmla="*/ 125 w 190"/>
                <a:gd name="T27" fmla="*/ 181 h 233"/>
                <a:gd name="T28" fmla="*/ 144 w 190"/>
                <a:gd name="T29" fmla="*/ 200 h 233"/>
                <a:gd name="T30" fmla="*/ 166 w 190"/>
                <a:gd name="T31" fmla="*/ 217 h 233"/>
                <a:gd name="T32" fmla="*/ 190 w 190"/>
                <a:gd name="T33" fmla="*/ 233 h 233"/>
                <a:gd name="T34" fmla="*/ 187 w 190"/>
                <a:gd name="T35" fmla="*/ 232 h 233"/>
                <a:gd name="T36" fmla="*/ 182 w 190"/>
                <a:gd name="T37" fmla="*/ 230 h 233"/>
                <a:gd name="T38" fmla="*/ 173 w 190"/>
                <a:gd name="T39" fmla="*/ 225 h 233"/>
                <a:gd name="T40" fmla="*/ 162 w 190"/>
                <a:gd name="T41" fmla="*/ 219 h 233"/>
                <a:gd name="T42" fmla="*/ 148 w 190"/>
                <a:gd name="T43" fmla="*/ 211 h 233"/>
                <a:gd name="T44" fmla="*/ 133 w 190"/>
                <a:gd name="T45" fmla="*/ 202 h 233"/>
                <a:gd name="T46" fmla="*/ 117 w 190"/>
                <a:gd name="T47" fmla="*/ 189 h 233"/>
                <a:gd name="T48" fmla="*/ 100 w 190"/>
                <a:gd name="T49" fmla="*/ 176 h 233"/>
                <a:gd name="T50" fmla="*/ 83 w 190"/>
                <a:gd name="T51" fmla="*/ 162 h 233"/>
                <a:gd name="T52" fmla="*/ 66 w 190"/>
                <a:gd name="T53" fmla="*/ 144 h 233"/>
                <a:gd name="T54" fmla="*/ 50 w 190"/>
                <a:gd name="T55" fmla="*/ 126 h 233"/>
                <a:gd name="T56" fmla="*/ 35 w 190"/>
                <a:gd name="T57" fmla="*/ 104 h 233"/>
                <a:gd name="T58" fmla="*/ 23 w 190"/>
                <a:gd name="T59" fmla="*/ 82 h 233"/>
                <a:gd name="T60" fmla="*/ 13 w 190"/>
                <a:gd name="T61" fmla="*/ 56 h 233"/>
                <a:gd name="T62" fmla="*/ 5 w 190"/>
                <a:gd name="T63" fmla="*/ 29 h 233"/>
                <a:gd name="T64" fmla="*/ 0 w 190"/>
                <a:gd name="T6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33">
                  <a:moveTo>
                    <a:pt x="0" y="0"/>
                  </a:moveTo>
                  <a:lnTo>
                    <a:pt x="1" y="0"/>
                  </a:lnTo>
                  <a:lnTo>
                    <a:pt x="4" y="4"/>
                  </a:lnTo>
                  <a:lnTo>
                    <a:pt x="7" y="12"/>
                  </a:lnTo>
                  <a:lnTo>
                    <a:pt x="12" y="22"/>
                  </a:lnTo>
                  <a:lnTo>
                    <a:pt x="18" y="34"/>
                  </a:lnTo>
                  <a:lnTo>
                    <a:pt x="26" y="50"/>
                  </a:lnTo>
                  <a:lnTo>
                    <a:pt x="35" y="66"/>
                  </a:lnTo>
                  <a:lnTo>
                    <a:pt x="47" y="84"/>
                  </a:lnTo>
                  <a:lnTo>
                    <a:pt x="59" y="103"/>
                  </a:lnTo>
                  <a:lnTo>
                    <a:pt x="73" y="123"/>
                  </a:lnTo>
                  <a:lnTo>
                    <a:pt x="89" y="142"/>
                  </a:lnTo>
                  <a:lnTo>
                    <a:pt x="106" y="162"/>
                  </a:lnTo>
                  <a:lnTo>
                    <a:pt x="125" y="181"/>
                  </a:lnTo>
                  <a:lnTo>
                    <a:pt x="144" y="200"/>
                  </a:lnTo>
                  <a:lnTo>
                    <a:pt x="166" y="217"/>
                  </a:lnTo>
                  <a:lnTo>
                    <a:pt x="190" y="233"/>
                  </a:lnTo>
                  <a:lnTo>
                    <a:pt x="187" y="232"/>
                  </a:lnTo>
                  <a:lnTo>
                    <a:pt x="182" y="230"/>
                  </a:lnTo>
                  <a:lnTo>
                    <a:pt x="173" y="225"/>
                  </a:lnTo>
                  <a:lnTo>
                    <a:pt x="162" y="219"/>
                  </a:lnTo>
                  <a:lnTo>
                    <a:pt x="148" y="211"/>
                  </a:lnTo>
                  <a:lnTo>
                    <a:pt x="133" y="202"/>
                  </a:lnTo>
                  <a:lnTo>
                    <a:pt x="117" y="189"/>
                  </a:lnTo>
                  <a:lnTo>
                    <a:pt x="100" y="176"/>
                  </a:lnTo>
                  <a:lnTo>
                    <a:pt x="83" y="162"/>
                  </a:lnTo>
                  <a:lnTo>
                    <a:pt x="66" y="144"/>
                  </a:lnTo>
                  <a:lnTo>
                    <a:pt x="50" y="126"/>
                  </a:lnTo>
                  <a:lnTo>
                    <a:pt x="35" y="104"/>
                  </a:lnTo>
                  <a:lnTo>
                    <a:pt x="23" y="82"/>
                  </a:lnTo>
                  <a:lnTo>
                    <a:pt x="13" y="56"/>
                  </a:lnTo>
                  <a:lnTo>
                    <a:pt x="5" y="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8" name="Freeform 115">
              <a:extLst>
                <a:ext uri="{FF2B5EF4-FFF2-40B4-BE49-F238E27FC236}">
                  <a16:creationId xmlns:a16="http://schemas.microsoft.com/office/drawing/2014/main" id="{1B82DA2A-8408-4D1B-BE47-47CD2AA1E0B2}"/>
                </a:ext>
              </a:extLst>
            </p:cNvPr>
            <p:cNvSpPr>
              <a:spLocks noChangeArrowheads="1"/>
            </p:cNvSpPr>
            <p:nvPr/>
          </p:nvSpPr>
          <p:spPr bwMode="auto">
            <a:xfrm>
              <a:off x="3002" y="2585"/>
              <a:ext cx="229" cy="80"/>
            </a:xfrm>
            <a:custGeom>
              <a:avLst/>
              <a:gdLst>
                <a:gd name="T0" fmla="*/ 0 w 229"/>
                <a:gd name="T1" fmla="*/ 0 h 80"/>
                <a:gd name="T2" fmla="*/ 1 w 229"/>
                <a:gd name="T3" fmla="*/ 1 h 80"/>
                <a:gd name="T4" fmla="*/ 3 w 229"/>
                <a:gd name="T5" fmla="*/ 4 h 80"/>
                <a:gd name="T6" fmla="*/ 7 w 229"/>
                <a:gd name="T7" fmla="*/ 8 h 80"/>
                <a:gd name="T8" fmla="*/ 14 w 229"/>
                <a:gd name="T9" fmla="*/ 14 h 80"/>
                <a:gd name="T10" fmla="*/ 21 w 229"/>
                <a:gd name="T11" fmla="*/ 21 h 80"/>
                <a:gd name="T12" fmla="*/ 30 w 229"/>
                <a:gd name="T13" fmla="*/ 28 h 80"/>
                <a:gd name="T14" fmla="*/ 41 w 229"/>
                <a:gd name="T15" fmla="*/ 37 h 80"/>
                <a:gd name="T16" fmla="*/ 55 w 229"/>
                <a:gd name="T17" fmla="*/ 45 h 80"/>
                <a:gd name="T18" fmla="*/ 69 w 229"/>
                <a:gd name="T19" fmla="*/ 52 h 80"/>
                <a:gd name="T20" fmla="*/ 86 w 229"/>
                <a:gd name="T21" fmla="*/ 60 h 80"/>
                <a:gd name="T22" fmla="*/ 105 w 229"/>
                <a:gd name="T23" fmla="*/ 67 h 80"/>
                <a:gd name="T24" fmla="*/ 126 w 229"/>
                <a:gd name="T25" fmla="*/ 73 h 80"/>
                <a:gd name="T26" fmla="*/ 148 w 229"/>
                <a:gd name="T27" fmla="*/ 77 h 80"/>
                <a:gd name="T28" fmla="*/ 173 w 229"/>
                <a:gd name="T29" fmla="*/ 80 h 80"/>
                <a:gd name="T30" fmla="*/ 201 w 229"/>
                <a:gd name="T31" fmla="*/ 80 h 80"/>
                <a:gd name="T32" fmla="*/ 229 w 229"/>
                <a:gd name="T33" fmla="*/ 79 h 80"/>
                <a:gd name="T34" fmla="*/ 228 w 229"/>
                <a:gd name="T35" fmla="*/ 79 h 80"/>
                <a:gd name="T36" fmla="*/ 223 w 229"/>
                <a:gd name="T37" fmla="*/ 79 h 80"/>
                <a:gd name="T38" fmla="*/ 216 w 229"/>
                <a:gd name="T39" fmla="*/ 78 h 80"/>
                <a:gd name="T40" fmla="*/ 207 w 229"/>
                <a:gd name="T41" fmla="*/ 77 h 80"/>
                <a:gd name="T42" fmla="*/ 195 w 229"/>
                <a:gd name="T43" fmla="*/ 76 h 80"/>
                <a:gd name="T44" fmla="*/ 182 w 229"/>
                <a:gd name="T45" fmla="*/ 74 h 80"/>
                <a:gd name="T46" fmla="*/ 167 w 229"/>
                <a:gd name="T47" fmla="*/ 72 h 80"/>
                <a:gd name="T48" fmla="*/ 150 w 229"/>
                <a:gd name="T49" fmla="*/ 68 h 80"/>
                <a:gd name="T50" fmla="*/ 133 w 229"/>
                <a:gd name="T51" fmla="*/ 63 h 80"/>
                <a:gd name="T52" fmla="*/ 114 w 229"/>
                <a:gd name="T53" fmla="*/ 58 h 80"/>
                <a:gd name="T54" fmla="*/ 95 w 229"/>
                <a:gd name="T55" fmla="*/ 52 h 80"/>
                <a:gd name="T56" fmla="*/ 76 w 229"/>
                <a:gd name="T57" fmla="*/ 44 h 80"/>
                <a:gd name="T58" fmla="*/ 57 w 229"/>
                <a:gd name="T59" fmla="*/ 36 h 80"/>
                <a:gd name="T60" fmla="*/ 37 w 229"/>
                <a:gd name="T61" fmla="*/ 25 h 80"/>
                <a:gd name="T62" fmla="*/ 19 w 229"/>
                <a:gd name="T63" fmla="*/ 13 h 80"/>
                <a:gd name="T64" fmla="*/ 0 w 229"/>
                <a:gd name="T6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80">
                  <a:moveTo>
                    <a:pt x="0" y="0"/>
                  </a:moveTo>
                  <a:lnTo>
                    <a:pt x="1" y="1"/>
                  </a:lnTo>
                  <a:lnTo>
                    <a:pt x="3" y="4"/>
                  </a:lnTo>
                  <a:lnTo>
                    <a:pt x="7" y="8"/>
                  </a:lnTo>
                  <a:lnTo>
                    <a:pt x="14" y="14"/>
                  </a:lnTo>
                  <a:lnTo>
                    <a:pt x="21" y="21"/>
                  </a:lnTo>
                  <a:lnTo>
                    <a:pt x="30" y="28"/>
                  </a:lnTo>
                  <a:lnTo>
                    <a:pt x="41" y="37"/>
                  </a:lnTo>
                  <a:lnTo>
                    <a:pt x="55" y="45"/>
                  </a:lnTo>
                  <a:lnTo>
                    <a:pt x="69" y="52"/>
                  </a:lnTo>
                  <a:lnTo>
                    <a:pt x="86" y="60"/>
                  </a:lnTo>
                  <a:lnTo>
                    <a:pt x="105" y="67"/>
                  </a:lnTo>
                  <a:lnTo>
                    <a:pt x="126" y="73"/>
                  </a:lnTo>
                  <a:lnTo>
                    <a:pt x="148" y="77"/>
                  </a:lnTo>
                  <a:lnTo>
                    <a:pt x="173" y="80"/>
                  </a:lnTo>
                  <a:lnTo>
                    <a:pt x="201" y="80"/>
                  </a:lnTo>
                  <a:lnTo>
                    <a:pt x="229" y="79"/>
                  </a:lnTo>
                  <a:lnTo>
                    <a:pt x="228" y="79"/>
                  </a:lnTo>
                  <a:lnTo>
                    <a:pt x="223" y="79"/>
                  </a:lnTo>
                  <a:lnTo>
                    <a:pt x="216" y="78"/>
                  </a:lnTo>
                  <a:lnTo>
                    <a:pt x="207" y="77"/>
                  </a:lnTo>
                  <a:lnTo>
                    <a:pt x="195" y="76"/>
                  </a:lnTo>
                  <a:lnTo>
                    <a:pt x="182" y="74"/>
                  </a:lnTo>
                  <a:lnTo>
                    <a:pt x="167" y="72"/>
                  </a:lnTo>
                  <a:lnTo>
                    <a:pt x="150" y="68"/>
                  </a:lnTo>
                  <a:lnTo>
                    <a:pt x="133" y="63"/>
                  </a:lnTo>
                  <a:lnTo>
                    <a:pt x="114" y="58"/>
                  </a:lnTo>
                  <a:lnTo>
                    <a:pt x="95" y="52"/>
                  </a:lnTo>
                  <a:lnTo>
                    <a:pt x="76" y="44"/>
                  </a:lnTo>
                  <a:lnTo>
                    <a:pt x="57" y="36"/>
                  </a:lnTo>
                  <a:lnTo>
                    <a:pt x="37" y="25"/>
                  </a:lnTo>
                  <a:lnTo>
                    <a:pt x="19"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59" name="Freeform 116">
              <a:extLst>
                <a:ext uri="{FF2B5EF4-FFF2-40B4-BE49-F238E27FC236}">
                  <a16:creationId xmlns:a16="http://schemas.microsoft.com/office/drawing/2014/main" id="{BE252D73-716D-4000-8CD5-9ED79D308E2E}"/>
                </a:ext>
              </a:extLst>
            </p:cNvPr>
            <p:cNvSpPr>
              <a:spLocks noChangeArrowheads="1"/>
            </p:cNvSpPr>
            <p:nvPr/>
          </p:nvSpPr>
          <p:spPr bwMode="auto">
            <a:xfrm>
              <a:off x="3029" y="2701"/>
              <a:ext cx="211" cy="140"/>
            </a:xfrm>
            <a:custGeom>
              <a:avLst/>
              <a:gdLst>
                <a:gd name="T0" fmla="*/ 0 w 211"/>
                <a:gd name="T1" fmla="*/ 0 h 140"/>
                <a:gd name="T2" fmla="*/ 1 w 211"/>
                <a:gd name="T3" fmla="*/ 1 h 140"/>
                <a:gd name="T4" fmla="*/ 2 w 211"/>
                <a:gd name="T5" fmla="*/ 5 h 140"/>
                <a:gd name="T6" fmla="*/ 6 w 211"/>
                <a:gd name="T7" fmla="*/ 12 h 140"/>
                <a:gd name="T8" fmla="*/ 10 w 211"/>
                <a:gd name="T9" fmla="*/ 20 h 140"/>
                <a:gd name="T10" fmla="*/ 16 w 211"/>
                <a:gd name="T11" fmla="*/ 30 h 140"/>
                <a:gd name="T12" fmla="*/ 25 w 211"/>
                <a:gd name="T13" fmla="*/ 41 h 140"/>
                <a:gd name="T14" fmla="*/ 34 w 211"/>
                <a:gd name="T15" fmla="*/ 53 h 140"/>
                <a:gd name="T16" fmla="*/ 45 w 211"/>
                <a:gd name="T17" fmla="*/ 66 h 140"/>
                <a:gd name="T18" fmla="*/ 59 w 211"/>
                <a:gd name="T19" fmla="*/ 78 h 140"/>
                <a:gd name="T20" fmla="*/ 74 w 211"/>
                <a:gd name="T21" fmla="*/ 90 h 140"/>
                <a:gd name="T22" fmla="*/ 90 w 211"/>
                <a:gd name="T23" fmla="*/ 102 h 140"/>
                <a:gd name="T24" fmla="*/ 110 w 211"/>
                <a:gd name="T25" fmla="*/ 112 h 140"/>
                <a:gd name="T26" fmla="*/ 131 w 211"/>
                <a:gd name="T27" fmla="*/ 121 h 140"/>
                <a:gd name="T28" fmla="*/ 155 w 211"/>
                <a:gd name="T29" fmla="*/ 129 h 140"/>
                <a:gd name="T30" fmla="*/ 182 w 211"/>
                <a:gd name="T31" fmla="*/ 135 h 140"/>
                <a:gd name="T32" fmla="*/ 211 w 211"/>
                <a:gd name="T33" fmla="*/ 138 h 140"/>
                <a:gd name="T34" fmla="*/ 209 w 211"/>
                <a:gd name="T35" fmla="*/ 138 h 140"/>
                <a:gd name="T36" fmla="*/ 203 w 211"/>
                <a:gd name="T37" fmla="*/ 139 h 140"/>
                <a:gd name="T38" fmla="*/ 196 w 211"/>
                <a:gd name="T39" fmla="*/ 140 h 140"/>
                <a:gd name="T40" fmla="*/ 185 w 211"/>
                <a:gd name="T41" fmla="*/ 140 h 140"/>
                <a:gd name="T42" fmla="*/ 173 w 211"/>
                <a:gd name="T43" fmla="*/ 140 h 140"/>
                <a:gd name="T44" fmla="*/ 158 w 211"/>
                <a:gd name="T45" fmla="*/ 139 h 140"/>
                <a:gd name="T46" fmla="*/ 143 w 211"/>
                <a:gd name="T47" fmla="*/ 137 h 140"/>
                <a:gd name="T48" fmla="*/ 125 w 211"/>
                <a:gd name="T49" fmla="*/ 132 h 140"/>
                <a:gd name="T50" fmla="*/ 108 w 211"/>
                <a:gd name="T51" fmla="*/ 126 h 140"/>
                <a:gd name="T52" fmla="*/ 90 w 211"/>
                <a:gd name="T53" fmla="*/ 118 h 140"/>
                <a:gd name="T54" fmla="*/ 73 w 211"/>
                <a:gd name="T55" fmla="*/ 107 h 140"/>
                <a:gd name="T56" fmla="*/ 55 w 211"/>
                <a:gd name="T57" fmla="*/ 93 h 140"/>
                <a:gd name="T58" fmla="*/ 40 w 211"/>
                <a:gd name="T59" fmla="*/ 76 h 140"/>
                <a:gd name="T60" fmla="*/ 25 w 211"/>
                <a:gd name="T61" fmla="*/ 54 h 140"/>
                <a:gd name="T62" fmla="*/ 11 w 211"/>
                <a:gd name="T63" fmla="*/ 30 h 140"/>
                <a:gd name="T64" fmla="*/ 0 w 211"/>
                <a:gd name="T6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140">
                  <a:moveTo>
                    <a:pt x="0" y="0"/>
                  </a:moveTo>
                  <a:lnTo>
                    <a:pt x="1" y="1"/>
                  </a:lnTo>
                  <a:lnTo>
                    <a:pt x="2" y="5"/>
                  </a:lnTo>
                  <a:lnTo>
                    <a:pt x="6" y="12"/>
                  </a:lnTo>
                  <a:lnTo>
                    <a:pt x="10" y="20"/>
                  </a:lnTo>
                  <a:lnTo>
                    <a:pt x="16" y="30"/>
                  </a:lnTo>
                  <a:lnTo>
                    <a:pt x="25" y="41"/>
                  </a:lnTo>
                  <a:lnTo>
                    <a:pt x="34" y="53"/>
                  </a:lnTo>
                  <a:lnTo>
                    <a:pt x="45" y="66"/>
                  </a:lnTo>
                  <a:lnTo>
                    <a:pt x="59" y="78"/>
                  </a:lnTo>
                  <a:lnTo>
                    <a:pt x="74" y="90"/>
                  </a:lnTo>
                  <a:lnTo>
                    <a:pt x="90" y="102"/>
                  </a:lnTo>
                  <a:lnTo>
                    <a:pt x="110" y="112"/>
                  </a:lnTo>
                  <a:lnTo>
                    <a:pt x="131" y="121"/>
                  </a:lnTo>
                  <a:lnTo>
                    <a:pt x="155" y="129"/>
                  </a:lnTo>
                  <a:lnTo>
                    <a:pt x="182" y="135"/>
                  </a:lnTo>
                  <a:lnTo>
                    <a:pt x="211" y="138"/>
                  </a:lnTo>
                  <a:lnTo>
                    <a:pt x="209" y="138"/>
                  </a:lnTo>
                  <a:lnTo>
                    <a:pt x="203" y="139"/>
                  </a:lnTo>
                  <a:lnTo>
                    <a:pt x="196" y="140"/>
                  </a:lnTo>
                  <a:lnTo>
                    <a:pt x="185" y="140"/>
                  </a:lnTo>
                  <a:lnTo>
                    <a:pt x="173" y="140"/>
                  </a:lnTo>
                  <a:lnTo>
                    <a:pt x="158" y="139"/>
                  </a:lnTo>
                  <a:lnTo>
                    <a:pt x="143" y="137"/>
                  </a:lnTo>
                  <a:lnTo>
                    <a:pt x="125" y="132"/>
                  </a:lnTo>
                  <a:lnTo>
                    <a:pt x="108" y="126"/>
                  </a:lnTo>
                  <a:lnTo>
                    <a:pt x="90" y="118"/>
                  </a:lnTo>
                  <a:lnTo>
                    <a:pt x="73" y="107"/>
                  </a:lnTo>
                  <a:lnTo>
                    <a:pt x="55" y="93"/>
                  </a:lnTo>
                  <a:lnTo>
                    <a:pt x="40" y="76"/>
                  </a:lnTo>
                  <a:lnTo>
                    <a:pt x="25" y="54"/>
                  </a:lnTo>
                  <a:lnTo>
                    <a:pt x="11"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60" name="Freeform 117">
              <a:extLst>
                <a:ext uri="{FF2B5EF4-FFF2-40B4-BE49-F238E27FC236}">
                  <a16:creationId xmlns:a16="http://schemas.microsoft.com/office/drawing/2014/main" id="{B9653215-78BA-452C-9923-9DE6080AB948}"/>
                </a:ext>
              </a:extLst>
            </p:cNvPr>
            <p:cNvSpPr>
              <a:spLocks noChangeArrowheads="1"/>
            </p:cNvSpPr>
            <p:nvPr/>
          </p:nvSpPr>
          <p:spPr bwMode="auto">
            <a:xfrm>
              <a:off x="3116" y="2665"/>
              <a:ext cx="197" cy="54"/>
            </a:xfrm>
            <a:custGeom>
              <a:avLst/>
              <a:gdLst>
                <a:gd name="T0" fmla="*/ 0 w 197"/>
                <a:gd name="T1" fmla="*/ 45 h 54"/>
                <a:gd name="T2" fmla="*/ 2 w 197"/>
                <a:gd name="T3" fmla="*/ 45 h 54"/>
                <a:gd name="T4" fmla="*/ 7 w 197"/>
                <a:gd name="T5" fmla="*/ 45 h 54"/>
                <a:gd name="T6" fmla="*/ 15 w 197"/>
                <a:gd name="T7" fmla="*/ 44 h 54"/>
                <a:gd name="T8" fmla="*/ 25 w 197"/>
                <a:gd name="T9" fmla="*/ 44 h 54"/>
                <a:gd name="T10" fmla="*/ 37 w 197"/>
                <a:gd name="T11" fmla="*/ 43 h 54"/>
                <a:gd name="T12" fmla="*/ 52 w 197"/>
                <a:gd name="T13" fmla="*/ 42 h 54"/>
                <a:gd name="T14" fmla="*/ 67 w 197"/>
                <a:gd name="T15" fmla="*/ 40 h 54"/>
                <a:gd name="T16" fmla="*/ 84 w 197"/>
                <a:gd name="T17" fmla="*/ 38 h 54"/>
                <a:gd name="T18" fmla="*/ 100 w 197"/>
                <a:gd name="T19" fmla="*/ 36 h 54"/>
                <a:gd name="T20" fmla="*/ 116 w 197"/>
                <a:gd name="T21" fmla="*/ 32 h 54"/>
                <a:gd name="T22" fmla="*/ 133 w 197"/>
                <a:gd name="T23" fmla="*/ 29 h 54"/>
                <a:gd name="T24" fmla="*/ 148 w 197"/>
                <a:gd name="T25" fmla="*/ 25 h 54"/>
                <a:gd name="T26" fmla="*/ 164 w 197"/>
                <a:gd name="T27" fmla="*/ 19 h 54"/>
                <a:gd name="T28" fmla="*/ 176 w 197"/>
                <a:gd name="T29" fmla="*/ 13 h 54"/>
                <a:gd name="T30" fmla="*/ 187 w 197"/>
                <a:gd name="T31" fmla="*/ 7 h 54"/>
                <a:gd name="T32" fmla="*/ 197 w 197"/>
                <a:gd name="T33" fmla="*/ 0 h 54"/>
                <a:gd name="T34" fmla="*/ 195 w 197"/>
                <a:gd name="T35" fmla="*/ 1 h 54"/>
                <a:gd name="T36" fmla="*/ 192 w 197"/>
                <a:gd name="T37" fmla="*/ 3 h 54"/>
                <a:gd name="T38" fmla="*/ 188 w 197"/>
                <a:gd name="T39" fmla="*/ 7 h 54"/>
                <a:gd name="T40" fmla="*/ 182 w 197"/>
                <a:gd name="T41" fmla="*/ 12 h 54"/>
                <a:gd name="T42" fmla="*/ 174 w 197"/>
                <a:gd name="T43" fmla="*/ 17 h 54"/>
                <a:gd name="T44" fmla="*/ 165 w 197"/>
                <a:gd name="T45" fmla="*/ 24 h 54"/>
                <a:gd name="T46" fmla="*/ 153 w 197"/>
                <a:gd name="T47" fmla="*/ 31 h 54"/>
                <a:gd name="T48" fmla="*/ 141 w 197"/>
                <a:gd name="T49" fmla="*/ 36 h 54"/>
                <a:gd name="T50" fmla="*/ 128 w 197"/>
                <a:gd name="T51" fmla="*/ 42 h 54"/>
                <a:gd name="T52" fmla="*/ 112 w 197"/>
                <a:gd name="T53" fmla="*/ 47 h 54"/>
                <a:gd name="T54" fmla="*/ 96 w 197"/>
                <a:gd name="T55" fmla="*/ 51 h 54"/>
                <a:gd name="T56" fmla="*/ 79 w 197"/>
                <a:gd name="T57" fmla="*/ 53 h 54"/>
                <a:gd name="T58" fmla="*/ 61 w 197"/>
                <a:gd name="T59" fmla="*/ 54 h 54"/>
                <a:gd name="T60" fmla="*/ 41 w 197"/>
                <a:gd name="T61" fmla="*/ 53 h 54"/>
                <a:gd name="T62" fmla="*/ 21 w 197"/>
                <a:gd name="T63" fmla="*/ 50 h 54"/>
                <a:gd name="T64" fmla="*/ 0 w 197"/>
                <a:gd name="T65" fmla="*/ 4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7" h="54">
                  <a:moveTo>
                    <a:pt x="0" y="45"/>
                  </a:moveTo>
                  <a:lnTo>
                    <a:pt x="2" y="45"/>
                  </a:lnTo>
                  <a:lnTo>
                    <a:pt x="7" y="45"/>
                  </a:lnTo>
                  <a:lnTo>
                    <a:pt x="15" y="44"/>
                  </a:lnTo>
                  <a:lnTo>
                    <a:pt x="25" y="44"/>
                  </a:lnTo>
                  <a:lnTo>
                    <a:pt x="37" y="43"/>
                  </a:lnTo>
                  <a:lnTo>
                    <a:pt x="52" y="42"/>
                  </a:lnTo>
                  <a:lnTo>
                    <a:pt x="67" y="40"/>
                  </a:lnTo>
                  <a:lnTo>
                    <a:pt x="84" y="38"/>
                  </a:lnTo>
                  <a:lnTo>
                    <a:pt x="100" y="36"/>
                  </a:lnTo>
                  <a:lnTo>
                    <a:pt x="116" y="32"/>
                  </a:lnTo>
                  <a:lnTo>
                    <a:pt x="133" y="29"/>
                  </a:lnTo>
                  <a:lnTo>
                    <a:pt x="148" y="25"/>
                  </a:lnTo>
                  <a:lnTo>
                    <a:pt x="164" y="19"/>
                  </a:lnTo>
                  <a:lnTo>
                    <a:pt x="176" y="13"/>
                  </a:lnTo>
                  <a:lnTo>
                    <a:pt x="187" y="7"/>
                  </a:lnTo>
                  <a:lnTo>
                    <a:pt x="197" y="0"/>
                  </a:lnTo>
                  <a:lnTo>
                    <a:pt x="195" y="1"/>
                  </a:lnTo>
                  <a:lnTo>
                    <a:pt x="192" y="3"/>
                  </a:lnTo>
                  <a:lnTo>
                    <a:pt x="188" y="7"/>
                  </a:lnTo>
                  <a:lnTo>
                    <a:pt x="182" y="12"/>
                  </a:lnTo>
                  <a:lnTo>
                    <a:pt x="174" y="17"/>
                  </a:lnTo>
                  <a:lnTo>
                    <a:pt x="165" y="24"/>
                  </a:lnTo>
                  <a:lnTo>
                    <a:pt x="153" y="31"/>
                  </a:lnTo>
                  <a:lnTo>
                    <a:pt x="141" y="36"/>
                  </a:lnTo>
                  <a:lnTo>
                    <a:pt x="128" y="42"/>
                  </a:lnTo>
                  <a:lnTo>
                    <a:pt x="112" y="47"/>
                  </a:lnTo>
                  <a:lnTo>
                    <a:pt x="96" y="51"/>
                  </a:lnTo>
                  <a:lnTo>
                    <a:pt x="79" y="53"/>
                  </a:lnTo>
                  <a:lnTo>
                    <a:pt x="61" y="54"/>
                  </a:lnTo>
                  <a:lnTo>
                    <a:pt x="41" y="53"/>
                  </a:lnTo>
                  <a:lnTo>
                    <a:pt x="21" y="5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61" name="Freeform 118">
              <a:extLst>
                <a:ext uri="{FF2B5EF4-FFF2-40B4-BE49-F238E27FC236}">
                  <a16:creationId xmlns:a16="http://schemas.microsoft.com/office/drawing/2014/main" id="{CF17EC82-70A4-4CB2-BA59-1285AE8BE9E4}"/>
                </a:ext>
              </a:extLst>
            </p:cNvPr>
            <p:cNvSpPr>
              <a:spLocks noChangeArrowheads="1"/>
            </p:cNvSpPr>
            <p:nvPr/>
          </p:nvSpPr>
          <p:spPr bwMode="auto">
            <a:xfrm>
              <a:off x="3193" y="1891"/>
              <a:ext cx="73" cy="45"/>
            </a:xfrm>
            <a:custGeom>
              <a:avLst/>
              <a:gdLst>
                <a:gd name="T0" fmla="*/ 0 w 73"/>
                <a:gd name="T1" fmla="*/ 24 h 45"/>
                <a:gd name="T2" fmla="*/ 2 w 73"/>
                <a:gd name="T3" fmla="*/ 18 h 45"/>
                <a:gd name="T4" fmla="*/ 5 w 73"/>
                <a:gd name="T5" fmla="*/ 13 h 45"/>
                <a:gd name="T6" fmla="*/ 10 w 73"/>
                <a:gd name="T7" fmla="*/ 9 h 45"/>
                <a:gd name="T8" fmla="*/ 16 w 73"/>
                <a:gd name="T9" fmla="*/ 6 h 45"/>
                <a:gd name="T10" fmla="*/ 23 w 73"/>
                <a:gd name="T11" fmla="*/ 3 h 45"/>
                <a:gd name="T12" fmla="*/ 30 w 73"/>
                <a:gd name="T13" fmla="*/ 1 h 45"/>
                <a:gd name="T14" fmla="*/ 38 w 73"/>
                <a:gd name="T15" fmla="*/ 0 h 45"/>
                <a:gd name="T16" fmla="*/ 47 w 73"/>
                <a:gd name="T17" fmla="*/ 0 h 45"/>
                <a:gd name="T18" fmla="*/ 55 w 73"/>
                <a:gd name="T19" fmla="*/ 1 h 45"/>
                <a:gd name="T20" fmla="*/ 62 w 73"/>
                <a:gd name="T21" fmla="*/ 2 h 45"/>
                <a:gd name="T22" fmla="*/ 68 w 73"/>
                <a:gd name="T23" fmla="*/ 4 h 45"/>
                <a:gd name="T24" fmla="*/ 73 w 73"/>
                <a:gd name="T25" fmla="*/ 7 h 45"/>
                <a:gd name="T26" fmla="*/ 69 w 73"/>
                <a:gd name="T27" fmla="*/ 10 h 45"/>
                <a:gd name="T28" fmla="*/ 64 w 73"/>
                <a:gd name="T29" fmla="*/ 7 h 45"/>
                <a:gd name="T30" fmla="*/ 59 w 73"/>
                <a:gd name="T31" fmla="*/ 5 h 45"/>
                <a:gd name="T32" fmla="*/ 53 w 73"/>
                <a:gd name="T33" fmla="*/ 4 h 45"/>
                <a:gd name="T34" fmla="*/ 47 w 73"/>
                <a:gd name="T35" fmla="*/ 4 h 45"/>
                <a:gd name="T36" fmla="*/ 39 w 73"/>
                <a:gd name="T37" fmla="*/ 4 h 45"/>
                <a:gd name="T38" fmla="*/ 32 w 73"/>
                <a:gd name="T39" fmla="*/ 5 h 45"/>
                <a:gd name="T40" fmla="*/ 26 w 73"/>
                <a:gd name="T41" fmla="*/ 6 h 45"/>
                <a:gd name="T42" fmla="*/ 20 w 73"/>
                <a:gd name="T43" fmla="*/ 9 h 45"/>
                <a:gd name="T44" fmla="*/ 15 w 73"/>
                <a:gd name="T45" fmla="*/ 11 h 45"/>
                <a:gd name="T46" fmla="*/ 11 w 73"/>
                <a:gd name="T47" fmla="*/ 15 h 45"/>
                <a:gd name="T48" fmla="*/ 8 w 73"/>
                <a:gd name="T49" fmla="*/ 19 h 45"/>
                <a:gd name="T50" fmla="*/ 7 w 73"/>
                <a:gd name="T51" fmla="*/ 24 h 45"/>
                <a:gd name="T52" fmla="*/ 7 w 73"/>
                <a:gd name="T53" fmla="*/ 30 h 45"/>
                <a:gd name="T54" fmla="*/ 10 w 73"/>
                <a:gd name="T55" fmla="*/ 35 h 45"/>
                <a:gd name="T56" fmla="*/ 14 w 73"/>
                <a:gd name="T57" fmla="*/ 39 h 45"/>
                <a:gd name="T58" fmla="*/ 21 w 73"/>
                <a:gd name="T59" fmla="*/ 43 h 45"/>
                <a:gd name="T60" fmla="*/ 17 w 73"/>
                <a:gd name="T61" fmla="*/ 45 h 45"/>
                <a:gd name="T62" fmla="*/ 10 w 73"/>
                <a:gd name="T63" fmla="*/ 41 h 45"/>
                <a:gd name="T64" fmla="*/ 3 w 73"/>
                <a:gd name="T65" fmla="*/ 36 h 45"/>
                <a:gd name="T66" fmla="*/ 0 w 73"/>
                <a:gd name="T67" fmla="*/ 31 h 45"/>
                <a:gd name="T68" fmla="*/ 0 w 73"/>
                <a:gd name="T69" fmla="*/ 2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 h="45">
                  <a:moveTo>
                    <a:pt x="0" y="24"/>
                  </a:moveTo>
                  <a:lnTo>
                    <a:pt x="2" y="18"/>
                  </a:lnTo>
                  <a:lnTo>
                    <a:pt x="5" y="13"/>
                  </a:lnTo>
                  <a:lnTo>
                    <a:pt x="10" y="9"/>
                  </a:lnTo>
                  <a:lnTo>
                    <a:pt x="16" y="6"/>
                  </a:lnTo>
                  <a:lnTo>
                    <a:pt x="23" y="3"/>
                  </a:lnTo>
                  <a:lnTo>
                    <a:pt x="30" y="1"/>
                  </a:lnTo>
                  <a:lnTo>
                    <a:pt x="38" y="0"/>
                  </a:lnTo>
                  <a:lnTo>
                    <a:pt x="47" y="0"/>
                  </a:lnTo>
                  <a:lnTo>
                    <a:pt x="55" y="1"/>
                  </a:lnTo>
                  <a:lnTo>
                    <a:pt x="62" y="2"/>
                  </a:lnTo>
                  <a:lnTo>
                    <a:pt x="68" y="4"/>
                  </a:lnTo>
                  <a:lnTo>
                    <a:pt x="73" y="7"/>
                  </a:lnTo>
                  <a:lnTo>
                    <a:pt x="69" y="10"/>
                  </a:lnTo>
                  <a:lnTo>
                    <a:pt x="64" y="7"/>
                  </a:lnTo>
                  <a:lnTo>
                    <a:pt x="59" y="5"/>
                  </a:lnTo>
                  <a:lnTo>
                    <a:pt x="53" y="4"/>
                  </a:lnTo>
                  <a:lnTo>
                    <a:pt x="47" y="4"/>
                  </a:lnTo>
                  <a:lnTo>
                    <a:pt x="39" y="4"/>
                  </a:lnTo>
                  <a:lnTo>
                    <a:pt x="32" y="5"/>
                  </a:lnTo>
                  <a:lnTo>
                    <a:pt x="26" y="6"/>
                  </a:lnTo>
                  <a:lnTo>
                    <a:pt x="20" y="9"/>
                  </a:lnTo>
                  <a:lnTo>
                    <a:pt x="15" y="11"/>
                  </a:lnTo>
                  <a:lnTo>
                    <a:pt x="11" y="15"/>
                  </a:lnTo>
                  <a:lnTo>
                    <a:pt x="8" y="19"/>
                  </a:lnTo>
                  <a:lnTo>
                    <a:pt x="7" y="24"/>
                  </a:lnTo>
                  <a:lnTo>
                    <a:pt x="7" y="30"/>
                  </a:lnTo>
                  <a:lnTo>
                    <a:pt x="10" y="35"/>
                  </a:lnTo>
                  <a:lnTo>
                    <a:pt x="14" y="39"/>
                  </a:lnTo>
                  <a:lnTo>
                    <a:pt x="21" y="43"/>
                  </a:lnTo>
                  <a:lnTo>
                    <a:pt x="17" y="45"/>
                  </a:lnTo>
                  <a:lnTo>
                    <a:pt x="10" y="41"/>
                  </a:lnTo>
                  <a:lnTo>
                    <a:pt x="3" y="36"/>
                  </a:lnTo>
                  <a:lnTo>
                    <a:pt x="0" y="31"/>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62" name="Freeform 119">
              <a:extLst>
                <a:ext uri="{FF2B5EF4-FFF2-40B4-BE49-F238E27FC236}">
                  <a16:creationId xmlns:a16="http://schemas.microsoft.com/office/drawing/2014/main" id="{57A204E7-9C78-4A61-80B1-AE7FB6279C32}"/>
                </a:ext>
              </a:extLst>
            </p:cNvPr>
            <p:cNvSpPr>
              <a:spLocks noChangeArrowheads="1"/>
            </p:cNvSpPr>
            <p:nvPr/>
          </p:nvSpPr>
          <p:spPr bwMode="auto">
            <a:xfrm>
              <a:off x="3210" y="1898"/>
              <a:ext cx="67" cy="43"/>
            </a:xfrm>
            <a:custGeom>
              <a:avLst/>
              <a:gdLst>
                <a:gd name="T0" fmla="*/ 20 w 67"/>
                <a:gd name="T1" fmla="*/ 39 h 43"/>
                <a:gd name="T2" fmla="*/ 28 w 67"/>
                <a:gd name="T3" fmla="*/ 39 h 43"/>
                <a:gd name="T4" fmla="*/ 35 w 67"/>
                <a:gd name="T5" fmla="*/ 38 h 43"/>
                <a:gd name="T6" fmla="*/ 41 w 67"/>
                <a:gd name="T7" fmla="*/ 36 h 43"/>
                <a:gd name="T8" fmla="*/ 47 w 67"/>
                <a:gd name="T9" fmla="*/ 34 h 43"/>
                <a:gd name="T10" fmla="*/ 52 w 67"/>
                <a:gd name="T11" fmla="*/ 31 h 43"/>
                <a:gd name="T12" fmla="*/ 56 w 67"/>
                <a:gd name="T13" fmla="*/ 28 h 43"/>
                <a:gd name="T14" fmla="*/ 59 w 67"/>
                <a:gd name="T15" fmla="*/ 24 h 43"/>
                <a:gd name="T16" fmla="*/ 60 w 67"/>
                <a:gd name="T17" fmla="*/ 20 h 43"/>
                <a:gd name="T18" fmla="*/ 60 w 67"/>
                <a:gd name="T19" fmla="*/ 14 h 43"/>
                <a:gd name="T20" fmla="*/ 59 w 67"/>
                <a:gd name="T21" fmla="*/ 10 h 43"/>
                <a:gd name="T22" fmla="*/ 56 w 67"/>
                <a:gd name="T23" fmla="*/ 6 h 43"/>
                <a:gd name="T24" fmla="*/ 52 w 67"/>
                <a:gd name="T25" fmla="*/ 3 h 43"/>
                <a:gd name="T26" fmla="*/ 56 w 67"/>
                <a:gd name="T27" fmla="*/ 0 h 43"/>
                <a:gd name="T28" fmla="*/ 61 w 67"/>
                <a:gd name="T29" fmla="*/ 4 h 43"/>
                <a:gd name="T30" fmla="*/ 66 w 67"/>
                <a:gd name="T31" fmla="*/ 8 h 43"/>
                <a:gd name="T32" fmla="*/ 67 w 67"/>
                <a:gd name="T33" fmla="*/ 13 h 43"/>
                <a:gd name="T34" fmla="*/ 67 w 67"/>
                <a:gd name="T35" fmla="*/ 20 h 43"/>
                <a:gd name="T36" fmla="*/ 65 w 67"/>
                <a:gd name="T37" fmla="*/ 25 h 43"/>
                <a:gd name="T38" fmla="*/ 61 w 67"/>
                <a:gd name="T39" fmla="*/ 29 h 43"/>
                <a:gd name="T40" fmla="*/ 57 w 67"/>
                <a:gd name="T41" fmla="*/ 33 h 43"/>
                <a:gd name="T42" fmla="*/ 51 w 67"/>
                <a:gd name="T43" fmla="*/ 37 h 43"/>
                <a:gd name="T44" fmla="*/ 44 w 67"/>
                <a:gd name="T45" fmla="*/ 40 h 43"/>
                <a:gd name="T46" fmla="*/ 37 w 67"/>
                <a:gd name="T47" fmla="*/ 42 h 43"/>
                <a:gd name="T48" fmla="*/ 29 w 67"/>
                <a:gd name="T49" fmla="*/ 43 h 43"/>
                <a:gd name="T50" fmla="*/ 20 w 67"/>
                <a:gd name="T51" fmla="*/ 43 h 43"/>
                <a:gd name="T52" fmla="*/ 14 w 67"/>
                <a:gd name="T53" fmla="*/ 42 h 43"/>
                <a:gd name="T54" fmla="*/ 9 w 67"/>
                <a:gd name="T55" fmla="*/ 41 h 43"/>
                <a:gd name="T56" fmla="*/ 5 w 67"/>
                <a:gd name="T57" fmla="*/ 40 h 43"/>
                <a:gd name="T58" fmla="*/ 0 w 67"/>
                <a:gd name="T59" fmla="*/ 38 h 43"/>
                <a:gd name="T60" fmla="*/ 4 w 67"/>
                <a:gd name="T61" fmla="*/ 36 h 43"/>
                <a:gd name="T62" fmla="*/ 8 w 67"/>
                <a:gd name="T63" fmla="*/ 37 h 43"/>
                <a:gd name="T64" fmla="*/ 12 w 67"/>
                <a:gd name="T65" fmla="*/ 38 h 43"/>
                <a:gd name="T66" fmla="*/ 16 w 67"/>
                <a:gd name="T67" fmla="*/ 39 h 43"/>
                <a:gd name="T68" fmla="*/ 20 w 67"/>
                <a:gd name="T6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43">
                  <a:moveTo>
                    <a:pt x="20" y="39"/>
                  </a:moveTo>
                  <a:lnTo>
                    <a:pt x="28" y="39"/>
                  </a:lnTo>
                  <a:lnTo>
                    <a:pt x="35" y="38"/>
                  </a:lnTo>
                  <a:lnTo>
                    <a:pt x="41" y="36"/>
                  </a:lnTo>
                  <a:lnTo>
                    <a:pt x="47" y="34"/>
                  </a:lnTo>
                  <a:lnTo>
                    <a:pt x="52" y="31"/>
                  </a:lnTo>
                  <a:lnTo>
                    <a:pt x="56" y="28"/>
                  </a:lnTo>
                  <a:lnTo>
                    <a:pt x="59" y="24"/>
                  </a:lnTo>
                  <a:lnTo>
                    <a:pt x="60" y="20"/>
                  </a:lnTo>
                  <a:lnTo>
                    <a:pt x="60" y="14"/>
                  </a:lnTo>
                  <a:lnTo>
                    <a:pt x="59" y="10"/>
                  </a:lnTo>
                  <a:lnTo>
                    <a:pt x="56" y="6"/>
                  </a:lnTo>
                  <a:lnTo>
                    <a:pt x="52" y="3"/>
                  </a:lnTo>
                  <a:lnTo>
                    <a:pt x="56" y="0"/>
                  </a:lnTo>
                  <a:lnTo>
                    <a:pt x="61" y="4"/>
                  </a:lnTo>
                  <a:lnTo>
                    <a:pt x="66" y="8"/>
                  </a:lnTo>
                  <a:lnTo>
                    <a:pt x="67" y="13"/>
                  </a:lnTo>
                  <a:lnTo>
                    <a:pt x="67" y="20"/>
                  </a:lnTo>
                  <a:lnTo>
                    <a:pt x="65" y="25"/>
                  </a:lnTo>
                  <a:lnTo>
                    <a:pt x="61" y="29"/>
                  </a:lnTo>
                  <a:lnTo>
                    <a:pt x="57" y="33"/>
                  </a:lnTo>
                  <a:lnTo>
                    <a:pt x="51" y="37"/>
                  </a:lnTo>
                  <a:lnTo>
                    <a:pt x="44" y="40"/>
                  </a:lnTo>
                  <a:lnTo>
                    <a:pt x="37" y="42"/>
                  </a:lnTo>
                  <a:lnTo>
                    <a:pt x="29" y="43"/>
                  </a:lnTo>
                  <a:lnTo>
                    <a:pt x="20" y="43"/>
                  </a:lnTo>
                  <a:lnTo>
                    <a:pt x="14" y="42"/>
                  </a:lnTo>
                  <a:lnTo>
                    <a:pt x="9" y="41"/>
                  </a:lnTo>
                  <a:lnTo>
                    <a:pt x="5" y="40"/>
                  </a:lnTo>
                  <a:lnTo>
                    <a:pt x="0" y="38"/>
                  </a:lnTo>
                  <a:lnTo>
                    <a:pt x="4" y="36"/>
                  </a:lnTo>
                  <a:lnTo>
                    <a:pt x="8" y="37"/>
                  </a:lnTo>
                  <a:lnTo>
                    <a:pt x="12" y="38"/>
                  </a:lnTo>
                  <a:lnTo>
                    <a:pt x="16" y="39"/>
                  </a:lnTo>
                  <a:lnTo>
                    <a:pt x="2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63" name="Freeform 120">
              <a:extLst>
                <a:ext uri="{FF2B5EF4-FFF2-40B4-BE49-F238E27FC236}">
                  <a16:creationId xmlns:a16="http://schemas.microsoft.com/office/drawing/2014/main" id="{07EBAF98-5A53-47DD-A06F-9A06C649474C}"/>
                </a:ext>
              </a:extLst>
            </p:cNvPr>
            <p:cNvSpPr>
              <a:spLocks noChangeArrowheads="1"/>
            </p:cNvSpPr>
            <p:nvPr/>
          </p:nvSpPr>
          <p:spPr bwMode="auto">
            <a:xfrm>
              <a:off x="3076" y="1883"/>
              <a:ext cx="73" cy="46"/>
            </a:xfrm>
            <a:custGeom>
              <a:avLst/>
              <a:gdLst>
                <a:gd name="T0" fmla="*/ 0 w 73"/>
                <a:gd name="T1" fmla="*/ 23 h 46"/>
                <a:gd name="T2" fmla="*/ 2 w 73"/>
                <a:gd name="T3" fmla="*/ 18 h 46"/>
                <a:gd name="T4" fmla="*/ 5 w 73"/>
                <a:gd name="T5" fmla="*/ 13 h 46"/>
                <a:gd name="T6" fmla="*/ 10 w 73"/>
                <a:gd name="T7" fmla="*/ 9 h 46"/>
                <a:gd name="T8" fmla="*/ 17 w 73"/>
                <a:gd name="T9" fmla="*/ 6 h 46"/>
                <a:gd name="T10" fmla="*/ 23 w 73"/>
                <a:gd name="T11" fmla="*/ 3 h 46"/>
                <a:gd name="T12" fmla="*/ 31 w 73"/>
                <a:gd name="T13" fmla="*/ 1 h 46"/>
                <a:gd name="T14" fmla="*/ 39 w 73"/>
                <a:gd name="T15" fmla="*/ 0 h 46"/>
                <a:gd name="T16" fmla="*/ 47 w 73"/>
                <a:gd name="T17" fmla="*/ 0 h 46"/>
                <a:gd name="T18" fmla="*/ 55 w 73"/>
                <a:gd name="T19" fmla="*/ 1 h 46"/>
                <a:gd name="T20" fmla="*/ 62 w 73"/>
                <a:gd name="T21" fmla="*/ 2 h 46"/>
                <a:gd name="T22" fmla="*/ 68 w 73"/>
                <a:gd name="T23" fmla="*/ 4 h 46"/>
                <a:gd name="T24" fmla="*/ 73 w 73"/>
                <a:gd name="T25" fmla="*/ 7 h 46"/>
                <a:gd name="T26" fmla="*/ 69 w 73"/>
                <a:gd name="T27" fmla="*/ 10 h 46"/>
                <a:gd name="T28" fmla="*/ 64 w 73"/>
                <a:gd name="T29" fmla="*/ 7 h 46"/>
                <a:gd name="T30" fmla="*/ 59 w 73"/>
                <a:gd name="T31" fmla="*/ 5 h 46"/>
                <a:gd name="T32" fmla="*/ 53 w 73"/>
                <a:gd name="T33" fmla="*/ 4 h 46"/>
                <a:gd name="T34" fmla="*/ 46 w 73"/>
                <a:gd name="T35" fmla="*/ 4 h 46"/>
                <a:gd name="T36" fmla="*/ 39 w 73"/>
                <a:gd name="T37" fmla="*/ 4 h 46"/>
                <a:gd name="T38" fmla="*/ 32 w 73"/>
                <a:gd name="T39" fmla="*/ 5 h 46"/>
                <a:gd name="T40" fmla="*/ 26 w 73"/>
                <a:gd name="T41" fmla="*/ 7 h 46"/>
                <a:gd name="T42" fmla="*/ 20 w 73"/>
                <a:gd name="T43" fmla="*/ 9 h 46"/>
                <a:gd name="T44" fmla="*/ 15 w 73"/>
                <a:gd name="T45" fmla="*/ 12 h 46"/>
                <a:gd name="T46" fmla="*/ 10 w 73"/>
                <a:gd name="T47" fmla="*/ 15 h 46"/>
                <a:gd name="T48" fmla="*/ 7 w 73"/>
                <a:gd name="T49" fmla="*/ 19 h 46"/>
                <a:gd name="T50" fmla="*/ 6 w 73"/>
                <a:gd name="T51" fmla="*/ 23 h 46"/>
                <a:gd name="T52" fmla="*/ 6 w 73"/>
                <a:gd name="T53" fmla="*/ 29 h 46"/>
                <a:gd name="T54" fmla="*/ 9 w 73"/>
                <a:gd name="T55" fmla="*/ 35 h 46"/>
                <a:gd name="T56" fmla="*/ 14 w 73"/>
                <a:gd name="T57" fmla="*/ 39 h 46"/>
                <a:gd name="T58" fmla="*/ 21 w 73"/>
                <a:gd name="T59" fmla="*/ 43 h 46"/>
                <a:gd name="T60" fmla="*/ 17 w 73"/>
                <a:gd name="T61" fmla="*/ 46 h 46"/>
                <a:gd name="T62" fmla="*/ 9 w 73"/>
                <a:gd name="T63" fmla="*/ 42 h 46"/>
                <a:gd name="T64" fmla="*/ 3 w 73"/>
                <a:gd name="T65" fmla="*/ 36 h 46"/>
                <a:gd name="T66" fmla="*/ 0 w 73"/>
                <a:gd name="T67" fmla="*/ 30 h 46"/>
                <a:gd name="T68" fmla="*/ 0 w 73"/>
                <a:gd name="T6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 h="46">
                  <a:moveTo>
                    <a:pt x="0" y="23"/>
                  </a:moveTo>
                  <a:lnTo>
                    <a:pt x="2" y="18"/>
                  </a:lnTo>
                  <a:lnTo>
                    <a:pt x="5" y="13"/>
                  </a:lnTo>
                  <a:lnTo>
                    <a:pt x="10" y="9"/>
                  </a:lnTo>
                  <a:lnTo>
                    <a:pt x="17" y="6"/>
                  </a:lnTo>
                  <a:lnTo>
                    <a:pt x="23" y="3"/>
                  </a:lnTo>
                  <a:lnTo>
                    <a:pt x="31" y="1"/>
                  </a:lnTo>
                  <a:lnTo>
                    <a:pt x="39" y="0"/>
                  </a:lnTo>
                  <a:lnTo>
                    <a:pt x="47" y="0"/>
                  </a:lnTo>
                  <a:lnTo>
                    <a:pt x="55" y="1"/>
                  </a:lnTo>
                  <a:lnTo>
                    <a:pt x="62" y="2"/>
                  </a:lnTo>
                  <a:lnTo>
                    <a:pt x="68" y="4"/>
                  </a:lnTo>
                  <a:lnTo>
                    <a:pt x="73" y="7"/>
                  </a:lnTo>
                  <a:lnTo>
                    <a:pt x="69" y="10"/>
                  </a:lnTo>
                  <a:lnTo>
                    <a:pt x="64" y="7"/>
                  </a:lnTo>
                  <a:lnTo>
                    <a:pt x="59" y="5"/>
                  </a:lnTo>
                  <a:lnTo>
                    <a:pt x="53" y="4"/>
                  </a:lnTo>
                  <a:lnTo>
                    <a:pt x="46" y="4"/>
                  </a:lnTo>
                  <a:lnTo>
                    <a:pt x="39" y="4"/>
                  </a:lnTo>
                  <a:lnTo>
                    <a:pt x="32" y="5"/>
                  </a:lnTo>
                  <a:lnTo>
                    <a:pt x="26" y="7"/>
                  </a:lnTo>
                  <a:lnTo>
                    <a:pt x="20" y="9"/>
                  </a:lnTo>
                  <a:lnTo>
                    <a:pt x="15" y="12"/>
                  </a:lnTo>
                  <a:lnTo>
                    <a:pt x="10" y="15"/>
                  </a:lnTo>
                  <a:lnTo>
                    <a:pt x="7" y="19"/>
                  </a:lnTo>
                  <a:lnTo>
                    <a:pt x="6" y="23"/>
                  </a:lnTo>
                  <a:lnTo>
                    <a:pt x="6" y="29"/>
                  </a:lnTo>
                  <a:lnTo>
                    <a:pt x="9" y="35"/>
                  </a:lnTo>
                  <a:lnTo>
                    <a:pt x="14" y="39"/>
                  </a:lnTo>
                  <a:lnTo>
                    <a:pt x="21" y="43"/>
                  </a:lnTo>
                  <a:lnTo>
                    <a:pt x="17" y="46"/>
                  </a:lnTo>
                  <a:lnTo>
                    <a:pt x="9" y="42"/>
                  </a:lnTo>
                  <a:lnTo>
                    <a:pt x="3" y="36"/>
                  </a:lnTo>
                  <a:lnTo>
                    <a:pt x="0" y="3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64" name="Freeform 121">
              <a:extLst>
                <a:ext uri="{FF2B5EF4-FFF2-40B4-BE49-F238E27FC236}">
                  <a16:creationId xmlns:a16="http://schemas.microsoft.com/office/drawing/2014/main" id="{89943031-BD8C-4FAA-BB44-05E993A20467}"/>
                </a:ext>
              </a:extLst>
            </p:cNvPr>
            <p:cNvSpPr>
              <a:spLocks noChangeArrowheads="1"/>
            </p:cNvSpPr>
            <p:nvPr/>
          </p:nvSpPr>
          <p:spPr bwMode="auto">
            <a:xfrm>
              <a:off x="3093" y="1890"/>
              <a:ext cx="66" cy="43"/>
            </a:xfrm>
            <a:custGeom>
              <a:avLst/>
              <a:gdLst>
                <a:gd name="T0" fmla="*/ 20 w 66"/>
                <a:gd name="T1" fmla="*/ 39 h 43"/>
                <a:gd name="T2" fmla="*/ 27 w 66"/>
                <a:gd name="T3" fmla="*/ 39 h 43"/>
                <a:gd name="T4" fmla="*/ 35 w 66"/>
                <a:gd name="T5" fmla="*/ 38 h 43"/>
                <a:gd name="T6" fmla="*/ 42 w 66"/>
                <a:gd name="T7" fmla="*/ 36 h 43"/>
                <a:gd name="T8" fmla="*/ 47 w 66"/>
                <a:gd name="T9" fmla="*/ 34 h 43"/>
                <a:gd name="T10" fmla="*/ 52 w 66"/>
                <a:gd name="T11" fmla="*/ 31 h 43"/>
                <a:gd name="T12" fmla="*/ 56 w 66"/>
                <a:gd name="T13" fmla="*/ 28 h 43"/>
                <a:gd name="T14" fmla="*/ 59 w 66"/>
                <a:gd name="T15" fmla="*/ 23 h 43"/>
                <a:gd name="T16" fmla="*/ 60 w 66"/>
                <a:gd name="T17" fmla="*/ 19 h 43"/>
                <a:gd name="T18" fmla="*/ 60 w 66"/>
                <a:gd name="T19" fmla="*/ 15 h 43"/>
                <a:gd name="T20" fmla="*/ 59 w 66"/>
                <a:gd name="T21" fmla="*/ 10 h 43"/>
                <a:gd name="T22" fmla="*/ 56 w 66"/>
                <a:gd name="T23" fmla="*/ 6 h 43"/>
                <a:gd name="T24" fmla="*/ 52 w 66"/>
                <a:gd name="T25" fmla="*/ 3 h 43"/>
                <a:gd name="T26" fmla="*/ 56 w 66"/>
                <a:gd name="T27" fmla="*/ 0 h 43"/>
                <a:gd name="T28" fmla="*/ 61 w 66"/>
                <a:gd name="T29" fmla="*/ 4 h 43"/>
                <a:gd name="T30" fmla="*/ 65 w 66"/>
                <a:gd name="T31" fmla="*/ 9 h 43"/>
                <a:gd name="T32" fmla="*/ 66 w 66"/>
                <a:gd name="T33" fmla="*/ 14 h 43"/>
                <a:gd name="T34" fmla="*/ 66 w 66"/>
                <a:gd name="T35" fmla="*/ 19 h 43"/>
                <a:gd name="T36" fmla="*/ 64 w 66"/>
                <a:gd name="T37" fmla="*/ 25 h 43"/>
                <a:gd name="T38" fmla="*/ 61 w 66"/>
                <a:gd name="T39" fmla="*/ 30 h 43"/>
                <a:gd name="T40" fmla="*/ 57 w 66"/>
                <a:gd name="T41" fmla="*/ 34 h 43"/>
                <a:gd name="T42" fmla="*/ 51 w 66"/>
                <a:gd name="T43" fmla="*/ 37 h 43"/>
                <a:gd name="T44" fmla="*/ 44 w 66"/>
                <a:gd name="T45" fmla="*/ 40 h 43"/>
                <a:gd name="T46" fmla="*/ 37 w 66"/>
                <a:gd name="T47" fmla="*/ 42 h 43"/>
                <a:gd name="T48" fmla="*/ 28 w 66"/>
                <a:gd name="T49" fmla="*/ 43 h 43"/>
                <a:gd name="T50" fmla="*/ 20 w 66"/>
                <a:gd name="T51" fmla="*/ 43 h 43"/>
                <a:gd name="T52" fmla="*/ 14 w 66"/>
                <a:gd name="T53" fmla="*/ 42 h 43"/>
                <a:gd name="T54" fmla="*/ 9 w 66"/>
                <a:gd name="T55" fmla="*/ 41 h 43"/>
                <a:gd name="T56" fmla="*/ 5 w 66"/>
                <a:gd name="T57" fmla="*/ 40 h 43"/>
                <a:gd name="T58" fmla="*/ 0 w 66"/>
                <a:gd name="T59" fmla="*/ 39 h 43"/>
                <a:gd name="T60" fmla="*/ 4 w 66"/>
                <a:gd name="T61" fmla="*/ 36 h 43"/>
                <a:gd name="T62" fmla="*/ 8 w 66"/>
                <a:gd name="T63" fmla="*/ 37 h 43"/>
                <a:gd name="T64" fmla="*/ 12 w 66"/>
                <a:gd name="T65" fmla="*/ 38 h 43"/>
                <a:gd name="T66" fmla="*/ 16 w 66"/>
                <a:gd name="T67" fmla="*/ 39 h 43"/>
                <a:gd name="T68" fmla="*/ 20 w 66"/>
                <a:gd name="T6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43">
                  <a:moveTo>
                    <a:pt x="20" y="39"/>
                  </a:moveTo>
                  <a:lnTo>
                    <a:pt x="27" y="39"/>
                  </a:lnTo>
                  <a:lnTo>
                    <a:pt x="35" y="38"/>
                  </a:lnTo>
                  <a:lnTo>
                    <a:pt x="42" y="36"/>
                  </a:lnTo>
                  <a:lnTo>
                    <a:pt x="47" y="34"/>
                  </a:lnTo>
                  <a:lnTo>
                    <a:pt x="52" y="31"/>
                  </a:lnTo>
                  <a:lnTo>
                    <a:pt x="56" y="28"/>
                  </a:lnTo>
                  <a:lnTo>
                    <a:pt x="59" y="23"/>
                  </a:lnTo>
                  <a:lnTo>
                    <a:pt x="60" y="19"/>
                  </a:lnTo>
                  <a:lnTo>
                    <a:pt x="60" y="15"/>
                  </a:lnTo>
                  <a:lnTo>
                    <a:pt x="59" y="10"/>
                  </a:lnTo>
                  <a:lnTo>
                    <a:pt x="56" y="6"/>
                  </a:lnTo>
                  <a:lnTo>
                    <a:pt x="52" y="3"/>
                  </a:lnTo>
                  <a:lnTo>
                    <a:pt x="56" y="0"/>
                  </a:lnTo>
                  <a:lnTo>
                    <a:pt x="61" y="4"/>
                  </a:lnTo>
                  <a:lnTo>
                    <a:pt x="65" y="9"/>
                  </a:lnTo>
                  <a:lnTo>
                    <a:pt x="66" y="14"/>
                  </a:lnTo>
                  <a:lnTo>
                    <a:pt x="66" y="19"/>
                  </a:lnTo>
                  <a:lnTo>
                    <a:pt x="64" y="25"/>
                  </a:lnTo>
                  <a:lnTo>
                    <a:pt x="61" y="30"/>
                  </a:lnTo>
                  <a:lnTo>
                    <a:pt x="57" y="34"/>
                  </a:lnTo>
                  <a:lnTo>
                    <a:pt x="51" y="37"/>
                  </a:lnTo>
                  <a:lnTo>
                    <a:pt x="44" y="40"/>
                  </a:lnTo>
                  <a:lnTo>
                    <a:pt x="37" y="42"/>
                  </a:lnTo>
                  <a:lnTo>
                    <a:pt x="28" y="43"/>
                  </a:lnTo>
                  <a:lnTo>
                    <a:pt x="20" y="43"/>
                  </a:lnTo>
                  <a:lnTo>
                    <a:pt x="14" y="42"/>
                  </a:lnTo>
                  <a:lnTo>
                    <a:pt x="9" y="41"/>
                  </a:lnTo>
                  <a:lnTo>
                    <a:pt x="5" y="40"/>
                  </a:lnTo>
                  <a:lnTo>
                    <a:pt x="0" y="39"/>
                  </a:lnTo>
                  <a:lnTo>
                    <a:pt x="4" y="36"/>
                  </a:lnTo>
                  <a:lnTo>
                    <a:pt x="8" y="37"/>
                  </a:lnTo>
                  <a:lnTo>
                    <a:pt x="12" y="38"/>
                  </a:lnTo>
                  <a:lnTo>
                    <a:pt x="16" y="39"/>
                  </a:lnTo>
                  <a:lnTo>
                    <a:pt x="2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65" name="Freeform 122">
              <a:extLst>
                <a:ext uri="{FF2B5EF4-FFF2-40B4-BE49-F238E27FC236}">
                  <a16:creationId xmlns:a16="http://schemas.microsoft.com/office/drawing/2014/main" id="{B7EC0A29-6B27-4E5D-BE65-C6951CD44A23}"/>
                </a:ext>
              </a:extLst>
            </p:cNvPr>
            <p:cNvSpPr>
              <a:spLocks noChangeArrowheads="1"/>
            </p:cNvSpPr>
            <p:nvPr/>
          </p:nvSpPr>
          <p:spPr bwMode="auto">
            <a:xfrm>
              <a:off x="3157" y="1901"/>
              <a:ext cx="41" cy="15"/>
            </a:xfrm>
            <a:custGeom>
              <a:avLst/>
              <a:gdLst>
                <a:gd name="T0" fmla="*/ 41 w 41"/>
                <a:gd name="T1" fmla="*/ 8 h 15"/>
                <a:gd name="T2" fmla="*/ 41 w 41"/>
                <a:gd name="T3" fmla="*/ 7 h 15"/>
                <a:gd name="T4" fmla="*/ 40 w 41"/>
                <a:gd name="T5" fmla="*/ 6 h 15"/>
                <a:gd name="T6" fmla="*/ 38 w 41"/>
                <a:gd name="T7" fmla="*/ 4 h 15"/>
                <a:gd name="T8" fmla="*/ 34 w 41"/>
                <a:gd name="T9" fmla="*/ 2 h 15"/>
                <a:gd name="T10" fmla="*/ 29 w 41"/>
                <a:gd name="T11" fmla="*/ 0 h 15"/>
                <a:gd name="T12" fmla="*/ 22 w 41"/>
                <a:gd name="T13" fmla="*/ 0 h 15"/>
                <a:gd name="T14" fmla="*/ 13 w 41"/>
                <a:gd name="T15" fmla="*/ 1 h 15"/>
                <a:gd name="T16" fmla="*/ 1 w 41"/>
                <a:gd name="T17" fmla="*/ 5 h 15"/>
                <a:gd name="T18" fmla="*/ 0 w 41"/>
                <a:gd name="T19" fmla="*/ 15 h 15"/>
                <a:gd name="T20" fmla="*/ 1 w 41"/>
                <a:gd name="T21" fmla="*/ 14 h 15"/>
                <a:gd name="T22" fmla="*/ 4 w 41"/>
                <a:gd name="T23" fmla="*/ 11 h 15"/>
                <a:gd name="T24" fmla="*/ 9 w 41"/>
                <a:gd name="T25" fmla="*/ 8 h 15"/>
                <a:gd name="T26" fmla="*/ 14 w 41"/>
                <a:gd name="T27" fmla="*/ 6 h 15"/>
                <a:gd name="T28" fmla="*/ 20 w 41"/>
                <a:gd name="T29" fmla="*/ 4 h 15"/>
                <a:gd name="T30" fmla="*/ 27 w 41"/>
                <a:gd name="T31" fmla="*/ 3 h 15"/>
                <a:gd name="T32" fmla="*/ 34 w 41"/>
                <a:gd name="T33" fmla="*/ 4 h 15"/>
                <a:gd name="T34" fmla="*/ 41 w 41"/>
                <a:gd name="T3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5">
                  <a:moveTo>
                    <a:pt x="41" y="8"/>
                  </a:moveTo>
                  <a:lnTo>
                    <a:pt x="41" y="7"/>
                  </a:lnTo>
                  <a:lnTo>
                    <a:pt x="40" y="6"/>
                  </a:lnTo>
                  <a:lnTo>
                    <a:pt x="38" y="4"/>
                  </a:lnTo>
                  <a:lnTo>
                    <a:pt x="34" y="2"/>
                  </a:lnTo>
                  <a:lnTo>
                    <a:pt x="29" y="0"/>
                  </a:lnTo>
                  <a:lnTo>
                    <a:pt x="22" y="0"/>
                  </a:lnTo>
                  <a:lnTo>
                    <a:pt x="13" y="1"/>
                  </a:lnTo>
                  <a:lnTo>
                    <a:pt x="1" y="5"/>
                  </a:lnTo>
                  <a:lnTo>
                    <a:pt x="0" y="15"/>
                  </a:lnTo>
                  <a:lnTo>
                    <a:pt x="1" y="14"/>
                  </a:lnTo>
                  <a:lnTo>
                    <a:pt x="4" y="11"/>
                  </a:lnTo>
                  <a:lnTo>
                    <a:pt x="9" y="8"/>
                  </a:lnTo>
                  <a:lnTo>
                    <a:pt x="14" y="6"/>
                  </a:lnTo>
                  <a:lnTo>
                    <a:pt x="20" y="4"/>
                  </a:lnTo>
                  <a:lnTo>
                    <a:pt x="27" y="3"/>
                  </a:lnTo>
                  <a:lnTo>
                    <a:pt x="34" y="4"/>
                  </a:lnTo>
                  <a:lnTo>
                    <a:pt x="4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66" name="Freeform 123">
              <a:extLst>
                <a:ext uri="{FF2B5EF4-FFF2-40B4-BE49-F238E27FC236}">
                  <a16:creationId xmlns:a16="http://schemas.microsoft.com/office/drawing/2014/main" id="{02DF9B80-5BEE-4BA4-B787-E75EF09BBDB5}"/>
                </a:ext>
              </a:extLst>
            </p:cNvPr>
            <p:cNvSpPr>
              <a:spLocks noChangeArrowheads="1"/>
            </p:cNvSpPr>
            <p:nvPr/>
          </p:nvSpPr>
          <p:spPr bwMode="auto">
            <a:xfrm>
              <a:off x="3007" y="1856"/>
              <a:ext cx="74" cy="54"/>
            </a:xfrm>
            <a:custGeom>
              <a:avLst/>
              <a:gdLst>
                <a:gd name="T0" fmla="*/ 74 w 74"/>
                <a:gd name="T1" fmla="*/ 41 h 54"/>
                <a:gd name="T2" fmla="*/ 0 w 74"/>
                <a:gd name="T3" fmla="*/ 0 h 54"/>
                <a:gd name="T4" fmla="*/ 70 w 74"/>
                <a:gd name="T5" fmla="*/ 54 h 54"/>
                <a:gd name="T6" fmla="*/ 74 w 74"/>
                <a:gd name="T7" fmla="*/ 41 h 54"/>
              </a:gdLst>
              <a:ahLst/>
              <a:cxnLst>
                <a:cxn ang="0">
                  <a:pos x="T0" y="T1"/>
                </a:cxn>
                <a:cxn ang="0">
                  <a:pos x="T2" y="T3"/>
                </a:cxn>
                <a:cxn ang="0">
                  <a:pos x="T4" y="T5"/>
                </a:cxn>
                <a:cxn ang="0">
                  <a:pos x="T6" y="T7"/>
                </a:cxn>
              </a:cxnLst>
              <a:rect l="0" t="0" r="r" b="b"/>
              <a:pathLst>
                <a:path w="74" h="54">
                  <a:moveTo>
                    <a:pt x="74" y="41"/>
                  </a:moveTo>
                  <a:lnTo>
                    <a:pt x="0" y="0"/>
                  </a:lnTo>
                  <a:lnTo>
                    <a:pt x="70" y="54"/>
                  </a:lnTo>
                  <a:lnTo>
                    <a:pt x="7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grpSp>
          <p:nvGrpSpPr>
            <p:cNvPr id="6267" name="Group 124">
              <a:extLst>
                <a:ext uri="{FF2B5EF4-FFF2-40B4-BE49-F238E27FC236}">
                  <a16:creationId xmlns:a16="http://schemas.microsoft.com/office/drawing/2014/main" id="{867BF71A-73F1-4E8B-B476-6A0F9C62B37D}"/>
                </a:ext>
              </a:extLst>
            </p:cNvPr>
            <p:cNvGrpSpPr>
              <a:grpSpLocks/>
            </p:cNvGrpSpPr>
            <p:nvPr/>
          </p:nvGrpSpPr>
          <p:grpSpPr bwMode="auto">
            <a:xfrm>
              <a:off x="3216" y="1981"/>
              <a:ext cx="816" cy="947"/>
              <a:chOff x="3511" y="1888"/>
              <a:chExt cx="1063" cy="1283"/>
            </a:xfrm>
          </p:grpSpPr>
          <p:sp>
            <p:nvSpPr>
              <p:cNvPr id="6268" name="Freeform 125">
                <a:extLst>
                  <a:ext uri="{FF2B5EF4-FFF2-40B4-BE49-F238E27FC236}">
                    <a16:creationId xmlns:a16="http://schemas.microsoft.com/office/drawing/2014/main" id="{6377E979-8D01-4BB4-9B91-7C1DC17234C7}"/>
                  </a:ext>
                </a:extLst>
              </p:cNvPr>
              <p:cNvSpPr>
                <a:spLocks noChangeArrowheads="1"/>
              </p:cNvSpPr>
              <p:nvPr/>
            </p:nvSpPr>
            <p:spPr bwMode="auto">
              <a:xfrm>
                <a:off x="4309" y="2528"/>
                <a:ext cx="255" cy="473"/>
              </a:xfrm>
              <a:custGeom>
                <a:avLst/>
                <a:gdLst>
                  <a:gd name="T0" fmla="*/ 0 w 511"/>
                  <a:gd name="T1" fmla="*/ 72 h 946"/>
                  <a:gd name="T2" fmla="*/ 137 w 511"/>
                  <a:gd name="T3" fmla="*/ 433 h 946"/>
                  <a:gd name="T4" fmla="*/ 202 w 511"/>
                  <a:gd name="T5" fmla="*/ 606 h 946"/>
                  <a:gd name="T6" fmla="*/ 219 w 511"/>
                  <a:gd name="T7" fmla="*/ 705 h 946"/>
                  <a:gd name="T8" fmla="*/ 222 w 511"/>
                  <a:gd name="T9" fmla="*/ 802 h 946"/>
                  <a:gd name="T10" fmla="*/ 280 w 511"/>
                  <a:gd name="T11" fmla="*/ 942 h 946"/>
                  <a:gd name="T12" fmla="*/ 361 w 511"/>
                  <a:gd name="T13" fmla="*/ 946 h 946"/>
                  <a:gd name="T14" fmla="*/ 422 w 511"/>
                  <a:gd name="T15" fmla="*/ 929 h 946"/>
                  <a:gd name="T16" fmla="*/ 477 w 511"/>
                  <a:gd name="T17" fmla="*/ 882 h 946"/>
                  <a:gd name="T18" fmla="*/ 511 w 511"/>
                  <a:gd name="T19" fmla="*/ 794 h 946"/>
                  <a:gd name="T20" fmla="*/ 382 w 511"/>
                  <a:gd name="T21" fmla="*/ 644 h 946"/>
                  <a:gd name="T22" fmla="*/ 318 w 511"/>
                  <a:gd name="T23" fmla="*/ 167 h 946"/>
                  <a:gd name="T24" fmla="*/ 150 w 511"/>
                  <a:gd name="T25" fmla="*/ 0 h 946"/>
                  <a:gd name="T26" fmla="*/ 0 w 511"/>
                  <a:gd name="T27" fmla="*/ 72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1" h="946">
                    <a:moveTo>
                      <a:pt x="0" y="72"/>
                    </a:moveTo>
                    <a:lnTo>
                      <a:pt x="137" y="433"/>
                    </a:lnTo>
                    <a:lnTo>
                      <a:pt x="202" y="606"/>
                    </a:lnTo>
                    <a:lnTo>
                      <a:pt x="219" y="705"/>
                    </a:lnTo>
                    <a:lnTo>
                      <a:pt x="222" y="802"/>
                    </a:lnTo>
                    <a:lnTo>
                      <a:pt x="280" y="942"/>
                    </a:lnTo>
                    <a:lnTo>
                      <a:pt x="361" y="946"/>
                    </a:lnTo>
                    <a:lnTo>
                      <a:pt x="422" y="929"/>
                    </a:lnTo>
                    <a:lnTo>
                      <a:pt x="477" y="882"/>
                    </a:lnTo>
                    <a:lnTo>
                      <a:pt x="511" y="794"/>
                    </a:lnTo>
                    <a:lnTo>
                      <a:pt x="382" y="644"/>
                    </a:lnTo>
                    <a:lnTo>
                      <a:pt x="318" y="167"/>
                    </a:lnTo>
                    <a:lnTo>
                      <a:pt x="150" y="0"/>
                    </a:lnTo>
                    <a:lnTo>
                      <a:pt x="0"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69" name="Freeform 126">
                <a:extLst>
                  <a:ext uri="{FF2B5EF4-FFF2-40B4-BE49-F238E27FC236}">
                    <a16:creationId xmlns:a16="http://schemas.microsoft.com/office/drawing/2014/main" id="{FBEA607E-BC10-4761-AB69-1453EDACB8F2}"/>
                  </a:ext>
                </a:extLst>
              </p:cNvPr>
              <p:cNvSpPr>
                <a:spLocks noChangeArrowheads="1"/>
              </p:cNvSpPr>
              <p:nvPr/>
            </p:nvSpPr>
            <p:spPr bwMode="auto">
              <a:xfrm>
                <a:off x="3684" y="2440"/>
                <a:ext cx="161" cy="252"/>
              </a:xfrm>
              <a:custGeom>
                <a:avLst/>
                <a:gdLst>
                  <a:gd name="T0" fmla="*/ 166 w 321"/>
                  <a:gd name="T1" fmla="*/ 0 h 503"/>
                  <a:gd name="T2" fmla="*/ 59 w 321"/>
                  <a:gd name="T3" fmla="*/ 102 h 503"/>
                  <a:gd name="T4" fmla="*/ 33 w 321"/>
                  <a:gd name="T5" fmla="*/ 182 h 503"/>
                  <a:gd name="T6" fmla="*/ 12 w 321"/>
                  <a:gd name="T7" fmla="*/ 270 h 503"/>
                  <a:gd name="T8" fmla="*/ 0 w 321"/>
                  <a:gd name="T9" fmla="*/ 405 h 503"/>
                  <a:gd name="T10" fmla="*/ 19 w 321"/>
                  <a:gd name="T11" fmla="*/ 443 h 503"/>
                  <a:gd name="T12" fmla="*/ 52 w 321"/>
                  <a:gd name="T13" fmla="*/ 473 h 503"/>
                  <a:gd name="T14" fmla="*/ 69 w 321"/>
                  <a:gd name="T15" fmla="*/ 486 h 503"/>
                  <a:gd name="T16" fmla="*/ 95 w 321"/>
                  <a:gd name="T17" fmla="*/ 503 h 503"/>
                  <a:gd name="T18" fmla="*/ 217 w 321"/>
                  <a:gd name="T19" fmla="*/ 494 h 503"/>
                  <a:gd name="T20" fmla="*/ 321 w 321"/>
                  <a:gd name="T21" fmla="*/ 456 h 503"/>
                  <a:gd name="T22" fmla="*/ 302 w 321"/>
                  <a:gd name="T23" fmla="*/ 349 h 503"/>
                  <a:gd name="T24" fmla="*/ 196 w 321"/>
                  <a:gd name="T25" fmla="*/ 220 h 503"/>
                  <a:gd name="T26" fmla="*/ 166 w 321"/>
                  <a:gd name="T27"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1" h="503">
                    <a:moveTo>
                      <a:pt x="166" y="0"/>
                    </a:moveTo>
                    <a:lnTo>
                      <a:pt x="59" y="102"/>
                    </a:lnTo>
                    <a:lnTo>
                      <a:pt x="33" y="182"/>
                    </a:lnTo>
                    <a:lnTo>
                      <a:pt x="12" y="270"/>
                    </a:lnTo>
                    <a:lnTo>
                      <a:pt x="0" y="405"/>
                    </a:lnTo>
                    <a:lnTo>
                      <a:pt x="19" y="443"/>
                    </a:lnTo>
                    <a:lnTo>
                      <a:pt x="52" y="473"/>
                    </a:lnTo>
                    <a:lnTo>
                      <a:pt x="69" y="486"/>
                    </a:lnTo>
                    <a:lnTo>
                      <a:pt x="95" y="503"/>
                    </a:lnTo>
                    <a:lnTo>
                      <a:pt x="217" y="494"/>
                    </a:lnTo>
                    <a:lnTo>
                      <a:pt x="321" y="456"/>
                    </a:lnTo>
                    <a:lnTo>
                      <a:pt x="302" y="349"/>
                    </a:lnTo>
                    <a:lnTo>
                      <a:pt x="196" y="220"/>
                    </a:lnTo>
                    <a:lnTo>
                      <a:pt x="166"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0" name="Freeform 127">
                <a:extLst>
                  <a:ext uri="{FF2B5EF4-FFF2-40B4-BE49-F238E27FC236}">
                    <a16:creationId xmlns:a16="http://schemas.microsoft.com/office/drawing/2014/main" id="{9266762F-4D50-4AE5-842F-FF581865BCCF}"/>
                  </a:ext>
                </a:extLst>
              </p:cNvPr>
              <p:cNvSpPr>
                <a:spLocks noChangeArrowheads="1"/>
              </p:cNvSpPr>
              <p:nvPr/>
            </p:nvSpPr>
            <p:spPr bwMode="auto">
              <a:xfrm>
                <a:off x="3807" y="2304"/>
                <a:ext cx="278" cy="284"/>
              </a:xfrm>
              <a:custGeom>
                <a:avLst/>
                <a:gdLst>
                  <a:gd name="T0" fmla="*/ 23 w 557"/>
                  <a:gd name="T1" fmla="*/ 355 h 566"/>
                  <a:gd name="T2" fmla="*/ 57 w 557"/>
                  <a:gd name="T3" fmla="*/ 367 h 566"/>
                  <a:gd name="T4" fmla="*/ 126 w 557"/>
                  <a:gd name="T5" fmla="*/ 371 h 566"/>
                  <a:gd name="T6" fmla="*/ 160 w 557"/>
                  <a:gd name="T7" fmla="*/ 348 h 566"/>
                  <a:gd name="T8" fmla="*/ 185 w 557"/>
                  <a:gd name="T9" fmla="*/ 308 h 566"/>
                  <a:gd name="T10" fmla="*/ 208 w 557"/>
                  <a:gd name="T11" fmla="*/ 253 h 566"/>
                  <a:gd name="T12" fmla="*/ 90 w 557"/>
                  <a:gd name="T13" fmla="*/ 291 h 566"/>
                  <a:gd name="T14" fmla="*/ 0 w 557"/>
                  <a:gd name="T15" fmla="*/ 165 h 566"/>
                  <a:gd name="T16" fmla="*/ 27 w 557"/>
                  <a:gd name="T17" fmla="*/ 129 h 566"/>
                  <a:gd name="T18" fmla="*/ 208 w 557"/>
                  <a:gd name="T19" fmla="*/ 194 h 566"/>
                  <a:gd name="T20" fmla="*/ 299 w 557"/>
                  <a:gd name="T21" fmla="*/ 186 h 566"/>
                  <a:gd name="T22" fmla="*/ 352 w 557"/>
                  <a:gd name="T23" fmla="*/ 173 h 566"/>
                  <a:gd name="T24" fmla="*/ 398 w 557"/>
                  <a:gd name="T25" fmla="*/ 150 h 566"/>
                  <a:gd name="T26" fmla="*/ 422 w 557"/>
                  <a:gd name="T27" fmla="*/ 131 h 566"/>
                  <a:gd name="T28" fmla="*/ 441 w 557"/>
                  <a:gd name="T29" fmla="*/ 110 h 566"/>
                  <a:gd name="T30" fmla="*/ 489 w 557"/>
                  <a:gd name="T31" fmla="*/ 30 h 566"/>
                  <a:gd name="T32" fmla="*/ 498 w 557"/>
                  <a:gd name="T33" fmla="*/ 0 h 566"/>
                  <a:gd name="T34" fmla="*/ 557 w 557"/>
                  <a:gd name="T35" fmla="*/ 17 h 566"/>
                  <a:gd name="T36" fmla="*/ 491 w 557"/>
                  <a:gd name="T37" fmla="*/ 224 h 566"/>
                  <a:gd name="T38" fmla="*/ 405 w 557"/>
                  <a:gd name="T39" fmla="*/ 272 h 566"/>
                  <a:gd name="T40" fmla="*/ 284 w 557"/>
                  <a:gd name="T41" fmla="*/ 268 h 566"/>
                  <a:gd name="T42" fmla="*/ 295 w 557"/>
                  <a:gd name="T43" fmla="*/ 312 h 566"/>
                  <a:gd name="T44" fmla="*/ 316 w 557"/>
                  <a:gd name="T45" fmla="*/ 344 h 566"/>
                  <a:gd name="T46" fmla="*/ 333 w 557"/>
                  <a:gd name="T47" fmla="*/ 355 h 566"/>
                  <a:gd name="T48" fmla="*/ 354 w 557"/>
                  <a:gd name="T49" fmla="*/ 365 h 566"/>
                  <a:gd name="T50" fmla="*/ 405 w 557"/>
                  <a:gd name="T51" fmla="*/ 361 h 566"/>
                  <a:gd name="T52" fmla="*/ 451 w 557"/>
                  <a:gd name="T53" fmla="*/ 348 h 566"/>
                  <a:gd name="T54" fmla="*/ 485 w 557"/>
                  <a:gd name="T55" fmla="*/ 331 h 566"/>
                  <a:gd name="T56" fmla="*/ 498 w 557"/>
                  <a:gd name="T57" fmla="*/ 323 h 566"/>
                  <a:gd name="T58" fmla="*/ 479 w 557"/>
                  <a:gd name="T59" fmla="*/ 532 h 566"/>
                  <a:gd name="T60" fmla="*/ 295 w 557"/>
                  <a:gd name="T61" fmla="*/ 566 h 566"/>
                  <a:gd name="T62" fmla="*/ 204 w 557"/>
                  <a:gd name="T63" fmla="*/ 563 h 566"/>
                  <a:gd name="T64" fmla="*/ 122 w 557"/>
                  <a:gd name="T65" fmla="*/ 515 h 566"/>
                  <a:gd name="T66" fmla="*/ 23 w 557"/>
                  <a:gd name="T67" fmla="*/ 355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7" h="566">
                    <a:moveTo>
                      <a:pt x="23" y="355"/>
                    </a:moveTo>
                    <a:lnTo>
                      <a:pt x="57" y="367"/>
                    </a:lnTo>
                    <a:lnTo>
                      <a:pt x="126" y="371"/>
                    </a:lnTo>
                    <a:lnTo>
                      <a:pt x="160" y="348"/>
                    </a:lnTo>
                    <a:lnTo>
                      <a:pt x="185" y="308"/>
                    </a:lnTo>
                    <a:lnTo>
                      <a:pt x="208" y="253"/>
                    </a:lnTo>
                    <a:lnTo>
                      <a:pt x="90" y="291"/>
                    </a:lnTo>
                    <a:lnTo>
                      <a:pt x="0" y="165"/>
                    </a:lnTo>
                    <a:lnTo>
                      <a:pt x="27" y="129"/>
                    </a:lnTo>
                    <a:lnTo>
                      <a:pt x="208" y="194"/>
                    </a:lnTo>
                    <a:lnTo>
                      <a:pt x="299" y="186"/>
                    </a:lnTo>
                    <a:lnTo>
                      <a:pt x="352" y="173"/>
                    </a:lnTo>
                    <a:lnTo>
                      <a:pt x="398" y="150"/>
                    </a:lnTo>
                    <a:lnTo>
                      <a:pt x="422" y="131"/>
                    </a:lnTo>
                    <a:lnTo>
                      <a:pt x="441" y="110"/>
                    </a:lnTo>
                    <a:lnTo>
                      <a:pt x="489" y="30"/>
                    </a:lnTo>
                    <a:lnTo>
                      <a:pt x="498" y="0"/>
                    </a:lnTo>
                    <a:lnTo>
                      <a:pt x="557" y="17"/>
                    </a:lnTo>
                    <a:lnTo>
                      <a:pt x="491" y="224"/>
                    </a:lnTo>
                    <a:lnTo>
                      <a:pt x="405" y="272"/>
                    </a:lnTo>
                    <a:lnTo>
                      <a:pt x="284" y="268"/>
                    </a:lnTo>
                    <a:lnTo>
                      <a:pt x="295" y="312"/>
                    </a:lnTo>
                    <a:lnTo>
                      <a:pt x="316" y="344"/>
                    </a:lnTo>
                    <a:lnTo>
                      <a:pt x="333" y="355"/>
                    </a:lnTo>
                    <a:lnTo>
                      <a:pt x="354" y="365"/>
                    </a:lnTo>
                    <a:lnTo>
                      <a:pt x="405" y="361"/>
                    </a:lnTo>
                    <a:lnTo>
                      <a:pt x="451" y="348"/>
                    </a:lnTo>
                    <a:lnTo>
                      <a:pt x="485" y="331"/>
                    </a:lnTo>
                    <a:lnTo>
                      <a:pt x="498" y="323"/>
                    </a:lnTo>
                    <a:lnTo>
                      <a:pt x="479" y="532"/>
                    </a:lnTo>
                    <a:lnTo>
                      <a:pt x="295" y="566"/>
                    </a:lnTo>
                    <a:lnTo>
                      <a:pt x="204" y="563"/>
                    </a:lnTo>
                    <a:lnTo>
                      <a:pt x="122" y="515"/>
                    </a:lnTo>
                    <a:lnTo>
                      <a:pt x="23" y="355"/>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1" name="Freeform 128">
                <a:extLst>
                  <a:ext uri="{FF2B5EF4-FFF2-40B4-BE49-F238E27FC236}">
                    <a16:creationId xmlns:a16="http://schemas.microsoft.com/office/drawing/2014/main" id="{78F9E9D0-2F5D-4412-9828-8883EA16CB72}"/>
                  </a:ext>
                </a:extLst>
              </p:cNvPr>
              <p:cNvSpPr>
                <a:spLocks noChangeArrowheads="1"/>
              </p:cNvSpPr>
              <p:nvPr/>
            </p:nvSpPr>
            <p:spPr bwMode="auto">
              <a:xfrm>
                <a:off x="4112" y="2378"/>
                <a:ext cx="277" cy="280"/>
              </a:xfrm>
              <a:custGeom>
                <a:avLst/>
                <a:gdLst>
                  <a:gd name="T0" fmla="*/ 184 w 555"/>
                  <a:gd name="T1" fmla="*/ 27 h 561"/>
                  <a:gd name="T2" fmla="*/ 159 w 555"/>
                  <a:gd name="T3" fmla="*/ 126 h 561"/>
                  <a:gd name="T4" fmla="*/ 167 w 555"/>
                  <a:gd name="T5" fmla="*/ 162 h 561"/>
                  <a:gd name="T6" fmla="*/ 182 w 555"/>
                  <a:gd name="T7" fmla="*/ 194 h 561"/>
                  <a:gd name="T8" fmla="*/ 203 w 555"/>
                  <a:gd name="T9" fmla="*/ 223 h 561"/>
                  <a:gd name="T10" fmla="*/ 228 w 555"/>
                  <a:gd name="T11" fmla="*/ 247 h 561"/>
                  <a:gd name="T12" fmla="*/ 270 w 555"/>
                  <a:gd name="T13" fmla="*/ 282 h 561"/>
                  <a:gd name="T14" fmla="*/ 289 w 555"/>
                  <a:gd name="T15" fmla="*/ 295 h 561"/>
                  <a:gd name="T16" fmla="*/ 281 w 555"/>
                  <a:gd name="T17" fmla="*/ 339 h 561"/>
                  <a:gd name="T18" fmla="*/ 163 w 555"/>
                  <a:gd name="T19" fmla="*/ 276 h 561"/>
                  <a:gd name="T20" fmla="*/ 100 w 555"/>
                  <a:gd name="T21" fmla="*/ 129 h 561"/>
                  <a:gd name="T22" fmla="*/ 41 w 555"/>
                  <a:gd name="T23" fmla="*/ 149 h 561"/>
                  <a:gd name="T24" fmla="*/ 0 w 555"/>
                  <a:gd name="T25" fmla="*/ 331 h 561"/>
                  <a:gd name="T26" fmla="*/ 41 w 555"/>
                  <a:gd name="T27" fmla="*/ 479 h 561"/>
                  <a:gd name="T28" fmla="*/ 152 w 555"/>
                  <a:gd name="T29" fmla="*/ 546 h 561"/>
                  <a:gd name="T30" fmla="*/ 266 w 555"/>
                  <a:gd name="T31" fmla="*/ 561 h 561"/>
                  <a:gd name="T32" fmla="*/ 317 w 555"/>
                  <a:gd name="T33" fmla="*/ 557 h 561"/>
                  <a:gd name="T34" fmla="*/ 313 w 555"/>
                  <a:gd name="T35" fmla="*/ 417 h 561"/>
                  <a:gd name="T36" fmla="*/ 462 w 555"/>
                  <a:gd name="T37" fmla="*/ 354 h 561"/>
                  <a:gd name="T38" fmla="*/ 555 w 555"/>
                  <a:gd name="T39" fmla="*/ 255 h 561"/>
                  <a:gd name="T40" fmla="*/ 427 w 555"/>
                  <a:gd name="T41" fmla="*/ 152 h 561"/>
                  <a:gd name="T42" fmla="*/ 418 w 555"/>
                  <a:gd name="T43" fmla="*/ 135 h 561"/>
                  <a:gd name="T44" fmla="*/ 391 w 555"/>
                  <a:gd name="T45" fmla="*/ 99 h 561"/>
                  <a:gd name="T46" fmla="*/ 372 w 555"/>
                  <a:gd name="T47" fmla="*/ 76 h 561"/>
                  <a:gd name="T48" fmla="*/ 349 w 555"/>
                  <a:gd name="T49" fmla="*/ 53 h 561"/>
                  <a:gd name="T50" fmla="*/ 325 w 555"/>
                  <a:gd name="T51" fmla="*/ 33 h 561"/>
                  <a:gd name="T52" fmla="*/ 294 w 555"/>
                  <a:gd name="T53" fmla="*/ 15 h 561"/>
                  <a:gd name="T54" fmla="*/ 268 w 555"/>
                  <a:gd name="T55" fmla="*/ 4 h 561"/>
                  <a:gd name="T56" fmla="*/ 243 w 555"/>
                  <a:gd name="T57" fmla="*/ 0 h 561"/>
                  <a:gd name="T58" fmla="*/ 211 w 555"/>
                  <a:gd name="T59" fmla="*/ 6 h 561"/>
                  <a:gd name="T60" fmla="*/ 184 w 555"/>
                  <a:gd name="T61" fmla="*/ 2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5" h="561">
                    <a:moveTo>
                      <a:pt x="184" y="27"/>
                    </a:moveTo>
                    <a:lnTo>
                      <a:pt x="159" y="126"/>
                    </a:lnTo>
                    <a:lnTo>
                      <a:pt x="167" y="162"/>
                    </a:lnTo>
                    <a:lnTo>
                      <a:pt x="182" y="194"/>
                    </a:lnTo>
                    <a:lnTo>
                      <a:pt x="203" y="223"/>
                    </a:lnTo>
                    <a:lnTo>
                      <a:pt x="228" y="247"/>
                    </a:lnTo>
                    <a:lnTo>
                      <a:pt x="270" y="282"/>
                    </a:lnTo>
                    <a:lnTo>
                      <a:pt x="289" y="295"/>
                    </a:lnTo>
                    <a:lnTo>
                      <a:pt x="281" y="339"/>
                    </a:lnTo>
                    <a:lnTo>
                      <a:pt x="163" y="276"/>
                    </a:lnTo>
                    <a:lnTo>
                      <a:pt x="100" y="129"/>
                    </a:lnTo>
                    <a:lnTo>
                      <a:pt x="41" y="149"/>
                    </a:lnTo>
                    <a:lnTo>
                      <a:pt x="0" y="331"/>
                    </a:lnTo>
                    <a:lnTo>
                      <a:pt x="41" y="479"/>
                    </a:lnTo>
                    <a:lnTo>
                      <a:pt x="152" y="546"/>
                    </a:lnTo>
                    <a:lnTo>
                      <a:pt x="266" y="561"/>
                    </a:lnTo>
                    <a:lnTo>
                      <a:pt x="317" y="557"/>
                    </a:lnTo>
                    <a:lnTo>
                      <a:pt x="313" y="417"/>
                    </a:lnTo>
                    <a:lnTo>
                      <a:pt x="462" y="354"/>
                    </a:lnTo>
                    <a:lnTo>
                      <a:pt x="555" y="255"/>
                    </a:lnTo>
                    <a:lnTo>
                      <a:pt x="427" y="152"/>
                    </a:lnTo>
                    <a:lnTo>
                      <a:pt x="418" y="135"/>
                    </a:lnTo>
                    <a:lnTo>
                      <a:pt x="391" y="99"/>
                    </a:lnTo>
                    <a:lnTo>
                      <a:pt x="372" y="76"/>
                    </a:lnTo>
                    <a:lnTo>
                      <a:pt x="349" y="53"/>
                    </a:lnTo>
                    <a:lnTo>
                      <a:pt x="325" y="33"/>
                    </a:lnTo>
                    <a:lnTo>
                      <a:pt x="294" y="15"/>
                    </a:lnTo>
                    <a:lnTo>
                      <a:pt x="268" y="4"/>
                    </a:lnTo>
                    <a:lnTo>
                      <a:pt x="243" y="0"/>
                    </a:lnTo>
                    <a:lnTo>
                      <a:pt x="211" y="6"/>
                    </a:lnTo>
                    <a:lnTo>
                      <a:pt x="184" y="27"/>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2" name="Freeform 129">
                <a:extLst>
                  <a:ext uri="{FF2B5EF4-FFF2-40B4-BE49-F238E27FC236}">
                    <a16:creationId xmlns:a16="http://schemas.microsoft.com/office/drawing/2014/main" id="{3F14B824-2485-49C8-840A-447743DCDC61}"/>
                  </a:ext>
                </a:extLst>
              </p:cNvPr>
              <p:cNvSpPr>
                <a:spLocks noChangeArrowheads="1"/>
              </p:cNvSpPr>
              <p:nvPr/>
            </p:nvSpPr>
            <p:spPr bwMode="auto">
              <a:xfrm>
                <a:off x="3696" y="1907"/>
                <a:ext cx="430" cy="277"/>
              </a:xfrm>
              <a:custGeom>
                <a:avLst/>
                <a:gdLst>
                  <a:gd name="T0" fmla="*/ 0 w 859"/>
                  <a:gd name="T1" fmla="*/ 280 h 553"/>
                  <a:gd name="T2" fmla="*/ 13 w 859"/>
                  <a:gd name="T3" fmla="*/ 215 h 553"/>
                  <a:gd name="T4" fmla="*/ 28 w 859"/>
                  <a:gd name="T5" fmla="*/ 160 h 553"/>
                  <a:gd name="T6" fmla="*/ 51 w 859"/>
                  <a:gd name="T7" fmla="*/ 114 h 553"/>
                  <a:gd name="T8" fmla="*/ 85 w 859"/>
                  <a:gd name="T9" fmla="*/ 80 h 553"/>
                  <a:gd name="T10" fmla="*/ 127 w 859"/>
                  <a:gd name="T11" fmla="*/ 52 h 553"/>
                  <a:gd name="T12" fmla="*/ 150 w 859"/>
                  <a:gd name="T13" fmla="*/ 40 h 553"/>
                  <a:gd name="T14" fmla="*/ 173 w 859"/>
                  <a:gd name="T15" fmla="*/ 33 h 553"/>
                  <a:gd name="T16" fmla="*/ 222 w 859"/>
                  <a:gd name="T17" fmla="*/ 21 h 553"/>
                  <a:gd name="T18" fmla="*/ 338 w 859"/>
                  <a:gd name="T19" fmla="*/ 8 h 553"/>
                  <a:gd name="T20" fmla="*/ 407 w 859"/>
                  <a:gd name="T21" fmla="*/ 0 h 553"/>
                  <a:gd name="T22" fmla="*/ 397 w 859"/>
                  <a:gd name="T23" fmla="*/ 46 h 553"/>
                  <a:gd name="T24" fmla="*/ 412 w 859"/>
                  <a:gd name="T25" fmla="*/ 40 h 553"/>
                  <a:gd name="T26" fmla="*/ 454 w 859"/>
                  <a:gd name="T27" fmla="*/ 33 h 553"/>
                  <a:gd name="T28" fmla="*/ 515 w 859"/>
                  <a:gd name="T29" fmla="*/ 35 h 553"/>
                  <a:gd name="T30" fmla="*/ 587 w 859"/>
                  <a:gd name="T31" fmla="*/ 59 h 553"/>
                  <a:gd name="T32" fmla="*/ 621 w 859"/>
                  <a:gd name="T33" fmla="*/ 78 h 553"/>
                  <a:gd name="T34" fmla="*/ 675 w 859"/>
                  <a:gd name="T35" fmla="*/ 112 h 553"/>
                  <a:gd name="T36" fmla="*/ 696 w 859"/>
                  <a:gd name="T37" fmla="*/ 130 h 553"/>
                  <a:gd name="T38" fmla="*/ 737 w 859"/>
                  <a:gd name="T39" fmla="*/ 209 h 553"/>
                  <a:gd name="T40" fmla="*/ 732 w 859"/>
                  <a:gd name="T41" fmla="*/ 285 h 553"/>
                  <a:gd name="T42" fmla="*/ 711 w 859"/>
                  <a:gd name="T43" fmla="*/ 356 h 553"/>
                  <a:gd name="T44" fmla="*/ 715 w 859"/>
                  <a:gd name="T45" fmla="*/ 428 h 553"/>
                  <a:gd name="T46" fmla="*/ 732 w 859"/>
                  <a:gd name="T47" fmla="*/ 451 h 553"/>
                  <a:gd name="T48" fmla="*/ 745 w 859"/>
                  <a:gd name="T49" fmla="*/ 460 h 553"/>
                  <a:gd name="T50" fmla="*/ 760 w 859"/>
                  <a:gd name="T51" fmla="*/ 468 h 553"/>
                  <a:gd name="T52" fmla="*/ 829 w 859"/>
                  <a:gd name="T53" fmla="*/ 477 h 553"/>
                  <a:gd name="T54" fmla="*/ 859 w 859"/>
                  <a:gd name="T55" fmla="*/ 472 h 553"/>
                  <a:gd name="T56" fmla="*/ 857 w 859"/>
                  <a:gd name="T57" fmla="*/ 510 h 553"/>
                  <a:gd name="T58" fmla="*/ 812 w 859"/>
                  <a:gd name="T59" fmla="*/ 540 h 553"/>
                  <a:gd name="T60" fmla="*/ 726 w 859"/>
                  <a:gd name="T61" fmla="*/ 515 h 553"/>
                  <a:gd name="T62" fmla="*/ 711 w 859"/>
                  <a:gd name="T63" fmla="*/ 553 h 553"/>
                  <a:gd name="T64" fmla="*/ 688 w 859"/>
                  <a:gd name="T65" fmla="*/ 544 h 553"/>
                  <a:gd name="T66" fmla="*/ 633 w 859"/>
                  <a:gd name="T67" fmla="*/ 519 h 553"/>
                  <a:gd name="T68" fmla="*/ 602 w 859"/>
                  <a:gd name="T69" fmla="*/ 500 h 553"/>
                  <a:gd name="T70" fmla="*/ 574 w 859"/>
                  <a:gd name="T71" fmla="*/ 479 h 553"/>
                  <a:gd name="T72" fmla="*/ 544 w 859"/>
                  <a:gd name="T73" fmla="*/ 424 h 553"/>
                  <a:gd name="T74" fmla="*/ 542 w 859"/>
                  <a:gd name="T75" fmla="*/ 367 h 553"/>
                  <a:gd name="T76" fmla="*/ 555 w 859"/>
                  <a:gd name="T77" fmla="*/ 318 h 553"/>
                  <a:gd name="T78" fmla="*/ 576 w 859"/>
                  <a:gd name="T79" fmla="*/ 274 h 553"/>
                  <a:gd name="T80" fmla="*/ 496 w 859"/>
                  <a:gd name="T81" fmla="*/ 209 h 553"/>
                  <a:gd name="T82" fmla="*/ 372 w 859"/>
                  <a:gd name="T83" fmla="*/ 206 h 553"/>
                  <a:gd name="T84" fmla="*/ 475 w 859"/>
                  <a:gd name="T85" fmla="*/ 236 h 553"/>
                  <a:gd name="T86" fmla="*/ 468 w 859"/>
                  <a:gd name="T87" fmla="*/ 274 h 553"/>
                  <a:gd name="T88" fmla="*/ 447 w 859"/>
                  <a:gd name="T89" fmla="*/ 306 h 553"/>
                  <a:gd name="T90" fmla="*/ 426 w 859"/>
                  <a:gd name="T91" fmla="*/ 320 h 553"/>
                  <a:gd name="T92" fmla="*/ 399 w 859"/>
                  <a:gd name="T93" fmla="*/ 327 h 553"/>
                  <a:gd name="T94" fmla="*/ 346 w 859"/>
                  <a:gd name="T95" fmla="*/ 335 h 553"/>
                  <a:gd name="T96" fmla="*/ 306 w 859"/>
                  <a:gd name="T97" fmla="*/ 327 h 553"/>
                  <a:gd name="T98" fmla="*/ 272 w 859"/>
                  <a:gd name="T99" fmla="*/ 312 h 553"/>
                  <a:gd name="T100" fmla="*/ 338 w 859"/>
                  <a:gd name="T101" fmla="*/ 386 h 553"/>
                  <a:gd name="T102" fmla="*/ 314 w 859"/>
                  <a:gd name="T103" fmla="*/ 403 h 553"/>
                  <a:gd name="T104" fmla="*/ 194 w 859"/>
                  <a:gd name="T105" fmla="*/ 331 h 553"/>
                  <a:gd name="T106" fmla="*/ 167 w 859"/>
                  <a:gd name="T107" fmla="*/ 206 h 553"/>
                  <a:gd name="T108" fmla="*/ 99 w 859"/>
                  <a:gd name="T109" fmla="*/ 244 h 553"/>
                  <a:gd name="T110" fmla="*/ 72 w 859"/>
                  <a:gd name="T111" fmla="*/ 284 h 553"/>
                  <a:gd name="T112" fmla="*/ 49 w 859"/>
                  <a:gd name="T113" fmla="*/ 335 h 553"/>
                  <a:gd name="T114" fmla="*/ 34 w 859"/>
                  <a:gd name="T115" fmla="*/ 379 h 553"/>
                  <a:gd name="T116" fmla="*/ 28 w 859"/>
                  <a:gd name="T117" fmla="*/ 396 h 553"/>
                  <a:gd name="T118" fmla="*/ 0 w 859"/>
                  <a:gd name="T119" fmla="*/ 28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59" h="553">
                    <a:moveTo>
                      <a:pt x="0" y="280"/>
                    </a:moveTo>
                    <a:lnTo>
                      <a:pt x="13" y="215"/>
                    </a:lnTo>
                    <a:lnTo>
                      <a:pt x="28" y="160"/>
                    </a:lnTo>
                    <a:lnTo>
                      <a:pt x="51" y="114"/>
                    </a:lnTo>
                    <a:lnTo>
                      <a:pt x="85" y="80"/>
                    </a:lnTo>
                    <a:lnTo>
                      <a:pt x="127" y="52"/>
                    </a:lnTo>
                    <a:lnTo>
                      <a:pt x="150" y="40"/>
                    </a:lnTo>
                    <a:lnTo>
                      <a:pt x="173" y="33"/>
                    </a:lnTo>
                    <a:lnTo>
                      <a:pt x="222" y="21"/>
                    </a:lnTo>
                    <a:lnTo>
                      <a:pt x="338" y="8"/>
                    </a:lnTo>
                    <a:lnTo>
                      <a:pt x="407" y="0"/>
                    </a:lnTo>
                    <a:lnTo>
                      <a:pt x="397" y="46"/>
                    </a:lnTo>
                    <a:lnTo>
                      <a:pt x="412" y="40"/>
                    </a:lnTo>
                    <a:lnTo>
                      <a:pt x="454" y="33"/>
                    </a:lnTo>
                    <a:lnTo>
                      <a:pt x="515" y="35"/>
                    </a:lnTo>
                    <a:lnTo>
                      <a:pt x="587" y="59"/>
                    </a:lnTo>
                    <a:lnTo>
                      <a:pt x="621" y="78"/>
                    </a:lnTo>
                    <a:lnTo>
                      <a:pt x="675" y="112"/>
                    </a:lnTo>
                    <a:lnTo>
                      <a:pt x="696" y="130"/>
                    </a:lnTo>
                    <a:lnTo>
                      <a:pt x="737" y="209"/>
                    </a:lnTo>
                    <a:lnTo>
                      <a:pt x="732" y="285"/>
                    </a:lnTo>
                    <a:lnTo>
                      <a:pt x="711" y="356"/>
                    </a:lnTo>
                    <a:lnTo>
                      <a:pt x="715" y="428"/>
                    </a:lnTo>
                    <a:lnTo>
                      <a:pt x="732" y="451"/>
                    </a:lnTo>
                    <a:lnTo>
                      <a:pt x="745" y="460"/>
                    </a:lnTo>
                    <a:lnTo>
                      <a:pt x="760" y="468"/>
                    </a:lnTo>
                    <a:lnTo>
                      <a:pt x="829" y="477"/>
                    </a:lnTo>
                    <a:lnTo>
                      <a:pt x="859" y="472"/>
                    </a:lnTo>
                    <a:lnTo>
                      <a:pt x="857" y="510"/>
                    </a:lnTo>
                    <a:lnTo>
                      <a:pt x="812" y="540"/>
                    </a:lnTo>
                    <a:lnTo>
                      <a:pt x="726" y="515"/>
                    </a:lnTo>
                    <a:lnTo>
                      <a:pt x="711" y="553"/>
                    </a:lnTo>
                    <a:lnTo>
                      <a:pt x="688" y="544"/>
                    </a:lnTo>
                    <a:lnTo>
                      <a:pt x="633" y="519"/>
                    </a:lnTo>
                    <a:lnTo>
                      <a:pt x="602" y="500"/>
                    </a:lnTo>
                    <a:lnTo>
                      <a:pt x="574" y="479"/>
                    </a:lnTo>
                    <a:lnTo>
                      <a:pt x="544" y="424"/>
                    </a:lnTo>
                    <a:lnTo>
                      <a:pt x="542" y="367"/>
                    </a:lnTo>
                    <a:lnTo>
                      <a:pt x="555" y="318"/>
                    </a:lnTo>
                    <a:lnTo>
                      <a:pt x="576" y="274"/>
                    </a:lnTo>
                    <a:lnTo>
                      <a:pt x="496" y="209"/>
                    </a:lnTo>
                    <a:lnTo>
                      <a:pt x="372" y="206"/>
                    </a:lnTo>
                    <a:lnTo>
                      <a:pt x="475" y="236"/>
                    </a:lnTo>
                    <a:lnTo>
                      <a:pt x="468" y="274"/>
                    </a:lnTo>
                    <a:lnTo>
                      <a:pt x="447" y="306"/>
                    </a:lnTo>
                    <a:lnTo>
                      <a:pt x="426" y="320"/>
                    </a:lnTo>
                    <a:lnTo>
                      <a:pt x="399" y="327"/>
                    </a:lnTo>
                    <a:lnTo>
                      <a:pt x="346" y="335"/>
                    </a:lnTo>
                    <a:lnTo>
                      <a:pt x="306" y="327"/>
                    </a:lnTo>
                    <a:lnTo>
                      <a:pt x="272" y="312"/>
                    </a:lnTo>
                    <a:lnTo>
                      <a:pt x="338" y="386"/>
                    </a:lnTo>
                    <a:lnTo>
                      <a:pt x="314" y="403"/>
                    </a:lnTo>
                    <a:lnTo>
                      <a:pt x="194" y="331"/>
                    </a:lnTo>
                    <a:lnTo>
                      <a:pt x="167" y="206"/>
                    </a:lnTo>
                    <a:lnTo>
                      <a:pt x="99" y="244"/>
                    </a:lnTo>
                    <a:lnTo>
                      <a:pt x="72" y="284"/>
                    </a:lnTo>
                    <a:lnTo>
                      <a:pt x="49" y="335"/>
                    </a:lnTo>
                    <a:lnTo>
                      <a:pt x="34" y="379"/>
                    </a:lnTo>
                    <a:lnTo>
                      <a:pt x="28" y="396"/>
                    </a:lnTo>
                    <a:lnTo>
                      <a:pt x="0" y="280"/>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3" name="Freeform 130">
                <a:extLst>
                  <a:ext uri="{FF2B5EF4-FFF2-40B4-BE49-F238E27FC236}">
                    <a16:creationId xmlns:a16="http://schemas.microsoft.com/office/drawing/2014/main" id="{B194202B-E84E-498C-9463-95924347EE06}"/>
                  </a:ext>
                </a:extLst>
              </p:cNvPr>
              <p:cNvSpPr>
                <a:spLocks noChangeArrowheads="1"/>
              </p:cNvSpPr>
              <p:nvPr/>
            </p:nvSpPr>
            <p:spPr bwMode="auto">
              <a:xfrm>
                <a:off x="3772" y="2431"/>
                <a:ext cx="114" cy="231"/>
              </a:xfrm>
              <a:custGeom>
                <a:avLst/>
                <a:gdLst>
                  <a:gd name="T0" fmla="*/ 17 w 226"/>
                  <a:gd name="T1" fmla="*/ 0 h 462"/>
                  <a:gd name="T2" fmla="*/ 63 w 226"/>
                  <a:gd name="T3" fmla="*/ 30 h 462"/>
                  <a:gd name="T4" fmla="*/ 91 w 226"/>
                  <a:gd name="T5" fmla="*/ 194 h 462"/>
                  <a:gd name="T6" fmla="*/ 112 w 226"/>
                  <a:gd name="T7" fmla="*/ 232 h 462"/>
                  <a:gd name="T8" fmla="*/ 135 w 226"/>
                  <a:gd name="T9" fmla="*/ 264 h 462"/>
                  <a:gd name="T10" fmla="*/ 156 w 226"/>
                  <a:gd name="T11" fmla="*/ 291 h 462"/>
                  <a:gd name="T12" fmla="*/ 179 w 226"/>
                  <a:gd name="T13" fmla="*/ 313 h 462"/>
                  <a:gd name="T14" fmla="*/ 226 w 226"/>
                  <a:gd name="T15" fmla="*/ 349 h 462"/>
                  <a:gd name="T16" fmla="*/ 154 w 226"/>
                  <a:gd name="T17" fmla="*/ 395 h 462"/>
                  <a:gd name="T18" fmla="*/ 141 w 226"/>
                  <a:gd name="T19" fmla="*/ 462 h 462"/>
                  <a:gd name="T20" fmla="*/ 116 w 226"/>
                  <a:gd name="T21" fmla="*/ 361 h 462"/>
                  <a:gd name="T22" fmla="*/ 17 w 226"/>
                  <a:gd name="T23" fmla="*/ 228 h 462"/>
                  <a:gd name="T24" fmla="*/ 0 w 226"/>
                  <a:gd name="T25" fmla="*/ 85 h 462"/>
                  <a:gd name="T26" fmla="*/ 17 w 226"/>
                  <a:gd name="T27"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462">
                    <a:moveTo>
                      <a:pt x="17" y="0"/>
                    </a:moveTo>
                    <a:lnTo>
                      <a:pt x="63" y="30"/>
                    </a:lnTo>
                    <a:lnTo>
                      <a:pt x="91" y="194"/>
                    </a:lnTo>
                    <a:lnTo>
                      <a:pt x="112" y="232"/>
                    </a:lnTo>
                    <a:lnTo>
                      <a:pt x="135" y="264"/>
                    </a:lnTo>
                    <a:lnTo>
                      <a:pt x="156" y="291"/>
                    </a:lnTo>
                    <a:lnTo>
                      <a:pt x="179" y="313"/>
                    </a:lnTo>
                    <a:lnTo>
                      <a:pt x="226" y="349"/>
                    </a:lnTo>
                    <a:lnTo>
                      <a:pt x="154" y="395"/>
                    </a:lnTo>
                    <a:lnTo>
                      <a:pt x="141" y="462"/>
                    </a:lnTo>
                    <a:lnTo>
                      <a:pt x="116" y="361"/>
                    </a:lnTo>
                    <a:lnTo>
                      <a:pt x="17" y="228"/>
                    </a:lnTo>
                    <a:lnTo>
                      <a:pt x="0" y="85"/>
                    </a:lnTo>
                    <a:lnTo>
                      <a:pt x="17" y="0"/>
                    </a:lnTo>
                    <a:close/>
                  </a:path>
                </a:pathLst>
              </a:custGeom>
              <a:solidFill>
                <a:srgbClr val="EB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4" name="Freeform 131">
                <a:extLst>
                  <a:ext uri="{FF2B5EF4-FFF2-40B4-BE49-F238E27FC236}">
                    <a16:creationId xmlns:a16="http://schemas.microsoft.com/office/drawing/2014/main" id="{BFA7F53F-46BB-4BEE-9807-768CF69242A3}"/>
                  </a:ext>
                </a:extLst>
              </p:cNvPr>
              <p:cNvSpPr>
                <a:spLocks noChangeArrowheads="1"/>
              </p:cNvSpPr>
              <p:nvPr/>
            </p:nvSpPr>
            <p:spPr bwMode="auto">
              <a:xfrm>
                <a:off x="3851" y="2358"/>
                <a:ext cx="395" cy="439"/>
              </a:xfrm>
              <a:custGeom>
                <a:avLst/>
                <a:gdLst>
                  <a:gd name="T0" fmla="*/ 123 w 789"/>
                  <a:gd name="T1" fmla="*/ 529 h 879"/>
                  <a:gd name="T2" fmla="*/ 211 w 789"/>
                  <a:gd name="T3" fmla="*/ 521 h 879"/>
                  <a:gd name="T4" fmla="*/ 340 w 789"/>
                  <a:gd name="T5" fmla="*/ 493 h 879"/>
                  <a:gd name="T6" fmla="*/ 380 w 789"/>
                  <a:gd name="T7" fmla="*/ 468 h 879"/>
                  <a:gd name="T8" fmla="*/ 410 w 789"/>
                  <a:gd name="T9" fmla="*/ 445 h 879"/>
                  <a:gd name="T10" fmla="*/ 433 w 789"/>
                  <a:gd name="T11" fmla="*/ 428 h 879"/>
                  <a:gd name="T12" fmla="*/ 441 w 789"/>
                  <a:gd name="T13" fmla="*/ 420 h 879"/>
                  <a:gd name="T14" fmla="*/ 462 w 789"/>
                  <a:gd name="T15" fmla="*/ 173 h 879"/>
                  <a:gd name="T16" fmla="*/ 583 w 789"/>
                  <a:gd name="T17" fmla="*/ 0 h 879"/>
                  <a:gd name="T18" fmla="*/ 659 w 789"/>
                  <a:gd name="T19" fmla="*/ 0 h 879"/>
                  <a:gd name="T20" fmla="*/ 642 w 789"/>
                  <a:gd name="T21" fmla="*/ 17 h 879"/>
                  <a:gd name="T22" fmla="*/ 621 w 789"/>
                  <a:gd name="T23" fmla="*/ 35 h 879"/>
                  <a:gd name="T24" fmla="*/ 602 w 789"/>
                  <a:gd name="T25" fmla="*/ 61 h 879"/>
                  <a:gd name="T26" fmla="*/ 553 w 789"/>
                  <a:gd name="T27" fmla="*/ 126 h 879"/>
                  <a:gd name="T28" fmla="*/ 521 w 789"/>
                  <a:gd name="T29" fmla="*/ 206 h 879"/>
                  <a:gd name="T30" fmla="*/ 505 w 789"/>
                  <a:gd name="T31" fmla="*/ 360 h 879"/>
                  <a:gd name="T32" fmla="*/ 513 w 789"/>
                  <a:gd name="T33" fmla="*/ 428 h 879"/>
                  <a:gd name="T34" fmla="*/ 519 w 789"/>
                  <a:gd name="T35" fmla="*/ 449 h 879"/>
                  <a:gd name="T36" fmla="*/ 536 w 789"/>
                  <a:gd name="T37" fmla="*/ 498 h 879"/>
                  <a:gd name="T38" fmla="*/ 566 w 789"/>
                  <a:gd name="T39" fmla="*/ 559 h 879"/>
                  <a:gd name="T40" fmla="*/ 583 w 789"/>
                  <a:gd name="T41" fmla="*/ 586 h 879"/>
                  <a:gd name="T42" fmla="*/ 604 w 789"/>
                  <a:gd name="T43" fmla="*/ 609 h 879"/>
                  <a:gd name="T44" fmla="*/ 629 w 789"/>
                  <a:gd name="T45" fmla="*/ 628 h 879"/>
                  <a:gd name="T46" fmla="*/ 657 w 789"/>
                  <a:gd name="T47" fmla="*/ 639 h 879"/>
                  <a:gd name="T48" fmla="*/ 718 w 789"/>
                  <a:gd name="T49" fmla="*/ 654 h 879"/>
                  <a:gd name="T50" fmla="*/ 789 w 789"/>
                  <a:gd name="T51" fmla="*/ 660 h 879"/>
                  <a:gd name="T52" fmla="*/ 781 w 789"/>
                  <a:gd name="T53" fmla="*/ 702 h 879"/>
                  <a:gd name="T54" fmla="*/ 378 w 789"/>
                  <a:gd name="T55" fmla="*/ 865 h 879"/>
                  <a:gd name="T56" fmla="*/ 89 w 789"/>
                  <a:gd name="T57" fmla="*/ 879 h 879"/>
                  <a:gd name="T58" fmla="*/ 26 w 789"/>
                  <a:gd name="T59" fmla="*/ 810 h 879"/>
                  <a:gd name="T60" fmla="*/ 0 w 789"/>
                  <a:gd name="T61" fmla="*/ 660 h 879"/>
                  <a:gd name="T62" fmla="*/ 17 w 789"/>
                  <a:gd name="T63" fmla="*/ 626 h 879"/>
                  <a:gd name="T64" fmla="*/ 89 w 789"/>
                  <a:gd name="T65" fmla="*/ 639 h 879"/>
                  <a:gd name="T66" fmla="*/ 127 w 789"/>
                  <a:gd name="T67" fmla="*/ 605 h 879"/>
                  <a:gd name="T68" fmla="*/ 123 w 789"/>
                  <a:gd name="T69" fmla="*/ 52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9" h="879">
                    <a:moveTo>
                      <a:pt x="123" y="529"/>
                    </a:moveTo>
                    <a:lnTo>
                      <a:pt x="211" y="521"/>
                    </a:lnTo>
                    <a:lnTo>
                      <a:pt x="340" y="493"/>
                    </a:lnTo>
                    <a:lnTo>
                      <a:pt x="380" y="468"/>
                    </a:lnTo>
                    <a:lnTo>
                      <a:pt x="410" y="445"/>
                    </a:lnTo>
                    <a:lnTo>
                      <a:pt x="433" y="428"/>
                    </a:lnTo>
                    <a:lnTo>
                      <a:pt x="441" y="420"/>
                    </a:lnTo>
                    <a:lnTo>
                      <a:pt x="462" y="173"/>
                    </a:lnTo>
                    <a:lnTo>
                      <a:pt x="583" y="0"/>
                    </a:lnTo>
                    <a:lnTo>
                      <a:pt x="659" y="0"/>
                    </a:lnTo>
                    <a:lnTo>
                      <a:pt x="642" y="17"/>
                    </a:lnTo>
                    <a:lnTo>
                      <a:pt x="621" y="35"/>
                    </a:lnTo>
                    <a:lnTo>
                      <a:pt x="602" y="61"/>
                    </a:lnTo>
                    <a:lnTo>
                      <a:pt x="553" y="126"/>
                    </a:lnTo>
                    <a:lnTo>
                      <a:pt x="521" y="206"/>
                    </a:lnTo>
                    <a:lnTo>
                      <a:pt x="505" y="360"/>
                    </a:lnTo>
                    <a:lnTo>
                      <a:pt x="513" y="428"/>
                    </a:lnTo>
                    <a:lnTo>
                      <a:pt x="519" y="449"/>
                    </a:lnTo>
                    <a:lnTo>
                      <a:pt x="536" y="498"/>
                    </a:lnTo>
                    <a:lnTo>
                      <a:pt x="566" y="559"/>
                    </a:lnTo>
                    <a:lnTo>
                      <a:pt x="583" y="586"/>
                    </a:lnTo>
                    <a:lnTo>
                      <a:pt x="604" y="609"/>
                    </a:lnTo>
                    <a:lnTo>
                      <a:pt x="629" y="628"/>
                    </a:lnTo>
                    <a:lnTo>
                      <a:pt x="657" y="639"/>
                    </a:lnTo>
                    <a:lnTo>
                      <a:pt x="718" y="654"/>
                    </a:lnTo>
                    <a:lnTo>
                      <a:pt x="789" y="660"/>
                    </a:lnTo>
                    <a:lnTo>
                      <a:pt x="781" y="702"/>
                    </a:lnTo>
                    <a:lnTo>
                      <a:pt x="378" y="865"/>
                    </a:lnTo>
                    <a:lnTo>
                      <a:pt x="89" y="879"/>
                    </a:lnTo>
                    <a:lnTo>
                      <a:pt x="26" y="810"/>
                    </a:lnTo>
                    <a:lnTo>
                      <a:pt x="0" y="660"/>
                    </a:lnTo>
                    <a:lnTo>
                      <a:pt x="17" y="626"/>
                    </a:lnTo>
                    <a:lnTo>
                      <a:pt x="89" y="639"/>
                    </a:lnTo>
                    <a:lnTo>
                      <a:pt x="127" y="605"/>
                    </a:lnTo>
                    <a:lnTo>
                      <a:pt x="123" y="529"/>
                    </a:lnTo>
                    <a:close/>
                  </a:path>
                </a:pathLst>
              </a:custGeom>
              <a:solidFill>
                <a:srgbClr val="EB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5" name="Freeform 132">
                <a:extLst>
                  <a:ext uri="{FF2B5EF4-FFF2-40B4-BE49-F238E27FC236}">
                    <a16:creationId xmlns:a16="http://schemas.microsoft.com/office/drawing/2014/main" id="{52AFA733-1EE9-4751-8F0D-37535C8537A6}"/>
                  </a:ext>
                </a:extLst>
              </p:cNvPr>
              <p:cNvSpPr>
                <a:spLocks noChangeArrowheads="1"/>
              </p:cNvSpPr>
              <p:nvPr/>
            </p:nvSpPr>
            <p:spPr bwMode="auto">
              <a:xfrm>
                <a:off x="3888" y="2180"/>
                <a:ext cx="31" cy="28"/>
              </a:xfrm>
              <a:custGeom>
                <a:avLst/>
                <a:gdLst>
                  <a:gd name="T0" fmla="*/ 47 w 61"/>
                  <a:gd name="T1" fmla="*/ 0 h 57"/>
                  <a:gd name="T2" fmla="*/ 61 w 61"/>
                  <a:gd name="T3" fmla="*/ 44 h 57"/>
                  <a:gd name="T4" fmla="*/ 17 w 61"/>
                  <a:gd name="T5" fmla="*/ 57 h 57"/>
                  <a:gd name="T6" fmla="*/ 0 w 61"/>
                  <a:gd name="T7" fmla="*/ 9 h 57"/>
                  <a:gd name="T8" fmla="*/ 47 w 61"/>
                  <a:gd name="T9" fmla="*/ 0 h 57"/>
                </a:gdLst>
                <a:ahLst/>
                <a:cxnLst>
                  <a:cxn ang="0">
                    <a:pos x="T0" y="T1"/>
                  </a:cxn>
                  <a:cxn ang="0">
                    <a:pos x="T2" y="T3"/>
                  </a:cxn>
                  <a:cxn ang="0">
                    <a:pos x="T4" y="T5"/>
                  </a:cxn>
                  <a:cxn ang="0">
                    <a:pos x="T6" y="T7"/>
                  </a:cxn>
                  <a:cxn ang="0">
                    <a:pos x="T8" y="T9"/>
                  </a:cxn>
                </a:cxnLst>
                <a:rect l="0" t="0" r="r" b="b"/>
                <a:pathLst>
                  <a:path w="61" h="57">
                    <a:moveTo>
                      <a:pt x="47" y="0"/>
                    </a:moveTo>
                    <a:lnTo>
                      <a:pt x="61" y="44"/>
                    </a:lnTo>
                    <a:lnTo>
                      <a:pt x="17" y="57"/>
                    </a:lnTo>
                    <a:lnTo>
                      <a:pt x="0" y="9"/>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6" name="Freeform 133">
                <a:extLst>
                  <a:ext uri="{FF2B5EF4-FFF2-40B4-BE49-F238E27FC236}">
                    <a16:creationId xmlns:a16="http://schemas.microsoft.com/office/drawing/2014/main" id="{2957A28A-3256-4872-B20D-E050088A006F}"/>
                  </a:ext>
                </a:extLst>
              </p:cNvPr>
              <p:cNvSpPr>
                <a:spLocks noChangeArrowheads="1"/>
              </p:cNvSpPr>
              <p:nvPr/>
            </p:nvSpPr>
            <p:spPr bwMode="auto">
              <a:xfrm>
                <a:off x="3869" y="2125"/>
                <a:ext cx="39" cy="31"/>
              </a:xfrm>
              <a:custGeom>
                <a:avLst/>
                <a:gdLst>
                  <a:gd name="T0" fmla="*/ 78 w 78"/>
                  <a:gd name="T1" fmla="*/ 32 h 62"/>
                  <a:gd name="T2" fmla="*/ 4 w 78"/>
                  <a:gd name="T3" fmla="*/ 0 h 62"/>
                  <a:gd name="T4" fmla="*/ 0 w 78"/>
                  <a:gd name="T5" fmla="*/ 38 h 62"/>
                  <a:gd name="T6" fmla="*/ 72 w 78"/>
                  <a:gd name="T7" fmla="*/ 62 h 62"/>
                  <a:gd name="T8" fmla="*/ 78 w 78"/>
                  <a:gd name="T9" fmla="*/ 32 h 62"/>
                </a:gdLst>
                <a:ahLst/>
                <a:cxnLst>
                  <a:cxn ang="0">
                    <a:pos x="T0" y="T1"/>
                  </a:cxn>
                  <a:cxn ang="0">
                    <a:pos x="T2" y="T3"/>
                  </a:cxn>
                  <a:cxn ang="0">
                    <a:pos x="T4" y="T5"/>
                  </a:cxn>
                  <a:cxn ang="0">
                    <a:pos x="T6" y="T7"/>
                  </a:cxn>
                  <a:cxn ang="0">
                    <a:pos x="T8" y="T9"/>
                  </a:cxn>
                </a:cxnLst>
                <a:rect l="0" t="0" r="r" b="b"/>
                <a:pathLst>
                  <a:path w="78" h="62">
                    <a:moveTo>
                      <a:pt x="78" y="32"/>
                    </a:moveTo>
                    <a:lnTo>
                      <a:pt x="4" y="0"/>
                    </a:lnTo>
                    <a:lnTo>
                      <a:pt x="0" y="38"/>
                    </a:lnTo>
                    <a:lnTo>
                      <a:pt x="72" y="62"/>
                    </a:lnTo>
                    <a:lnTo>
                      <a:pt x="78"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7" name="Freeform 134">
                <a:extLst>
                  <a:ext uri="{FF2B5EF4-FFF2-40B4-BE49-F238E27FC236}">
                    <a16:creationId xmlns:a16="http://schemas.microsoft.com/office/drawing/2014/main" id="{EEB2E6EB-786A-40DC-8430-F2C3CDCD1378}"/>
                  </a:ext>
                </a:extLst>
              </p:cNvPr>
              <p:cNvSpPr>
                <a:spLocks noChangeArrowheads="1"/>
              </p:cNvSpPr>
              <p:nvPr/>
            </p:nvSpPr>
            <p:spPr bwMode="auto">
              <a:xfrm>
                <a:off x="3750" y="2184"/>
                <a:ext cx="23" cy="24"/>
              </a:xfrm>
              <a:custGeom>
                <a:avLst/>
                <a:gdLst>
                  <a:gd name="T0" fmla="*/ 40 w 48"/>
                  <a:gd name="T1" fmla="*/ 0 h 50"/>
                  <a:gd name="T2" fmla="*/ 48 w 48"/>
                  <a:gd name="T3" fmla="*/ 40 h 50"/>
                  <a:gd name="T4" fmla="*/ 25 w 48"/>
                  <a:gd name="T5" fmla="*/ 50 h 50"/>
                  <a:gd name="T6" fmla="*/ 0 w 48"/>
                  <a:gd name="T7" fmla="*/ 0 h 50"/>
                  <a:gd name="T8" fmla="*/ 40 w 48"/>
                  <a:gd name="T9" fmla="*/ 0 h 50"/>
                </a:gdLst>
                <a:ahLst/>
                <a:cxnLst>
                  <a:cxn ang="0">
                    <a:pos x="T0" y="T1"/>
                  </a:cxn>
                  <a:cxn ang="0">
                    <a:pos x="T2" y="T3"/>
                  </a:cxn>
                  <a:cxn ang="0">
                    <a:pos x="T4" y="T5"/>
                  </a:cxn>
                  <a:cxn ang="0">
                    <a:pos x="T6" y="T7"/>
                  </a:cxn>
                  <a:cxn ang="0">
                    <a:pos x="T8" y="T9"/>
                  </a:cxn>
                </a:cxnLst>
                <a:rect l="0" t="0" r="r" b="b"/>
                <a:pathLst>
                  <a:path w="48" h="50">
                    <a:moveTo>
                      <a:pt x="40" y="0"/>
                    </a:moveTo>
                    <a:lnTo>
                      <a:pt x="48" y="40"/>
                    </a:lnTo>
                    <a:lnTo>
                      <a:pt x="25" y="50"/>
                    </a:lnTo>
                    <a:lnTo>
                      <a:pt x="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8" name="Freeform 135">
                <a:extLst>
                  <a:ext uri="{FF2B5EF4-FFF2-40B4-BE49-F238E27FC236}">
                    <a16:creationId xmlns:a16="http://schemas.microsoft.com/office/drawing/2014/main" id="{23DF643E-AF51-46F0-8502-9BDF16E53C2B}"/>
                  </a:ext>
                </a:extLst>
              </p:cNvPr>
              <p:cNvSpPr>
                <a:spLocks noChangeArrowheads="1"/>
              </p:cNvSpPr>
              <p:nvPr/>
            </p:nvSpPr>
            <p:spPr bwMode="auto">
              <a:xfrm>
                <a:off x="3744" y="2138"/>
                <a:ext cx="24" cy="23"/>
              </a:xfrm>
              <a:custGeom>
                <a:avLst/>
                <a:gdLst>
                  <a:gd name="T0" fmla="*/ 36 w 47"/>
                  <a:gd name="T1" fmla="*/ 0 h 46"/>
                  <a:gd name="T2" fmla="*/ 0 w 47"/>
                  <a:gd name="T3" fmla="*/ 33 h 46"/>
                  <a:gd name="T4" fmla="*/ 8 w 47"/>
                  <a:gd name="T5" fmla="*/ 46 h 46"/>
                  <a:gd name="T6" fmla="*/ 47 w 47"/>
                  <a:gd name="T7" fmla="*/ 27 h 46"/>
                  <a:gd name="T8" fmla="*/ 36 w 47"/>
                  <a:gd name="T9" fmla="*/ 0 h 46"/>
                </a:gdLst>
                <a:ahLst/>
                <a:cxnLst>
                  <a:cxn ang="0">
                    <a:pos x="T0" y="T1"/>
                  </a:cxn>
                  <a:cxn ang="0">
                    <a:pos x="T2" y="T3"/>
                  </a:cxn>
                  <a:cxn ang="0">
                    <a:pos x="T4" y="T5"/>
                  </a:cxn>
                  <a:cxn ang="0">
                    <a:pos x="T6" y="T7"/>
                  </a:cxn>
                  <a:cxn ang="0">
                    <a:pos x="T8" y="T9"/>
                  </a:cxn>
                </a:cxnLst>
                <a:rect l="0" t="0" r="r" b="b"/>
                <a:pathLst>
                  <a:path w="47" h="46">
                    <a:moveTo>
                      <a:pt x="36" y="0"/>
                    </a:moveTo>
                    <a:lnTo>
                      <a:pt x="0" y="33"/>
                    </a:lnTo>
                    <a:lnTo>
                      <a:pt x="8" y="46"/>
                    </a:lnTo>
                    <a:lnTo>
                      <a:pt x="47" y="27"/>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79" name="Freeform 136">
                <a:extLst>
                  <a:ext uri="{FF2B5EF4-FFF2-40B4-BE49-F238E27FC236}">
                    <a16:creationId xmlns:a16="http://schemas.microsoft.com/office/drawing/2014/main" id="{B172AB27-EE5D-4821-99EA-AD9604971523}"/>
                  </a:ext>
                </a:extLst>
              </p:cNvPr>
              <p:cNvSpPr>
                <a:spLocks noChangeArrowheads="1"/>
              </p:cNvSpPr>
              <p:nvPr/>
            </p:nvSpPr>
            <p:spPr bwMode="auto">
              <a:xfrm>
                <a:off x="3778" y="1953"/>
                <a:ext cx="139" cy="161"/>
              </a:xfrm>
              <a:custGeom>
                <a:avLst/>
                <a:gdLst>
                  <a:gd name="T0" fmla="*/ 132 w 278"/>
                  <a:gd name="T1" fmla="*/ 0 h 323"/>
                  <a:gd name="T2" fmla="*/ 118 w 278"/>
                  <a:gd name="T3" fmla="*/ 11 h 323"/>
                  <a:gd name="T4" fmla="*/ 95 w 278"/>
                  <a:gd name="T5" fmla="*/ 41 h 323"/>
                  <a:gd name="T6" fmla="*/ 80 w 278"/>
                  <a:gd name="T7" fmla="*/ 91 h 323"/>
                  <a:gd name="T8" fmla="*/ 84 w 278"/>
                  <a:gd name="T9" fmla="*/ 121 h 323"/>
                  <a:gd name="T10" fmla="*/ 99 w 278"/>
                  <a:gd name="T11" fmla="*/ 155 h 323"/>
                  <a:gd name="T12" fmla="*/ 122 w 278"/>
                  <a:gd name="T13" fmla="*/ 182 h 323"/>
                  <a:gd name="T14" fmla="*/ 147 w 278"/>
                  <a:gd name="T15" fmla="*/ 195 h 323"/>
                  <a:gd name="T16" fmla="*/ 198 w 278"/>
                  <a:gd name="T17" fmla="*/ 186 h 323"/>
                  <a:gd name="T18" fmla="*/ 242 w 278"/>
                  <a:gd name="T19" fmla="*/ 159 h 323"/>
                  <a:gd name="T20" fmla="*/ 259 w 278"/>
                  <a:gd name="T21" fmla="*/ 144 h 323"/>
                  <a:gd name="T22" fmla="*/ 278 w 278"/>
                  <a:gd name="T23" fmla="*/ 176 h 323"/>
                  <a:gd name="T24" fmla="*/ 251 w 278"/>
                  <a:gd name="T25" fmla="*/ 201 h 323"/>
                  <a:gd name="T26" fmla="*/ 217 w 278"/>
                  <a:gd name="T27" fmla="*/ 218 h 323"/>
                  <a:gd name="T28" fmla="*/ 170 w 278"/>
                  <a:gd name="T29" fmla="*/ 226 h 323"/>
                  <a:gd name="T30" fmla="*/ 122 w 278"/>
                  <a:gd name="T31" fmla="*/ 214 h 323"/>
                  <a:gd name="T32" fmla="*/ 86 w 278"/>
                  <a:gd name="T33" fmla="*/ 193 h 323"/>
                  <a:gd name="T34" fmla="*/ 65 w 278"/>
                  <a:gd name="T35" fmla="*/ 173 h 323"/>
                  <a:gd name="T36" fmla="*/ 57 w 278"/>
                  <a:gd name="T37" fmla="*/ 163 h 323"/>
                  <a:gd name="T38" fmla="*/ 57 w 278"/>
                  <a:gd name="T39" fmla="*/ 203 h 323"/>
                  <a:gd name="T40" fmla="*/ 80 w 278"/>
                  <a:gd name="T41" fmla="*/ 250 h 323"/>
                  <a:gd name="T42" fmla="*/ 95 w 278"/>
                  <a:gd name="T43" fmla="*/ 262 h 323"/>
                  <a:gd name="T44" fmla="*/ 130 w 278"/>
                  <a:gd name="T45" fmla="*/ 279 h 323"/>
                  <a:gd name="T46" fmla="*/ 160 w 278"/>
                  <a:gd name="T47" fmla="*/ 287 h 323"/>
                  <a:gd name="T48" fmla="*/ 190 w 278"/>
                  <a:gd name="T49" fmla="*/ 288 h 323"/>
                  <a:gd name="T50" fmla="*/ 171 w 278"/>
                  <a:gd name="T51" fmla="*/ 323 h 323"/>
                  <a:gd name="T52" fmla="*/ 33 w 278"/>
                  <a:gd name="T53" fmla="*/ 254 h 323"/>
                  <a:gd name="T54" fmla="*/ 8 w 278"/>
                  <a:gd name="T55" fmla="*/ 205 h 323"/>
                  <a:gd name="T56" fmla="*/ 0 w 278"/>
                  <a:gd name="T57" fmla="*/ 157 h 323"/>
                  <a:gd name="T58" fmla="*/ 6 w 278"/>
                  <a:gd name="T59" fmla="*/ 114 h 323"/>
                  <a:gd name="T60" fmla="*/ 19 w 278"/>
                  <a:gd name="T61" fmla="*/ 79 h 323"/>
                  <a:gd name="T62" fmla="*/ 38 w 278"/>
                  <a:gd name="T63" fmla="*/ 51 h 323"/>
                  <a:gd name="T64" fmla="*/ 63 w 278"/>
                  <a:gd name="T65" fmla="*/ 24 h 323"/>
                  <a:gd name="T66" fmla="*/ 84 w 278"/>
                  <a:gd name="T67" fmla="*/ 7 h 323"/>
                  <a:gd name="T68" fmla="*/ 92 w 278"/>
                  <a:gd name="T69" fmla="*/ 0 h 323"/>
                  <a:gd name="T70" fmla="*/ 132 w 278"/>
                  <a:gd name="T71"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8" h="323">
                    <a:moveTo>
                      <a:pt x="132" y="0"/>
                    </a:moveTo>
                    <a:lnTo>
                      <a:pt x="118" y="11"/>
                    </a:lnTo>
                    <a:lnTo>
                      <a:pt x="95" y="41"/>
                    </a:lnTo>
                    <a:lnTo>
                      <a:pt x="80" y="91"/>
                    </a:lnTo>
                    <a:lnTo>
                      <a:pt x="84" y="121"/>
                    </a:lnTo>
                    <a:lnTo>
                      <a:pt x="99" y="155"/>
                    </a:lnTo>
                    <a:lnTo>
                      <a:pt x="122" y="182"/>
                    </a:lnTo>
                    <a:lnTo>
                      <a:pt x="147" y="195"/>
                    </a:lnTo>
                    <a:lnTo>
                      <a:pt x="198" y="186"/>
                    </a:lnTo>
                    <a:lnTo>
                      <a:pt x="242" y="159"/>
                    </a:lnTo>
                    <a:lnTo>
                      <a:pt x="259" y="144"/>
                    </a:lnTo>
                    <a:lnTo>
                      <a:pt x="278" y="176"/>
                    </a:lnTo>
                    <a:lnTo>
                      <a:pt x="251" y="201"/>
                    </a:lnTo>
                    <a:lnTo>
                      <a:pt x="217" y="218"/>
                    </a:lnTo>
                    <a:lnTo>
                      <a:pt x="170" y="226"/>
                    </a:lnTo>
                    <a:lnTo>
                      <a:pt x="122" y="214"/>
                    </a:lnTo>
                    <a:lnTo>
                      <a:pt x="86" y="193"/>
                    </a:lnTo>
                    <a:lnTo>
                      <a:pt x="65" y="173"/>
                    </a:lnTo>
                    <a:lnTo>
                      <a:pt x="57" y="163"/>
                    </a:lnTo>
                    <a:lnTo>
                      <a:pt x="57" y="203"/>
                    </a:lnTo>
                    <a:lnTo>
                      <a:pt x="80" y="250"/>
                    </a:lnTo>
                    <a:lnTo>
                      <a:pt x="95" y="262"/>
                    </a:lnTo>
                    <a:lnTo>
                      <a:pt x="130" y="279"/>
                    </a:lnTo>
                    <a:lnTo>
                      <a:pt x="160" y="287"/>
                    </a:lnTo>
                    <a:lnTo>
                      <a:pt x="190" y="288"/>
                    </a:lnTo>
                    <a:lnTo>
                      <a:pt x="171" y="323"/>
                    </a:lnTo>
                    <a:lnTo>
                      <a:pt x="33" y="254"/>
                    </a:lnTo>
                    <a:lnTo>
                      <a:pt x="8" y="205"/>
                    </a:lnTo>
                    <a:lnTo>
                      <a:pt x="0" y="157"/>
                    </a:lnTo>
                    <a:lnTo>
                      <a:pt x="6" y="114"/>
                    </a:lnTo>
                    <a:lnTo>
                      <a:pt x="19" y="79"/>
                    </a:lnTo>
                    <a:lnTo>
                      <a:pt x="38" y="51"/>
                    </a:lnTo>
                    <a:lnTo>
                      <a:pt x="63" y="24"/>
                    </a:lnTo>
                    <a:lnTo>
                      <a:pt x="84" y="7"/>
                    </a:lnTo>
                    <a:lnTo>
                      <a:pt x="92"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0" name="Freeform 137">
                <a:extLst>
                  <a:ext uri="{FF2B5EF4-FFF2-40B4-BE49-F238E27FC236}">
                    <a16:creationId xmlns:a16="http://schemas.microsoft.com/office/drawing/2014/main" id="{907C2AC4-F746-474D-A828-82C9A799CCFD}"/>
                  </a:ext>
                </a:extLst>
              </p:cNvPr>
              <p:cNvSpPr>
                <a:spLocks noChangeArrowheads="1"/>
              </p:cNvSpPr>
              <p:nvPr/>
            </p:nvSpPr>
            <p:spPr bwMode="auto">
              <a:xfrm>
                <a:off x="3696" y="2006"/>
                <a:ext cx="340" cy="370"/>
              </a:xfrm>
              <a:custGeom>
                <a:avLst/>
                <a:gdLst>
                  <a:gd name="T0" fmla="*/ 74 w 679"/>
                  <a:gd name="T1" fmla="*/ 0 h 739"/>
                  <a:gd name="T2" fmla="*/ 55 w 679"/>
                  <a:gd name="T3" fmla="*/ 67 h 739"/>
                  <a:gd name="T4" fmla="*/ 51 w 679"/>
                  <a:gd name="T5" fmla="*/ 196 h 739"/>
                  <a:gd name="T6" fmla="*/ 99 w 679"/>
                  <a:gd name="T7" fmla="*/ 374 h 739"/>
                  <a:gd name="T8" fmla="*/ 101 w 679"/>
                  <a:gd name="T9" fmla="*/ 443 h 739"/>
                  <a:gd name="T10" fmla="*/ 112 w 679"/>
                  <a:gd name="T11" fmla="*/ 481 h 739"/>
                  <a:gd name="T12" fmla="*/ 127 w 679"/>
                  <a:gd name="T13" fmla="*/ 519 h 739"/>
                  <a:gd name="T14" fmla="*/ 144 w 679"/>
                  <a:gd name="T15" fmla="*/ 555 h 739"/>
                  <a:gd name="T16" fmla="*/ 163 w 679"/>
                  <a:gd name="T17" fmla="*/ 585 h 739"/>
                  <a:gd name="T18" fmla="*/ 182 w 679"/>
                  <a:gd name="T19" fmla="*/ 610 h 739"/>
                  <a:gd name="T20" fmla="*/ 215 w 679"/>
                  <a:gd name="T21" fmla="*/ 639 h 739"/>
                  <a:gd name="T22" fmla="*/ 255 w 679"/>
                  <a:gd name="T23" fmla="*/ 665 h 739"/>
                  <a:gd name="T24" fmla="*/ 272 w 679"/>
                  <a:gd name="T25" fmla="*/ 675 h 739"/>
                  <a:gd name="T26" fmla="*/ 304 w 679"/>
                  <a:gd name="T27" fmla="*/ 694 h 739"/>
                  <a:gd name="T28" fmla="*/ 317 w 679"/>
                  <a:gd name="T29" fmla="*/ 701 h 739"/>
                  <a:gd name="T30" fmla="*/ 355 w 679"/>
                  <a:gd name="T31" fmla="*/ 707 h 739"/>
                  <a:gd name="T32" fmla="*/ 412 w 679"/>
                  <a:gd name="T33" fmla="*/ 682 h 739"/>
                  <a:gd name="T34" fmla="*/ 492 w 679"/>
                  <a:gd name="T35" fmla="*/ 646 h 739"/>
                  <a:gd name="T36" fmla="*/ 568 w 679"/>
                  <a:gd name="T37" fmla="*/ 593 h 739"/>
                  <a:gd name="T38" fmla="*/ 604 w 679"/>
                  <a:gd name="T39" fmla="*/ 561 h 739"/>
                  <a:gd name="T40" fmla="*/ 631 w 679"/>
                  <a:gd name="T41" fmla="*/ 517 h 739"/>
                  <a:gd name="T42" fmla="*/ 635 w 679"/>
                  <a:gd name="T43" fmla="*/ 475 h 739"/>
                  <a:gd name="T44" fmla="*/ 637 w 679"/>
                  <a:gd name="T45" fmla="*/ 435 h 739"/>
                  <a:gd name="T46" fmla="*/ 679 w 679"/>
                  <a:gd name="T47" fmla="*/ 445 h 739"/>
                  <a:gd name="T48" fmla="*/ 667 w 679"/>
                  <a:gd name="T49" fmla="*/ 513 h 739"/>
                  <a:gd name="T50" fmla="*/ 654 w 679"/>
                  <a:gd name="T51" fmla="*/ 547 h 739"/>
                  <a:gd name="T52" fmla="*/ 635 w 679"/>
                  <a:gd name="T53" fmla="*/ 580 h 739"/>
                  <a:gd name="T54" fmla="*/ 606 w 679"/>
                  <a:gd name="T55" fmla="*/ 616 h 739"/>
                  <a:gd name="T56" fmla="*/ 568 w 679"/>
                  <a:gd name="T57" fmla="*/ 648 h 739"/>
                  <a:gd name="T58" fmla="*/ 526 w 679"/>
                  <a:gd name="T59" fmla="*/ 677 h 739"/>
                  <a:gd name="T60" fmla="*/ 488 w 679"/>
                  <a:gd name="T61" fmla="*/ 700 h 739"/>
                  <a:gd name="T62" fmla="*/ 450 w 679"/>
                  <a:gd name="T63" fmla="*/ 717 h 739"/>
                  <a:gd name="T64" fmla="*/ 414 w 679"/>
                  <a:gd name="T65" fmla="*/ 728 h 739"/>
                  <a:gd name="T66" fmla="*/ 346 w 679"/>
                  <a:gd name="T67" fmla="*/ 739 h 739"/>
                  <a:gd name="T68" fmla="*/ 281 w 679"/>
                  <a:gd name="T69" fmla="*/ 730 h 739"/>
                  <a:gd name="T70" fmla="*/ 215 w 679"/>
                  <a:gd name="T71" fmla="*/ 701 h 739"/>
                  <a:gd name="T72" fmla="*/ 184 w 679"/>
                  <a:gd name="T73" fmla="*/ 679 h 739"/>
                  <a:gd name="T74" fmla="*/ 154 w 679"/>
                  <a:gd name="T75" fmla="*/ 650 h 739"/>
                  <a:gd name="T76" fmla="*/ 103 w 679"/>
                  <a:gd name="T77" fmla="*/ 580 h 739"/>
                  <a:gd name="T78" fmla="*/ 72 w 679"/>
                  <a:gd name="T79" fmla="*/ 498 h 739"/>
                  <a:gd name="T80" fmla="*/ 51 w 679"/>
                  <a:gd name="T81" fmla="*/ 354 h 739"/>
                  <a:gd name="T82" fmla="*/ 55 w 679"/>
                  <a:gd name="T83" fmla="*/ 298 h 739"/>
                  <a:gd name="T84" fmla="*/ 27 w 679"/>
                  <a:gd name="T85" fmla="*/ 245 h 739"/>
                  <a:gd name="T86" fmla="*/ 0 w 679"/>
                  <a:gd name="T87" fmla="*/ 152 h 739"/>
                  <a:gd name="T88" fmla="*/ 17 w 679"/>
                  <a:gd name="T89" fmla="*/ 67 h 739"/>
                  <a:gd name="T90" fmla="*/ 32 w 679"/>
                  <a:gd name="T91" fmla="*/ 19 h 739"/>
                  <a:gd name="T92" fmla="*/ 74 w 679"/>
                  <a:gd name="T93"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9" h="739">
                    <a:moveTo>
                      <a:pt x="74" y="0"/>
                    </a:moveTo>
                    <a:lnTo>
                      <a:pt x="55" y="67"/>
                    </a:lnTo>
                    <a:lnTo>
                      <a:pt x="51" y="196"/>
                    </a:lnTo>
                    <a:lnTo>
                      <a:pt x="99" y="374"/>
                    </a:lnTo>
                    <a:lnTo>
                      <a:pt x="101" y="443"/>
                    </a:lnTo>
                    <a:lnTo>
                      <a:pt x="112" y="481"/>
                    </a:lnTo>
                    <a:lnTo>
                      <a:pt x="127" y="519"/>
                    </a:lnTo>
                    <a:lnTo>
                      <a:pt x="144" y="555"/>
                    </a:lnTo>
                    <a:lnTo>
                      <a:pt x="163" y="585"/>
                    </a:lnTo>
                    <a:lnTo>
                      <a:pt x="182" y="610"/>
                    </a:lnTo>
                    <a:lnTo>
                      <a:pt x="215" y="639"/>
                    </a:lnTo>
                    <a:lnTo>
                      <a:pt x="255" y="665"/>
                    </a:lnTo>
                    <a:lnTo>
                      <a:pt x="272" y="675"/>
                    </a:lnTo>
                    <a:lnTo>
                      <a:pt x="304" y="694"/>
                    </a:lnTo>
                    <a:lnTo>
                      <a:pt x="317" y="701"/>
                    </a:lnTo>
                    <a:lnTo>
                      <a:pt x="355" y="707"/>
                    </a:lnTo>
                    <a:lnTo>
                      <a:pt x="412" y="682"/>
                    </a:lnTo>
                    <a:lnTo>
                      <a:pt x="492" y="646"/>
                    </a:lnTo>
                    <a:lnTo>
                      <a:pt x="568" y="593"/>
                    </a:lnTo>
                    <a:lnTo>
                      <a:pt x="604" y="561"/>
                    </a:lnTo>
                    <a:lnTo>
                      <a:pt x="631" y="517"/>
                    </a:lnTo>
                    <a:lnTo>
                      <a:pt x="635" y="475"/>
                    </a:lnTo>
                    <a:lnTo>
                      <a:pt x="637" y="435"/>
                    </a:lnTo>
                    <a:lnTo>
                      <a:pt x="679" y="445"/>
                    </a:lnTo>
                    <a:lnTo>
                      <a:pt x="667" y="513"/>
                    </a:lnTo>
                    <a:lnTo>
                      <a:pt x="654" y="547"/>
                    </a:lnTo>
                    <a:lnTo>
                      <a:pt x="635" y="580"/>
                    </a:lnTo>
                    <a:lnTo>
                      <a:pt x="606" y="616"/>
                    </a:lnTo>
                    <a:lnTo>
                      <a:pt x="568" y="648"/>
                    </a:lnTo>
                    <a:lnTo>
                      <a:pt x="526" y="677"/>
                    </a:lnTo>
                    <a:lnTo>
                      <a:pt x="488" y="700"/>
                    </a:lnTo>
                    <a:lnTo>
                      <a:pt x="450" y="717"/>
                    </a:lnTo>
                    <a:lnTo>
                      <a:pt x="414" y="728"/>
                    </a:lnTo>
                    <a:lnTo>
                      <a:pt x="346" y="739"/>
                    </a:lnTo>
                    <a:lnTo>
                      <a:pt x="281" y="730"/>
                    </a:lnTo>
                    <a:lnTo>
                      <a:pt x="215" y="701"/>
                    </a:lnTo>
                    <a:lnTo>
                      <a:pt x="184" y="679"/>
                    </a:lnTo>
                    <a:lnTo>
                      <a:pt x="154" y="650"/>
                    </a:lnTo>
                    <a:lnTo>
                      <a:pt x="103" y="580"/>
                    </a:lnTo>
                    <a:lnTo>
                      <a:pt x="72" y="498"/>
                    </a:lnTo>
                    <a:lnTo>
                      <a:pt x="51" y="354"/>
                    </a:lnTo>
                    <a:lnTo>
                      <a:pt x="55" y="298"/>
                    </a:lnTo>
                    <a:lnTo>
                      <a:pt x="27" y="245"/>
                    </a:lnTo>
                    <a:lnTo>
                      <a:pt x="0" y="152"/>
                    </a:lnTo>
                    <a:lnTo>
                      <a:pt x="17" y="67"/>
                    </a:lnTo>
                    <a:lnTo>
                      <a:pt x="32" y="19"/>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1" name="Freeform 138">
                <a:extLst>
                  <a:ext uri="{FF2B5EF4-FFF2-40B4-BE49-F238E27FC236}">
                    <a16:creationId xmlns:a16="http://schemas.microsoft.com/office/drawing/2014/main" id="{497458D6-80B7-4D57-9E25-FA45094610CF}"/>
                  </a:ext>
                </a:extLst>
              </p:cNvPr>
              <p:cNvSpPr>
                <a:spLocks noChangeArrowheads="1"/>
              </p:cNvSpPr>
              <p:nvPr/>
            </p:nvSpPr>
            <p:spPr bwMode="auto">
              <a:xfrm>
                <a:off x="3805" y="2251"/>
                <a:ext cx="44" cy="17"/>
              </a:xfrm>
              <a:custGeom>
                <a:avLst/>
                <a:gdLst>
                  <a:gd name="T0" fmla="*/ 87 w 87"/>
                  <a:gd name="T1" fmla="*/ 33 h 35"/>
                  <a:gd name="T2" fmla="*/ 53 w 87"/>
                  <a:gd name="T3" fmla="*/ 0 h 35"/>
                  <a:gd name="T4" fmla="*/ 11 w 87"/>
                  <a:gd name="T5" fmla="*/ 6 h 35"/>
                  <a:gd name="T6" fmla="*/ 0 w 87"/>
                  <a:gd name="T7" fmla="*/ 19 h 35"/>
                  <a:gd name="T8" fmla="*/ 2 w 87"/>
                  <a:gd name="T9" fmla="*/ 27 h 35"/>
                  <a:gd name="T10" fmla="*/ 13 w 87"/>
                  <a:gd name="T11" fmla="*/ 35 h 35"/>
                  <a:gd name="T12" fmla="*/ 87 w 87"/>
                  <a:gd name="T13" fmla="*/ 33 h 35"/>
                </a:gdLst>
                <a:ahLst/>
                <a:cxnLst>
                  <a:cxn ang="0">
                    <a:pos x="T0" y="T1"/>
                  </a:cxn>
                  <a:cxn ang="0">
                    <a:pos x="T2" y="T3"/>
                  </a:cxn>
                  <a:cxn ang="0">
                    <a:pos x="T4" y="T5"/>
                  </a:cxn>
                  <a:cxn ang="0">
                    <a:pos x="T6" y="T7"/>
                  </a:cxn>
                  <a:cxn ang="0">
                    <a:pos x="T8" y="T9"/>
                  </a:cxn>
                  <a:cxn ang="0">
                    <a:pos x="T10" y="T11"/>
                  </a:cxn>
                  <a:cxn ang="0">
                    <a:pos x="T12" y="T13"/>
                  </a:cxn>
                </a:cxnLst>
                <a:rect l="0" t="0" r="r" b="b"/>
                <a:pathLst>
                  <a:path w="87" h="35">
                    <a:moveTo>
                      <a:pt x="87" y="33"/>
                    </a:moveTo>
                    <a:lnTo>
                      <a:pt x="53" y="0"/>
                    </a:lnTo>
                    <a:lnTo>
                      <a:pt x="11" y="6"/>
                    </a:lnTo>
                    <a:lnTo>
                      <a:pt x="0" y="19"/>
                    </a:lnTo>
                    <a:lnTo>
                      <a:pt x="2" y="27"/>
                    </a:lnTo>
                    <a:lnTo>
                      <a:pt x="13" y="35"/>
                    </a:lnTo>
                    <a:lnTo>
                      <a:pt x="87"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2" name="Freeform 139">
                <a:extLst>
                  <a:ext uri="{FF2B5EF4-FFF2-40B4-BE49-F238E27FC236}">
                    <a16:creationId xmlns:a16="http://schemas.microsoft.com/office/drawing/2014/main" id="{71E20F41-7C83-47C8-95B7-2765D67FC42C}"/>
                  </a:ext>
                </a:extLst>
              </p:cNvPr>
              <p:cNvSpPr>
                <a:spLocks noChangeArrowheads="1"/>
              </p:cNvSpPr>
              <p:nvPr/>
            </p:nvSpPr>
            <p:spPr bwMode="auto">
              <a:xfrm>
                <a:off x="3813" y="2289"/>
                <a:ext cx="65" cy="45"/>
              </a:xfrm>
              <a:custGeom>
                <a:avLst/>
                <a:gdLst>
                  <a:gd name="T0" fmla="*/ 118 w 129"/>
                  <a:gd name="T1" fmla="*/ 48 h 90"/>
                  <a:gd name="T2" fmla="*/ 129 w 129"/>
                  <a:gd name="T3" fmla="*/ 18 h 90"/>
                  <a:gd name="T4" fmla="*/ 55 w 129"/>
                  <a:gd name="T5" fmla="*/ 0 h 90"/>
                  <a:gd name="T6" fmla="*/ 0 w 129"/>
                  <a:gd name="T7" fmla="*/ 25 h 90"/>
                  <a:gd name="T8" fmla="*/ 32 w 129"/>
                  <a:gd name="T9" fmla="*/ 50 h 90"/>
                  <a:gd name="T10" fmla="*/ 26 w 129"/>
                  <a:gd name="T11" fmla="*/ 88 h 90"/>
                  <a:gd name="T12" fmla="*/ 45 w 129"/>
                  <a:gd name="T13" fmla="*/ 90 h 90"/>
                  <a:gd name="T14" fmla="*/ 87 w 129"/>
                  <a:gd name="T15" fmla="*/ 86 h 90"/>
                  <a:gd name="T16" fmla="*/ 114 w 129"/>
                  <a:gd name="T17" fmla="*/ 61 h 90"/>
                  <a:gd name="T18" fmla="*/ 118 w 129"/>
                  <a:gd name="T19" fmla="*/ 4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90">
                    <a:moveTo>
                      <a:pt x="118" y="48"/>
                    </a:moveTo>
                    <a:lnTo>
                      <a:pt x="129" y="18"/>
                    </a:lnTo>
                    <a:lnTo>
                      <a:pt x="55" y="0"/>
                    </a:lnTo>
                    <a:lnTo>
                      <a:pt x="0" y="25"/>
                    </a:lnTo>
                    <a:lnTo>
                      <a:pt x="32" y="50"/>
                    </a:lnTo>
                    <a:lnTo>
                      <a:pt x="26" y="88"/>
                    </a:lnTo>
                    <a:lnTo>
                      <a:pt x="45" y="90"/>
                    </a:lnTo>
                    <a:lnTo>
                      <a:pt x="87" y="86"/>
                    </a:lnTo>
                    <a:lnTo>
                      <a:pt x="114" y="61"/>
                    </a:lnTo>
                    <a:lnTo>
                      <a:pt x="11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3" name="Freeform 140">
                <a:extLst>
                  <a:ext uri="{FF2B5EF4-FFF2-40B4-BE49-F238E27FC236}">
                    <a16:creationId xmlns:a16="http://schemas.microsoft.com/office/drawing/2014/main" id="{0E6BFE46-B97E-48D2-8551-6A16E89CFE20}"/>
                  </a:ext>
                </a:extLst>
              </p:cNvPr>
              <p:cNvSpPr>
                <a:spLocks noChangeArrowheads="1"/>
              </p:cNvSpPr>
              <p:nvPr/>
            </p:nvSpPr>
            <p:spPr bwMode="auto">
              <a:xfrm>
                <a:off x="3997" y="1983"/>
                <a:ext cx="57" cy="161"/>
              </a:xfrm>
              <a:custGeom>
                <a:avLst/>
                <a:gdLst>
                  <a:gd name="T0" fmla="*/ 0 w 114"/>
                  <a:gd name="T1" fmla="*/ 0 h 322"/>
                  <a:gd name="T2" fmla="*/ 13 w 114"/>
                  <a:gd name="T3" fmla="*/ 8 h 322"/>
                  <a:gd name="T4" fmla="*/ 41 w 114"/>
                  <a:gd name="T5" fmla="*/ 35 h 322"/>
                  <a:gd name="T6" fmla="*/ 64 w 114"/>
                  <a:gd name="T7" fmla="*/ 75 h 322"/>
                  <a:gd name="T8" fmla="*/ 68 w 114"/>
                  <a:gd name="T9" fmla="*/ 132 h 322"/>
                  <a:gd name="T10" fmla="*/ 59 w 114"/>
                  <a:gd name="T11" fmla="*/ 160 h 322"/>
                  <a:gd name="T12" fmla="*/ 45 w 114"/>
                  <a:gd name="T13" fmla="*/ 183 h 322"/>
                  <a:gd name="T14" fmla="*/ 17 w 114"/>
                  <a:gd name="T15" fmla="*/ 219 h 322"/>
                  <a:gd name="T16" fmla="*/ 0 w 114"/>
                  <a:gd name="T17" fmla="*/ 246 h 322"/>
                  <a:gd name="T18" fmla="*/ 1 w 114"/>
                  <a:gd name="T19" fmla="*/ 276 h 322"/>
                  <a:gd name="T20" fmla="*/ 26 w 114"/>
                  <a:gd name="T21" fmla="*/ 303 h 322"/>
                  <a:gd name="T22" fmla="*/ 53 w 114"/>
                  <a:gd name="T23" fmla="*/ 316 h 322"/>
                  <a:gd name="T24" fmla="*/ 85 w 114"/>
                  <a:gd name="T25" fmla="*/ 322 h 322"/>
                  <a:gd name="T26" fmla="*/ 97 w 114"/>
                  <a:gd name="T27" fmla="*/ 299 h 322"/>
                  <a:gd name="T28" fmla="*/ 72 w 114"/>
                  <a:gd name="T29" fmla="*/ 230 h 322"/>
                  <a:gd name="T30" fmla="*/ 91 w 114"/>
                  <a:gd name="T31" fmla="*/ 189 h 322"/>
                  <a:gd name="T32" fmla="*/ 108 w 114"/>
                  <a:gd name="T33" fmla="*/ 147 h 322"/>
                  <a:gd name="T34" fmla="*/ 114 w 114"/>
                  <a:gd name="T35" fmla="*/ 105 h 322"/>
                  <a:gd name="T36" fmla="*/ 98 w 114"/>
                  <a:gd name="T37" fmla="*/ 65 h 322"/>
                  <a:gd name="T38" fmla="*/ 68 w 114"/>
                  <a:gd name="T39" fmla="*/ 33 h 322"/>
                  <a:gd name="T40" fmla="*/ 36 w 114"/>
                  <a:gd name="T41" fmla="*/ 14 h 322"/>
                  <a:gd name="T42" fmla="*/ 0 w 114"/>
                  <a:gd name="T43"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322">
                    <a:moveTo>
                      <a:pt x="0" y="0"/>
                    </a:moveTo>
                    <a:lnTo>
                      <a:pt x="13" y="8"/>
                    </a:lnTo>
                    <a:lnTo>
                      <a:pt x="41" y="35"/>
                    </a:lnTo>
                    <a:lnTo>
                      <a:pt x="64" y="75"/>
                    </a:lnTo>
                    <a:lnTo>
                      <a:pt x="68" y="132"/>
                    </a:lnTo>
                    <a:lnTo>
                      <a:pt x="59" y="160"/>
                    </a:lnTo>
                    <a:lnTo>
                      <a:pt x="45" y="183"/>
                    </a:lnTo>
                    <a:lnTo>
                      <a:pt x="17" y="219"/>
                    </a:lnTo>
                    <a:lnTo>
                      <a:pt x="0" y="246"/>
                    </a:lnTo>
                    <a:lnTo>
                      <a:pt x="1" y="276"/>
                    </a:lnTo>
                    <a:lnTo>
                      <a:pt x="26" y="303"/>
                    </a:lnTo>
                    <a:lnTo>
                      <a:pt x="53" y="316"/>
                    </a:lnTo>
                    <a:lnTo>
                      <a:pt x="85" y="322"/>
                    </a:lnTo>
                    <a:lnTo>
                      <a:pt x="97" y="299"/>
                    </a:lnTo>
                    <a:lnTo>
                      <a:pt x="72" y="230"/>
                    </a:lnTo>
                    <a:lnTo>
                      <a:pt x="91" y="189"/>
                    </a:lnTo>
                    <a:lnTo>
                      <a:pt x="108" y="147"/>
                    </a:lnTo>
                    <a:lnTo>
                      <a:pt x="114" y="105"/>
                    </a:lnTo>
                    <a:lnTo>
                      <a:pt x="98" y="65"/>
                    </a:lnTo>
                    <a:lnTo>
                      <a:pt x="68" y="33"/>
                    </a:lnTo>
                    <a:lnTo>
                      <a:pt x="36"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4" name="Freeform 141">
                <a:extLst>
                  <a:ext uri="{FF2B5EF4-FFF2-40B4-BE49-F238E27FC236}">
                    <a16:creationId xmlns:a16="http://schemas.microsoft.com/office/drawing/2014/main" id="{4F74CEE7-1C86-4684-8D89-B7EE7D45386A}"/>
                  </a:ext>
                </a:extLst>
              </p:cNvPr>
              <p:cNvSpPr>
                <a:spLocks noChangeArrowheads="1"/>
              </p:cNvSpPr>
              <p:nvPr/>
            </p:nvSpPr>
            <p:spPr bwMode="auto">
              <a:xfrm>
                <a:off x="3902" y="1888"/>
                <a:ext cx="246" cy="260"/>
              </a:xfrm>
              <a:custGeom>
                <a:avLst/>
                <a:gdLst>
                  <a:gd name="T0" fmla="*/ 173 w 493"/>
                  <a:gd name="T1" fmla="*/ 61 h 519"/>
                  <a:gd name="T2" fmla="*/ 223 w 493"/>
                  <a:gd name="T3" fmla="*/ 90 h 519"/>
                  <a:gd name="T4" fmla="*/ 244 w 493"/>
                  <a:gd name="T5" fmla="*/ 103 h 519"/>
                  <a:gd name="T6" fmla="*/ 322 w 493"/>
                  <a:gd name="T7" fmla="*/ 175 h 519"/>
                  <a:gd name="T8" fmla="*/ 364 w 493"/>
                  <a:gd name="T9" fmla="*/ 251 h 519"/>
                  <a:gd name="T10" fmla="*/ 373 w 493"/>
                  <a:gd name="T11" fmla="*/ 327 h 519"/>
                  <a:gd name="T12" fmla="*/ 358 w 493"/>
                  <a:gd name="T13" fmla="*/ 382 h 519"/>
                  <a:gd name="T14" fmla="*/ 335 w 493"/>
                  <a:gd name="T15" fmla="*/ 460 h 519"/>
                  <a:gd name="T16" fmla="*/ 352 w 493"/>
                  <a:gd name="T17" fmla="*/ 489 h 519"/>
                  <a:gd name="T18" fmla="*/ 369 w 493"/>
                  <a:gd name="T19" fmla="*/ 502 h 519"/>
                  <a:gd name="T20" fmla="*/ 386 w 493"/>
                  <a:gd name="T21" fmla="*/ 510 h 519"/>
                  <a:gd name="T22" fmla="*/ 422 w 493"/>
                  <a:gd name="T23" fmla="*/ 519 h 519"/>
                  <a:gd name="T24" fmla="*/ 449 w 493"/>
                  <a:gd name="T25" fmla="*/ 515 h 519"/>
                  <a:gd name="T26" fmla="*/ 481 w 493"/>
                  <a:gd name="T27" fmla="*/ 474 h 519"/>
                  <a:gd name="T28" fmla="*/ 493 w 493"/>
                  <a:gd name="T29" fmla="*/ 441 h 519"/>
                  <a:gd name="T30" fmla="*/ 462 w 493"/>
                  <a:gd name="T31" fmla="*/ 434 h 519"/>
                  <a:gd name="T32" fmla="*/ 442 w 493"/>
                  <a:gd name="T33" fmla="*/ 462 h 519"/>
                  <a:gd name="T34" fmla="*/ 421 w 493"/>
                  <a:gd name="T35" fmla="*/ 476 h 519"/>
                  <a:gd name="T36" fmla="*/ 400 w 493"/>
                  <a:gd name="T37" fmla="*/ 472 h 519"/>
                  <a:gd name="T38" fmla="*/ 394 w 493"/>
                  <a:gd name="T39" fmla="*/ 445 h 519"/>
                  <a:gd name="T40" fmla="*/ 403 w 493"/>
                  <a:gd name="T41" fmla="*/ 399 h 519"/>
                  <a:gd name="T42" fmla="*/ 424 w 493"/>
                  <a:gd name="T43" fmla="*/ 293 h 519"/>
                  <a:gd name="T44" fmla="*/ 413 w 493"/>
                  <a:gd name="T45" fmla="*/ 230 h 519"/>
                  <a:gd name="T46" fmla="*/ 400 w 493"/>
                  <a:gd name="T47" fmla="*/ 194 h 519"/>
                  <a:gd name="T48" fmla="*/ 381 w 493"/>
                  <a:gd name="T49" fmla="*/ 156 h 519"/>
                  <a:gd name="T50" fmla="*/ 358 w 493"/>
                  <a:gd name="T51" fmla="*/ 120 h 519"/>
                  <a:gd name="T52" fmla="*/ 329 w 493"/>
                  <a:gd name="T53" fmla="*/ 86 h 519"/>
                  <a:gd name="T54" fmla="*/ 295 w 493"/>
                  <a:gd name="T55" fmla="*/ 57 h 519"/>
                  <a:gd name="T56" fmla="*/ 257 w 493"/>
                  <a:gd name="T57" fmla="*/ 35 h 519"/>
                  <a:gd name="T58" fmla="*/ 213 w 493"/>
                  <a:gd name="T59" fmla="*/ 17 h 519"/>
                  <a:gd name="T60" fmla="*/ 170 w 493"/>
                  <a:gd name="T61" fmla="*/ 8 h 519"/>
                  <a:gd name="T62" fmla="*/ 88 w 493"/>
                  <a:gd name="T63" fmla="*/ 0 h 519"/>
                  <a:gd name="T64" fmla="*/ 0 w 493"/>
                  <a:gd name="T65" fmla="*/ 6 h 519"/>
                  <a:gd name="T66" fmla="*/ 52 w 493"/>
                  <a:gd name="T67" fmla="*/ 27 h 519"/>
                  <a:gd name="T68" fmla="*/ 173 w 493"/>
                  <a:gd name="T69" fmla="*/ 6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3" h="519">
                    <a:moveTo>
                      <a:pt x="173" y="61"/>
                    </a:moveTo>
                    <a:lnTo>
                      <a:pt x="223" y="90"/>
                    </a:lnTo>
                    <a:lnTo>
                      <a:pt x="244" y="103"/>
                    </a:lnTo>
                    <a:lnTo>
                      <a:pt x="322" y="175"/>
                    </a:lnTo>
                    <a:lnTo>
                      <a:pt x="364" y="251"/>
                    </a:lnTo>
                    <a:lnTo>
                      <a:pt x="373" y="327"/>
                    </a:lnTo>
                    <a:lnTo>
                      <a:pt x="358" y="382"/>
                    </a:lnTo>
                    <a:lnTo>
                      <a:pt x="335" y="460"/>
                    </a:lnTo>
                    <a:lnTo>
                      <a:pt x="352" y="489"/>
                    </a:lnTo>
                    <a:lnTo>
                      <a:pt x="369" y="502"/>
                    </a:lnTo>
                    <a:lnTo>
                      <a:pt x="386" y="510"/>
                    </a:lnTo>
                    <a:lnTo>
                      <a:pt x="422" y="519"/>
                    </a:lnTo>
                    <a:lnTo>
                      <a:pt x="449" y="515"/>
                    </a:lnTo>
                    <a:lnTo>
                      <a:pt x="481" y="474"/>
                    </a:lnTo>
                    <a:lnTo>
                      <a:pt x="493" y="441"/>
                    </a:lnTo>
                    <a:lnTo>
                      <a:pt x="462" y="434"/>
                    </a:lnTo>
                    <a:lnTo>
                      <a:pt x="442" y="462"/>
                    </a:lnTo>
                    <a:lnTo>
                      <a:pt x="421" y="476"/>
                    </a:lnTo>
                    <a:lnTo>
                      <a:pt x="400" y="472"/>
                    </a:lnTo>
                    <a:lnTo>
                      <a:pt x="394" y="445"/>
                    </a:lnTo>
                    <a:lnTo>
                      <a:pt x="403" y="399"/>
                    </a:lnTo>
                    <a:lnTo>
                      <a:pt x="424" y="293"/>
                    </a:lnTo>
                    <a:lnTo>
                      <a:pt x="413" y="230"/>
                    </a:lnTo>
                    <a:lnTo>
                      <a:pt x="400" y="194"/>
                    </a:lnTo>
                    <a:lnTo>
                      <a:pt x="381" y="156"/>
                    </a:lnTo>
                    <a:lnTo>
                      <a:pt x="358" y="120"/>
                    </a:lnTo>
                    <a:lnTo>
                      <a:pt x="329" y="86"/>
                    </a:lnTo>
                    <a:lnTo>
                      <a:pt x="295" y="57"/>
                    </a:lnTo>
                    <a:lnTo>
                      <a:pt x="257" y="35"/>
                    </a:lnTo>
                    <a:lnTo>
                      <a:pt x="213" y="17"/>
                    </a:lnTo>
                    <a:lnTo>
                      <a:pt x="170" y="8"/>
                    </a:lnTo>
                    <a:lnTo>
                      <a:pt x="88" y="0"/>
                    </a:lnTo>
                    <a:lnTo>
                      <a:pt x="0" y="6"/>
                    </a:lnTo>
                    <a:lnTo>
                      <a:pt x="52" y="27"/>
                    </a:lnTo>
                    <a:lnTo>
                      <a:pt x="173"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5" name="Freeform 142">
                <a:extLst>
                  <a:ext uri="{FF2B5EF4-FFF2-40B4-BE49-F238E27FC236}">
                    <a16:creationId xmlns:a16="http://schemas.microsoft.com/office/drawing/2014/main" id="{4FFC1DB2-E3FB-4513-9BE4-2073A4406D16}"/>
                  </a:ext>
                </a:extLst>
              </p:cNvPr>
              <p:cNvSpPr>
                <a:spLocks noChangeArrowheads="1"/>
              </p:cNvSpPr>
              <p:nvPr/>
            </p:nvSpPr>
            <p:spPr bwMode="auto">
              <a:xfrm>
                <a:off x="3638" y="1892"/>
                <a:ext cx="223" cy="225"/>
              </a:xfrm>
              <a:custGeom>
                <a:avLst/>
                <a:gdLst>
                  <a:gd name="T0" fmla="*/ 447 w 447"/>
                  <a:gd name="T1" fmla="*/ 17 h 450"/>
                  <a:gd name="T2" fmla="*/ 350 w 447"/>
                  <a:gd name="T3" fmla="*/ 19 h 450"/>
                  <a:gd name="T4" fmla="*/ 260 w 447"/>
                  <a:gd name="T5" fmla="*/ 42 h 450"/>
                  <a:gd name="T6" fmla="*/ 217 w 447"/>
                  <a:gd name="T7" fmla="*/ 65 h 450"/>
                  <a:gd name="T8" fmla="*/ 179 w 447"/>
                  <a:gd name="T9" fmla="*/ 97 h 450"/>
                  <a:gd name="T10" fmla="*/ 131 w 447"/>
                  <a:gd name="T11" fmla="*/ 180 h 450"/>
                  <a:gd name="T12" fmla="*/ 124 w 447"/>
                  <a:gd name="T13" fmla="*/ 260 h 450"/>
                  <a:gd name="T14" fmla="*/ 133 w 447"/>
                  <a:gd name="T15" fmla="*/ 319 h 450"/>
                  <a:gd name="T16" fmla="*/ 141 w 447"/>
                  <a:gd name="T17" fmla="*/ 344 h 450"/>
                  <a:gd name="T18" fmla="*/ 152 w 447"/>
                  <a:gd name="T19" fmla="*/ 384 h 450"/>
                  <a:gd name="T20" fmla="*/ 145 w 447"/>
                  <a:gd name="T21" fmla="*/ 416 h 450"/>
                  <a:gd name="T22" fmla="*/ 135 w 447"/>
                  <a:gd name="T23" fmla="*/ 431 h 450"/>
                  <a:gd name="T24" fmla="*/ 116 w 447"/>
                  <a:gd name="T25" fmla="*/ 445 h 450"/>
                  <a:gd name="T26" fmla="*/ 72 w 447"/>
                  <a:gd name="T27" fmla="*/ 450 h 450"/>
                  <a:gd name="T28" fmla="*/ 34 w 447"/>
                  <a:gd name="T29" fmla="*/ 433 h 450"/>
                  <a:gd name="T30" fmla="*/ 10 w 447"/>
                  <a:gd name="T31" fmla="*/ 410 h 450"/>
                  <a:gd name="T32" fmla="*/ 0 w 447"/>
                  <a:gd name="T33" fmla="*/ 399 h 450"/>
                  <a:gd name="T34" fmla="*/ 8 w 447"/>
                  <a:gd name="T35" fmla="*/ 378 h 450"/>
                  <a:gd name="T36" fmla="*/ 21 w 447"/>
                  <a:gd name="T37" fmla="*/ 390 h 450"/>
                  <a:gd name="T38" fmla="*/ 48 w 447"/>
                  <a:gd name="T39" fmla="*/ 410 h 450"/>
                  <a:gd name="T40" fmla="*/ 76 w 447"/>
                  <a:gd name="T41" fmla="*/ 418 h 450"/>
                  <a:gd name="T42" fmla="*/ 91 w 447"/>
                  <a:gd name="T43" fmla="*/ 391 h 450"/>
                  <a:gd name="T44" fmla="*/ 72 w 447"/>
                  <a:gd name="T45" fmla="*/ 350 h 450"/>
                  <a:gd name="T46" fmla="*/ 55 w 447"/>
                  <a:gd name="T47" fmla="*/ 279 h 450"/>
                  <a:gd name="T48" fmla="*/ 59 w 447"/>
                  <a:gd name="T49" fmla="*/ 213 h 450"/>
                  <a:gd name="T50" fmla="*/ 74 w 447"/>
                  <a:gd name="T51" fmla="*/ 146 h 450"/>
                  <a:gd name="T52" fmla="*/ 103 w 447"/>
                  <a:gd name="T53" fmla="*/ 93 h 450"/>
                  <a:gd name="T54" fmla="*/ 143 w 447"/>
                  <a:gd name="T55" fmla="*/ 59 h 450"/>
                  <a:gd name="T56" fmla="*/ 188 w 447"/>
                  <a:gd name="T57" fmla="*/ 32 h 450"/>
                  <a:gd name="T58" fmla="*/ 213 w 447"/>
                  <a:gd name="T59" fmla="*/ 23 h 450"/>
                  <a:gd name="T60" fmla="*/ 260 w 447"/>
                  <a:gd name="T61" fmla="*/ 9 h 450"/>
                  <a:gd name="T62" fmla="*/ 380 w 447"/>
                  <a:gd name="T63" fmla="*/ 0 h 450"/>
                  <a:gd name="T64" fmla="*/ 447 w 447"/>
                  <a:gd name="T65" fmla="*/ 17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7" h="450">
                    <a:moveTo>
                      <a:pt x="447" y="17"/>
                    </a:moveTo>
                    <a:lnTo>
                      <a:pt x="350" y="19"/>
                    </a:lnTo>
                    <a:lnTo>
                      <a:pt x="260" y="42"/>
                    </a:lnTo>
                    <a:lnTo>
                      <a:pt x="217" y="65"/>
                    </a:lnTo>
                    <a:lnTo>
                      <a:pt x="179" y="97"/>
                    </a:lnTo>
                    <a:lnTo>
                      <a:pt x="131" y="180"/>
                    </a:lnTo>
                    <a:lnTo>
                      <a:pt x="124" y="260"/>
                    </a:lnTo>
                    <a:lnTo>
                      <a:pt x="133" y="319"/>
                    </a:lnTo>
                    <a:lnTo>
                      <a:pt x="141" y="344"/>
                    </a:lnTo>
                    <a:lnTo>
                      <a:pt x="152" y="384"/>
                    </a:lnTo>
                    <a:lnTo>
                      <a:pt x="145" y="416"/>
                    </a:lnTo>
                    <a:lnTo>
                      <a:pt x="135" y="431"/>
                    </a:lnTo>
                    <a:lnTo>
                      <a:pt x="116" y="445"/>
                    </a:lnTo>
                    <a:lnTo>
                      <a:pt x="72" y="450"/>
                    </a:lnTo>
                    <a:lnTo>
                      <a:pt x="34" y="433"/>
                    </a:lnTo>
                    <a:lnTo>
                      <a:pt x="10" y="410"/>
                    </a:lnTo>
                    <a:lnTo>
                      <a:pt x="0" y="399"/>
                    </a:lnTo>
                    <a:lnTo>
                      <a:pt x="8" y="378"/>
                    </a:lnTo>
                    <a:lnTo>
                      <a:pt x="21" y="390"/>
                    </a:lnTo>
                    <a:lnTo>
                      <a:pt x="48" y="410"/>
                    </a:lnTo>
                    <a:lnTo>
                      <a:pt x="76" y="418"/>
                    </a:lnTo>
                    <a:lnTo>
                      <a:pt x="91" y="391"/>
                    </a:lnTo>
                    <a:lnTo>
                      <a:pt x="72" y="350"/>
                    </a:lnTo>
                    <a:lnTo>
                      <a:pt x="55" y="279"/>
                    </a:lnTo>
                    <a:lnTo>
                      <a:pt x="59" y="213"/>
                    </a:lnTo>
                    <a:lnTo>
                      <a:pt x="74" y="146"/>
                    </a:lnTo>
                    <a:lnTo>
                      <a:pt x="103" y="93"/>
                    </a:lnTo>
                    <a:lnTo>
                      <a:pt x="143" y="59"/>
                    </a:lnTo>
                    <a:lnTo>
                      <a:pt x="188" y="32"/>
                    </a:lnTo>
                    <a:lnTo>
                      <a:pt x="213" y="23"/>
                    </a:lnTo>
                    <a:lnTo>
                      <a:pt x="260" y="9"/>
                    </a:lnTo>
                    <a:lnTo>
                      <a:pt x="380" y="0"/>
                    </a:lnTo>
                    <a:lnTo>
                      <a:pt x="44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6" name="Freeform 143">
                <a:extLst>
                  <a:ext uri="{FF2B5EF4-FFF2-40B4-BE49-F238E27FC236}">
                    <a16:creationId xmlns:a16="http://schemas.microsoft.com/office/drawing/2014/main" id="{9DD5EBD6-591E-4472-92A2-2FF4E6026FC6}"/>
                  </a:ext>
                </a:extLst>
              </p:cNvPr>
              <p:cNvSpPr>
                <a:spLocks noChangeArrowheads="1"/>
              </p:cNvSpPr>
              <p:nvPr/>
            </p:nvSpPr>
            <p:spPr bwMode="auto">
              <a:xfrm>
                <a:off x="4071" y="2132"/>
                <a:ext cx="89" cy="61"/>
              </a:xfrm>
              <a:custGeom>
                <a:avLst/>
                <a:gdLst>
                  <a:gd name="T0" fmla="*/ 179 w 179"/>
                  <a:gd name="T1" fmla="*/ 0 h 121"/>
                  <a:gd name="T2" fmla="*/ 163 w 179"/>
                  <a:gd name="T3" fmla="*/ 32 h 121"/>
                  <a:gd name="T4" fmla="*/ 142 w 179"/>
                  <a:gd name="T5" fmla="*/ 59 h 121"/>
                  <a:gd name="T6" fmla="*/ 127 w 179"/>
                  <a:gd name="T7" fmla="*/ 70 h 121"/>
                  <a:gd name="T8" fmla="*/ 108 w 179"/>
                  <a:gd name="T9" fmla="*/ 78 h 121"/>
                  <a:gd name="T10" fmla="*/ 70 w 179"/>
                  <a:gd name="T11" fmla="*/ 83 h 121"/>
                  <a:gd name="T12" fmla="*/ 36 w 179"/>
                  <a:gd name="T13" fmla="*/ 76 h 121"/>
                  <a:gd name="T14" fmla="*/ 6 w 179"/>
                  <a:gd name="T15" fmla="*/ 59 h 121"/>
                  <a:gd name="T16" fmla="*/ 0 w 179"/>
                  <a:gd name="T17" fmla="*/ 101 h 121"/>
                  <a:gd name="T18" fmla="*/ 9 w 179"/>
                  <a:gd name="T19" fmla="*/ 106 h 121"/>
                  <a:gd name="T20" fmla="*/ 36 w 179"/>
                  <a:gd name="T21" fmla="*/ 118 h 121"/>
                  <a:gd name="T22" fmla="*/ 74 w 179"/>
                  <a:gd name="T23" fmla="*/ 121 h 121"/>
                  <a:gd name="T24" fmla="*/ 118 w 179"/>
                  <a:gd name="T25" fmla="*/ 110 h 121"/>
                  <a:gd name="T26" fmla="*/ 154 w 179"/>
                  <a:gd name="T27" fmla="*/ 83 h 121"/>
                  <a:gd name="T28" fmla="*/ 171 w 179"/>
                  <a:gd name="T29" fmla="*/ 59 h 121"/>
                  <a:gd name="T30" fmla="*/ 179 w 179"/>
                  <a:gd name="T31" fmla="*/ 32 h 121"/>
                  <a:gd name="T32" fmla="*/ 179 w 179"/>
                  <a:gd name="T3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21">
                    <a:moveTo>
                      <a:pt x="179" y="0"/>
                    </a:moveTo>
                    <a:lnTo>
                      <a:pt x="163" y="32"/>
                    </a:lnTo>
                    <a:lnTo>
                      <a:pt x="142" y="59"/>
                    </a:lnTo>
                    <a:lnTo>
                      <a:pt x="127" y="70"/>
                    </a:lnTo>
                    <a:lnTo>
                      <a:pt x="108" y="78"/>
                    </a:lnTo>
                    <a:lnTo>
                      <a:pt x="70" y="83"/>
                    </a:lnTo>
                    <a:lnTo>
                      <a:pt x="36" y="76"/>
                    </a:lnTo>
                    <a:lnTo>
                      <a:pt x="6" y="59"/>
                    </a:lnTo>
                    <a:lnTo>
                      <a:pt x="0" y="101"/>
                    </a:lnTo>
                    <a:lnTo>
                      <a:pt x="9" y="106"/>
                    </a:lnTo>
                    <a:lnTo>
                      <a:pt x="36" y="118"/>
                    </a:lnTo>
                    <a:lnTo>
                      <a:pt x="74" y="121"/>
                    </a:lnTo>
                    <a:lnTo>
                      <a:pt x="118" y="110"/>
                    </a:lnTo>
                    <a:lnTo>
                      <a:pt x="154" y="83"/>
                    </a:lnTo>
                    <a:lnTo>
                      <a:pt x="171" y="59"/>
                    </a:lnTo>
                    <a:lnTo>
                      <a:pt x="179" y="32"/>
                    </a:lnTo>
                    <a:lnTo>
                      <a:pt x="1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7" name="Freeform 144">
                <a:extLst>
                  <a:ext uri="{FF2B5EF4-FFF2-40B4-BE49-F238E27FC236}">
                    <a16:creationId xmlns:a16="http://schemas.microsoft.com/office/drawing/2014/main" id="{1DCE87CD-6781-451B-B25F-AE3D35FDC572}"/>
                  </a:ext>
                </a:extLst>
              </p:cNvPr>
              <p:cNvSpPr>
                <a:spLocks noChangeArrowheads="1"/>
              </p:cNvSpPr>
              <p:nvPr/>
            </p:nvSpPr>
            <p:spPr bwMode="auto">
              <a:xfrm>
                <a:off x="4030" y="2201"/>
                <a:ext cx="78" cy="59"/>
              </a:xfrm>
              <a:custGeom>
                <a:avLst/>
                <a:gdLst>
                  <a:gd name="T0" fmla="*/ 150 w 156"/>
                  <a:gd name="T1" fmla="*/ 0 h 118"/>
                  <a:gd name="T2" fmla="*/ 156 w 156"/>
                  <a:gd name="T3" fmla="*/ 36 h 118"/>
                  <a:gd name="T4" fmla="*/ 143 w 156"/>
                  <a:gd name="T5" fmla="*/ 70 h 118"/>
                  <a:gd name="T6" fmla="*/ 127 w 156"/>
                  <a:gd name="T7" fmla="*/ 89 h 118"/>
                  <a:gd name="T8" fmla="*/ 103 w 156"/>
                  <a:gd name="T9" fmla="*/ 104 h 118"/>
                  <a:gd name="T10" fmla="*/ 74 w 156"/>
                  <a:gd name="T11" fmla="*/ 114 h 118"/>
                  <a:gd name="T12" fmla="*/ 51 w 156"/>
                  <a:gd name="T13" fmla="*/ 118 h 118"/>
                  <a:gd name="T14" fmla="*/ 21 w 156"/>
                  <a:gd name="T15" fmla="*/ 102 h 118"/>
                  <a:gd name="T16" fmla="*/ 0 w 156"/>
                  <a:gd name="T17" fmla="*/ 68 h 118"/>
                  <a:gd name="T18" fmla="*/ 15 w 156"/>
                  <a:gd name="T19" fmla="*/ 53 h 118"/>
                  <a:gd name="T20" fmla="*/ 21 w 156"/>
                  <a:gd name="T21" fmla="*/ 61 h 118"/>
                  <a:gd name="T22" fmla="*/ 36 w 156"/>
                  <a:gd name="T23" fmla="*/ 74 h 118"/>
                  <a:gd name="T24" fmla="*/ 57 w 156"/>
                  <a:gd name="T25" fmla="*/ 80 h 118"/>
                  <a:gd name="T26" fmla="*/ 86 w 156"/>
                  <a:gd name="T27" fmla="*/ 68 h 118"/>
                  <a:gd name="T28" fmla="*/ 116 w 156"/>
                  <a:gd name="T29" fmla="*/ 21 h 118"/>
                  <a:gd name="T30" fmla="*/ 116 w 156"/>
                  <a:gd name="T31" fmla="*/ 0 h 118"/>
                  <a:gd name="T32" fmla="*/ 150 w 156"/>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18">
                    <a:moveTo>
                      <a:pt x="150" y="0"/>
                    </a:moveTo>
                    <a:lnTo>
                      <a:pt x="156" y="36"/>
                    </a:lnTo>
                    <a:lnTo>
                      <a:pt x="143" y="70"/>
                    </a:lnTo>
                    <a:lnTo>
                      <a:pt x="127" y="89"/>
                    </a:lnTo>
                    <a:lnTo>
                      <a:pt x="103" y="104"/>
                    </a:lnTo>
                    <a:lnTo>
                      <a:pt x="74" y="114"/>
                    </a:lnTo>
                    <a:lnTo>
                      <a:pt x="51" y="118"/>
                    </a:lnTo>
                    <a:lnTo>
                      <a:pt x="21" y="102"/>
                    </a:lnTo>
                    <a:lnTo>
                      <a:pt x="0" y="68"/>
                    </a:lnTo>
                    <a:lnTo>
                      <a:pt x="15" y="53"/>
                    </a:lnTo>
                    <a:lnTo>
                      <a:pt x="21" y="61"/>
                    </a:lnTo>
                    <a:lnTo>
                      <a:pt x="36" y="74"/>
                    </a:lnTo>
                    <a:lnTo>
                      <a:pt x="57" y="80"/>
                    </a:lnTo>
                    <a:lnTo>
                      <a:pt x="86" y="68"/>
                    </a:lnTo>
                    <a:lnTo>
                      <a:pt x="116" y="21"/>
                    </a:lnTo>
                    <a:lnTo>
                      <a:pt x="116"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8" name="Freeform 145">
                <a:extLst>
                  <a:ext uri="{FF2B5EF4-FFF2-40B4-BE49-F238E27FC236}">
                    <a16:creationId xmlns:a16="http://schemas.microsoft.com/office/drawing/2014/main" id="{FFAA4235-DC5A-405D-AB12-04FF780CEDA6}"/>
                  </a:ext>
                </a:extLst>
              </p:cNvPr>
              <p:cNvSpPr>
                <a:spLocks noChangeArrowheads="1"/>
              </p:cNvSpPr>
              <p:nvPr/>
            </p:nvSpPr>
            <p:spPr bwMode="auto">
              <a:xfrm>
                <a:off x="3951" y="2310"/>
                <a:ext cx="140" cy="158"/>
              </a:xfrm>
              <a:custGeom>
                <a:avLst/>
                <a:gdLst>
                  <a:gd name="T0" fmla="*/ 274 w 280"/>
                  <a:gd name="T1" fmla="*/ 0 h 316"/>
                  <a:gd name="T2" fmla="*/ 280 w 280"/>
                  <a:gd name="T3" fmla="*/ 120 h 316"/>
                  <a:gd name="T4" fmla="*/ 268 w 280"/>
                  <a:gd name="T5" fmla="*/ 171 h 316"/>
                  <a:gd name="T6" fmla="*/ 247 w 280"/>
                  <a:gd name="T7" fmla="*/ 219 h 316"/>
                  <a:gd name="T8" fmla="*/ 234 w 280"/>
                  <a:gd name="T9" fmla="*/ 242 h 316"/>
                  <a:gd name="T10" fmla="*/ 215 w 280"/>
                  <a:gd name="T11" fmla="*/ 263 h 316"/>
                  <a:gd name="T12" fmla="*/ 192 w 280"/>
                  <a:gd name="T13" fmla="*/ 280 h 316"/>
                  <a:gd name="T14" fmla="*/ 166 w 280"/>
                  <a:gd name="T15" fmla="*/ 295 h 316"/>
                  <a:gd name="T16" fmla="*/ 137 w 280"/>
                  <a:gd name="T17" fmla="*/ 306 h 316"/>
                  <a:gd name="T18" fmla="*/ 112 w 280"/>
                  <a:gd name="T19" fmla="*/ 314 h 316"/>
                  <a:gd name="T20" fmla="*/ 73 w 280"/>
                  <a:gd name="T21" fmla="*/ 316 h 316"/>
                  <a:gd name="T22" fmla="*/ 44 w 280"/>
                  <a:gd name="T23" fmla="*/ 304 h 316"/>
                  <a:gd name="T24" fmla="*/ 25 w 280"/>
                  <a:gd name="T25" fmla="*/ 287 h 316"/>
                  <a:gd name="T26" fmla="*/ 4 w 280"/>
                  <a:gd name="T27" fmla="*/ 245 h 316"/>
                  <a:gd name="T28" fmla="*/ 0 w 280"/>
                  <a:gd name="T29" fmla="*/ 225 h 316"/>
                  <a:gd name="T30" fmla="*/ 4 w 280"/>
                  <a:gd name="T31" fmla="*/ 179 h 316"/>
                  <a:gd name="T32" fmla="*/ 25 w 280"/>
                  <a:gd name="T33" fmla="*/ 192 h 316"/>
                  <a:gd name="T34" fmla="*/ 48 w 280"/>
                  <a:gd name="T35" fmla="*/ 206 h 316"/>
                  <a:gd name="T36" fmla="*/ 73 w 280"/>
                  <a:gd name="T37" fmla="*/ 219 h 316"/>
                  <a:gd name="T38" fmla="*/ 101 w 280"/>
                  <a:gd name="T39" fmla="*/ 230 h 316"/>
                  <a:gd name="T40" fmla="*/ 132 w 280"/>
                  <a:gd name="T41" fmla="*/ 234 h 316"/>
                  <a:gd name="T42" fmla="*/ 160 w 280"/>
                  <a:gd name="T43" fmla="*/ 230 h 316"/>
                  <a:gd name="T44" fmla="*/ 196 w 280"/>
                  <a:gd name="T45" fmla="*/ 198 h 316"/>
                  <a:gd name="T46" fmla="*/ 215 w 280"/>
                  <a:gd name="T47" fmla="*/ 154 h 316"/>
                  <a:gd name="T48" fmla="*/ 236 w 280"/>
                  <a:gd name="T49" fmla="*/ 84 h 316"/>
                  <a:gd name="T50" fmla="*/ 253 w 280"/>
                  <a:gd name="T51" fmla="*/ 2 h 316"/>
                  <a:gd name="T52" fmla="*/ 274 w 280"/>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0" h="316">
                    <a:moveTo>
                      <a:pt x="274" y="0"/>
                    </a:moveTo>
                    <a:lnTo>
                      <a:pt x="280" y="120"/>
                    </a:lnTo>
                    <a:lnTo>
                      <a:pt x="268" y="171"/>
                    </a:lnTo>
                    <a:lnTo>
                      <a:pt x="247" y="219"/>
                    </a:lnTo>
                    <a:lnTo>
                      <a:pt x="234" y="242"/>
                    </a:lnTo>
                    <a:lnTo>
                      <a:pt x="215" y="263"/>
                    </a:lnTo>
                    <a:lnTo>
                      <a:pt x="192" y="280"/>
                    </a:lnTo>
                    <a:lnTo>
                      <a:pt x="166" y="295"/>
                    </a:lnTo>
                    <a:lnTo>
                      <a:pt x="137" y="306"/>
                    </a:lnTo>
                    <a:lnTo>
                      <a:pt x="112" y="314"/>
                    </a:lnTo>
                    <a:lnTo>
                      <a:pt x="73" y="316"/>
                    </a:lnTo>
                    <a:lnTo>
                      <a:pt x="44" y="304"/>
                    </a:lnTo>
                    <a:lnTo>
                      <a:pt x="25" y="287"/>
                    </a:lnTo>
                    <a:lnTo>
                      <a:pt x="4" y="245"/>
                    </a:lnTo>
                    <a:lnTo>
                      <a:pt x="0" y="225"/>
                    </a:lnTo>
                    <a:lnTo>
                      <a:pt x="4" y="179"/>
                    </a:lnTo>
                    <a:lnTo>
                      <a:pt x="25" y="192"/>
                    </a:lnTo>
                    <a:lnTo>
                      <a:pt x="48" y="206"/>
                    </a:lnTo>
                    <a:lnTo>
                      <a:pt x="73" y="219"/>
                    </a:lnTo>
                    <a:lnTo>
                      <a:pt x="101" y="230"/>
                    </a:lnTo>
                    <a:lnTo>
                      <a:pt x="132" y="234"/>
                    </a:lnTo>
                    <a:lnTo>
                      <a:pt x="160" y="230"/>
                    </a:lnTo>
                    <a:lnTo>
                      <a:pt x="196" y="198"/>
                    </a:lnTo>
                    <a:lnTo>
                      <a:pt x="215" y="154"/>
                    </a:lnTo>
                    <a:lnTo>
                      <a:pt x="236" y="84"/>
                    </a:lnTo>
                    <a:lnTo>
                      <a:pt x="253" y="2"/>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89" name="Freeform 146">
                <a:extLst>
                  <a:ext uri="{FF2B5EF4-FFF2-40B4-BE49-F238E27FC236}">
                    <a16:creationId xmlns:a16="http://schemas.microsoft.com/office/drawing/2014/main" id="{6DB2236A-93F2-459D-B06D-029CCA71989D}"/>
                  </a:ext>
                </a:extLst>
              </p:cNvPr>
              <p:cNvSpPr>
                <a:spLocks noChangeArrowheads="1"/>
              </p:cNvSpPr>
              <p:nvPr/>
            </p:nvSpPr>
            <p:spPr bwMode="auto">
              <a:xfrm>
                <a:off x="3779" y="2381"/>
                <a:ext cx="139" cy="90"/>
              </a:xfrm>
              <a:custGeom>
                <a:avLst/>
                <a:gdLst>
                  <a:gd name="T0" fmla="*/ 268 w 278"/>
                  <a:gd name="T1" fmla="*/ 44 h 179"/>
                  <a:gd name="T2" fmla="*/ 257 w 278"/>
                  <a:gd name="T3" fmla="*/ 61 h 179"/>
                  <a:gd name="T4" fmla="*/ 242 w 278"/>
                  <a:gd name="T5" fmla="*/ 76 h 179"/>
                  <a:gd name="T6" fmla="*/ 225 w 278"/>
                  <a:gd name="T7" fmla="*/ 95 h 179"/>
                  <a:gd name="T8" fmla="*/ 206 w 278"/>
                  <a:gd name="T9" fmla="*/ 110 h 179"/>
                  <a:gd name="T10" fmla="*/ 181 w 278"/>
                  <a:gd name="T11" fmla="*/ 123 h 179"/>
                  <a:gd name="T12" fmla="*/ 124 w 278"/>
                  <a:gd name="T13" fmla="*/ 123 h 179"/>
                  <a:gd name="T14" fmla="*/ 74 w 278"/>
                  <a:gd name="T15" fmla="*/ 91 h 179"/>
                  <a:gd name="T16" fmla="*/ 46 w 278"/>
                  <a:gd name="T17" fmla="*/ 49 h 179"/>
                  <a:gd name="T18" fmla="*/ 29 w 278"/>
                  <a:gd name="T19" fmla="*/ 0 h 179"/>
                  <a:gd name="T20" fmla="*/ 0 w 278"/>
                  <a:gd name="T21" fmla="*/ 38 h 179"/>
                  <a:gd name="T22" fmla="*/ 19 w 278"/>
                  <a:gd name="T23" fmla="*/ 102 h 179"/>
                  <a:gd name="T24" fmla="*/ 33 w 278"/>
                  <a:gd name="T25" fmla="*/ 127 h 179"/>
                  <a:gd name="T26" fmla="*/ 44 w 278"/>
                  <a:gd name="T27" fmla="*/ 139 h 179"/>
                  <a:gd name="T28" fmla="*/ 55 w 278"/>
                  <a:gd name="T29" fmla="*/ 150 h 179"/>
                  <a:gd name="T30" fmla="*/ 82 w 278"/>
                  <a:gd name="T31" fmla="*/ 167 h 179"/>
                  <a:gd name="T32" fmla="*/ 120 w 278"/>
                  <a:gd name="T33" fmla="*/ 179 h 179"/>
                  <a:gd name="T34" fmla="*/ 190 w 278"/>
                  <a:gd name="T35" fmla="*/ 171 h 179"/>
                  <a:gd name="T36" fmla="*/ 240 w 278"/>
                  <a:gd name="T37" fmla="*/ 141 h 179"/>
                  <a:gd name="T38" fmla="*/ 257 w 278"/>
                  <a:gd name="T39" fmla="*/ 123 h 179"/>
                  <a:gd name="T40" fmla="*/ 268 w 278"/>
                  <a:gd name="T41" fmla="*/ 108 h 179"/>
                  <a:gd name="T42" fmla="*/ 278 w 278"/>
                  <a:gd name="T43" fmla="*/ 93 h 179"/>
                  <a:gd name="T44" fmla="*/ 268 w 278"/>
                  <a:gd name="T45" fmla="*/ 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8" h="179">
                    <a:moveTo>
                      <a:pt x="268" y="44"/>
                    </a:moveTo>
                    <a:lnTo>
                      <a:pt x="257" y="61"/>
                    </a:lnTo>
                    <a:lnTo>
                      <a:pt x="242" y="76"/>
                    </a:lnTo>
                    <a:lnTo>
                      <a:pt x="225" y="95"/>
                    </a:lnTo>
                    <a:lnTo>
                      <a:pt x="206" y="110"/>
                    </a:lnTo>
                    <a:lnTo>
                      <a:pt x="181" y="123"/>
                    </a:lnTo>
                    <a:lnTo>
                      <a:pt x="124" y="123"/>
                    </a:lnTo>
                    <a:lnTo>
                      <a:pt x="74" y="91"/>
                    </a:lnTo>
                    <a:lnTo>
                      <a:pt x="46" y="49"/>
                    </a:lnTo>
                    <a:lnTo>
                      <a:pt x="29" y="0"/>
                    </a:lnTo>
                    <a:lnTo>
                      <a:pt x="0" y="38"/>
                    </a:lnTo>
                    <a:lnTo>
                      <a:pt x="19" y="102"/>
                    </a:lnTo>
                    <a:lnTo>
                      <a:pt x="33" y="127"/>
                    </a:lnTo>
                    <a:lnTo>
                      <a:pt x="44" y="139"/>
                    </a:lnTo>
                    <a:lnTo>
                      <a:pt x="55" y="150"/>
                    </a:lnTo>
                    <a:lnTo>
                      <a:pt x="82" y="167"/>
                    </a:lnTo>
                    <a:lnTo>
                      <a:pt x="120" y="179"/>
                    </a:lnTo>
                    <a:lnTo>
                      <a:pt x="190" y="171"/>
                    </a:lnTo>
                    <a:lnTo>
                      <a:pt x="240" y="141"/>
                    </a:lnTo>
                    <a:lnTo>
                      <a:pt x="257" y="123"/>
                    </a:lnTo>
                    <a:lnTo>
                      <a:pt x="268" y="108"/>
                    </a:lnTo>
                    <a:lnTo>
                      <a:pt x="278" y="93"/>
                    </a:lnTo>
                    <a:lnTo>
                      <a:pt x="268"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0" name="Freeform 147">
                <a:extLst>
                  <a:ext uri="{FF2B5EF4-FFF2-40B4-BE49-F238E27FC236}">
                    <a16:creationId xmlns:a16="http://schemas.microsoft.com/office/drawing/2014/main" id="{A0AC1E89-14D0-47F1-835C-BB8DC0D153E5}"/>
                  </a:ext>
                </a:extLst>
              </p:cNvPr>
              <p:cNvSpPr>
                <a:spLocks noChangeArrowheads="1"/>
              </p:cNvSpPr>
              <p:nvPr/>
            </p:nvSpPr>
            <p:spPr bwMode="auto">
              <a:xfrm>
                <a:off x="4066" y="2346"/>
                <a:ext cx="91" cy="220"/>
              </a:xfrm>
              <a:custGeom>
                <a:avLst/>
                <a:gdLst>
                  <a:gd name="T0" fmla="*/ 132 w 183"/>
                  <a:gd name="T1" fmla="*/ 5 h 439"/>
                  <a:gd name="T2" fmla="*/ 113 w 183"/>
                  <a:gd name="T3" fmla="*/ 24 h 439"/>
                  <a:gd name="T4" fmla="*/ 71 w 183"/>
                  <a:gd name="T5" fmla="*/ 76 h 439"/>
                  <a:gd name="T6" fmla="*/ 29 w 183"/>
                  <a:gd name="T7" fmla="*/ 144 h 439"/>
                  <a:gd name="T8" fmla="*/ 4 w 183"/>
                  <a:gd name="T9" fmla="*/ 218 h 439"/>
                  <a:gd name="T10" fmla="*/ 0 w 183"/>
                  <a:gd name="T11" fmla="*/ 366 h 439"/>
                  <a:gd name="T12" fmla="*/ 4 w 183"/>
                  <a:gd name="T13" fmla="*/ 439 h 439"/>
                  <a:gd name="T14" fmla="*/ 21 w 183"/>
                  <a:gd name="T15" fmla="*/ 437 h 439"/>
                  <a:gd name="T16" fmla="*/ 23 w 183"/>
                  <a:gd name="T17" fmla="*/ 344 h 439"/>
                  <a:gd name="T18" fmla="*/ 38 w 183"/>
                  <a:gd name="T19" fmla="*/ 260 h 439"/>
                  <a:gd name="T20" fmla="*/ 52 w 183"/>
                  <a:gd name="T21" fmla="*/ 218 h 439"/>
                  <a:gd name="T22" fmla="*/ 69 w 183"/>
                  <a:gd name="T23" fmla="*/ 180 h 439"/>
                  <a:gd name="T24" fmla="*/ 90 w 183"/>
                  <a:gd name="T25" fmla="*/ 146 h 439"/>
                  <a:gd name="T26" fmla="*/ 109 w 183"/>
                  <a:gd name="T27" fmla="*/ 112 h 439"/>
                  <a:gd name="T28" fmla="*/ 147 w 183"/>
                  <a:gd name="T29" fmla="*/ 55 h 439"/>
                  <a:gd name="T30" fmla="*/ 183 w 183"/>
                  <a:gd name="T31" fmla="*/ 0 h 439"/>
                  <a:gd name="T32" fmla="*/ 132 w 183"/>
                  <a:gd name="T33" fmla="*/ 5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439">
                    <a:moveTo>
                      <a:pt x="132" y="5"/>
                    </a:moveTo>
                    <a:lnTo>
                      <a:pt x="113" y="24"/>
                    </a:lnTo>
                    <a:lnTo>
                      <a:pt x="71" y="76"/>
                    </a:lnTo>
                    <a:lnTo>
                      <a:pt x="29" y="144"/>
                    </a:lnTo>
                    <a:lnTo>
                      <a:pt x="4" y="218"/>
                    </a:lnTo>
                    <a:lnTo>
                      <a:pt x="0" y="366"/>
                    </a:lnTo>
                    <a:lnTo>
                      <a:pt x="4" y="439"/>
                    </a:lnTo>
                    <a:lnTo>
                      <a:pt x="21" y="437"/>
                    </a:lnTo>
                    <a:lnTo>
                      <a:pt x="23" y="344"/>
                    </a:lnTo>
                    <a:lnTo>
                      <a:pt x="38" y="260"/>
                    </a:lnTo>
                    <a:lnTo>
                      <a:pt x="52" y="218"/>
                    </a:lnTo>
                    <a:lnTo>
                      <a:pt x="69" y="180"/>
                    </a:lnTo>
                    <a:lnTo>
                      <a:pt x="90" y="146"/>
                    </a:lnTo>
                    <a:lnTo>
                      <a:pt x="109" y="112"/>
                    </a:lnTo>
                    <a:lnTo>
                      <a:pt x="147" y="55"/>
                    </a:lnTo>
                    <a:lnTo>
                      <a:pt x="183" y="0"/>
                    </a:lnTo>
                    <a:lnTo>
                      <a:pt x="13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1" name="Freeform 148">
                <a:extLst>
                  <a:ext uri="{FF2B5EF4-FFF2-40B4-BE49-F238E27FC236}">
                    <a16:creationId xmlns:a16="http://schemas.microsoft.com/office/drawing/2014/main" id="{D49ABE3F-AAD9-4FFD-8516-40C0001AB2E8}"/>
                  </a:ext>
                </a:extLst>
              </p:cNvPr>
              <p:cNvSpPr>
                <a:spLocks noChangeArrowheads="1"/>
              </p:cNvSpPr>
              <p:nvPr/>
            </p:nvSpPr>
            <p:spPr bwMode="auto">
              <a:xfrm>
                <a:off x="3881" y="2555"/>
                <a:ext cx="165" cy="40"/>
              </a:xfrm>
              <a:custGeom>
                <a:avLst/>
                <a:gdLst>
                  <a:gd name="T0" fmla="*/ 330 w 330"/>
                  <a:gd name="T1" fmla="*/ 0 h 80"/>
                  <a:gd name="T2" fmla="*/ 306 w 330"/>
                  <a:gd name="T3" fmla="*/ 7 h 80"/>
                  <a:gd name="T4" fmla="*/ 247 w 330"/>
                  <a:gd name="T5" fmla="*/ 23 h 80"/>
                  <a:gd name="T6" fmla="*/ 176 w 330"/>
                  <a:gd name="T7" fmla="*/ 42 h 80"/>
                  <a:gd name="T8" fmla="*/ 116 w 330"/>
                  <a:gd name="T9" fmla="*/ 55 h 80"/>
                  <a:gd name="T10" fmla="*/ 34 w 330"/>
                  <a:gd name="T11" fmla="*/ 45 h 80"/>
                  <a:gd name="T12" fmla="*/ 0 w 330"/>
                  <a:gd name="T13" fmla="*/ 28 h 80"/>
                  <a:gd name="T14" fmla="*/ 13 w 330"/>
                  <a:gd name="T15" fmla="*/ 74 h 80"/>
                  <a:gd name="T16" fmla="*/ 57 w 330"/>
                  <a:gd name="T17" fmla="*/ 80 h 80"/>
                  <a:gd name="T18" fmla="*/ 186 w 330"/>
                  <a:gd name="T19" fmla="*/ 72 h 80"/>
                  <a:gd name="T20" fmla="*/ 300 w 330"/>
                  <a:gd name="T21" fmla="*/ 45 h 80"/>
                  <a:gd name="T22" fmla="*/ 330 w 330"/>
                  <a:gd name="T23" fmla="*/ 28 h 80"/>
                  <a:gd name="T24" fmla="*/ 330 w 33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80">
                    <a:moveTo>
                      <a:pt x="330" y="0"/>
                    </a:moveTo>
                    <a:lnTo>
                      <a:pt x="306" y="7"/>
                    </a:lnTo>
                    <a:lnTo>
                      <a:pt x="247" y="23"/>
                    </a:lnTo>
                    <a:lnTo>
                      <a:pt x="176" y="42"/>
                    </a:lnTo>
                    <a:lnTo>
                      <a:pt x="116" y="55"/>
                    </a:lnTo>
                    <a:lnTo>
                      <a:pt x="34" y="45"/>
                    </a:lnTo>
                    <a:lnTo>
                      <a:pt x="0" y="28"/>
                    </a:lnTo>
                    <a:lnTo>
                      <a:pt x="13" y="74"/>
                    </a:lnTo>
                    <a:lnTo>
                      <a:pt x="57" y="80"/>
                    </a:lnTo>
                    <a:lnTo>
                      <a:pt x="186" y="72"/>
                    </a:lnTo>
                    <a:lnTo>
                      <a:pt x="300" y="45"/>
                    </a:lnTo>
                    <a:lnTo>
                      <a:pt x="330" y="28"/>
                    </a:lnTo>
                    <a:lnTo>
                      <a:pt x="3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2" name="Freeform 149">
                <a:extLst>
                  <a:ext uri="{FF2B5EF4-FFF2-40B4-BE49-F238E27FC236}">
                    <a16:creationId xmlns:a16="http://schemas.microsoft.com/office/drawing/2014/main" id="{9C5C5A54-3974-49B1-848F-56B9D749DBCE}"/>
                  </a:ext>
                </a:extLst>
              </p:cNvPr>
              <p:cNvSpPr>
                <a:spLocks noChangeArrowheads="1"/>
              </p:cNvSpPr>
              <p:nvPr/>
            </p:nvSpPr>
            <p:spPr bwMode="auto">
              <a:xfrm>
                <a:off x="4051" y="2593"/>
                <a:ext cx="59" cy="53"/>
              </a:xfrm>
              <a:custGeom>
                <a:avLst/>
                <a:gdLst>
                  <a:gd name="T0" fmla="*/ 118 w 118"/>
                  <a:gd name="T1" fmla="*/ 85 h 104"/>
                  <a:gd name="T2" fmla="*/ 116 w 118"/>
                  <a:gd name="T3" fmla="*/ 28 h 104"/>
                  <a:gd name="T4" fmla="*/ 97 w 118"/>
                  <a:gd name="T5" fmla="*/ 0 h 104"/>
                  <a:gd name="T6" fmla="*/ 47 w 118"/>
                  <a:gd name="T7" fmla="*/ 5 h 104"/>
                  <a:gd name="T8" fmla="*/ 4 w 118"/>
                  <a:gd name="T9" fmla="*/ 40 h 104"/>
                  <a:gd name="T10" fmla="*/ 0 w 118"/>
                  <a:gd name="T11" fmla="*/ 68 h 104"/>
                  <a:gd name="T12" fmla="*/ 8 w 118"/>
                  <a:gd name="T13" fmla="*/ 80 h 104"/>
                  <a:gd name="T14" fmla="*/ 19 w 118"/>
                  <a:gd name="T15" fmla="*/ 91 h 104"/>
                  <a:gd name="T16" fmla="*/ 46 w 118"/>
                  <a:gd name="T17" fmla="*/ 104 h 104"/>
                  <a:gd name="T18" fmla="*/ 70 w 118"/>
                  <a:gd name="T19" fmla="*/ 102 h 104"/>
                  <a:gd name="T20" fmla="*/ 72 w 118"/>
                  <a:gd name="T21" fmla="*/ 93 h 104"/>
                  <a:gd name="T22" fmla="*/ 47 w 118"/>
                  <a:gd name="T23" fmla="*/ 45 h 104"/>
                  <a:gd name="T24" fmla="*/ 65 w 118"/>
                  <a:gd name="T25" fmla="*/ 38 h 104"/>
                  <a:gd name="T26" fmla="*/ 78 w 118"/>
                  <a:gd name="T27" fmla="*/ 43 h 104"/>
                  <a:gd name="T28" fmla="*/ 85 w 118"/>
                  <a:gd name="T29" fmla="*/ 57 h 104"/>
                  <a:gd name="T30" fmla="*/ 82 w 118"/>
                  <a:gd name="T31" fmla="*/ 102 h 104"/>
                  <a:gd name="T32" fmla="*/ 118 w 118"/>
                  <a:gd name="T33"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104">
                    <a:moveTo>
                      <a:pt x="118" y="85"/>
                    </a:moveTo>
                    <a:lnTo>
                      <a:pt x="116" y="28"/>
                    </a:lnTo>
                    <a:lnTo>
                      <a:pt x="97" y="0"/>
                    </a:lnTo>
                    <a:lnTo>
                      <a:pt x="47" y="5"/>
                    </a:lnTo>
                    <a:lnTo>
                      <a:pt x="4" y="40"/>
                    </a:lnTo>
                    <a:lnTo>
                      <a:pt x="0" y="68"/>
                    </a:lnTo>
                    <a:lnTo>
                      <a:pt x="8" y="80"/>
                    </a:lnTo>
                    <a:lnTo>
                      <a:pt x="19" y="91"/>
                    </a:lnTo>
                    <a:lnTo>
                      <a:pt x="46" y="104"/>
                    </a:lnTo>
                    <a:lnTo>
                      <a:pt x="70" y="102"/>
                    </a:lnTo>
                    <a:lnTo>
                      <a:pt x="72" y="93"/>
                    </a:lnTo>
                    <a:lnTo>
                      <a:pt x="47" y="45"/>
                    </a:lnTo>
                    <a:lnTo>
                      <a:pt x="65" y="38"/>
                    </a:lnTo>
                    <a:lnTo>
                      <a:pt x="78" y="43"/>
                    </a:lnTo>
                    <a:lnTo>
                      <a:pt x="85" y="57"/>
                    </a:lnTo>
                    <a:lnTo>
                      <a:pt x="82" y="102"/>
                    </a:lnTo>
                    <a:lnTo>
                      <a:pt x="118"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3" name="Freeform 150">
                <a:extLst>
                  <a:ext uri="{FF2B5EF4-FFF2-40B4-BE49-F238E27FC236}">
                    <a16:creationId xmlns:a16="http://schemas.microsoft.com/office/drawing/2014/main" id="{A96B2DC1-513C-47DD-B947-1AE541A191D9}"/>
                  </a:ext>
                </a:extLst>
              </p:cNvPr>
              <p:cNvSpPr>
                <a:spLocks noChangeArrowheads="1"/>
              </p:cNvSpPr>
              <p:nvPr/>
            </p:nvSpPr>
            <p:spPr bwMode="auto">
              <a:xfrm>
                <a:off x="4106" y="2382"/>
                <a:ext cx="161" cy="285"/>
              </a:xfrm>
              <a:custGeom>
                <a:avLst/>
                <a:gdLst>
                  <a:gd name="T0" fmla="*/ 118 w 321"/>
                  <a:gd name="T1" fmla="*/ 0 h 568"/>
                  <a:gd name="T2" fmla="*/ 107 w 321"/>
                  <a:gd name="T3" fmla="*/ 17 h 568"/>
                  <a:gd name="T4" fmla="*/ 80 w 321"/>
                  <a:gd name="T5" fmla="*/ 61 h 568"/>
                  <a:gd name="T6" fmla="*/ 48 w 321"/>
                  <a:gd name="T7" fmla="*/ 121 h 568"/>
                  <a:gd name="T8" fmla="*/ 19 w 321"/>
                  <a:gd name="T9" fmla="*/ 188 h 568"/>
                  <a:gd name="T10" fmla="*/ 0 w 321"/>
                  <a:gd name="T11" fmla="*/ 264 h 568"/>
                  <a:gd name="T12" fmla="*/ 0 w 321"/>
                  <a:gd name="T13" fmla="*/ 353 h 568"/>
                  <a:gd name="T14" fmla="*/ 17 w 321"/>
                  <a:gd name="T15" fmla="*/ 412 h 568"/>
                  <a:gd name="T16" fmla="*/ 40 w 321"/>
                  <a:gd name="T17" fmla="*/ 450 h 568"/>
                  <a:gd name="T18" fmla="*/ 52 w 321"/>
                  <a:gd name="T19" fmla="*/ 465 h 568"/>
                  <a:gd name="T20" fmla="*/ 76 w 321"/>
                  <a:gd name="T21" fmla="*/ 496 h 568"/>
                  <a:gd name="T22" fmla="*/ 91 w 321"/>
                  <a:gd name="T23" fmla="*/ 511 h 568"/>
                  <a:gd name="T24" fmla="*/ 120 w 321"/>
                  <a:gd name="T25" fmla="*/ 534 h 568"/>
                  <a:gd name="T26" fmla="*/ 150 w 321"/>
                  <a:gd name="T27" fmla="*/ 553 h 568"/>
                  <a:gd name="T28" fmla="*/ 213 w 321"/>
                  <a:gd name="T29" fmla="*/ 568 h 568"/>
                  <a:gd name="T30" fmla="*/ 268 w 321"/>
                  <a:gd name="T31" fmla="*/ 568 h 568"/>
                  <a:gd name="T32" fmla="*/ 321 w 321"/>
                  <a:gd name="T33" fmla="*/ 559 h 568"/>
                  <a:gd name="T34" fmla="*/ 314 w 321"/>
                  <a:gd name="T35" fmla="*/ 511 h 568"/>
                  <a:gd name="T36" fmla="*/ 297 w 321"/>
                  <a:gd name="T37" fmla="*/ 519 h 568"/>
                  <a:gd name="T38" fmla="*/ 247 w 321"/>
                  <a:gd name="T39" fmla="*/ 530 h 568"/>
                  <a:gd name="T40" fmla="*/ 186 w 321"/>
                  <a:gd name="T41" fmla="*/ 517 h 568"/>
                  <a:gd name="T42" fmla="*/ 147 w 321"/>
                  <a:gd name="T43" fmla="*/ 500 h 568"/>
                  <a:gd name="T44" fmla="*/ 107 w 321"/>
                  <a:gd name="T45" fmla="*/ 462 h 568"/>
                  <a:gd name="T46" fmla="*/ 71 w 321"/>
                  <a:gd name="T47" fmla="*/ 410 h 568"/>
                  <a:gd name="T48" fmla="*/ 50 w 321"/>
                  <a:gd name="T49" fmla="*/ 367 h 568"/>
                  <a:gd name="T50" fmla="*/ 38 w 321"/>
                  <a:gd name="T51" fmla="*/ 292 h 568"/>
                  <a:gd name="T52" fmla="*/ 48 w 321"/>
                  <a:gd name="T53" fmla="*/ 201 h 568"/>
                  <a:gd name="T54" fmla="*/ 57 w 321"/>
                  <a:gd name="T55" fmla="*/ 165 h 568"/>
                  <a:gd name="T56" fmla="*/ 69 w 321"/>
                  <a:gd name="T57" fmla="*/ 139 h 568"/>
                  <a:gd name="T58" fmla="*/ 91 w 321"/>
                  <a:gd name="T59" fmla="*/ 99 h 568"/>
                  <a:gd name="T60" fmla="*/ 114 w 321"/>
                  <a:gd name="T61" fmla="*/ 61 h 568"/>
                  <a:gd name="T62" fmla="*/ 141 w 321"/>
                  <a:gd name="T63" fmla="*/ 21 h 568"/>
                  <a:gd name="T64" fmla="*/ 118 w 321"/>
                  <a:gd name="T65"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568">
                    <a:moveTo>
                      <a:pt x="118" y="0"/>
                    </a:moveTo>
                    <a:lnTo>
                      <a:pt x="107" y="17"/>
                    </a:lnTo>
                    <a:lnTo>
                      <a:pt x="80" y="61"/>
                    </a:lnTo>
                    <a:lnTo>
                      <a:pt x="48" y="121"/>
                    </a:lnTo>
                    <a:lnTo>
                      <a:pt x="19" y="188"/>
                    </a:lnTo>
                    <a:lnTo>
                      <a:pt x="0" y="264"/>
                    </a:lnTo>
                    <a:lnTo>
                      <a:pt x="0" y="353"/>
                    </a:lnTo>
                    <a:lnTo>
                      <a:pt x="17" y="412"/>
                    </a:lnTo>
                    <a:lnTo>
                      <a:pt x="40" y="450"/>
                    </a:lnTo>
                    <a:lnTo>
                      <a:pt x="52" y="465"/>
                    </a:lnTo>
                    <a:lnTo>
                      <a:pt x="76" y="496"/>
                    </a:lnTo>
                    <a:lnTo>
                      <a:pt x="91" y="511"/>
                    </a:lnTo>
                    <a:lnTo>
                      <a:pt x="120" y="534"/>
                    </a:lnTo>
                    <a:lnTo>
                      <a:pt x="150" y="553"/>
                    </a:lnTo>
                    <a:lnTo>
                      <a:pt x="213" y="568"/>
                    </a:lnTo>
                    <a:lnTo>
                      <a:pt x="268" y="568"/>
                    </a:lnTo>
                    <a:lnTo>
                      <a:pt x="321" y="559"/>
                    </a:lnTo>
                    <a:lnTo>
                      <a:pt x="314" y="511"/>
                    </a:lnTo>
                    <a:lnTo>
                      <a:pt x="297" y="519"/>
                    </a:lnTo>
                    <a:lnTo>
                      <a:pt x="247" y="530"/>
                    </a:lnTo>
                    <a:lnTo>
                      <a:pt x="186" y="517"/>
                    </a:lnTo>
                    <a:lnTo>
                      <a:pt x="147" y="500"/>
                    </a:lnTo>
                    <a:lnTo>
                      <a:pt x="107" y="462"/>
                    </a:lnTo>
                    <a:lnTo>
                      <a:pt x="71" y="410"/>
                    </a:lnTo>
                    <a:lnTo>
                      <a:pt x="50" y="367"/>
                    </a:lnTo>
                    <a:lnTo>
                      <a:pt x="38" y="292"/>
                    </a:lnTo>
                    <a:lnTo>
                      <a:pt x="48" y="201"/>
                    </a:lnTo>
                    <a:lnTo>
                      <a:pt x="57" y="165"/>
                    </a:lnTo>
                    <a:lnTo>
                      <a:pt x="69" y="139"/>
                    </a:lnTo>
                    <a:lnTo>
                      <a:pt x="91" y="99"/>
                    </a:lnTo>
                    <a:lnTo>
                      <a:pt x="114" y="61"/>
                    </a:lnTo>
                    <a:lnTo>
                      <a:pt x="141" y="21"/>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4" name="Freeform 151">
                <a:extLst>
                  <a:ext uri="{FF2B5EF4-FFF2-40B4-BE49-F238E27FC236}">
                    <a16:creationId xmlns:a16="http://schemas.microsoft.com/office/drawing/2014/main" id="{265159E9-6C72-4136-A6A3-76AC62A43B84}"/>
                  </a:ext>
                </a:extLst>
              </p:cNvPr>
              <p:cNvSpPr>
                <a:spLocks noChangeArrowheads="1"/>
              </p:cNvSpPr>
              <p:nvPr/>
            </p:nvSpPr>
            <p:spPr bwMode="auto">
              <a:xfrm>
                <a:off x="3765" y="2421"/>
                <a:ext cx="82" cy="219"/>
              </a:xfrm>
              <a:custGeom>
                <a:avLst/>
                <a:gdLst>
                  <a:gd name="T0" fmla="*/ 49 w 163"/>
                  <a:gd name="T1" fmla="*/ 0 h 437"/>
                  <a:gd name="T2" fmla="*/ 38 w 163"/>
                  <a:gd name="T3" fmla="*/ 133 h 437"/>
                  <a:gd name="T4" fmla="*/ 51 w 163"/>
                  <a:gd name="T5" fmla="*/ 211 h 437"/>
                  <a:gd name="T6" fmla="*/ 82 w 163"/>
                  <a:gd name="T7" fmla="*/ 275 h 437"/>
                  <a:gd name="T8" fmla="*/ 118 w 163"/>
                  <a:gd name="T9" fmla="*/ 336 h 437"/>
                  <a:gd name="T10" fmla="*/ 144 w 163"/>
                  <a:gd name="T11" fmla="*/ 365 h 437"/>
                  <a:gd name="T12" fmla="*/ 163 w 163"/>
                  <a:gd name="T13" fmla="*/ 397 h 437"/>
                  <a:gd name="T14" fmla="*/ 156 w 163"/>
                  <a:gd name="T15" fmla="*/ 437 h 437"/>
                  <a:gd name="T16" fmla="*/ 108 w 163"/>
                  <a:gd name="T17" fmla="*/ 370 h 437"/>
                  <a:gd name="T18" fmla="*/ 82 w 163"/>
                  <a:gd name="T19" fmla="*/ 330 h 437"/>
                  <a:gd name="T20" fmla="*/ 38 w 163"/>
                  <a:gd name="T21" fmla="*/ 258 h 437"/>
                  <a:gd name="T22" fmla="*/ 7 w 163"/>
                  <a:gd name="T23" fmla="*/ 178 h 437"/>
                  <a:gd name="T24" fmla="*/ 0 w 163"/>
                  <a:gd name="T25" fmla="*/ 57 h 437"/>
                  <a:gd name="T26" fmla="*/ 11 w 163"/>
                  <a:gd name="T27" fmla="*/ 11 h 437"/>
                  <a:gd name="T28" fmla="*/ 49 w 163"/>
                  <a:gd name="T29"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 h="437">
                    <a:moveTo>
                      <a:pt x="49" y="0"/>
                    </a:moveTo>
                    <a:lnTo>
                      <a:pt x="38" y="133"/>
                    </a:lnTo>
                    <a:lnTo>
                      <a:pt x="51" y="211"/>
                    </a:lnTo>
                    <a:lnTo>
                      <a:pt x="82" y="275"/>
                    </a:lnTo>
                    <a:lnTo>
                      <a:pt x="118" y="336"/>
                    </a:lnTo>
                    <a:lnTo>
                      <a:pt x="144" y="365"/>
                    </a:lnTo>
                    <a:lnTo>
                      <a:pt x="163" y="397"/>
                    </a:lnTo>
                    <a:lnTo>
                      <a:pt x="156" y="437"/>
                    </a:lnTo>
                    <a:lnTo>
                      <a:pt x="108" y="370"/>
                    </a:lnTo>
                    <a:lnTo>
                      <a:pt x="82" y="330"/>
                    </a:lnTo>
                    <a:lnTo>
                      <a:pt x="38" y="258"/>
                    </a:lnTo>
                    <a:lnTo>
                      <a:pt x="7" y="178"/>
                    </a:lnTo>
                    <a:lnTo>
                      <a:pt x="0" y="57"/>
                    </a:lnTo>
                    <a:lnTo>
                      <a:pt x="11" y="11"/>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5" name="Freeform 152">
                <a:extLst>
                  <a:ext uri="{FF2B5EF4-FFF2-40B4-BE49-F238E27FC236}">
                    <a16:creationId xmlns:a16="http://schemas.microsoft.com/office/drawing/2014/main" id="{CA498C7F-9D34-47EF-ACE4-908FF344098E}"/>
                  </a:ext>
                </a:extLst>
              </p:cNvPr>
              <p:cNvSpPr>
                <a:spLocks noChangeArrowheads="1"/>
              </p:cNvSpPr>
              <p:nvPr/>
            </p:nvSpPr>
            <p:spPr bwMode="auto">
              <a:xfrm>
                <a:off x="3814" y="2419"/>
                <a:ext cx="66" cy="152"/>
              </a:xfrm>
              <a:custGeom>
                <a:avLst/>
                <a:gdLst>
                  <a:gd name="T0" fmla="*/ 2 w 131"/>
                  <a:gd name="T1" fmla="*/ 0 h 302"/>
                  <a:gd name="T2" fmla="*/ 0 w 131"/>
                  <a:gd name="T3" fmla="*/ 110 h 302"/>
                  <a:gd name="T4" fmla="*/ 11 w 131"/>
                  <a:gd name="T5" fmla="*/ 180 h 302"/>
                  <a:gd name="T6" fmla="*/ 30 w 131"/>
                  <a:gd name="T7" fmla="*/ 213 h 302"/>
                  <a:gd name="T8" fmla="*/ 66 w 131"/>
                  <a:gd name="T9" fmla="*/ 262 h 302"/>
                  <a:gd name="T10" fmla="*/ 106 w 131"/>
                  <a:gd name="T11" fmla="*/ 302 h 302"/>
                  <a:gd name="T12" fmla="*/ 131 w 131"/>
                  <a:gd name="T13" fmla="*/ 258 h 302"/>
                  <a:gd name="T14" fmla="*/ 116 w 131"/>
                  <a:gd name="T15" fmla="*/ 243 h 302"/>
                  <a:gd name="T16" fmla="*/ 78 w 131"/>
                  <a:gd name="T17" fmla="*/ 207 h 302"/>
                  <a:gd name="T18" fmla="*/ 59 w 131"/>
                  <a:gd name="T19" fmla="*/ 184 h 302"/>
                  <a:gd name="T20" fmla="*/ 40 w 131"/>
                  <a:gd name="T21" fmla="*/ 163 h 302"/>
                  <a:gd name="T22" fmla="*/ 26 w 131"/>
                  <a:gd name="T23" fmla="*/ 114 h 302"/>
                  <a:gd name="T24" fmla="*/ 19 w 131"/>
                  <a:gd name="T25" fmla="*/ 23 h 302"/>
                  <a:gd name="T26" fmla="*/ 2 w 131"/>
                  <a:gd name="T2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302">
                    <a:moveTo>
                      <a:pt x="2" y="0"/>
                    </a:moveTo>
                    <a:lnTo>
                      <a:pt x="0" y="110"/>
                    </a:lnTo>
                    <a:lnTo>
                      <a:pt x="11" y="180"/>
                    </a:lnTo>
                    <a:lnTo>
                      <a:pt x="30" y="213"/>
                    </a:lnTo>
                    <a:lnTo>
                      <a:pt x="66" y="262"/>
                    </a:lnTo>
                    <a:lnTo>
                      <a:pt x="106" y="302"/>
                    </a:lnTo>
                    <a:lnTo>
                      <a:pt x="131" y="258"/>
                    </a:lnTo>
                    <a:lnTo>
                      <a:pt x="116" y="243"/>
                    </a:lnTo>
                    <a:lnTo>
                      <a:pt x="78" y="207"/>
                    </a:lnTo>
                    <a:lnTo>
                      <a:pt x="59" y="184"/>
                    </a:lnTo>
                    <a:lnTo>
                      <a:pt x="40" y="163"/>
                    </a:lnTo>
                    <a:lnTo>
                      <a:pt x="26" y="114"/>
                    </a:lnTo>
                    <a:lnTo>
                      <a:pt x="19" y="2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6" name="Freeform 153">
                <a:extLst>
                  <a:ext uri="{FF2B5EF4-FFF2-40B4-BE49-F238E27FC236}">
                    <a16:creationId xmlns:a16="http://schemas.microsoft.com/office/drawing/2014/main" id="{9EDC7618-2F53-448F-BEA5-21905EDD78E2}"/>
                  </a:ext>
                </a:extLst>
              </p:cNvPr>
              <p:cNvSpPr>
                <a:spLocks noChangeArrowheads="1"/>
              </p:cNvSpPr>
              <p:nvPr/>
            </p:nvSpPr>
            <p:spPr bwMode="auto">
              <a:xfrm>
                <a:off x="3635" y="2404"/>
                <a:ext cx="162" cy="303"/>
              </a:xfrm>
              <a:custGeom>
                <a:avLst/>
                <a:gdLst>
                  <a:gd name="T0" fmla="*/ 61 w 325"/>
                  <a:gd name="T1" fmla="*/ 394 h 607"/>
                  <a:gd name="T2" fmla="*/ 69 w 325"/>
                  <a:gd name="T3" fmla="*/ 362 h 607"/>
                  <a:gd name="T4" fmla="*/ 80 w 325"/>
                  <a:gd name="T5" fmla="*/ 327 h 607"/>
                  <a:gd name="T6" fmla="*/ 111 w 325"/>
                  <a:gd name="T7" fmla="*/ 240 h 607"/>
                  <a:gd name="T8" fmla="*/ 149 w 325"/>
                  <a:gd name="T9" fmla="*/ 156 h 607"/>
                  <a:gd name="T10" fmla="*/ 192 w 325"/>
                  <a:gd name="T11" fmla="*/ 105 h 607"/>
                  <a:gd name="T12" fmla="*/ 244 w 325"/>
                  <a:gd name="T13" fmla="*/ 69 h 607"/>
                  <a:gd name="T14" fmla="*/ 268 w 325"/>
                  <a:gd name="T15" fmla="*/ 56 h 607"/>
                  <a:gd name="T16" fmla="*/ 310 w 325"/>
                  <a:gd name="T17" fmla="*/ 37 h 607"/>
                  <a:gd name="T18" fmla="*/ 325 w 325"/>
                  <a:gd name="T19" fmla="*/ 31 h 607"/>
                  <a:gd name="T20" fmla="*/ 289 w 325"/>
                  <a:gd name="T21" fmla="*/ 0 h 607"/>
                  <a:gd name="T22" fmla="*/ 208 w 325"/>
                  <a:gd name="T23" fmla="*/ 37 h 607"/>
                  <a:gd name="T24" fmla="*/ 173 w 325"/>
                  <a:gd name="T25" fmla="*/ 61 h 607"/>
                  <a:gd name="T26" fmla="*/ 139 w 325"/>
                  <a:gd name="T27" fmla="*/ 99 h 607"/>
                  <a:gd name="T28" fmla="*/ 80 w 325"/>
                  <a:gd name="T29" fmla="*/ 210 h 607"/>
                  <a:gd name="T30" fmla="*/ 44 w 325"/>
                  <a:gd name="T31" fmla="*/ 337 h 607"/>
                  <a:gd name="T32" fmla="*/ 17 w 325"/>
                  <a:gd name="T33" fmla="*/ 432 h 607"/>
                  <a:gd name="T34" fmla="*/ 0 w 325"/>
                  <a:gd name="T35" fmla="*/ 517 h 607"/>
                  <a:gd name="T36" fmla="*/ 35 w 325"/>
                  <a:gd name="T37" fmla="*/ 544 h 607"/>
                  <a:gd name="T38" fmla="*/ 57 w 325"/>
                  <a:gd name="T39" fmla="*/ 559 h 607"/>
                  <a:gd name="T40" fmla="*/ 109 w 325"/>
                  <a:gd name="T41" fmla="*/ 590 h 607"/>
                  <a:gd name="T42" fmla="*/ 164 w 325"/>
                  <a:gd name="T43" fmla="*/ 607 h 607"/>
                  <a:gd name="T44" fmla="*/ 266 w 325"/>
                  <a:gd name="T45" fmla="*/ 597 h 607"/>
                  <a:gd name="T46" fmla="*/ 320 w 325"/>
                  <a:gd name="T47" fmla="*/ 584 h 607"/>
                  <a:gd name="T48" fmla="*/ 295 w 325"/>
                  <a:gd name="T49" fmla="*/ 548 h 607"/>
                  <a:gd name="T50" fmla="*/ 227 w 325"/>
                  <a:gd name="T51" fmla="*/ 557 h 607"/>
                  <a:gd name="T52" fmla="*/ 168 w 325"/>
                  <a:gd name="T53" fmla="*/ 556 h 607"/>
                  <a:gd name="T54" fmla="*/ 114 w 325"/>
                  <a:gd name="T55" fmla="*/ 540 h 607"/>
                  <a:gd name="T56" fmla="*/ 73 w 325"/>
                  <a:gd name="T57" fmla="*/ 491 h 607"/>
                  <a:gd name="T58" fmla="*/ 55 w 325"/>
                  <a:gd name="T59" fmla="*/ 440 h 607"/>
                  <a:gd name="T60" fmla="*/ 61 w 325"/>
                  <a:gd name="T61" fmla="*/ 39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5" h="607">
                    <a:moveTo>
                      <a:pt x="61" y="394"/>
                    </a:moveTo>
                    <a:lnTo>
                      <a:pt x="69" y="362"/>
                    </a:lnTo>
                    <a:lnTo>
                      <a:pt x="80" y="327"/>
                    </a:lnTo>
                    <a:lnTo>
                      <a:pt x="111" y="240"/>
                    </a:lnTo>
                    <a:lnTo>
                      <a:pt x="149" y="156"/>
                    </a:lnTo>
                    <a:lnTo>
                      <a:pt x="192" y="105"/>
                    </a:lnTo>
                    <a:lnTo>
                      <a:pt x="244" y="69"/>
                    </a:lnTo>
                    <a:lnTo>
                      <a:pt x="268" y="56"/>
                    </a:lnTo>
                    <a:lnTo>
                      <a:pt x="310" y="37"/>
                    </a:lnTo>
                    <a:lnTo>
                      <a:pt x="325" y="31"/>
                    </a:lnTo>
                    <a:lnTo>
                      <a:pt x="289" y="0"/>
                    </a:lnTo>
                    <a:lnTo>
                      <a:pt x="208" y="37"/>
                    </a:lnTo>
                    <a:lnTo>
                      <a:pt x="173" y="61"/>
                    </a:lnTo>
                    <a:lnTo>
                      <a:pt x="139" y="99"/>
                    </a:lnTo>
                    <a:lnTo>
                      <a:pt x="80" y="210"/>
                    </a:lnTo>
                    <a:lnTo>
                      <a:pt x="44" y="337"/>
                    </a:lnTo>
                    <a:lnTo>
                      <a:pt x="17" y="432"/>
                    </a:lnTo>
                    <a:lnTo>
                      <a:pt x="0" y="517"/>
                    </a:lnTo>
                    <a:lnTo>
                      <a:pt x="35" y="544"/>
                    </a:lnTo>
                    <a:lnTo>
                      <a:pt x="57" y="559"/>
                    </a:lnTo>
                    <a:lnTo>
                      <a:pt x="109" y="590"/>
                    </a:lnTo>
                    <a:lnTo>
                      <a:pt x="164" y="607"/>
                    </a:lnTo>
                    <a:lnTo>
                      <a:pt x="266" y="597"/>
                    </a:lnTo>
                    <a:lnTo>
                      <a:pt x="320" y="584"/>
                    </a:lnTo>
                    <a:lnTo>
                      <a:pt x="295" y="548"/>
                    </a:lnTo>
                    <a:lnTo>
                      <a:pt x="227" y="557"/>
                    </a:lnTo>
                    <a:lnTo>
                      <a:pt x="168" y="556"/>
                    </a:lnTo>
                    <a:lnTo>
                      <a:pt x="114" y="540"/>
                    </a:lnTo>
                    <a:lnTo>
                      <a:pt x="73" y="491"/>
                    </a:lnTo>
                    <a:lnTo>
                      <a:pt x="55" y="440"/>
                    </a:lnTo>
                    <a:lnTo>
                      <a:pt x="61"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7" name="Freeform 154">
                <a:extLst>
                  <a:ext uri="{FF2B5EF4-FFF2-40B4-BE49-F238E27FC236}">
                    <a16:creationId xmlns:a16="http://schemas.microsoft.com/office/drawing/2014/main" id="{42C2E698-25F8-4E17-B868-40ACD4B0D0C2}"/>
                  </a:ext>
                </a:extLst>
              </p:cNvPr>
              <p:cNvSpPr>
                <a:spLocks noChangeArrowheads="1"/>
              </p:cNvSpPr>
              <p:nvPr/>
            </p:nvSpPr>
            <p:spPr bwMode="auto">
              <a:xfrm>
                <a:off x="3936" y="2290"/>
                <a:ext cx="100" cy="113"/>
              </a:xfrm>
              <a:custGeom>
                <a:avLst/>
                <a:gdLst>
                  <a:gd name="T0" fmla="*/ 194 w 200"/>
                  <a:gd name="T1" fmla="*/ 0 h 227"/>
                  <a:gd name="T2" fmla="*/ 200 w 200"/>
                  <a:gd name="T3" fmla="*/ 54 h 227"/>
                  <a:gd name="T4" fmla="*/ 190 w 200"/>
                  <a:gd name="T5" fmla="*/ 103 h 227"/>
                  <a:gd name="T6" fmla="*/ 179 w 200"/>
                  <a:gd name="T7" fmla="*/ 128 h 227"/>
                  <a:gd name="T8" fmla="*/ 171 w 200"/>
                  <a:gd name="T9" fmla="*/ 141 h 227"/>
                  <a:gd name="T10" fmla="*/ 160 w 200"/>
                  <a:gd name="T11" fmla="*/ 152 h 227"/>
                  <a:gd name="T12" fmla="*/ 135 w 200"/>
                  <a:gd name="T13" fmla="*/ 173 h 227"/>
                  <a:gd name="T14" fmla="*/ 110 w 200"/>
                  <a:gd name="T15" fmla="*/ 190 h 227"/>
                  <a:gd name="T16" fmla="*/ 85 w 200"/>
                  <a:gd name="T17" fmla="*/ 204 h 227"/>
                  <a:gd name="T18" fmla="*/ 63 w 200"/>
                  <a:gd name="T19" fmla="*/ 213 h 227"/>
                  <a:gd name="T20" fmla="*/ 13 w 200"/>
                  <a:gd name="T21" fmla="*/ 227 h 227"/>
                  <a:gd name="T22" fmla="*/ 0 w 200"/>
                  <a:gd name="T23" fmla="*/ 206 h 227"/>
                  <a:gd name="T24" fmla="*/ 32 w 200"/>
                  <a:gd name="T25" fmla="*/ 189 h 227"/>
                  <a:gd name="T26" fmla="*/ 66 w 200"/>
                  <a:gd name="T27" fmla="*/ 168 h 227"/>
                  <a:gd name="T28" fmla="*/ 85 w 200"/>
                  <a:gd name="T29" fmla="*/ 154 h 227"/>
                  <a:gd name="T30" fmla="*/ 104 w 200"/>
                  <a:gd name="T31" fmla="*/ 139 h 227"/>
                  <a:gd name="T32" fmla="*/ 146 w 200"/>
                  <a:gd name="T33" fmla="*/ 67 h 227"/>
                  <a:gd name="T34" fmla="*/ 152 w 200"/>
                  <a:gd name="T35" fmla="*/ 29 h 227"/>
                  <a:gd name="T36" fmla="*/ 194 w 200"/>
                  <a:gd name="T37"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0" h="227">
                    <a:moveTo>
                      <a:pt x="194" y="0"/>
                    </a:moveTo>
                    <a:lnTo>
                      <a:pt x="200" y="54"/>
                    </a:lnTo>
                    <a:lnTo>
                      <a:pt x="190" y="103"/>
                    </a:lnTo>
                    <a:lnTo>
                      <a:pt x="179" y="128"/>
                    </a:lnTo>
                    <a:lnTo>
                      <a:pt x="171" y="141"/>
                    </a:lnTo>
                    <a:lnTo>
                      <a:pt x="160" y="152"/>
                    </a:lnTo>
                    <a:lnTo>
                      <a:pt x="135" y="173"/>
                    </a:lnTo>
                    <a:lnTo>
                      <a:pt x="110" y="190"/>
                    </a:lnTo>
                    <a:lnTo>
                      <a:pt x="85" y="204"/>
                    </a:lnTo>
                    <a:lnTo>
                      <a:pt x="63" y="213"/>
                    </a:lnTo>
                    <a:lnTo>
                      <a:pt x="13" y="227"/>
                    </a:lnTo>
                    <a:lnTo>
                      <a:pt x="0" y="206"/>
                    </a:lnTo>
                    <a:lnTo>
                      <a:pt x="32" y="189"/>
                    </a:lnTo>
                    <a:lnTo>
                      <a:pt x="66" y="168"/>
                    </a:lnTo>
                    <a:lnTo>
                      <a:pt x="85" y="154"/>
                    </a:lnTo>
                    <a:lnTo>
                      <a:pt x="104" y="139"/>
                    </a:lnTo>
                    <a:lnTo>
                      <a:pt x="146" y="67"/>
                    </a:lnTo>
                    <a:lnTo>
                      <a:pt x="152" y="29"/>
                    </a:lnTo>
                    <a:lnTo>
                      <a:pt x="1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8" name="Freeform 155">
                <a:extLst>
                  <a:ext uri="{FF2B5EF4-FFF2-40B4-BE49-F238E27FC236}">
                    <a16:creationId xmlns:a16="http://schemas.microsoft.com/office/drawing/2014/main" id="{CC1AE359-FFC3-4FC0-81B8-A7176C305772}"/>
                  </a:ext>
                </a:extLst>
              </p:cNvPr>
              <p:cNvSpPr>
                <a:spLocks noChangeArrowheads="1"/>
              </p:cNvSpPr>
              <p:nvPr/>
            </p:nvSpPr>
            <p:spPr bwMode="auto">
              <a:xfrm>
                <a:off x="4117" y="2312"/>
                <a:ext cx="307" cy="289"/>
              </a:xfrm>
              <a:custGeom>
                <a:avLst/>
                <a:gdLst>
                  <a:gd name="T0" fmla="*/ 0 w 612"/>
                  <a:gd name="T1" fmla="*/ 0 h 578"/>
                  <a:gd name="T2" fmla="*/ 93 w 612"/>
                  <a:gd name="T3" fmla="*/ 13 h 578"/>
                  <a:gd name="T4" fmla="*/ 184 w 612"/>
                  <a:gd name="T5" fmla="*/ 34 h 578"/>
                  <a:gd name="T6" fmla="*/ 234 w 612"/>
                  <a:gd name="T7" fmla="*/ 51 h 578"/>
                  <a:gd name="T8" fmla="*/ 283 w 612"/>
                  <a:gd name="T9" fmla="*/ 72 h 578"/>
                  <a:gd name="T10" fmla="*/ 331 w 612"/>
                  <a:gd name="T11" fmla="*/ 99 h 578"/>
                  <a:gd name="T12" fmla="*/ 373 w 612"/>
                  <a:gd name="T13" fmla="*/ 131 h 578"/>
                  <a:gd name="T14" fmla="*/ 409 w 612"/>
                  <a:gd name="T15" fmla="*/ 165 h 578"/>
                  <a:gd name="T16" fmla="*/ 439 w 612"/>
                  <a:gd name="T17" fmla="*/ 198 h 578"/>
                  <a:gd name="T18" fmla="*/ 464 w 612"/>
                  <a:gd name="T19" fmla="*/ 230 h 578"/>
                  <a:gd name="T20" fmla="*/ 483 w 612"/>
                  <a:gd name="T21" fmla="*/ 255 h 578"/>
                  <a:gd name="T22" fmla="*/ 517 w 612"/>
                  <a:gd name="T23" fmla="*/ 287 h 578"/>
                  <a:gd name="T24" fmla="*/ 612 w 612"/>
                  <a:gd name="T25" fmla="*/ 376 h 578"/>
                  <a:gd name="T26" fmla="*/ 595 w 612"/>
                  <a:gd name="T27" fmla="*/ 397 h 578"/>
                  <a:gd name="T28" fmla="*/ 576 w 612"/>
                  <a:gd name="T29" fmla="*/ 422 h 578"/>
                  <a:gd name="T30" fmla="*/ 549 w 612"/>
                  <a:gd name="T31" fmla="*/ 449 h 578"/>
                  <a:gd name="T32" fmla="*/ 519 w 612"/>
                  <a:gd name="T33" fmla="*/ 481 h 578"/>
                  <a:gd name="T34" fmla="*/ 483 w 612"/>
                  <a:gd name="T35" fmla="*/ 510 h 578"/>
                  <a:gd name="T36" fmla="*/ 445 w 612"/>
                  <a:gd name="T37" fmla="*/ 534 h 578"/>
                  <a:gd name="T38" fmla="*/ 403 w 612"/>
                  <a:gd name="T39" fmla="*/ 555 h 578"/>
                  <a:gd name="T40" fmla="*/ 367 w 612"/>
                  <a:gd name="T41" fmla="*/ 567 h 578"/>
                  <a:gd name="T42" fmla="*/ 297 w 612"/>
                  <a:gd name="T43" fmla="*/ 578 h 578"/>
                  <a:gd name="T44" fmla="*/ 274 w 612"/>
                  <a:gd name="T45" fmla="*/ 570 h 578"/>
                  <a:gd name="T46" fmla="*/ 272 w 612"/>
                  <a:gd name="T47" fmla="*/ 534 h 578"/>
                  <a:gd name="T48" fmla="*/ 298 w 612"/>
                  <a:gd name="T49" fmla="*/ 534 h 578"/>
                  <a:gd name="T50" fmla="*/ 333 w 612"/>
                  <a:gd name="T51" fmla="*/ 525 h 578"/>
                  <a:gd name="T52" fmla="*/ 382 w 612"/>
                  <a:gd name="T53" fmla="*/ 506 h 578"/>
                  <a:gd name="T54" fmla="*/ 432 w 612"/>
                  <a:gd name="T55" fmla="*/ 479 h 578"/>
                  <a:gd name="T56" fmla="*/ 456 w 612"/>
                  <a:gd name="T57" fmla="*/ 456 h 578"/>
                  <a:gd name="T58" fmla="*/ 494 w 612"/>
                  <a:gd name="T59" fmla="*/ 416 h 578"/>
                  <a:gd name="T60" fmla="*/ 506 w 612"/>
                  <a:gd name="T61" fmla="*/ 399 h 578"/>
                  <a:gd name="T62" fmla="*/ 525 w 612"/>
                  <a:gd name="T63" fmla="*/ 367 h 578"/>
                  <a:gd name="T64" fmla="*/ 513 w 612"/>
                  <a:gd name="T65" fmla="*/ 356 h 578"/>
                  <a:gd name="T66" fmla="*/ 490 w 612"/>
                  <a:gd name="T67" fmla="*/ 327 h 578"/>
                  <a:gd name="T68" fmla="*/ 456 w 612"/>
                  <a:gd name="T69" fmla="*/ 287 h 578"/>
                  <a:gd name="T70" fmla="*/ 426 w 612"/>
                  <a:gd name="T71" fmla="*/ 251 h 578"/>
                  <a:gd name="T72" fmla="*/ 390 w 612"/>
                  <a:gd name="T73" fmla="*/ 213 h 578"/>
                  <a:gd name="T74" fmla="*/ 365 w 612"/>
                  <a:gd name="T75" fmla="*/ 188 h 578"/>
                  <a:gd name="T76" fmla="*/ 338 w 612"/>
                  <a:gd name="T77" fmla="*/ 165 h 578"/>
                  <a:gd name="T78" fmla="*/ 314 w 612"/>
                  <a:gd name="T79" fmla="*/ 143 h 578"/>
                  <a:gd name="T80" fmla="*/ 264 w 612"/>
                  <a:gd name="T81" fmla="*/ 107 h 578"/>
                  <a:gd name="T82" fmla="*/ 241 w 612"/>
                  <a:gd name="T83" fmla="*/ 93 h 578"/>
                  <a:gd name="T84" fmla="*/ 221 w 612"/>
                  <a:gd name="T85" fmla="*/ 84 h 578"/>
                  <a:gd name="T86" fmla="*/ 179 w 612"/>
                  <a:gd name="T87" fmla="*/ 70 h 578"/>
                  <a:gd name="T88" fmla="*/ 143 w 612"/>
                  <a:gd name="T89" fmla="*/ 61 h 578"/>
                  <a:gd name="T90" fmla="*/ 84 w 612"/>
                  <a:gd name="T91" fmla="*/ 46 h 578"/>
                  <a:gd name="T92" fmla="*/ 30 w 612"/>
                  <a:gd name="T93" fmla="*/ 34 h 578"/>
                  <a:gd name="T94" fmla="*/ 0 w 612"/>
                  <a:gd name="T95"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2" h="578">
                    <a:moveTo>
                      <a:pt x="0" y="0"/>
                    </a:moveTo>
                    <a:lnTo>
                      <a:pt x="93" y="13"/>
                    </a:lnTo>
                    <a:lnTo>
                      <a:pt x="184" y="34"/>
                    </a:lnTo>
                    <a:lnTo>
                      <a:pt x="234" y="51"/>
                    </a:lnTo>
                    <a:lnTo>
                      <a:pt x="283" y="72"/>
                    </a:lnTo>
                    <a:lnTo>
                      <a:pt x="331" y="99"/>
                    </a:lnTo>
                    <a:lnTo>
                      <a:pt x="373" y="131"/>
                    </a:lnTo>
                    <a:lnTo>
                      <a:pt x="409" y="165"/>
                    </a:lnTo>
                    <a:lnTo>
                      <a:pt x="439" y="198"/>
                    </a:lnTo>
                    <a:lnTo>
                      <a:pt x="464" y="230"/>
                    </a:lnTo>
                    <a:lnTo>
                      <a:pt x="483" y="255"/>
                    </a:lnTo>
                    <a:lnTo>
                      <a:pt x="517" y="287"/>
                    </a:lnTo>
                    <a:lnTo>
                      <a:pt x="612" y="376"/>
                    </a:lnTo>
                    <a:lnTo>
                      <a:pt x="595" y="397"/>
                    </a:lnTo>
                    <a:lnTo>
                      <a:pt x="576" y="422"/>
                    </a:lnTo>
                    <a:lnTo>
                      <a:pt x="549" y="449"/>
                    </a:lnTo>
                    <a:lnTo>
                      <a:pt x="519" y="481"/>
                    </a:lnTo>
                    <a:lnTo>
                      <a:pt x="483" y="510"/>
                    </a:lnTo>
                    <a:lnTo>
                      <a:pt x="445" y="534"/>
                    </a:lnTo>
                    <a:lnTo>
                      <a:pt x="403" y="555"/>
                    </a:lnTo>
                    <a:lnTo>
                      <a:pt x="367" y="567"/>
                    </a:lnTo>
                    <a:lnTo>
                      <a:pt x="297" y="578"/>
                    </a:lnTo>
                    <a:lnTo>
                      <a:pt x="274" y="570"/>
                    </a:lnTo>
                    <a:lnTo>
                      <a:pt x="272" y="534"/>
                    </a:lnTo>
                    <a:lnTo>
                      <a:pt x="298" y="534"/>
                    </a:lnTo>
                    <a:lnTo>
                      <a:pt x="333" y="525"/>
                    </a:lnTo>
                    <a:lnTo>
                      <a:pt x="382" y="506"/>
                    </a:lnTo>
                    <a:lnTo>
                      <a:pt x="432" y="479"/>
                    </a:lnTo>
                    <a:lnTo>
                      <a:pt x="456" y="456"/>
                    </a:lnTo>
                    <a:lnTo>
                      <a:pt x="494" y="416"/>
                    </a:lnTo>
                    <a:lnTo>
                      <a:pt x="506" y="399"/>
                    </a:lnTo>
                    <a:lnTo>
                      <a:pt x="525" y="367"/>
                    </a:lnTo>
                    <a:lnTo>
                      <a:pt x="513" y="356"/>
                    </a:lnTo>
                    <a:lnTo>
                      <a:pt x="490" y="327"/>
                    </a:lnTo>
                    <a:lnTo>
                      <a:pt x="456" y="287"/>
                    </a:lnTo>
                    <a:lnTo>
                      <a:pt x="426" y="251"/>
                    </a:lnTo>
                    <a:lnTo>
                      <a:pt x="390" y="213"/>
                    </a:lnTo>
                    <a:lnTo>
                      <a:pt x="365" y="188"/>
                    </a:lnTo>
                    <a:lnTo>
                      <a:pt x="338" y="165"/>
                    </a:lnTo>
                    <a:lnTo>
                      <a:pt x="314" y="143"/>
                    </a:lnTo>
                    <a:lnTo>
                      <a:pt x="264" y="107"/>
                    </a:lnTo>
                    <a:lnTo>
                      <a:pt x="241" y="93"/>
                    </a:lnTo>
                    <a:lnTo>
                      <a:pt x="221" y="84"/>
                    </a:lnTo>
                    <a:lnTo>
                      <a:pt x="179" y="70"/>
                    </a:lnTo>
                    <a:lnTo>
                      <a:pt x="143" y="61"/>
                    </a:lnTo>
                    <a:lnTo>
                      <a:pt x="84" y="46"/>
                    </a:lnTo>
                    <a:lnTo>
                      <a:pt x="30"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299" name="Freeform 156">
                <a:extLst>
                  <a:ext uri="{FF2B5EF4-FFF2-40B4-BE49-F238E27FC236}">
                    <a16:creationId xmlns:a16="http://schemas.microsoft.com/office/drawing/2014/main" id="{38348EB0-4B50-4F9D-A477-17AACC95A9C3}"/>
                  </a:ext>
                </a:extLst>
              </p:cNvPr>
              <p:cNvSpPr>
                <a:spLocks noChangeArrowheads="1"/>
              </p:cNvSpPr>
              <p:nvPr/>
            </p:nvSpPr>
            <p:spPr bwMode="auto">
              <a:xfrm>
                <a:off x="4158" y="2415"/>
                <a:ext cx="106" cy="147"/>
              </a:xfrm>
              <a:custGeom>
                <a:avLst/>
                <a:gdLst>
                  <a:gd name="T0" fmla="*/ 45 w 211"/>
                  <a:gd name="T1" fmla="*/ 0 h 295"/>
                  <a:gd name="T2" fmla="*/ 42 w 211"/>
                  <a:gd name="T3" fmla="*/ 55 h 295"/>
                  <a:gd name="T4" fmla="*/ 51 w 211"/>
                  <a:gd name="T5" fmla="*/ 109 h 295"/>
                  <a:gd name="T6" fmla="*/ 62 w 211"/>
                  <a:gd name="T7" fmla="*/ 137 h 295"/>
                  <a:gd name="T8" fmla="*/ 81 w 211"/>
                  <a:gd name="T9" fmla="*/ 168 h 295"/>
                  <a:gd name="T10" fmla="*/ 102 w 211"/>
                  <a:gd name="T11" fmla="*/ 192 h 295"/>
                  <a:gd name="T12" fmla="*/ 125 w 211"/>
                  <a:gd name="T13" fmla="*/ 211 h 295"/>
                  <a:gd name="T14" fmla="*/ 146 w 211"/>
                  <a:gd name="T15" fmla="*/ 227 h 295"/>
                  <a:gd name="T16" fmla="*/ 167 w 211"/>
                  <a:gd name="T17" fmla="*/ 234 h 295"/>
                  <a:gd name="T18" fmla="*/ 211 w 211"/>
                  <a:gd name="T19" fmla="*/ 247 h 295"/>
                  <a:gd name="T20" fmla="*/ 205 w 211"/>
                  <a:gd name="T21" fmla="*/ 295 h 295"/>
                  <a:gd name="T22" fmla="*/ 127 w 211"/>
                  <a:gd name="T23" fmla="*/ 270 h 295"/>
                  <a:gd name="T24" fmla="*/ 97 w 211"/>
                  <a:gd name="T25" fmla="*/ 255 h 295"/>
                  <a:gd name="T26" fmla="*/ 66 w 211"/>
                  <a:gd name="T27" fmla="*/ 234 h 295"/>
                  <a:gd name="T28" fmla="*/ 38 w 211"/>
                  <a:gd name="T29" fmla="*/ 208 h 295"/>
                  <a:gd name="T30" fmla="*/ 19 w 211"/>
                  <a:gd name="T31" fmla="*/ 173 h 295"/>
                  <a:gd name="T32" fmla="*/ 0 w 211"/>
                  <a:gd name="T33" fmla="*/ 107 h 295"/>
                  <a:gd name="T34" fmla="*/ 2 w 211"/>
                  <a:gd name="T35" fmla="*/ 55 h 295"/>
                  <a:gd name="T36" fmla="*/ 9 w 211"/>
                  <a:gd name="T37" fmla="*/ 21 h 295"/>
                  <a:gd name="T38" fmla="*/ 15 w 211"/>
                  <a:gd name="T39" fmla="*/ 10 h 295"/>
                  <a:gd name="T40" fmla="*/ 45 w 211"/>
                  <a:gd name="T4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95">
                    <a:moveTo>
                      <a:pt x="45" y="0"/>
                    </a:moveTo>
                    <a:lnTo>
                      <a:pt x="42" y="55"/>
                    </a:lnTo>
                    <a:lnTo>
                      <a:pt x="51" y="109"/>
                    </a:lnTo>
                    <a:lnTo>
                      <a:pt x="62" y="137"/>
                    </a:lnTo>
                    <a:lnTo>
                      <a:pt x="81" y="168"/>
                    </a:lnTo>
                    <a:lnTo>
                      <a:pt x="102" y="192"/>
                    </a:lnTo>
                    <a:lnTo>
                      <a:pt x="125" y="211"/>
                    </a:lnTo>
                    <a:lnTo>
                      <a:pt x="146" y="227"/>
                    </a:lnTo>
                    <a:lnTo>
                      <a:pt x="167" y="234"/>
                    </a:lnTo>
                    <a:lnTo>
                      <a:pt x="211" y="247"/>
                    </a:lnTo>
                    <a:lnTo>
                      <a:pt x="205" y="295"/>
                    </a:lnTo>
                    <a:lnTo>
                      <a:pt x="127" y="270"/>
                    </a:lnTo>
                    <a:lnTo>
                      <a:pt x="97" y="255"/>
                    </a:lnTo>
                    <a:lnTo>
                      <a:pt x="66" y="234"/>
                    </a:lnTo>
                    <a:lnTo>
                      <a:pt x="38" y="208"/>
                    </a:lnTo>
                    <a:lnTo>
                      <a:pt x="19" y="173"/>
                    </a:lnTo>
                    <a:lnTo>
                      <a:pt x="0" y="107"/>
                    </a:lnTo>
                    <a:lnTo>
                      <a:pt x="2" y="55"/>
                    </a:lnTo>
                    <a:lnTo>
                      <a:pt x="9" y="21"/>
                    </a:lnTo>
                    <a:lnTo>
                      <a:pt x="15" y="10"/>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0" name="Freeform 157">
                <a:extLst>
                  <a:ext uri="{FF2B5EF4-FFF2-40B4-BE49-F238E27FC236}">
                    <a16:creationId xmlns:a16="http://schemas.microsoft.com/office/drawing/2014/main" id="{6D3EEDD4-546A-4823-BABC-B764AE38FC52}"/>
                  </a:ext>
                </a:extLst>
              </p:cNvPr>
              <p:cNvSpPr>
                <a:spLocks noChangeArrowheads="1"/>
              </p:cNvSpPr>
              <p:nvPr/>
            </p:nvSpPr>
            <p:spPr bwMode="auto">
              <a:xfrm>
                <a:off x="3858" y="2620"/>
                <a:ext cx="53" cy="51"/>
              </a:xfrm>
              <a:custGeom>
                <a:avLst/>
                <a:gdLst>
                  <a:gd name="T0" fmla="*/ 0 w 107"/>
                  <a:gd name="T1" fmla="*/ 78 h 103"/>
                  <a:gd name="T2" fmla="*/ 4 w 107"/>
                  <a:gd name="T3" fmla="*/ 38 h 103"/>
                  <a:gd name="T4" fmla="*/ 17 w 107"/>
                  <a:gd name="T5" fmla="*/ 11 h 103"/>
                  <a:gd name="T6" fmla="*/ 27 w 107"/>
                  <a:gd name="T7" fmla="*/ 4 h 103"/>
                  <a:gd name="T8" fmla="*/ 40 w 107"/>
                  <a:gd name="T9" fmla="*/ 0 h 103"/>
                  <a:gd name="T10" fmla="*/ 95 w 107"/>
                  <a:gd name="T11" fmla="*/ 9 h 103"/>
                  <a:gd name="T12" fmla="*/ 107 w 107"/>
                  <a:gd name="T13" fmla="*/ 25 h 103"/>
                  <a:gd name="T14" fmla="*/ 101 w 107"/>
                  <a:gd name="T15" fmla="*/ 55 h 103"/>
                  <a:gd name="T16" fmla="*/ 86 w 107"/>
                  <a:gd name="T17" fmla="*/ 80 h 103"/>
                  <a:gd name="T18" fmla="*/ 70 w 107"/>
                  <a:gd name="T19" fmla="*/ 91 h 103"/>
                  <a:gd name="T20" fmla="*/ 53 w 107"/>
                  <a:gd name="T21" fmla="*/ 93 h 103"/>
                  <a:gd name="T22" fmla="*/ 63 w 107"/>
                  <a:gd name="T23" fmla="*/ 40 h 103"/>
                  <a:gd name="T24" fmla="*/ 27 w 107"/>
                  <a:gd name="T25" fmla="*/ 44 h 103"/>
                  <a:gd name="T26" fmla="*/ 19 w 107"/>
                  <a:gd name="T27" fmla="*/ 103 h 103"/>
                  <a:gd name="T28" fmla="*/ 0 w 107"/>
                  <a:gd name="T2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0" y="78"/>
                    </a:moveTo>
                    <a:lnTo>
                      <a:pt x="4" y="38"/>
                    </a:lnTo>
                    <a:lnTo>
                      <a:pt x="17" y="11"/>
                    </a:lnTo>
                    <a:lnTo>
                      <a:pt x="27" y="4"/>
                    </a:lnTo>
                    <a:lnTo>
                      <a:pt x="40" y="0"/>
                    </a:lnTo>
                    <a:lnTo>
                      <a:pt x="95" y="9"/>
                    </a:lnTo>
                    <a:lnTo>
                      <a:pt x="107" y="25"/>
                    </a:lnTo>
                    <a:lnTo>
                      <a:pt x="101" y="55"/>
                    </a:lnTo>
                    <a:lnTo>
                      <a:pt x="86" y="80"/>
                    </a:lnTo>
                    <a:lnTo>
                      <a:pt x="70" y="91"/>
                    </a:lnTo>
                    <a:lnTo>
                      <a:pt x="53" y="93"/>
                    </a:lnTo>
                    <a:lnTo>
                      <a:pt x="63" y="40"/>
                    </a:lnTo>
                    <a:lnTo>
                      <a:pt x="27" y="44"/>
                    </a:lnTo>
                    <a:lnTo>
                      <a:pt x="19" y="103"/>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1" name="Freeform 158">
                <a:extLst>
                  <a:ext uri="{FF2B5EF4-FFF2-40B4-BE49-F238E27FC236}">
                    <a16:creationId xmlns:a16="http://schemas.microsoft.com/office/drawing/2014/main" id="{91FDB2BF-2B09-4E11-8BC5-FF023519258A}"/>
                  </a:ext>
                </a:extLst>
              </p:cNvPr>
              <p:cNvSpPr>
                <a:spLocks noChangeArrowheads="1"/>
              </p:cNvSpPr>
              <p:nvPr/>
            </p:nvSpPr>
            <p:spPr bwMode="auto">
              <a:xfrm>
                <a:off x="3830" y="2667"/>
                <a:ext cx="417" cy="145"/>
              </a:xfrm>
              <a:custGeom>
                <a:avLst/>
                <a:gdLst>
                  <a:gd name="T0" fmla="*/ 0 w 833"/>
                  <a:gd name="T1" fmla="*/ 0 h 291"/>
                  <a:gd name="T2" fmla="*/ 53 w 833"/>
                  <a:gd name="T3" fmla="*/ 280 h 291"/>
                  <a:gd name="T4" fmla="*/ 167 w 833"/>
                  <a:gd name="T5" fmla="*/ 291 h 291"/>
                  <a:gd name="T6" fmla="*/ 342 w 833"/>
                  <a:gd name="T7" fmla="*/ 285 h 291"/>
                  <a:gd name="T8" fmla="*/ 456 w 833"/>
                  <a:gd name="T9" fmla="*/ 266 h 291"/>
                  <a:gd name="T10" fmla="*/ 542 w 833"/>
                  <a:gd name="T11" fmla="*/ 234 h 291"/>
                  <a:gd name="T12" fmla="*/ 608 w 833"/>
                  <a:gd name="T13" fmla="*/ 209 h 291"/>
                  <a:gd name="T14" fmla="*/ 671 w 833"/>
                  <a:gd name="T15" fmla="*/ 183 h 291"/>
                  <a:gd name="T16" fmla="*/ 726 w 833"/>
                  <a:gd name="T17" fmla="*/ 154 h 291"/>
                  <a:gd name="T18" fmla="*/ 772 w 833"/>
                  <a:gd name="T19" fmla="*/ 129 h 291"/>
                  <a:gd name="T20" fmla="*/ 804 w 833"/>
                  <a:gd name="T21" fmla="*/ 110 h 291"/>
                  <a:gd name="T22" fmla="*/ 833 w 833"/>
                  <a:gd name="T23" fmla="*/ 91 h 291"/>
                  <a:gd name="T24" fmla="*/ 798 w 833"/>
                  <a:gd name="T25" fmla="*/ 61 h 291"/>
                  <a:gd name="T26" fmla="*/ 781 w 833"/>
                  <a:gd name="T27" fmla="*/ 69 h 291"/>
                  <a:gd name="T28" fmla="*/ 736 w 833"/>
                  <a:gd name="T29" fmla="*/ 89 h 291"/>
                  <a:gd name="T30" fmla="*/ 705 w 833"/>
                  <a:gd name="T31" fmla="*/ 103 h 291"/>
                  <a:gd name="T32" fmla="*/ 669 w 833"/>
                  <a:gd name="T33" fmla="*/ 118 h 291"/>
                  <a:gd name="T34" fmla="*/ 589 w 833"/>
                  <a:gd name="T35" fmla="*/ 150 h 291"/>
                  <a:gd name="T36" fmla="*/ 507 w 833"/>
                  <a:gd name="T37" fmla="*/ 184 h 291"/>
                  <a:gd name="T38" fmla="*/ 426 w 833"/>
                  <a:gd name="T39" fmla="*/ 215 h 291"/>
                  <a:gd name="T40" fmla="*/ 355 w 833"/>
                  <a:gd name="T41" fmla="*/ 236 h 291"/>
                  <a:gd name="T42" fmla="*/ 276 w 833"/>
                  <a:gd name="T43" fmla="*/ 245 h 291"/>
                  <a:gd name="T44" fmla="*/ 173 w 833"/>
                  <a:gd name="T45" fmla="*/ 241 h 291"/>
                  <a:gd name="T46" fmla="*/ 122 w 833"/>
                  <a:gd name="T47" fmla="*/ 230 h 291"/>
                  <a:gd name="T48" fmla="*/ 36 w 833"/>
                  <a:gd name="T49" fmla="*/ 21 h 291"/>
                  <a:gd name="T50" fmla="*/ 0 w 833"/>
                  <a:gd name="T5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3" h="291">
                    <a:moveTo>
                      <a:pt x="0" y="0"/>
                    </a:moveTo>
                    <a:lnTo>
                      <a:pt x="53" y="280"/>
                    </a:lnTo>
                    <a:lnTo>
                      <a:pt x="167" y="291"/>
                    </a:lnTo>
                    <a:lnTo>
                      <a:pt x="342" y="285"/>
                    </a:lnTo>
                    <a:lnTo>
                      <a:pt x="456" y="266"/>
                    </a:lnTo>
                    <a:lnTo>
                      <a:pt x="542" y="234"/>
                    </a:lnTo>
                    <a:lnTo>
                      <a:pt x="608" y="209"/>
                    </a:lnTo>
                    <a:lnTo>
                      <a:pt x="671" y="183"/>
                    </a:lnTo>
                    <a:lnTo>
                      <a:pt x="726" y="154"/>
                    </a:lnTo>
                    <a:lnTo>
                      <a:pt x="772" y="129"/>
                    </a:lnTo>
                    <a:lnTo>
                      <a:pt x="804" y="110"/>
                    </a:lnTo>
                    <a:lnTo>
                      <a:pt x="833" y="91"/>
                    </a:lnTo>
                    <a:lnTo>
                      <a:pt x="798" y="61"/>
                    </a:lnTo>
                    <a:lnTo>
                      <a:pt x="781" y="69"/>
                    </a:lnTo>
                    <a:lnTo>
                      <a:pt x="736" y="89"/>
                    </a:lnTo>
                    <a:lnTo>
                      <a:pt x="705" y="103"/>
                    </a:lnTo>
                    <a:lnTo>
                      <a:pt x="669" y="118"/>
                    </a:lnTo>
                    <a:lnTo>
                      <a:pt x="589" y="150"/>
                    </a:lnTo>
                    <a:lnTo>
                      <a:pt x="507" y="184"/>
                    </a:lnTo>
                    <a:lnTo>
                      <a:pt x="426" y="215"/>
                    </a:lnTo>
                    <a:lnTo>
                      <a:pt x="355" y="236"/>
                    </a:lnTo>
                    <a:lnTo>
                      <a:pt x="276" y="245"/>
                    </a:lnTo>
                    <a:lnTo>
                      <a:pt x="173" y="241"/>
                    </a:lnTo>
                    <a:lnTo>
                      <a:pt x="122" y="230"/>
                    </a:lnTo>
                    <a:lnTo>
                      <a:pt x="36"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2" name="Freeform 159">
                <a:extLst>
                  <a:ext uri="{FF2B5EF4-FFF2-40B4-BE49-F238E27FC236}">
                    <a16:creationId xmlns:a16="http://schemas.microsoft.com/office/drawing/2014/main" id="{9D638AE8-07A7-468F-B4B3-FD4A453B1E54}"/>
                  </a:ext>
                </a:extLst>
              </p:cNvPr>
              <p:cNvSpPr>
                <a:spLocks noChangeArrowheads="1"/>
              </p:cNvSpPr>
              <p:nvPr/>
            </p:nvSpPr>
            <p:spPr bwMode="auto">
              <a:xfrm>
                <a:off x="3648" y="2776"/>
                <a:ext cx="86" cy="321"/>
              </a:xfrm>
              <a:custGeom>
                <a:avLst/>
                <a:gdLst>
                  <a:gd name="T0" fmla="*/ 120 w 171"/>
                  <a:gd name="T1" fmla="*/ 627 h 642"/>
                  <a:gd name="T2" fmla="*/ 47 w 171"/>
                  <a:gd name="T3" fmla="*/ 503 h 642"/>
                  <a:gd name="T4" fmla="*/ 82 w 171"/>
                  <a:gd name="T5" fmla="*/ 420 h 642"/>
                  <a:gd name="T6" fmla="*/ 103 w 171"/>
                  <a:gd name="T7" fmla="*/ 368 h 642"/>
                  <a:gd name="T8" fmla="*/ 125 w 171"/>
                  <a:gd name="T9" fmla="*/ 313 h 642"/>
                  <a:gd name="T10" fmla="*/ 144 w 171"/>
                  <a:gd name="T11" fmla="*/ 260 h 642"/>
                  <a:gd name="T12" fmla="*/ 169 w 171"/>
                  <a:gd name="T13" fmla="*/ 176 h 642"/>
                  <a:gd name="T14" fmla="*/ 171 w 171"/>
                  <a:gd name="T15" fmla="*/ 119 h 642"/>
                  <a:gd name="T16" fmla="*/ 163 w 171"/>
                  <a:gd name="T17" fmla="*/ 76 h 642"/>
                  <a:gd name="T18" fmla="*/ 148 w 171"/>
                  <a:gd name="T19" fmla="*/ 34 h 642"/>
                  <a:gd name="T20" fmla="*/ 122 w 171"/>
                  <a:gd name="T21" fmla="*/ 0 h 642"/>
                  <a:gd name="T22" fmla="*/ 93 w 171"/>
                  <a:gd name="T23" fmla="*/ 40 h 642"/>
                  <a:gd name="T24" fmla="*/ 114 w 171"/>
                  <a:gd name="T25" fmla="*/ 184 h 642"/>
                  <a:gd name="T26" fmla="*/ 85 w 171"/>
                  <a:gd name="T27" fmla="*/ 277 h 642"/>
                  <a:gd name="T28" fmla="*/ 66 w 171"/>
                  <a:gd name="T29" fmla="*/ 332 h 642"/>
                  <a:gd name="T30" fmla="*/ 30 w 171"/>
                  <a:gd name="T31" fmla="*/ 437 h 642"/>
                  <a:gd name="T32" fmla="*/ 0 w 171"/>
                  <a:gd name="T33" fmla="*/ 515 h 642"/>
                  <a:gd name="T34" fmla="*/ 95 w 171"/>
                  <a:gd name="T35" fmla="*/ 642 h 642"/>
                  <a:gd name="T36" fmla="*/ 120 w 171"/>
                  <a:gd name="T37" fmla="*/ 627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642">
                    <a:moveTo>
                      <a:pt x="120" y="627"/>
                    </a:moveTo>
                    <a:lnTo>
                      <a:pt x="47" y="503"/>
                    </a:lnTo>
                    <a:lnTo>
                      <a:pt x="82" y="420"/>
                    </a:lnTo>
                    <a:lnTo>
                      <a:pt x="103" y="368"/>
                    </a:lnTo>
                    <a:lnTo>
                      <a:pt x="125" y="313"/>
                    </a:lnTo>
                    <a:lnTo>
                      <a:pt x="144" y="260"/>
                    </a:lnTo>
                    <a:lnTo>
                      <a:pt x="169" y="176"/>
                    </a:lnTo>
                    <a:lnTo>
                      <a:pt x="171" y="119"/>
                    </a:lnTo>
                    <a:lnTo>
                      <a:pt x="163" y="76"/>
                    </a:lnTo>
                    <a:lnTo>
                      <a:pt x="148" y="34"/>
                    </a:lnTo>
                    <a:lnTo>
                      <a:pt x="122" y="0"/>
                    </a:lnTo>
                    <a:lnTo>
                      <a:pt x="93" y="40"/>
                    </a:lnTo>
                    <a:lnTo>
                      <a:pt x="114" y="184"/>
                    </a:lnTo>
                    <a:lnTo>
                      <a:pt x="85" y="277"/>
                    </a:lnTo>
                    <a:lnTo>
                      <a:pt x="66" y="332"/>
                    </a:lnTo>
                    <a:lnTo>
                      <a:pt x="30" y="437"/>
                    </a:lnTo>
                    <a:lnTo>
                      <a:pt x="0" y="515"/>
                    </a:lnTo>
                    <a:lnTo>
                      <a:pt x="95" y="642"/>
                    </a:lnTo>
                    <a:lnTo>
                      <a:pt x="120" y="6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3" name="Freeform 160">
                <a:extLst>
                  <a:ext uri="{FF2B5EF4-FFF2-40B4-BE49-F238E27FC236}">
                    <a16:creationId xmlns:a16="http://schemas.microsoft.com/office/drawing/2014/main" id="{14350C75-61D2-4442-B460-60030CD1FDE2}"/>
                  </a:ext>
                </a:extLst>
              </p:cNvPr>
              <p:cNvSpPr>
                <a:spLocks noChangeArrowheads="1"/>
              </p:cNvSpPr>
              <p:nvPr/>
            </p:nvSpPr>
            <p:spPr bwMode="auto">
              <a:xfrm>
                <a:off x="3511" y="2671"/>
                <a:ext cx="156" cy="495"/>
              </a:xfrm>
              <a:custGeom>
                <a:avLst/>
                <a:gdLst>
                  <a:gd name="T0" fmla="*/ 274 w 312"/>
                  <a:gd name="T1" fmla="*/ 0 h 988"/>
                  <a:gd name="T2" fmla="*/ 213 w 312"/>
                  <a:gd name="T3" fmla="*/ 228 h 988"/>
                  <a:gd name="T4" fmla="*/ 181 w 312"/>
                  <a:gd name="T5" fmla="*/ 287 h 988"/>
                  <a:gd name="T6" fmla="*/ 147 w 312"/>
                  <a:gd name="T7" fmla="*/ 475 h 988"/>
                  <a:gd name="T8" fmla="*/ 145 w 312"/>
                  <a:gd name="T9" fmla="*/ 682 h 988"/>
                  <a:gd name="T10" fmla="*/ 120 w 312"/>
                  <a:gd name="T11" fmla="*/ 691 h 988"/>
                  <a:gd name="T12" fmla="*/ 97 w 312"/>
                  <a:gd name="T13" fmla="*/ 705 h 988"/>
                  <a:gd name="T14" fmla="*/ 69 w 312"/>
                  <a:gd name="T15" fmla="*/ 722 h 988"/>
                  <a:gd name="T16" fmla="*/ 42 w 312"/>
                  <a:gd name="T17" fmla="*/ 745 h 988"/>
                  <a:gd name="T18" fmla="*/ 19 w 312"/>
                  <a:gd name="T19" fmla="*/ 773 h 988"/>
                  <a:gd name="T20" fmla="*/ 0 w 312"/>
                  <a:gd name="T21" fmla="*/ 842 h 988"/>
                  <a:gd name="T22" fmla="*/ 4 w 312"/>
                  <a:gd name="T23" fmla="*/ 878 h 988"/>
                  <a:gd name="T24" fmla="*/ 15 w 312"/>
                  <a:gd name="T25" fmla="*/ 908 h 988"/>
                  <a:gd name="T26" fmla="*/ 50 w 312"/>
                  <a:gd name="T27" fmla="*/ 954 h 988"/>
                  <a:gd name="T28" fmla="*/ 65 w 312"/>
                  <a:gd name="T29" fmla="*/ 969 h 988"/>
                  <a:gd name="T30" fmla="*/ 80 w 312"/>
                  <a:gd name="T31" fmla="*/ 980 h 988"/>
                  <a:gd name="T32" fmla="*/ 93 w 312"/>
                  <a:gd name="T33" fmla="*/ 988 h 988"/>
                  <a:gd name="T34" fmla="*/ 126 w 312"/>
                  <a:gd name="T35" fmla="*/ 969 h 988"/>
                  <a:gd name="T36" fmla="*/ 110 w 312"/>
                  <a:gd name="T37" fmla="*/ 961 h 988"/>
                  <a:gd name="T38" fmla="*/ 78 w 312"/>
                  <a:gd name="T39" fmla="*/ 935 h 988"/>
                  <a:gd name="T40" fmla="*/ 61 w 312"/>
                  <a:gd name="T41" fmla="*/ 916 h 988"/>
                  <a:gd name="T42" fmla="*/ 46 w 312"/>
                  <a:gd name="T43" fmla="*/ 893 h 988"/>
                  <a:gd name="T44" fmla="*/ 33 w 312"/>
                  <a:gd name="T45" fmla="*/ 838 h 988"/>
                  <a:gd name="T46" fmla="*/ 40 w 312"/>
                  <a:gd name="T47" fmla="*/ 809 h 988"/>
                  <a:gd name="T48" fmla="*/ 57 w 312"/>
                  <a:gd name="T49" fmla="*/ 785 h 988"/>
                  <a:gd name="T50" fmla="*/ 80 w 312"/>
                  <a:gd name="T51" fmla="*/ 764 h 988"/>
                  <a:gd name="T52" fmla="*/ 109 w 312"/>
                  <a:gd name="T53" fmla="*/ 747 h 988"/>
                  <a:gd name="T54" fmla="*/ 156 w 312"/>
                  <a:gd name="T55" fmla="*/ 722 h 988"/>
                  <a:gd name="T56" fmla="*/ 179 w 312"/>
                  <a:gd name="T57" fmla="*/ 716 h 988"/>
                  <a:gd name="T58" fmla="*/ 185 w 312"/>
                  <a:gd name="T59" fmla="*/ 541 h 988"/>
                  <a:gd name="T60" fmla="*/ 198 w 312"/>
                  <a:gd name="T61" fmla="*/ 404 h 988"/>
                  <a:gd name="T62" fmla="*/ 207 w 312"/>
                  <a:gd name="T63" fmla="*/ 347 h 988"/>
                  <a:gd name="T64" fmla="*/ 219 w 312"/>
                  <a:gd name="T65" fmla="*/ 308 h 988"/>
                  <a:gd name="T66" fmla="*/ 270 w 312"/>
                  <a:gd name="T67" fmla="*/ 212 h 988"/>
                  <a:gd name="T68" fmla="*/ 312 w 312"/>
                  <a:gd name="T69" fmla="*/ 19 h 988"/>
                  <a:gd name="T70" fmla="*/ 274 w 312"/>
                  <a:gd name="T71"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988">
                    <a:moveTo>
                      <a:pt x="274" y="0"/>
                    </a:moveTo>
                    <a:lnTo>
                      <a:pt x="213" y="228"/>
                    </a:lnTo>
                    <a:lnTo>
                      <a:pt x="181" y="287"/>
                    </a:lnTo>
                    <a:lnTo>
                      <a:pt x="147" y="475"/>
                    </a:lnTo>
                    <a:lnTo>
                      <a:pt x="145" y="682"/>
                    </a:lnTo>
                    <a:lnTo>
                      <a:pt x="120" y="691"/>
                    </a:lnTo>
                    <a:lnTo>
                      <a:pt x="97" y="705"/>
                    </a:lnTo>
                    <a:lnTo>
                      <a:pt x="69" y="722"/>
                    </a:lnTo>
                    <a:lnTo>
                      <a:pt x="42" y="745"/>
                    </a:lnTo>
                    <a:lnTo>
                      <a:pt x="19" y="773"/>
                    </a:lnTo>
                    <a:lnTo>
                      <a:pt x="0" y="842"/>
                    </a:lnTo>
                    <a:lnTo>
                      <a:pt x="4" y="878"/>
                    </a:lnTo>
                    <a:lnTo>
                      <a:pt x="15" y="908"/>
                    </a:lnTo>
                    <a:lnTo>
                      <a:pt x="50" y="954"/>
                    </a:lnTo>
                    <a:lnTo>
                      <a:pt x="65" y="969"/>
                    </a:lnTo>
                    <a:lnTo>
                      <a:pt x="80" y="980"/>
                    </a:lnTo>
                    <a:lnTo>
                      <a:pt x="93" y="988"/>
                    </a:lnTo>
                    <a:lnTo>
                      <a:pt x="126" y="969"/>
                    </a:lnTo>
                    <a:lnTo>
                      <a:pt x="110" y="961"/>
                    </a:lnTo>
                    <a:lnTo>
                      <a:pt x="78" y="935"/>
                    </a:lnTo>
                    <a:lnTo>
                      <a:pt x="61" y="916"/>
                    </a:lnTo>
                    <a:lnTo>
                      <a:pt x="46" y="893"/>
                    </a:lnTo>
                    <a:lnTo>
                      <a:pt x="33" y="838"/>
                    </a:lnTo>
                    <a:lnTo>
                      <a:pt x="40" y="809"/>
                    </a:lnTo>
                    <a:lnTo>
                      <a:pt x="57" y="785"/>
                    </a:lnTo>
                    <a:lnTo>
                      <a:pt x="80" y="764"/>
                    </a:lnTo>
                    <a:lnTo>
                      <a:pt x="109" y="747"/>
                    </a:lnTo>
                    <a:lnTo>
                      <a:pt x="156" y="722"/>
                    </a:lnTo>
                    <a:lnTo>
                      <a:pt x="179" y="716"/>
                    </a:lnTo>
                    <a:lnTo>
                      <a:pt x="185" y="541"/>
                    </a:lnTo>
                    <a:lnTo>
                      <a:pt x="198" y="404"/>
                    </a:lnTo>
                    <a:lnTo>
                      <a:pt x="207" y="347"/>
                    </a:lnTo>
                    <a:lnTo>
                      <a:pt x="219" y="308"/>
                    </a:lnTo>
                    <a:lnTo>
                      <a:pt x="270" y="212"/>
                    </a:lnTo>
                    <a:lnTo>
                      <a:pt x="312" y="19"/>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4" name="Freeform 161">
                <a:extLst>
                  <a:ext uri="{FF2B5EF4-FFF2-40B4-BE49-F238E27FC236}">
                    <a16:creationId xmlns:a16="http://schemas.microsoft.com/office/drawing/2014/main" id="{8FF78174-27AB-4D49-AE4A-2321DE81F8FA}"/>
                  </a:ext>
                </a:extLst>
              </p:cNvPr>
              <p:cNvSpPr>
                <a:spLocks noChangeArrowheads="1"/>
              </p:cNvSpPr>
              <p:nvPr/>
            </p:nvSpPr>
            <p:spPr bwMode="auto">
              <a:xfrm>
                <a:off x="3929" y="2477"/>
                <a:ext cx="44" cy="40"/>
              </a:xfrm>
              <a:custGeom>
                <a:avLst/>
                <a:gdLst>
                  <a:gd name="T0" fmla="*/ 17 w 87"/>
                  <a:gd name="T1" fmla="*/ 13 h 80"/>
                  <a:gd name="T2" fmla="*/ 59 w 87"/>
                  <a:gd name="T3" fmla="*/ 0 h 80"/>
                  <a:gd name="T4" fmla="*/ 87 w 87"/>
                  <a:gd name="T5" fmla="*/ 38 h 80"/>
                  <a:gd name="T6" fmla="*/ 51 w 87"/>
                  <a:gd name="T7" fmla="*/ 80 h 80"/>
                  <a:gd name="T8" fmla="*/ 19 w 87"/>
                  <a:gd name="T9" fmla="*/ 70 h 80"/>
                  <a:gd name="T10" fmla="*/ 0 w 87"/>
                  <a:gd name="T11" fmla="*/ 47 h 80"/>
                  <a:gd name="T12" fmla="*/ 17 w 87"/>
                  <a:gd name="T13" fmla="*/ 13 h 80"/>
                </a:gdLst>
                <a:ahLst/>
                <a:cxnLst>
                  <a:cxn ang="0">
                    <a:pos x="T0" y="T1"/>
                  </a:cxn>
                  <a:cxn ang="0">
                    <a:pos x="T2" y="T3"/>
                  </a:cxn>
                  <a:cxn ang="0">
                    <a:pos x="T4" y="T5"/>
                  </a:cxn>
                  <a:cxn ang="0">
                    <a:pos x="T6" y="T7"/>
                  </a:cxn>
                  <a:cxn ang="0">
                    <a:pos x="T8" y="T9"/>
                  </a:cxn>
                  <a:cxn ang="0">
                    <a:pos x="T10" y="T11"/>
                  </a:cxn>
                  <a:cxn ang="0">
                    <a:pos x="T12" y="T13"/>
                  </a:cxn>
                </a:cxnLst>
                <a:rect l="0" t="0" r="r" b="b"/>
                <a:pathLst>
                  <a:path w="87" h="80">
                    <a:moveTo>
                      <a:pt x="17" y="13"/>
                    </a:moveTo>
                    <a:lnTo>
                      <a:pt x="59" y="0"/>
                    </a:lnTo>
                    <a:lnTo>
                      <a:pt x="87" y="38"/>
                    </a:lnTo>
                    <a:lnTo>
                      <a:pt x="51" y="80"/>
                    </a:lnTo>
                    <a:lnTo>
                      <a:pt x="19" y="70"/>
                    </a:lnTo>
                    <a:lnTo>
                      <a:pt x="0" y="47"/>
                    </a:lnTo>
                    <a:lnTo>
                      <a:pt x="1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5" name="Freeform 162">
                <a:extLst>
                  <a:ext uri="{FF2B5EF4-FFF2-40B4-BE49-F238E27FC236}">
                    <a16:creationId xmlns:a16="http://schemas.microsoft.com/office/drawing/2014/main" id="{82E68C69-4EF9-49A3-A5AA-A5BA2B040540}"/>
                  </a:ext>
                </a:extLst>
              </p:cNvPr>
              <p:cNvSpPr>
                <a:spLocks noChangeArrowheads="1"/>
              </p:cNvSpPr>
              <p:nvPr/>
            </p:nvSpPr>
            <p:spPr bwMode="auto">
              <a:xfrm>
                <a:off x="4394" y="2537"/>
                <a:ext cx="180" cy="454"/>
              </a:xfrm>
              <a:custGeom>
                <a:avLst/>
                <a:gdLst>
                  <a:gd name="T0" fmla="*/ 19 w 359"/>
                  <a:gd name="T1" fmla="*/ 0 h 906"/>
                  <a:gd name="T2" fmla="*/ 42 w 359"/>
                  <a:gd name="T3" fmla="*/ 13 h 906"/>
                  <a:gd name="T4" fmla="*/ 69 w 359"/>
                  <a:gd name="T5" fmla="*/ 30 h 906"/>
                  <a:gd name="T6" fmla="*/ 95 w 359"/>
                  <a:gd name="T7" fmla="*/ 55 h 906"/>
                  <a:gd name="T8" fmla="*/ 128 w 359"/>
                  <a:gd name="T9" fmla="*/ 85 h 906"/>
                  <a:gd name="T10" fmla="*/ 158 w 359"/>
                  <a:gd name="T11" fmla="*/ 123 h 906"/>
                  <a:gd name="T12" fmla="*/ 185 w 359"/>
                  <a:gd name="T13" fmla="*/ 167 h 906"/>
                  <a:gd name="T14" fmla="*/ 200 w 359"/>
                  <a:gd name="T15" fmla="*/ 224 h 906"/>
                  <a:gd name="T16" fmla="*/ 219 w 359"/>
                  <a:gd name="T17" fmla="*/ 330 h 906"/>
                  <a:gd name="T18" fmla="*/ 226 w 359"/>
                  <a:gd name="T19" fmla="*/ 471 h 906"/>
                  <a:gd name="T20" fmla="*/ 228 w 359"/>
                  <a:gd name="T21" fmla="*/ 604 h 906"/>
                  <a:gd name="T22" fmla="*/ 359 w 359"/>
                  <a:gd name="T23" fmla="*/ 743 h 906"/>
                  <a:gd name="T24" fmla="*/ 300 w 359"/>
                  <a:gd name="T25" fmla="*/ 893 h 906"/>
                  <a:gd name="T26" fmla="*/ 276 w 359"/>
                  <a:gd name="T27" fmla="*/ 906 h 906"/>
                  <a:gd name="T28" fmla="*/ 302 w 359"/>
                  <a:gd name="T29" fmla="*/ 762 h 906"/>
                  <a:gd name="T30" fmla="*/ 185 w 359"/>
                  <a:gd name="T31" fmla="*/ 619 h 906"/>
                  <a:gd name="T32" fmla="*/ 181 w 359"/>
                  <a:gd name="T33" fmla="*/ 557 h 906"/>
                  <a:gd name="T34" fmla="*/ 164 w 359"/>
                  <a:gd name="T35" fmla="*/ 416 h 906"/>
                  <a:gd name="T36" fmla="*/ 152 w 359"/>
                  <a:gd name="T37" fmla="*/ 334 h 906"/>
                  <a:gd name="T38" fmla="*/ 139 w 359"/>
                  <a:gd name="T39" fmla="*/ 260 h 906"/>
                  <a:gd name="T40" fmla="*/ 124 w 359"/>
                  <a:gd name="T41" fmla="*/ 195 h 906"/>
                  <a:gd name="T42" fmla="*/ 105 w 359"/>
                  <a:gd name="T43" fmla="*/ 154 h 906"/>
                  <a:gd name="T44" fmla="*/ 69 w 359"/>
                  <a:gd name="T45" fmla="*/ 104 h 906"/>
                  <a:gd name="T46" fmla="*/ 34 w 359"/>
                  <a:gd name="T47" fmla="*/ 68 h 906"/>
                  <a:gd name="T48" fmla="*/ 21 w 359"/>
                  <a:gd name="T49" fmla="*/ 55 h 906"/>
                  <a:gd name="T50" fmla="*/ 0 w 359"/>
                  <a:gd name="T51" fmla="*/ 39 h 906"/>
                  <a:gd name="T52" fmla="*/ 19 w 359"/>
                  <a:gd name="T5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9" h="906">
                    <a:moveTo>
                      <a:pt x="19" y="0"/>
                    </a:moveTo>
                    <a:lnTo>
                      <a:pt x="42" y="13"/>
                    </a:lnTo>
                    <a:lnTo>
                      <a:pt x="69" y="30"/>
                    </a:lnTo>
                    <a:lnTo>
                      <a:pt x="95" y="55"/>
                    </a:lnTo>
                    <a:lnTo>
                      <a:pt x="128" y="85"/>
                    </a:lnTo>
                    <a:lnTo>
                      <a:pt x="158" y="123"/>
                    </a:lnTo>
                    <a:lnTo>
                      <a:pt x="185" y="167"/>
                    </a:lnTo>
                    <a:lnTo>
                      <a:pt x="200" y="224"/>
                    </a:lnTo>
                    <a:lnTo>
                      <a:pt x="219" y="330"/>
                    </a:lnTo>
                    <a:lnTo>
                      <a:pt x="226" y="471"/>
                    </a:lnTo>
                    <a:lnTo>
                      <a:pt x="228" y="604"/>
                    </a:lnTo>
                    <a:lnTo>
                      <a:pt x="359" y="743"/>
                    </a:lnTo>
                    <a:lnTo>
                      <a:pt x="300" y="893"/>
                    </a:lnTo>
                    <a:lnTo>
                      <a:pt x="276" y="906"/>
                    </a:lnTo>
                    <a:lnTo>
                      <a:pt x="302" y="762"/>
                    </a:lnTo>
                    <a:lnTo>
                      <a:pt x="185" y="619"/>
                    </a:lnTo>
                    <a:lnTo>
                      <a:pt x="181" y="557"/>
                    </a:lnTo>
                    <a:lnTo>
                      <a:pt x="164" y="416"/>
                    </a:lnTo>
                    <a:lnTo>
                      <a:pt x="152" y="334"/>
                    </a:lnTo>
                    <a:lnTo>
                      <a:pt x="139" y="260"/>
                    </a:lnTo>
                    <a:lnTo>
                      <a:pt x="124" y="195"/>
                    </a:lnTo>
                    <a:lnTo>
                      <a:pt x="105" y="154"/>
                    </a:lnTo>
                    <a:lnTo>
                      <a:pt x="69" y="104"/>
                    </a:lnTo>
                    <a:lnTo>
                      <a:pt x="34" y="68"/>
                    </a:lnTo>
                    <a:lnTo>
                      <a:pt x="21" y="55"/>
                    </a:lnTo>
                    <a:lnTo>
                      <a:pt x="0" y="39"/>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6" name="Freeform 163">
                <a:extLst>
                  <a:ext uri="{FF2B5EF4-FFF2-40B4-BE49-F238E27FC236}">
                    <a16:creationId xmlns:a16="http://schemas.microsoft.com/office/drawing/2014/main" id="{709F6B3D-01DC-4ECA-8E88-08CDADF426D0}"/>
                  </a:ext>
                </a:extLst>
              </p:cNvPr>
              <p:cNvSpPr>
                <a:spLocks noChangeArrowheads="1"/>
              </p:cNvSpPr>
              <p:nvPr/>
            </p:nvSpPr>
            <p:spPr bwMode="auto">
              <a:xfrm>
                <a:off x="4325" y="2613"/>
                <a:ext cx="115" cy="348"/>
              </a:xfrm>
              <a:custGeom>
                <a:avLst/>
                <a:gdLst>
                  <a:gd name="T0" fmla="*/ 46 w 230"/>
                  <a:gd name="T1" fmla="*/ 0 h 695"/>
                  <a:gd name="T2" fmla="*/ 59 w 230"/>
                  <a:gd name="T3" fmla="*/ 38 h 695"/>
                  <a:gd name="T4" fmla="*/ 71 w 230"/>
                  <a:gd name="T5" fmla="*/ 79 h 695"/>
                  <a:gd name="T6" fmla="*/ 88 w 230"/>
                  <a:gd name="T7" fmla="*/ 129 h 695"/>
                  <a:gd name="T8" fmla="*/ 109 w 230"/>
                  <a:gd name="T9" fmla="*/ 184 h 695"/>
                  <a:gd name="T10" fmla="*/ 128 w 230"/>
                  <a:gd name="T11" fmla="*/ 239 h 695"/>
                  <a:gd name="T12" fmla="*/ 149 w 230"/>
                  <a:gd name="T13" fmla="*/ 292 h 695"/>
                  <a:gd name="T14" fmla="*/ 171 w 230"/>
                  <a:gd name="T15" fmla="*/ 334 h 695"/>
                  <a:gd name="T16" fmla="*/ 198 w 230"/>
                  <a:gd name="T17" fmla="*/ 418 h 695"/>
                  <a:gd name="T18" fmla="*/ 200 w 230"/>
                  <a:gd name="T19" fmla="*/ 501 h 695"/>
                  <a:gd name="T20" fmla="*/ 190 w 230"/>
                  <a:gd name="T21" fmla="*/ 595 h 695"/>
                  <a:gd name="T22" fmla="*/ 230 w 230"/>
                  <a:gd name="T23" fmla="*/ 682 h 695"/>
                  <a:gd name="T24" fmla="*/ 208 w 230"/>
                  <a:gd name="T25" fmla="*/ 695 h 695"/>
                  <a:gd name="T26" fmla="*/ 151 w 230"/>
                  <a:gd name="T27" fmla="*/ 608 h 695"/>
                  <a:gd name="T28" fmla="*/ 171 w 230"/>
                  <a:gd name="T29" fmla="*/ 446 h 695"/>
                  <a:gd name="T30" fmla="*/ 154 w 230"/>
                  <a:gd name="T31" fmla="*/ 403 h 695"/>
                  <a:gd name="T32" fmla="*/ 135 w 230"/>
                  <a:gd name="T33" fmla="*/ 359 h 695"/>
                  <a:gd name="T34" fmla="*/ 113 w 230"/>
                  <a:gd name="T35" fmla="*/ 304 h 695"/>
                  <a:gd name="T36" fmla="*/ 88 w 230"/>
                  <a:gd name="T37" fmla="*/ 247 h 695"/>
                  <a:gd name="T38" fmla="*/ 65 w 230"/>
                  <a:gd name="T39" fmla="*/ 192 h 695"/>
                  <a:gd name="T40" fmla="*/ 44 w 230"/>
                  <a:gd name="T41" fmla="*/ 144 h 695"/>
                  <a:gd name="T42" fmla="*/ 31 w 230"/>
                  <a:gd name="T43" fmla="*/ 110 h 695"/>
                  <a:gd name="T44" fmla="*/ 0 w 230"/>
                  <a:gd name="T45" fmla="*/ 2 h 695"/>
                  <a:gd name="T46" fmla="*/ 46 w 230"/>
                  <a:gd name="T4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695">
                    <a:moveTo>
                      <a:pt x="46" y="0"/>
                    </a:moveTo>
                    <a:lnTo>
                      <a:pt x="59" y="38"/>
                    </a:lnTo>
                    <a:lnTo>
                      <a:pt x="71" y="79"/>
                    </a:lnTo>
                    <a:lnTo>
                      <a:pt x="88" y="129"/>
                    </a:lnTo>
                    <a:lnTo>
                      <a:pt x="109" y="184"/>
                    </a:lnTo>
                    <a:lnTo>
                      <a:pt x="128" y="239"/>
                    </a:lnTo>
                    <a:lnTo>
                      <a:pt x="149" y="292"/>
                    </a:lnTo>
                    <a:lnTo>
                      <a:pt x="171" y="334"/>
                    </a:lnTo>
                    <a:lnTo>
                      <a:pt x="198" y="418"/>
                    </a:lnTo>
                    <a:lnTo>
                      <a:pt x="200" y="501"/>
                    </a:lnTo>
                    <a:lnTo>
                      <a:pt x="190" y="595"/>
                    </a:lnTo>
                    <a:lnTo>
                      <a:pt x="230" y="682"/>
                    </a:lnTo>
                    <a:lnTo>
                      <a:pt x="208" y="695"/>
                    </a:lnTo>
                    <a:lnTo>
                      <a:pt x="151" y="608"/>
                    </a:lnTo>
                    <a:lnTo>
                      <a:pt x="171" y="446"/>
                    </a:lnTo>
                    <a:lnTo>
                      <a:pt x="154" y="403"/>
                    </a:lnTo>
                    <a:lnTo>
                      <a:pt x="135" y="359"/>
                    </a:lnTo>
                    <a:lnTo>
                      <a:pt x="113" y="304"/>
                    </a:lnTo>
                    <a:lnTo>
                      <a:pt x="88" y="247"/>
                    </a:lnTo>
                    <a:lnTo>
                      <a:pt x="65" y="192"/>
                    </a:lnTo>
                    <a:lnTo>
                      <a:pt x="44" y="144"/>
                    </a:lnTo>
                    <a:lnTo>
                      <a:pt x="31" y="110"/>
                    </a:lnTo>
                    <a:lnTo>
                      <a:pt x="0" y="2"/>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7" name="Freeform 164">
                <a:extLst>
                  <a:ext uri="{FF2B5EF4-FFF2-40B4-BE49-F238E27FC236}">
                    <a16:creationId xmlns:a16="http://schemas.microsoft.com/office/drawing/2014/main" id="{73A05188-C9C8-4F6B-9DE2-19CC2CCBBDA8}"/>
                  </a:ext>
                </a:extLst>
              </p:cNvPr>
              <p:cNvSpPr>
                <a:spLocks noChangeArrowheads="1"/>
              </p:cNvSpPr>
              <p:nvPr/>
            </p:nvSpPr>
            <p:spPr bwMode="auto">
              <a:xfrm>
                <a:off x="3590" y="3074"/>
                <a:ext cx="61" cy="97"/>
              </a:xfrm>
              <a:custGeom>
                <a:avLst/>
                <a:gdLst>
                  <a:gd name="T0" fmla="*/ 112 w 122"/>
                  <a:gd name="T1" fmla="*/ 1 h 193"/>
                  <a:gd name="T2" fmla="*/ 80 w 122"/>
                  <a:gd name="T3" fmla="*/ 0 h 193"/>
                  <a:gd name="T4" fmla="*/ 46 w 122"/>
                  <a:gd name="T5" fmla="*/ 17 h 193"/>
                  <a:gd name="T6" fmla="*/ 30 w 122"/>
                  <a:gd name="T7" fmla="*/ 36 h 193"/>
                  <a:gd name="T8" fmla="*/ 11 w 122"/>
                  <a:gd name="T9" fmla="*/ 62 h 193"/>
                  <a:gd name="T10" fmla="*/ 0 w 122"/>
                  <a:gd name="T11" fmla="*/ 119 h 193"/>
                  <a:gd name="T12" fmla="*/ 11 w 122"/>
                  <a:gd name="T13" fmla="*/ 159 h 193"/>
                  <a:gd name="T14" fmla="*/ 21 w 122"/>
                  <a:gd name="T15" fmla="*/ 174 h 193"/>
                  <a:gd name="T16" fmla="*/ 32 w 122"/>
                  <a:gd name="T17" fmla="*/ 186 h 193"/>
                  <a:gd name="T18" fmla="*/ 44 w 122"/>
                  <a:gd name="T19" fmla="*/ 193 h 193"/>
                  <a:gd name="T20" fmla="*/ 68 w 122"/>
                  <a:gd name="T21" fmla="*/ 178 h 193"/>
                  <a:gd name="T22" fmla="*/ 59 w 122"/>
                  <a:gd name="T23" fmla="*/ 98 h 193"/>
                  <a:gd name="T24" fmla="*/ 95 w 122"/>
                  <a:gd name="T25" fmla="*/ 32 h 193"/>
                  <a:gd name="T26" fmla="*/ 108 w 122"/>
                  <a:gd name="T27" fmla="*/ 26 h 193"/>
                  <a:gd name="T28" fmla="*/ 122 w 122"/>
                  <a:gd name="T29" fmla="*/ 26 h 193"/>
                  <a:gd name="T30" fmla="*/ 112 w 122"/>
                  <a:gd name="T31" fmla="*/ 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3">
                    <a:moveTo>
                      <a:pt x="112" y="1"/>
                    </a:moveTo>
                    <a:lnTo>
                      <a:pt x="80" y="0"/>
                    </a:lnTo>
                    <a:lnTo>
                      <a:pt x="46" y="17"/>
                    </a:lnTo>
                    <a:lnTo>
                      <a:pt x="30" y="36"/>
                    </a:lnTo>
                    <a:lnTo>
                      <a:pt x="11" y="62"/>
                    </a:lnTo>
                    <a:lnTo>
                      <a:pt x="0" y="119"/>
                    </a:lnTo>
                    <a:lnTo>
                      <a:pt x="11" y="159"/>
                    </a:lnTo>
                    <a:lnTo>
                      <a:pt x="21" y="174"/>
                    </a:lnTo>
                    <a:lnTo>
                      <a:pt x="32" y="186"/>
                    </a:lnTo>
                    <a:lnTo>
                      <a:pt x="44" y="193"/>
                    </a:lnTo>
                    <a:lnTo>
                      <a:pt x="68" y="178"/>
                    </a:lnTo>
                    <a:lnTo>
                      <a:pt x="59" y="98"/>
                    </a:lnTo>
                    <a:lnTo>
                      <a:pt x="95" y="32"/>
                    </a:lnTo>
                    <a:lnTo>
                      <a:pt x="108" y="26"/>
                    </a:lnTo>
                    <a:lnTo>
                      <a:pt x="122" y="26"/>
                    </a:lnTo>
                    <a:lnTo>
                      <a:pt x="1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8" name="Freeform 165">
                <a:extLst>
                  <a:ext uri="{FF2B5EF4-FFF2-40B4-BE49-F238E27FC236}">
                    <a16:creationId xmlns:a16="http://schemas.microsoft.com/office/drawing/2014/main" id="{B90BAAA5-7B58-4D52-8FBB-1538A65B8D1C}"/>
                  </a:ext>
                </a:extLst>
              </p:cNvPr>
              <p:cNvSpPr>
                <a:spLocks noChangeArrowheads="1"/>
              </p:cNvSpPr>
              <p:nvPr/>
            </p:nvSpPr>
            <p:spPr bwMode="auto">
              <a:xfrm>
                <a:off x="3550" y="3072"/>
                <a:ext cx="40" cy="81"/>
              </a:xfrm>
              <a:custGeom>
                <a:avLst/>
                <a:gdLst>
                  <a:gd name="T0" fmla="*/ 63 w 80"/>
                  <a:gd name="T1" fmla="*/ 13 h 161"/>
                  <a:gd name="T2" fmla="*/ 53 w 80"/>
                  <a:gd name="T3" fmla="*/ 114 h 161"/>
                  <a:gd name="T4" fmla="*/ 80 w 80"/>
                  <a:gd name="T5" fmla="*/ 161 h 161"/>
                  <a:gd name="T6" fmla="*/ 44 w 80"/>
                  <a:gd name="T7" fmla="*/ 159 h 161"/>
                  <a:gd name="T8" fmla="*/ 36 w 80"/>
                  <a:gd name="T9" fmla="*/ 150 h 161"/>
                  <a:gd name="T10" fmla="*/ 21 w 80"/>
                  <a:gd name="T11" fmla="*/ 129 h 161"/>
                  <a:gd name="T12" fmla="*/ 0 w 80"/>
                  <a:gd name="T13" fmla="*/ 76 h 161"/>
                  <a:gd name="T14" fmla="*/ 4 w 80"/>
                  <a:gd name="T15" fmla="*/ 24 h 161"/>
                  <a:gd name="T16" fmla="*/ 8 w 80"/>
                  <a:gd name="T17" fmla="*/ 0 h 161"/>
                  <a:gd name="T18" fmla="*/ 63 w 80"/>
                  <a:gd name="T19" fmla="*/ 1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61">
                    <a:moveTo>
                      <a:pt x="63" y="13"/>
                    </a:moveTo>
                    <a:lnTo>
                      <a:pt x="53" y="114"/>
                    </a:lnTo>
                    <a:lnTo>
                      <a:pt x="80" y="161"/>
                    </a:lnTo>
                    <a:lnTo>
                      <a:pt x="44" y="159"/>
                    </a:lnTo>
                    <a:lnTo>
                      <a:pt x="36" y="150"/>
                    </a:lnTo>
                    <a:lnTo>
                      <a:pt x="21" y="129"/>
                    </a:lnTo>
                    <a:lnTo>
                      <a:pt x="0" y="76"/>
                    </a:lnTo>
                    <a:lnTo>
                      <a:pt x="4" y="24"/>
                    </a:lnTo>
                    <a:lnTo>
                      <a:pt x="8" y="0"/>
                    </a:lnTo>
                    <a:lnTo>
                      <a:pt x="6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09" name="Freeform 166">
                <a:extLst>
                  <a:ext uri="{FF2B5EF4-FFF2-40B4-BE49-F238E27FC236}">
                    <a16:creationId xmlns:a16="http://schemas.microsoft.com/office/drawing/2014/main" id="{3B829BDB-C704-48D9-8D63-B835C1E5A32C}"/>
                  </a:ext>
                </a:extLst>
              </p:cNvPr>
              <p:cNvSpPr>
                <a:spLocks noChangeArrowheads="1"/>
              </p:cNvSpPr>
              <p:nvPr/>
            </p:nvSpPr>
            <p:spPr bwMode="auto">
              <a:xfrm>
                <a:off x="4436" y="2930"/>
                <a:ext cx="62" cy="83"/>
              </a:xfrm>
              <a:custGeom>
                <a:avLst/>
                <a:gdLst>
                  <a:gd name="T0" fmla="*/ 104 w 123"/>
                  <a:gd name="T1" fmla="*/ 0 h 167"/>
                  <a:gd name="T2" fmla="*/ 66 w 123"/>
                  <a:gd name="T3" fmla="*/ 110 h 167"/>
                  <a:gd name="T4" fmla="*/ 59 w 123"/>
                  <a:gd name="T5" fmla="*/ 116 h 167"/>
                  <a:gd name="T6" fmla="*/ 38 w 123"/>
                  <a:gd name="T7" fmla="*/ 114 h 167"/>
                  <a:gd name="T8" fmla="*/ 11 w 123"/>
                  <a:gd name="T9" fmla="*/ 79 h 167"/>
                  <a:gd name="T10" fmla="*/ 0 w 123"/>
                  <a:gd name="T11" fmla="*/ 87 h 167"/>
                  <a:gd name="T12" fmla="*/ 7 w 123"/>
                  <a:gd name="T13" fmla="*/ 129 h 167"/>
                  <a:gd name="T14" fmla="*/ 21 w 123"/>
                  <a:gd name="T15" fmla="*/ 155 h 167"/>
                  <a:gd name="T16" fmla="*/ 30 w 123"/>
                  <a:gd name="T17" fmla="*/ 165 h 167"/>
                  <a:gd name="T18" fmla="*/ 44 w 123"/>
                  <a:gd name="T19" fmla="*/ 167 h 167"/>
                  <a:gd name="T20" fmla="*/ 87 w 123"/>
                  <a:gd name="T21" fmla="*/ 152 h 167"/>
                  <a:gd name="T22" fmla="*/ 99 w 123"/>
                  <a:gd name="T23" fmla="*/ 138 h 167"/>
                  <a:gd name="T24" fmla="*/ 123 w 123"/>
                  <a:gd name="T25" fmla="*/ 11 h 167"/>
                  <a:gd name="T26" fmla="*/ 104 w 123"/>
                  <a:gd name="T2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167">
                    <a:moveTo>
                      <a:pt x="104" y="0"/>
                    </a:moveTo>
                    <a:lnTo>
                      <a:pt x="66" y="110"/>
                    </a:lnTo>
                    <a:lnTo>
                      <a:pt x="59" y="116"/>
                    </a:lnTo>
                    <a:lnTo>
                      <a:pt x="38" y="114"/>
                    </a:lnTo>
                    <a:lnTo>
                      <a:pt x="11" y="79"/>
                    </a:lnTo>
                    <a:lnTo>
                      <a:pt x="0" y="87"/>
                    </a:lnTo>
                    <a:lnTo>
                      <a:pt x="7" y="129"/>
                    </a:lnTo>
                    <a:lnTo>
                      <a:pt x="21" y="155"/>
                    </a:lnTo>
                    <a:lnTo>
                      <a:pt x="30" y="165"/>
                    </a:lnTo>
                    <a:lnTo>
                      <a:pt x="44" y="167"/>
                    </a:lnTo>
                    <a:lnTo>
                      <a:pt x="87" y="152"/>
                    </a:lnTo>
                    <a:lnTo>
                      <a:pt x="99" y="138"/>
                    </a:lnTo>
                    <a:lnTo>
                      <a:pt x="123" y="11"/>
                    </a:lnTo>
                    <a:lnTo>
                      <a:pt x="1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10" name="Freeform 167">
                <a:extLst>
                  <a:ext uri="{FF2B5EF4-FFF2-40B4-BE49-F238E27FC236}">
                    <a16:creationId xmlns:a16="http://schemas.microsoft.com/office/drawing/2014/main" id="{8E9761EF-8915-4A3D-A663-AF93688D2CA5}"/>
                  </a:ext>
                </a:extLst>
              </p:cNvPr>
              <p:cNvSpPr>
                <a:spLocks noChangeArrowheads="1"/>
              </p:cNvSpPr>
              <p:nvPr/>
            </p:nvSpPr>
            <p:spPr bwMode="auto">
              <a:xfrm>
                <a:off x="4504" y="2933"/>
                <a:ext cx="24" cy="67"/>
              </a:xfrm>
              <a:custGeom>
                <a:avLst/>
                <a:gdLst>
                  <a:gd name="T0" fmla="*/ 19 w 47"/>
                  <a:gd name="T1" fmla="*/ 0 h 135"/>
                  <a:gd name="T2" fmla="*/ 0 w 47"/>
                  <a:gd name="T3" fmla="*/ 133 h 135"/>
                  <a:gd name="T4" fmla="*/ 17 w 47"/>
                  <a:gd name="T5" fmla="*/ 135 h 135"/>
                  <a:gd name="T6" fmla="*/ 47 w 47"/>
                  <a:gd name="T7" fmla="*/ 19 h 135"/>
                  <a:gd name="T8" fmla="*/ 19 w 47"/>
                  <a:gd name="T9" fmla="*/ 0 h 135"/>
                </a:gdLst>
                <a:ahLst/>
                <a:cxnLst>
                  <a:cxn ang="0">
                    <a:pos x="T0" y="T1"/>
                  </a:cxn>
                  <a:cxn ang="0">
                    <a:pos x="T2" y="T3"/>
                  </a:cxn>
                  <a:cxn ang="0">
                    <a:pos x="T4" y="T5"/>
                  </a:cxn>
                  <a:cxn ang="0">
                    <a:pos x="T6" y="T7"/>
                  </a:cxn>
                  <a:cxn ang="0">
                    <a:pos x="T8" y="T9"/>
                  </a:cxn>
                </a:cxnLst>
                <a:rect l="0" t="0" r="r" b="b"/>
                <a:pathLst>
                  <a:path w="47" h="135">
                    <a:moveTo>
                      <a:pt x="19" y="0"/>
                    </a:moveTo>
                    <a:lnTo>
                      <a:pt x="0" y="133"/>
                    </a:lnTo>
                    <a:lnTo>
                      <a:pt x="17" y="135"/>
                    </a:lnTo>
                    <a:lnTo>
                      <a:pt x="47" y="19"/>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grpSp>
      </p:grpSp>
      <p:grpSp>
        <p:nvGrpSpPr>
          <p:cNvPr id="171176" name="Group 168">
            <a:extLst>
              <a:ext uri="{FF2B5EF4-FFF2-40B4-BE49-F238E27FC236}">
                <a16:creationId xmlns:a16="http://schemas.microsoft.com/office/drawing/2014/main" id="{B2FDFBB3-5AE3-4456-94C0-DA89482CD187}"/>
              </a:ext>
            </a:extLst>
          </p:cNvPr>
          <p:cNvGrpSpPr>
            <a:grpSpLocks/>
          </p:cNvGrpSpPr>
          <p:nvPr/>
        </p:nvGrpSpPr>
        <p:grpSpPr bwMode="auto">
          <a:xfrm>
            <a:off x="1284288" y="2932113"/>
            <a:ext cx="4333875" cy="3544887"/>
            <a:chOff x="809" y="1847"/>
            <a:chExt cx="2730" cy="2233"/>
          </a:xfrm>
        </p:grpSpPr>
        <p:pic>
          <p:nvPicPr>
            <p:cNvPr id="6312" name="Picture 169" descr="an01124_">
              <a:extLst>
                <a:ext uri="{FF2B5EF4-FFF2-40B4-BE49-F238E27FC236}">
                  <a16:creationId xmlns:a16="http://schemas.microsoft.com/office/drawing/2014/main" id="{DBD4235B-28E0-45A3-B64B-39E861DE1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9" y="2855"/>
              <a:ext cx="680"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13" name="Picture 170" descr="an02542_">
              <a:extLst>
                <a:ext uri="{FF2B5EF4-FFF2-40B4-BE49-F238E27FC236}">
                  <a16:creationId xmlns:a16="http://schemas.microsoft.com/office/drawing/2014/main" id="{CF4017C0-51FA-47E1-9984-75B3D9BCA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 y="1847"/>
              <a:ext cx="81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14" name="Picture 171" descr="an02097_">
              <a:extLst>
                <a:ext uri="{FF2B5EF4-FFF2-40B4-BE49-F238E27FC236}">
                  <a16:creationId xmlns:a16="http://schemas.microsoft.com/office/drawing/2014/main" id="{125599AA-7CF3-44DB-B99B-C6C5841738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3" y="3239"/>
              <a:ext cx="719"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15" name="Freeform 172">
              <a:extLst>
                <a:ext uri="{FF2B5EF4-FFF2-40B4-BE49-F238E27FC236}">
                  <a16:creationId xmlns:a16="http://schemas.microsoft.com/office/drawing/2014/main" id="{C8452E48-AD36-4C98-813F-E1E43B318C89}"/>
                </a:ext>
              </a:extLst>
            </p:cNvPr>
            <p:cNvSpPr>
              <a:spLocks noChangeArrowheads="1"/>
            </p:cNvSpPr>
            <p:nvPr/>
          </p:nvSpPr>
          <p:spPr bwMode="auto">
            <a:xfrm>
              <a:off x="1632" y="2032"/>
              <a:ext cx="1536" cy="224"/>
            </a:xfrm>
            <a:custGeom>
              <a:avLst/>
              <a:gdLst>
                <a:gd name="T0" fmla="*/ 1536 w 1536"/>
                <a:gd name="T1" fmla="*/ 224 h 224"/>
                <a:gd name="T2" fmla="*/ 624 w 1536"/>
                <a:gd name="T3" fmla="*/ 32 h 224"/>
                <a:gd name="T4" fmla="*/ 0 w 1536"/>
                <a:gd name="T5" fmla="*/ 32 h 224"/>
              </a:gdLst>
              <a:ahLst/>
              <a:cxnLst>
                <a:cxn ang="0">
                  <a:pos x="T0" y="T1"/>
                </a:cxn>
                <a:cxn ang="0">
                  <a:pos x="T2" y="T3"/>
                </a:cxn>
                <a:cxn ang="0">
                  <a:pos x="T4" y="T5"/>
                </a:cxn>
              </a:cxnLst>
              <a:rect l="0" t="0" r="r" b="b"/>
              <a:pathLst>
                <a:path w="1536" h="224">
                  <a:moveTo>
                    <a:pt x="1536" y="224"/>
                  </a:moveTo>
                  <a:cubicBezTo>
                    <a:pt x="1208" y="144"/>
                    <a:pt x="880" y="64"/>
                    <a:pt x="624" y="32"/>
                  </a:cubicBezTo>
                  <a:cubicBezTo>
                    <a:pt x="368" y="0"/>
                    <a:pt x="184" y="16"/>
                    <a:pt x="0" y="3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16" name="Freeform 173">
              <a:extLst>
                <a:ext uri="{FF2B5EF4-FFF2-40B4-BE49-F238E27FC236}">
                  <a16:creationId xmlns:a16="http://schemas.microsoft.com/office/drawing/2014/main" id="{F7895538-6B04-4E3B-A537-FC81FDAAF6FD}"/>
                </a:ext>
              </a:extLst>
            </p:cNvPr>
            <p:cNvSpPr>
              <a:spLocks noChangeArrowheads="1"/>
            </p:cNvSpPr>
            <p:nvPr/>
          </p:nvSpPr>
          <p:spPr bwMode="auto">
            <a:xfrm>
              <a:off x="2125" y="2544"/>
              <a:ext cx="995" cy="289"/>
            </a:xfrm>
            <a:custGeom>
              <a:avLst/>
              <a:gdLst>
                <a:gd name="T0" fmla="*/ 1091 w 1091"/>
                <a:gd name="T1" fmla="*/ 0 h 305"/>
                <a:gd name="T2" fmla="*/ 415 w 1091"/>
                <a:gd name="T3" fmla="*/ 125 h 305"/>
                <a:gd name="T4" fmla="*/ 0 w 1091"/>
                <a:gd name="T5" fmla="*/ 305 h 305"/>
              </a:gdLst>
              <a:ahLst/>
              <a:cxnLst>
                <a:cxn ang="0">
                  <a:pos x="T0" y="T1"/>
                </a:cxn>
                <a:cxn ang="0">
                  <a:pos x="T2" y="T3"/>
                </a:cxn>
                <a:cxn ang="0">
                  <a:pos x="T4" y="T5"/>
                </a:cxn>
              </a:cxnLst>
              <a:rect l="0" t="0" r="r" b="b"/>
              <a:pathLst>
                <a:path w="1091" h="305">
                  <a:moveTo>
                    <a:pt x="1091" y="0"/>
                  </a:moveTo>
                  <a:cubicBezTo>
                    <a:pt x="978" y="21"/>
                    <a:pt x="597" y="74"/>
                    <a:pt x="415" y="125"/>
                  </a:cubicBezTo>
                  <a:cubicBezTo>
                    <a:pt x="233" y="176"/>
                    <a:pt x="86" y="268"/>
                    <a:pt x="0" y="305"/>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17" name="Freeform 174">
              <a:extLst>
                <a:ext uri="{FF2B5EF4-FFF2-40B4-BE49-F238E27FC236}">
                  <a16:creationId xmlns:a16="http://schemas.microsoft.com/office/drawing/2014/main" id="{7AAF3E61-29C2-4B10-8886-0B3A81A3781E}"/>
                </a:ext>
              </a:extLst>
            </p:cNvPr>
            <p:cNvSpPr>
              <a:spLocks noChangeArrowheads="1"/>
            </p:cNvSpPr>
            <p:nvPr/>
          </p:nvSpPr>
          <p:spPr bwMode="auto">
            <a:xfrm>
              <a:off x="3126" y="2832"/>
              <a:ext cx="413" cy="388"/>
            </a:xfrm>
            <a:custGeom>
              <a:avLst/>
              <a:gdLst>
                <a:gd name="T0" fmla="*/ 413 w 413"/>
                <a:gd name="T1" fmla="*/ 0 h 388"/>
                <a:gd name="T2" fmla="*/ 198 w 413"/>
                <a:gd name="T3" fmla="*/ 180 h 388"/>
                <a:gd name="T4" fmla="*/ 0 w 413"/>
                <a:gd name="T5" fmla="*/ 388 h 388"/>
              </a:gdLst>
              <a:ahLst/>
              <a:cxnLst>
                <a:cxn ang="0">
                  <a:pos x="T0" y="T1"/>
                </a:cxn>
                <a:cxn ang="0">
                  <a:pos x="T2" y="T3"/>
                </a:cxn>
                <a:cxn ang="0">
                  <a:pos x="T4" y="T5"/>
                </a:cxn>
              </a:cxnLst>
              <a:rect l="0" t="0" r="r" b="b"/>
              <a:pathLst>
                <a:path w="413" h="388">
                  <a:moveTo>
                    <a:pt x="413" y="0"/>
                  </a:moveTo>
                  <a:cubicBezTo>
                    <a:pt x="377" y="30"/>
                    <a:pt x="267" y="115"/>
                    <a:pt x="198" y="180"/>
                  </a:cubicBezTo>
                  <a:cubicBezTo>
                    <a:pt x="129" y="245"/>
                    <a:pt x="41" y="345"/>
                    <a:pt x="0" y="38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zh-CN">
                <a:ea typeface="SimSun" panose="02010600030101010101" pitchFamily="2" charset="-122"/>
              </a:endParaRPr>
            </a:p>
          </p:txBody>
        </p:sp>
        <p:sp>
          <p:nvSpPr>
            <p:cNvPr id="6318" name="Rectangle 175">
              <a:extLst>
                <a:ext uri="{FF2B5EF4-FFF2-40B4-BE49-F238E27FC236}">
                  <a16:creationId xmlns:a16="http://schemas.microsoft.com/office/drawing/2014/main" id="{D6757F0A-8481-425F-BDDF-BEA52AD55857}"/>
                </a:ext>
              </a:extLst>
            </p:cNvPr>
            <p:cNvSpPr>
              <a:spLocks noChangeArrowheads="1"/>
            </p:cNvSpPr>
            <p:nvPr/>
          </p:nvSpPr>
          <p:spPr bwMode="auto">
            <a:xfrm>
              <a:off x="2208" y="186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solidFill>
                    <a:schemeClr val="accent2"/>
                  </a:solidFill>
                </a:rPr>
                <a:t>frog</a:t>
              </a:r>
            </a:p>
          </p:txBody>
        </p:sp>
        <p:sp>
          <p:nvSpPr>
            <p:cNvPr id="6319" name="Rectangle 176">
              <a:extLst>
                <a:ext uri="{FF2B5EF4-FFF2-40B4-BE49-F238E27FC236}">
                  <a16:creationId xmlns:a16="http://schemas.microsoft.com/office/drawing/2014/main" id="{941BC5F3-C6EB-4CBB-84CB-51E15EE3C292}"/>
                </a:ext>
              </a:extLst>
            </p:cNvPr>
            <p:cNvSpPr>
              <a:spLocks noChangeArrowheads="1"/>
            </p:cNvSpPr>
            <p:nvPr/>
          </p:nvSpPr>
          <p:spPr bwMode="auto">
            <a:xfrm>
              <a:off x="2304" y="2428"/>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solidFill>
                    <a:schemeClr val="accent2"/>
                  </a:solidFill>
                </a:rPr>
                <a:t>lion</a:t>
              </a:r>
            </a:p>
          </p:txBody>
        </p:sp>
        <p:sp>
          <p:nvSpPr>
            <p:cNvPr id="6320" name="Rectangle 177">
              <a:extLst>
                <a:ext uri="{FF2B5EF4-FFF2-40B4-BE49-F238E27FC236}">
                  <a16:creationId xmlns:a16="http://schemas.microsoft.com/office/drawing/2014/main" id="{7228B0FC-E378-45D4-9F68-0A3F3CBDCEB6}"/>
                </a:ext>
              </a:extLst>
            </p:cNvPr>
            <p:cNvSpPr>
              <a:spLocks noChangeArrowheads="1"/>
            </p:cNvSpPr>
            <p:nvPr/>
          </p:nvSpPr>
          <p:spPr bwMode="auto">
            <a:xfrm>
              <a:off x="2976" y="2832"/>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solidFill>
                    <a:schemeClr val="accent2"/>
                  </a:solidFill>
                </a:rPr>
                <a:t>bird</a:t>
              </a:r>
            </a:p>
          </p:txBody>
        </p:sp>
      </p:grpSp>
      <p:sp>
        <p:nvSpPr>
          <p:cNvPr id="171186" name="AutoShape 178">
            <a:extLst>
              <a:ext uri="{FF2B5EF4-FFF2-40B4-BE49-F238E27FC236}">
                <a16:creationId xmlns:a16="http://schemas.microsoft.com/office/drawing/2014/main" id="{09106B48-967B-40B3-892F-64F1C7E7F479}"/>
              </a:ext>
            </a:extLst>
          </p:cNvPr>
          <p:cNvSpPr>
            <a:spLocks noChangeArrowheads="1"/>
          </p:cNvSpPr>
          <p:nvPr/>
        </p:nvSpPr>
        <p:spPr bwMode="auto">
          <a:xfrm>
            <a:off x="5834063" y="5145088"/>
            <a:ext cx="2292350" cy="685800"/>
          </a:xfrm>
          <a:prstGeom prst="wedgeEllipseCallout">
            <a:avLst>
              <a:gd name="adj1" fmla="val -15949"/>
              <a:gd name="adj2" fmla="val -156222"/>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b="1">
                <a:solidFill>
                  <a:schemeClr val="accent2"/>
                </a:solidFill>
              </a:rPr>
              <a:t>What is that?</a:t>
            </a:r>
          </a:p>
        </p:txBody>
      </p:sp>
      <p:sp>
        <p:nvSpPr>
          <p:cNvPr id="171187" name="AutoShape 179">
            <a:extLst>
              <a:ext uri="{FF2B5EF4-FFF2-40B4-BE49-F238E27FC236}">
                <a16:creationId xmlns:a16="http://schemas.microsoft.com/office/drawing/2014/main" id="{575F8606-03BD-4689-824B-7C0058FF613A}"/>
              </a:ext>
            </a:extLst>
          </p:cNvPr>
          <p:cNvSpPr>
            <a:spLocks noChangeArrowheads="1"/>
          </p:cNvSpPr>
          <p:nvPr/>
        </p:nvSpPr>
        <p:spPr bwMode="auto">
          <a:xfrm flipH="1">
            <a:off x="6553200" y="2590800"/>
            <a:ext cx="1752600" cy="533400"/>
          </a:xfrm>
          <a:prstGeom prst="wedgeEllipseCallout">
            <a:avLst>
              <a:gd name="adj1" fmla="val 79551"/>
              <a:gd name="adj2" fmla="val 20935"/>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b="1">
                <a:solidFill>
                  <a:schemeClr val="accent2"/>
                </a:solidFill>
              </a:rPr>
              <a:t>It’s a frog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71176"/>
                                        </p:tgtEl>
                                        <p:attrNameLst>
                                          <p:attrName>style.visibility</p:attrName>
                                        </p:attrNameLst>
                                      </p:cBhvr>
                                      <p:to>
                                        <p:strVal val="visible"/>
                                      </p:to>
                                    </p:set>
                                  </p:childTnLst>
                                  <p:subTnLst>
                                    <p:set>
                                      <p:cBhvr override="childStyle">
                                        <p:cTn dur="1" fill="hold" display="0" masterRel="nextClick" afterEffect="1"/>
                                        <p:tgtEl>
                                          <p:spTgt spid="17117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71186"/>
                                        </p:tgtEl>
                                        <p:attrNameLst>
                                          <p:attrName>style.visibility</p:attrName>
                                        </p:attrNameLst>
                                      </p:cBhvr>
                                      <p:to>
                                        <p:strVal val="visible"/>
                                      </p:to>
                                    </p:set>
                                    <p:animEffect transition="in" filter="dissolve">
                                      <p:cBhvr>
                                        <p:cTn id="11" dur="500"/>
                                        <p:tgtEl>
                                          <p:spTgt spid="171186"/>
                                        </p:tgtEl>
                                      </p:cBhvr>
                                    </p:animEffect>
                                  </p:childTnLst>
                                </p:cTn>
                              </p:par>
                            </p:childTnLst>
                          </p:cTn>
                        </p:par>
                        <p:par>
                          <p:cTn id="12" fill="hold" nodeType="afterGroup">
                            <p:stCondLst>
                              <p:cond delay="500"/>
                            </p:stCondLst>
                            <p:childTnLst>
                              <p:par>
                                <p:cTn id="13" presetID="7" presetClass="entr" presetSubtype="2" fill="hold" nodeType="afterEffect">
                                  <p:stCondLst>
                                    <p:cond delay="0"/>
                                  </p:stCondLst>
                                  <p:childTnLst>
                                    <p:set>
                                      <p:cBhvr>
                                        <p:cTn id="14" dur="1" fill="hold">
                                          <p:stCondLst>
                                            <p:cond delay="0"/>
                                          </p:stCondLst>
                                        </p:cTn>
                                        <p:tgtEl>
                                          <p:spTgt spid="171014"/>
                                        </p:tgtEl>
                                        <p:attrNameLst>
                                          <p:attrName>style.visibility</p:attrName>
                                        </p:attrNameLst>
                                      </p:cBhvr>
                                      <p:to>
                                        <p:strVal val="visible"/>
                                      </p:to>
                                    </p:set>
                                    <p:anim calcmode="lin" valueType="num">
                                      <p:cBhvr additive="base">
                                        <p:cTn id="15" dur="5000" fill="hold"/>
                                        <p:tgtEl>
                                          <p:spTgt spid="171014"/>
                                        </p:tgtEl>
                                        <p:attrNameLst>
                                          <p:attrName>ppt_x</p:attrName>
                                        </p:attrNameLst>
                                      </p:cBhvr>
                                      <p:tavLst>
                                        <p:tav tm="0">
                                          <p:val>
                                            <p:strVal val="1+#ppt_w/2"/>
                                          </p:val>
                                        </p:tav>
                                        <p:tav tm="100000">
                                          <p:val>
                                            <p:strVal val="#ppt_x"/>
                                          </p:val>
                                        </p:tav>
                                      </p:tavLst>
                                    </p:anim>
                                    <p:anim calcmode="lin" valueType="num">
                                      <p:cBhvr additive="base">
                                        <p:cTn id="16" dur="5000" fill="hold"/>
                                        <p:tgtEl>
                                          <p:spTgt spid="171014"/>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500"/>
                            </p:stCondLst>
                            <p:childTnLst>
                              <p:par>
                                <p:cTn id="18" presetID="9" presetClass="entr" presetSubtype="0" fill="hold" grpId="0" nodeType="afterEffect">
                                  <p:stCondLst>
                                    <p:cond delay="0"/>
                                  </p:stCondLst>
                                  <p:childTnLst>
                                    <p:set>
                                      <p:cBhvr>
                                        <p:cTn id="19" dur="1" fill="hold">
                                          <p:stCondLst>
                                            <p:cond delay="0"/>
                                          </p:stCondLst>
                                        </p:cTn>
                                        <p:tgtEl>
                                          <p:spTgt spid="171187"/>
                                        </p:tgtEl>
                                        <p:attrNameLst>
                                          <p:attrName>style.visibility</p:attrName>
                                        </p:attrNameLst>
                                      </p:cBhvr>
                                      <p:to>
                                        <p:strVal val="visible"/>
                                      </p:to>
                                    </p:set>
                                    <p:animEffect transition="in" filter="dissolve">
                                      <p:cBhvr>
                                        <p:cTn id="20" dur="500"/>
                                        <p:tgtEl>
                                          <p:spTgt spid="171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186" grpId="0" animBg="1"/>
      <p:bldP spid="1711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عنصر نائب لرقم الشريحة 3">
            <a:extLst>
              <a:ext uri="{FF2B5EF4-FFF2-40B4-BE49-F238E27FC236}">
                <a16:creationId xmlns:a16="http://schemas.microsoft.com/office/drawing/2014/main" id="{18925468-B32D-499F-9838-34AD0643618C}"/>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fld id="{BCD83959-A745-4A0E-A897-B8BAB94CC3F9}" type="slidenum">
              <a:rPr lang="en-US" altLang="en-US"/>
              <a:pPr eaLnBrk="1" hangingPunct="1"/>
              <a:t>9</a:t>
            </a:fld>
            <a:endParaRPr lang="en-US" altLang="en-US"/>
          </a:p>
        </p:txBody>
      </p:sp>
      <p:sp>
        <p:nvSpPr>
          <p:cNvPr id="8194" name="Rectangle 2">
            <a:extLst>
              <a:ext uri="{FF2B5EF4-FFF2-40B4-BE49-F238E27FC236}">
                <a16:creationId xmlns:a16="http://schemas.microsoft.com/office/drawing/2014/main" id="{43D69C14-B072-4346-8C8C-7CE431791222}"/>
              </a:ext>
            </a:extLst>
          </p:cNvPr>
          <p:cNvSpPr>
            <a:spLocks noGrp="1" noChangeArrowheads="1"/>
          </p:cNvSpPr>
          <p:nvPr>
            <p:ph type="title"/>
          </p:nvPr>
        </p:nvSpPr>
        <p:spPr/>
        <p:txBody>
          <a:bodyPr/>
          <a:lstStyle/>
          <a:p>
            <a:pPr eaLnBrk="1" hangingPunct="1"/>
            <a:r>
              <a:rPr lang="en-US" altLang="en-US" sz="3600" b="1" i="1">
                <a:solidFill>
                  <a:srgbClr val="D93145"/>
                </a:solidFill>
                <a:latin typeface="Times New Roman" panose="02020603050405020304" pitchFamily="18" charset="0"/>
              </a:rPr>
              <a:t>Neural networks to the rescue…</a:t>
            </a:r>
          </a:p>
        </p:txBody>
      </p:sp>
      <p:sp>
        <p:nvSpPr>
          <p:cNvPr id="8195" name="Rectangle 3">
            <a:extLst>
              <a:ext uri="{FF2B5EF4-FFF2-40B4-BE49-F238E27FC236}">
                <a16:creationId xmlns:a16="http://schemas.microsoft.com/office/drawing/2014/main" id="{12930723-030F-4F92-86FA-F2477F714556}"/>
              </a:ext>
            </a:extLst>
          </p:cNvPr>
          <p:cNvSpPr>
            <a:spLocks noGrp="1" noChangeArrowheads="1"/>
          </p:cNvSpPr>
          <p:nvPr>
            <p:ph idx="1"/>
          </p:nvPr>
        </p:nvSpPr>
        <p:spPr/>
        <p:txBody>
          <a:bodyPr/>
          <a:lstStyle/>
          <a:p>
            <a:pPr algn="just" eaLnBrk="1" hangingPunct="1"/>
            <a:r>
              <a:rPr lang="en-US" altLang="en-US" sz="2800" b="1"/>
              <a:t>Neural network:</a:t>
            </a:r>
            <a:r>
              <a:rPr lang="en-US" altLang="en-US" sz="2800"/>
              <a:t> </a:t>
            </a:r>
            <a:r>
              <a:rPr lang="en-US" altLang="en-US" sz="2800" i="1">
                <a:solidFill>
                  <a:schemeClr val="accent2"/>
                </a:solidFill>
              </a:rPr>
              <a:t>information processing paradigm inspired by biological nervous systems, such as our brain</a:t>
            </a:r>
            <a:endParaRPr lang="en-US" altLang="en-US" sz="2800">
              <a:solidFill>
                <a:schemeClr val="accent2"/>
              </a:solidFill>
            </a:endParaRPr>
          </a:p>
          <a:p>
            <a:pPr algn="just" eaLnBrk="1" hangingPunct="1"/>
            <a:r>
              <a:rPr lang="en-US" altLang="en-US" sz="2800"/>
              <a:t>Structure: large number of highly interconnected processing elements (</a:t>
            </a:r>
            <a:r>
              <a:rPr lang="en-US" altLang="en-US" sz="2800" i="1">
                <a:solidFill>
                  <a:schemeClr val="accent2"/>
                </a:solidFill>
              </a:rPr>
              <a:t>neurons</a:t>
            </a:r>
            <a:r>
              <a:rPr lang="en-US" altLang="en-US" sz="2800"/>
              <a:t>) working together</a:t>
            </a:r>
          </a:p>
          <a:p>
            <a:pPr algn="just" eaLnBrk="1" hangingPunct="1"/>
            <a:r>
              <a:rPr lang="en-US" altLang="en-US" sz="2800"/>
              <a:t>Like people, they learn </a:t>
            </a:r>
            <a:r>
              <a:rPr lang="en-US" altLang="en-US" sz="2800" i="1">
                <a:solidFill>
                  <a:schemeClr val="accent2"/>
                </a:solidFill>
              </a:rPr>
              <a:t>from experience</a:t>
            </a:r>
            <a:r>
              <a:rPr lang="en-US" altLang="en-US" sz="2800"/>
              <a:t> (by example)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2245</Words>
  <Application>Microsoft Office PowerPoint</Application>
  <PresentationFormat>On-screen Show (4:3)</PresentationFormat>
  <Paragraphs>531</Paragraphs>
  <Slides>46</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SimSun</vt:lpstr>
      <vt:lpstr>Wingdings</vt:lpstr>
      <vt:lpstr>Times New Roman</vt:lpstr>
      <vt:lpstr>PMingLiU</vt:lpstr>
      <vt:lpstr>Verdana</vt:lpstr>
      <vt:lpstr>Symbol</vt:lpstr>
      <vt:lpstr>Helvetica</vt:lpstr>
      <vt:lpstr>Times</vt:lpstr>
      <vt:lpstr>MingLiU-ExtB</vt:lpstr>
      <vt:lpstr>Microsoft YaHei</vt:lpstr>
      <vt:lpstr>Arial Unicode MS</vt:lpstr>
      <vt:lpstr>Default Design</vt:lpstr>
      <vt:lpstr>INTRODUCTION TO  ARTIFICIAL NEURAL NETWORKS (ANN)</vt:lpstr>
      <vt:lpstr>PowerPoint Presentation</vt:lpstr>
      <vt:lpstr>Class Rules</vt:lpstr>
      <vt:lpstr>Assessments</vt:lpstr>
      <vt:lpstr>Assignments</vt:lpstr>
      <vt:lpstr>Project/Tugas Besar</vt:lpstr>
      <vt:lpstr>Project Assessments</vt:lpstr>
      <vt:lpstr>PowerPoint Presentation</vt:lpstr>
      <vt:lpstr>Neural networks to the rescue…</vt:lpstr>
      <vt:lpstr>Definition of ANN</vt:lpstr>
      <vt:lpstr>Inspiration from Neurobiology</vt:lpstr>
      <vt:lpstr>PowerPoint Presentation</vt:lpstr>
      <vt:lpstr>PowerPoint Presentation</vt:lpstr>
      <vt:lpstr>PowerPoint Presentation</vt:lpstr>
      <vt:lpstr>PowerPoint Presentation</vt:lpstr>
      <vt:lpstr>PowerPoint Presentation</vt:lpstr>
      <vt:lpstr>PowerPoint Presentation</vt:lpstr>
      <vt:lpstr>Model Of A Neuron</vt:lpstr>
      <vt:lpstr>PowerPoint Presentation</vt:lpstr>
      <vt:lpstr>PowerPoint Presentation</vt:lpstr>
      <vt:lpstr>PowerPoint Presentation</vt:lpstr>
      <vt:lpstr>PowerPoint Presentation</vt:lpstr>
      <vt:lpstr>History</vt:lpstr>
      <vt:lpstr>PowerPoint Presentation</vt:lpstr>
      <vt:lpstr>Characterization</vt:lpstr>
      <vt:lpstr>Single Layer Feedforward NN</vt:lpstr>
      <vt:lpstr>Multilayer Neural Network</vt:lpstr>
      <vt:lpstr>Recurrent NN</vt:lpstr>
      <vt:lpstr>Strategy / Learning Algorithm</vt:lpstr>
      <vt:lpstr>PowerPoint Presentation</vt:lpstr>
      <vt:lpstr>PowerPoint Presentation</vt:lpstr>
      <vt:lpstr>Activation Functions</vt:lpstr>
      <vt:lpstr>Exercise</vt:lpstr>
      <vt:lpstr>PowerPoint Presentation</vt:lpstr>
      <vt:lpstr>Where can neural network systems help…</vt:lpstr>
      <vt:lpstr>Who is interested?...</vt:lpstr>
      <vt:lpstr>Problem Domains</vt:lpstr>
      <vt:lpstr>Classification</vt:lpstr>
      <vt:lpstr>Clustering</vt:lpstr>
      <vt:lpstr>PowerPoint Presentation</vt:lpstr>
      <vt:lpstr>PowerPoint Presentation</vt:lpstr>
      <vt:lpstr>PowerPoint Presentation</vt:lpstr>
      <vt:lpstr>PowerPoint Presentation</vt:lpstr>
      <vt:lpstr>PowerPoint Presentation</vt:lpstr>
      <vt:lpstr>PowerPoint Presentation</vt:lpstr>
      <vt:lpstr>Comparison of ANN with conventional AI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dc:title>
  <dc:creator>Nooraini Yusoff</dc:creator>
  <cp:lastModifiedBy>I G P Suta Wijaya</cp:lastModifiedBy>
  <cp:revision>203</cp:revision>
  <dcterms:created xsi:type="dcterms:W3CDTF">2003-05-21T15:58:03Z</dcterms:created>
  <dcterms:modified xsi:type="dcterms:W3CDTF">2020-08-19T03:33:29Z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