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1" r:id="rId4"/>
    <p:sldId id="266" r:id="rId5"/>
    <p:sldId id="360" r:id="rId6"/>
    <p:sldId id="383" r:id="rId7"/>
    <p:sldId id="384" r:id="rId8"/>
    <p:sldId id="385" r:id="rId9"/>
    <p:sldId id="387" r:id="rId10"/>
    <p:sldId id="386" r:id="rId11"/>
    <p:sldId id="388" r:id="rId12"/>
    <p:sldId id="361" r:id="rId13"/>
    <p:sldId id="362" r:id="rId14"/>
    <p:sldId id="363" r:id="rId15"/>
    <p:sldId id="364" r:id="rId16"/>
    <p:sldId id="365" r:id="rId17"/>
    <p:sldId id="367" r:id="rId18"/>
    <p:sldId id="368" r:id="rId19"/>
    <p:sldId id="366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9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3" autoAdjust="0"/>
    <p:restoredTop sz="94699" autoAdjust="0"/>
  </p:normalViewPr>
  <p:slideViewPr>
    <p:cSldViewPr snapToGrid="0">
      <p:cViewPr>
        <p:scale>
          <a:sx n="100" d="100"/>
          <a:sy n="100" d="100"/>
        </p:scale>
        <p:origin x="1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04A6346-C792-4A78-A93A-F6F0FC4FD8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017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451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Show pattern space OH for </a:t>
            </a:r>
            <a:r>
              <a:rPr lang="ja-JP" altLang="en-US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>
                <a:latin typeface="Arial" panose="020B0604020202020204" pitchFamily="34" charset="0"/>
                <a:ea typeface="MS PGothic" panose="020B0600070205080204" pitchFamily="34" charset="-128"/>
              </a:rPr>
              <a:t>take-out special</a:t>
            </a:r>
            <a:r>
              <a:rPr lang="ja-JP" altLang="en-US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MS PGothic" panose="020B0600070205080204" pitchFamily="34" charset="-128"/>
              </a:rPr>
              <a:t>  vs. </a:t>
            </a:r>
            <a:r>
              <a:rPr lang="ja-JP" altLang="en-US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>
                <a:latin typeface="Arial" panose="020B0604020202020204" pitchFamily="34" charset="0"/>
                <a:ea typeface="MS PGothic" panose="020B0600070205080204" pitchFamily="34" charset="-128"/>
              </a:rPr>
              <a:t>Dinner for two</a:t>
            </a:r>
            <a:r>
              <a:rPr lang="ja-JP" altLang="en-US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</a:p>
          <a:p>
            <a:r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  <a:t>Also OHs for XOR and linear dependent points.</a:t>
            </a:r>
          </a:p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656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1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125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D5789C7-856F-46F5-A056-A42E5EB2960E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B84876-A743-4C27-AE50-369CD5789993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619DF0-AF4A-4970-BF0C-49952A87BC9C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3BAA627-DA51-4937-9F11-B9B441C1B7CB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614D3D-DF9E-4A65-9911-CA5B33F023DD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886C9-C62D-427F-8CE8-C04B1D7983EA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AE3B46-CE36-4701-A9D8-1166FD1BD18E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86AD5C-9E92-411C-A2B6-D3B8626F7DC9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747BA-62D9-4989-AD34-563E788DF201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F11FC7-CEEE-46A0-8207-7BF5FB8ACA8A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AF8316-1D56-46D0-BA2C-CC3247B2C34F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253661-AF57-4A59-83C3-C1CA246A3138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9DEC93-6DB4-4F53-B185-8A5244757729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168790C2-A698-4FB0-B7BC-0A20BC8D6932}" type="slidenum">
              <a:rPr lang="en-US" altLang="en-US"/>
              <a:t>‹#›</a:t>
            </a:fld>
            <a:endParaRPr lang="en-US" altLang="en-US"/>
          </a:p>
        </p:txBody>
      </p:sp>
      <p:grpSp>
        <p:nvGrpSpPr>
          <p:cNvPr id="410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Component of Artificial 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عنصر نائب لرقم الشريحة 5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D61D82-3A5B-47AA-914F-64DDBA5FECA1}" type="slidenum">
              <a:rPr lang="en-US" altLang="en-US"/>
              <a:t>10</a:t>
            </a:fld>
            <a:endParaRPr lang="en-US" alt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 hasCustomPrompt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i="1" dirty="0">
                <a:solidFill>
                  <a:srgbClr val="D931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Exercise : determine the y of cases below: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62100"/>
            <a:ext cx="4038600" cy="3886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2 input AND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  <p:graphicFrame>
        <p:nvGraphicFramePr>
          <p:cNvPr id="147460" name="Group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83359493"/>
              </p:ext>
            </p:extLst>
          </p:nvPr>
        </p:nvGraphicFramePr>
        <p:xfrm>
          <a:off x="685800" y="2209800"/>
          <a:ext cx="3276600" cy="198088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target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00334"/>
                  </a:ext>
                </a:extLst>
              </a:tr>
            </a:tbl>
          </a:graphicData>
        </a:graphic>
      </p:graphicFrame>
      <p:graphicFrame>
        <p:nvGraphicFramePr>
          <p:cNvPr id="147482" name="Group 2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74402027"/>
              </p:ext>
            </p:extLst>
          </p:nvPr>
        </p:nvGraphicFramePr>
        <p:xfrm>
          <a:off x="4953000" y="2133600"/>
          <a:ext cx="2971800" cy="198088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target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51630"/>
                  </a:ext>
                </a:extLst>
              </a:tr>
            </a:tbl>
          </a:graphicData>
        </a:graphic>
      </p:graphicFrame>
      <p:sp>
        <p:nvSpPr>
          <p:cNvPr id="37936" name="Rectangle 48"/>
          <p:cNvSpPr>
            <a:spLocks noChangeArrowheads="1"/>
          </p:cNvSpPr>
          <p:nvPr/>
        </p:nvSpPr>
        <p:spPr bwMode="auto">
          <a:xfrm>
            <a:off x="4800600" y="1524000"/>
            <a:ext cx="403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2 input OR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عنصر نائب لرقم الشريحة 5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D61D82-3A5B-47AA-914F-64DDBA5FECA1}" type="slidenum">
              <a:rPr lang="en-US" altLang="en-US"/>
              <a:t>11</a:t>
            </a:fld>
            <a:endParaRPr lang="en-US" alt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457200" y="457200"/>
            <a:ext cx="8229600" cy="49498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i="1" dirty="0">
                <a:solidFill>
                  <a:srgbClr val="D931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Exercise : determine the y of cases below:</a:t>
            </a:r>
          </a:p>
        </p:txBody>
      </p:sp>
    </p:spTree>
    <p:extLst>
      <p:ext uri="{BB962C8B-B14F-4D97-AF65-F5344CB8AC3E}">
        <p14:creationId xmlns:p14="http://schemas.microsoft.com/office/powerpoint/2010/main" val="2467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2" y="5472952"/>
            <a:ext cx="8014448" cy="1048872"/>
          </a:xfrm>
        </p:spPr>
        <p:txBody>
          <a:bodyPr/>
          <a:lstStyle/>
          <a:p>
            <a:r>
              <a:rPr lang="en-US" sz="2400" dirty="0"/>
              <a:t>Neuron (node) is small part of ANN</a:t>
            </a:r>
          </a:p>
          <a:p>
            <a:r>
              <a:rPr lang="en-US" sz="2400" dirty="0"/>
              <a:t>A collection neurons in the same level forms a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0" y="1529081"/>
            <a:ext cx="5598179" cy="39438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574" y="1734670"/>
            <a:ext cx="3563471" cy="32004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Component of ANN: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Set of input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Neuron layer: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Input layer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/>
              <a:t>Hidden layer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dirty="0" err="1"/>
              <a:t>Ouput</a:t>
            </a:r>
            <a:r>
              <a:rPr lang="en-US" sz="2000" dirty="0"/>
              <a:t>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Output set (target)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84" y="1703893"/>
            <a:ext cx="3670330" cy="3325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884" y="4983231"/>
            <a:ext cx="7788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Note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The values of connection between layer called as </a:t>
            </a:r>
            <a:r>
              <a:rPr lang="en-US" sz="2000" b="1" i="1" dirty="0">
                <a:solidFill>
                  <a:srgbClr val="002060"/>
                </a:solidFill>
              </a:rPr>
              <a:t>weight vector,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2060"/>
                </a:solidFill>
              </a:rPr>
              <a:t>Usually each layer of ANN is added a </a:t>
            </a:r>
            <a:r>
              <a:rPr lang="en-US" altLang="en-US" sz="2000" b="1" i="1" dirty="0">
                <a:solidFill>
                  <a:srgbClr val="002060"/>
                </a:solidFill>
              </a:rPr>
              <a:t>Bias Node </a:t>
            </a:r>
            <a:r>
              <a:rPr lang="en-US" altLang="en-US" sz="2000" dirty="0">
                <a:solidFill>
                  <a:srgbClr val="002060"/>
                </a:solidFill>
              </a:rPr>
              <a:t>that has constant </a:t>
            </a:r>
            <a:r>
              <a:rPr lang="en-US" sz="2000" b="1" i="1" dirty="0">
                <a:solidFill>
                  <a:srgbClr val="002060"/>
                </a:solidFill>
              </a:rPr>
              <a:t>weight</a:t>
            </a:r>
            <a:endParaRPr lang="en-US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type architecture of ANN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Single layer NN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 layer NN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Competitive layer NN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Layer Net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717" y="1625600"/>
            <a:ext cx="5315684" cy="3755578"/>
          </a:xfrm>
          <a:prstGeom prst="rect">
            <a:avLst/>
          </a:prstGeom>
        </p:spPr>
      </p:pic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723900" y="5537200"/>
            <a:ext cx="810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Single Layer Network has </a:t>
            </a:r>
            <a:r>
              <a:rPr lang="en-US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active layers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Perceptron ADALINE, AM, Hopfield, LVQ, SOFM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77" name="Object 0">
            <a:hlinkClick r:id="" action="ppaction://ole?verb=0"/>
          </p:cNvPr>
          <p:cNvGraphicFramePr/>
          <p:nvPr/>
        </p:nvGraphicFramePr>
        <p:xfrm>
          <a:off x="3937000" y="1768475"/>
          <a:ext cx="20621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0" name="Equation" r:id="rId4" imgW="58216800" imgH="23774400" progId="Equation.3">
                  <p:embed/>
                </p:oleObj>
              </mc:Choice>
              <mc:Fallback>
                <p:oleObj name="Equation" r:id="rId4" imgW="58216800" imgH="23774400" progId="Equation.3">
                  <p:embed/>
                  <p:pic>
                    <p:nvPicPr>
                      <p:cNvPr id="0" name="Object 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1768475"/>
                        <a:ext cx="20621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anose="020B0600070205080204" pitchFamily="34" charset="-128"/>
              </a:rPr>
              <a:t>Example Simple NN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275" y="5845175"/>
            <a:ext cx="4454525" cy="6477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i="1" dirty="0">
                <a:ea typeface="+mn-ea"/>
              </a:rPr>
              <a:t>H = {W|W </a:t>
            </a:r>
            <a:r>
              <a:rPr lang="en-US" dirty="0">
                <a:latin typeface="Symbol" panose="05050102010706020507" pitchFamily="18" charset="2"/>
                <a:ea typeface="+mn-ea"/>
                <a:sym typeface="Symbol" panose="05050102010706020507"/>
              </a:rPr>
              <a:t></a:t>
            </a:r>
            <a:r>
              <a:rPr lang="en-US" i="1" dirty="0">
                <a:latin typeface="Symbol" panose="05050102010706020507" pitchFamily="18" charset="2"/>
                <a:ea typeface="+mn-ea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+mn-ea"/>
              </a:rPr>
              <a:t>R</a:t>
            </a:r>
            <a:r>
              <a:rPr lang="en-US" i="1" baseline="30000" dirty="0">
                <a:latin typeface="Times New Roman" panose="02020603050405020304" pitchFamily="18" charset="0"/>
                <a:ea typeface="+mn-ea"/>
              </a:rPr>
              <a:t>(n+1)</a:t>
            </a:r>
            <a:r>
              <a:rPr lang="en-US" i="1" dirty="0">
                <a:latin typeface="Times New Roman" panose="02020603050405020304" pitchFamily="18" charset="0"/>
                <a:ea typeface="+mn-ea"/>
              </a:rPr>
              <a:t>}</a:t>
            </a:r>
            <a:endParaRPr lang="en-US" i="1" dirty="0">
              <a:ea typeface="+mn-ea"/>
            </a:endParaRPr>
          </a:p>
        </p:txBody>
      </p:sp>
      <p:sp>
        <p:nvSpPr>
          <p:cNvPr id="49155" name="Oval 4"/>
          <p:cNvSpPr>
            <a:spLocks noChangeArrowheads="1"/>
          </p:cNvSpPr>
          <p:nvPr/>
        </p:nvSpPr>
        <p:spPr bwMode="auto">
          <a:xfrm>
            <a:off x="4200525" y="2825750"/>
            <a:ext cx="422275" cy="398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49156" name="Oval 5"/>
          <p:cNvSpPr>
            <a:spLocks noChangeArrowheads="1"/>
          </p:cNvSpPr>
          <p:nvPr/>
        </p:nvSpPr>
        <p:spPr bwMode="auto">
          <a:xfrm>
            <a:off x="3465513" y="3957638"/>
            <a:ext cx="422275" cy="4095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49157" name="Line 6"/>
          <p:cNvSpPr>
            <a:spLocks noChangeShapeType="1"/>
          </p:cNvSpPr>
          <p:nvPr/>
        </p:nvSpPr>
        <p:spPr bwMode="auto">
          <a:xfrm flipV="1">
            <a:off x="3748088" y="3189288"/>
            <a:ext cx="582612" cy="785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 flipH="1" flipV="1">
            <a:off x="4484688" y="3189288"/>
            <a:ext cx="633412" cy="785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8"/>
          <p:cNvSpPr>
            <a:spLocks noChangeArrowheads="1"/>
          </p:cNvSpPr>
          <p:nvPr/>
        </p:nvSpPr>
        <p:spPr bwMode="auto">
          <a:xfrm>
            <a:off x="4989513" y="3957638"/>
            <a:ext cx="422275" cy="4095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49160" name="Oval 9"/>
          <p:cNvSpPr>
            <a:spLocks noChangeArrowheads="1"/>
          </p:cNvSpPr>
          <p:nvPr/>
        </p:nvSpPr>
        <p:spPr bwMode="auto">
          <a:xfrm>
            <a:off x="5599113" y="3043238"/>
            <a:ext cx="422275" cy="4095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 flipH="1" flipV="1">
            <a:off x="4637088" y="3036888"/>
            <a:ext cx="938212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1"/>
          <p:cNvSpPr>
            <a:spLocks noChangeShapeType="1"/>
          </p:cNvSpPr>
          <p:nvPr/>
        </p:nvSpPr>
        <p:spPr bwMode="auto">
          <a:xfrm flipV="1">
            <a:off x="4419600" y="2503488"/>
            <a:ext cx="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 flipV="1">
            <a:off x="3733800" y="4484688"/>
            <a:ext cx="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3"/>
          <p:cNvSpPr>
            <a:spLocks noChangeShapeType="1"/>
          </p:cNvSpPr>
          <p:nvPr/>
        </p:nvSpPr>
        <p:spPr bwMode="auto">
          <a:xfrm flipV="1">
            <a:off x="5181600" y="4484688"/>
            <a:ext cx="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1076325" y="2457450"/>
            <a:ext cx="488950" cy="588963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 u="sng" dirty="0"/>
              <a:t>x</a:t>
            </a:r>
            <a:r>
              <a:rPr lang="en-US" altLang="en-US" sz="1800" i="1" dirty="0"/>
              <a:t>1</a:t>
            </a: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1457325" y="2457450"/>
            <a:ext cx="488950" cy="588963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 u="sng" dirty="0"/>
              <a:t>x</a:t>
            </a:r>
            <a:r>
              <a:rPr lang="en-US" altLang="en-US" sz="1800" i="1" dirty="0"/>
              <a:t>2</a:t>
            </a:r>
          </a:p>
        </p:txBody>
      </p:sp>
      <p:sp>
        <p:nvSpPr>
          <p:cNvPr id="49167" name="Rectangle 16"/>
          <p:cNvSpPr>
            <a:spLocks noChangeArrowheads="1"/>
          </p:cNvSpPr>
          <p:nvPr/>
        </p:nvSpPr>
        <p:spPr bwMode="auto">
          <a:xfrm>
            <a:off x="1914525" y="2457450"/>
            <a:ext cx="374650" cy="588963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 u="sng"/>
              <a:t>y</a:t>
            </a:r>
          </a:p>
        </p:txBody>
      </p:sp>
      <p:sp>
        <p:nvSpPr>
          <p:cNvPr id="49168" name="Rectangle 17"/>
          <p:cNvSpPr>
            <a:spLocks noChangeArrowheads="1"/>
          </p:cNvSpPr>
          <p:nvPr/>
        </p:nvSpPr>
        <p:spPr bwMode="auto">
          <a:xfrm>
            <a:off x="1152525" y="3005138"/>
            <a:ext cx="1244600" cy="13208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 dirty="0"/>
              <a:t>0   0    0</a:t>
            </a:r>
          </a:p>
          <a:p>
            <a:r>
              <a:rPr lang="en-US" altLang="en-US" sz="2000" i="1" dirty="0"/>
              <a:t>0   1    1</a:t>
            </a:r>
          </a:p>
          <a:p>
            <a:r>
              <a:rPr lang="en-US" altLang="en-US" sz="2000" i="1" dirty="0"/>
              <a:t>1   0    1</a:t>
            </a:r>
          </a:p>
          <a:p>
            <a:r>
              <a:rPr lang="en-US" altLang="en-US" sz="2000" i="1" dirty="0"/>
              <a:t>1   1    1</a:t>
            </a:r>
          </a:p>
        </p:txBody>
      </p:sp>
      <p:sp>
        <p:nvSpPr>
          <p:cNvPr id="49169" name="Rectangle 19"/>
          <p:cNvSpPr>
            <a:spLocks noChangeArrowheads="1"/>
          </p:cNvSpPr>
          <p:nvPr/>
        </p:nvSpPr>
        <p:spPr bwMode="auto">
          <a:xfrm>
            <a:off x="3484563" y="4689475"/>
            <a:ext cx="488950" cy="588963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/>
              <a:t>x</a:t>
            </a:r>
            <a:r>
              <a:rPr lang="en-US" altLang="en-US" sz="1800" i="1"/>
              <a:t>1</a:t>
            </a:r>
          </a:p>
        </p:txBody>
      </p:sp>
      <p:sp>
        <p:nvSpPr>
          <p:cNvPr id="49170" name="Rectangle 20"/>
          <p:cNvSpPr>
            <a:spLocks noChangeArrowheads="1"/>
          </p:cNvSpPr>
          <p:nvPr/>
        </p:nvSpPr>
        <p:spPr bwMode="auto">
          <a:xfrm>
            <a:off x="4932363" y="4689475"/>
            <a:ext cx="488950" cy="588963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/>
              <a:t>x</a:t>
            </a:r>
            <a:r>
              <a:rPr lang="en-US" altLang="en-US" sz="1800" i="1"/>
              <a:t>2</a:t>
            </a:r>
          </a:p>
        </p:txBody>
      </p:sp>
      <p:sp>
        <p:nvSpPr>
          <p:cNvPr id="49171" name="Rectangle 21"/>
          <p:cNvSpPr>
            <a:spLocks noChangeArrowheads="1"/>
          </p:cNvSpPr>
          <p:nvPr/>
        </p:nvSpPr>
        <p:spPr bwMode="auto">
          <a:xfrm>
            <a:off x="5999163" y="3317875"/>
            <a:ext cx="769937" cy="588963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/>
              <a:t>x</a:t>
            </a:r>
            <a:r>
              <a:rPr lang="en-US" altLang="en-US" sz="1800" i="1"/>
              <a:t>0=</a:t>
            </a:r>
            <a:r>
              <a:rPr lang="en-US" altLang="en-US" sz="2000" i="1"/>
              <a:t>1</a:t>
            </a:r>
          </a:p>
        </p:txBody>
      </p:sp>
      <p:sp>
        <p:nvSpPr>
          <p:cNvPr id="49172" name="Rectangle 22"/>
          <p:cNvSpPr>
            <a:spLocks noChangeArrowheads="1"/>
          </p:cNvSpPr>
          <p:nvPr/>
        </p:nvSpPr>
        <p:spPr bwMode="auto">
          <a:xfrm>
            <a:off x="3408363" y="3317875"/>
            <a:ext cx="579437" cy="588963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/>
              <a:t>w</a:t>
            </a:r>
            <a:r>
              <a:rPr lang="en-US" altLang="en-US" sz="1800" i="1"/>
              <a:t>1</a:t>
            </a:r>
          </a:p>
        </p:txBody>
      </p:sp>
      <p:sp>
        <p:nvSpPr>
          <p:cNvPr id="49173" name="Rectangle 23"/>
          <p:cNvSpPr>
            <a:spLocks noChangeArrowheads="1"/>
          </p:cNvSpPr>
          <p:nvPr/>
        </p:nvSpPr>
        <p:spPr bwMode="auto">
          <a:xfrm>
            <a:off x="5084763" y="2555875"/>
            <a:ext cx="790575" cy="588963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/>
              <a:t>w</a:t>
            </a:r>
            <a:r>
              <a:rPr lang="en-US" altLang="en-US" sz="1800" i="1"/>
              <a:t>0= </a:t>
            </a:r>
          </a:p>
        </p:txBody>
      </p:sp>
      <p:sp>
        <p:nvSpPr>
          <p:cNvPr id="49174" name="Rectangle 24"/>
          <p:cNvSpPr>
            <a:spLocks noChangeArrowheads="1"/>
          </p:cNvSpPr>
          <p:nvPr/>
        </p:nvSpPr>
        <p:spPr bwMode="auto">
          <a:xfrm>
            <a:off x="4856163" y="3317875"/>
            <a:ext cx="579437" cy="588963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/>
              <a:t>w</a:t>
            </a:r>
            <a:r>
              <a:rPr lang="en-US" altLang="en-US" sz="1800" i="1"/>
              <a:t>2</a:t>
            </a:r>
          </a:p>
        </p:txBody>
      </p:sp>
      <p:sp>
        <p:nvSpPr>
          <p:cNvPr id="49175" name="Rectangle 25"/>
          <p:cNvSpPr>
            <a:spLocks noChangeArrowheads="1"/>
          </p:cNvSpPr>
          <p:nvPr/>
        </p:nvSpPr>
        <p:spPr bwMode="auto">
          <a:xfrm>
            <a:off x="3332163" y="5130800"/>
            <a:ext cx="728662" cy="406400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 dirty="0">
                <a:solidFill>
                  <a:schemeClr val="bg2"/>
                </a:solidFill>
              </a:rPr>
              <a:t>Fries</a:t>
            </a:r>
          </a:p>
        </p:txBody>
      </p:sp>
      <p:sp>
        <p:nvSpPr>
          <p:cNvPr id="49176" name="Rectangle 26"/>
          <p:cNvSpPr>
            <a:spLocks noChangeArrowheads="1"/>
          </p:cNvSpPr>
          <p:nvPr/>
        </p:nvSpPr>
        <p:spPr bwMode="auto">
          <a:xfrm>
            <a:off x="4703763" y="5130800"/>
            <a:ext cx="912812" cy="406400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 dirty="0">
                <a:solidFill>
                  <a:schemeClr val="bg2"/>
                </a:solidFill>
              </a:rPr>
              <a:t>Burger</a:t>
            </a:r>
          </a:p>
        </p:txBody>
      </p:sp>
      <p:sp>
        <p:nvSpPr>
          <p:cNvPr id="49178" name="Rectangle 28"/>
          <p:cNvSpPr>
            <a:spLocks noChangeArrowheads="1"/>
          </p:cNvSpPr>
          <p:nvPr/>
        </p:nvSpPr>
        <p:spPr bwMode="auto">
          <a:xfrm>
            <a:off x="6380163" y="1701800"/>
            <a:ext cx="2343150" cy="132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where f(a) is the</a:t>
            </a:r>
          </a:p>
          <a:p>
            <a:r>
              <a:rPr lang="en-US" altLang="en-US" sz="2000" i="1"/>
              <a:t>step function, such</a:t>
            </a:r>
          </a:p>
          <a:p>
            <a:r>
              <a:rPr lang="en-US" altLang="en-US" sz="2000" i="1"/>
              <a:t>that:   f(a)=1, a &gt; 0</a:t>
            </a:r>
          </a:p>
          <a:p>
            <a:r>
              <a:rPr lang="en-US" altLang="en-US" sz="2000" i="1"/>
              <a:t>          f(a)=0, a &lt;= 0</a:t>
            </a:r>
          </a:p>
        </p:txBody>
      </p:sp>
      <p:graphicFrame>
        <p:nvGraphicFramePr>
          <p:cNvPr id="49179" name="Object 1">
            <a:hlinkClick r:id="" action="ppaction://ole?verb=0"/>
          </p:cNvPr>
          <p:cNvGraphicFramePr/>
          <p:nvPr/>
        </p:nvGraphicFramePr>
        <p:xfrm>
          <a:off x="5719763" y="2770188"/>
          <a:ext cx="617537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1" name="Equation" r:id="rId6" imgW="614045" imgH="216535" progId="Equation.3">
                  <p:embed/>
                </p:oleObj>
              </mc:Choice>
              <mc:Fallback>
                <p:oleObj name="Equation" r:id="rId6" imgW="614045" imgH="216535" progId="Equation.3">
                  <p:embed/>
                  <p:pic>
                    <p:nvPicPr>
                      <p:cNvPr id="0" name="Object 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2770188"/>
                        <a:ext cx="617537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0" name="Rectangle 18"/>
          <p:cNvSpPr>
            <a:spLocks noChangeArrowheads="1"/>
          </p:cNvSpPr>
          <p:nvPr/>
        </p:nvSpPr>
        <p:spPr bwMode="auto">
          <a:xfrm>
            <a:off x="715963" y="2057400"/>
            <a:ext cx="2408237" cy="393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ja-JP" altLang="en-US" sz="2000" i="1"/>
              <a:t>“</a:t>
            </a:r>
            <a:r>
              <a:rPr lang="en-US" altLang="ja-JP" sz="2000" i="1"/>
              <a:t>Full Meal Deal</a:t>
            </a:r>
            <a:r>
              <a:rPr lang="ja-JP" altLang="en-US" sz="2000" i="1"/>
              <a:t>”</a:t>
            </a:r>
            <a:endParaRPr lang="en-US" altLang="en-US" sz="2000" i="1"/>
          </a:p>
        </p:txBody>
      </p:sp>
      <p:sp>
        <p:nvSpPr>
          <p:cNvPr id="2" name="TextBox 1"/>
          <p:cNvSpPr txBox="1"/>
          <p:nvPr/>
        </p:nvSpPr>
        <p:spPr>
          <a:xfrm>
            <a:off x="662316" y="6492875"/>
            <a:ext cx="207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</a:t>
            </a:r>
            <a:r>
              <a:rPr lang="en-US" sz="1400" i="1" dirty="0" err="1"/>
              <a:t>CogNova</a:t>
            </a:r>
            <a:r>
              <a:rPr lang="en-US" sz="1400" i="1" dirty="0"/>
              <a:t> Tech.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700088"/>
            <a:ext cx="7778750" cy="1104900"/>
          </a:xfrm>
        </p:spPr>
        <p:txBody>
          <a:bodyPr/>
          <a:lstStyle/>
          <a:p>
            <a:r>
              <a:rPr lang="en-US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anose="020B0600070205080204" pitchFamily="34" charset="-128"/>
              </a:rPr>
              <a:t>Example</a:t>
            </a:r>
          </a:p>
        </p:txBody>
      </p:sp>
      <p:sp>
        <p:nvSpPr>
          <p:cNvPr id="63490" name="Text Box 5"/>
          <p:cNvSpPr txBox="1">
            <a:spLocks noChangeArrowheads="1"/>
          </p:cNvSpPr>
          <p:nvPr/>
        </p:nvSpPr>
        <p:spPr bwMode="auto">
          <a:xfrm>
            <a:off x="1484313" y="2170113"/>
            <a:ext cx="1704313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Logical OR </a:t>
            </a:r>
          </a:p>
          <a:p>
            <a:r>
              <a:rPr lang="en-US" altLang="en-US" dirty="0"/>
              <a:t>Function</a:t>
            </a:r>
          </a:p>
          <a:p>
            <a:r>
              <a:rPr lang="en-US" altLang="en-US" sz="2800" i="1" u="sng" dirty="0"/>
              <a:t>x</a:t>
            </a:r>
            <a:r>
              <a:rPr lang="en-US" altLang="en-US" sz="2800" i="1" u="sng" baseline="-25000" dirty="0"/>
              <a:t>1</a:t>
            </a:r>
            <a:r>
              <a:rPr lang="en-US" altLang="en-US" sz="2800" i="1" u="sng" dirty="0"/>
              <a:t>	x</a:t>
            </a:r>
            <a:r>
              <a:rPr lang="en-US" altLang="en-US" sz="2800" i="1" u="sng" baseline="-25000" dirty="0"/>
              <a:t>2</a:t>
            </a:r>
            <a:r>
              <a:rPr lang="en-US" altLang="en-US" sz="2800" i="1" u="sng" dirty="0"/>
              <a:t>	 y</a:t>
            </a:r>
          </a:p>
          <a:p>
            <a:r>
              <a:rPr lang="en-US" altLang="en-US" dirty="0"/>
              <a:t>0	0	0</a:t>
            </a:r>
          </a:p>
          <a:p>
            <a:r>
              <a:rPr lang="en-US" altLang="en-US" dirty="0"/>
              <a:t>0	1	1</a:t>
            </a:r>
          </a:p>
          <a:p>
            <a:pPr>
              <a:buFontTx/>
              <a:buAutoNum type="arabicPlain"/>
            </a:pPr>
            <a:r>
              <a:rPr lang="en-US" altLang="en-US" dirty="0"/>
              <a:t>0	1</a:t>
            </a:r>
          </a:p>
          <a:p>
            <a:r>
              <a:rPr lang="en-US" altLang="en-US" dirty="0"/>
              <a:t>1	1	1</a:t>
            </a:r>
          </a:p>
        </p:txBody>
      </p:sp>
      <p:sp>
        <p:nvSpPr>
          <p:cNvPr id="63491" name="Rectangle 6"/>
          <p:cNvSpPr>
            <a:spLocks noChangeArrowheads="1"/>
          </p:cNvSpPr>
          <p:nvPr/>
        </p:nvSpPr>
        <p:spPr bwMode="auto">
          <a:xfrm>
            <a:off x="4572000" y="2170113"/>
            <a:ext cx="2724150" cy="27130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63492" name="Text Box 7"/>
          <p:cNvSpPr txBox="1">
            <a:spLocks noChangeArrowheads="1"/>
          </p:cNvSpPr>
          <p:nvPr/>
        </p:nvSpPr>
        <p:spPr bwMode="auto">
          <a:xfrm>
            <a:off x="3963988" y="3101975"/>
            <a:ext cx="49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/>
              <a:t>x</a:t>
            </a:r>
            <a:r>
              <a:rPr lang="en-US" altLang="en-US" sz="3200" i="1" baseline="-25000"/>
              <a:t>2</a:t>
            </a:r>
          </a:p>
        </p:txBody>
      </p:sp>
      <p:sp>
        <p:nvSpPr>
          <p:cNvPr id="63493" name="Text Box 8"/>
          <p:cNvSpPr txBox="1">
            <a:spLocks noChangeArrowheads="1"/>
          </p:cNvSpPr>
          <p:nvPr/>
        </p:nvSpPr>
        <p:spPr bwMode="auto">
          <a:xfrm>
            <a:off x="5880100" y="4856163"/>
            <a:ext cx="498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/>
              <a:t>x</a:t>
            </a:r>
            <a:r>
              <a:rPr lang="en-US" altLang="en-US" sz="3200" i="1" baseline="-25000"/>
              <a:t>1</a:t>
            </a:r>
          </a:p>
        </p:txBody>
      </p:sp>
      <p:sp>
        <p:nvSpPr>
          <p:cNvPr id="63494" name="Text Box 9"/>
          <p:cNvSpPr txBox="1">
            <a:spLocks noChangeArrowheads="1"/>
          </p:cNvSpPr>
          <p:nvPr/>
        </p:nvSpPr>
        <p:spPr bwMode="auto">
          <a:xfrm>
            <a:off x="3963988" y="465455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0,0</a:t>
            </a:r>
          </a:p>
        </p:txBody>
      </p:sp>
      <p:sp>
        <p:nvSpPr>
          <p:cNvPr id="63495" name="Text Box 10"/>
          <p:cNvSpPr txBox="1">
            <a:spLocks noChangeArrowheads="1"/>
          </p:cNvSpPr>
          <p:nvPr/>
        </p:nvSpPr>
        <p:spPr bwMode="auto">
          <a:xfrm>
            <a:off x="7402513" y="461486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0,1</a:t>
            </a:r>
          </a:p>
        </p:txBody>
      </p:sp>
      <p:sp>
        <p:nvSpPr>
          <p:cNvPr id="63496" name="Text Box 11"/>
          <p:cNvSpPr txBox="1">
            <a:spLocks noChangeArrowheads="1"/>
          </p:cNvSpPr>
          <p:nvPr/>
        </p:nvSpPr>
        <p:spPr bwMode="auto">
          <a:xfrm>
            <a:off x="3963988" y="19415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1,0</a:t>
            </a:r>
          </a:p>
        </p:txBody>
      </p:sp>
      <p:sp>
        <p:nvSpPr>
          <p:cNvPr id="63497" name="Text Box 12"/>
          <p:cNvSpPr txBox="1">
            <a:spLocks noChangeArrowheads="1"/>
          </p:cNvSpPr>
          <p:nvPr/>
        </p:nvSpPr>
        <p:spPr bwMode="auto">
          <a:xfrm>
            <a:off x="7402513" y="19415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1,1</a:t>
            </a:r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3963988" y="2398713"/>
            <a:ext cx="3332162" cy="30130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Oval 14"/>
          <p:cNvSpPr>
            <a:spLocks noChangeArrowheads="1"/>
          </p:cNvSpPr>
          <p:nvPr/>
        </p:nvSpPr>
        <p:spPr bwMode="auto">
          <a:xfrm>
            <a:off x="4464050" y="4725988"/>
            <a:ext cx="214313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63500" name="Oval 15"/>
          <p:cNvSpPr>
            <a:spLocks noChangeArrowheads="1"/>
          </p:cNvSpPr>
          <p:nvPr/>
        </p:nvSpPr>
        <p:spPr bwMode="auto">
          <a:xfrm>
            <a:off x="4464050" y="2055813"/>
            <a:ext cx="214313" cy="2286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63501" name="Oval 16"/>
          <p:cNvSpPr>
            <a:spLocks noChangeArrowheads="1"/>
          </p:cNvSpPr>
          <p:nvPr/>
        </p:nvSpPr>
        <p:spPr bwMode="auto">
          <a:xfrm>
            <a:off x="7188200" y="4725988"/>
            <a:ext cx="214313" cy="2286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63502" name="Oval 17"/>
          <p:cNvSpPr>
            <a:spLocks noChangeArrowheads="1"/>
          </p:cNvSpPr>
          <p:nvPr/>
        </p:nvSpPr>
        <p:spPr bwMode="auto">
          <a:xfrm>
            <a:off x="7188200" y="2093913"/>
            <a:ext cx="214313" cy="2286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63503" name="Text Box 18"/>
          <p:cNvSpPr txBox="1">
            <a:spLocks noChangeArrowheads="1"/>
          </p:cNvSpPr>
          <p:nvPr/>
        </p:nvSpPr>
        <p:spPr bwMode="auto">
          <a:xfrm>
            <a:off x="5200650" y="2909888"/>
            <a:ext cx="3201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>
                <a:solidFill>
                  <a:schemeClr val="tx2"/>
                </a:solidFill>
              </a:rPr>
              <a:t>y = f(w</a:t>
            </a:r>
            <a:r>
              <a:rPr lang="en-US" altLang="en-US" sz="2800" i="1" baseline="-25000">
                <a:solidFill>
                  <a:schemeClr val="tx2"/>
                </a:solidFill>
              </a:rPr>
              <a:t>0</a:t>
            </a:r>
            <a:r>
              <a:rPr lang="en-US" altLang="en-US" sz="2800" i="1">
                <a:solidFill>
                  <a:schemeClr val="tx2"/>
                </a:solidFill>
              </a:rPr>
              <a:t>+w</a:t>
            </a:r>
            <a:r>
              <a:rPr lang="en-US" altLang="en-US" sz="2800" i="1" baseline="-25000">
                <a:solidFill>
                  <a:schemeClr val="tx2"/>
                </a:solidFill>
              </a:rPr>
              <a:t>1</a:t>
            </a:r>
            <a:r>
              <a:rPr lang="en-US" altLang="en-US" sz="2800" i="1">
                <a:solidFill>
                  <a:schemeClr val="tx2"/>
                </a:solidFill>
              </a:rPr>
              <a:t>x</a:t>
            </a:r>
            <a:r>
              <a:rPr lang="en-US" altLang="en-US" sz="2800" i="1" baseline="-25000">
                <a:solidFill>
                  <a:schemeClr val="tx2"/>
                </a:solidFill>
              </a:rPr>
              <a:t>1</a:t>
            </a:r>
            <a:r>
              <a:rPr lang="en-US" altLang="en-US" sz="2800" i="1">
                <a:solidFill>
                  <a:schemeClr val="tx2"/>
                </a:solidFill>
              </a:rPr>
              <a:t>+w</a:t>
            </a:r>
            <a:r>
              <a:rPr lang="en-US" altLang="en-US" sz="2800" i="1" baseline="-25000">
                <a:solidFill>
                  <a:schemeClr val="tx2"/>
                </a:solidFill>
              </a:rPr>
              <a:t>2</a:t>
            </a:r>
            <a:r>
              <a:rPr lang="en-US" altLang="en-US" sz="2800" i="1">
                <a:solidFill>
                  <a:schemeClr val="tx2"/>
                </a:solidFill>
              </a:rPr>
              <a:t>x</a:t>
            </a:r>
            <a:r>
              <a:rPr lang="en-US" altLang="en-US" sz="2800" i="1" baseline="-25000">
                <a:solidFill>
                  <a:schemeClr val="tx2"/>
                </a:solidFill>
              </a:rPr>
              <a:t>2</a:t>
            </a:r>
            <a:r>
              <a:rPr lang="en-US" altLang="en-US" sz="2800" i="1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63504" name="Text Box 19"/>
          <p:cNvSpPr txBox="1">
            <a:spLocks noChangeArrowheads="1"/>
          </p:cNvSpPr>
          <p:nvPr/>
        </p:nvSpPr>
        <p:spPr bwMode="auto">
          <a:xfrm>
            <a:off x="1074738" y="5562600"/>
            <a:ext cx="7205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/>
              <a:t>What is an artificial neuron doing when it learns?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52495" y="439739"/>
            <a:ext cx="982662" cy="1103312"/>
            <a:chOff x="5233988" y="512763"/>
            <a:chExt cx="982662" cy="1103312"/>
          </a:xfrm>
        </p:grpSpPr>
        <p:sp>
          <p:nvSpPr>
            <p:cNvPr id="63505" name="Oval 34"/>
            <p:cNvSpPr>
              <a:spLocks noChangeArrowheads="1"/>
            </p:cNvSpPr>
            <p:nvPr/>
          </p:nvSpPr>
          <p:spPr bwMode="auto">
            <a:xfrm>
              <a:off x="5662613" y="512763"/>
              <a:ext cx="217487" cy="1873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63506" name="Oval 35"/>
            <p:cNvSpPr>
              <a:spLocks noChangeArrowheads="1"/>
            </p:cNvSpPr>
            <p:nvPr/>
          </p:nvSpPr>
          <p:spPr bwMode="auto">
            <a:xfrm>
              <a:off x="5999163" y="1430338"/>
              <a:ext cx="217487" cy="1857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63507" name="Oval 39"/>
            <p:cNvSpPr>
              <a:spLocks noChangeArrowheads="1"/>
            </p:cNvSpPr>
            <p:nvPr/>
          </p:nvSpPr>
          <p:spPr bwMode="auto">
            <a:xfrm>
              <a:off x="5233988" y="1430338"/>
              <a:ext cx="217487" cy="1857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CA" altLang="en-US"/>
            </a:p>
          </p:txBody>
        </p:sp>
        <p:cxnSp>
          <p:nvCxnSpPr>
            <p:cNvPr id="63508" name="AutoShape 59"/>
            <p:cNvCxnSpPr>
              <a:cxnSpLocks noChangeShapeType="1"/>
              <a:stCxn id="63507" idx="0"/>
              <a:endCxn id="63505" idx="4"/>
            </p:cNvCxnSpPr>
            <p:nvPr/>
          </p:nvCxnSpPr>
          <p:spPr bwMode="auto">
            <a:xfrm flipV="1">
              <a:off x="5343525" y="700088"/>
              <a:ext cx="428625" cy="7302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09" name="AutoShape 60"/>
            <p:cNvCxnSpPr>
              <a:cxnSpLocks noChangeShapeType="1"/>
              <a:stCxn id="63505" idx="4"/>
              <a:endCxn id="63506" idx="0"/>
            </p:cNvCxnSpPr>
            <p:nvPr/>
          </p:nvCxnSpPr>
          <p:spPr bwMode="auto">
            <a:xfrm>
              <a:off x="5772150" y="700088"/>
              <a:ext cx="336550" cy="7302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510" name="Text Box 64"/>
          <p:cNvSpPr txBox="1">
            <a:spLocks noChangeArrowheads="1"/>
          </p:cNvSpPr>
          <p:nvPr/>
        </p:nvSpPr>
        <p:spPr bwMode="auto">
          <a:xfrm>
            <a:off x="5287963" y="449263"/>
            <a:ext cx="2155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Simple</a:t>
            </a:r>
          </a:p>
          <a:p>
            <a:r>
              <a:rPr lang="en-US" altLang="en-US" dirty="0"/>
              <a:t>Neural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7988" y="6042025"/>
            <a:ext cx="6856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Able to solve only </a:t>
            </a:r>
            <a:r>
              <a:rPr lang="en-US" altLang="en-US" sz="2400" i="1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linear discriminate functions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62316" y="6492875"/>
            <a:ext cx="207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</a:t>
            </a:r>
            <a:r>
              <a:rPr lang="en-US" sz="1400" i="1" dirty="0" err="1"/>
              <a:t>CogNova</a:t>
            </a:r>
            <a:r>
              <a:rPr lang="en-US" sz="1400" i="1" dirty="0"/>
              <a:t> Tech.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anose="020B0600070205080204" pitchFamily="34" charset="-128"/>
              </a:rPr>
              <a:t>Limitations of Simple NN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anose="020B0600070205080204" pitchFamily="34" charset="-128"/>
              </a:rPr>
              <a:t>The Limitations of </a:t>
            </a:r>
            <a:r>
              <a:rPr lang="en-US" alt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anose="020B0600070205080204" pitchFamily="34" charset="-128"/>
              </a:rPr>
              <a:t>Perceptrons</a:t>
            </a:r>
            <a:r>
              <a:rPr lang="en-US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anose="020B0600070205080204" pitchFamily="34" charset="-128"/>
              </a:rPr>
              <a:t> </a:t>
            </a:r>
            <a:r>
              <a:rPr lang="en-US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anose="020B0600070205080204" pitchFamily="34" charset="-128"/>
              </a:rPr>
              <a:t>(Minsky and </a:t>
            </a:r>
            <a:r>
              <a:rPr lang="en-US" altLang="en-US" sz="1600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anose="020B0600070205080204" pitchFamily="34" charset="-128"/>
              </a:rPr>
              <a:t>Papert</a:t>
            </a:r>
            <a:r>
              <a:rPr lang="en-US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anose="020B0600070205080204" pitchFamily="34" charset="-128"/>
              </a:rPr>
              <a:t>, 1969)</a:t>
            </a:r>
            <a:endParaRPr lang="en-US" altLang="en-US" sz="2800" dirty="0">
              <a:effectLst>
                <a:outerShdw blurRad="38100" dist="38100" dir="2700000" algn="tl">
                  <a:srgbClr val="FFFFFF"/>
                </a:outerShdw>
              </a:effectLst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Able to solve only </a:t>
            </a:r>
            <a:r>
              <a:rPr lang="en-US" altLang="en-US" sz="2800" i="1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linear discriminate functions</a:t>
            </a:r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; </a:t>
            </a:r>
            <a:r>
              <a:rPr lang="en-US" altLang="en-US" sz="2800" i="1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i.e.  </a:t>
            </a:r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classes which can be divided by </a:t>
            </a:r>
            <a:r>
              <a:rPr lang="en-US" altLang="en-US" sz="2800" b="1" i="1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a line </a:t>
            </a:r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or </a:t>
            </a:r>
            <a:r>
              <a:rPr lang="en-US" altLang="en-US" sz="2800" b="1" i="1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hyper-plane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However, most functions are more complex (</a:t>
            </a:r>
            <a:r>
              <a:rPr lang="en-US" altLang="en-US" sz="2800" i="1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non-linear</a:t>
            </a:r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 or not </a:t>
            </a:r>
            <a:r>
              <a:rPr lang="en-US" altLang="en-US" sz="2800" i="1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linearly separable)</a:t>
            </a:r>
            <a:endParaRPr lang="en-US" altLang="en-US" sz="2800" dirty="0">
              <a:effectLst>
                <a:outerShdw blurRad="38100" dist="38100" dir="2700000" algn="tl">
                  <a:srgbClr val="919191"/>
                </a:outerShdw>
              </a:effectLst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MS PGothic" panose="020B0600070205080204" pitchFamily="34" charset="-128"/>
              </a:rPr>
              <a:t>This crippled research in neural net theory for 15 years 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316" y="6492875"/>
            <a:ext cx="207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Source: </a:t>
            </a:r>
            <a:r>
              <a:rPr lang="en-US" sz="1400" i="1" dirty="0" err="1"/>
              <a:t>CogNova</a:t>
            </a:r>
            <a:r>
              <a:rPr lang="en-US" sz="1400" i="1" dirty="0"/>
              <a:t> Tech.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NN</a:t>
            </a:r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723900" y="5537200"/>
            <a:ext cx="810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dirty="0"/>
              <a:t>Type of ML Net: </a:t>
            </a:r>
            <a:r>
              <a:rPr lang="en-US" altLang="en-US" b="1" dirty="0"/>
              <a:t>MLFF with BP, MADALINE, </a:t>
            </a:r>
            <a:r>
              <a:rPr lang="en-US" altLang="en-US" b="1" dirty="0" err="1"/>
              <a:t>Neocognitron</a:t>
            </a:r>
            <a:r>
              <a:rPr lang="en-US" altLang="en-US" b="1" dirty="0"/>
              <a:t>, RBF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088" y="1409700"/>
            <a:ext cx="4226911" cy="40976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14568" y="2884269"/>
            <a:ext cx="23536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Exp.</a:t>
            </a:r>
          </a:p>
          <a:p>
            <a:r>
              <a:rPr lang="en-US" altLang="en-US" dirty="0"/>
              <a:t>3 Layer Network has</a:t>
            </a:r>
          </a:p>
          <a:p>
            <a:r>
              <a:rPr lang="en-US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active layers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Artificial Neural Networks (ANN)</a:t>
            </a:r>
          </a:p>
          <a:p>
            <a:pPr lvl="1"/>
            <a:r>
              <a:rPr lang="en-US" altLang="en-US" dirty="0"/>
              <a:t>Information processing paradigm inspired by biological nervous systems</a:t>
            </a:r>
          </a:p>
          <a:p>
            <a:pPr lvl="1"/>
            <a:r>
              <a:rPr lang="en-US" altLang="en-US" dirty="0"/>
              <a:t>ANN is composed of a system of neurons connected by synapses</a:t>
            </a:r>
          </a:p>
          <a:p>
            <a:pPr lvl="1"/>
            <a:r>
              <a:rPr lang="en-US" altLang="en-US" dirty="0"/>
              <a:t>ANN learn by example</a:t>
            </a:r>
          </a:p>
          <a:p>
            <a:pPr lvl="2"/>
            <a:r>
              <a:rPr lang="en-US" altLang="en-US" dirty="0"/>
              <a:t>Adjust </a:t>
            </a:r>
            <a:r>
              <a:rPr lang="en-US" altLang="en-US" b="1" dirty="0"/>
              <a:t>weight</a:t>
            </a:r>
            <a:r>
              <a:rPr lang="en-US" altLang="en-US" dirty="0"/>
              <a:t> connections between neurons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04875"/>
            <a:ext cx="7778750" cy="1104900"/>
          </a:xfrm>
        </p:spPr>
        <p:txBody>
          <a:bodyPr/>
          <a:lstStyle/>
          <a:p>
            <a:r>
              <a:rPr lang="en-US" altLang="en-US" sz="3600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anose="020B0600070205080204" pitchFamily="34" charset="-128"/>
              </a:rPr>
              <a:t>Example ML NN</a:t>
            </a:r>
          </a:p>
        </p:txBody>
      </p:sp>
      <p:sp>
        <p:nvSpPr>
          <p:cNvPr id="67586" name="Text Box 3"/>
          <p:cNvSpPr txBox="1">
            <a:spLocks noChangeArrowheads="1"/>
          </p:cNvSpPr>
          <p:nvPr/>
        </p:nvSpPr>
        <p:spPr bwMode="auto">
          <a:xfrm>
            <a:off x="1484313" y="2170113"/>
            <a:ext cx="190976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Logical XOR </a:t>
            </a:r>
          </a:p>
          <a:p>
            <a:r>
              <a:rPr lang="en-US" altLang="en-US"/>
              <a:t>Function</a:t>
            </a:r>
          </a:p>
          <a:p>
            <a:endParaRPr lang="en-US" altLang="en-US"/>
          </a:p>
          <a:p>
            <a:r>
              <a:rPr lang="en-US" altLang="en-US" i="1" u="sng"/>
              <a:t>x1	x2	 y</a:t>
            </a:r>
            <a:r>
              <a:rPr lang="en-US" altLang="en-US"/>
              <a:t> </a:t>
            </a:r>
          </a:p>
          <a:p>
            <a:r>
              <a:rPr lang="en-US" altLang="en-US"/>
              <a:t>0	0	0</a:t>
            </a:r>
          </a:p>
          <a:p>
            <a:r>
              <a:rPr lang="en-US" altLang="en-US"/>
              <a:t>0	1	1</a:t>
            </a:r>
          </a:p>
          <a:p>
            <a:pPr>
              <a:buFontTx/>
              <a:buAutoNum type="arabicPlain"/>
            </a:pPr>
            <a:r>
              <a:rPr lang="en-US" altLang="en-US"/>
              <a:t>0	1</a:t>
            </a:r>
          </a:p>
          <a:p>
            <a:r>
              <a:rPr lang="en-US" altLang="en-US"/>
              <a:t>1	1	0</a:t>
            </a: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4572000" y="2170113"/>
            <a:ext cx="2724150" cy="27130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67588" name="Text Box 7"/>
          <p:cNvSpPr txBox="1">
            <a:spLocks noChangeArrowheads="1"/>
          </p:cNvSpPr>
          <p:nvPr/>
        </p:nvSpPr>
        <p:spPr bwMode="auto">
          <a:xfrm>
            <a:off x="3963988" y="465455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0,0</a:t>
            </a:r>
          </a:p>
        </p:txBody>
      </p:sp>
      <p:sp>
        <p:nvSpPr>
          <p:cNvPr id="67589" name="Text Box 8"/>
          <p:cNvSpPr txBox="1">
            <a:spLocks noChangeArrowheads="1"/>
          </p:cNvSpPr>
          <p:nvPr/>
        </p:nvSpPr>
        <p:spPr bwMode="auto">
          <a:xfrm>
            <a:off x="7402513" y="461486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0,1</a:t>
            </a:r>
          </a:p>
        </p:txBody>
      </p:sp>
      <p:sp>
        <p:nvSpPr>
          <p:cNvPr id="67590" name="Text Box 9"/>
          <p:cNvSpPr txBox="1">
            <a:spLocks noChangeArrowheads="1"/>
          </p:cNvSpPr>
          <p:nvPr/>
        </p:nvSpPr>
        <p:spPr bwMode="auto">
          <a:xfrm>
            <a:off x="3963988" y="19415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1,0</a:t>
            </a:r>
          </a:p>
        </p:txBody>
      </p:sp>
      <p:sp>
        <p:nvSpPr>
          <p:cNvPr id="67591" name="Text Box 10"/>
          <p:cNvSpPr txBox="1">
            <a:spLocks noChangeArrowheads="1"/>
          </p:cNvSpPr>
          <p:nvPr/>
        </p:nvSpPr>
        <p:spPr bwMode="auto">
          <a:xfrm>
            <a:off x="7402513" y="1941513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1,1</a:t>
            </a:r>
          </a:p>
        </p:txBody>
      </p:sp>
      <p:sp>
        <p:nvSpPr>
          <p:cNvPr id="67592" name="Line 11"/>
          <p:cNvSpPr>
            <a:spLocks noChangeShapeType="1"/>
          </p:cNvSpPr>
          <p:nvPr/>
        </p:nvSpPr>
        <p:spPr bwMode="auto">
          <a:xfrm>
            <a:off x="3679825" y="3219450"/>
            <a:ext cx="2401888" cy="2192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Oval 12"/>
          <p:cNvSpPr>
            <a:spLocks noChangeArrowheads="1"/>
          </p:cNvSpPr>
          <p:nvPr/>
        </p:nvSpPr>
        <p:spPr bwMode="auto">
          <a:xfrm>
            <a:off x="4464050" y="4725988"/>
            <a:ext cx="214313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67594" name="Oval 13"/>
          <p:cNvSpPr>
            <a:spLocks noChangeArrowheads="1"/>
          </p:cNvSpPr>
          <p:nvPr/>
        </p:nvSpPr>
        <p:spPr bwMode="auto">
          <a:xfrm>
            <a:off x="4464050" y="2055813"/>
            <a:ext cx="214313" cy="2286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67595" name="Oval 14"/>
          <p:cNvSpPr>
            <a:spLocks noChangeArrowheads="1"/>
          </p:cNvSpPr>
          <p:nvPr/>
        </p:nvSpPr>
        <p:spPr bwMode="auto">
          <a:xfrm>
            <a:off x="7188200" y="4725988"/>
            <a:ext cx="214313" cy="2286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67596" name="Oval 15"/>
          <p:cNvSpPr>
            <a:spLocks noChangeArrowheads="1"/>
          </p:cNvSpPr>
          <p:nvPr/>
        </p:nvSpPr>
        <p:spPr bwMode="auto">
          <a:xfrm>
            <a:off x="7188200" y="2093913"/>
            <a:ext cx="214313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67597" name="Text Box 17"/>
          <p:cNvSpPr txBox="1">
            <a:spLocks noChangeArrowheads="1"/>
          </p:cNvSpPr>
          <p:nvPr/>
        </p:nvSpPr>
        <p:spPr bwMode="auto">
          <a:xfrm>
            <a:off x="1484313" y="5562600"/>
            <a:ext cx="783470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/>
              <a:t>Two neurons layer are need!  Their combined results </a:t>
            </a:r>
          </a:p>
          <a:p>
            <a:r>
              <a:rPr lang="en-US" altLang="en-US" sz="2800" dirty="0"/>
              <a:t>can produce good classification.</a:t>
            </a:r>
          </a:p>
        </p:txBody>
      </p:sp>
      <p:sp>
        <p:nvSpPr>
          <p:cNvPr id="67598" name="Line 18"/>
          <p:cNvSpPr>
            <a:spLocks noChangeShapeType="1"/>
          </p:cNvSpPr>
          <p:nvPr/>
        </p:nvSpPr>
        <p:spPr bwMode="auto">
          <a:xfrm>
            <a:off x="5284788" y="1893888"/>
            <a:ext cx="2401887" cy="2192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67175" y="325438"/>
            <a:ext cx="4759325" cy="1354138"/>
            <a:chOff x="2886075" y="325438"/>
            <a:chExt cx="5349875" cy="1290637"/>
          </a:xfrm>
        </p:grpSpPr>
        <p:sp>
          <p:nvSpPr>
            <p:cNvPr id="67599" name="Oval 19"/>
            <p:cNvSpPr>
              <a:spLocks noChangeArrowheads="1"/>
            </p:cNvSpPr>
            <p:nvPr/>
          </p:nvSpPr>
          <p:spPr bwMode="auto">
            <a:xfrm>
              <a:off x="5662613" y="325438"/>
              <a:ext cx="217487" cy="1873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67600" name="Oval 20"/>
            <p:cNvSpPr>
              <a:spLocks noChangeArrowheads="1"/>
            </p:cNvSpPr>
            <p:nvPr/>
          </p:nvSpPr>
          <p:spPr bwMode="auto">
            <a:xfrm>
              <a:off x="5999163" y="1430338"/>
              <a:ext cx="217487" cy="1857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67601" name="Oval 21"/>
            <p:cNvSpPr>
              <a:spLocks noChangeArrowheads="1"/>
            </p:cNvSpPr>
            <p:nvPr/>
          </p:nvSpPr>
          <p:spPr bwMode="auto">
            <a:xfrm>
              <a:off x="5233988" y="889000"/>
              <a:ext cx="217487" cy="1857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67602" name="Oval 22"/>
            <p:cNvSpPr>
              <a:spLocks noChangeArrowheads="1"/>
            </p:cNvSpPr>
            <p:nvPr/>
          </p:nvSpPr>
          <p:spPr bwMode="auto">
            <a:xfrm>
              <a:off x="5233988" y="1430338"/>
              <a:ext cx="217487" cy="18573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67603" name="Oval 23"/>
            <p:cNvSpPr>
              <a:spLocks noChangeArrowheads="1"/>
            </p:cNvSpPr>
            <p:nvPr/>
          </p:nvSpPr>
          <p:spPr bwMode="auto">
            <a:xfrm>
              <a:off x="5999163" y="889000"/>
              <a:ext cx="217487" cy="1857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CA" altLang="en-US"/>
            </a:p>
          </p:txBody>
        </p:sp>
        <p:cxnSp>
          <p:nvCxnSpPr>
            <p:cNvPr id="67604" name="AutoShape 24"/>
            <p:cNvCxnSpPr>
              <a:cxnSpLocks noChangeShapeType="1"/>
              <a:stCxn id="67602" idx="0"/>
              <a:endCxn id="67601" idx="4"/>
            </p:cNvCxnSpPr>
            <p:nvPr/>
          </p:nvCxnSpPr>
          <p:spPr bwMode="auto">
            <a:xfrm flipV="1">
              <a:off x="5343525" y="1074738"/>
              <a:ext cx="0" cy="355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05" name="AutoShape 25"/>
            <p:cNvCxnSpPr>
              <a:cxnSpLocks noChangeShapeType="1"/>
              <a:stCxn id="67600" idx="0"/>
              <a:endCxn id="67603" idx="4"/>
            </p:cNvCxnSpPr>
            <p:nvPr/>
          </p:nvCxnSpPr>
          <p:spPr bwMode="auto">
            <a:xfrm flipV="1">
              <a:off x="6108700" y="1074738"/>
              <a:ext cx="0" cy="355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06" name="AutoShape 26"/>
            <p:cNvCxnSpPr>
              <a:cxnSpLocks noChangeShapeType="1"/>
              <a:stCxn id="67601" idx="0"/>
              <a:endCxn id="67599" idx="4"/>
            </p:cNvCxnSpPr>
            <p:nvPr/>
          </p:nvCxnSpPr>
          <p:spPr bwMode="auto">
            <a:xfrm flipV="1">
              <a:off x="5343525" y="512763"/>
              <a:ext cx="428625" cy="376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07" name="AutoShape 27"/>
            <p:cNvCxnSpPr>
              <a:cxnSpLocks noChangeShapeType="1"/>
              <a:stCxn id="67599" idx="4"/>
              <a:endCxn id="67603" idx="0"/>
            </p:cNvCxnSpPr>
            <p:nvPr/>
          </p:nvCxnSpPr>
          <p:spPr bwMode="auto">
            <a:xfrm>
              <a:off x="5772150" y="512763"/>
              <a:ext cx="336550" cy="376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08" name="AutoShape 28"/>
            <p:cNvCxnSpPr>
              <a:cxnSpLocks noChangeShapeType="1"/>
              <a:stCxn id="67603" idx="3"/>
              <a:endCxn id="67602" idx="7"/>
            </p:cNvCxnSpPr>
            <p:nvPr/>
          </p:nvCxnSpPr>
          <p:spPr bwMode="auto">
            <a:xfrm flipH="1">
              <a:off x="5419725" y="1047750"/>
              <a:ext cx="611188" cy="4095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09" name="AutoShape 29"/>
            <p:cNvCxnSpPr>
              <a:cxnSpLocks noChangeShapeType="1"/>
              <a:stCxn id="67601" idx="5"/>
              <a:endCxn id="67600" idx="1"/>
            </p:cNvCxnSpPr>
            <p:nvPr/>
          </p:nvCxnSpPr>
          <p:spPr bwMode="auto">
            <a:xfrm>
              <a:off x="5419725" y="1047750"/>
              <a:ext cx="611188" cy="4095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610" name="Text Box 30"/>
            <p:cNvSpPr txBox="1">
              <a:spLocks noChangeArrowheads="1"/>
            </p:cNvSpPr>
            <p:nvPr/>
          </p:nvSpPr>
          <p:spPr bwMode="auto">
            <a:xfrm>
              <a:off x="6394450" y="735013"/>
              <a:ext cx="18415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/>
                <a:t>Hidden layer </a:t>
              </a:r>
            </a:p>
            <a:p>
              <a:r>
                <a:rPr lang="en-US" altLang="en-US"/>
                <a:t>of neurons</a:t>
              </a:r>
            </a:p>
          </p:txBody>
        </p:sp>
        <p:sp>
          <p:nvSpPr>
            <p:cNvPr id="67611" name="Text Box 31"/>
            <p:cNvSpPr txBox="1">
              <a:spLocks noChangeArrowheads="1"/>
            </p:cNvSpPr>
            <p:nvPr/>
          </p:nvSpPr>
          <p:spPr bwMode="auto">
            <a:xfrm>
              <a:off x="2886075" y="608013"/>
              <a:ext cx="215582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/>
                <a:t>Multi-layer</a:t>
              </a:r>
            </a:p>
            <a:p>
              <a:r>
                <a:rPr lang="en-US" altLang="en-US" dirty="0"/>
                <a:t>Neural Network</a:t>
              </a:r>
            </a:p>
          </p:txBody>
        </p:sp>
      </p:grpSp>
      <p:sp>
        <p:nvSpPr>
          <p:cNvPr id="67612" name="Text Box 32"/>
          <p:cNvSpPr txBox="1">
            <a:spLocks noChangeArrowheads="1"/>
          </p:cNvSpPr>
          <p:nvPr/>
        </p:nvSpPr>
        <p:spPr bwMode="auto">
          <a:xfrm>
            <a:off x="4030663" y="2928938"/>
            <a:ext cx="498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/>
              <a:t>x</a:t>
            </a:r>
            <a:r>
              <a:rPr lang="en-US" altLang="en-US" sz="3200" i="1" baseline="-25000"/>
              <a:t>2</a:t>
            </a:r>
          </a:p>
        </p:txBody>
      </p:sp>
      <p:sp>
        <p:nvSpPr>
          <p:cNvPr id="67613" name="Text Box 33"/>
          <p:cNvSpPr txBox="1">
            <a:spLocks noChangeArrowheads="1"/>
          </p:cNvSpPr>
          <p:nvPr/>
        </p:nvSpPr>
        <p:spPr bwMode="auto">
          <a:xfrm>
            <a:off x="5999163" y="4832350"/>
            <a:ext cx="49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i="1"/>
              <a:t>x</a:t>
            </a:r>
            <a:r>
              <a:rPr lang="en-US" altLang="en-US" sz="3200" i="1" baseline="-25000"/>
              <a:t>1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layer NN</a:t>
            </a:r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723900" y="5537200"/>
            <a:ext cx="810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dirty="0"/>
              <a:t>Type of ML Net: </a:t>
            </a:r>
            <a:r>
              <a:rPr lang="en-US" altLang="en-US" b="1" dirty="0"/>
              <a:t>ART, BAM, BSB, </a:t>
            </a:r>
            <a:r>
              <a:rPr lang="en-US" altLang="en-US" b="1" dirty="0" err="1"/>
              <a:t>Boltzman</a:t>
            </a:r>
            <a:r>
              <a:rPr lang="en-US" altLang="en-US" b="1" dirty="0"/>
              <a:t> Machine, Cauchy Machine, Hopfield, RNN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4568" y="2884269"/>
            <a:ext cx="2353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The weight in </a:t>
            </a:r>
            <a:r>
              <a:rPr lang="en-US" altLang="en-US" b="1" i="1" dirty="0">
                <a:sym typeface="Symbol" panose="05050102010706020507" pitchFamily="18" charset="2"/>
              </a:rPr>
              <a:t></a:t>
            </a:r>
            <a:endParaRPr lang="en-US" altLang="en-US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168" y="1940996"/>
            <a:ext cx="51054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عنصر نائب لرقم الشريحة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en-US" sz="1400" dirty="0"/>
              <a:t>22</a:t>
            </a:fld>
            <a:endParaRPr lang="en-US" altLang="en-US" sz="1400" dirty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 hasCustomPrompt="1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Example Recurrent</a:t>
            </a:r>
            <a:r>
              <a:rPr kumimoji="0" lang="en-US" sz="4400" b="1" i="1" u="none" strike="noStrike" kern="0" cap="none" spc="0" normalizeH="0" baseline="0" noProof="0" dirty="0">
                <a:ln>
                  <a:noFill/>
                </a:ln>
                <a:solidFill>
                  <a:srgbClr val="D931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lang="en-US" dirty="0"/>
              <a:t>NN</a:t>
            </a:r>
          </a:p>
        </p:txBody>
      </p:sp>
      <p:sp>
        <p:nvSpPr>
          <p:cNvPr id="32772" name="Oval 4"/>
          <p:cNvSpPr/>
          <p:nvPr/>
        </p:nvSpPr>
        <p:spPr>
          <a:xfrm>
            <a:off x="1828800" y="2514600"/>
            <a:ext cx="6096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en-US" sz="1800" baseline="-25000" dirty="0"/>
          </a:p>
        </p:txBody>
      </p:sp>
      <p:sp>
        <p:nvSpPr>
          <p:cNvPr id="32773" name="Oval 5"/>
          <p:cNvSpPr/>
          <p:nvPr/>
        </p:nvSpPr>
        <p:spPr>
          <a:xfrm>
            <a:off x="6705600" y="2362200"/>
            <a:ext cx="6096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en-US" sz="1800" baseline="-25000" dirty="0"/>
          </a:p>
        </p:txBody>
      </p:sp>
      <p:sp>
        <p:nvSpPr>
          <p:cNvPr id="32774" name="Oval 6"/>
          <p:cNvSpPr/>
          <p:nvPr/>
        </p:nvSpPr>
        <p:spPr>
          <a:xfrm>
            <a:off x="6705600" y="3733800"/>
            <a:ext cx="6096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en-US" sz="1800" baseline="-25000" dirty="0"/>
          </a:p>
        </p:txBody>
      </p:sp>
      <p:sp>
        <p:nvSpPr>
          <p:cNvPr id="32775" name="Text Box 7"/>
          <p:cNvSpPr txBox="1"/>
          <p:nvPr/>
        </p:nvSpPr>
        <p:spPr>
          <a:xfrm>
            <a:off x="685800" y="1524000"/>
            <a:ext cx="160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1800" dirty="0"/>
              <a:t> Input</a:t>
            </a:r>
          </a:p>
        </p:txBody>
      </p:sp>
      <p:sp>
        <p:nvSpPr>
          <p:cNvPr id="32777" name="Oval 9"/>
          <p:cNvSpPr/>
          <p:nvPr/>
        </p:nvSpPr>
        <p:spPr>
          <a:xfrm>
            <a:off x="1828800" y="3429000"/>
            <a:ext cx="6096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en-US" sz="1800" baseline="-25000" dirty="0"/>
          </a:p>
        </p:txBody>
      </p:sp>
      <p:sp>
        <p:nvSpPr>
          <p:cNvPr id="32778" name="Oval 10"/>
          <p:cNvSpPr/>
          <p:nvPr/>
        </p:nvSpPr>
        <p:spPr>
          <a:xfrm>
            <a:off x="1828800" y="4419600"/>
            <a:ext cx="6096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en-US" sz="1800" baseline="-25000" dirty="0"/>
          </a:p>
        </p:txBody>
      </p:sp>
      <p:sp>
        <p:nvSpPr>
          <p:cNvPr id="32779" name="Oval 11"/>
          <p:cNvSpPr/>
          <p:nvPr/>
        </p:nvSpPr>
        <p:spPr>
          <a:xfrm>
            <a:off x="1828800" y="1524000"/>
            <a:ext cx="6096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en-US" sz="1800" baseline="-25000" dirty="0"/>
          </a:p>
        </p:txBody>
      </p:sp>
      <p:sp>
        <p:nvSpPr>
          <p:cNvPr id="32780" name="Oval 12"/>
          <p:cNvSpPr/>
          <p:nvPr/>
        </p:nvSpPr>
        <p:spPr>
          <a:xfrm>
            <a:off x="4572000" y="2590800"/>
            <a:ext cx="6096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en-US" sz="1800" baseline="-25000" dirty="0"/>
          </a:p>
        </p:txBody>
      </p:sp>
      <p:sp>
        <p:nvSpPr>
          <p:cNvPr id="32781" name="Oval 13"/>
          <p:cNvSpPr/>
          <p:nvPr/>
        </p:nvSpPr>
        <p:spPr>
          <a:xfrm>
            <a:off x="4572000" y="3505200"/>
            <a:ext cx="6096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en-US" sz="1800" baseline="-25000" dirty="0"/>
          </a:p>
        </p:txBody>
      </p:sp>
      <p:sp>
        <p:nvSpPr>
          <p:cNvPr id="32782" name="Oval 14"/>
          <p:cNvSpPr/>
          <p:nvPr/>
        </p:nvSpPr>
        <p:spPr>
          <a:xfrm>
            <a:off x="4572000" y="4495800"/>
            <a:ext cx="6096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en-US" sz="1800" baseline="-25000" dirty="0"/>
          </a:p>
        </p:txBody>
      </p:sp>
      <p:sp>
        <p:nvSpPr>
          <p:cNvPr id="32783" name="Oval 15"/>
          <p:cNvSpPr/>
          <p:nvPr/>
        </p:nvSpPr>
        <p:spPr>
          <a:xfrm>
            <a:off x="4572000" y="1600200"/>
            <a:ext cx="6096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en-US" sz="1800" baseline="-25000" dirty="0"/>
          </a:p>
        </p:txBody>
      </p:sp>
      <p:sp>
        <p:nvSpPr>
          <p:cNvPr id="32784" name="Line 16"/>
          <p:cNvSpPr/>
          <p:nvPr/>
        </p:nvSpPr>
        <p:spPr>
          <a:xfrm>
            <a:off x="2743200" y="19050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5" name="Line 17"/>
          <p:cNvSpPr/>
          <p:nvPr/>
        </p:nvSpPr>
        <p:spPr>
          <a:xfrm flipV="1">
            <a:off x="2743200" y="1981200"/>
            <a:ext cx="1676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6" name="Line 18"/>
          <p:cNvSpPr/>
          <p:nvPr/>
        </p:nvSpPr>
        <p:spPr>
          <a:xfrm flipV="1">
            <a:off x="2667000" y="2057400"/>
            <a:ext cx="16764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7" name="Line 19"/>
          <p:cNvSpPr/>
          <p:nvPr/>
        </p:nvSpPr>
        <p:spPr>
          <a:xfrm flipV="1">
            <a:off x="2590800" y="1981200"/>
            <a:ext cx="1905000" cy="2667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8" name="Line 20"/>
          <p:cNvSpPr/>
          <p:nvPr/>
        </p:nvSpPr>
        <p:spPr>
          <a:xfrm>
            <a:off x="2514600" y="1981200"/>
            <a:ext cx="1981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9" name="Line 21"/>
          <p:cNvSpPr/>
          <p:nvPr/>
        </p:nvSpPr>
        <p:spPr>
          <a:xfrm>
            <a:off x="2590800" y="2057400"/>
            <a:ext cx="190500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90" name="Line 22"/>
          <p:cNvSpPr/>
          <p:nvPr/>
        </p:nvSpPr>
        <p:spPr>
          <a:xfrm>
            <a:off x="2514600" y="2133600"/>
            <a:ext cx="1905000" cy="259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91" name="Line 23"/>
          <p:cNvSpPr/>
          <p:nvPr/>
        </p:nvSpPr>
        <p:spPr>
          <a:xfrm>
            <a:off x="2362200" y="2209800"/>
            <a:ext cx="1981200" cy="2743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92" name="Line 24"/>
          <p:cNvSpPr/>
          <p:nvPr/>
        </p:nvSpPr>
        <p:spPr>
          <a:xfrm>
            <a:off x="5257800" y="19050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93" name="Line 25"/>
          <p:cNvSpPr/>
          <p:nvPr/>
        </p:nvSpPr>
        <p:spPr>
          <a:xfrm>
            <a:off x="5257800" y="1905000"/>
            <a:ext cx="1371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94" name="Line 26"/>
          <p:cNvSpPr/>
          <p:nvPr/>
        </p:nvSpPr>
        <p:spPr>
          <a:xfrm flipV="1">
            <a:off x="5257800" y="2667000"/>
            <a:ext cx="1371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95" name="Line 27"/>
          <p:cNvSpPr/>
          <p:nvPr/>
        </p:nvSpPr>
        <p:spPr>
          <a:xfrm>
            <a:off x="5334000" y="2895600"/>
            <a:ext cx="12954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96" name="Line 28"/>
          <p:cNvSpPr/>
          <p:nvPr/>
        </p:nvSpPr>
        <p:spPr>
          <a:xfrm flipV="1">
            <a:off x="5257800" y="2743200"/>
            <a:ext cx="1524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97" name="Line 29"/>
          <p:cNvSpPr/>
          <p:nvPr/>
        </p:nvSpPr>
        <p:spPr>
          <a:xfrm>
            <a:off x="7543800" y="25908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98" name="Line 30"/>
          <p:cNvSpPr/>
          <p:nvPr/>
        </p:nvSpPr>
        <p:spPr>
          <a:xfrm>
            <a:off x="7696200" y="39624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99" name="Line 31"/>
          <p:cNvSpPr/>
          <p:nvPr/>
        </p:nvSpPr>
        <p:spPr>
          <a:xfrm>
            <a:off x="7239000" y="29718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00" name="Line 32"/>
          <p:cNvSpPr/>
          <p:nvPr/>
        </p:nvSpPr>
        <p:spPr>
          <a:xfrm flipV="1">
            <a:off x="6934200" y="29718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01" name="Line 33"/>
          <p:cNvSpPr/>
          <p:nvPr/>
        </p:nvSpPr>
        <p:spPr>
          <a:xfrm flipH="1">
            <a:off x="2743200" y="16764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02" name="Line 34"/>
          <p:cNvSpPr/>
          <p:nvPr/>
        </p:nvSpPr>
        <p:spPr>
          <a:xfrm>
            <a:off x="4876800" y="2209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03" name="Line 35"/>
          <p:cNvSpPr/>
          <p:nvPr/>
        </p:nvSpPr>
        <p:spPr>
          <a:xfrm>
            <a:off x="4876800" y="32004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04" name="Line 36"/>
          <p:cNvSpPr/>
          <p:nvPr/>
        </p:nvSpPr>
        <p:spPr>
          <a:xfrm>
            <a:off x="4876800" y="40386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05" name="Line 37"/>
          <p:cNvSpPr/>
          <p:nvPr/>
        </p:nvSpPr>
        <p:spPr>
          <a:xfrm>
            <a:off x="1219200" y="18288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06" name="Line 38"/>
          <p:cNvSpPr/>
          <p:nvPr/>
        </p:nvSpPr>
        <p:spPr>
          <a:xfrm>
            <a:off x="1219200" y="28194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07" name="Line 39"/>
          <p:cNvSpPr/>
          <p:nvPr/>
        </p:nvSpPr>
        <p:spPr>
          <a:xfrm flipV="1">
            <a:off x="990600" y="37338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08" name="Line 40"/>
          <p:cNvSpPr/>
          <p:nvPr/>
        </p:nvSpPr>
        <p:spPr>
          <a:xfrm>
            <a:off x="1219200" y="47244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09" name="Line 41"/>
          <p:cNvSpPr/>
          <p:nvPr/>
        </p:nvSpPr>
        <p:spPr>
          <a:xfrm flipH="1">
            <a:off x="2514600" y="30480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0" name="Line 42"/>
          <p:cNvSpPr/>
          <p:nvPr/>
        </p:nvSpPr>
        <p:spPr>
          <a:xfrm>
            <a:off x="2667000" y="28194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1" name="Line 43"/>
          <p:cNvSpPr/>
          <p:nvPr/>
        </p:nvSpPr>
        <p:spPr>
          <a:xfrm>
            <a:off x="2743200" y="37338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2" name="Line 44"/>
          <p:cNvSpPr/>
          <p:nvPr/>
        </p:nvSpPr>
        <p:spPr>
          <a:xfrm flipH="1">
            <a:off x="2667000" y="40386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3" name="Line 45"/>
          <p:cNvSpPr/>
          <p:nvPr/>
        </p:nvSpPr>
        <p:spPr>
          <a:xfrm>
            <a:off x="2514600" y="47244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4" name="Line 46"/>
          <p:cNvSpPr/>
          <p:nvPr/>
        </p:nvSpPr>
        <p:spPr>
          <a:xfrm flipV="1">
            <a:off x="5181600" y="4191000"/>
            <a:ext cx="1447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5" name="Line 47"/>
          <p:cNvSpPr/>
          <p:nvPr/>
        </p:nvSpPr>
        <p:spPr>
          <a:xfrm>
            <a:off x="5257800" y="3581400"/>
            <a:ext cx="12192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816" name="Text Box 48"/>
          <p:cNvSpPr txBox="1"/>
          <p:nvPr/>
        </p:nvSpPr>
        <p:spPr>
          <a:xfrm>
            <a:off x="4267200" y="5181600"/>
            <a:ext cx="160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1800" dirty="0"/>
              <a:t>Hidden nodes</a:t>
            </a:r>
          </a:p>
        </p:txBody>
      </p:sp>
      <p:sp>
        <p:nvSpPr>
          <p:cNvPr id="32817" name="Text Box 49"/>
          <p:cNvSpPr txBox="1"/>
          <p:nvPr/>
        </p:nvSpPr>
        <p:spPr>
          <a:xfrm>
            <a:off x="6400800" y="1447800"/>
            <a:ext cx="160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sz="1800" dirty="0"/>
              <a:t>Outputs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5653087"/>
            <a:ext cx="789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the tutorial of RNN: http://www.wildml.com/2015/09/recurrent-neural-networks-tutorial-part-1-introduction-to-rnns/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important factor of neuron behavior besides the input pattern</a:t>
            </a:r>
          </a:p>
          <a:p>
            <a:r>
              <a:rPr lang="en-US" dirty="0"/>
              <a:t>The neurons in the same layer must have the </a:t>
            </a:r>
            <a:r>
              <a:rPr lang="en-US" b="1" i="1" dirty="0">
                <a:solidFill>
                  <a:srgbClr val="C00000"/>
                </a:solidFill>
              </a:rPr>
              <a:t>same activation function</a:t>
            </a:r>
          </a:p>
          <a:p>
            <a:r>
              <a:rPr lang="en-US" dirty="0"/>
              <a:t>Types </a:t>
            </a:r>
            <a:r>
              <a:rPr lang="en-US" b="1" i="1" dirty="0">
                <a:solidFill>
                  <a:srgbClr val="C00000"/>
                </a:solidFill>
              </a:rPr>
              <a:t>activation function: </a:t>
            </a:r>
            <a:r>
              <a:rPr lang="en-US" i="1" dirty="0"/>
              <a:t>Hard Limit, Linear, Sigmoid, </a:t>
            </a:r>
            <a:r>
              <a:rPr lang="en-US" i="1" dirty="0" err="1"/>
              <a:t>etc</a:t>
            </a:r>
            <a:endParaRPr lang="en-US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Binary Step Function (</a:t>
            </a:r>
            <a:r>
              <a:rPr lang="en-US" sz="4000" i="1" dirty="0"/>
              <a:t>Hard Limit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continuous input variable into binary output (0 or 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31" y="3100387"/>
            <a:ext cx="4071938" cy="31792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Binary Step Function (</a:t>
            </a:r>
            <a:r>
              <a:rPr lang="en-US" sz="4000" b="1" i="1" dirty="0"/>
              <a:t>Threshold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convert continuous input variable into binary output (0 or 1) based on given threshold </a:t>
            </a:r>
            <a:r>
              <a:rPr lang="en-US" sz="2800" i="1" dirty="0">
                <a:sym typeface="Symbol" panose="05050102010706020507" pitchFamily="18" charset="2"/>
              </a:rPr>
              <a:t>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525" t="5191" r="8886" b="943"/>
          <a:stretch>
            <a:fillRect/>
          </a:stretch>
        </p:blipFill>
        <p:spPr>
          <a:xfrm>
            <a:off x="1892300" y="3035300"/>
            <a:ext cx="4140200" cy="321104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Bipolar Function (</a:t>
            </a:r>
            <a:r>
              <a:rPr lang="en-US" sz="4000" b="1" i="1" dirty="0"/>
              <a:t>Symmetric hard Limit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hard limit function, but the output (-1, 0, or 1) :</a:t>
            </a:r>
            <a:endParaRPr lang="en-US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309"/>
          <a:stretch>
            <a:fillRect/>
          </a:stretch>
        </p:blipFill>
        <p:spPr>
          <a:xfrm>
            <a:off x="2626789" y="2641600"/>
            <a:ext cx="3278711" cy="393270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Bipolar Function (</a:t>
            </a:r>
            <a:r>
              <a:rPr lang="en-US" sz="4000" b="1" i="1" dirty="0"/>
              <a:t>Threshold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symmetric hard limit function, but the output (-1, 0, or 1)  based on based on given threshold </a:t>
            </a:r>
            <a:r>
              <a:rPr lang="en-US" sz="2800" i="1" dirty="0">
                <a:sym typeface="Symbol" panose="05050102010706020507" pitchFamily="18" charset="2"/>
              </a:rPr>
              <a:t></a:t>
            </a:r>
            <a:r>
              <a:rPr lang="en-US" sz="2800" dirty="0"/>
              <a:t>: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3073400"/>
            <a:ext cx="391477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Function (</a:t>
            </a:r>
            <a:r>
              <a:rPr lang="en-US" sz="4000" b="1" i="1" dirty="0"/>
              <a:t>Identity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i="1" dirty="0"/>
              <a:t>output</a:t>
            </a:r>
            <a:r>
              <a:rPr lang="en-US" sz="2800" dirty="0"/>
              <a:t> is the same as the </a:t>
            </a:r>
            <a:r>
              <a:rPr lang="en-US" sz="2800" b="1" i="1" dirty="0"/>
              <a:t>input</a:t>
            </a:r>
            <a:r>
              <a:rPr lang="en-US" sz="2800" dirty="0"/>
              <a:t> :</a:t>
            </a:r>
            <a:endParaRPr lang="en-US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5" y="2574925"/>
            <a:ext cx="4636350" cy="37496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Saturating Linear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i="1" dirty="0"/>
              <a:t>output</a:t>
            </a:r>
            <a:r>
              <a:rPr lang="en-US" sz="2800" dirty="0"/>
              <a:t> is formulated:</a:t>
            </a:r>
            <a:endParaRPr lang="en-US" sz="2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99" y="2683137"/>
            <a:ext cx="5036797" cy="1509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240" y="4292601"/>
            <a:ext cx="4833592" cy="22270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Neuron Model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Natural neurons		Abstract neuron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938463"/>
            <a:ext cx="392271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35" y="2770094"/>
            <a:ext cx="4599406" cy="21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Binary Sigmoid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152900"/>
          </a:xfrm>
        </p:spPr>
        <p:txBody>
          <a:bodyPr/>
          <a:lstStyle/>
          <a:p>
            <a:r>
              <a:rPr lang="en-US" sz="2400" dirty="0"/>
              <a:t>Usually for BP training NN</a:t>
            </a:r>
          </a:p>
          <a:p>
            <a:r>
              <a:rPr lang="en-US" sz="2400" dirty="0"/>
              <a:t>Implemented when the NN </a:t>
            </a:r>
            <a:r>
              <a:rPr lang="en-US" sz="2400" b="1" i="1" dirty="0"/>
              <a:t>output</a:t>
            </a:r>
            <a:r>
              <a:rPr lang="en-US" sz="2400" dirty="0"/>
              <a:t> is in the range 0~1</a:t>
            </a:r>
          </a:p>
          <a:p>
            <a:r>
              <a:rPr lang="en-US" sz="2400" dirty="0"/>
              <a:t>The formula: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452127"/>
            <a:ext cx="3679570" cy="1448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03" y="2730500"/>
            <a:ext cx="4563797" cy="361160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Bipolar Sigmoid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152900"/>
          </a:xfrm>
        </p:spPr>
        <p:txBody>
          <a:bodyPr/>
          <a:lstStyle/>
          <a:p>
            <a:r>
              <a:rPr lang="en-US" sz="2400" dirty="0"/>
              <a:t>Similar to binary sigmoid, but the output is in the range   -1~1</a:t>
            </a:r>
          </a:p>
          <a:p>
            <a:r>
              <a:rPr lang="en-US" sz="2400" dirty="0"/>
              <a:t>The formula: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722"/>
          <a:stretch>
            <a:fillRect/>
          </a:stretch>
        </p:blipFill>
        <p:spPr>
          <a:xfrm>
            <a:off x="546100" y="3073400"/>
            <a:ext cx="4209238" cy="165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84" y="2438400"/>
            <a:ext cx="4393524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Hyperbolic Tangent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152900"/>
          </a:xfrm>
        </p:spPr>
        <p:txBody>
          <a:bodyPr/>
          <a:lstStyle/>
          <a:p>
            <a:r>
              <a:rPr lang="en-US" sz="2400" dirty="0"/>
              <a:t>Similar to bipolar sigmoid, which the output is in the range -1~1</a:t>
            </a:r>
          </a:p>
          <a:p>
            <a:r>
              <a:rPr lang="en-US" sz="2400" dirty="0"/>
              <a:t>The formula: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94" y="2706887"/>
            <a:ext cx="4777143" cy="316051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عنصر نائب لرقم الشريحة 5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D61D82-3A5B-47AA-914F-64DDBA5FECA1}" type="slidenum">
              <a:rPr lang="en-US" altLang="en-US"/>
              <a:t>33</a:t>
            </a:fld>
            <a:endParaRPr lang="en-US" alt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457200" y="631911"/>
            <a:ext cx="8229600" cy="525684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i="1" dirty="0">
                <a:solidFill>
                  <a:srgbClr val="D931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Exercise</a:t>
            </a:r>
            <a:br>
              <a:rPr lang="en-US" sz="2800" b="1" i="1" dirty="0">
                <a:solidFill>
                  <a:srgbClr val="D931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en-US" sz="2800" b="1" i="1" dirty="0">
                <a:solidFill>
                  <a:srgbClr val="D931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Determine the y of case below using AF: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5429151"/>
            <a:ext cx="7366000" cy="858542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/>
              <a:t>Bipolar Sigmoid Function</a:t>
            </a:r>
          </a:p>
          <a:p>
            <a:pPr marL="514350" indent="-514350" eaLnBrk="1" hangingPunct="1">
              <a:buFont typeface="+mj-lt"/>
              <a:buAutoNum type="alphaLcParenR"/>
            </a:pPr>
            <a:r>
              <a:rPr lang="en-US" sz="2800" dirty="0"/>
              <a:t>Hyperbolic Tangent Function</a:t>
            </a:r>
            <a:endParaRPr lang="en-US" altLang="en-US" sz="2800" dirty="0"/>
          </a:p>
        </p:txBody>
      </p:sp>
      <p:graphicFrame>
        <p:nvGraphicFramePr>
          <p:cNvPr id="147460" name="Group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57911529"/>
              </p:ext>
            </p:extLst>
          </p:nvPr>
        </p:nvGraphicFramePr>
        <p:xfrm>
          <a:off x="3403600" y="1514807"/>
          <a:ext cx="2933700" cy="198088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target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00334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BC4045C-847F-1D46-9ABE-513F9B61F045}"/>
              </a:ext>
            </a:extLst>
          </p:cNvPr>
          <p:cNvGrpSpPr/>
          <p:nvPr/>
        </p:nvGrpSpPr>
        <p:grpSpPr>
          <a:xfrm>
            <a:off x="1193800" y="3343127"/>
            <a:ext cx="6172200" cy="1676400"/>
            <a:chOff x="1168400" y="3048793"/>
            <a:chExt cx="6172200" cy="16764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55CED8-7406-C346-AEC7-EA3E3F852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0" y="3048793"/>
              <a:ext cx="609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b="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586ED7-185A-114E-9ACD-4AD72FB8E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0" y="4191793"/>
              <a:ext cx="7620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x</a:t>
              </a:r>
              <a:r>
                <a:rPr lang="en-US" altLang="en-US" baseline="-25000" dirty="0"/>
                <a:t>2</a:t>
              </a:r>
              <a:r>
                <a:rPr lang="en-US" altLang="en-US" dirty="0"/>
                <a:t>=0</a:t>
              </a:r>
              <a:endParaRPr lang="en-US" altLang="en-US" baseline="-250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3ED2C5-253C-714D-8B78-6EBDA0EE4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200" y="3582193"/>
              <a:ext cx="19050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DBB0AB0C-2FEB-C045-AE8A-0FF6FD8E8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0400" y="4191793"/>
              <a:ext cx="1295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485538F1-B5E0-C944-A36B-EDF3996DA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0400" y="3353593"/>
              <a:ext cx="1447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F5A6FD3F-6E77-334F-86C3-4913F93CD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9400" y="411559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887D98FE-8D41-3D4D-BA65-AACD63A51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0" y="3124993"/>
              <a:ext cx="1447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w</a:t>
              </a:r>
              <a:r>
                <a:rPr lang="en-US" altLang="en-US" baseline="-25000" dirty="0"/>
                <a:t>1</a:t>
              </a:r>
              <a:r>
                <a:rPr lang="en-US" altLang="en-US" dirty="0"/>
                <a:t>=</a:t>
              </a:r>
              <a:r>
                <a:rPr lang="en-US" altLang="en-US" baseline="-25000" dirty="0"/>
                <a:t> </a:t>
              </a:r>
              <a:r>
                <a:rPr lang="en-US" altLang="en-US" dirty="0">
                  <a:solidFill>
                    <a:srgbClr val="FF0000"/>
                  </a:solidFill>
                </a:rPr>
                <a:t>0.5</a:t>
              </a:r>
              <a:endParaRPr lang="en-US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2B1BDE8E-955B-604F-BF93-CDF63176B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0" y="4344193"/>
              <a:ext cx="1143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w</a:t>
              </a:r>
              <a:r>
                <a:rPr lang="en-US" altLang="en-US" baseline="-25000" dirty="0"/>
                <a:t>2 </a:t>
              </a:r>
              <a:r>
                <a:rPr lang="en-US" altLang="en-US" dirty="0"/>
                <a:t>= 0.3</a:t>
              </a: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F49BA44D-1E59-7846-B221-F6497C29F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00" y="3085306"/>
              <a:ext cx="762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X</a:t>
              </a:r>
              <a:r>
                <a:rPr lang="en-US" altLang="en-US" sz="1600" baseline="-25000" dirty="0"/>
                <a:t>1</a:t>
              </a:r>
              <a:r>
                <a:rPr lang="en-US" altLang="en-US" sz="1600" dirty="0"/>
                <a:t>=1</a:t>
              </a:r>
              <a:endParaRPr lang="en-US" altLang="en-US" sz="1600" baseline="-25000" dirty="0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D2F3EFD1-9506-0445-9BA5-616E5B1A2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800" y="3582193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E3F7D5AB-EBE5-E948-AEA4-4F147B5C9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3000" y="3734593"/>
              <a:ext cx="4572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b="1" dirty="0">
                  <a:sym typeface="Symbol" panose="05050102010706020507" pitchFamily="18" charset="2"/>
                </a:rPr>
                <a:t></a:t>
              </a:r>
              <a:endParaRPr lang="en-US" altLang="en-US" sz="3200" b="1" dirty="0"/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0635BFD0-AB86-4B47-8519-5DFAA12EC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3734593"/>
              <a:ext cx="4572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b="1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</a:t>
              </a:r>
              <a:endParaRPr lang="en-US" altLang="en-US" sz="3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017DB5-B3F0-0046-B354-9A69AAC6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4800" y="3810793"/>
              <a:ext cx="6858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y</a:t>
              </a:r>
              <a:endParaRPr lang="en-US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285181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Neuron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Abstract neuron model: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2789238"/>
            <a:ext cx="7319962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5760"/>
            <a:ext cx="8229600" cy="3033300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dirty="0"/>
              <a:t>Elements:</a:t>
            </a:r>
          </a:p>
          <a:p>
            <a:r>
              <a:rPr lang="en-US" sz="2400" b="1" dirty="0"/>
              <a:t>Input</a:t>
            </a:r>
            <a:r>
              <a:rPr lang="en-US" sz="2400" dirty="0"/>
              <a:t> (features of object)</a:t>
            </a:r>
          </a:p>
          <a:p>
            <a:r>
              <a:rPr lang="en-US" sz="2400" b="1" dirty="0"/>
              <a:t>Weight</a:t>
            </a:r>
            <a:r>
              <a:rPr lang="en-US" sz="2400" dirty="0"/>
              <a:t> (the values between connection)</a:t>
            </a:r>
          </a:p>
          <a:p>
            <a:r>
              <a:rPr lang="en-US" sz="2400" b="1" dirty="0"/>
              <a:t>Sum</a:t>
            </a:r>
            <a:r>
              <a:rPr lang="en-US" sz="2400" dirty="0"/>
              <a:t> (summing the input time weight)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Activation function </a:t>
            </a:r>
            <a:r>
              <a:rPr lang="en-US" sz="2400" dirty="0"/>
              <a:t>(to active the summation output according to given threshold)</a:t>
            </a:r>
          </a:p>
          <a:p>
            <a:r>
              <a:rPr lang="en-US" sz="2400" b="1" dirty="0"/>
              <a:t>Output</a:t>
            </a:r>
            <a:r>
              <a:rPr lang="en-US" sz="2400" dirty="0"/>
              <a:t> (the target)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4682"/>
            <a:ext cx="7871012" cy="19510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successful of ANN mostly depend on data input.</a:t>
            </a:r>
          </a:p>
          <a:p>
            <a:r>
              <a:rPr lang="en-US" dirty="0"/>
              <a:t>The data input must be a features of an object (except for CNN)</a:t>
            </a:r>
          </a:p>
          <a:p>
            <a:r>
              <a:rPr lang="en-US" dirty="0"/>
              <a:t>Must have as much small size as possible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between neurons connection which represented by vector or matrix</a:t>
            </a:r>
          </a:p>
          <a:p>
            <a:r>
              <a:rPr lang="en-US" dirty="0"/>
              <a:t>Firstly, initialized by zeros or random numbers</a:t>
            </a:r>
          </a:p>
          <a:p>
            <a:r>
              <a:rPr lang="en-US" dirty="0"/>
              <a:t>The initialized weights are adjusted by training (learning)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is employed by neuron to summation the calculation of the weight*input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F70F9F-DAAE-5A48-815C-20B4FBB886CB}"/>
              </a:ext>
            </a:extLst>
          </p:cNvPr>
          <p:cNvGrpSpPr/>
          <p:nvPr/>
        </p:nvGrpSpPr>
        <p:grpSpPr>
          <a:xfrm>
            <a:off x="1346200" y="3230562"/>
            <a:ext cx="6172200" cy="2724249"/>
            <a:chOff x="1168400" y="3048793"/>
            <a:chExt cx="6172200" cy="27242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36EBB63-2FFD-A64D-90CA-18A0ACC59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0" y="3048793"/>
              <a:ext cx="609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b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BA0875C-8215-A84C-B22E-C39EFFD30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0" y="4191793"/>
              <a:ext cx="7620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x</a:t>
              </a:r>
              <a:r>
                <a:rPr lang="en-US" altLang="en-US" baseline="-25000" dirty="0"/>
                <a:t>2</a:t>
              </a:r>
              <a:r>
                <a:rPr lang="en-US" altLang="en-US" dirty="0"/>
                <a:t>=0</a:t>
              </a:r>
              <a:endParaRPr lang="en-US" altLang="en-US" baseline="-250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2FC6E9-B8B5-0F40-A749-520716D20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200" y="3582193"/>
              <a:ext cx="19050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46A6D5D-AD52-4C4D-8CC9-486D05A46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0400" y="4191793"/>
              <a:ext cx="1295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6EEEAC38-01BD-B242-8F73-6B51307E6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0400" y="3353593"/>
              <a:ext cx="1447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17BBB36B-A0B1-6744-BCC6-6B6F7E522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9400" y="411559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11EA4CFF-E62E-2D43-9BFF-3548E57D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0" y="3124993"/>
              <a:ext cx="1447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w</a:t>
              </a:r>
              <a:r>
                <a:rPr lang="en-US" altLang="en-US" baseline="-25000" dirty="0"/>
                <a:t>1</a:t>
              </a:r>
              <a:r>
                <a:rPr lang="en-US" altLang="en-US" dirty="0"/>
                <a:t>=</a:t>
              </a:r>
              <a:r>
                <a:rPr lang="en-US" altLang="en-US" baseline="-25000" dirty="0"/>
                <a:t> </a:t>
              </a:r>
              <a:r>
                <a:rPr lang="en-US" altLang="en-US" dirty="0">
                  <a:solidFill>
                    <a:srgbClr val="FF0000"/>
                  </a:solidFill>
                </a:rPr>
                <a:t>0.5</a:t>
              </a:r>
              <a:endParaRPr lang="en-US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8F6B85EE-9E90-ED4B-8E71-98CFF77FB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0" y="4344193"/>
              <a:ext cx="1143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w</a:t>
              </a:r>
              <a:r>
                <a:rPr lang="en-US" altLang="en-US" baseline="-25000" dirty="0"/>
                <a:t>2 </a:t>
              </a:r>
              <a:r>
                <a:rPr lang="en-US" altLang="en-US" dirty="0"/>
                <a:t>= 0.3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19367077-3632-154F-91DD-879573602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00" y="3085306"/>
              <a:ext cx="762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X</a:t>
              </a:r>
              <a:r>
                <a:rPr lang="en-US" altLang="en-US" sz="1600" baseline="-25000" dirty="0"/>
                <a:t>1</a:t>
              </a:r>
              <a:r>
                <a:rPr lang="en-US" altLang="en-US" sz="1600" dirty="0"/>
                <a:t>=1</a:t>
              </a:r>
              <a:endParaRPr lang="en-US" altLang="en-US" sz="1600" baseline="-25000" dirty="0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F39C419F-98AA-4A4B-86FC-3CC7F25A3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000" y="5106193"/>
              <a:ext cx="2129109" cy="666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Sum=y</a:t>
              </a:r>
              <a:r>
                <a:rPr lang="en-US" altLang="en-US" sz="1400" b="1" baseline="-25000" dirty="0"/>
                <a:t>in</a:t>
              </a:r>
              <a:r>
                <a:rPr lang="en-US" altLang="en-US" sz="1400" b="1" dirty="0"/>
                <a:t> = x</a:t>
              </a:r>
              <a:r>
                <a:rPr lang="en-US" altLang="en-US" sz="1400" b="1" baseline="-25000" dirty="0"/>
                <a:t>1</a:t>
              </a:r>
              <a:r>
                <a:rPr lang="en-US" altLang="en-US" sz="1400" b="1" dirty="0"/>
                <a:t>w</a:t>
              </a:r>
              <a:r>
                <a:rPr lang="en-US" altLang="en-US" sz="1400" b="1" baseline="-25000" dirty="0"/>
                <a:t>1 </a:t>
              </a:r>
              <a:r>
                <a:rPr lang="en-US" altLang="en-US" sz="1400" b="1" dirty="0"/>
                <a:t>+ x</a:t>
              </a:r>
              <a:r>
                <a:rPr lang="en-US" altLang="en-US" sz="1400" b="1" baseline="-25000" dirty="0"/>
                <a:t>2</a:t>
              </a:r>
              <a:r>
                <a:rPr lang="en-US" altLang="en-US" sz="1400" b="1" dirty="0"/>
                <a:t>w</a:t>
              </a:r>
              <a:r>
                <a:rPr lang="en-US" altLang="en-US" sz="1400" b="1" baseline="-25000" dirty="0"/>
                <a:t>2</a:t>
              </a:r>
            </a:p>
            <a:p>
              <a:pPr eaLnBrk="1" hangingPunct="1"/>
              <a:endParaRPr lang="en-US" altLang="en-US" sz="1400" b="1" baseline="-25000" dirty="0"/>
            </a:p>
            <a:p>
              <a:pPr eaLnBrk="1" hangingPunct="1"/>
              <a:r>
                <a:rPr lang="en-US" altLang="en-US" sz="1400" b="1" dirty="0"/>
                <a:t>y</a:t>
              </a:r>
              <a:r>
                <a:rPr lang="en-US" altLang="en-US" sz="1400" b="1" baseline="-25000" dirty="0"/>
                <a:t>in</a:t>
              </a:r>
              <a:r>
                <a:rPr lang="en-US" altLang="en-US" sz="1400" b="1" dirty="0"/>
                <a:t> = 1x</a:t>
              </a:r>
              <a:r>
                <a:rPr lang="en-US" altLang="en-US" sz="1400" b="1" dirty="0">
                  <a:solidFill>
                    <a:srgbClr val="FF0000"/>
                  </a:solidFill>
                </a:rPr>
                <a:t>0.5</a:t>
              </a:r>
              <a:r>
                <a:rPr lang="en-US" altLang="en-US" sz="1400" b="1" baseline="-25000" dirty="0"/>
                <a:t> </a:t>
              </a:r>
              <a:r>
                <a:rPr lang="en-US" altLang="en-US" sz="1400" b="1" dirty="0"/>
                <a:t>+ 0x</a:t>
              </a:r>
              <a:r>
                <a:rPr lang="en-US" altLang="en-US" sz="1400" b="1" dirty="0">
                  <a:solidFill>
                    <a:srgbClr val="FF0000"/>
                  </a:solidFill>
                </a:rPr>
                <a:t>0.3</a:t>
              </a:r>
              <a:r>
                <a:rPr lang="en-US" altLang="en-US" sz="1400" b="1" dirty="0"/>
                <a:t> = 0.5</a:t>
              </a:r>
              <a:endParaRPr lang="en-US" altLang="en-US" sz="1400" b="1" baseline="-25000" dirty="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23E2A299-D4E0-4E45-9096-EC18B0F6E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800" y="3582193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1B674EEF-B5B5-D943-B5FD-54BEE7BB7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3000" y="3734593"/>
              <a:ext cx="4572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b="1">
                  <a:sym typeface="Symbol" panose="05050102010706020507" pitchFamily="18" charset="2"/>
                </a:rPr>
                <a:t></a:t>
              </a:r>
              <a:endParaRPr lang="en-US" altLang="en-US" sz="3200" b="1"/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510387E-C386-1447-91EF-77E16433D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3734593"/>
              <a:ext cx="4572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b="1" i="1">
                  <a:sym typeface="Symbol" panose="05050102010706020507" pitchFamily="18" charset="2"/>
                </a:rPr>
                <a:t></a:t>
              </a:r>
              <a:endParaRPr lang="en-US" altLang="en-US" sz="3200" b="1" i="1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CCA4621-C37C-274F-923E-37DAA32DA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0600" y="4496593"/>
              <a:ext cx="228600" cy="533400"/>
            </a:xfrm>
            <a:prstGeom prst="line">
              <a:avLst/>
            </a:prstGeom>
            <a:noFill/>
            <a:ln w="9525">
              <a:solidFill>
                <a:srgbClr val="D93145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090C7B-6FAD-0F47-ADED-336521C6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4800" y="3810793"/>
              <a:ext cx="6858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y</a:t>
              </a:r>
              <a:endParaRPr lang="en-US" altLang="en-US" baseline="-250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عنصر نائب لرقم الشريحة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D909A2-E2F0-4C71-8BD2-2FA70C1467D3}" type="slidenum">
              <a:rPr lang="en-US" altLang="en-US"/>
              <a:t>9</a:t>
            </a:fld>
            <a:endParaRPr lang="en-US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 flipV="1">
            <a:off x="5029200" y="3048000"/>
            <a:ext cx="685800" cy="457200"/>
          </a:xfrm>
          <a:prstGeom prst="line">
            <a:avLst/>
          </a:prstGeom>
          <a:noFill/>
          <a:ln w="9525">
            <a:solidFill>
              <a:srgbClr val="D93145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791200" y="3505200"/>
            <a:ext cx="251460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u="sng" dirty="0"/>
              <a:t>Activation Function:</a:t>
            </a:r>
          </a:p>
          <a:p>
            <a:pPr eaLnBrk="1" hangingPunct="1"/>
            <a:r>
              <a:rPr lang="en-US" altLang="en-US" sz="1400" b="1" dirty="0"/>
              <a:t>Binary Step Function</a:t>
            </a:r>
          </a:p>
          <a:p>
            <a:pPr eaLnBrk="1" hangingPunct="1"/>
            <a:r>
              <a:rPr lang="en-US" altLang="en-US" sz="1400" b="1" dirty="0">
                <a:sym typeface="Symbol" panose="05050102010706020507" pitchFamily="18" charset="2"/>
              </a:rPr>
              <a:t> </a:t>
            </a:r>
            <a:r>
              <a:rPr lang="en-US" altLang="en-US" sz="1400" b="1" dirty="0"/>
              <a:t>= 0.5,</a:t>
            </a:r>
            <a:endParaRPr lang="en-US" altLang="en-US" sz="1400" b="1" u="sng" dirty="0"/>
          </a:p>
          <a:p>
            <a:pPr eaLnBrk="1" hangingPunct="1"/>
            <a:endParaRPr lang="en-US" altLang="en-US" sz="1400" b="1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400" b="1" dirty="0">
                <a:sym typeface="Symbol" panose="05050102010706020507" pitchFamily="18" charset="2"/>
              </a:rPr>
              <a:t></a:t>
            </a:r>
            <a:r>
              <a:rPr lang="en-US" altLang="en-US" sz="1400" b="1" dirty="0"/>
              <a:t>(y-in) = 1 if  y-in &gt;= </a:t>
            </a:r>
            <a:r>
              <a:rPr lang="en-US" altLang="en-US" sz="1400" b="1" dirty="0">
                <a:sym typeface="Symbol" panose="05050102010706020507" pitchFamily="18" charset="2"/>
              </a:rPr>
              <a:t></a:t>
            </a:r>
            <a:br>
              <a:rPr lang="en-US" altLang="en-US" sz="1400" b="1" dirty="0"/>
            </a:br>
            <a:r>
              <a:rPr lang="en-US" altLang="en-US" sz="1400" b="1" dirty="0"/>
              <a:t>dan </a:t>
            </a:r>
            <a:r>
              <a:rPr lang="en-US" altLang="en-US" sz="1400" b="1" dirty="0">
                <a:sym typeface="Symbol" panose="05050102010706020507" pitchFamily="18" charset="2"/>
              </a:rPr>
              <a:t></a:t>
            </a:r>
            <a:r>
              <a:rPr lang="en-US" altLang="en-US" sz="1400" b="1" dirty="0"/>
              <a:t>(y-in) = 0</a:t>
            </a:r>
          </a:p>
          <a:p>
            <a:pPr eaLnBrk="1" hangingPunct="1"/>
            <a:endParaRPr lang="en-US" altLang="en-US" sz="1400" b="1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E4938BC-6C60-CC43-BA7A-6DE79390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dirty="0"/>
              <a:t>Output (y)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B164E7-1CA0-FE46-B7F6-B0D32DD4FEB5}"/>
              </a:ext>
            </a:extLst>
          </p:cNvPr>
          <p:cNvSpPr/>
          <p:nvPr/>
        </p:nvSpPr>
        <p:spPr>
          <a:xfrm>
            <a:off x="2768600" y="5220011"/>
            <a:ext cx="21463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sym typeface="Symbol" panose="05050102010706020507" pitchFamily="18" charset="2"/>
              </a:rPr>
              <a:t>y=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</a:t>
            </a:r>
            <a:r>
              <a:rPr lang="en-US" altLang="en-US" b="1" dirty="0"/>
              <a:t>(y-in) =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</a:t>
            </a:r>
            <a:r>
              <a:rPr lang="en-US" altLang="en-US" b="1" dirty="0"/>
              <a:t>(0.5)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/>
              <a:t>  = 1 </a:t>
            </a:r>
          </a:p>
          <a:p>
            <a:pPr eaLnBrk="1" hangingPunct="1">
              <a:spcBef>
                <a:spcPct val="20000"/>
              </a:spcBef>
            </a:pPr>
            <a:endParaRPr lang="en-US" alt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580367-90BF-3044-95FF-55882604290D}"/>
              </a:ext>
            </a:extLst>
          </p:cNvPr>
          <p:cNvGrpSpPr/>
          <p:nvPr/>
        </p:nvGrpSpPr>
        <p:grpSpPr>
          <a:xfrm>
            <a:off x="1193800" y="1685875"/>
            <a:ext cx="6172200" cy="2724249"/>
            <a:chOff x="1168400" y="3048793"/>
            <a:chExt cx="6172200" cy="272424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BF5E83C-7F8D-A140-91F6-5EC73265A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0" y="3048793"/>
              <a:ext cx="609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b="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082C2A-1EA0-3443-8D9D-CB485C31F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400" y="4191793"/>
              <a:ext cx="7620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x</a:t>
              </a:r>
              <a:r>
                <a:rPr lang="en-US" altLang="en-US" baseline="-25000" dirty="0"/>
                <a:t>2</a:t>
              </a:r>
              <a:r>
                <a:rPr lang="en-US" altLang="en-US" dirty="0"/>
                <a:t>=0</a:t>
              </a:r>
              <a:endParaRPr lang="en-US" alt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310E81-13A2-4E44-8C68-5070C035E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200" y="3582193"/>
              <a:ext cx="19050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F1FE0280-57EC-2949-8957-541EF123E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0400" y="4191793"/>
              <a:ext cx="1295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8E3EEB5A-9C32-024D-8C24-891044F25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0400" y="3353593"/>
              <a:ext cx="1447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7EF0DBB2-9429-B44C-A56B-BB5AB8284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9400" y="411559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03A3E7C8-95AF-8B43-B223-5277AEAF5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0" y="3124993"/>
              <a:ext cx="1447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w</a:t>
              </a:r>
              <a:r>
                <a:rPr lang="en-US" altLang="en-US" baseline="-25000" dirty="0"/>
                <a:t>1</a:t>
              </a:r>
              <a:r>
                <a:rPr lang="en-US" altLang="en-US" dirty="0"/>
                <a:t>=</a:t>
              </a:r>
              <a:r>
                <a:rPr lang="en-US" altLang="en-US" baseline="-25000" dirty="0"/>
                <a:t> </a:t>
              </a:r>
              <a:r>
                <a:rPr lang="en-US" altLang="en-US" dirty="0">
                  <a:solidFill>
                    <a:srgbClr val="FF0000"/>
                  </a:solidFill>
                </a:rPr>
                <a:t>0.5</a:t>
              </a:r>
              <a:endParaRPr lang="en-US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08171C73-A64E-E144-82D1-47BA1041F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000" y="4344193"/>
              <a:ext cx="1143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w</a:t>
              </a:r>
              <a:r>
                <a:rPr lang="en-US" altLang="en-US" baseline="-25000" dirty="0"/>
                <a:t>2 </a:t>
              </a:r>
              <a:r>
                <a:rPr lang="en-US" altLang="en-US" dirty="0"/>
                <a:t>= 0.3</a:t>
              </a: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EB6ECE17-B2CB-764E-81D9-DE4D46B2D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00" y="3085306"/>
              <a:ext cx="762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X</a:t>
              </a:r>
              <a:r>
                <a:rPr lang="en-US" altLang="en-US" sz="1600" baseline="-25000" dirty="0"/>
                <a:t>1</a:t>
              </a:r>
              <a:r>
                <a:rPr lang="en-US" altLang="en-US" sz="1600" dirty="0"/>
                <a:t>=1</a:t>
              </a:r>
              <a:endParaRPr lang="en-US" altLang="en-US" sz="1600" baseline="-25000" dirty="0"/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92C9B6F8-D26D-8A41-8106-803E1766C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1000" y="5106193"/>
              <a:ext cx="2129109" cy="666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/>
                <a:t>Sum=y</a:t>
              </a:r>
              <a:r>
                <a:rPr lang="en-US" altLang="en-US" sz="1400" b="1" baseline="-25000" dirty="0"/>
                <a:t>in</a:t>
              </a:r>
              <a:r>
                <a:rPr lang="en-US" altLang="en-US" sz="1400" b="1" dirty="0"/>
                <a:t> = x</a:t>
              </a:r>
              <a:r>
                <a:rPr lang="en-US" altLang="en-US" sz="1400" b="1" baseline="-25000" dirty="0"/>
                <a:t>1</a:t>
              </a:r>
              <a:r>
                <a:rPr lang="en-US" altLang="en-US" sz="1400" b="1" dirty="0"/>
                <a:t>w</a:t>
              </a:r>
              <a:r>
                <a:rPr lang="en-US" altLang="en-US" sz="1400" b="1" baseline="-25000" dirty="0"/>
                <a:t>1 </a:t>
              </a:r>
              <a:r>
                <a:rPr lang="en-US" altLang="en-US" sz="1400" b="1" dirty="0"/>
                <a:t>+ x</a:t>
              </a:r>
              <a:r>
                <a:rPr lang="en-US" altLang="en-US" sz="1400" b="1" baseline="-25000" dirty="0"/>
                <a:t>2</a:t>
              </a:r>
              <a:r>
                <a:rPr lang="en-US" altLang="en-US" sz="1400" b="1" dirty="0"/>
                <a:t>w</a:t>
              </a:r>
              <a:r>
                <a:rPr lang="en-US" altLang="en-US" sz="1400" b="1" baseline="-25000" dirty="0"/>
                <a:t>2</a:t>
              </a:r>
            </a:p>
            <a:p>
              <a:pPr eaLnBrk="1" hangingPunct="1"/>
              <a:endParaRPr lang="en-US" altLang="en-US" sz="1400" b="1" baseline="-25000" dirty="0"/>
            </a:p>
            <a:p>
              <a:pPr eaLnBrk="1" hangingPunct="1"/>
              <a:r>
                <a:rPr lang="en-US" altLang="en-US" sz="1400" b="1" dirty="0"/>
                <a:t>y</a:t>
              </a:r>
              <a:r>
                <a:rPr lang="en-US" altLang="en-US" sz="1400" b="1" baseline="-25000" dirty="0"/>
                <a:t>in</a:t>
              </a:r>
              <a:r>
                <a:rPr lang="en-US" altLang="en-US" sz="1400" b="1" dirty="0"/>
                <a:t> = 1x</a:t>
              </a:r>
              <a:r>
                <a:rPr lang="en-US" altLang="en-US" sz="1400" b="1" dirty="0">
                  <a:solidFill>
                    <a:srgbClr val="FF0000"/>
                  </a:solidFill>
                </a:rPr>
                <a:t>0.5</a:t>
              </a:r>
              <a:r>
                <a:rPr lang="en-US" altLang="en-US" sz="1400" b="1" baseline="-25000" dirty="0"/>
                <a:t> </a:t>
              </a:r>
              <a:r>
                <a:rPr lang="en-US" altLang="en-US" sz="1400" b="1" dirty="0"/>
                <a:t>+ 0x</a:t>
              </a:r>
              <a:r>
                <a:rPr lang="en-US" altLang="en-US" sz="1400" b="1" dirty="0">
                  <a:solidFill>
                    <a:srgbClr val="FF0000"/>
                  </a:solidFill>
                </a:rPr>
                <a:t>0.3</a:t>
              </a:r>
              <a:r>
                <a:rPr lang="en-US" altLang="en-US" sz="1400" b="1" dirty="0"/>
                <a:t> = 0.5</a:t>
              </a:r>
              <a:endParaRPr lang="en-US" altLang="en-US" sz="1400" b="1" baseline="-25000" dirty="0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484529E0-FC64-7242-87A4-0F4DE127B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800" y="3582193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135B1D28-F368-DB4C-AF55-03EE5CC78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3000" y="3734593"/>
              <a:ext cx="4572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b="1" dirty="0">
                  <a:sym typeface="Symbol" panose="05050102010706020507" pitchFamily="18" charset="2"/>
                </a:rPr>
                <a:t></a:t>
              </a:r>
              <a:endParaRPr lang="en-US" altLang="en-US" sz="3200" b="1" dirty="0"/>
            </a:p>
          </p:txBody>
        </p:sp>
        <p:sp>
          <p:nvSpPr>
            <p:cNvPr id="35" name="Text Box 14">
              <a:extLst>
                <a:ext uri="{FF2B5EF4-FFF2-40B4-BE49-F238E27FC236}">
                  <a16:creationId xmlns:a16="http://schemas.microsoft.com/office/drawing/2014/main" id="{B9D1E2CE-8794-D94D-8A6D-F533EB686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3734593"/>
              <a:ext cx="4572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b="1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</a:t>
              </a:r>
              <a:endParaRPr lang="en-US" altLang="en-US" sz="3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FEB7E175-D29C-674E-ADBE-BFFFF1EF7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0600" y="4496593"/>
              <a:ext cx="228600" cy="533400"/>
            </a:xfrm>
            <a:prstGeom prst="line">
              <a:avLst/>
            </a:prstGeom>
            <a:noFill/>
            <a:ln w="9525">
              <a:solidFill>
                <a:srgbClr val="D93145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9120F3-2450-D84F-9D34-A0BBC7B4A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4800" y="3810793"/>
              <a:ext cx="6858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y</a:t>
              </a:r>
              <a:endParaRPr lang="en-US" altLang="en-US" baseline="-25000"/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1E338A0-BDB9-6749-BEF0-87117A28BDEB}"/>
              </a:ext>
            </a:extLst>
          </p:cNvPr>
          <p:cNvCxnSpPr>
            <a:stCxn id="38930" idx="2"/>
            <a:endCxn id="2" idx="3"/>
          </p:cNvCxnSpPr>
          <p:nvPr/>
        </p:nvCxnSpPr>
        <p:spPr>
          <a:xfrm rot="5400000">
            <a:off x="5677769" y="4366344"/>
            <a:ext cx="607863" cy="213360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337</TotalTime>
  <Words>1088</Words>
  <Application>Microsoft Macintosh PowerPoint</Application>
  <PresentationFormat>On-screen Show (4:3)</PresentationFormat>
  <Paragraphs>255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MS PGothic</vt:lpstr>
      <vt:lpstr>Arial</vt:lpstr>
      <vt:lpstr>Arial Black</vt:lpstr>
      <vt:lpstr>Monotype Sorts</vt:lpstr>
      <vt:lpstr>Symbol</vt:lpstr>
      <vt:lpstr>Times New Roman</vt:lpstr>
      <vt:lpstr>Wingdings</vt:lpstr>
      <vt:lpstr>Pixel</vt:lpstr>
      <vt:lpstr>Equation</vt:lpstr>
      <vt:lpstr>Component of Artificial NN</vt:lpstr>
      <vt:lpstr>Introduction</vt:lpstr>
      <vt:lpstr>Neuron Model</vt:lpstr>
      <vt:lpstr>Neuron Model</vt:lpstr>
      <vt:lpstr>Neuron model</vt:lpstr>
      <vt:lpstr>Input</vt:lpstr>
      <vt:lpstr>Weight</vt:lpstr>
      <vt:lpstr>Sum</vt:lpstr>
      <vt:lpstr>Output (y)</vt:lpstr>
      <vt:lpstr>Exercise : determine the y of cases below:</vt:lpstr>
      <vt:lpstr>Exercise : determine the y of cases below:</vt:lpstr>
      <vt:lpstr>Architecture of ANN</vt:lpstr>
      <vt:lpstr>Architecture of ANN</vt:lpstr>
      <vt:lpstr>Architecture of ANN</vt:lpstr>
      <vt:lpstr>Single Layer Net</vt:lpstr>
      <vt:lpstr>Example Simple NN </vt:lpstr>
      <vt:lpstr>Example</vt:lpstr>
      <vt:lpstr>Limitations of Simple NN</vt:lpstr>
      <vt:lpstr>Multi Layer NN</vt:lpstr>
      <vt:lpstr>Example ML NN</vt:lpstr>
      <vt:lpstr>Competitive layer NN</vt:lpstr>
      <vt:lpstr>Example Recurrent NN</vt:lpstr>
      <vt:lpstr>Activation Function</vt:lpstr>
      <vt:lpstr>Binary Step Function (Hard Limit)</vt:lpstr>
      <vt:lpstr>Binary Step Function (Threshold)</vt:lpstr>
      <vt:lpstr>Bipolar Function (Symmetric hard Limit)</vt:lpstr>
      <vt:lpstr>Bipolar Function (Threshold)</vt:lpstr>
      <vt:lpstr>Linear Function (Identity)</vt:lpstr>
      <vt:lpstr>Saturating Linear Function</vt:lpstr>
      <vt:lpstr>Binary Sigmoid Function</vt:lpstr>
      <vt:lpstr>Bipolar Sigmoid Function</vt:lpstr>
      <vt:lpstr>Hyperbolic Tangent Function</vt:lpstr>
      <vt:lpstr>Exercise Determine the y of case below using AF:</vt:lpstr>
    </vt:vector>
  </TitlesOfParts>
  <Company>Department of Computer Engineering, Santa Clara Univ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</dc:title>
  <dc:creator>Thomas Schwarz</dc:creator>
  <cp:lastModifiedBy>Microsoft Office User</cp:lastModifiedBy>
  <cp:revision>44</cp:revision>
  <dcterms:created xsi:type="dcterms:W3CDTF">2008-05-20T22:48:00Z</dcterms:created>
  <dcterms:modified xsi:type="dcterms:W3CDTF">2020-08-25T09:49:01Z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