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68" r:id="rId17"/>
    <p:sldId id="369" r:id="rId18"/>
    <p:sldId id="370" r:id="rId19"/>
    <p:sldId id="371" r:id="rId20"/>
    <p:sldId id="372" r:id="rId21"/>
    <p:sldId id="373" r:id="rId22"/>
    <p:sldId id="375" r:id="rId23"/>
    <p:sldId id="374" r:id="rId24"/>
    <p:sldId id="376" r:id="rId25"/>
    <p:sldId id="377" r:id="rId26"/>
    <p:sldId id="378" r:id="rId27"/>
    <p:sldId id="379" r:id="rId28"/>
    <p:sldId id="380" r:id="rId29"/>
    <p:sldId id="381" r:id="rId30"/>
    <p:sldId id="383" r:id="rId31"/>
    <p:sldId id="384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61" r:id="rId47"/>
    <p:sldId id="366" r:id="rId48"/>
    <p:sldId id="367" r:id="rId4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14141"/>
    <a:srgbClr val="FFFFFF"/>
    <a:srgbClr val="3365FB"/>
    <a:srgbClr val="FDC0E5"/>
    <a:srgbClr val="FC0128"/>
    <a:srgbClr val="FE9B03"/>
    <a:srgbClr val="DADADA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9" autoAdjust="0"/>
  </p:normalViewPr>
  <p:slideViewPr>
    <p:cSldViewPr>
      <p:cViewPr varScale="1">
        <p:scale>
          <a:sx n="70" d="100"/>
          <a:sy n="70" d="100"/>
        </p:scale>
        <p:origin x="58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65463" y="8494713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4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5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7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9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1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9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1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3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5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9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233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Show 2 OHs of character recognition networks (from Hinton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s notes) 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8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6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1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419100"/>
            <a:ext cx="1944687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8166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78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lvl="0"/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06681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2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25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3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1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6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4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74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4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875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628063" y="52388"/>
            <a:ext cx="454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0AAF2C3-D9E4-438D-9502-821DE3651755}" type="slidenum">
              <a:rPr lang="en-US" altLang="en-US" sz="1600">
                <a:latin typeface="Book Antiqua" panose="02040602050305030304" pitchFamily="18" charset="0"/>
              </a:rPr>
              <a:pPr/>
              <a:t>‹#›</a:t>
            </a:fld>
            <a:endParaRPr lang="en-US" altLang="en-US" sz="1600">
              <a:latin typeface="Book Antiqua" panose="0204060205030503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81913" y="6115050"/>
            <a:ext cx="1412875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DADADA"/>
                </a:solidFill>
              </a:rPr>
              <a:t>CogNova</a:t>
            </a:r>
            <a:endParaRPr lang="en-US" altLang="en-US" sz="2000">
              <a:solidFill>
                <a:srgbClr val="DADADA"/>
              </a:solidFill>
            </a:endParaRPr>
          </a:p>
          <a:p>
            <a:r>
              <a:rPr lang="en-US" altLang="en-US" sz="1800">
                <a:solidFill>
                  <a:srgbClr val="DADADA"/>
                </a:solidFill>
              </a:rPr>
              <a:t>Technologies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4000"/>
        <a:buFont typeface="Monotype Sort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ANN_face_recognition.pp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25" y="1873250"/>
            <a:ext cx="7772400" cy="1143000"/>
          </a:xfrm>
        </p:spPr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 &amp; Training </a:t>
            </a: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/>
          <a:p>
            <a:pPr marL="342900" indent="-342900"/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with</a:t>
            </a: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marL="342900" indent="-342900"/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Daniel L. Silver, </a:t>
            </a:r>
            <a:r>
              <a:rPr lang="en-US" altLang="en-US" dirty="0" smtClean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PhD</a:t>
            </a:r>
          </a:p>
          <a:p>
            <a:pPr marL="342900" indent="-342900"/>
            <a:r>
              <a:rPr lang="en-US" altLang="en-US" dirty="0" smtClean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I Gede </a:t>
            </a:r>
            <a:r>
              <a:rPr lang="en-US" altLang="en-US" dirty="0" err="1" smtClean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Pasek</a:t>
            </a:r>
            <a:r>
              <a:rPr lang="en-US" altLang="en-US" dirty="0" smtClean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Suta Wijaya</a:t>
            </a: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541963" y="6199188"/>
            <a:ext cx="2066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DADADA"/>
                </a:solidFill>
              </a:rPr>
              <a:t>Copyright  (c), 2014</a:t>
            </a:r>
          </a:p>
          <a:p>
            <a:r>
              <a:rPr lang="en-US" altLang="en-US" sz="1800">
                <a:solidFill>
                  <a:srgbClr val="DADADA"/>
                </a:solidFill>
              </a:rPr>
              <a:t>All Rights Reserved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53602" name="Rectangle 3"/>
          <p:cNvSpPr>
            <a:spLocks noChangeArrowheads="1"/>
          </p:cNvSpPr>
          <p:nvPr/>
        </p:nvSpPr>
        <p:spPr bwMode="auto">
          <a:xfrm>
            <a:off x="874713" y="2806700"/>
            <a:ext cx="5218112" cy="89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>
                <a:solidFill>
                  <a:schemeClr val="tx2"/>
                </a:solidFill>
              </a:rPr>
              <a:t>Available  Examples</a:t>
            </a:r>
          </a:p>
        </p:txBody>
      </p:sp>
      <p:sp>
        <p:nvSpPr>
          <p:cNvPr id="153603" name="Rectangle 4"/>
          <p:cNvSpPr>
            <a:spLocks noChangeArrowheads="1"/>
          </p:cNvSpPr>
          <p:nvPr/>
        </p:nvSpPr>
        <p:spPr bwMode="auto">
          <a:xfrm>
            <a:off x="2270125" y="577532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793750" y="4543425"/>
            <a:ext cx="3771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tx2"/>
                </a:solidFill>
              </a:rPr>
              <a:t>Training</a:t>
            </a:r>
          </a:p>
          <a:p>
            <a:pPr algn="ctr"/>
            <a:r>
              <a:rPr lang="en-US" altLang="en-US" i="1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153605" name="Rectangle 6"/>
          <p:cNvSpPr>
            <a:spLocks noChangeArrowheads="1"/>
          </p:cNvSpPr>
          <p:nvPr/>
        </p:nvSpPr>
        <p:spPr bwMode="auto">
          <a:xfrm>
            <a:off x="5448300" y="4521200"/>
            <a:ext cx="1277938" cy="800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tx2"/>
                </a:solidFill>
              </a:rPr>
              <a:t>Production</a:t>
            </a:r>
          </a:p>
          <a:p>
            <a:pPr algn="ctr"/>
            <a:r>
              <a:rPr lang="en-US" altLang="en-US" i="1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3563" y="13176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Approach #1:     </a:t>
            </a:r>
            <a:r>
              <a:rPr lang="en-US" altLang="en-US" sz="36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Large Sample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When the amount of available data is large ...</a:t>
            </a:r>
          </a:p>
        </p:txBody>
      </p:sp>
      <p:sp>
        <p:nvSpPr>
          <p:cNvPr id="153607" name="Arc 8"/>
          <p:cNvSpPr>
            <a:spLocks/>
          </p:cNvSpPr>
          <p:nvPr/>
        </p:nvSpPr>
        <p:spPr bwMode="auto">
          <a:xfrm>
            <a:off x="1901825" y="3651250"/>
            <a:ext cx="890588" cy="855663"/>
          </a:xfrm>
          <a:custGeom>
            <a:avLst/>
            <a:gdLst>
              <a:gd name="T0" fmla="*/ 0 w 21600"/>
              <a:gd name="T1" fmla="*/ 33833470 h 21600"/>
              <a:gd name="T2" fmla="*/ 36653469 w 21600"/>
              <a:gd name="T3" fmla="*/ 0 h 21600"/>
              <a:gd name="T4" fmla="*/ 36719768 w 21600"/>
              <a:gd name="T5" fmla="*/ 3389625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60"/>
                </a:moveTo>
                <a:cubicBezTo>
                  <a:pt x="22" y="9661"/>
                  <a:pt x="9662" y="21"/>
                  <a:pt x="21561" y="0"/>
                </a:cubicBezTo>
              </a:path>
              <a:path w="21600" h="21600" stroke="0" extrusionOk="0">
                <a:moveTo>
                  <a:pt x="0" y="21560"/>
                </a:moveTo>
                <a:cubicBezTo>
                  <a:pt x="22" y="9661"/>
                  <a:pt x="9662" y="21"/>
                  <a:pt x="21561" y="0"/>
                </a:cubicBezTo>
                <a:lnTo>
                  <a:pt x="21600" y="21600"/>
                </a:lnTo>
                <a:lnTo>
                  <a:pt x="0" y="2156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Rectangle 9"/>
          <p:cNvSpPr>
            <a:spLocks noChangeArrowheads="1"/>
          </p:cNvSpPr>
          <p:nvPr/>
        </p:nvSpPr>
        <p:spPr bwMode="auto">
          <a:xfrm>
            <a:off x="2108200" y="3890963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DC0E5"/>
                </a:solidFill>
              </a:rPr>
              <a:t>70%</a:t>
            </a:r>
          </a:p>
        </p:txBody>
      </p:sp>
      <p:sp>
        <p:nvSpPr>
          <p:cNvPr id="153609" name="Rectangle 10"/>
          <p:cNvSpPr>
            <a:spLocks noChangeArrowheads="1"/>
          </p:cNvSpPr>
          <p:nvPr/>
        </p:nvSpPr>
        <p:spPr bwMode="auto">
          <a:xfrm>
            <a:off x="6350000" y="3860800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DC0E5"/>
                </a:solidFill>
              </a:rPr>
              <a:t>30%</a:t>
            </a:r>
          </a:p>
        </p:txBody>
      </p:sp>
      <p:sp>
        <p:nvSpPr>
          <p:cNvPr id="153610" name="Rectangle 11"/>
          <p:cNvSpPr>
            <a:spLocks noChangeArrowheads="1"/>
          </p:cNvSpPr>
          <p:nvPr/>
        </p:nvSpPr>
        <p:spPr bwMode="auto">
          <a:xfrm>
            <a:off x="758825" y="5559425"/>
            <a:ext cx="35861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Used to develop one ANN model</a:t>
            </a:r>
          </a:p>
        </p:txBody>
      </p:sp>
      <p:sp>
        <p:nvSpPr>
          <p:cNvPr id="153611" name="Rectangle 12"/>
          <p:cNvSpPr>
            <a:spLocks noChangeArrowheads="1"/>
          </p:cNvSpPr>
          <p:nvPr/>
        </p:nvSpPr>
        <p:spPr bwMode="auto">
          <a:xfrm>
            <a:off x="5522913" y="5416550"/>
            <a:ext cx="11858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Compute</a:t>
            </a:r>
          </a:p>
          <a:p>
            <a:r>
              <a:rPr lang="en-US" altLang="en-US" sz="2000"/>
              <a:t>Test error</a:t>
            </a:r>
          </a:p>
        </p:txBody>
      </p:sp>
      <p:sp>
        <p:nvSpPr>
          <p:cNvPr id="153612" name="Arc 13"/>
          <p:cNvSpPr>
            <a:spLocks/>
          </p:cNvSpPr>
          <p:nvPr/>
        </p:nvSpPr>
        <p:spPr bwMode="auto">
          <a:xfrm>
            <a:off x="5224463" y="3662363"/>
            <a:ext cx="855662" cy="798512"/>
          </a:xfrm>
          <a:custGeom>
            <a:avLst/>
            <a:gdLst>
              <a:gd name="T0" fmla="*/ 0 w 21600"/>
              <a:gd name="T1" fmla="*/ 0 h 21600"/>
              <a:gd name="T2" fmla="*/ 33896179 w 21600"/>
              <a:gd name="T3" fmla="*/ 29519510 h 21600"/>
              <a:gd name="T4" fmla="*/ 0 w 21600"/>
              <a:gd name="T5" fmla="*/ 2951951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Rectangle 14"/>
          <p:cNvSpPr>
            <a:spLocks noChangeArrowheads="1"/>
          </p:cNvSpPr>
          <p:nvPr/>
        </p:nvSpPr>
        <p:spPr bwMode="auto">
          <a:xfrm>
            <a:off x="3252788" y="3835400"/>
            <a:ext cx="22653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DC0E5"/>
                </a:solidFill>
              </a:rPr>
              <a:t>Divide randomly</a:t>
            </a:r>
          </a:p>
        </p:txBody>
      </p:sp>
      <p:sp>
        <p:nvSpPr>
          <p:cNvPr id="153614" name="Line 15"/>
          <p:cNvSpPr>
            <a:spLocks noChangeShapeType="1"/>
          </p:cNvSpPr>
          <p:nvPr/>
        </p:nvSpPr>
        <p:spPr bwMode="auto">
          <a:xfrm>
            <a:off x="4733925" y="281146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5" name="Rectangle 16"/>
          <p:cNvSpPr>
            <a:spLocks noChangeArrowheads="1"/>
          </p:cNvSpPr>
          <p:nvPr/>
        </p:nvSpPr>
        <p:spPr bwMode="auto">
          <a:xfrm>
            <a:off x="6870700" y="4459288"/>
            <a:ext cx="22415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Generalization error</a:t>
            </a:r>
          </a:p>
          <a:p>
            <a:pPr algn="ctr"/>
            <a:r>
              <a:rPr lang="en-US" altLang="en-US" sz="2000"/>
              <a:t>= test error</a:t>
            </a:r>
          </a:p>
        </p:txBody>
      </p:sp>
      <p:sp>
        <p:nvSpPr>
          <p:cNvPr id="153616" name="AutoShape 17"/>
          <p:cNvSpPr>
            <a:spLocks noChangeArrowheads="1"/>
          </p:cNvSpPr>
          <p:nvPr/>
        </p:nvSpPr>
        <p:spPr bwMode="auto">
          <a:xfrm>
            <a:off x="4713288" y="4818063"/>
            <a:ext cx="630237" cy="217487"/>
          </a:xfrm>
          <a:prstGeom prst="rightArrow">
            <a:avLst>
              <a:gd name="adj1" fmla="val 50000"/>
              <a:gd name="adj2" fmla="val 1449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53617" name="Rectangle 18"/>
          <p:cNvSpPr>
            <a:spLocks noChangeArrowheads="1"/>
          </p:cNvSpPr>
          <p:nvPr/>
        </p:nvSpPr>
        <p:spPr bwMode="auto">
          <a:xfrm>
            <a:off x="3868738" y="4545013"/>
            <a:ext cx="70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tx2"/>
                </a:solidFill>
              </a:rPr>
              <a:t>Test</a:t>
            </a:r>
          </a:p>
          <a:p>
            <a:pPr algn="ctr"/>
            <a:r>
              <a:rPr lang="en-US" altLang="en-US" i="1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153618" name="Line 19"/>
          <p:cNvSpPr>
            <a:spLocks noChangeShapeType="1"/>
          </p:cNvSpPr>
          <p:nvPr/>
        </p:nvSpPr>
        <p:spPr bwMode="auto">
          <a:xfrm flipH="1">
            <a:off x="3816350" y="4587875"/>
            <a:ext cx="30163" cy="782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55650" name="Rectangle 3"/>
          <p:cNvSpPr>
            <a:spLocks noChangeArrowheads="1"/>
          </p:cNvSpPr>
          <p:nvPr/>
        </p:nvSpPr>
        <p:spPr bwMode="auto">
          <a:xfrm>
            <a:off x="874713" y="2806700"/>
            <a:ext cx="5218112" cy="893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>
                <a:solidFill>
                  <a:schemeClr val="tx2"/>
                </a:solidFill>
              </a:rPr>
              <a:t>Available Examples</a:t>
            </a:r>
          </a:p>
        </p:txBody>
      </p:sp>
      <p:sp>
        <p:nvSpPr>
          <p:cNvPr id="155651" name="Rectangle 4"/>
          <p:cNvSpPr>
            <a:spLocks noChangeArrowheads="1"/>
          </p:cNvSpPr>
          <p:nvPr/>
        </p:nvSpPr>
        <p:spPr bwMode="auto">
          <a:xfrm>
            <a:off x="2270125" y="577532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55652" name="Rectangle 5"/>
          <p:cNvSpPr>
            <a:spLocks noChangeArrowheads="1"/>
          </p:cNvSpPr>
          <p:nvPr/>
        </p:nvSpPr>
        <p:spPr bwMode="auto">
          <a:xfrm>
            <a:off x="692150" y="4576763"/>
            <a:ext cx="461645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tx2"/>
                </a:solidFill>
              </a:rPr>
              <a:t>Training</a:t>
            </a:r>
          </a:p>
          <a:p>
            <a:pPr algn="ctr"/>
            <a:r>
              <a:rPr lang="en-US" altLang="en-US" i="1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155653" name="Rectangle 6"/>
          <p:cNvSpPr>
            <a:spLocks noChangeArrowheads="1"/>
          </p:cNvSpPr>
          <p:nvPr/>
        </p:nvSpPr>
        <p:spPr bwMode="auto">
          <a:xfrm>
            <a:off x="6202363" y="4603750"/>
            <a:ext cx="5588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tx2"/>
                </a:solidFill>
              </a:rPr>
              <a:t>Pro.</a:t>
            </a:r>
          </a:p>
          <a:p>
            <a:pPr algn="ctr"/>
            <a:r>
              <a:rPr lang="en-US" altLang="en-US" i="1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3563" y="13176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Approach #2:   </a:t>
            </a:r>
            <a:r>
              <a:rPr lang="en-US" altLang="en-US" sz="36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Cross-validation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When the amount of available data is small ...</a:t>
            </a:r>
          </a:p>
        </p:txBody>
      </p:sp>
      <p:sp>
        <p:nvSpPr>
          <p:cNvPr id="155655" name="Arc 8"/>
          <p:cNvSpPr>
            <a:spLocks/>
          </p:cNvSpPr>
          <p:nvPr/>
        </p:nvSpPr>
        <p:spPr bwMode="auto">
          <a:xfrm>
            <a:off x="2701925" y="3913188"/>
            <a:ext cx="387350" cy="730250"/>
          </a:xfrm>
          <a:custGeom>
            <a:avLst/>
            <a:gdLst>
              <a:gd name="T0" fmla="*/ 0 w 21600"/>
              <a:gd name="T1" fmla="*/ 24634477 h 21600"/>
              <a:gd name="T2" fmla="*/ 6917676 w 21600"/>
              <a:gd name="T3" fmla="*/ 0 h 21600"/>
              <a:gd name="T4" fmla="*/ 6946297 w 21600"/>
              <a:gd name="T5" fmla="*/ 2468819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53"/>
                </a:moveTo>
                <a:cubicBezTo>
                  <a:pt x="25" y="9676"/>
                  <a:pt x="9634" y="49"/>
                  <a:pt x="21511" y="0"/>
                </a:cubicBezTo>
              </a:path>
              <a:path w="21600" h="21600" stroke="0" extrusionOk="0">
                <a:moveTo>
                  <a:pt x="0" y="21553"/>
                </a:moveTo>
                <a:cubicBezTo>
                  <a:pt x="25" y="9676"/>
                  <a:pt x="9634" y="49"/>
                  <a:pt x="21511" y="0"/>
                </a:cubicBezTo>
                <a:lnTo>
                  <a:pt x="21600" y="21600"/>
                </a:lnTo>
                <a:lnTo>
                  <a:pt x="0" y="21553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6" name="Rectangle 9"/>
          <p:cNvSpPr>
            <a:spLocks noChangeArrowheads="1"/>
          </p:cNvSpPr>
          <p:nvPr/>
        </p:nvSpPr>
        <p:spPr bwMode="auto">
          <a:xfrm>
            <a:off x="5672138" y="3868738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DC0E5"/>
                </a:solidFill>
              </a:rPr>
              <a:t>10%</a:t>
            </a:r>
          </a:p>
        </p:txBody>
      </p:sp>
      <p:sp>
        <p:nvSpPr>
          <p:cNvPr id="155657" name="Rectangle 10"/>
          <p:cNvSpPr>
            <a:spLocks noChangeArrowheads="1"/>
          </p:cNvSpPr>
          <p:nvPr/>
        </p:nvSpPr>
        <p:spPr bwMode="auto">
          <a:xfrm>
            <a:off x="1868488" y="3905250"/>
            <a:ext cx="7524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DC0E5"/>
                </a:solidFill>
              </a:rPr>
              <a:t>90%</a:t>
            </a:r>
          </a:p>
        </p:txBody>
      </p:sp>
      <p:sp>
        <p:nvSpPr>
          <p:cNvPr id="155658" name="Arc 11"/>
          <p:cNvSpPr>
            <a:spLocks/>
          </p:cNvSpPr>
          <p:nvPr/>
        </p:nvSpPr>
        <p:spPr bwMode="auto">
          <a:xfrm>
            <a:off x="5875338" y="3640138"/>
            <a:ext cx="627062" cy="923925"/>
          </a:xfrm>
          <a:custGeom>
            <a:avLst/>
            <a:gdLst>
              <a:gd name="T0" fmla="*/ 0 w 21600"/>
              <a:gd name="T1" fmla="*/ 0 h 21600"/>
              <a:gd name="T2" fmla="*/ 18204016 w 21600"/>
              <a:gd name="T3" fmla="*/ 39520250 h 21600"/>
              <a:gd name="T4" fmla="*/ 0 w 21600"/>
              <a:gd name="T5" fmla="*/ 39520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Line 12"/>
          <p:cNvSpPr>
            <a:spLocks noChangeShapeType="1"/>
          </p:cNvSpPr>
          <p:nvPr/>
        </p:nvSpPr>
        <p:spPr bwMode="auto">
          <a:xfrm>
            <a:off x="1325563" y="281305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0" name="Line 13"/>
          <p:cNvSpPr>
            <a:spLocks noChangeShapeType="1"/>
          </p:cNvSpPr>
          <p:nvPr/>
        </p:nvSpPr>
        <p:spPr bwMode="auto">
          <a:xfrm>
            <a:off x="1820863" y="281781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1" name="Line 14"/>
          <p:cNvSpPr>
            <a:spLocks noChangeShapeType="1"/>
          </p:cNvSpPr>
          <p:nvPr/>
        </p:nvSpPr>
        <p:spPr bwMode="auto">
          <a:xfrm>
            <a:off x="2349500" y="281940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2" name="Line 15"/>
          <p:cNvSpPr>
            <a:spLocks noChangeShapeType="1"/>
          </p:cNvSpPr>
          <p:nvPr/>
        </p:nvSpPr>
        <p:spPr bwMode="auto">
          <a:xfrm>
            <a:off x="2901950" y="2813050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3" name="Line 16"/>
          <p:cNvSpPr>
            <a:spLocks noChangeShapeType="1"/>
          </p:cNvSpPr>
          <p:nvPr/>
        </p:nvSpPr>
        <p:spPr bwMode="auto">
          <a:xfrm>
            <a:off x="3487738" y="2827338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4" name="Line 17"/>
          <p:cNvSpPr>
            <a:spLocks noChangeShapeType="1"/>
          </p:cNvSpPr>
          <p:nvPr/>
        </p:nvSpPr>
        <p:spPr bwMode="auto">
          <a:xfrm>
            <a:off x="4030663" y="2809875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5" name="Line 18"/>
          <p:cNvSpPr>
            <a:spLocks noChangeShapeType="1"/>
          </p:cNvSpPr>
          <p:nvPr/>
        </p:nvSpPr>
        <p:spPr bwMode="auto">
          <a:xfrm>
            <a:off x="4573588" y="281146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6" name="Line 19"/>
          <p:cNvSpPr>
            <a:spLocks noChangeShapeType="1"/>
          </p:cNvSpPr>
          <p:nvPr/>
        </p:nvSpPr>
        <p:spPr bwMode="auto">
          <a:xfrm>
            <a:off x="5067300" y="2830513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7" name="Line 20"/>
          <p:cNvSpPr>
            <a:spLocks noChangeShapeType="1"/>
          </p:cNvSpPr>
          <p:nvPr/>
        </p:nvSpPr>
        <p:spPr bwMode="auto">
          <a:xfrm>
            <a:off x="5619750" y="2822575"/>
            <a:ext cx="0" cy="876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8" name="Rectangle 21"/>
          <p:cNvSpPr>
            <a:spLocks noChangeArrowheads="1"/>
          </p:cNvSpPr>
          <p:nvPr/>
        </p:nvSpPr>
        <p:spPr bwMode="auto">
          <a:xfrm>
            <a:off x="6521450" y="2978150"/>
            <a:ext cx="1854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 i="1">
                <a:solidFill>
                  <a:srgbClr val="FDC0E5"/>
                </a:solidFill>
              </a:rPr>
              <a:t>Repeat 10</a:t>
            </a:r>
          </a:p>
          <a:p>
            <a:pPr algn="ctr"/>
            <a:r>
              <a:rPr lang="en-US" altLang="en-US" sz="3200" b="1" i="1">
                <a:solidFill>
                  <a:srgbClr val="FDC0E5"/>
                </a:solidFill>
              </a:rPr>
              <a:t> times</a:t>
            </a:r>
          </a:p>
        </p:txBody>
      </p:sp>
      <p:sp>
        <p:nvSpPr>
          <p:cNvPr id="155669" name="Arc 22"/>
          <p:cNvSpPr>
            <a:spLocks/>
          </p:cNvSpPr>
          <p:nvPr/>
        </p:nvSpPr>
        <p:spPr bwMode="auto">
          <a:xfrm>
            <a:off x="906463" y="3738563"/>
            <a:ext cx="2159000" cy="158750"/>
          </a:xfrm>
          <a:custGeom>
            <a:avLst/>
            <a:gdLst>
              <a:gd name="T0" fmla="*/ 215800046 w 21600"/>
              <a:gd name="T1" fmla="*/ 1166739 h 21600"/>
              <a:gd name="T2" fmla="*/ 0 w 21600"/>
              <a:gd name="T3" fmla="*/ 0 h 21600"/>
              <a:gd name="T4" fmla="*/ 2158000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0" name="Arc 23"/>
          <p:cNvSpPr>
            <a:spLocks/>
          </p:cNvSpPr>
          <p:nvPr/>
        </p:nvSpPr>
        <p:spPr bwMode="auto">
          <a:xfrm>
            <a:off x="3108325" y="3741738"/>
            <a:ext cx="2493963" cy="142875"/>
          </a:xfrm>
          <a:custGeom>
            <a:avLst/>
            <a:gdLst>
              <a:gd name="T0" fmla="*/ 287956085 w 21600"/>
              <a:gd name="T1" fmla="*/ 0 h 21600"/>
              <a:gd name="T2" fmla="*/ 0 w 21600"/>
              <a:gd name="T3" fmla="*/ 945059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1" name="Rectangle 24"/>
          <p:cNvSpPr>
            <a:spLocks noChangeArrowheads="1"/>
          </p:cNvSpPr>
          <p:nvPr/>
        </p:nvSpPr>
        <p:spPr bwMode="auto">
          <a:xfrm>
            <a:off x="781050" y="5583238"/>
            <a:ext cx="45069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Used to develop 10 different ANN models</a:t>
            </a:r>
          </a:p>
        </p:txBody>
      </p:sp>
      <p:sp>
        <p:nvSpPr>
          <p:cNvPr id="155672" name="AutoShape 25"/>
          <p:cNvSpPr>
            <a:spLocks noChangeArrowheads="1"/>
          </p:cNvSpPr>
          <p:nvPr/>
        </p:nvSpPr>
        <p:spPr bwMode="auto">
          <a:xfrm>
            <a:off x="5467350" y="4886325"/>
            <a:ext cx="630238" cy="217488"/>
          </a:xfrm>
          <a:prstGeom prst="rightArrow">
            <a:avLst>
              <a:gd name="adj1" fmla="val 50000"/>
              <a:gd name="adj2" fmla="val 1449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55673" name="Rectangle 26"/>
          <p:cNvSpPr>
            <a:spLocks noChangeArrowheads="1"/>
          </p:cNvSpPr>
          <p:nvPr/>
        </p:nvSpPr>
        <p:spPr bwMode="auto">
          <a:xfrm>
            <a:off x="5865813" y="5565775"/>
            <a:ext cx="1419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Accumulate</a:t>
            </a:r>
          </a:p>
          <a:p>
            <a:pPr algn="ctr"/>
            <a:r>
              <a:rPr lang="en-US" altLang="en-US" sz="2000"/>
              <a:t>test errors</a:t>
            </a:r>
          </a:p>
        </p:txBody>
      </p:sp>
      <p:sp>
        <p:nvSpPr>
          <p:cNvPr id="155674" name="Rectangle 27"/>
          <p:cNvSpPr>
            <a:spLocks noChangeArrowheads="1"/>
          </p:cNvSpPr>
          <p:nvPr/>
        </p:nvSpPr>
        <p:spPr bwMode="auto">
          <a:xfrm>
            <a:off x="6869113" y="4459288"/>
            <a:ext cx="22637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Generalization error</a:t>
            </a:r>
          </a:p>
          <a:p>
            <a:r>
              <a:rPr lang="en-US" altLang="en-US" sz="2000"/>
              <a:t>determined by mean</a:t>
            </a:r>
          </a:p>
          <a:p>
            <a:r>
              <a:rPr lang="en-US" altLang="en-US" sz="2000"/>
              <a:t>test error and stddev</a:t>
            </a:r>
          </a:p>
        </p:txBody>
      </p:sp>
      <p:sp>
        <p:nvSpPr>
          <p:cNvPr id="155675" name="Line 28"/>
          <p:cNvSpPr>
            <a:spLocks noChangeShapeType="1"/>
          </p:cNvSpPr>
          <p:nvPr/>
        </p:nvSpPr>
        <p:spPr bwMode="auto">
          <a:xfrm flipH="1">
            <a:off x="4548188" y="4622800"/>
            <a:ext cx="30162" cy="782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6" name="Rectangle 29"/>
          <p:cNvSpPr>
            <a:spLocks noChangeArrowheads="1"/>
          </p:cNvSpPr>
          <p:nvPr/>
        </p:nvSpPr>
        <p:spPr bwMode="auto">
          <a:xfrm>
            <a:off x="4611688" y="4568825"/>
            <a:ext cx="7016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solidFill>
                  <a:schemeClr val="tx2"/>
                </a:solidFill>
              </a:rPr>
              <a:t>Test</a:t>
            </a:r>
          </a:p>
          <a:p>
            <a:pPr algn="ctr"/>
            <a:r>
              <a:rPr lang="en-US" altLang="en-US" i="1">
                <a:solidFill>
                  <a:schemeClr val="tx2"/>
                </a:solidFill>
              </a:rPr>
              <a:t>Set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98600"/>
            <a:ext cx="80010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How do you select between two ANN designs ?  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 statistical test of hypothesis is required to ensure that a significant difference exists between the error rates of two ANN models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If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Large Sample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method has been used then apply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McNemar</a:t>
            </a:r>
            <a:r>
              <a:rPr lang="ja-JP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s test*</a:t>
            </a:r>
            <a:endParaRPr lang="en-US" altLang="ja-JP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If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Cross-validation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then use a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paired </a:t>
            </a:r>
            <a:r>
              <a:rPr lang="en-US" altLang="en-US" sz="2800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 test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for difference of two proportions</a:t>
            </a:r>
          </a:p>
        </p:txBody>
      </p:sp>
      <p:sp>
        <p:nvSpPr>
          <p:cNvPr id="157699" name="Rectangle 4"/>
          <p:cNvSpPr>
            <a:spLocks noChangeArrowheads="1"/>
          </p:cNvSpPr>
          <p:nvPr/>
        </p:nvSpPr>
        <p:spPr bwMode="auto">
          <a:xfrm>
            <a:off x="200025" y="6075363"/>
            <a:ext cx="57181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DC0E5"/>
                </a:solidFill>
              </a:rPr>
              <a:t>*We assume a classification problem, if this is function </a:t>
            </a:r>
          </a:p>
          <a:p>
            <a:r>
              <a:rPr lang="en-US" altLang="en-US" sz="1800">
                <a:solidFill>
                  <a:srgbClr val="FDC0E5"/>
                </a:solidFill>
              </a:rPr>
              <a:t>approximation then use paired </a:t>
            </a:r>
            <a:r>
              <a:rPr lang="en-US" altLang="en-US" sz="1800" i="1">
                <a:solidFill>
                  <a:srgbClr val="FDC0E5"/>
                </a:solidFill>
              </a:rPr>
              <a:t>t </a:t>
            </a:r>
            <a:r>
              <a:rPr lang="en-US" altLang="en-US" sz="1800">
                <a:solidFill>
                  <a:srgbClr val="FDC0E5"/>
                </a:solidFill>
              </a:rPr>
              <a:t>test for difference of  means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638300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>
                <a:solidFill>
                  <a:schemeClr val="accent2"/>
                </a:solidFill>
                <a:ea typeface="+mn-ea"/>
              </a:rPr>
              <a:t>Mastering ANN Parameters</a:t>
            </a:r>
            <a:endParaRPr lang="en-US">
              <a:solidFill>
                <a:schemeClr val="accent2"/>
              </a:solidFill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>
                <a:solidFill>
                  <a:schemeClr val="accent2"/>
                </a:solidFill>
                <a:ea typeface="+mn-ea"/>
              </a:rPr>
              <a:t>                                   </a:t>
            </a:r>
            <a:r>
              <a:rPr lang="en-US" sz="2800" u="sng">
                <a:solidFill>
                  <a:schemeClr val="tx2"/>
                </a:solidFill>
                <a:ea typeface="+mn-ea"/>
              </a:rPr>
              <a:t>Typical</a:t>
            </a:r>
            <a:r>
              <a:rPr lang="en-US" sz="2800">
                <a:solidFill>
                  <a:schemeClr val="tx2"/>
                </a:solidFill>
                <a:ea typeface="+mn-ea"/>
              </a:rPr>
              <a:t>           </a:t>
            </a:r>
            <a:r>
              <a:rPr lang="en-US" sz="2800" u="sng">
                <a:solidFill>
                  <a:schemeClr val="tx2"/>
                </a:solidFill>
                <a:ea typeface="+mn-ea"/>
              </a:rPr>
              <a:t>Range</a:t>
            </a:r>
            <a:endParaRPr lang="en-US">
              <a:solidFill>
                <a:schemeClr val="accent2"/>
              </a:solidFill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>
                <a:ea typeface="+mn-ea"/>
              </a:rPr>
              <a:t>learning rate -            </a:t>
            </a:r>
            <a:r>
              <a:rPr lang="en-US" sz="2800">
                <a:ea typeface="+mn-ea"/>
              </a:rPr>
              <a:t>0.1              0.01 - 0.99</a:t>
            </a:r>
            <a:endParaRPr lang="en-US"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>
                <a:ea typeface="+mn-ea"/>
              </a:rPr>
              <a:t>momentum -              </a:t>
            </a:r>
            <a:r>
              <a:rPr lang="en-US" sz="2800">
                <a:ea typeface="+mn-ea"/>
              </a:rPr>
              <a:t>0.8              0.1 - 0.9</a:t>
            </a:r>
            <a:endParaRPr lang="en-US">
              <a:ea typeface="+mn-ea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>
                <a:ea typeface="+mn-ea"/>
              </a:rPr>
              <a:t>weight-cost -              </a:t>
            </a:r>
            <a:r>
              <a:rPr lang="en-US" sz="2800">
                <a:ea typeface="+mn-ea"/>
              </a:rPr>
              <a:t>0.1              0.001 - 0.5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>
                <a:solidFill>
                  <a:schemeClr val="tx2"/>
                </a:solidFill>
                <a:ea typeface="+mn-ea"/>
              </a:rPr>
              <a:t>Fine tuning :  </a:t>
            </a:r>
            <a:r>
              <a:rPr lang="en-US" sz="2800">
                <a:solidFill>
                  <a:schemeClr val="accent1"/>
                </a:solidFill>
                <a:ea typeface="+mn-ea"/>
              </a:rPr>
              <a:t>-</a:t>
            </a:r>
            <a:r>
              <a:rPr lang="en-US" sz="2800">
                <a:solidFill>
                  <a:schemeClr val="tx2"/>
                </a:solidFill>
                <a:ea typeface="+mn-ea"/>
              </a:rPr>
              <a:t> </a:t>
            </a:r>
            <a:r>
              <a:rPr lang="en-US" sz="2800">
                <a:ea typeface="+mn-ea"/>
              </a:rPr>
              <a:t>adjust individual parameters at each node and/or connection weight</a:t>
            </a:r>
          </a:p>
          <a:p>
            <a:pPr lvl="1">
              <a:buSzPct val="75000"/>
              <a:defRPr/>
            </a:pPr>
            <a:r>
              <a:rPr lang="en-US"/>
              <a:t>automatic adjustment during training</a:t>
            </a:r>
          </a:p>
          <a:p>
            <a:pPr>
              <a:buClr>
                <a:schemeClr val="accent1"/>
              </a:buClr>
              <a:buFontTx/>
              <a:buChar char="–"/>
              <a:defRPr/>
            </a:pPr>
            <a:endParaRPr lang="en-US" sz="2800">
              <a:ea typeface="+mn-ea"/>
            </a:endParaRPr>
          </a:p>
        </p:txBody>
      </p:sp>
      <p:graphicFrame>
        <p:nvGraphicFramePr>
          <p:cNvPr id="15974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54425" y="2886075"/>
          <a:ext cx="18192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4" imgW="1816122" imgH="920739" progId="Equation.3">
                  <p:embed/>
                </p:oleObj>
              </mc:Choice>
              <mc:Fallback>
                <p:oleObj name="Equation" r:id="rId4" imgW="1816122" imgH="92073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2886075"/>
                        <a:ext cx="18192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02038" y="3629025"/>
          <a:ext cx="1657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6" imgW="1654478" imgH="846256" progId="Equation.3">
                  <p:embed/>
                </p:oleObj>
              </mc:Choice>
              <mc:Fallback>
                <p:oleObj name="Equation" r:id="rId6" imgW="1654478" imgH="84625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629025"/>
                        <a:ext cx="1657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79813" y="4090988"/>
          <a:ext cx="16573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Equation" r:id="rId8" imgW="1654478" imgH="846256" progId="Equation.3">
                  <p:embed/>
                </p:oleObj>
              </mc:Choice>
              <mc:Fallback>
                <p:oleObj name="Equation" r:id="rId8" imgW="1654478" imgH="84625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4090988"/>
                        <a:ext cx="16573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weight initialization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Random initial values  +/- some range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Smaller weight values for nodes with many incoming connections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Rule of thumb:   initial weight range should be approximately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	coming into a node</a:t>
            </a:r>
          </a:p>
        </p:txBody>
      </p:sp>
      <p:graphicFrame>
        <p:nvGraphicFramePr>
          <p:cNvPr id="161795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4838" y="4370388"/>
          <a:ext cx="30114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6" name="Equation" r:id="rId4" imgW="3006268" imgH="1050688" progId="Equation.3">
                  <p:embed/>
                </p:oleObj>
              </mc:Choice>
              <mc:Fallback>
                <p:oleObj name="Equation" r:id="rId4" imgW="3006268" imgH="1050688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4370388"/>
                        <a:ext cx="301148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Typical Problems During Training</a:t>
            </a:r>
          </a:p>
        </p:txBody>
      </p:sp>
      <p:sp>
        <p:nvSpPr>
          <p:cNvPr id="163843" name="Line 4"/>
          <p:cNvSpPr>
            <a:spLocks noChangeShapeType="1"/>
          </p:cNvSpPr>
          <p:nvPr/>
        </p:nvSpPr>
        <p:spPr bwMode="auto">
          <a:xfrm>
            <a:off x="3617913" y="23764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Line 5"/>
          <p:cNvSpPr>
            <a:spLocks noChangeShapeType="1"/>
          </p:cNvSpPr>
          <p:nvPr/>
        </p:nvSpPr>
        <p:spPr bwMode="auto">
          <a:xfrm>
            <a:off x="3251200" y="3124200"/>
            <a:ext cx="225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Rectangle 6"/>
          <p:cNvSpPr>
            <a:spLocks noChangeArrowheads="1"/>
          </p:cNvSpPr>
          <p:nvPr/>
        </p:nvSpPr>
        <p:spPr bwMode="auto">
          <a:xfrm>
            <a:off x="3063875" y="2417763"/>
            <a:ext cx="3794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63846" name="Rectangle 7"/>
          <p:cNvSpPr>
            <a:spLocks noChangeArrowheads="1"/>
          </p:cNvSpPr>
          <p:nvPr/>
        </p:nvSpPr>
        <p:spPr bwMode="auto">
          <a:xfrm>
            <a:off x="4130675" y="31035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# iter</a:t>
            </a:r>
          </a:p>
        </p:txBody>
      </p:sp>
      <p:sp>
        <p:nvSpPr>
          <p:cNvPr id="163847" name="Freeform 8"/>
          <p:cNvSpPr>
            <a:spLocks/>
          </p:cNvSpPr>
          <p:nvPr/>
        </p:nvSpPr>
        <p:spPr bwMode="auto">
          <a:xfrm>
            <a:off x="3617913" y="2362200"/>
            <a:ext cx="1906587" cy="763588"/>
          </a:xfrm>
          <a:custGeom>
            <a:avLst/>
            <a:gdLst>
              <a:gd name="T0" fmla="*/ 0 w 1201"/>
              <a:gd name="T1" fmla="*/ 6350 h 481"/>
              <a:gd name="T2" fmla="*/ 76200 w 1201"/>
              <a:gd name="T3" fmla="*/ 0 h 481"/>
              <a:gd name="T4" fmla="*/ 111125 w 1201"/>
              <a:gd name="T5" fmla="*/ 42863 h 481"/>
              <a:gd name="T6" fmla="*/ 130175 w 1201"/>
              <a:gd name="T7" fmla="*/ 85725 h 481"/>
              <a:gd name="T8" fmla="*/ 130175 w 1201"/>
              <a:gd name="T9" fmla="*/ 141288 h 481"/>
              <a:gd name="T10" fmla="*/ 147637 w 1201"/>
              <a:gd name="T11" fmla="*/ 184150 h 481"/>
              <a:gd name="T12" fmla="*/ 165100 w 1201"/>
              <a:gd name="T13" fmla="*/ 227013 h 481"/>
              <a:gd name="T14" fmla="*/ 200025 w 1201"/>
              <a:gd name="T15" fmla="*/ 282575 h 481"/>
              <a:gd name="T16" fmla="*/ 200025 w 1201"/>
              <a:gd name="T17" fmla="*/ 325438 h 481"/>
              <a:gd name="T18" fmla="*/ 236537 w 1201"/>
              <a:gd name="T19" fmla="*/ 368300 h 481"/>
              <a:gd name="T20" fmla="*/ 271462 w 1201"/>
              <a:gd name="T21" fmla="*/ 423863 h 481"/>
              <a:gd name="T22" fmla="*/ 325437 w 1201"/>
              <a:gd name="T23" fmla="*/ 452438 h 481"/>
              <a:gd name="T24" fmla="*/ 342900 w 1201"/>
              <a:gd name="T25" fmla="*/ 509588 h 481"/>
              <a:gd name="T26" fmla="*/ 396875 w 1201"/>
              <a:gd name="T27" fmla="*/ 522288 h 481"/>
              <a:gd name="T28" fmla="*/ 465137 w 1201"/>
              <a:gd name="T29" fmla="*/ 550863 h 481"/>
              <a:gd name="T30" fmla="*/ 520700 w 1201"/>
              <a:gd name="T31" fmla="*/ 563563 h 481"/>
              <a:gd name="T32" fmla="*/ 574675 w 1201"/>
              <a:gd name="T33" fmla="*/ 593725 h 481"/>
              <a:gd name="T34" fmla="*/ 642937 w 1201"/>
              <a:gd name="T35" fmla="*/ 620713 h 481"/>
              <a:gd name="T36" fmla="*/ 696912 w 1201"/>
              <a:gd name="T37" fmla="*/ 635000 h 481"/>
              <a:gd name="T38" fmla="*/ 750887 w 1201"/>
              <a:gd name="T39" fmla="*/ 650875 h 481"/>
              <a:gd name="T40" fmla="*/ 820737 w 1201"/>
              <a:gd name="T41" fmla="*/ 677863 h 481"/>
              <a:gd name="T42" fmla="*/ 874712 w 1201"/>
              <a:gd name="T43" fmla="*/ 677863 h 481"/>
              <a:gd name="T44" fmla="*/ 928687 w 1201"/>
              <a:gd name="T45" fmla="*/ 677863 h 481"/>
              <a:gd name="T46" fmla="*/ 998537 w 1201"/>
              <a:gd name="T47" fmla="*/ 692150 h 481"/>
              <a:gd name="T48" fmla="*/ 1052512 w 1201"/>
              <a:gd name="T49" fmla="*/ 692150 h 481"/>
              <a:gd name="T50" fmla="*/ 1106487 w 1201"/>
              <a:gd name="T51" fmla="*/ 704850 h 481"/>
              <a:gd name="T52" fmla="*/ 1174750 w 1201"/>
              <a:gd name="T53" fmla="*/ 704850 h 481"/>
              <a:gd name="T54" fmla="*/ 1230312 w 1201"/>
              <a:gd name="T55" fmla="*/ 704850 h 481"/>
              <a:gd name="T56" fmla="*/ 1284287 w 1201"/>
              <a:gd name="T57" fmla="*/ 704850 h 481"/>
              <a:gd name="T58" fmla="*/ 1338262 w 1201"/>
              <a:gd name="T59" fmla="*/ 704850 h 481"/>
              <a:gd name="T60" fmla="*/ 1406525 w 1201"/>
              <a:gd name="T61" fmla="*/ 720725 h 481"/>
              <a:gd name="T62" fmla="*/ 1462087 w 1201"/>
              <a:gd name="T63" fmla="*/ 720725 h 481"/>
              <a:gd name="T64" fmla="*/ 1533525 w 1201"/>
              <a:gd name="T65" fmla="*/ 735013 h 481"/>
              <a:gd name="T66" fmla="*/ 1604962 w 1201"/>
              <a:gd name="T67" fmla="*/ 735013 h 481"/>
              <a:gd name="T68" fmla="*/ 1673225 w 1201"/>
              <a:gd name="T69" fmla="*/ 747713 h 481"/>
              <a:gd name="T70" fmla="*/ 1727200 w 1201"/>
              <a:gd name="T71" fmla="*/ 747713 h 481"/>
              <a:gd name="T72" fmla="*/ 1781175 w 1201"/>
              <a:gd name="T73" fmla="*/ 762000 h 481"/>
              <a:gd name="T74" fmla="*/ 1851025 w 1201"/>
              <a:gd name="T75" fmla="*/ 762000 h 481"/>
              <a:gd name="T76" fmla="*/ 1905000 w 1201"/>
              <a:gd name="T77" fmla="*/ 762000 h 4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201"/>
              <a:gd name="T118" fmla="*/ 0 h 481"/>
              <a:gd name="T119" fmla="*/ 1201 w 1201"/>
              <a:gd name="T120" fmla="*/ 481 h 48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201" h="481">
                <a:moveTo>
                  <a:pt x="0" y="4"/>
                </a:moveTo>
                <a:lnTo>
                  <a:pt x="48" y="0"/>
                </a:lnTo>
                <a:lnTo>
                  <a:pt x="70" y="27"/>
                </a:lnTo>
                <a:lnTo>
                  <a:pt x="82" y="54"/>
                </a:lnTo>
                <a:lnTo>
                  <a:pt x="82" y="89"/>
                </a:lnTo>
                <a:lnTo>
                  <a:pt x="93" y="116"/>
                </a:lnTo>
                <a:lnTo>
                  <a:pt x="104" y="143"/>
                </a:lnTo>
                <a:lnTo>
                  <a:pt x="126" y="178"/>
                </a:lnTo>
                <a:lnTo>
                  <a:pt x="126" y="205"/>
                </a:lnTo>
                <a:lnTo>
                  <a:pt x="149" y="232"/>
                </a:lnTo>
                <a:lnTo>
                  <a:pt x="171" y="267"/>
                </a:lnTo>
                <a:lnTo>
                  <a:pt x="205" y="285"/>
                </a:lnTo>
                <a:lnTo>
                  <a:pt x="216" y="321"/>
                </a:lnTo>
                <a:lnTo>
                  <a:pt x="250" y="329"/>
                </a:lnTo>
                <a:lnTo>
                  <a:pt x="293" y="347"/>
                </a:lnTo>
                <a:lnTo>
                  <a:pt x="328" y="355"/>
                </a:lnTo>
                <a:lnTo>
                  <a:pt x="362" y="374"/>
                </a:lnTo>
                <a:lnTo>
                  <a:pt x="405" y="391"/>
                </a:lnTo>
                <a:lnTo>
                  <a:pt x="439" y="400"/>
                </a:lnTo>
                <a:lnTo>
                  <a:pt x="473" y="410"/>
                </a:lnTo>
                <a:lnTo>
                  <a:pt x="517" y="427"/>
                </a:lnTo>
                <a:lnTo>
                  <a:pt x="551" y="427"/>
                </a:lnTo>
                <a:lnTo>
                  <a:pt x="585" y="427"/>
                </a:lnTo>
                <a:lnTo>
                  <a:pt x="629" y="436"/>
                </a:lnTo>
                <a:lnTo>
                  <a:pt x="663" y="436"/>
                </a:lnTo>
                <a:lnTo>
                  <a:pt x="697" y="444"/>
                </a:lnTo>
                <a:lnTo>
                  <a:pt x="740" y="444"/>
                </a:lnTo>
                <a:lnTo>
                  <a:pt x="775" y="444"/>
                </a:lnTo>
                <a:lnTo>
                  <a:pt x="809" y="444"/>
                </a:lnTo>
                <a:lnTo>
                  <a:pt x="843" y="444"/>
                </a:lnTo>
                <a:lnTo>
                  <a:pt x="886" y="454"/>
                </a:lnTo>
                <a:lnTo>
                  <a:pt x="921" y="454"/>
                </a:lnTo>
                <a:lnTo>
                  <a:pt x="966" y="463"/>
                </a:lnTo>
                <a:lnTo>
                  <a:pt x="1011" y="463"/>
                </a:lnTo>
                <a:lnTo>
                  <a:pt x="1054" y="471"/>
                </a:lnTo>
                <a:lnTo>
                  <a:pt x="1088" y="471"/>
                </a:lnTo>
                <a:lnTo>
                  <a:pt x="1122" y="480"/>
                </a:lnTo>
                <a:lnTo>
                  <a:pt x="1166" y="480"/>
                </a:lnTo>
                <a:lnTo>
                  <a:pt x="1200" y="48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8" name="Line 9"/>
          <p:cNvSpPr>
            <a:spLocks noChangeShapeType="1"/>
          </p:cNvSpPr>
          <p:nvPr/>
        </p:nvSpPr>
        <p:spPr bwMode="auto">
          <a:xfrm>
            <a:off x="3429000" y="37480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9" name="Line 10"/>
          <p:cNvSpPr>
            <a:spLocks noChangeShapeType="1"/>
          </p:cNvSpPr>
          <p:nvPr/>
        </p:nvSpPr>
        <p:spPr bwMode="auto">
          <a:xfrm>
            <a:off x="3062288" y="4495800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Rectangle 11"/>
          <p:cNvSpPr>
            <a:spLocks noChangeArrowheads="1"/>
          </p:cNvSpPr>
          <p:nvPr/>
        </p:nvSpPr>
        <p:spPr bwMode="auto">
          <a:xfrm>
            <a:off x="2874963" y="37893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63851" name="Rectangle 12"/>
          <p:cNvSpPr>
            <a:spLocks noChangeArrowheads="1"/>
          </p:cNvSpPr>
          <p:nvPr/>
        </p:nvSpPr>
        <p:spPr bwMode="auto">
          <a:xfrm>
            <a:off x="3941763" y="44751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# iter</a:t>
            </a:r>
          </a:p>
        </p:txBody>
      </p:sp>
      <p:sp>
        <p:nvSpPr>
          <p:cNvPr id="163852" name="Line 13"/>
          <p:cNvSpPr>
            <a:spLocks noChangeShapeType="1"/>
          </p:cNvSpPr>
          <p:nvPr/>
        </p:nvSpPr>
        <p:spPr bwMode="auto">
          <a:xfrm>
            <a:off x="3429000" y="5119688"/>
            <a:ext cx="0" cy="811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3" name="Line 14"/>
          <p:cNvSpPr>
            <a:spLocks noChangeShapeType="1"/>
          </p:cNvSpPr>
          <p:nvPr/>
        </p:nvSpPr>
        <p:spPr bwMode="auto">
          <a:xfrm>
            <a:off x="3062288" y="5867400"/>
            <a:ext cx="2259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Rectangle 15"/>
          <p:cNvSpPr>
            <a:spLocks noChangeArrowheads="1"/>
          </p:cNvSpPr>
          <p:nvPr/>
        </p:nvSpPr>
        <p:spPr bwMode="auto">
          <a:xfrm>
            <a:off x="2874963" y="5160963"/>
            <a:ext cx="379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163855" name="Rectangle 16"/>
          <p:cNvSpPr>
            <a:spLocks noChangeArrowheads="1"/>
          </p:cNvSpPr>
          <p:nvPr/>
        </p:nvSpPr>
        <p:spPr bwMode="auto">
          <a:xfrm>
            <a:off x="3941763" y="5846763"/>
            <a:ext cx="844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# iter</a:t>
            </a:r>
          </a:p>
        </p:txBody>
      </p:sp>
      <p:sp>
        <p:nvSpPr>
          <p:cNvPr id="163856" name="Rectangle 17"/>
          <p:cNvSpPr>
            <a:spLocks noChangeArrowheads="1"/>
          </p:cNvSpPr>
          <p:nvPr/>
        </p:nvSpPr>
        <p:spPr bwMode="auto">
          <a:xfrm>
            <a:off x="909638" y="2676525"/>
            <a:ext cx="18796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Would like:</a:t>
            </a:r>
          </a:p>
        </p:txBody>
      </p:sp>
      <p:sp>
        <p:nvSpPr>
          <p:cNvPr id="163857" name="Rectangle 18"/>
          <p:cNvSpPr>
            <a:spLocks noChangeArrowheads="1"/>
          </p:cNvSpPr>
          <p:nvPr/>
        </p:nvSpPr>
        <p:spPr bwMode="auto">
          <a:xfrm>
            <a:off x="895350" y="4124325"/>
            <a:ext cx="18986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</a:rPr>
              <a:t>But</a:t>
            </a:r>
          </a:p>
          <a:p>
            <a:pPr algn="ctr"/>
            <a:r>
              <a:rPr lang="en-US" altLang="en-US" sz="2800">
                <a:solidFill>
                  <a:srgbClr val="FFFFFF"/>
                </a:solidFill>
              </a:rPr>
              <a:t> sometimes:</a:t>
            </a:r>
          </a:p>
        </p:txBody>
      </p:sp>
      <p:sp>
        <p:nvSpPr>
          <p:cNvPr id="163858" name="Rectangle 19"/>
          <p:cNvSpPr>
            <a:spLocks noChangeArrowheads="1"/>
          </p:cNvSpPr>
          <p:nvPr/>
        </p:nvSpPr>
        <p:spPr bwMode="auto">
          <a:xfrm>
            <a:off x="5942013" y="2428875"/>
            <a:ext cx="2771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Steady, rapid decline</a:t>
            </a:r>
          </a:p>
          <a:p>
            <a:r>
              <a:rPr lang="en-US" altLang="en-US" i="1"/>
              <a:t>in total error</a:t>
            </a:r>
          </a:p>
        </p:txBody>
      </p:sp>
      <p:sp>
        <p:nvSpPr>
          <p:cNvPr id="163859" name="Rectangle 20"/>
          <p:cNvSpPr>
            <a:spLocks noChangeArrowheads="1"/>
          </p:cNvSpPr>
          <p:nvPr/>
        </p:nvSpPr>
        <p:spPr bwMode="auto">
          <a:xfrm>
            <a:off x="5618163" y="3713163"/>
            <a:ext cx="33782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Seldom a local minimum -  reduce learning or momentum parameter</a:t>
            </a:r>
          </a:p>
        </p:txBody>
      </p:sp>
      <p:sp>
        <p:nvSpPr>
          <p:cNvPr id="163860" name="Rectangle 21"/>
          <p:cNvSpPr>
            <a:spLocks noChangeArrowheads="1"/>
          </p:cNvSpPr>
          <p:nvPr/>
        </p:nvSpPr>
        <p:spPr bwMode="auto">
          <a:xfrm>
            <a:off x="5618163" y="5084763"/>
            <a:ext cx="3225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Reduce learning parms.</a:t>
            </a:r>
          </a:p>
          <a:p>
            <a:r>
              <a:rPr lang="en-US" altLang="en-US" i="1"/>
              <a:t>- may indicate data is not learnable </a:t>
            </a:r>
          </a:p>
        </p:txBody>
      </p:sp>
      <p:sp>
        <p:nvSpPr>
          <p:cNvPr id="163861" name="Freeform 22"/>
          <p:cNvSpPr>
            <a:spLocks/>
          </p:cNvSpPr>
          <p:nvPr/>
        </p:nvSpPr>
        <p:spPr bwMode="auto">
          <a:xfrm>
            <a:off x="3429000" y="5105400"/>
            <a:ext cx="1876425" cy="534988"/>
          </a:xfrm>
          <a:custGeom>
            <a:avLst/>
            <a:gdLst>
              <a:gd name="T0" fmla="*/ 0 w 1182"/>
              <a:gd name="T1" fmla="*/ 0 h 337"/>
              <a:gd name="T2" fmla="*/ 33338 w 1182"/>
              <a:gd name="T3" fmla="*/ 34925 h 337"/>
              <a:gd name="T4" fmla="*/ 33338 w 1182"/>
              <a:gd name="T5" fmla="*/ 80963 h 337"/>
              <a:gd name="T6" fmla="*/ 33338 w 1182"/>
              <a:gd name="T7" fmla="*/ 125413 h 337"/>
              <a:gd name="T8" fmla="*/ 33338 w 1182"/>
              <a:gd name="T9" fmla="*/ 160338 h 337"/>
              <a:gd name="T10" fmla="*/ 33338 w 1182"/>
              <a:gd name="T11" fmla="*/ 195263 h 337"/>
              <a:gd name="T12" fmla="*/ 46038 w 1182"/>
              <a:gd name="T13" fmla="*/ 239713 h 337"/>
              <a:gd name="T14" fmla="*/ 57150 w 1182"/>
              <a:gd name="T15" fmla="*/ 274638 h 337"/>
              <a:gd name="T16" fmla="*/ 68263 w 1182"/>
              <a:gd name="T17" fmla="*/ 309563 h 337"/>
              <a:gd name="T18" fmla="*/ 90488 w 1182"/>
              <a:gd name="T19" fmla="*/ 354013 h 337"/>
              <a:gd name="T20" fmla="*/ 125413 w 1182"/>
              <a:gd name="T21" fmla="*/ 377825 h 337"/>
              <a:gd name="T22" fmla="*/ 147638 w 1182"/>
              <a:gd name="T23" fmla="*/ 423863 h 337"/>
              <a:gd name="T24" fmla="*/ 182563 w 1182"/>
              <a:gd name="T25" fmla="*/ 423863 h 337"/>
              <a:gd name="T26" fmla="*/ 217488 w 1182"/>
              <a:gd name="T27" fmla="*/ 423863 h 337"/>
              <a:gd name="T28" fmla="*/ 261938 w 1182"/>
              <a:gd name="T29" fmla="*/ 423863 h 337"/>
              <a:gd name="T30" fmla="*/ 285750 w 1182"/>
              <a:gd name="T31" fmla="*/ 468313 h 337"/>
              <a:gd name="T32" fmla="*/ 331788 w 1182"/>
              <a:gd name="T33" fmla="*/ 492125 h 337"/>
              <a:gd name="T34" fmla="*/ 376238 w 1182"/>
              <a:gd name="T35" fmla="*/ 492125 h 337"/>
              <a:gd name="T36" fmla="*/ 411163 w 1182"/>
              <a:gd name="T37" fmla="*/ 481013 h 337"/>
              <a:gd name="T38" fmla="*/ 446088 w 1182"/>
              <a:gd name="T39" fmla="*/ 457200 h 337"/>
              <a:gd name="T40" fmla="*/ 490538 w 1182"/>
              <a:gd name="T41" fmla="*/ 446088 h 337"/>
              <a:gd name="T42" fmla="*/ 525463 w 1182"/>
              <a:gd name="T43" fmla="*/ 446088 h 337"/>
              <a:gd name="T44" fmla="*/ 560388 w 1182"/>
              <a:gd name="T45" fmla="*/ 468313 h 337"/>
              <a:gd name="T46" fmla="*/ 604838 w 1182"/>
              <a:gd name="T47" fmla="*/ 492125 h 337"/>
              <a:gd name="T48" fmla="*/ 639763 w 1182"/>
              <a:gd name="T49" fmla="*/ 503238 h 337"/>
              <a:gd name="T50" fmla="*/ 674688 w 1182"/>
              <a:gd name="T51" fmla="*/ 503238 h 337"/>
              <a:gd name="T52" fmla="*/ 719138 w 1182"/>
              <a:gd name="T53" fmla="*/ 503238 h 337"/>
              <a:gd name="T54" fmla="*/ 754063 w 1182"/>
              <a:gd name="T55" fmla="*/ 492125 h 337"/>
              <a:gd name="T56" fmla="*/ 788988 w 1182"/>
              <a:gd name="T57" fmla="*/ 468313 h 337"/>
              <a:gd name="T58" fmla="*/ 833438 w 1182"/>
              <a:gd name="T59" fmla="*/ 446088 h 337"/>
              <a:gd name="T60" fmla="*/ 868363 w 1182"/>
              <a:gd name="T61" fmla="*/ 434975 h 337"/>
              <a:gd name="T62" fmla="*/ 903288 w 1182"/>
              <a:gd name="T63" fmla="*/ 434975 h 337"/>
              <a:gd name="T64" fmla="*/ 960438 w 1182"/>
              <a:gd name="T65" fmla="*/ 446088 h 337"/>
              <a:gd name="T66" fmla="*/ 1004888 w 1182"/>
              <a:gd name="T67" fmla="*/ 457200 h 337"/>
              <a:gd name="T68" fmla="*/ 1039813 w 1182"/>
              <a:gd name="T69" fmla="*/ 468313 h 337"/>
              <a:gd name="T70" fmla="*/ 1074738 w 1182"/>
              <a:gd name="T71" fmla="*/ 468313 h 337"/>
              <a:gd name="T72" fmla="*/ 1119188 w 1182"/>
              <a:gd name="T73" fmla="*/ 468313 h 337"/>
              <a:gd name="T74" fmla="*/ 1154113 w 1182"/>
              <a:gd name="T75" fmla="*/ 468313 h 337"/>
              <a:gd name="T76" fmla="*/ 1189038 w 1182"/>
              <a:gd name="T77" fmla="*/ 468313 h 337"/>
              <a:gd name="T78" fmla="*/ 1223963 w 1182"/>
              <a:gd name="T79" fmla="*/ 468313 h 337"/>
              <a:gd name="T80" fmla="*/ 1268413 w 1182"/>
              <a:gd name="T81" fmla="*/ 468313 h 337"/>
              <a:gd name="T82" fmla="*/ 1303338 w 1182"/>
              <a:gd name="T83" fmla="*/ 492125 h 337"/>
              <a:gd name="T84" fmla="*/ 1338263 w 1182"/>
              <a:gd name="T85" fmla="*/ 514350 h 337"/>
              <a:gd name="T86" fmla="*/ 1382713 w 1182"/>
              <a:gd name="T87" fmla="*/ 514350 h 337"/>
              <a:gd name="T88" fmla="*/ 1417638 w 1182"/>
              <a:gd name="T89" fmla="*/ 514350 h 337"/>
              <a:gd name="T90" fmla="*/ 1452563 w 1182"/>
              <a:gd name="T91" fmla="*/ 503238 h 337"/>
              <a:gd name="T92" fmla="*/ 1497013 w 1182"/>
              <a:gd name="T93" fmla="*/ 492125 h 337"/>
              <a:gd name="T94" fmla="*/ 1531938 w 1182"/>
              <a:gd name="T95" fmla="*/ 492125 h 337"/>
              <a:gd name="T96" fmla="*/ 1566863 w 1182"/>
              <a:gd name="T97" fmla="*/ 492125 h 337"/>
              <a:gd name="T98" fmla="*/ 1611313 w 1182"/>
              <a:gd name="T99" fmla="*/ 503238 h 337"/>
              <a:gd name="T100" fmla="*/ 1600200 w 1182"/>
              <a:gd name="T101" fmla="*/ 533400 h 337"/>
              <a:gd name="T102" fmla="*/ 1635125 w 1182"/>
              <a:gd name="T103" fmla="*/ 514350 h 337"/>
              <a:gd name="T104" fmla="*/ 1681163 w 1182"/>
              <a:gd name="T105" fmla="*/ 525463 h 337"/>
              <a:gd name="T106" fmla="*/ 1725613 w 1182"/>
              <a:gd name="T107" fmla="*/ 503238 h 337"/>
              <a:gd name="T108" fmla="*/ 1760538 w 1182"/>
              <a:gd name="T109" fmla="*/ 481013 h 337"/>
              <a:gd name="T110" fmla="*/ 1795463 w 1182"/>
              <a:gd name="T111" fmla="*/ 481013 h 337"/>
              <a:gd name="T112" fmla="*/ 1839913 w 1182"/>
              <a:gd name="T113" fmla="*/ 492125 h 337"/>
              <a:gd name="T114" fmla="*/ 1874838 w 1182"/>
              <a:gd name="T115" fmla="*/ 503238 h 33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182"/>
              <a:gd name="T175" fmla="*/ 0 h 337"/>
              <a:gd name="T176" fmla="*/ 1182 w 1182"/>
              <a:gd name="T177" fmla="*/ 337 h 33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182" h="337">
                <a:moveTo>
                  <a:pt x="0" y="0"/>
                </a:moveTo>
                <a:lnTo>
                  <a:pt x="21" y="22"/>
                </a:lnTo>
                <a:lnTo>
                  <a:pt x="21" y="51"/>
                </a:lnTo>
                <a:lnTo>
                  <a:pt x="21" y="79"/>
                </a:lnTo>
                <a:lnTo>
                  <a:pt x="21" y="101"/>
                </a:lnTo>
                <a:lnTo>
                  <a:pt x="21" y="123"/>
                </a:lnTo>
                <a:lnTo>
                  <a:pt x="29" y="151"/>
                </a:lnTo>
                <a:lnTo>
                  <a:pt x="36" y="173"/>
                </a:lnTo>
                <a:lnTo>
                  <a:pt x="43" y="195"/>
                </a:lnTo>
                <a:lnTo>
                  <a:pt x="57" y="223"/>
                </a:lnTo>
                <a:lnTo>
                  <a:pt x="79" y="238"/>
                </a:lnTo>
                <a:lnTo>
                  <a:pt x="93" y="267"/>
                </a:lnTo>
                <a:lnTo>
                  <a:pt x="115" y="267"/>
                </a:lnTo>
                <a:lnTo>
                  <a:pt x="137" y="267"/>
                </a:lnTo>
                <a:lnTo>
                  <a:pt x="165" y="267"/>
                </a:lnTo>
                <a:lnTo>
                  <a:pt x="180" y="295"/>
                </a:lnTo>
                <a:lnTo>
                  <a:pt x="209" y="310"/>
                </a:lnTo>
                <a:lnTo>
                  <a:pt x="237" y="310"/>
                </a:lnTo>
                <a:lnTo>
                  <a:pt x="259" y="303"/>
                </a:lnTo>
                <a:lnTo>
                  <a:pt x="281" y="288"/>
                </a:lnTo>
                <a:lnTo>
                  <a:pt x="309" y="281"/>
                </a:lnTo>
                <a:lnTo>
                  <a:pt x="331" y="281"/>
                </a:lnTo>
                <a:lnTo>
                  <a:pt x="353" y="295"/>
                </a:lnTo>
                <a:lnTo>
                  <a:pt x="381" y="310"/>
                </a:lnTo>
                <a:lnTo>
                  <a:pt x="403" y="317"/>
                </a:lnTo>
                <a:lnTo>
                  <a:pt x="425" y="317"/>
                </a:lnTo>
                <a:lnTo>
                  <a:pt x="453" y="317"/>
                </a:lnTo>
                <a:lnTo>
                  <a:pt x="475" y="310"/>
                </a:lnTo>
                <a:lnTo>
                  <a:pt x="497" y="295"/>
                </a:lnTo>
                <a:lnTo>
                  <a:pt x="525" y="281"/>
                </a:lnTo>
                <a:lnTo>
                  <a:pt x="547" y="274"/>
                </a:lnTo>
                <a:lnTo>
                  <a:pt x="569" y="274"/>
                </a:lnTo>
                <a:lnTo>
                  <a:pt x="605" y="281"/>
                </a:lnTo>
                <a:lnTo>
                  <a:pt x="633" y="288"/>
                </a:lnTo>
                <a:lnTo>
                  <a:pt x="655" y="295"/>
                </a:lnTo>
                <a:lnTo>
                  <a:pt x="677" y="295"/>
                </a:lnTo>
                <a:lnTo>
                  <a:pt x="705" y="295"/>
                </a:lnTo>
                <a:lnTo>
                  <a:pt x="727" y="295"/>
                </a:lnTo>
                <a:lnTo>
                  <a:pt x="749" y="295"/>
                </a:lnTo>
                <a:lnTo>
                  <a:pt x="771" y="295"/>
                </a:lnTo>
                <a:lnTo>
                  <a:pt x="799" y="295"/>
                </a:lnTo>
                <a:lnTo>
                  <a:pt x="821" y="310"/>
                </a:lnTo>
                <a:lnTo>
                  <a:pt x="843" y="324"/>
                </a:lnTo>
                <a:lnTo>
                  <a:pt x="871" y="324"/>
                </a:lnTo>
                <a:lnTo>
                  <a:pt x="893" y="324"/>
                </a:lnTo>
                <a:lnTo>
                  <a:pt x="915" y="317"/>
                </a:lnTo>
                <a:lnTo>
                  <a:pt x="943" y="310"/>
                </a:lnTo>
                <a:lnTo>
                  <a:pt x="965" y="310"/>
                </a:lnTo>
                <a:lnTo>
                  <a:pt x="987" y="310"/>
                </a:lnTo>
                <a:lnTo>
                  <a:pt x="1015" y="317"/>
                </a:lnTo>
                <a:lnTo>
                  <a:pt x="1008" y="336"/>
                </a:lnTo>
                <a:lnTo>
                  <a:pt x="1030" y="324"/>
                </a:lnTo>
                <a:lnTo>
                  <a:pt x="1059" y="331"/>
                </a:lnTo>
                <a:lnTo>
                  <a:pt x="1087" y="317"/>
                </a:lnTo>
                <a:lnTo>
                  <a:pt x="1109" y="303"/>
                </a:lnTo>
                <a:lnTo>
                  <a:pt x="1131" y="303"/>
                </a:lnTo>
                <a:lnTo>
                  <a:pt x="1159" y="310"/>
                </a:lnTo>
                <a:lnTo>
                  <a:pt x="1181" y="317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2" name="Freeform 23"/>
          <p:cNvSpPr>
            <a:spLocks/>
          </p:cNvSpPr>
          <p:nvPr/>
        </p:nvSpPr>
        <p:spPr bwMode="auto">
          <a:xfrm>
            <a:off x="3429000" y="3810000"/>
            <a:ext cx="1911350" cy="444500"/>
          </a:xfrm>
          <a:custGeom>
            <a:avLst/>
            <a:gdLst>
              <a:gd name="T0" fmla="*/ 0 w 1204"/>
              <a:gd name="T1" fmla="*/ 0 h 280"/>
              <a:gd name="T2" fmla="*/ 33338 w 1204"/>
              <a:gd name="T3" fmla="*/ 42863 h 280"/>
              <a:gd name="T4" fmla="*/ 33338 w 1204"/>
              <a:gd name="T5" fmla="*/ 87313 h 280"/>
              <a:gd name="T6" fmla="*/ 46038 w 1204"/>
              <a:gd name="T7" fmla="*/ 122238 h 280"/>
              <a:gd name="T8" fmla="*/ 46038 w 1204"/>
              <a:gd name="T9" fmla="*/ 157163 h 280"/>
              <a:gd name="T10" fmla="*/ 57150 w 1204"/>
              <a:gd name="T11" fmla="*/ 201613 h 280"/>
              <a:gd name="T12" fmla="*/ 79375 w 1204"/>
              <a:gd name="T13" fmla="*/ 236538 h 280"/>
              <a:gd name="T14" fmla="*/ 79375 w 1204"/>
              <a:gd name="T15" fmla="*/ 271463 h 280"/>
              <a:gd name="T16" fmla="*/ 114300 w 1204"/>
              <a:gd name="T17" fmla="*/ 304800 h 280"/>
              <a:gd name="T18" fmla="*/ 125413 w 1204"/>
              <a:gd name="T19" fmla="*/ 339725 h 280"/>
              <a:gd name="T20" fmla="*/ 160338 w 1204"/>
              <a:gd name="T21" fmla="*/ 361950 h 280"/>
              <a:gd name="T22" fmla="*/ 171450 w 1204"/>
              <a:gd name="T23" fmla="*/ 396875 h 280"/>
              <a:gd name="T24" fmla="*/ 217488 w 1204"/>
              <a:gd name="T25" fmla="*/ 396875 h 280"/>
              <a:gd name="T26" fmla="*/ 261938 w 1204"/>
              <a:gd name="T27" fmla="*/ 419100 h 280"/>
              <a:gd name="T28" fmla="*/ 296863 w 1204"/>
              <a:gd name="T29" fmla="*/ 419100 h 280"/>
              <a:gd name="T30" fmla="*/ 331788 w 1204"/>
              <a:gd name="T31" fmla="*/ 419100 h 280"/>
              <a:gd name="T32" fmla="*/ 376238 w 1204"/>
              <a:gd name="T33" fmla="*/ 419100 h 280"/>
              <a:gd name="T34" fmla="*/ 411163 w 1204"/>
              <a:gd name="T35" fmla="*/ 430213 h 280"/>
              <a:gd name="T36" fmla="*/ 446088 w 1204"/>
              <a:gd name="T37" fmla="*/ 430213 h 280"/>
              <a:gd name="T38" fmla="*/ 490538 w 1204"/>
              <a:gd name="T39" fmla="*/ 430213 h 280"/>
              <a:gd name="T40" fmla="*/ 536575 w 1204"/>
              <a:gd name="T41" fmla="*/ 442913 h 280"/>
              <a:gd name="T42" fmla="*/ 571500 w 1204"/>
              <a:gd name="T43" fmla="*/ 442913 h 280"/>
              <a:gd name="T44" fmla="*/ 617538 w 1204"/>
              <a:gd name="T45" fmla="*/ 442913 h 280"/>
              <a:gd name="T46" fmla="*/ 661988 w 1204"/>
              <a:gd name="T47" fmla="*/ 442913 h 280"/>
              <a:gd name="T48" fmla="*/ 696913 w 1204"/>
              <a:gd name="T49" fmla="*/ 442913 h 280"/>
              <a:gd name="T50" fmla="*/ 731838 w 1204"/>
              <a:gd name="T51" fmla="*/ 442913 h 280"/>
              <a:gd name="T52" fmla="*/ 776288 w 1204"/>
              <a:gd name="T53" fmla="*/ 430213 h 280"/>
              <a:gd name="T54" fmla="*/ 811213 w 1204"/>
              <a:gd name="T55" fmla="*/ 430213 h 280"/>
              <a:gd name="T56" fmla="*/ 846138 w 1204"/>
              <a:gd name="T57" fmla="*/ 430213 h 280"/>
              <a:gd name="T58" fmla="*/ 890588 w 1204"/>
              <a:gd name="T59" fmla="*/ 430213 h 280"/>
              <a:gd name="T60" fmla="*/ 925513 w 1204"/>
              <a:gd name="T61" fmla="*/ 430213 h 280"/>
              <a:gd name="T62" fmla="*/ 960438 w 1204"/>
              <a:gd name="T63" fmla="*/ 430213 h 280"/>
              <a:gd name="T64" fmla="*/ 1004888 w 1204"/>
              <a:gd name="T65" fmla="*/ 430213 h 280"/>
              <a:gd name="T66" fmla="*/ 1039813 w 1204"/>
              <a:gd name="T67" fmla="*/ 430213 h 280"/>
              <a:gd name="T68" fmla="*/ 1074738 w 1204"/>
              <a:gd name="T69" fmla="*/ 430213 h 280"/>
              <a:gd name="T70" fmla="*/ 1119188 w 1204"/>
              <a:gd name="T71" fmla="*/ 430213 h 280"/>
              <a:gd name="T72" fmla="*/ 1166813 w 1204"/>
              <a:gd name="T73" fmla="*/ 419100 h 280"/>
              <a:gd name="T74" fmla="*/ 1211263 w 1204"/>
              <a:gd name="T75" fmla="*/ 419100 h 280"/>
              <a:gd name="T76" fmla="*/ 1246188 w 1204"/>
              <a:gd name="T77" fmla="*/ 419100 h 280"/>
              <a:gd name="T78" fmla="*/ 1281113 w 1204"/>
              <a:gd name="T79" fmla="*/ 419100 h 280"/>
              <a:gd name="T80" fmla="*/ 1325563 w 1204"/>
              <a:gd name="T81" fmla="*/ 419100 h 280"/>
              <a:gd name="T82" fmla="*/ 1360488 w 1204"/>
              <a:gd name="T83" fmla="*/ 419100 h 280"/>
              <a:gd name="T84" fmla="*/ 1395413 w 1204"/>
              <a:gd name="T85" fmla="*/ 419100 h 280"/>
              <a:gd name="T86" fmla="*/ 1463675 w 1204"/>
              <a:gd name="T87" fmla="*/ 419100 h 280"/>
              <a:gd name="T88" fmla="*/ 1509713 w 1204"/>
              <a:gd name="T89" fmla="*/ 419100 h 280"/>
              <a:gd name="T90" fmla="*/ 1554163 w 1204"/>
              <a:gd name="T91" fmla="*/ 419100 h 280"/>
              <a:gd name="T92" fmla="*/ 1589088 w 1204"/>
              <a:gd name="T93" fmla="*/ 419100 h 280"/>
              <a:gd name="T94" fmla="*/ 1624013 w 1204"/>
              <a:gd name="T95" fmla="*/ 419100 h 280"/>
              <a:gd name="T96" fmla="*/ 1681163 w 1204"/>
              <a:gd name="T97" fmla="*/ 419100 h 280"/>
              <a:gd name="T98" fmla="*/ 1725613 w 1204"/>
              <a:gd name="T99" fmla="*/ 419100 h 280"/>
              <a:gd name="T100" fmla="*/ 1760538 w 1204"/>
              <a:gd name="T101" fmla="*/ 419100 h 280"/>
              <a:gd name="T102" fmla="*/ 1795463 w 1204"/>
              <a:gd name="T103" fmla="*/ 419100 h 280"/>
              <a:gd name="T104" fmla="*/ 1839913 w 1204"/>
              <a:gd name="T105" fmla="*/ 419100 h 280"/>
              <a:gd name="T106" fmla="*/ 1874838 w 1204"/>
              <a:gd name="T107" fmla="*/ 419100 h 280"/>
              <a:gd name="T108" fmla="*/ 1909763 w 1204"/>
              <a:gd name="T109" fmla="*/ 419100 h 2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04"/>
              <a:gd name="T166" fmla="*/ 0 h 280"/>
              <a:gd name="T167" fmla="*/ 1204 w 1204"/>
              <a:gd name="T168" fmla="*/ 280 h 28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04" h="280">
                <a:moveTo>
                  <a:pt x="0" y="0"/>
                </a:moveTo>
                <a:lnTo>
                  <a:pt x="21" y="27"/>
                </a:lnTo>
                <a:lnTo>
                  <a:pt x="21" y="55"/>
                </a:lnTo>
                <a:lnTo>
                  <a:pt x="29" y="77"/>
                </a:lnTo>
                <a:lnTo>
                  <a:pt x="29" y="99"/>
                </a:lnTo>
                <a:lnTo>
                  <a:pt x="36" y="127"/>
                </a:lnTo>
                <a:lnTo>
                  <a:pt x="50" y="149"/>
                </a:lnTo>
                <a:lnTo>
                  <a:pt x="50" y="171"/>
                </a:lnTo>
                <a:lnTo>
                  <a:pt x="72" y="192"/>
                </a:lnTo>
                <a:lnTo>
                  <a:pt x="79" y="214"/>
                </a:lnTo>
                <a:lnTo>
                  <a:pt x="101" y="228"/>
                </a:lnTo>
                <a:lnTo>
                  <a:pt x="108" y="250"/>
                </a:lnTo>
                <a:lnTo>
                  <a:pt x="137" y="250"/>
                </a:lnTo>
                <a:lnTo>
                  <a:pt x="165" y="264"/>
                </a:lnTo>
                <a:lnTo>
                  <a:pt x="187" y="264"/>
                </a:lnTo>
                <a:lnTo>
                  <a:pt x="209" y="264"/>
                </a:lnTo>
                <a:lnTo>
                  <a:pt x="237" y="264"/>
                </a:lnTo>
                <a:lnTo>
                  <a:pt x="259" y="271"/>
                </a:lnTo>
                <a:lnTo>
                  <a:pt x="281" y="271"/>
                </a:lnTo>
                <a:lnTo>
                  <a:pt x="309" y="271"/>
                </a:lnTo>
                <a:lnTo>
                  <a:pt x="338" y="279"/>
                </a:lnTo>
                <a:lnTo>
                  <a:pt x="360" y="279"/>
                </a:lnTo>
                <a:lnTo>
                  <a:pt x="389" y="279"/>
                </a:lnTo>
                <a:lnTo>
                  <a:pt x="417" y="279"/>
                </a:lnTo>
                <a:lnTo>
                  <a:pt x="439" y="279"/>
                </a:lnTo>
                <a:lnTo>
                  <a:pt x="461" y="279"/>
                </a:lnTo>
                <a:lnTo>
                  <a:pt x="489" y="271"/>
                </a:lnTo>
                <a:lnTo>
                  <a:pt x="511" y="271"/>
                </a:lnTo>
                <a:lnTo>
                  <a:pt x="533" y="271"/>
                </a:lnTo>
                <a:lnTo>
                  <a:pt x="561" y="271"/>
                </a:lnTo>
                <a:lnTo>
                  <a:pt x="583" y="271"/>
                </a:lnTo>
                <a:lnTo>
                  <a:pt x="605" y="271"/>
                </a:lnTo>
                <a:lnTo>
                  <a:pt x="633" y="271"/>
                </a:lnTo>
                <a:lnTo>
                  <a:pt x="655" y="271"/>
                </a:lnTo>
                <a:lnTo>
                  <a:pt x="677" y="271"/>
                </a:lnTo>
                <a:lnTo>
                  <a:pt x="705" y="271"/>
                </a:lnTo>
                <a:lnTo>
                  <a:pt x="735" y="264"/>
                </a:lnTo>
                <a:lnTo>
                  <a:pt x="763" y="264"/>
                </a:lnTo>
                <a:lnTo>
                  <a:pt x="785" y="264"/>
                </a:lnTo>
                <a:lnTo>
                  <a:pt x="807" y="264"/>
                </a:lnTo>
                <a:lnTo>
                  <a:pt x="835" y="264"/>
                </a:lnTo>
                <a:lnTo>
                  <a:pt x="857" y="264"/>
                </a:lnTo>
                <a:lnTo>
                  <a:pt x="879" y="264"/>
                </a:lnTo>
                <a:lnTo>
                  <a:pt x="922" y="264"/>
                </a:lnTo>
                <a:lnTo>
                  <a:pt x="951" y="264"/>
                </a:lnTo>
                <a:lnTo>
                  <a:pt x="979" y="264"/>
                </a:lnTo>
                <a:lnTo>
                  <a:pt x="1001" y="264"/>
                </a:lnTo>
                <a:lnTo>
                  <a:pt x="1023" y="264"/>
                </a:lnTo>
                <a:lnTo>
                  <a:pt x="1059" y="264"/>
                </a:lnTo>
                <a:lnTo>
                  <a:pt x="1087" y="264"/>
                </a:lnTo>
                <a:lnTo>
                  <a:pt x="1109" y="264"/>
                </a:lnTo>
                <a:lnTo>
                  <a:pt x="1131" y="264"/>
                </a:lnTo>
                <a:lnTo>
                  <a:pt x="1159" y="264"/>
                </a:lnTo>
                <a:lnTo>
                  <a:pt x="1181" y="264"/>
                </a:lnTo>
                <a:lnTo>
                  <a:pt x="1203" y="26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Unsupervised : learning without guideline </a:t>
            </a:r>
          </a:p>
          <a:p>
            <a:pPr lvl="1"/>
            <a:r>
              <a:rPr lang="en-US" sz="2400" dirty="0" smtClean="0"/>
              <a:t>Implemented for grouping the similar input (clustering)</a:t>
            </a:r>
          </a:p>
          <a:p>
            <a:r>
              <a:rPr lang="en-US" sz="2800" dirty="0" smtClean="0"/>
              <a:t>Supervised learning: learning with guideline (usually target)</a:t>
            </a:r>
          </a:p>
          <a:p>
            <a:pPr lvl="1"/>
            <a:r>
              <a:rPr lang="en-US" sz="2400" dirty="0" smtClean="0"/>
              <a:t>When the output/target is known</a:t>
            </a:r>
          </a:p>
          <a:p>
            <a:pPr lvl="1"/>
            <a:r>
              <a:rPr lang="en-US" sz="2400" dirty="0" smtClean="0"/>
              <a:t>By learning the ANN weight is adjusted by given input to achieve the given target  </a:t>
            </a:r>
          </a:p>
          <a:p>
            <a:pPr lvl="1"/>
            <a:r>
              <a:rPr lang="en-US" sz="2400" dirty="0" smtClean="0"/>
              <a:t>Implemented for classification/forecasting,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06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Heb Rule:</a:t>
                </a:r>
              </a:p>
              <a:p>
                <a:pPr lvl="1"/>
                <a:r>
                  <a:rPr lang="en-US" dirty="0" smtClean="0"/>
                  <a:t>Simple learning algorithm</a:t>
                </a:r>
              </a:p>
              <a:p>
                <a:pPr lvl="1"/>
                <a:r>
                  <a:rPr lang="en-US" dirty="0" smtClean="0"/>
                  <a:t>Update weight (W) is performed by: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 is the </a:t>
                </a:r>
                <a:r>
                  <a:rPr lang="en-US" i="1" dirty="0" smtClean="0"/>
                  <a:t>i-</a:t>
                </a:r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input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target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44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the data: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Performed the learning using </a:t>
            </a:r>
            <a:r>
              <a:rPr lang="en-US" sz="2400" dirty="0" err="1" smtClean="0"/>
              <a:t>Heb</a:t>
            </a:r>
            <a:r>
              <a:rPr lang="en-US" sz="2400" dirty="0" smtClean="0"/>
              <a:t> rule for NN: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34236"/>
            <a:ext cx="3048000" cy="1616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0000"/>
            <a:ext cx="5791200" cy="25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539087"/>
          </a:xfrm>
        </p:spPr>
        <p:txBody>
          <a:bodyPr/>
          <a:lstStyle/>
          <a:p>
            <a:r>
              <a:rPr lang="en-US" dirty="0" smtClean="0"/>
              <a:t>Learning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530658"/>
            <a:ext cx="3984502" cy="5102555"/>
          </a:xfrm>
        </p:spPr>
        <p:txBody>
          <a:bodyPr/>
          <a:lstStyle/>
          <a:p>
            <a:r>
              <a:rPr lang="en-US" sz="2000" dirty="0" smtClean="0"/>
              <a:t>Update weight:</a:t>
            </a:r>
          </a:p>
          <a:p>
            <a:r>
              <a:rPr lang="en-US" sz="2000" dirty="0" smtClean="0"/>
              <a:t>1-st data: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3444"/>
            <a:ext cx="2819400" cy="464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327"/>
          <a:stretch/>
        </p:blipFill>
        <p:spPr>
          <a:xfrm>
            <a:off x="4626098" y="3200400"/>
            <a:ext cx="2793725" cy="35034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626098" y="1219200"/>
                <a:ext cx="4136902" cy="65671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b="0" dirty="0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−1∗−1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=0+1=1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98" y="1219200"/>
                <a:ext cx="4136902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626098" y="1828800"/>
                <a:ext cx="4136902" cy="65729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b="0" dirty="0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−1∗−1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=0+1=1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98" y="1828800"/>
                <a:ext cx="4136902" cy="657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632406" y="2467482"/>
                <a:ext cx="2960298" cy="68179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b="0" dirty="0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06" y="2467482"/>
                <a:ext cx="2960298" cy="681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3901954" y="2286000"/>
            <a:ext cx="593846" cy="1295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2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 &amp; Training Issues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150495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Design: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Architecture of network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Structure of artificial neurons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Learning rules 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Training: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Ensuring optimum training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Learning parameters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and more ....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Final weight: </a:t>
            </a:r>
            <a:r>
              <a:rPr lang="en-US" sz="2800" i="1" dirty="0" smtClean="0"/>
              <a:t>w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=2, w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=2</a:t>
            </a:r>
            <a:r>
              <a:rPr lang="en-US" sz="2800" dirty="0" smtClean="0"/>
              <a:t>, and </a:t>
            </a:r>
            <a:r>
              <a:rPr lang="en-US" sz="2800" i="1" dirty="0" smtClean="0"/>
              <a:t>b=2</a:t>
            </a:r>
          </a:p>
          <a:p>
            <a:r>
              <a:rPr lang="en-US" sz="2800" dirty="0" smtClean="0"/>
              <a:t>Testing for input x=[-1 1]:</a:t>
            </a:r>
          </a:p>
          <a:p>
            <a:pPr lvl="1"/>
            <a:r>
              <a:rPr lang="en-US" sz="2400" dirty="0" smtClean="0"/>
              <a:t>y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=2*-1+2*1+2=2</a:t>
            </a:r>
          </a:p>
          <a:p>
            <a:pPr lvl="1"/>
            <a:r>
              <a:rPr lang="en-US" sz="2400" dirty="0" smtClean="0"/>
              <a:t>y=f(y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)=1 </a:t>
            </a:r>
            <a:r>
              <a:rPr lang="en-US" sz="2400" b="1" i="1" dirty="0" smtClean="0">
                <a:solidFill>
                  <a:srgbClr val="FF0000"/>
                </a:solidFill>
              </a:rPr>
              <a:t>for bipolar step function </a:t>
            </a:r>
          </a:p>
          <a:p>
            <a:r>
              <a:rPr lang="en-US" sz="2800" dirty="0"/>
              <a:t>Testing for input x=[-1 </a:t>
            </a:r>
            <a:r>
              <a:rPr lang="en-US" sz="2800" dirty="0" smtClean="0"/>
              <a:t>-1</a:t>
            </a:r>
            <a:r>
              <a:rPr lang="en-US" sz="2800" dirty="0"/>
              <a:t>]:</a:t>
            </a:r>
          </a:p>
          <a:p>
            <a:pPr lvl="1"/>
            <a:r>
              <a:rPr lang="en-US" sz="2400" dirty="0"/>
              <a:t>y</a:t>
            </a:r>
            <a:r>
              <a:rPr lang="en-US" sz="2400" baseline="-25000" dirty="0"/>
              <a:t>in</a:t>
            </a:r>
            <a:r>
              <a:rPr lang="en-US" sz="2400" dirty="0"/>
              <a:t>=2*-1+2</a:t>
            </a:r>
            <a:r>
              <a:rPr lang="en-US" sz="2400" dirty="0" smtClean="0"/>
              <a:t>*-1+2=-2</a:t>
            </a:r>
            <a:endParaRPr lang="en-US" sz="2400" dirty="0"/>
          </a:p>
          <a:p>
            <a:pPr lvl="1"/>
            <a:r>
              <a:rPr lang="en-US" sz="2400" dirty="0"/>
              <a:t>y=f(y</a:t>
            </a:r>
            <a:r>
              <a:rPr lang="en-US" sz="2400" baseline="-25000" dirty="0"/>
              <a:t>in</a:t>
            </a:r>
            <a:r>
              <a:rPr lang="en-US" sz="2400" dirty="0" smtClean="0"/>
              <a:t>)=-1 </a:t>
            </a:r>
            <a:r>
              <a:rPr lang="en-US" sz="2400" b="1" i="1" dirty="0">
                <a:solidFill>
                  <a:srgbClr val="FF0000"/>
                </a:solidFill>
              </a:rPr>
              <a:t>for bipolar step function</a:t>
            </a:r>
          </a:p>
        </p:txBody>
      </p:sp>
      <p:sp>
        <p:nvSpPr>
          <p:cNvPr id="4" name="Explosion 1 3"/>
          <p:cNvSpPr/>
          <p:nvPr/>
        </p:nvSpPr>
        <p:spPr bwMode="auto">
          <a:xfrm>
            <a:off x="2590800" y="4800600"/>
            <a:ext cx="5410200" cy="1828800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learning could achieve the target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71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2" y="1524000"/>
            <a:ext cx="7772400" cy="4114800"/>
          </a:xfrm>
        </p:spPr>
        <p:txBody>
          <a:bodyPr/>
          <a:lstStyle/>
          <a:p>
            <a:r>
              <a:rPr lang="en-US" sz="2400" dirty="0" smtClean="0"/>
              <a:t>Simple ANN for binary classification </a:t>
            </a:r>
          </a:p>
          <a:p>
            <a:r>
              <a:rPr lang="en-US" sz="2400" dirty="0" smtClean="0"/>
              <a:t>The learning is defined the weight which is able to achieve the following classification line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dirty="0" smtClean="0"/>
              <a:t>Pos line:</a:t>
            </a:r>
          </a:p>
          <a:p>
            <a:r>
              <a:rPr lang="en-US" sz="2400" dirty="0" err="1" smtClean="0"/>
              <a:t>Neg</a:t>
            </a:r>
            <a:r>
              <a:rPr lang="en-US" sz="2400" dirty="0" smtClean="0"/>
              <a:t> line: 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43200"/>
            <a:ext cx="4343400" cy="2489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116" y="5284431"/>
            <a:ext cx="3949084" cy="46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48" y="5789426"/>
            <a:ext cx="3949084" cy="453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6320135"/>
            <a:ext cx="394908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Where  is non negative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9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65496" y="13716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v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4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514350" lvl="0" indent="-514350">
              <a:buFont typeface="+mj-lt"/>
              <a:buAutoNum type="arabicPeriod"/>
            </a:pPr>
            <a:r>
              <a:rPr lang="en-US" sz="2000" dirty="0">
                <a:effectLst/>
              </a:rPr>
              <a:t>Initialize all </a:t>
            </a:r>
            <a:r>
              <a:rPr lang="en-US" sz="2000" dirty="0" smtClean="0">
                <a:effectLst/>
              </a:rPr>
              <a:t>weights, biases, and set learning </a:t>
            </a:r>
            <a:r>
              <a:rPr lang="en-US" sz="2000" i="1" dirty="0" smtClean="0">
                <a:effectLst/>
              </a:rPr>
              <a:t>rate, </a:t>
            </a:r>
            <a:r>
              <a:rPr lang="en-US" sz="2000" i="1" dirty="0" smtClean="0">
                <a:effectLst/>
                <a:sym typeface="Symbol" panose="05050102010706020507" pitchFamily="18" charset="2"/>
              </a:rPr>
              <a:t>, (0&lt;</a:t>
            </a:r>
            <a:r>
              <a:rPr lang="en-US" sz="2000" i="1" dirty="0">
                <a:effectLst/>
                <a:sym typeface="Symbol" panose="05050102010706020507" pitchFamily="18" charset="2"/>
              </a:rPr>
              <a:t> </a:t>
            </a:r>
            <a:r>
              <a:rPr lang="en-US" sz="2000" i="1" dirty="0" smtClean="0">
                <a:effectLst/>
                <a:sym typeface="Symbol" panose="05050102010706020507" pitchFamily="18" charset="2"/>
              </a:rPr>
              <a:t> &lt;1)</a:t>
            </a:r>
            <a:endParaRPr lang="en-US" sz="2000" i="1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For each pair of </a:t>
            </a:r>
            <a:r>
              <a:rPr lang="en-US" sz="2000" i="1" dirty="0">
                <a:effectLst/>
              </a:rPr>
              <a:t>s-t, </a:t>
            </a:r>
            <a:r>
              <a:rPr lang="en-US" sz="2000" dirty="0">
                <a:effectLst/>
              </a:rPr>
              <a:t>do</a:t>
            </a:r>
            <a:r>
              <a:rPr lang="en-US" sz="2000" dirty="0" smtClean="0">
                <a:effectLst/>
              </a:rPr>
              <a:t>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000" kern="0" dirty="0" smtClean="0">
                <a:effectLst/>
              </a:rPr>
              <a:t>Calculate response:</a:t>
            </a:r>
          </a:p>
          <a:p>
            <a:pPr marL="857250" lvl="1" indent="-457200">
              <a:buFont typeface="+mj-lt"/>
              <a:buAutoNum type="alphaLcParenR"/>
            </a:pPr>
            <a:endParaRPr lang="en-US" sz="2000" kern="0" dirty="0" smtClean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endParaRPr lang="en-US" sz="2000" kern="0" dirty="0" smtClean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endParaRPr lang="en-US" sz="2000" kern="0" dirty="0" smtClean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endParaRPr lang="en-US" sz="2000" kern="0" dirty="0" smtClean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sz="2000" kern="0" dirty="0" smtClean="0">
                <a:effectLst/>
              </a:rPr>
              <a:t>Update weights and biases</a:t>
            </a:r>
          </a:p>
          <a:p>
            <a:pPr marL="857250" lvl="1" indent="-457200">
              <a:buFont typeface="+mj-lt"/>
              <a:buAutoNum type="alphaLcParenR"/>
            </a:pPr>
            <a:endParaRPr lang="en-US" sz="2000" kern="0" dirty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endParaRPr lang="en-US" sz="2000" kern="0" dirty="0" smtClean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endParaRPr lang="en-US" sz="2000" kern="0" dirty="0" smtClean="0">
              <a:effectLst/>
            </a:endParaRPr>
          </a:p>
          <a:p>
            <a:pPr marL="857250" lvl="1" indent="-457200">
              <a:buFont typeface="+mj-lt"/>
              <a:buAutoNum type="alphaLcParenR"/>
            </a:pPr>
            <a:endParaRPr lang="en-US" sz="2000" kern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400" kern="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kern="0" dirty="0" smtClean="0">
                <a:effectLst/>
              </a:rPr>
              <a:t>Until weight not change</a:t>
            </a:r>
            <a:endParaRPr lang="en-US" sz="2400" kern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700" y="4366144"/>
            <a:ext cx="3333750" cy="1723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20039"/>
            <a:ext cx="2895600" cy="16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9922"/>
            <a:ext cx="7772400" cy="4114800"/>
          </a:xfrm>
        </p:spPr>
        <p:txBody>
          <a:bodyPr/>
          <a:lstStyle/>
          <a:p>
            <a:r>
              <a:rPr lang="en-US" sz="1800" dirty="0" smtClean="0"/>
              <a:t>Give the data pattern and target: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Perform the learning of the following ANN: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75" y="1219200"/>
            <a:ext cx="26479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3276600"/>
            <a:ext cx="6315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0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"/>
            <a:ext cx="7772400" cy="5867400"/>
          </a:xfrm>
        </p:spPr>
        <p:txBody>
          <a:bodyPr/>
          <a:lstStyle/>
          <a:p>
            <a:r>
              <a:rPr lang="en-US" sz="1800" dirty="0" smtClean="0"/>
              <a:t>Initialize data: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Do learning :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47158"/>
            <a:ext cx="5105400" cy="12054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66692"/>
            <a:ext cx="3657600" cy="452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2166692"/>
            <a:ext cx="3524250" cy="281940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 bwMode="auto">
          <a:xfrm>
            <a:off x="4962525" y="5058446"/>
            <a:ext cx="3886200" cy="1295400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no update in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-data?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8336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2" y="228600"/>
            <a:ext cx="7772400" cy="5867400"/>
          </a:xfrm>
        </p:spPr>
        <p:txBody>
          <a:bodyPr/>
          <a:lstStyle/>
          <a:p>
            <a:r>
              <a:rPr lang="en-US" sz="2000" dirty="0" smtClean="0"/>
              <a:t>Repeat until no weight is changed</a:t>
            </a:r>
            <a:endParaRPr lang="en-US" sz="2000" dirty="0"/>
          </a:p>
          <a:p>
            <a:r>
              <a:rPr lang="en-US" sz="2000" dirty="0" smtClean="0"/>
              <a:t>Finally the best w and b are:  </a:t>
            </a:r>
            <a:r>
              <a:rPr lang="en-US" sz="2000" b="1" i="1" dirty="0" smtClean="0">
                <a:solidFill>
                  <a:srgbClr val="C00000"/>
                </a:solidFill>
              </a:rPr>
              <a:t>w</a:t>
            </a:r>
            <a:r>
              <a:rPr lang="en-US" sz="2000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i="1" dirty="0" smtClean="0">
                <a:solidFill>
                  <a:srgbClr val="C00000"/>
                </a:solidFill>
              </a:rPr>
              <a:t>=1.6, w</a:t>
            </a:r>
            <a:r>
              <a:rPr lang="en-US" sz="2000" b="1" i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i="1" dirty="0" smtClean="0">
                <a:solidFill>
                  <a:srgbClr val="C00000"/>
                </a:solidFill>
              </a:rPr>
              <a:t>=2.4</a:t>
            </a: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dirty="0"/>
              <a:t>and </a:t>
            </a:r>
            <a:r>
              <a:rPr lang="en-US" sz="2000" b="1" i="1" dirty="0">
                <a:solidFill>
                  <a:srgbClr val="C00000"/>
                </a:solidFill>
              </a:rPr>
              <a:t>b</a:t>
            </a:r>
            <a:r>
              <a:rPr lang="en-US" sz="2000" b="1" i="1" dirty="0" smtClean="0">
                <a:solidFill>
                  <a:srgbClr val="C00000"/>
                </a:solidFill>
              </a:rPr>
              <a:t>=-3,2</a:t>
            </a:r>
          </a:p>
          <a:p>
            <a:r>
              <a:rPr lang="en-US" sz="2000" dirty="0" smtClean="0"/>
              <a:t>Classification line: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Explosion 1 7"/>
          <p:cNvSpPr/>
          <p:nvPr/>
        </p:nvSpPr>
        <p:spPr bwMode="auto">
          <a:xfrm>
            <a:off x="1570630" y="3035950"/>
            <a:ext cx="5248275" cy="2056147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epoch?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terminate criteria?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562100"/>
            <a:ext cx="3686175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276475"/>
            <a:ext cx="3686175" cy="39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0200" y="15150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Pos line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Neg</a:t>
            </a:r>
            <a:r>
              <a:rPr lang="en-US" dirty="0"/>
              <a:t> line: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7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4000"/>
            <a:ext cx="7772400" cy="4872036"/>
          </a:xfrm>
        </p:spPr>
        <p:txBody>
          <a:bodyPr/>
          <a:lstStyle/>
          <a:p>
            <a:r>
              <a:rPr lang="en-US" dirty="0" smtClean="0"/>
              <a:t>Update the weight based on delta: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here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Update weight: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252662"/>
            <a:ext cx="561022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1" y="3305174"/>
            <a:ext cx="3876675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1" y="5700711"/>
            <a:ext cx="4391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3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724400"/>
          </a:xfrm>
        </p:spPr>
        <p:txBody>
          <a:bodyPr/>
          <a:lstStyle/>
          <a:p>
            <a:r>
              <a:rPr lang="en-US" sz="2400" dirty="0" smtClean="0"/>
              <a:t>Given simpel ANN: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Training it to fit the following problem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5429250" cy="1735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572000"/>
            <a:ext cx="527080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772400" cy="5638800"/>
          </a:xfrm>
        </p:spPr>
        <p:txBody>
          <a:bodyPr/>
          <a:lstStyle/>
          <a:p>
            <a:r>
              <a:rPr lang="en-US" dirty="0" smtClean="0"/>
              <a:t>Initialize data: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AF: </a:t>
            </a:r>
            <a:r>
              <a:rPr lang="en-US" dirty="0" err="1" smtClean="0"/>
              <a:t>stef</a:t>
            </a:r>
            <a:r>
              <a:rPr lang="en-US" dirty="0" smtClean="0"/>
              <a:t> </a:t>
            </a:r>
            <a:r>
              <a:rPr lang="en-US" dirty="0" err="1" smtClean="0"/>
              <a:t>fuction</a:t>
            </a:r>
            <a:r>
              <a:rPr lang="en-US" dirty="0" smtClean="0"/>
              <a:t>, theta=0,5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W=[0,1 0,3] random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Learning rate =0,2</a:t>
            </a:r>
            <a:endParaRPr lang="en-US" dirty="0"/>
          </a:p>
          <a:p>
            <a:r>
              <a:rPr lang="en-US" dirty="0" smtClean="0"/>
              <a:t>Do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124200"/>
            <a:ext cx="71723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9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5622535" cy="604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1" y="838201"/>
            <a:ext cx="4572000" cy="2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12" y="228600"/>
            <a:ext cx="7772400" cy="5867400"/>
          </a:xfrm>
        </p:spPr>
        <p:txBody>
          <a:bodyPr/>
          <a:lstStyle/>
          <a:p>
            <a:r>
              <a:rPr lang="en-US" sz="2000" dirty="0" smtClean="0"/>
              <a:t>Repeat until error (t-y)=0</a:t>
            </a:r>
            <a:endParaRPr lang="en-US" sz="2000" dirty="0"/>
          </a:p>
          <a:p>
            <a:r>
              <a:rPr lang="en-US" sz="2000" dirty="0" smtClean="0"/>
              <a:t>Finally the best w and b are:  </a:t>
            </a:r>
            <a:r>
              <a:rPr lang="en-US" sz="2000" b="1" i="1" dirty="0" smtClean="0">
                <a:solidFill>
                  <a:srgbClr val="C00000"/>
                </a:solidFill>
              </a:rPr>
              <a:t>w</a:t>
            </a:r>
            <a:r>
              <a:rPr lang="en-US" sz="2000" b="1" i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i="1" dirty="0" smtClean="0">
                <a:solidFill>
                  <a:srgbClr val="C00000"/>
                </a:solidFill>
              </a:rPr>
              <a:t>=0.7, w</a:t>
            </a:r>
            <a:r>
              <a:rPr lang="en-US" sz="2000" b="1" i="1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i="1" dirty="0" smtClean="0">
                <a:solidFill>
                  <a:srgbClr val="C00000"/>
                </a:solidFill>
              </a:rPr>
              <a:t>=0.7</a:t>
            </a:r>
          </a:p>
          <a:p>
            <a:r>
              <a:rPr lang="en-US" sz="2000" dirty="0" smtClean="0"/>
              <a:t>Classification 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Explosion 1 7"/>
          <p:cNvSpPr/>
          <p:nvPr/>
        </p:nvSpPr>
        <p:spPr bwMode="auto">
          <a:xfrm>
            <a:off x="1524000" y="4419600"/>
            <a:ext cx="5248275" cy="2056147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epoch?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terminate criteria?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85872"/>
              </p:ext>
            </p:extLst>
          </p:nvPr>
        </p:nvGraphicFramePr>
        <p:xfrm>
          <a:off x="1905000" y="1777905"/>
          <a:ext cx="4419600" cy="226195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14415451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4055665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19267007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61942786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2490415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08090902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5993311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258129078"/>
                    </a:ext>
                  </a:extLst>
                </a:gridCol>
              </a:tblGrid>
              <a:tr h="4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38516"/>
                  </a:ext>
                </a:extLst>
              </a:tr>
              <a:tr h="4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57710"/>
                  </a:ext>
                </a:extLst>
              </a:tr>
              <a:tr h="4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91107"/>
                  </a:ext>
                </a:extLst>
              </a:tr>
              <a:tr h="4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32670"/>
                  </a:ext>
                </a:extLst>
              </a:tr>
              <a:tr h="4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34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4000"/>
            <a:ext cx="7772400" cy="4872036"/>
          </a:xfrm>
        </p:spPr>
        <p:txBody>
          <a:bodyPr/>
          <a:lstStyle/>
          <a:p>
            <a:r>
              <a:rPr lang="en-US" dirty="0" smtClean="0"/>
              <a:t>Back Propagation</a:t>
            </a:r>
          </a:p>
          <a:p>
            <a:r>
              <a:rPr lang="en-US" dirty="0" err="1"/>
              <a:t>Heteroassociative</a:t>
            </a:r>
            <a:r>
              <a:rPr lang="en-US" dirty="0"/>
              <a:t> Memory </a:t>
            </a:r>
            <a:endParaRPr lang="en-US" dirty="0" smtClean="0"/>
          </a:p>
          <a:p>
            <a:r>
              <a:rPr lang="en-US" b="1" dirty="0"/>
              <a:t> Bidirectional Associative </a:t>
            </a:r>
            <a:r>
              <a:rPr lang="en-US" b="1" dirty="0" err="1"/>
              <a:t>Memor</a:t>
            </a:r>
            <a:r>
              <a:rPr lang="en-US" b="1" dirty="0"/>
              <a:t> y (BAM) </a:t>
            </a:r>
            <a:endParaRPr lang="en-US" b="1" dirty="0" smtClean="0"/>
          </a:p>
          <a:p>
            <a:r>
              <a:rPr lang="en-US" b="1" dirty="0"/>
              <a:t> Learning Vector Quantization (LVQ)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61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altLang="en-US" sz="48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defRPr/>
            </a:pPr>
            <a:endParaRPr lang="en-US">
              <a:ea typeface="+mn-ea"/>
            </a:endParaRPr>
          </a:p>
          <a:p>
            <a:pPr marL="342900" indent="-342900"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509713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Garbage in      Garbage out 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The quality of results relates directly to quality of the data</a:t>
            </a:r>
            <a:endParaRPr lang="en-US" altLang="en-US" sz="28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50%-70% of ANN development time will be spent on data preparation</a:t>
            </a:r>
          </a:p>
          <a:p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The three steps of data preparation: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Consolidation and Cleaning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Selection and Preprocessing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Transformation and Encoding</a:t>
            </a:r>
          </a:p>
        </p:txBody>
      </p:sp>
      <p:sp>
        <p:nvSpPr>
          <p:cNvPr id="167939" name="AutoShape 4"/>
          <p:cNvSpPr>
            <a:spLocks noChangeArrowheads="1"/>
          </p:cNvSpPr>
          <p:nvPr/>
        </p:nvSpPr>
        <p:spPr bwMode="auto">
          <a:xfrm>
            <a:off x="4545013" y="1689100"/>
            <a:ext cx="319087" cy="306388"/>
          </a:xfrm>
          <a:prstGeom prst="rightArrow">
            <a:avLst>
              <a:gd name="adj1" fmla="val 50000"/>
              <a:gd name="adj2" fmla="val 52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760538"/>
            <a:ext cx="77724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Types and ANNs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Four basic data types: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nominal 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discrete symbolic (blue,red,green)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ordinal 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discrete ranking (1</a:t>
            </a:r>
            <a:r>
              <a:rPr lang="en-US" altLang="en-US" baseline="30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st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, 2</a:t>
            </a:r>
            <a:r>
              <a:rPr lang="en-US" altLang="en-US" baseline="30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nd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, 3</a:t>
            </a:r>
            <a:r>
              <a:rPr lang="en-US" altLang="en-US" baseline="30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rd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interval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measurable numeric (-5, 3, 24)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continuous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numeric (0.23, -45.2, 500.43) </a:t>
            </a:r>
          </a:p>
          <a:p>
            <a:pPr>
              <a:lnSpc>
                <a:spcPct val="90000"/>
              </a:lnSpc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bp ANNs accept only continuous numeric values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(typically 0 - 1 range)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760538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Consolidation and Cleaning</a:t>
            </a:r>
            <a:endParaRPr lang="en-US" altLang="en-US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Determine appropriate input attributes 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Consolidate data into working database</a:t>
            </a:r>
            <a:endParaRPr lang="en-US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Eliminate or estimate missing values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Remove </a:t>
            </a:r>
            <a:r>
              <a:rPr lang="en-US" altLang="en-US" sz="2800" i="1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outliers</a:t>
            </a:r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(obvious exceptions)</a:t>
            </a:r>
          </a:p>
          <a:p>
            <a:r>
              <a:rPr lang="en-US" altLang="en-US" sz="2800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Determine prior probabilities of categories and deal with </a:t>
            </a:r>
            <a:r>
              <a:rPr lang="en-US" altLang="en-US" sz="2800" i="1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volume bias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11313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Selection and Preprocessing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Select examples         random sampling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		Consider number of training examples? 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Reduce attribute dimensionality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remove redundant and/or correlating attributes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combine attributes (sum, multiply, difference)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Reduce attribute value ranges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group symbolic discrete values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quantize continuous numeric values </a:t>
            </a:r>
          </a:p>
        </p:txBody>
      </p:sp>
      <p:graphicFrame>
        <p:nvGraphicFramePr>
          <p:cNvPr id="174083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48525" y="2606675"/>
          <a:ext cx="18605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5" name="Equation" r:id="rId4" imgW="1857325" imgH="884290" progId="Equation.3">
                  <p:embed/>
                </p:oleObj>
              </mc:Choice>
              <mc:Fallback>
                <p:oleObj name="Equation" r:id="rId4" imgW="1857325" imgH="88429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2606675"/>
                        <a:ext cx="18605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AutoShape 5"/>
          <p:cNvSpPr>
            <a:spLocks noChangeArrowheads="1"/>
          </p:cNvSpPr>
          <p:nvPr/>
        </p:nvSpPr>
        <p:spPr bwMode="auto">
          <a:xfrm>
            <a:off x="4030663" y="2347913"/>
            <a:ext cx="330200" cy="180975"/>
          </a:xfrm>
          <a:prstGeom prst="rightArrow">
            <a:avLst>
              <a:gd name="adj1" fmla="val 50000"/>
              <a:gd name="adj2" fmla="val 9125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82713"/>
            <a:ext cx="7772400" cy="42291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Transformation and Encoding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u="sng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Nominal or Ordinal values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Transform to discrete numeric values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Encode the value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4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as follows: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one-of-N code (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0 1 0 0 0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 - five inputs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thermometer code ( 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1 1 1 1 0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 - five inputs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real value (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0.4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)*  - one input if ordinal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Consider relationship between values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single, married, divorce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  </a:t>
            </a:r>
            <a:r>
              <a:rPr lang="en-US" altLang="en-US" sz="24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vs.  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youth, adult, senior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-4763" y="6235700"/>
            <a:ext cx="6208713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* Target values should be 0.1 - 0.9 , not 0.0 - 1.0 range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439863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Transformation and Encoding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u="sng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Interval or continuous numeric values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De-correlate example attributes via normalization of values: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Euclidean:   </a:t>
            </a:r>
            <a:r>
              <a:rPr lang="en-US" alt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 = x/sqrt(sum of all x^2)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Percentage:  </a:t>
            </a:r>
            <a:r>
              <a:rPr lang="en-US" alt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 =  x/(sum of all x)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Variance based:  </a:t>
            </a:r>
            <a:r>
              <a:rPr lang="en-US" alt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 = (x - (mean of all x))/variance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Scale values 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using a linear transform if data is uniformly distributed or use non-linear (log, power) if skewed distribution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Data Preparation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462088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Transformation and Encoding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u="sng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Interval or continuous numeric values</a:t>
            </a:r>
            <a:endParaRPr lang="en-US" altLang="en-US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Encode the value </a:t>
            </a:r>
            <a:r>
              <a:rPr lang="en-US" altLang="en-US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1.6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as: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Single real-valued number (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0.16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)* - </a:t>
            </a:r>
            <a:r>
              <a:rPr lang="en-US" altLang="en-US" sz="2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OK!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Bits of a binary number (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010000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 - </a:t>
            </a:r>
            <a:r>
              <a:rPr lang="en-US" altLang="en-US" sz="2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BAD!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one-of-N quantized intervals (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0 1 0 0 0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 </a:t>
            </a:r>
          </a:p>
          <a:p>
            <a:pPr lvl="1"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  - </a:t>
            </a:r>
            <a:r>
              <a:rPr lang="en-US" altLang="en-US" sz="2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NOT GREAT! - discontinuities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distributed (fuzzy) overlapping intervals  </a:t>
            </a:r>
          </a:p>
          <a:p>
            <a:pPr lvl="1"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 ( </a:t>
            </a: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0.3 0.8 0.1 0.0 0.0</a:t>
            </a: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) - </a:t>
            </a:r>
            <a:r>
              <a:rPr lang="en-US" altLang="en-US" sz="20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BEST!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-4763" y="6235700"/>
            <a:ext cx="6208713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 sz="2000" i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ook Antiqua" panose="02040602050305030304" pitchFamily="18" charset="0"/>
              </a:rPr>
              <a:t>* Target values should be 0.1 - 0.9 , not 0.0 - 1.0 range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3" y="164147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Architecture of the network: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How many nodes?</a:t>
            </a:r>
            <a:endParaRPr lang="en-US" altLang="en-US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Determines number of network weights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How many layers? 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How many nodes per layer?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Input Layer        Hidden Layer       Output Layer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Automated methods: 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augmentation (cascade correlation)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weight pruning and elimination</a:t>
            </a:r>
          </a:p>
        </p:txBody>
      </p:sp>
      <p:sp>
        <p:nvSpPr>
          <p:cNvPr id="141315" name="Line 4"/>
          <p:cNvSpPr>
            <a:spLocks noChangeShapeType="1"/>
          </p:cNvSpPr>
          <p:nvPr/>
        </p:nvSpPr>
        <p:spPr bwMode="auto">
          <a:xfrm>
            <a:off x="1522413" y="4378325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6" name="Line 5"/>
          <p:cNvSpPr>
            <a:spLocks noChangeShapeType="1"/>
          </p:cNvSpPr>
          <p:nvPr/>
        </p:nvSpPr>
        <p:spPr bwMode="auto">
          <a:xfrm>
            <a:off x="3779838" y="4394200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>
            <a:off x="6246813" y="4378325"/>
            <a:ext cx="1482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TUTORIAL #5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Develop and train a BP network on real-world data</a:t>
            </a: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Also see slides covering </a:t>
            </a: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  <a:hlinkClick r:id="rId3" action="ppaction://hlinkpres?slideindex=1&amp;slidetitle="/>
              </a:rPr>
              <a:t>Mitchell</a:t>
            </a:r>
            <a:r>
              <a:rPr lang="ja-JP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  <a:hlinkClick r:id="rId3" action="ppaction://hlinkpres?slideindex=1&amp;slidetitle="/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  <a:hlinkClick r:id="rId3" action="ppaction://hlinkpres?slideindex=1&amp;slidetitle="/>
              </a:rPr>
              <a:t>s Face Recognition </a:t>
            </a:r>
            <a:r>
              <a:rPr lang="en-US" altLang="ja-JP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Post-Training 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Post-Training Analysis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Examining the neural net model:</a:t>
            </a: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Visualizing the constructed model</a:t>
            </a: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Detailed network analysis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Sensitivity analysis of input attributes: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Analytical techniques </a:t>
            </a: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Attribute elimination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Post-Training Analysis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Visualizing the Constructed Model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Graphical tools can be used to display output response as selected input variables are changed</a:t>
            </a:r>
          </a:p>
        </p:txBody>
      </p:sp>
      <p:sp>
        <p:nvSpPr>
          <p:cNvPr id="188419" name="Line 4"/>
          <p:cNvSpPr>
            <a:spLocks noChangeShapeType="1"/>
          </p:cNvSpPr>
          <p:nvPr/>
        </p:nvSpPr>
        <p:spPr bwMode="auto">
          <a:xfrm>
            <a:off x="3962400" y="3976688"/>
            <a:ext cx="0" cy="172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0" name="Line 5"/>
          <p:cNvSpPr>
            <a:spLocks noChangeShapeType="1"/>
          </p:cNvSpPr>
          <p:nvPr/>
        </p:nvSpPr>
        <p:spPr bwMode="auto">
          <a:xfrm flipV="1">
            <a:off x="2071688" y="5170488"/>
            <a:ext cx="2182812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Line 6"/>
          <p:cNvSpPr>
            <a:spLocks noChangeShapeType="1"/>
          </p:cNvSpPr>
          <p:nvPr/>
        </p:nvSpPr>
        <p:spPr bwMode="auto">
          <a:xfrm>
            <a:off x="2833688" y="5334000"/>
            <a:ext cx="3325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2" name="Rectangle 7"/>
          <p:cNvSpPr>
            <a:spLocks noChangeArrowheads="1"/>
          </p:cNvSpPr>
          <p:nvPr/>
        </p:nvSpPr>
        <p:spPr bwMode="auto">
          <a:xfrm>
            <a:off x="2493963" y="3941763"/>
            <a:ext cx="13446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accent1"/>
                </a:solidFill>
              </a:rPr>
              <a:t>Response</a:t>
            </a:r>
          </a:p>
        </p:txBody>
      </p:sp>
      <p:sp>
        <p:nvSpPr>
          <p:cNvPr id="188423" name="Rectangle 8"/>
          <p:cNvSpPr>
            <a:spLocks noChangeArrowheads="1"/>
          </p:cNvSpPr>
          <p:nvPr/>
        </p:nvSpPr>
        <p:spPr bwMode="auto">
          <a:xfrm>
            <a:off x="1579563" y="5618163"/>
            <a:ext cx="6842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188424" name="Rectangle 9"/>
          <p:cNvSpPr>
            <a:spLocks noChangeArrowheads="1"/>
          </p:cNvSpPr>
          <p:nvPr/>
        </p:nvSpPr>
        <p:spPr bwMode="auto">
          <a:xfrm>
            <a:off x="5770563" y="4856163"/>
            <a:ext cx="8715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chemeClr val="tx2"/>
                </a:solidFill>
              </a:rPr>
              <a:t>Temp</a:t>
            </a:r>
          </a:p>
        </p:txBody>
      </p:sp>
      <p:sp>
        <p:nvSpPr>
          <p:cNvPr id="188425" name="Freeform 10"/>
          <p:cNvSpPr>
            <a:spLocks/>
          </p:cNvSpPr>
          <p:nvPr/>
        </p:nvSpPr>
        <p:spPr bwMode="auto">
          <a:xfrm>
            <a:off x="2667000" y="4424363"/>
            <a:ext cx="3370263" cy="1292225"/>
          </a:xfrm>
          <a:custGeom>
            <a:avLst/>
            <a:gdLst>
              <a:gd name="T0" fmla="*/ 87313 w 2123"/>
              <a:gd name="T1" fmla="*/ 1257300 h 814"/>
              <a:gd name="T2" fmla="*/ 247650 w 2123"/>
              <a:gd name="T3" fmla="*/ 1154113 h 814"/>
              <a:gd name="T4" fmla="*/ 361950 w 2123"/>
              <a:gd name="T5" fmla="*/ 1050925 h 814"/>
              <a:gd name="T6" fmla="*/ 487363 w 2123"/>
              <a:gd name="T7" fmla="*/ 971550 h 814"/>
              <a:gd name="T8" fmla="*/ 590550 w 2123"/>
              <a:gd name="T9" fmla="*/ 890588 h 814"/>
              <a:gd name="T10" fmla="*/ 738188 w 2123"/>
              <a:gd name="T11" fmla="*/ 811213 h 814"/>
              <a:gd name="T12" fmla="*/ 887413 w 2123"/>
              <a:gd name="T13" fmla="*/ 708025 h 814"/>
              <a:gd name="T14" fmla="*/ 1023938 w 2123"/>
              <a:gd name="T15" fmla="*/ 615950 h 814"/>
              <a:gd name="T16" fmla="*/ 1162050 w 2123"/>
              <a:gd name="T17" fmla="*/ 571500 h 814"/>
              <a:gd name="T18" fmla="*/ 1298575 w 2123"/>
              <a:gd name="T19" fmla="*/ 525463 h 814"/>
              <a:gd name="T20" fmla="*/ 1447800 w 2123"/>
              <a:gd name="T21" fmla="*/ 490538 h 814"/>
              <a:gd name="T22" fmla="*/ 1595438 w 2123"/>
              <a:gd name="T23" fmla="*/ 490538 h 814"/>
              <a:gd name="T24" fmla="*/ 1733550 w 2123"/>
              <a:gd name="T25" fmla="*/ 558800 h 814"/>
              <a:gd name="T26" fmla="*/ 1870075 w 2123"/>
              <a:gd name="T27" fmla="*/ 673100 h 814"/>
              <a:gd name="T28" fmla="*/ 1928813 w 2123"/>
              <a:gd name="T29" fmla="*/ 765175 h 814"/>
              <a:gd name="T30" fmla="*/ 2054225 w 2123"/>
              <a:gd name="T31" fmla="*/ 844550 h 814"/>
              <a:gd name="T32" fmla="*/ 2214563 w 2123"/>
              <a:gd name="T33" fmla="*/ 914400 h 814"/>
              <a:gd name="T34" fmla="*/ 2373313 w 2123"/>
              <a:gd name="T35" fmla="*/ 947738 h 814"/>
              <a:gd name="T36" fmla="*/ 2487613 w 2123"/>
              <a:gd name="T37" fmla="*/ 1039813 h 814"/>
              <a:gd name="T38" fmla="*/ 2614613 w 2123"/>
              <a:gd name="T39" fmla="*/ 1143000 h 814"/>
              <a:gd name="T40" fmla="*/ 2740025 w 2123"/>
              <a:gd name="T41" fmla="*/ 1211263 h 814"/>
              <a:gd name="T42" fmla="*/ 2876550 w 2123"/>
              <a:gd name="T43" fmla="*/ 1222375 h 814"/>
              <a:gd name="T44" fmla="*/ 3001963 w 2123"/>
              <a:gd name="T45" fmla="*/ 1222375 h 814"/>
              <a:gd name="T46" fmla="*/ 3140075 w 2123"/>
              <a:gd name="T47" fmla="*/ 1200150 h 814"/>
              <a:gd name="T48" fmla="*/ 3200400 w 2123"/>
              <a:gd name="T49" fmla="*/ 1138238 h 814"/>
              <a:gd name="T50" fmla="*/ 3287713 w 2123"/>
              <a:gd name="T51" fmla="*/ 1073150 h 814"/>
              <a:gd name="T52" fmla="*/ 3368675 w 2123"/>
              <a:gd name="T53" fmla="*/ 1004888 h 814"/>
              <a:gd name="T54" fmla="*/ 3243263 w 2123"/>
              <a:gd name="T55" fmla="*/ 982663 h 814"/>
              <a:gd name="T56" fmla="*/ 3128963 w 2123"/>
              <a:gd name="T57" fmla="*/ 971550 h 814"/>
              <a:gd name="T58" fmla="*/ 3001963 w 2123"/>
              <a:gd name="T59" fmla="*/ 971550 h 814"/>
              <a:gd name="T60" fmla="*/ 2887663 w 2123"/>
              <a:gd name="T61" fmla="*/ 993775 h 814"/>
              <a:gd name="T62" fmla="*/ 2773363 w 2123"/>
              <a:gd name="T63" fmla="*/ 947738 h 814"/>
              <a:gd name="T64" fmla="*/ 2659063 w 2123"/>
              <a:gd name="T65" fmla="*/ 844550 h 814"/>
              <a:gd name="T66" fmla="*/ 2590800 w 2123"/>
              <a:gd name="T67" fmla="*/ 696913 h 814"/>
              <a:gd name="T68" fmla="*/ 2557463 w 2123"/>
              <a:gd name="T69" fmla="*/ 558800 h 814"/>
              <a:gd name="T70" fmla="*/ 2533650 w 2123"/>
              <a:gd name="T71" fmla="*/ 433388 h 814"/>
              <a:gd name="T72" fmla="*/ 2500313 w 2123"/>
              <a:gd name="T73" fmla="*/ 285750 h 814"/>
              <a:gd name="T74" fmla="*/ 2454275 w 2123"/>
              <a:gd name="T75" fmla="*/ 158750 h 814"/>
              <a:gd name="T76" fmla="*/ 2373313 w 2123"/>
              <a:gd name="T77" fmla="*/ 68263 h 814"/>
              <a:gd name="T78" fmla="*/ 2271713 w 2123"/>
              <a:gd name="T79" fmla="*/ 0 h 814"/>
              <a:gd name="T80" fmla="*/ 2157413 w 2123"/>
              <a:gd name="T81" fmla="*/ 22225 h 814"/>
              <a:gd name="T82" fmla="*/ 2087563 w 2123"/>
              <a:gd name="T83" fmla="*/ 125413 h 814"/>
              <a:gd name="T84" fmla="*/ 1985963 w 2123"/>
              <a:gd name="T85" fmla="*/ 250825 h 814"/>
              <a:gd name="T86" fmla="*/ 1881188 w 2123"/>
              <a:gd name="T87" fmla="*/ 285750 h 814"/>
              <a:gd name="T88" fmla="*/ 1766888 w 2123"/>
              <a:gd name="T89" fmla="*/ 285750 h 814"/>
              <a:gd name="T90" fmla="*/ 1619250 w 2123"/>
              <a:gd name="T91" fmla="*/ 285750 h 814"/>
              <a:gd name="T92" fmla="*/ 1493838 w 2123"/>
              <a:gd name="T93" fmla="*/ 261938 h 814"/>
              <a:gd name="T94" fmla="*/ 1379538 w 2123"/>
              <a:gd name="T95" fmla="*/ 228600 h 814"/>
              <a:gd name="T96" fmla="*/ 1265238 w 2123"/>
              <a:gd name="T97" fmla="*/ 273050 h 814"/>
              <a:gd name="T98" fmla="*/ 1162050 w 2123"/>
              <a:gd name="T99" fmla="*/ 342900 h 814"/>
              <a:gd name="T100" fmla="*/ 1069975 w 2123"/>
              <a:gd name="T101" fmla="*/ 433388 h 814"/>
              <a:gd name="T102" fmla="*/ 979488 w 2123"/>
              <a:gd name="T103" fmla="*/ 536575 h 814"/>
              <a:gd name="T104" fmla="*/ 887413 w 2123"/>
              <a:gd name="T105" fmla="*/ 639763 h 814"/>
              <a:gd name="T106" fmla="*/ 795338 w 2123"/>
              <a:gd name="T107" fmla="*/ 719138 h 814"/>
              <a:gd name="T108" fmla="*/ 693738 w 2123"/>
              <a:gd name="T109" fmla="*/ 811213 h 814"/>
              <a:gd name="T110" fmla="*/ 601663 w 2123"/>
              <a:gd name="T111" fmla="*/ 879475 h 814"/>
              <a:gd name="T112" fmla="*/ 509588 w 2123"/>
              <a:gd name="T113" fmla="*/ 993775 h 814"/>
              <a:gd name="T114" fmla="*/ 395288 w 2123"/>
              <a:gd name="T115" fmla="*/ 1073150 h 814"/>
              <a:gd name="T116" fmla="*/ 293688 w 2123"/>
              <a:gd name="T117" fmla="*/ 1154113 h 814"/>
              <a:gd name="T118" fmla="*/ 190500 w 2123"/>
              <a:gd name="T119" fmla="*/ 1211263 h 814"/>
              <a:gd name="T120" fmla="*/ 76200 w 2123"/>
              <a:gd name="T121" fmla="*/ 1268413 h 81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123"/>
              <a:gd name="T184" fmla="*/ 0 h 814"/>
              <a:gd name="T185" fmla="*/ 2123 w 2123"/>
              <a:gd name="T186" fmla="*/ 814 h 81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123" h="814">
                <a:moveTo>
                  <a:pt x="0" y="813"/>
                </a:moveTo>
                <a:lnTo>
                  <a:pt x="33" y="806"/>
                </a:lnTo>
                <a:lnTo>
                  <a:pt x="55" y="792"/>
                </a:lnTo>
                <a:lnTo>
                  <a:pt x="84" y="777"/>
                </a:lnTo>
                <a:lnTo>
                  <a:pt x="134" y="748"/>
                </a:lnTo>
                <a:lnTo>
                  <a:pt x="156" y="727"/>
                </a:lnTo>
                <a:lnTo>
                  <a:pt x="177" y="698"/>
                </a:lnTo>
                <a:lnTo>
                  <a:pt x="199" y="684"/>
                </a:lnTo>
                <a:lnTo>
                  <a:pt x="228" y="662"/>
                </a:lnTo>
                <a:lnTo>
                  <a:pt x="257" y="640"/>
                </a:lnTo>
                <a:lnTo>
                  <a:pt x="285" y="626"/>
                </a:lnTo>
                <a:lnTo>
                  <a:pt x="307" y="612"/>
                </a:lnTo>
                <a:lnTo>
                  <a:pt x="329" y="590"/>
                </a:lnTo>
                <a:lnTo>
                  <a:pt x="350" y="568"/>
                </a:lnTo>
                <a:lnTo>
                  <a:pt x="372" y="561"/>
                </a:lnTo>
                <a:lnTo>
                  <a:pt x="408" y="547"/>
                </a:lnTo>
                <a:lnTo>
                  <a:pt x="437" y="525"/>
                </a:lnTo>
                <a:lnTo>
                  <a:pt x="465" y="511"/>
                </a:lnTo>
                <a:lnTo>
                  <a:pt x="494" y="496"/>
                </a:lnTo>
                <a:lnTo>
                  <a:pt x="523" y="468"/>
                </a:lnTo>
                <a:lnTo>
                  <a:pt x="559" y="446"/>
                </a:lnTo>
                <a:lnTo>
                  <a:pt x="581" y="424"/>
                </a:lnTo>
                <a:lnTo>
                  <a:pt x="617" y="403"/>
                </a:lnTo>
                <a:lnTo>
                  <a:pt x="645" y="388"/>
                </a:lnTo>
                <a:lnTo>
                  <a:pt x="667" y="381"/>
                </a:lnTo>
                <a:lnTo>
                  <a:pt x="696" y="367"/>
                </a:lnTo>
                <a:lnTo>
                  <a:pt x="732" y="360"/>
                </a:lnTo>
                <a:lnTo>
                  <a:pt x="761" y="352"/>
                </a:lnTo>
                <a:lnTo>
                  <a:pt x="789" y="345"/>
                </a:lnTo>
                <a:lnTo>
                  <a:pt x="818" y="331"/>
                </a:lnTo>
                <a:lnTo>
                  <a:pt x="840" y="324"/>
                </a:lnTo>
                <a:lnTo>
                  <a:pt x="869" y="316"/>
                </a:lnTo>
                <a:lnTo>
                  <a:pt x="912" y="309"/>
                </a:lnTo>
                <a:lnTo>
                  <a:pt x="941" y="309"/>
                </a:lnTo>
                <a:lnTo>
                  <a:pt x="977" y="309"/>
                </a:lnTo>
                <a:lnTo>
                  <a:pt x="1005" y="309"/>
                </a:lnTo>
                <a:lnTo>
                  <a:pt x="1027" y="316"/>
                </a:lnTo>
                <a:lnTo>
                  <a:pt x="1056" y="331"/>
                </a:lnTo>
                <a:lnTo>
                  <a:pt x="1092" y="352"/>
                </a:lnTo>
                <a:lnTo>
                  <a:pt x="1121" y="374"/>
                </a:lnTo>
                <a:lnTo>
                  <a:pt x="1157" y="396"/>
                </a:lnTo>
                <a:lnTo>
                  <a:pt x="1178" y="424"/>
                </a:lnTo>
                <a:lnTo>
                  <a:pt x="1193" y="446"/>
                </a:lnTo>
                <a:lnTo>
                  <a:pt x="1215" y="460"/>
                </a:lnTo>
                <a:lnTo>
                  <a:pt x="1215" y="482"/>
                </a:lnTo>
                <a:lnTo>
                  <a:pt x="1243" y="504"/>
                </a:lnTo>
                <a:lnTo>
                  <a:pt x="1265" y="511"/>
                </a:lnTo>
                <a:lnTo>
                  <a:pt x="1294" y="532"/>
                </a:lnTo>
                <a:lnTo>
                  <a:pt x="1330" y="554"/>
                </a:lnTo>
                <a:lnTo>
                  <a:pt x="1359" y="568"/>
                </a:lnTo>
                <a:lnTo>
                  <a:pt x="1395" y="576"/>
                </a:lnTo>
                <a:lnTo>
                  <a:pt x="1423" y="583"/>
                </a:lnTo>
                <a:lnTo>
                  <a:pt x="1467" y="590"/>
                </a:lnTo>
                <a:lnTo>
                  <a:pt x="1495" y="597"/>
                </a:lnTo>
                <a:lnTo>
                  <a:pt x="1517" y="604"/>
                </a:lnTo>
                <a:lnTo>
                  <a:pt x="1539" y="626"/>
                </a:lnTo>
                <a:lnTo>
                  <a:pt x="1567" y="655"/>
                </a:lnTo>
                <a:lnTo>
                  <a:pt x="1603" y="691"/>
                </a:lnTo>
                <a:lnTo>
                  <a:pt x="1625" y="712"/>
                </a:lnTo>
                <a:lnTo>
                  <a:pt x="1647" y="720"/>
                </a:lnTo>
                <a:lnTo>
                  <a:pt x="1675" y="741"/>
                </a:lnTo>
                <a:lnTo>
                  <a:pt x="1704" y="763"/>
                </a:lnTo>
                <a:lnTo>
                  <a:pt x="1726" y="763"/>
                </a:lnTo>
                <a:lnTo>
                  <a:pt x="1755" y="770"/>
                </a:lnTo>
                <a:lnTo>
                  <a:pt x="1783" y="770"/>
                </a:lnTo>
                <a:lnTo>
                  <a:pt x="1812" y="770"/>
                </a:lnTo>
                <a:lnTo>
                  <a:pt x="1841" y="770"/>
                </a:lnTo>
                <a:lnTo>
                  <a:pt x="1863" y="770"/>
                </a:lnTo>
                <a:lnTo>
                  <a:pt x="1891" y="770"/>
                </a:lnTo>
                <a:lnTo>
                  <a:pt x="1920" y="770"/>
                </a:lnTo>
                <a:lnTo>
                  <a:pt x="1942" y="770"/>
                </a:lnTo>
                <a:lnTo>
                  <a:pt x="1978" y="756"/>
                </a:lnTo>
                <a:lnTo>
                  <a:pt x="2007" y="756"/>
                </a:lnTo>
                <a:lnTo>
                  <a:pt x="2028" y="734"/>
                </a:lnTo>
                <a:lnTo>
                  <a:pt x="2016" y="717"/>
                </a:lnTo>
                <a:lnTo>
                  <a:pt x="2043" y="720"/>
                </a:lnTo>
                <a:lnTo>
                  <a:pt x="2050" y="698"/>
                </a:lnTo>
                <a:lnTo>
                  <a:pt x="2071" y="676"/>
                </a:lnTo>
                <a:lnTo>
                  <a:pt x="2093" y="669"/>
                </a:lnTo>
                <a:lnTo>
                  <a:pt x="2115" y="655"/>
                </a:lnTo>
                <a:lnTo>
                  <a:pt x="2122" y="633"/>
                </a:lnTo>
                <a:lnTo>
                  <a:pt x="2100" y="626"/>
                </a:lnTo>
                <a:lnTo>
                  <a:pt x="2071" y="619"/>
                </a:lnTo>
                <a:lnTo>
                  <a:pt x="2043" y="619"/>
                </a:lnTo>
                <a:lnTo>
                  <a:pt x="2021" y="619"/>
                </a:lnTo>
                <a:lnTo>
                  <a:pt x="1999" y="619"/>
                </a:lnTo>
                <a:lnTo>
                  <a:pt x="1971" y="612"/>
                </a:lnTo>
                <a:lnTo>
                  <a:pt x="1935" y="612"/>
                </a:lnTo>
                <a:lnTo>
                  <a:pt x="1913" y="612"/>
                </a:lnTo>
                <a:lnTo>
                  <a:pt x="1891" y="612"/>
                </a:lnTo>
                <a:lnTo>
                  <a:pt x="1863" y="619"/>
                </a:lnTo>
                <a:lnTo>
                  <a:pt x="1841" y="626"/>
                </a:lnTo>
                <a:lnTo>
                  <a:pt x="1819" y="626"/>
                </a:lnTo>
                <a:lnTo>
                  <a:pt x="1791" y="626"/>
                </a:lnTo>
                <a:lnTo>
                  <a:pt x="1769" y="626"/>
                </a:lnTo>
                <a:lnTo>
                  <a:pt x="1747" y="597"/>
                </a:lnTo>
                <a:lnTo>
                  <a:pt x="1719" y="583"/>
                </a:lnTo>
                <a:lnTo>
                  <a:pt x="1697" y="561"/>
                </a:lnTo>
                <a:lnTo>
                  <a:pt x="1675" y="532"/>
                </a:lnTo>
                <a:lnTo>
                  <a:pt x="1661" y="504"/>
                </a:lnTo>
                <a:lnTo>
                  <a:pt x="1639" y="468"/>
                </a:lnTo>
                <a:lnTo>
                  <a:pt x="1632" y="439"/>
                </a:lnTo>
                <a:lnTo>
                  <a:pt x="1632" y="417"/>
                </a:lnTo>
                <a:lnTo>
                  <a:pt x="1618" y="381"/>
                </a:lnTo>
                <a:lnTo>
                  <a:pt x="1611" y="352"/>
                </a:lnTo>
                <a:lnTo>
                  <a:pt x="1603" y="324"/>
                </a:lnTo>
                <a:lnTo>
                  <a:pt x="1603" y="295"/>
                </a:lnTo>
                <a:lnTo>
                  <a:pt x="1596" y="273"/>
                </a:lnTo>
                <a:lnTo>
                  <a:pt x="1582" y="244"/>
                </a:lnTo>
                <a:lnTo>
                  <a:pt x="1582" y="208"/>
                </a:lnTo>
                <a:lnTo>
                  <a:pt x="1575" y="180"/>
                </a:lnTo>
                <a:lnTo>
                  <a:pt x="1560" y="144"/>
                </a:lnTo>
                <a:lnTo>
                  <a:pt x="1553" y="122"/>
                </a:lnTo>
                <a:lnTo>
                  <a:pt x="1546" y="100"/>
                </a:lnTo>
                <a:lnTo>
                  <a:pt x="1524" y="79"/>
                </a:lnTo>
                <a:lnTo>
                  <a:pt x="1517" y="57"/>
                </a:lnTo>
                <a:lnTo>
                  <a:pt x="1495" y="43"/>
                </a:lnTo>
                <a:lnTo>
                  <a:pt x="1481" y="21"/>
                </a:lnTo>
                <a:lnTo>
                  <a:pt x="1459" y="14"/>
                </a:lnTo>
                <a:lnTo>
                  <a:pt x="1431" y="0"/>
                </a:lnTo>
                <a:lnTo>
                  <a:pt x="1409" y="0"/>
                </a:lnTo>
                <a:lnTo>
                  <a:pt x="1387" y="0"/>
                </a:lnTo>
                <a:lnTo>
                  <a:pt x="1359" y="14"/>
                </a:lnTo>
                <a:lnTo>
                  <a:pt x="1337" y="36"/>
                </a:lnTo>
                <a:lnTo>
                  <a:pt x="1315" y="57"/>
                </a:lnTo>
                <a:lnTo>
                  <a:pt x="1315" y="79"/>
                </a:lnTo>
                <a:lnTo>
                  <a:pt x="1294" y="108"/>
                </a:lnTo>
                <a:lnTo>
                  <a:pt x="1279" y="136"/>
                </a:lnTo>
                <a:lnTo>
                  <a:pt x="1251" y="158"/>
                </a:lnTo>
                <a:lnTo>
                  <a:pt x="1229" y="165"/>
                </a:lnTo>
                <a:lnTo>
                  <a:pt x="1207" y="172"/>
                </a:lnTo>
                <a:lnTo>
                  <a:pt x="1185" y="180"/>
                </a:lnTo>
                <a:lnTo>
                  <a:pt x="1157" y="180"/>
                </a:lnTo>
                <a:lnTo>
                  <a:pt x="1135" y="180"/>
                </a:lnTo>
                <a:lnTo>
                  <a:pt x="1113" y="180"/>
                </a:lnTo>
                <a:lnTo>
                  <a:pt x="1077" y="180"/>
                </a:lnTo>
                <a:lnTo>
                  <a:pt x="1049" y="180"/>
                </a:lnTo>
                <a:lnTo>
                  <a:pt x="1020" y="180"/>
                </a:lnTo>
                <a:lnTo>
                  <a:pt x="991" y="180"/>
                </a:lnTo>
                <a:lnTo>
                  <a:pt x="969" y="172"/>
                </a:lnTo>
                <a:lnTo>
                  <a:pt x="941" y="165"/>
                </a:lnTo>
                <a:lnTo>
                  <a:pt x="919" y="158"/>
                </a:lnTo>
                <a:lnTo>
                  <a:pt x="897" y="151"/>
                </a:lnTo>
                <a:lnTo>
                  <a:pt x="869" y="144"/>
                </a:lnTo>
                <a:lnTo>
                  <a:pt x="847" y="144"/>
                </a:lnTo>
                <a:lnTo>
                  <a:pt x="825" y="151"/>
                </a:lnTo>
                <a:lnTo>
                  <a:pt x="797" y="172"/>
                </a:lnTo>
                <a:lnTo>
                  <a:pt x="775" y="187"/>
                </a:lnTo>
                <a:lnTo>
                  <a:pt x="753" y="194"/>
                </a:lnTo>
                <a:lnTo>
                  <a:pt x="732" y="216"/>
                </a:lnTo>
                <a:lnTo>
                  <a:pt x="710" y="237"/>
                </a:lnTo>
                <a:lnTo>
                  <a:pt x="696" y="259"/>
                </a:lnTo>
                <a:lnTo>
                  <a:pt x="674" y="273"/>
                </a:lnTo>
                <a:lnTo>
                  <a:pt x="653" y="295"/>
                </a:lnTo>
                <a:lnTo>
                  <a:pt x="631" y="316"/>
                </a:lnTo>
                <a:lnTo>
                  <a:pt x="617" y="338"/>
                </a:lnTo>
                <a:lnTo>
                  <a:pt x="595" y="360"/>
                </a:lnTo>
                <a:lnTo>
                  <a:pt x="581" y="388"/>
                </a:lnTo>
                <a:lnTo>
                  <a:pt x="559" y="403"/>
                </a:lnTo>
                <a:lnTo>
                  <a:pt x="537" y="424"/>
                </a:lnTo>
                <a:lnTo>
                  <a:pt x="523" y="446"/>
                </a:lnTo>
                <a:lnTo>
                  <a:pt x="501" y="453"/>
                </a:lnTo>
                <a:lnTo>
                  <a:pt x="480" y="475"/>
                </a:lnTo>
                <a:lnTo>
                  <a:pt x="458" y="489"/>
                </a:lnTo>
                <a:lnTo>
                  <a:pt x="437" y="511"/>
                </a:lnTo>
                <a:lnTo>
                  <a:pt x="415" y="518"/>
                </a:lnTo>
                <a:lnTo>
                  <a:pt x="401" y="540"/>
                </a:lnTo>
                <a:lnTo>
                  <a:pt x="379" y="554"/>
                </a:lnTo>
                <a:lnTo>
                  <a:pt x="357" y="576"/>
                </a:lnTo>
                <a:lnTo>
                  <a:pt x="336" y="604"/>
                </a:lnTo>
                <a:lnTo>
                  <a:pt x="321" y="626"/>
                </a:lnTo>
                <a:lnTo>
                  <a:pt x="300" y="648"/>
                </a:lnTo>
                <a:lnTo>
                  <a:pt x="278" y="655"/>
                </a:lnTo>
                <a:lnTo>
                  <a:pt x="249" y="676"/>
                </a:lnTo>
                <a:lnTo>
                  <a:pt x="228" y="698"/>
                </a:lnTo>
                <a:lnTo>
                  <a:pt x="206" y="705"/>
                </a:lnTo>
                <a:lnTo>
                  <a:pt x="185" y="727"/>
                </a:lnTo>
                <a:lnTo>
                  <a:pt x="163" y="734"/>
                </a:lnTo>
                <a:lnTo>
                  <a:pt x="141" y="741"/>
                </a:lnTo>
                <a:lnTo>
                  <a:pt x="120" y="763"/>
                </a:lnTo>
                <a:lnTo>
                  <a:pt x="98" y="763"/>
                </a:lnTo>
                <a:lnTo>
                  <a:pt x="69" y="777"/>
                </a:lnTo>
                <a:lnTo>
                  <a:pt x="48" y="799"/>
                </a:lnTo>
                <a:lnTo>
                  <a:pt x="26" y="80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6" name="Freeform 11"/>
          <p:cNvSpPr>
            <a:spLocks/>
          </p:cNvSpPr>
          <p:nvPr/>
        </p:nvSpPr>
        <p:spPr bwMode="auto">
          <a:xfrm>
            <a:off x="5668963" y="5407025"/>
            <a:ext cx="276225" cy="219075"/>
          </a:xfrm>
          <a:custGeom>
            <a:avLst/>
            <a:gdLst>
              <a:gd name="T0" fmla="*/ 274638 w 174"/>
              <a:gd name="T1" fmla="*/ 3175 h 138"/>
              <a:gd name="T2" fmla="*/ 228600 w 174"/>
              <a:gd name="T3" fmla="*/ 0 h 138"/>
              <a:gd name="T4" fmla="*/ 184150 w 174"/>
              <a:gd name="T5" fmla="*/ 22225 h 138"/>
              <a:gd name="T6" fmla="*/ 160338 w 174"/>
              <a:gd name="T7" fmla="*/ 57150 h 138"/>
              <a:gd name="T8" fmla="*/ 138113 w 174"/>
              <a:gd name="T9" fmla="*/ 103188 h 138"/>
              <a:gd name="T10" fmla="*/ 114300 w 174"/>
              <a:gd name="T11" fmla="*/ 147638 h 138"/>
              <a:gd name="T12" fmla="*/ 69850 w 174"/>
              <a:gd name="T13" fmla="*/ 160338 h 138"/>
              <a:gd name="T14" fmla="*/ 34925 w 174"/>
              <a:gd name="T15" fmla="*/ 193675 h 138"/>
              <a:gd name="T16" fmla="*/ 0 w 174"/>
              <a:gd name="T17" fmla="*/ 217488 h 1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4"/>
              <a:gd name="T28" fmla="*/ 0 h 138"/>
              <a:gd name="T29" fmla="*/ 174 w 174"/>
              <a:gd name="T30" fmla="*/ 138 h 1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4" h="138">
                <a:moveTo>
                  <a:pt x="173" y="2"/>
                </a:moveTo>
                <a:lnTo>
                  <a:pt x="144" y="0"/>
                </a:lnTo>
                <a:lnTo>
                  <a:pt x="116" y="14"/>
                </a:lnTo>
                <a:lnTo>
                  <a:pt x="101" y="36"/>
                </a:lnTo>
                <a:lnTo>
                  <a:pt x="87" y="65"/>
                </a:lnTo>
                <a:lnTo>
                  <a:pt x="72" y="93"/>
                </a:lnTo>
                <a:lnTo>
                  <a:pt x="44" y="101"/>
                </a:lnTo>
                <a:lnTo>
                  <a:pt x="22" y="122"/>
                </a:lnTo>
                <a:lnTo>
                  <a:pt x="0" y="137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7" name="Line 12"/>
          <p:cNvSpPr>
            <a:spLocks noChangeShapeType="1"/>
          </p:cNvSpPr>
          <p:nvPr/>
        </p:nvSpPr>
        <p:spPr bwMode="auto">
          <a:xfrm flipH="1">
            <a:off x="5399088" y="5424488"/>
            <a:ext cx="252412" cy="2016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8" name="Freeform 13"/>
          <p:cNvSpPr>
            <a:spLocks/>
          </p:cNvSpPr>
          <p:nvPr/>
        </p:nvSpPr>
        <p:spPr bwMode="auto">
          <a:xfrm>
            <a:off x="5189538" y="5334000"/>
            <a:ext cx="241300" cy="177800"/>
          </a:xfrm>
          <a:custGeom>
            <a:avLst/>
            <a:gdLst>
              <a:gd name="T0" fmla="*/ 220663 w 152"/>
              <a:gd name="T1" fmla="*/ 0 h 112"/>
              <a:gd name="T2" fmla="*/ 239713 w 152"/>
              <a:gd name="T3" fmla="*/ 38100 h 112"/>
              <a:gd name="T4" fmla="*/ 206375 w 152"/>
              <a:gd name="T5" fmla="*/ 73025 h 112"/>
              <a:gd name="T6" fmla="*/ 171450 w 152"/>
              <a:gd name="T7" fmla="*/ 73025 h 112"/>
              <a:gd name="T8" fmla="*/ 136525 w 152"/>
              <a:gd name="T9" fmla="*/ 84138 h 112"/>
              <a:gd name="T10" fmla="*/ 92075 w 152"/>
              <a:gd name="T11" fmla="*/ 95250 h 112"/>
              <a:gd name="T12" fmla="*/ 79375 w 152"/>
              <a:gd name="T13" fmla="*/ 130175 h 112"/>
              <a:gd name="T14" fmla="*/ 34925 w 152"/>
              <a:gd name="T15" fmla="*/ 152400 h 112"/>
              <a:gd name="T16" fmla="*/ 0 w 152"/>
              <a:gd name="T17" fmla="*/ 176213 h 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2"/>
              <a:gd name="T28" fmla="*/ 0 h 112"/>
              <a:gd name="T29" fmla="*/ 152 w 152"/>
              <a:gd name="T30" fmla="*/ 112 h 1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2" h="112">
                <a:moveTo>
                  <a:pt x="139" y="0"/>
                </a:moveTo>
                <a:lnTo>
                  <a:pt x="151" y="24"/>
                </a:lnTo>
                <a:lnTo>
                  <a:pt x="130" y="46"/>
                </a:lnTo>
                <a:lnTo>
                  <a:pt x="108" y="46"/>
                </a:lnTo>
                <a:lnTo>
                  <a:pt x="86" y="53"/>
                </a:lnTo>
                <a:lnTo>
                  <a:pt x="58" y="60"/>
                </a:lnTo>
                <a:lnTo>
                  <a:pt x="50" y="82"/>
                </a:lnTo>
                <a:lnTo>
                  <a:pt x="22" y="96"/>
                </a:lnTo>
                <a:lnTo>
                  <a:pt x="0" y="111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9" name="Freeform 14"/>
          <p:cNvSpPr>
            <a:spLocks/>
          </p:cNvSpPr>
          <p:nvPr/>
        </p:nvSpPr>
        <p:spPr bwMode="auto">
          <a:xfrm>
            <a:off x="4868863" y="5181600"/>
            <a:ext cx="390525" cy="158750"/>
          </a:xfrm>
          <a:custGeom>
            <a:avLst/>
            <a:gdLst>
              <a:gd name="T0" fmla="*/ 388938 w 246"/>
              <a:gd name="T1" fmla="*/ 0 h 100"/>
              <a:gd name="T2" fmla="*/ 377825 w 246"/>
              <a:gd name="T3" fmla="*/ 42863 h 100"/>
              <a:gd name="T4" fmla="*/ 342900 w 246"/>
              <a:gd name="T5" fmla="*/ 65088 h 100"/>
              <a:gd name="T6" fmla="*/ 298450 w 246"/>
              <a:gd name="T7" fmla="*/ 76200 h 100"/>
              <a:gd name="T8" fmla="*/ 263525 w 246"/>
              <a:gd name="T9" fmla="*/ 76200 h 100"/>
              <a:gd name="T10" fmla="*/ 228600 w 246"/>
              <a:gd name="T11" fmla="*/ 76200 h 100"/>
              <a:gd name="T12" fmla="*/ 184150 w 246"/>
              <a:gd name="T13" fmla="*/ 76200 h 100"/>
              <a:gd name="T14" fmla="*/ 149225 w 246"/>
              <a:gd name="T15" fmla="*/ 76200 h 100"/>
              <a:gd name="T16" fmla="*/ 114300 w 246"/>
              <a:gd name="T17" fmla="*/ 87313 h 100"/>
              <a:gd name="T18" fmla="*/ 69850 w 246"/>
              <a:gd name="T19" fmla="*/ 111125 h 100"/>
              <a:gd name="T20" fmla="*/ 34925 w 246"/>
              <a:gd name="T21" fmla="*/ 133350 h 100"/>
              <a:gd name="T22" fmla="*/ 0 w 246"/>
              <a:gd name="T23" fmla="*/ 157163 h 1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6"/>
              <a:gd name="T37" fmla="*/ 0 h 100"/>
              <a:gd name="T38" fmla="*/ 246 w 246"/>
              <a:gd name="T39" fmla="*/ 100 h 1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6" h="100">
                <a:moveTo>
                  <a:pt x="245" y="0"/>
                </a:moveTo>
                <a:lnTo>
                  <a:pt x="238" y="27"/>
                </a:lnTo>
                <a:lnTo>
                  <a:pt x="216" y="41"/>
                </a:lnTo>
                <a:lnTo>
                  <a:pt x="188" y="48"/>
                </a:lnTo>
                <a:lnTo>
                  <a:pt x="166" y="48"/>
                </a:lnTo>
                <a:lnTo>
                  <a:pt x="144" y="48"/>
                </a:lnTo>
                <a:lnTo>
                  <a:pt x="116" y="48"/>
                </a:lnTo>
                <a:lnTo>
                  <a:pt x="94" y="48"/>
                </a:lnTo>
                <a:lnTo>
                  <a:pt x="72" y="55"/>
                </a:lnTo>
                <a:lnTo>
                  <a:pt x="44" y="70"/>
                </a:lnTo>
                <a:lnTo>
                  <a:pt x="22" y="84"/>
                </a:lnTo>
                <a:lnTo>
                  <a:pt x="0" y="99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0" name="Freeform 15"/>
          <p:cNvSpPr>
            <a:spLocks/>
          </p:cNvSpPr>
          <p:nvPr/>
        </p:nvSpPr>
        <p:spPr bwMode="auto">
          <a:xfrm>
            <a:off x="4640263" y="4876800"/>
            <a:ext cx="550862" cy="349250"/>
          </a:xfrm>
          <a:custGeom>
            <a:avLst/>
            <a:gdLst>
              <a:gd name="T0" fmla="*/ 541337 w 347"/>
              <a:gd name="T1" fmla="*/ 0 h 220"/>
              <a:gd name="T2" fmla="*/ 549275 w 347"/>
              <a:gd name="T3" fmla="*/ 38100 h 220"/>
              <a:gd name="T4" fmla="*/ 514350 w 347"/>
              <a:gd name="T5" fmla="*/ 61913 h 220"/>
              <a:gd name="T6" fmla="*/ 469900 w 347"/>
              <a:gd name="T7" fmla="*/ 95250 h 220"/>
              <a:gd name="T8" fmla="*/ 434975 w 347"/>
              <a:gd name="T9" fmla="*/ 119063 h 220"/>
              <a:gd name="T10" fmla="*/ 400050 w 347"/>
              <a:gd name="T11" fmla="*/ 130175 h 220"/>
              <a:gd name="T12" fmla="*/ 355600 w 347"/>
              <a:gd name="T13" fmla="*/ 152400 h 220"/>
              <a:gd name="T14" fmla="*/ 320675 w 347"/>
              <a:gd name="T15" fmla="*/ 187325 h 220"/>
              <a:gd name="T16" fmla="*/ 285750 w 347"/>
              <a:gd name="T17" fmla="*/ 198438 h 220"/>
              <a:gd name="T18" fmla="*/ 241300 w 347"/>
              <a:gd name="T19" fmla="*/ 198438 h 220"/>
              <a:gd name="T20" fmla="*/ 206375 w 347"/>
              <a:gd name="T21" fmla="*/ 209550 h 220"/>
              <a:gd name="T22" fmla="*/ 171450 w 347"/>
              <a:gd name="T23" fmla="*/ 209550 h 220"/>
              <a:gd name="T24" fmla="*/ 149225 w 347"/>
              <a:gd name="T25" fmla="*/ 244475 h 220"/>
              <a:gd name="T26" fmla="*/ 114300 w 347"/>
              <a:gd name="T27" fmla="*/ 266700 h 220"/>
              <a:gd name="T28" fmla="*/ 69850 w 347"/>
              <a:gd name="T29" fmla="*/ 290513 h 220"/>
              <a:gd name="T30" fmla="*/ 34925 w 347"/>
              <a:gd name="T31" fmla="*/ 323850 h 220"/>
              <a:gd name="T32" fmla="*/ 0 w 347"/>
              <a:gd name="T33" fmla="*/ 347663 h 2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47"/>
              <a:gd name="T52" fmla="*/ 0 h 220"/>
              <a:gd name="T53" fmla="*/ 347 w 347"/>
              <a:gd name="T54" fmla="*/ 220 h 22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47" h="220">
                <a:moveTo>
                  <a:pt x="341" y="0"/>
                </a:moveTo>
                <a:lnTo>
                  <a:pt x="346" y="24"/>
                </a:lnTo>
                <a:lnTo>
                  <a:pt x="324" y="39"/>
                </a:lnTo>
                <a:lnTo>
                  <a:pt x="296" y="60"/>
                </a:lnTo>
                <a:lnTo>
                  <a:pt x="274" y="75"/>
                </a:lnTo>
                <a:lnTo>
                  <a:pt x="252" y="82"/>
                </a:lnTo>
                <a:lnTo>
                  <a:pt x="224" y="96"/>
                </a:lnTo>
                <a:lnTo>
                  <a:pt x="202" y="118"/>
                </a:lnTo>
                <a:lnTo>
                  <a:pt x="180" y="125"/>
                </a:lnTo>
                <a:lnTo>
                  <a:pt x="152" y="125"/>
                </a:lnTo>
                <a:lnTo>
                  <a:pt x="130" y="132"/>
                </a:lnTo>
                <a:lnTo>
                  <a:pt x="108" y="132"/>
                </a:lnTo>
                <a:lnTo>
                  <a:pt x="94" y="154"/>
                </a:lnTo>
                <a:lnTo>
                  <a:pt x="72" y="168"/>
                </a:lnTo>
                <a:lnTo>
                  <a:pt x="44" y="183"/>
                </a:lnTo>
                <a:lnTo>
                  <a:pt x="22" y="204"/>
                </a:lnTo>
                <a:lnTo>
                  <a:pt x="0" y="219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1" name="Freeform 16"/>
          <p:cNvSpPr>
            <a:spLocks/>
          </p:cNvSpPr>
          <p:nvPr/>
        </p:nvSpPr>
        <p:spPr bwMode="auto">
          <a:xfrm>
            <a:off x="4572000" y="4724400"/>
            <a:ext cx="611188" cy="420688"/>
          </a:xfrm>
          <a:custGeom>
            <a:avLst/>
            <a:gdLst>
              <a:gd name="T0" fmla="*/ 609600 w 385"/>
              <a:gd name="T1" fmla="*/ 0 h 265"/>
              <a:gd name="T2" fmla="*/ 571500 w 385"/>
              <a:gd name="T3" fmla="*/ 42863 h 265"/>
              <a:gd name="T4" fmla="*/ 514350 w 385"/>
              <a:gd name="T5" fmla="*/ 53975 h 265"/>
              <a:gd name="T6" fmla="*/ 457200 w 385"/>
              <a:gd name="T7" fmla="*/ 76200 h 265"/>
              <a:gd name="T8" fmla="*/ 400050 w 385"/>
              <a:gd name="T9" fmla="*/ 76200 h 265"/>
              <a:gd name="T10" fmla="*/ 354013 w 385"/>
              <a:gd name="T11" fmla="*/ 100013 h 265"/>
              <a:gd name="T12" fmla="*/ 331788 w 385"/>
              <a:gd name="T13" fmla="*/ 144463 h 265"/>
              <a:gd name="T14" fmla="*/ 320675 w 385"/>
              <a:gd name="T15" fmla="*/ 179388 h 265"/>
              <a:gd name="T16" fmla="*/ 285750 w 385"/>
              <a:gd name="T17" fmla="*/ 201613 h 265"/>
              <a:gd name="T18" fmla="*/ 239713 w 385"/>
              <a:gd name="T19" fmla="*/ 236538 h 265"/>
              <a:gd name="T20" fmla="*/ 195263 w 385"/>
              <a:gd name="T21" fmla="*/ 247650 h 265"/>
              <a:gd name="T22" fmla="*/ 160338 w 385"/>
              <a:gd name="T23" fmla="*/ 271463 h 265"/>
              <a:gd name="T24" fmla="*/ 125413 w 385"/>
              <a:gd name="T25" fmla="*/ 271463 h 265"/>
              <a:gd name="T26" fmla="*/ 80963 w 385"/>
              <a:gd name="T27" fmla="*/ 315913 h 265"/>
              <a:gd name="T28" fmla="*/ 57150 w 385"/>
              <a:gd name="T29" fmla="*/ 350838 h 265"/>
              <a:gd name="T30" fmla="*/ 34925 w 385"/>
              <a:gd name="T31" fmla="*/ 385763 h 265"/>
              <a:gd name="T32" fmla="*/ 0 w 385"/>
              <a:gd name="T33" fmla="*/ 419100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85"/>
              <a:gd name="T52" fmla="*/ 0 h 265"/>
              <a:gd name="T53" fmla="*/ 385 w 385"/>
              <a:gd name="T54" fmla="*/ 265 h 26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85" h="265">
                <a:moveTo>
                  <a:pt x="384" y="0"/>
                </a:moveTo>
                <a:lnTo>
                  <a:pt x="360" y="27"/>
                </a:lnTo>
                <a:lnTo>
                  <a:pt x="324" y="34"/>
                </a:lnTo>
                <a:lnTo>
                  <a:pt x="288" y="48"/>
                </a:lnTo>
                <a:lnTo>
                  <a:pt x="252" y="48"/>
                </a:lnTo>
                <a:lnTo>
                  <a:pt x="223" y="63"/>
                </a:lnTo>
                <a:lnTo>
                  <a:pt x="209" y="91"/>
                </a:lnTo>
                <a:lnTo>
                  <a:pt x="202" y="113"/>
                </a:lnTo>
                <a:lnTo>
                  <a:pt x="180" y="127"/>
                </a:lnTo>
                <a:lnTo>
                  <a:pt x="151" y="149"/>
                </a:lnTo>
                <a:lnTo>
                  <a:pt x="123" y="156"/>
                </a:lnTo>
                <a:lnTo>
                  <a:pt x="101" y="171"/>
                </a:lnTo>
                <a:lnTo>
                  <a:pt x="79" y="171"/>
                </a:lnTo>
                <a:lnTo>
                  <a:pt x="51" y="199"/>
                </a:lnTo>
                <a:lnTo>
                  <a:pt x="36" y="221"/>
                </a:lnTo>
                <a:lnTo>
                  <a:pt x="22" y="243"/>
                </a:lnTo>
                <a:lnTo>
                  <a:pt x="0" y="26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2" name="Freeform 17"/>
          <p:cNvSpPr>
            <a:spLocks/>
          </p:cNvSpPr>
          <p:nvPr/>
        </p:nvSpPr>
        <p:spPr bwMode="auto">
          <a:xfrm>
            <a:off x="4491038" y="4495800"/>
            <a:ext cx="471487" cy="534988"/>
          </a:xfrm>
          <a:custGeom>
            <a:avLst/>
            <a:gdLst>
              <a:gd name="T0" fmla="*/ 461962 w 297"/>
              <a:gd name="T1" fmla="*/ 0 h 337"/>
              <a:gd name="T2" fmla="*/ 469900 w 297"/>
              <a:gd name="T3" fmla="*/ 42863 h 337"/>
              <a:gd name="T4" fmla="*/ 434975 w 297"/>
              <a:gd name="T5" fmla="*/ 76200 h 337"/>
              <a:gd name="T6" fmla="*/ 390525 w 297"/>
              <a:gd name="T7" fmla="*/ 100013 h 337"/>
              <a:gd name="T8" fmla="*/ 355600 w 297"/>
              <a:gd name="T9" fmla="*/ 111125 h 337"/>
              <a:gd name="T10" fmla="*/ 320675 w 297"/>
              <a:gd name="T11" fmla="*/ 144463 h 337"/>
              <a:gd name="T12" fmla="*/ 309562 w 297"/>
              <a:gd name="T13" fmla="*/ 179388 h 337"/>
              <a:gd name="T14" fmla="*/ 287337 w 297"/>
              <a:gd name="T15" fmla="*/ 214313 h 337"/>
              <a:gd name="T16" fmla="*/ 252412 w 297"/>
              <a:gd name="T17" fmla="*/ 247650 h 337"/>
              <a:gd name="T18" fmla="*/ 219075 w 297"/>
              <a:gd name="T19" fmla="*/ 282575 h 337"/>
              <a:gd name="T20" fmla="*/ 184150 w 297"/>
              <a:gd name="T21" fmla="*/ 315913 h 337"/>
              <a:gd name="T22" fmla="*/ 161925 w 297"/>
              <a:gd name="T23" fmla="*/ 350838 h 337"/>
              <a:gd name="T24" fmla="*/ 138112 w 297"/>
              <a:gd name="T25" fmla="*/ 385763 h 337"/>
              <a:gd name="T26" fmla="*/ 92075 w 297"/>
              <a:gd name="T27" fmla="*/ 430213 h 337"/>
              <a:gd name="T28" fmla="*/ 57150 w 297"/>
              <a:gd name="T29" fmla="*/ 465138 h 337"/>
              <a:gd name="T30" fmla="*/ 34925 w 297"/>
              <a:gd name="T31" fmla="*/ 500063 h 337"/>
              <a:gd name="T32" fmla="*/ 0 w 297"/>
              <a:gd name="T33" fmla="*/ 533400 h 3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7"/>
              <a:gd name="T52" fmla="*/ 0 h 337"/>
              <a:gd name="T53" fmla="*/ 297 w 297"/>
              <a:gd name="T54" fmla="*/ 337 h 33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7" h="337">
                <a:moveTo>
                  <a:pt x="291" y="0"/>
                </a:moveTo>
                <a:lnTo>
                  <a:pt x="296" y="27"/>
                </a:lnTo>
                <a:lnTo>
                  <a:pt x="274" y="48"/>
                </a:lnTo>
                <a:lnTo>
                  <a:pt x="246" y="63"/>
                </a:lnTo>
                <a:lnTo>
                  <a:pt x="224" y="70"/>
                </a:lnTo>
                <a:lnTo>
                  <a:pt x="202" y="91"/>
                </a:lnTo>
                <a:lnTo>
                  <a:pt x="195" y="113"/>
                </a:lnTo>
                <a:lnTo>
                  <a:pt x="181" y="135"/>
                </a:lnTo>
                <a:lnTo>
                  <a:pt x="159" y="156"/>
                </a:lnTo>
                <a:lnTo>
                  <a:pt x="138" y="178"/>
                </a:lnTo>
                <a:lnTo>
                  <a:pt x="116" y="199"/>
                </a:lnTo>
                <a:lnTo>
                  <a:pt x="102" y="221"/>
                </a:lnTo>
                <a:lnTo>
                  <a:pt x="87" y="243"/>
                </a:lnTo>
                <a:lnTo>
                  <a:pt x="58" y="271"/>
                </a:lnTo>
                <a:lnTo>
                  <a:pt x="36" y="293"/>
                </a:lnTo>
                <a:lnTo>
                  <a:pt x="22" y="315"/>
                </a:lnTo>
                <a:lnTo>
                  <a:pt x="0" y="336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3" name="Freeform 18"/>
          <p:cNvSpPr>
            <a:spLocks/>
          </p:cNvSpPr>
          <p:nvPr/>
        </p:nvSpPr>
        <p:spPr bwMode="auto">
          <a:xfrm>
            <a:off x="4419600" y="4824413"/>
            <a:ext cx="142875" cy="130175"/>
          </a:xfrm>
          <a:custGeom>
            <a:avLst/>
            <a:gdLst>
              <a:gd name="T0" fmla="*/ 0 w 90"/>
              <a:gd name="T1" fmla="*/ 128588 h 82"/>
              <a:gd name="T2" fmla="*/ 3175 w 90"/>
              <a:gd name="T3" fmla="*/ 90488 h 82"/>
              <a:gd name="T4" fmla="*/ 38100 w 90"/>
              <a:gd name="T5" fmla="*/ 79375 h 82"/>
              <a:gd name="T6" fmla="*/ 71438 w 90"/>
              <a:gd name="T7" fmla="*/ 44450 h 82"/>
              <a:gd name="T8" fmla="*/ 106363 w 90"/>
              <a:gd name="T9" fmla="*/ 33338 h 82"/>
              <a:gd name="T10" fmla="*/ 141288 w 90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82"/>
              <a:gd name="T20" fmla="*/ 90 w 90"/>
              <a:gd name="T21" fmla="*/ 82 h 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82">
                <a:moveTo>
                  <a:pt x="0" y="81"/>
                </a:moveTo>
                <a:lnTo>
                  <a:pt x="2" y="57"/>
                </a:lnTo>
                <a:lnTo>
                  <a:pt x="24" y="50"/>
                </a:lnTo>
                <a:lnTo>
                  <a:pt x="45" y="28"/>
                </a:lnTo>
                <a:lnTo>
                  <a:pt x="67" y="21"/>
                </a:lnTo>
                <a:lnTo>
                  <a:pt x="8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4" name="Freeform 19"/>
          <p:cNvSpPr>
            <a:spLocks/>
          </p:cNvSpPr>
          <p:nvPr/>
        </p:nvSpPr>
        <p:spPr bwMode="auto">
          <a:xfrm>
            <a:off x="4267200" y="4811713"/>
            <a:ext cx="192088" cy="71437"/>
          </a:xfrm>
          <a:custGeom>
            <a:avLst/>
            <a:gdLst>
              <a:gd name="T0" fmla="*/ 0 w 121"/>
              <a:gd name="T1" fmla="*/ 65087 h 45"/>
              <a:gd name="T2" fmla="*/ 41275 w 121"/>
              <a:gd name="T3" fmla="*/ 69850 h 45"/>
              <a:gd name="T4" fmla="*/ 76200 w 121"/>
              <a:gd name="T5" fmla="*/ 57150 h 45"/>
              <a:gd name="T6" fmla="*/ 122238 w 121"/>
              <a:gd name="T7" fmla="*/ 57150 h 45"/>
              <a:gd name="T8" fmla="*/ 166688 w 121"/>
              <a:gd name="T9" fmla="*/ 34925 h 45"/>
              <a:gd name="T10" fmla="*/ 190500 w 121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1"/>
              <a:gd name="T19" fmla="*/ 0 h 45"/>
              <a:gd name="T20" fmla="*/ 121 w 121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" h="45">
                <a:moveTo>
                  <a:pt x="0" y="41"/>
                </a:moveTo>
                <a:lnTo>
                  <a:pt x="26" y="44"/>
                </a:lnTo>
                <a:lnTo>
                  <a:pt x="48" y="36"/>
                </a:lnTo>
                <a:lnTo>
                  <a:pt x="77" y="36"/>
                </a:lnTo>
                <a:lnTo>
                  <a:pt x="105" y="22"/>
                </a:lnTo>
                <a:lnTo>
                  <a:pt x="120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5" name="Freeform 20"/>
          <p:cNvSpPr>
            <a:spLocks/>
          </p:cNvSpPr>
          <p:nvPr/>
        </p:nvSpPr>
        <p:spPr bwMode="auto">
          <a:xfrm>
            <a:off x="4038600" y="4732338"/>
            <a:ext cx="352425" cy="150812"/>
          </a:xfrm>
          <a:custGeom>
            <a:avLst/>
            <a:gdLst>
              <a:gd name="T0" fmla="*/ 0 w 222"/>
              <a:gd name="T1" fmla="*/ 144462 h 95"/>
              <a:gd name="T2" fmla="*/ 41275 w 222"/>
              <a:gd name="T3" fmla="*/ 149225 h 95"/>
              <a:gd name="T4" fmla="*/ 76200 w 222"/>
              <a:gd name="T5" fmla="*/ 125412 h 95"/>
              <a:gd name="T6" fmla="*/ 122238 w 222"/>
              <a:gd name="T7" fmla="*/ 92075 h 95"/>
              <a:gd name="T8" fmla="*/ 166688 w 222"/>
              <a:gd name="T9" fmla="*/ 68262 h 95"/>
              <a:gd name="T10" fmla="*/ 201613 w 222"/>
              <a:gd name="T11" fmla="*/ 46037 h 95"/>
              <a:gd name="T12" fmla="*/ 236538 w 222"/>
              <a:gd name="T13" fmla="*/ 22225 h 95"/>
              <a:gd name="T14" fmla="*/ 280988 w 222"/>
              <a:gd name="T15" fmla="*/ 0 h 95"/>
              <a:gd name="T16" fmla="*/ 315913 w 222"/>
              <a:gd name="T17" fmla="*/ 0 h 95"/>
              <a:gd name="T18" fmla="*/ 350838 w 222"/>
              <a:gd name="T19" fmla="*/ 0 h 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2"/>
              <a:gd name="T31" fmla="*/ 0 h 95"/>
              <a:gd name="T32" fmla="*/ 222 w 222"/>
              <a:gd name="T33" fmla="*/ 95 h 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2" h="95">
                <a:moveTo>
                  <a:pt x="0" y="91"/>
                </a:moveTo>
                <a:lnTo>
                  <a:pt x="26" y="94"/>
                </a:lnTo>
                <a:lnTo>
                  <a:pt x="48" y="79"/>
                </a:lnTo>
                <a:lnTo>
                  <a:pt x="77" y="58"/>
                </a:lnTo>
                <a:lnTo>
                  <a:pt x="105" y="43"/>
                </a:lnTo>
                <a:lnTo>
                  <a:pt x="127" y="29"/>
                </a:lnTo>
                <a:lnTo>
                  <a:pt x="149" y="14"/>
                </a:lnTo>
                <a:lnTo>
                  <a:pt x="177" y="0"/>
                </a:lnTo>
                <a:lnTo>
                  <a:pt x="199" y="0"/>
                </a:lnTo>
                <a:lnTo>
                  <a:pt x="221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6" name="Freeform 21"/>
          <p:cNvSpPr>
            <a:spLocks/>
          </p:cNvSpPr>
          <p:nvPr/>
        </p:nvSpPr>
        <p:spPr bwMode="auto">
          <a:xfrm>
            <a:off x="3851275" y="4710113"/>
            <a:ext cx="254000" cy="263525"/>
          </a:xfrm>
          <a:custGeom>
            <a:avLst/>
            <a:gdLst>
              <a:gd name="T0" fmla="*/ 34925 w 160"/>
              <a:gd name="T1" fmla="*/ 242888 h 166"/>
              <a:gd name="T2" fmla="*/ 0 w 160"/>
              <a:gd name="T3" fmla="*/ 261938 h 166"/>
              <a:gd name="T4" fmla="*/ 23813 w 160"/>
              <a:gd name="T5" fmla="*/ 215900 h 166"/>
              <a:gd name="T6" fmla="*/ 68263 w 160"/>
              <a:gd name="T7" fmla="*/ 171450 h 166"/>
              <a:gd name="T8" fmla="*/ 92075 w 160"/>
              <a:gd name="T9" fmla="*/ 136525 h 166"/>
              <a:gd name="T10" fmla="*/ 149225 w 160"/>
              <a:gd name="T11" fmla="*/ 114300 h 166"/>
              <a:gd name="T12" fmla="*/ 195263 w 160"/>
              <a:gd name="T13" fmla="*/ 79375 h 166"/>
              <a:gd name="T14" fmla="*/ 206375 w 160"/>
              <a:gd name="T15" fmla="*/ 44450 h 166"/>
              <a:gd name="T16" fmla="*/ 252413 w 160"/>
              <a:gd name="T17" fmla="*/ 0 h 1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0"/>
              <a:gd name="T28" fmla="*/ 0 h 166"/>
              <a:gd name="T29" fmla="*/ 160 w 160"/>
              <a:gd name="T30" fmla="*/ 166 h 1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0" h="166">
                <a:moveTo>
                  <a:pt x="22" y="153"/>
                </a:moveTo>
                <a:lnTo>
                  <a:pt x="0" y="165"/>
                </a:lnTo>
                <a:lnTo>
                  <a:pt x="15" y="136"/>
                </a:lnTo>
                <a:lnTo>
                  <a:pt x="43" y="108"/>
                </a:lnTo>
                <a:lnTo>
                  <a:pt x="58" y="86"/>
                </a:lnTo>
                <a:lnTo>
                  <a:pt x="94" y="72"/>
                </a:lnTo>
                <a:lnTo>
                  <a:pt x="123" y="50"/>
                </a:lnTo>
                <a:lnTo>
                  <a:pt x="130" y="28"/>
                </a:lnTo>
                <a:lnTo>
                  <a:pt x="159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7" name="Freeform 22"/>
          <p:cNvSpPr>
            <a:spLocks/>
          </p:cNvSpPr>
          <p:nvPr/>
        </p:nvSpPr>
        <p:spPr bwMode="auto">
          <a:xfrm>
            <a:off x="3733800" y="4868863"/>
            <a:ext cx="28575" cy="161925"/>
          </a:xfrm>
          <a:custGeom>
            <a:avLst/>
            <a:gdLst>
              <a:gd name="T0" fmla="*/ 0 w 18"/>
              <a:gd name="T1" fmla="*/ 160338 h 102"/>
              <a:gd name="T2" fmla="*/ 3175 w 18"/>
              <a:gd name="T3" fmla="*/ 114300 h 102"/>
              <a:gd name="T4" fmla="*/ 14288 w 18"/>
              <a:gd name="T5" fmla="*/ 69850 h 102"/>
              <a:gd name="T6" fmla="*/ 26988 w 18"/>
              <a:gd name="T7" fmla="*/ 34925 h 102"/>
              <a:gd name="T8" fmla="*/ 26988 w 18"/>
              <a:gd name="T9" fmla="*/ 0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102"/>
              <a:gd name="T17" fmla="*/ 18 w 18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102">
                <a:moveTo>
                  <a:pt x="0" y="101"/>
                </a:moveTo>
                <a:lnTo>
                  <a:pt x="2" y="72"/>
                </a:lnTo>
                <a:lnTo>
                  <a:pt x="9" y="44"/>
                </a:lnTo>
                <a:lnTo>
                  <a:pt x="17" y="22"/>
                </a:lnTo>
                <a:lnTo>
                  <a:pt x="17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8" name="Freeform 23"/>
          <p:cNvSpPr>
            <a:spLocks/>
          </p:cNvSpPr>
          <p:nvPr/>
        </p:nvSpPr>
        <p:spPr bwMode="auto">
          <a:xfrm>
            <a:off x="3581400" y="4800600"/>
            <a:ext cx="2330450" cy="768350"/>
          </a:xfrm>
          <a:custGeom>
            <a:avLst/>
            <a:gdLst>
              <a:gd name="T0" fmla="*/ 0 w 1468"/>
              <a:gd name="T1" fmla="*/ 228600 h 484"/>
              <a:gd name="T2" fmla="*/ 41275 w 1468"/>
              <a:gd name="T3" fmla="*/ 228600 h 484"/>
              <a:gd name="T4" fmla="*/ 76200 w 1468"/>
              <a:gd name="T5" fmla="*/ 217488 h 484"/>
              <a:gd name="T6" fmla="*/ 109538 w 1468"/>
              <a:gd name="T7" fmla="*/ 182563 h 484"/>
              <a:gd name="T8" fmla="*/ 144463 w 1468"/>
              <a:gd name="T9" fmla="*/ 149225 h 484"/>
              <a:gd name="T10" fmla="*/ 179388 w 1468"/>
              <a:gd name="T11" fmla="*/ 125413 h 484"/>
              <a:gd name="T12" fmla="*/ 223838 w 1468"/>
              <a:gd name="T13" fmla="*/ 103188 h 484"/>
              <a:gd name="T14" fmla="*/ 269875 w 1468"/>
              <a:gd name="T15" fmla="*/ 80963 h 484"/>
              <a:gd name="T16" fmla="*/ 304800 w 1468"/>
              <a:gd name="T17" fmla="*/ 80963 h 484"/>
              <a:gd name="T18" fmla="*/ 361950 w 1468"/>
              <a:gd name="T19" fmla="*/ 57150 h 484"/>
              <a:gd name="T20" fmla="*/ 407988 w 1468"/>
              <a:gd name="T21" fmla="*/ 34925 h 484"/>
              <a:gd name="T22" fmla="*/ 452438 w 1468"/>
              <a:gd name="T23" fmla="*/ 11113 h 484"/>
              <a:gd name="T24" fmla="*/ 487363 w 1468"/>
              <a:gd name="T25" fmla="*/ 11113 h 484"/>
              <a:gd name="T26" fmla="*/ 533400 w 1468"/>
              <a:gd name="T27" fmla="*/ 11113 h 484"/>
              <a:gd name="T28" fmla="*/ 601663 w 1468"/>
              <a:gd name="T29" fmla="*/ 11113 h 484"/>
              <a:gd name="T30" fmla="*/ 636588 w 1468"/>
              <a:gd name="T31" fmla="*/ 11113 h 484"/>
              <a:gd name="T32" fmla="*/ 681038 w 1468"/>
              <a:gd name="T33" fmla="*/ 11113 h 484"/>
              <a:gd name="T34" fmla="*/ 738188 w 1468"/>
              <a:gd name="T35" fmla="*/ 11113 h 484"/>
              <a:gd name="T36" fmla="*/ 773113 w 1468"/>
              <a:gd name="T37" fmla="*/ 11113 h 484"/>
              <a:gd name="T38" fmla="*/ 808038 w 1468"/>
              <a:gd name="T39" fmla="*/ 11113 h 484"/>
              <a:gd name="T40" fmla="*/ 852488 w 1468"/>
              <a:gd name="T41" fmla="*/ 11113 h 484"/>
              <a:gd name="T42" fmla="*/ 887413 w 1468"/>
              <a:gd name="T43" fmla="*/ 11113 h 484"/>
              <a:gd name="T44" fmla="*/ 922338 w 1468"/>
              <a:gd name="T45" fmla="*/ 0 h 484"/>
              <a:gd name="T46" fmla="*/ 966788 w 1468"/>
              <a:gd name="T47" fmla="*/ 0 h 484"/>
              <a:gd name="T48" fmla="*/ 1001713 w 1468"/>
              <a:gd name="T49" fmla="*/ 0 h 484"/>
              <a:gd name="T50" fmla="*/ 1036638 w 1468"/>
              <a:gd name="T51" fmla="*/ 0 h 484"/>
              <a:gd name="T52" fmla="*/ 1071563 w 1468"/>
              <a:gd name="T53" fmla="*/ 34925 h 484"/>
              <a:gd name="T54" fmla="*/ 1116013 w 1468"/>
              <a:gd name="T55" fmla="*/ 57150 h 484"/>
              <a:gd name="T56" fmla="*/ 1150938 w 1468"/>
              <a:gd name="T57" fmla="*/ 80963 h 484"/>
              <a:gd name="T58" fmla="*/ 1185863 w 1468"/>
              <a:gd name="T59" fmla="*/ 103188 h 484"/>
              <a:gd name="T60" fmla="*/ 1230313 w 1468"/>
              <a:gd name="T61" fmla="*/ 125413 h 484"/>
              <a:gd name="T62" fmla="*/ 1265238 w 1468"/>
              <a:gd name="T63" fmla="*/ 138113 h 484"/>
              <a:gd name="T64" fmla="*/ 1311275 w 1468"/>
              <a:gd name="T65" fmla="*/ 182563 h 484"/>
              <a:gd name="T66" fmla="*/ 1357313 w 1468"/>
              <a:gd name="T67" fmla="*/ 206375 h 484"/>
              <a:gd name="T68" fmla="*/ 1379538 w 1468"/>
              <a:gd name="T69" fmla="*/ 252413 h 484"/>
              <a:gd name="T70" fmla="*/ 1414463 w 1468"/>
              <a:gd name="T71" fmla="*/ 296863 h 484"/>
              <a:gd name="T72" fmla="*/ 1447800 w 1468"/>
              <a:gd name="T73" fmla="*/ 331788 h 484"/>
              <a:gd name="T74" fmla="*/ 1482725 w 1468"/>
              <a:gd name="T75" fmla="*/ 366713 h 484"/>
              <a:gd name="T76" fmla="*/ 1528763 w 1468"/>
              <a:gd name="T77" fmla="*/ 411163 h 484"/>
              <a:gd name="T78" fmla="*/ 1550988 w 1468"/>
              <a:gd name="T79" fmla="*/ 446088 h 484"/>
              <a:gd name="T80" fmla="*/ 1585913 w 1468"/>
              <a:gd name="T81" fmla="*/ 481013 h 484"/>
              <a:gd name="T82" fmla="*/ 1630363 w 1468"/>
              <a:gd name="T83" fmla="*/ 514350 h 484"/>
              <a:gd name="T84" fmla="*/ 1665288 w 1468"/>
              <a:gd name="T85" fmla="*/ 549275 h 484"/>
              <a:gd name="T86" fmla="*/ 1700213 w 1468"/>
              <a:gd name="T87" fmla="*/ 582613 h 484"/>
              <a:gd name="T88" fmla="*/ 1733550 w 1468"/>
              <a:gd name="T89" fmla="*/ 617538 h 484"/>
              <a:gd name="T90" fmla="*/ 1768475 w 1468"/>
              <a:gd name="T91" fmla="*/ 628650 h 484"/>
              <a:gd name="T92" fmla="*/ 1801813 w 1468"/>
              <a:gd name="T93" fmla="*/ 663575 h 484"/>
              <a:gd name="T94" fmla="*/ 1836738 w 1468"/>
              <a:gd name="T95" fmla="*/ 674688 h 484"/>
              <a:gd name="T96" fmla="*/ 1871663 w 1468"/>
              <a:gd name="T97" fmla="*/ 720725 h 484"/>
              <a:gd name="T98" fmla="*/ 1916113 w 1468"/>
              <a:gd name="T99" fmla="*/ 731838 h 484"/>
              <a:gd name="T100" fmla="*/ 1951038 w 1468"/>
              <a:gd name="T101" fmla="*/ 754063 h 484"/>
              <a:gd name="T102" fmla="*/ 1997075 w 1468"/>
              <a:gd name="T103" fmla="*/ 754063 h 484"/>
              <a:gd name="T104" fmla="*/ 2043113 w 1468"/>
              <a:gd name="T105" fmla="*/ 766763 h 484"/>
              <a:gd name="T106" fmla="*/ 2111375 w 1468"/>
              <a:gd name="T107" fmla="*/ 766763 h 484"/>
              <a:gd name="T108" fmla="*/ 2157413 w 1468"/>
              <a:gd name="T109" fmla="*/ 766763 h 484"/>
              <a:gd name="T110" fmla="*/ 2214563 w 1468"/>
              <a:gd name="T111" fmla="*/ 742950 h 484"/>
              <a:gd name="T112" fmla="*/ 2259013 w 1468"/>
              <a:gd name="T113" fmla="*/ 731838 h 484"/>
              <a:gd name="T114" fmla="*/ 2293938 w 1468"/>
              <a:gd name="T115" fmla="*/ 731838 h 484"/>
              <a:gd name="T116" fmla="*/ 2328863 w 1468"/>
              <a:gd name="T117" fmla="*/ 731838 h 48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468"/>
              <a:gd name="T178" fmla="*/ 0 h 484"/>
              <a:gd name="T179" fmla="*/ 1468 w 1468"/>
              <a:gd name="T180" fmla="*/ 484 h 48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468" h="484">
                <a:moveTo>
                  <a:pt x="0" y="144"/>
                </a:moveTo>
                <a:lnTo>
                  <a:pt x="26" y="144"/>
                </a:lnTo>
                <a:lnTo>
                  <a:pt x="48" y="137"/>
                </a:lnTo>
                <a:lnTo>
                  <a:pt x="69" y="115"/>
                </a:lnTo>
                <a:lnTo>
                  <a:pt x="91" y="94"/>
                </a:lnTo>
                <a:lnTo>
                  <a:pt x="113" y="79"/>
                </a:lnTo>
                <a:lnTo>
                  <a:pt x="141" y="65"/>
                </a:lnTo>
                <a:lnTo>
                  <a:pt x="170" y="51"/>
                </a:lnTo>
                <a:lnTo>
                  <a:pt x="192" y="51"/>
                </a:lnTo>
                <a:lnTo>
                  <a:pt x="228" y="36"/>
                </a:lnTo>
                <a:lnTo>
                  <a:pt x="257" y="22"/>
                </a:lnTo>
                <a:lnTo>
                  <a:pt x="285" y="7"/>
                </a:lnTo>
                <a:lnTo>
                  <a:pt x="307" y="7"/>
                </a:lnTo>
                <a:lnTo>
                  <a:pt x="336" y="7"/>
                </a:lnTo>
                <a:lnTo>
                  <a:pt x="379" y="7"/>
                </a:lnTo>
                <a:lnTo>
                  <a:pt x="401" y="7"/>
                </a:lnTo>
                <a:lnTo>
                  <a:pt x="429" y="7"/>
                </a:lnTo>
                <a:lnTo>
                  <a:pt x="465" y="7"/>
                </a:lnTo>
                <a:lnTo>
                  <a:pt x="487" y="7"/>
                </a:lnTo>
                <a:lnTo>
                  <a:pt x="509" y="7"/>
                </a:lnTo>
                <a:lnTo>
                  <a:pt x="537" y="7"/>
                </a:lnTo>
                <a:lnTo>
                  <a:pt x="559" y="7"/>
                </a:lnTo>
                <a:lnTo>
                  <a:pt x="581" y="0"/>
                </a:lnTo>
                <a:lnTo>
                  <a:pt x="609" y="0"/>
                </a:lnTo>
                <a:lnTo>
                  <a:pt x="631" y="0"/>
                </a:lnTo>
                <a:lnTo>
                  <a:pt x="653" y="0"/>
                </a:lnTo>
                <a:lnTo>
                  <a:pt x="675" y="22"/>
                </a:lnTo>
                <a:lnTo>
                  <a:pt x="703" y="36"/>
                </a:lnTo>
                <a:lnTo>
                  <a:pt x="725" y="51"/>
                </a:lnTo>
                <a:lnTo>
                  <a:pt x="747" y="65"/>
                </a:lnTo>
                <a:lnTo>
                  <a:pt x="775" y="79"/>
                </a:lnTo>
                <a:lnTo>
                  <a:pt x="797" y="87"/>
                </a:lnTo>
                <a:lnTo>
                  <a:pt x="826" y="115"/>
                </a:lnTo>
                <a:lnTo>
                  <a:pt x="855" y="130"/>
                </a:lnTo>
                <a:lnTo>
                  <a:pt x="869" y="159"/>
                </a:lnTo>
                <a:lnTo>
                  <a:pt x="891" y="187"/>
                </a:lnTo>
                <a:lnTo>
                  <a:pt x="912" y="209"/>
                </a:lnTo>
                <a:lnTo>
                  <a:pt x="934" y="231"/>
                </a:lnTo>
                <a:lnTo>
                  <a:pt x="963" y="259"/>
                </a:lnTo>
                <a:lnTo>
                  <a:pt x="977" y="281"/>
                </a:lnTo>
                <a:lnTo>
                  <a:pt x="999" y="303"/>
                </a:lnTo>
                <a:lnTo>
                  <a:pt x="1027" y="324"/>
                </a:lnTo>
                <a:lnTo>
                  <a:pt x="1049" y="346"/>
                </a:lnTo>
                <a:lnTo>
                  <a:pt x="1071" y="367"/>
                </a:lnTo>
                <a:lnTo>
                  <a:pt x="1092" y="389"/>
                </a:lnTo>
                <a:lnTo>
                  <a:pt x="1114" y="396"/>
                </a:lnTo>
                <a:lnTo>
                  <a:pt x="1135" y="418"/>
                </a:lnTo>
                <a:lnTo>
                  <a:pt x="1157" y="425"/>
                </a:lnTo>
                <a:lnTo>
                  <a:pt x="1179" y="454"/>
                </a:lnTo>
                <a:lnTo>
                  <a:pt x="1207" y="461"/>
                </a:lnTo>
                <a:lnTo>
                  <a:pt x="1229" y="475"/>
                </a:lnTo>
                <a:lnTo>
                  <a:pt x="1258" y="475"/>
                </a:lnTo>
                <a:lnTo>
                  <a:pt x="1287" y="483"/>
                </a:lnTo>
                <a:lnTo>
                  <a:pt x="1330" y="483"/>
                </a:lnTo>
                <a:lnTo>
                  <a:pt x="1359" y="483"/>
                </a:lnTo>
                <a:lnTo>
                  <a:pt x="1395" y="468"/>
                </a:lnTo>
                <a:lnTo>
                  <a:pt x="1423" y="461"/>
                </a:lnTo>
                <a:lnTo>
                  <a:pt x="1445" y="461"/>
                </a:lnTo>
                <a:lnTo>
                  <a:pt x="1467" y="461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9" name="Freeform 24"/>
          <p:cNvSpPr>
            <a:spLocks/>
          </p:cNvSpPr>
          <p:nvPr/>
        </p:nvSpPr>
        <p:spPr bwMode="auto">
          <a:xfrm>
            <a:off x="3581400" y="4857750"/>
            <a:ext cx="2146300" cy="779463"/>
          </a:xfrm>
          <a:custGeom>
            <a:avLst/>
            <a:gdLst>
              <a:gd name="T0" fmla="*/ 0 w 1352"/>
              <a:gd name="T1" fmla="*/ 247650 h 491"/>
              <a:gd name="T2" fmla="*/ 41275 w 1352"/>
              <a:gd name="T3" fmla="*/ 217488 h 491"/>
              <a:gd name="T4" fmla="*/ 76200 w 1352"/>
              <a:gd name="T5" fmla="*/ 206375 h 491"/>
              <a:gd name="T6" fmla="*/ 122238 w 1352"/>
              <a:gd name="T7" fmla="*/ 182563 h 491"/>
              <a:gd name="T8" fmla="*/ 166688 w 1352"/>
              <a:gd name="T9" fmla="*/ 160338 h 491"/>
              <a:gd name="T10" fmla="*/ 201613 w 1352"/>
              <a:gd name="T11" fmla="*/ 138113 h 491"/>
              <a:gd name="T12" fmla="*/ 236538 w 1352"/>
              <a:gd name="T13" fmla="*/ 114300 h 491"/>
              <a:gd name="T14" fmla="*/ 280988 w 1352"/>
              <a:gd name="T15" fmla="*/ 92075 h 491"/>
              <a:gd name="T16" fmla="*/ 315913 w 1352"/>
              <a:gd name="T17" fmla="*/ 80963 h 491"/>
              <a:gd name="T18" fmla="*/ 350838 w 1352"/>
              <a:gd name="T19" fmla="*/ 68263 h 491"/>
              <a:gd name="T20" fmla="*/ 395288 w 1352"/>
              <a:gd name="T21" fmla="*/ 68263 h 491"/>
              <a:gd name="T22" fmla="*/ 430213 w 1352"/>
              <a:gd name="T23" fmla="*/ 46038 h 491"/>
              <a:gd name="T24" fmla="*/ 465138 w 1352"/>
              <a:gd name="T25" fmla="*/ 34925 h 491"/>
              <a:gd name="T26" fmla="*/ 509588 w 1352"/>
              <a:gd name="T27" fmla="*/ 23813 h 491"/>
              <a:gd name="T28" fmla="*/ 544513 w 1352"/>
              <a:gd name="T29" fmla="*/ 23813 h 491"/>
              <a:gd name="T30" fmla="*/ 579438 w 1352"/>
              <a:gd name="T31" fmla="*/ 23813 h 491"/>
              <a:gd name="T32" fmla="*/ 623888 w 1352"/>
              <a:gd name="T33" fmla="*/ 11113 h 491"/>
              <a:gd name="T34" fmla="*/ 658813 w 1352"/>
              <a:gd name="T35" fmla="*/ 0 h 491"/>
              <a:gd name="T36" fmla="*/ 693738 w 1352"/>
              <a:gd name="T37" fmla="*/ 0 h 491"/>
              <a:gd name="T38" fmla="*/ 750888 w 1352"/>
              <a:gd name="T39" fmla="*/ 0 h 491"/>
              <a:gd name="T40" fmla="*/ 795338 w 1352"/>
              <a:gd name="T41" fmla="*/ 0 h 491"/>
              <a:gd name="T42" fmla="*/ 830263 w 1352"/>
              <a:gd name="T43" fmla="*/ 0 h 491"/>
              <a:gd name="T44" fmla="*/ 865188 w 1352"/>
              <a:gd name="T45" fmla="*/ 23813 h 491"/>
              <a:gd name="T46" fmla="*/ 909638 w 1352"/>
              <a:gd name="T47" fmla="*/ 57150 h 491"/>
              <a:gd name="T48" fmla="*/ 944563 w 1352"/>
              <a:gd name="T49" fmla="*/ 80963 h 491"/>
              <a:gd name="T50" fmla="*/ 979488 w 1352"/>
              <a:gd name="T51" fmla="*/ 103188 h 491"/>
              <a:gd name="T52" fmla="*/ 1014413 w 1352"/>
              <a:gd name="T53" fmla="*/ 125413 h 491"/>
              <a:gd name="T54" fmla="*/ 1047750 w 1352"/>
              <a:gd name="T55" fmla="*/ 160338 h 491"/>
              <a:gd name="T56" fmla="*/ 1082675 w 1352"/>
              <a:gd name="T57" fmla="*/ 171450 h 491"/>
              <a:gd name="T58" fmla="*/ 1128713 w 1352"/>
              <a:gd name="T59" fmla="*/ 195263 h 491"/>
              <a:gd name="T60" fmla="*/ 1173163 w 1352"/>
              <a:gd name="T61" fmla="*/ 228600 h 491"/>
              <a:gd name="T62" fmla="*/ 1208088 w 1352"/>
              <a:gd name="T63" fmla="*/ 239713 h 491"/>
              <a:gd name="T64" fmla="*/ 1243013 w 1352"/>
              <a:gd name="T65" fmla="*/ 263525 h 491"/>
              <a:gd name="T66" fmla="*/ 1287463 w 1352"/>
              <a:gd name="T67" fmla="*/ 285750 h 491"/>
              <a:gd name="T68" fmla="*/ 1322388 w 1352"/>
              <a:gd name="T69" fmla="*/ 309563 h 491"/>
              <a:gd name="T70" fmla="*/ 1357313 w 1352"/>
              <a:gd name="T71" fmla="*/ 331788 h 491"/>
              <a:gd name="T72" fmla="*/ 1390650 w 1352"/>
              <a:gd name="T73" fmla="*/ 366713 h 491"/>
              <a:gd name="T74" fmla="*/ 1425575 w 1352"/>
              <a:gd name="T75" fmla="*/ 377825 h 491"/>
              <a:gd name="T76" fmla="*/ 1458913 w 1352"/>
              <a:gd name="T77" fmla="*/ 423863 h 491"/>
              <a:gd name="T78" fmla="*/ 1493838 w 1352"/>
              <a:gd name="T79" fmla="*/ 434975 h 491"/>
              <a:gd name="T80" fmla="*/ 1528763 w 1352"/>
              <a:gd name="T81" fmla="*/ 457200 h 491"/>
              <a:gd name="T82" fmla="*/ 1562100 w 1352"/>
              <a:gd name="T83" fmla="*/ 492125 h 491"/>
              <a:gd name="T84" fmla="*/ 1597025 w 1352"/>
              <a:gd name="T85" fmla="*/ 525463 h 491"/>
              <a:gd name="T86" fmla="*/ 1619250 w 1352"/>
              <a:gd name="T87" fmla="*/ 560388 h 491"/>
              <a:gd name="T88" fmla="*/ 1654175 w 1352"/>
              <a:gd name="T89" fmla="*/ 571500 h 491"/>
              <a:gd name="T90" fmla="*/ 1676400 w 1352"/>
              <a:gd name="T91" fmla="*/ 606425 h 491"/>
              <a:gd name="T92" fmla="*/ 1711325 w 1352"/>
              <a:gd name="T93" fmla="*/ 617538 h 491"/>
              <a:gd name="T94" fmla="*/ 1744663 w 1352"/>
              <a:gd name="T95" fmla="*/ 652463 h 491"/>
              <a:gd name="T96" fmla="*/ 1779588 w 1352"/>
              <a:gd name="T97" fmla="*/ 663575 h 491"/>
              <a:gd name="T98" fmla="*/ 1814513 w 1352"/>
              <a:gd name="T99" fmla="*/ 674688 h 491"/>
              <a:gd name="T100" fmla="*/ 1847850 w 1352"/>
              <a:gd name="T101" fmla="*/ 709613 h 491"/>
              <a:gd name="T102" fmla="*/ 1882775 w 1352"/>
              <a:gd name="T103" fmla="*/ 720725 h 491"/>
              <a:gd name="T104" fmla="*/ 1928813 w 1352"/>
              <a:gd name="T105" fmla="*/ 742950 h 491"/>
              <a:gd name="T106" fmla="*/ 1973263 w 1352"/>
              <a:gd name="T107" fmla="*/ 754063 h 491"/>
              <a:gd name="T108" fmla="*/ 2008188 w 1352"/>
              <a:gd name="T109" fmla="*/ 754063 h 491"/>
              <a:gd name="T110" fmla="*/ 2043113 w 1352"/>
              <a:gd name="T111" fmla="*/ 754063 h 491"/>
              <a:gd name="T112" fmla="*/ 2100263 w 1352"/>
              <a:gd name="T113" fmla="*/ 766763 h 491"/>
              <a:gd name="T114" fmla="*/ 2144713 w 1352"/>
              <a:gd name="T115" fmla="*/ 777875 h 49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352"/>
              <a:gd name="T175" fmla="*/ 0 h 491"/>
              <a:gd name="T176" fmla="*/ 1352 w 1352"/>
              <a:gd name="T177" fmla="*/ 491 h 49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352" h="491">
                <a:moveTo>
                  <a:pt x="0" y="156"/>
                </a:moveTo>
                <a:lnTo>
                  <a:pt x="26" y="137"/>
                </a:lnTo>
                <a:lnTo>
                  <a:pt x="48" y="130"/>
                </a:lnTo>
                <a:lnTo>
                  <a:pt x="77" y="115"/>
                </a:lnTo>
                <a:lnTo>
                  <a:pt x="105" y="101"/>
                </a:lnTo>
                <a:lnTo>
                  <a:pt x="127" y="87"/>
                </a:lnTo>
                <a:lnTo>
                  <a:pt x="149" y="72"/>
                </a:lnTo>
                <a:lnTo>
                  <a:pt x="177" y="58"/>
                </a:lnTo>
                <a:lnTo>
                  <a:pt x="199" y="51"/>
                </a:lnTo>
                <a:lnTo>
                  <a:pt x="221" y="43"/>
                </a:lnTo>
                <a:lnTo>
                  <a:pt x="249" y="43"/>
                </a:lnTo>
                <a:lnTo>
                  <a:pt x="271" y="29"/>
                </a:lnTo>
                <a:lnTo>
                  <a:pt x="293" y="22"/>
                </a:lnTo>
                <a:lnTo>
                  <a:pt x="321" y="15"/>
                </a:lnTo>
                <a:lnTo>
                  <a:pt x="343" y="15"/>
                </a:lnTo>
                <a:lnTo>
                  <a:pt x="365" y="15"/>
                </a:lnTo>
                <a:lnTo>
                  <a:pt x="393" y="7"/>
                </a:lnTo>
                <a:lnTo>
                  <a:pt x="415" y="0"/>
                </a:lnTo>
                <a:lnTo>
                  <a:pt x="437" y="0"/>
                </a:lnTo>
                <a:lnTo>
                  <a:pt x="473" y="0"/>
                </a:lnTo>
                <a:lnTo>
                  <a:pt x="501" y="0"/>
                </a:lnTo>
                <a:lnTo>
                  <a:pt x="523" y="0"/>
                </a:lnTo>
                <a:lnTo>
                  <a:pt x="545" y="15"/>
                </a:lnTo>
                <a:lnTo>
                  <a:pt x="573" y="36"/>
                </a:lnTo>
                <a:lnTo>
                  <a:pt x="595" y="51"/>
                </a:lnTo>
                <a:lnTo>
                  <a:pt x="617" y="65"/>
                </a:lnTo>
                <a:lnTo>
                  <a:pt x="639" y="79"/>
                </a:lnTo>
                <a:lnTo>
                  <a:pt x="660" y="101"/>
                </a:lnTo>
                <a:lnTo>
                  <a:pt x="682" y="108"/>
                </a:lnTo>
                <a:lnTo>
                  <a:pt x="711" y="123"/>
                </a:lnTo>
                <a:lnTo>
                  <a:pt x="739" y="144"/>
                </a:lnTo>
                <a:lnTo>
                  <a:pt x="761" y="151"/>
                </a:lnTo>
                <a:lnTo>
                  <a:pt x="783" y="166"/>
                </a:lnTo>
                <a:lnTo>
                  <a:pt x="811" y="180"/>
                </a:lnTo>
                <a:lnTo>
                  <a:pt x="833" y="195"/>
                </a:lnTo>
                <a:lnTo>
                  <a:pt x="855" y="209"/>
                </a:lnTo>
                <a:lnTo>
                  <a:pt x="876" y="231"/>
                </a:lnTo>
                <a:lnTo>
                  <a:pt x="898" y="238"/>
                </a:lnTo>
                <a:lnTo>
                  <a:pt x="919" y="267"/>
                </a:lnTo>
                <a:lnTo>
                  <a:pt x="941" y="274"/>
                </a:lnTo>
                <a:lnTo>
                  <a:pt x="963" y="288"/>
                </a:lnTo>
                <a:lnTo>
                  <a:pt x="984" y="310"/>
                </a:lnTo>
                <a:lnTo>
                  <a:pt x="1006" y="331"/>
                </a:lnTo>
                <a:lnTo>
                  <a:pt x="1020" y="353"/>
                </a:lnTo>
                <a:lnTo>
                  <a:pt x="1042" y="360"/>
                </a:lnTo>
                <a:lnTo>
                  <a:pt x="1056" y="382"/>
                </a:lnTo>
                <a:lnTo>
                  <a:pt x="1078" y="389"/>
                </a:lnTo>
                <a:lnTo>
                  <a:pt x="1099" y="411"/>
                </a:lnTo>
                <a:lnTo>
                  <a:pt x="1121" y="418"/>
                </a:lnTo>
                <a:lnTo>
                  <a:pt x="1143" y="425"/>
                </a:lnTo>
                <a:lnTo>
                  <a:pt x="1164" y="447"/>
                </a:lnTo>
                <a:lnTo>
                  <a:pt x="1186" y="454"/>
                </a:lnTo>
                <a:lnTo>
                  <a:pt x="1215" y="468"/>
                </a:lnTo>
                <a:lnTo>
                  <a:pt x="1243" y="475"/>
                </a:lnTo>
                <a:lnTo>
                  <a:pt x="1265" y="475"/>
                </a:lnTo>
                <a:lnTo>
                  <a:pt x="1287" y="475"/>
                </a:lnTo>
                <a:lnTo>
                  <a:pt x="1323" y="483"/>
                </a:lnTo>
                <a:lnTo>
                  <a:pt x="1351" y="49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40" name="Freeform 25"/>
          <p:cNvSpPr>
            <a:spLocks/>
          </p:cNvSpPr>
          <p:nvPr/>
        </p:nvSpPr>
        <p:spPr bwMode="auto">
          <a:xfrm>
            <a:off x="3505200" y="4721225"/>
            <a:ext cx="1114425" cy="385763"/>
          </a:xfrm>
          <a:custGeom>
            <a:avLst/>
            <a:gdLst>
              <a:gd name="T0" fmla="*/ 0 w 702"/>
              <a:gd name="T1" fmla="*/ 384175 h 243"/>
              <a:gd name="T2" fmla="*/ 38100 w 702"/>
              <a:gd name="T3" fmla="*/ 376238 h 243"/>
              <a:gd name="T4" fmla="*/ 84138 w 702"/>
              <a:gd name="T5" fmla="*/ 342900 h 243"/>
              <a:gd name="T6" fmla="*/ 128588 w 702"/>
              <a:gd name="T7" fmla="*/ 319088 h 243"/>
              <a:gd name="T8" fmla="*/ 163513 w 702"/>
              <a:gd name="T9" fmla="*/ 285750 h 243"/>
              <a:gd name="T10" fmla="*/ 174625 w 702"/>
              <a:gd name="T11" fmla="*/ 250825 h 243"/>
              <a:gd name="T12" fmla="*/ 209550 w 702"/>
              <a:gd name="T13" fmla="*/ 228600 h 243"/>
              <a:gd name="T14" fmla="*/ 242888 w 702"/>
              <a:gd name="T15" fmla="*/ 193675 h 243"/>
              <a:gd name="T16" fmla="*/ 277813 w 702"/>
              <a:gd name="T17" fmla="*/ 160338 h 243"/>
              <a:gd name="T18" fmla="*/ 277813 w 702"/>
              <a:gd name="T19" fmla="*/ 125413 h 243"/>
              <a:gd name="T20" fmla="*/ 312738 w 702"/>
              <a:gd name="T21" fmla="*/ 114300 h 243"/>
              <a:gd name="T22" fmla="*/ 357188 w 702"/>
              <a:gd name="T23" fmla="*/ 90488 h 243"/>
              <a:gd name="T24" fmla="*/ 392113 w 702"/>
              <a:gd name="T25" fmla="*/ 68263 h 243"/>
              <a:gd name="T26" fmla="*/ 427038 w 702"/>
              <a:gd name="T27" fmla="*/ 46038 h 243"/>
              <a:gd name="T28" fmla="*/ 471488 w 702"/>
              <a:gd name="T29" fmla="*/ 22225 h 243"/>
              <a:gd name="T30" fmla="*/ 506413 w 702"/>
              <a:gd name="T31" fmla="*/ 11113 h 243"/>
              <a:gd name="T32" fmla="*/ 541338 w 702"/>
              <a:gd name="T33" fmla="*/ 11113 h 243"/>
              <a:gd name="T34" fmla="*/ 585788 w 702"/>
              <a:gd name="T35" fmla="*/ 11113 h 243"/>
              <a:gd name="T36" fmla="*/ 620713 w 702"/>
              <a:gd name="T37" fmla="*/ 11113 h 243"/>
              <a:gd name="T38" fmla="*/ 655638 w 702"/>
              <a:gd name="T39" fmla="*/ 22225 h 243"/>
              <a:gd name="T40" fmla="*/ 700088 w 702"/>
              <a:gd name="T41" fmla="*/ 22225 h 243"/>
              <a:gd name="T42" fmla="*/ 735013 w 702"/>
              <a:gd name="T43" fmla="*/ 22225 h 243"/>
              <a:gd name="T44" fmla="*/ 769938 w 702"/>
              <a:gd name="T45" fmla="*/ 33338 h 243"/>
              <a:gd name="T46" fmla="*/ 814388 w 702"/>
              <a:gd name="T47" fmla="*/ 33338 h 243"/>
              <a:gd name="T48" fmla="*/ 849313 w 702"/>
              <a:gd name="T49" fmla="*/ 46038 h 243"/>
              <a:gd name="T50" fmla="*/ 884238 w 702"/>
              <a:gd name="T51" fmla="*/ 46038 h 243"/>
              <a:gd name="T52" fmla="*/ 928688 w 702"/>
              <a:gd name="T53" fmla="*/ 46038 h 243"/>
              <a:gd name="T54" fmla="*/ 963613 w 702"/>
              <a:gd name="T55" fmla="*/ 46038 h 243"/>
              <a:gd name="T56" fmla="*/ 998538 w 702"/>
              <a:gd name="T57" fmla="*/ 46038 h 243"/>
              <a:gd name="T58" fmla="*/ 1042988 w 702"/>
              <a:gd name="T59" fmla="*/ 46038 h 243"/>
              <a:gd name="T60" fmla="*/ 1077913 w 702"/>
              <a:gd name="T61" fmla="*/ 33338 h 243"/>
              <a:gd name="T62" fmla="*/ 1112838 w 702"/>
              <a:gd name="T63" fmla="*/ 0 h 24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02"/>
              <a:gd name="T97" fmla="*/ 0 h 243"/>
              <a:gd name="T98" fmla="*/ 702 w 702"/>
              <a:gd name="T99" fmla="*/ 243 h 24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02" h="243">
                <a:moveTo>
                  <a:pt x="0" y="242"/>
                </a:moveTo>
                <a:lnTo>
                  <a:pt x="24" y="237"/>
                </a:lnTo>
                <a:lnTo>
                  <a:pt x="53" y="216"/>
                </a:lnTo>
                <a:lnTo>
                  <a:pt x="81" y="201"/>
                </a:lnTo>
                <a:lnTo>
                  <a:pt x="103" y="180"/>
                </a:lnTo>
                <a:lnTo>
                  <a:pt x="110" y="158"/>
                </a:lnTo>
                <a:lnTo>
                  <a:pt x="132" y="144"/>
                </a:lnTo>
                <a:lnTo>
                  <a:pt x="153" y="122"/>
                </a:lnTo>
                <a:lnTo>
                  <a:pt x="175" y="101"/>
                </a:lnTo>
                <a:lnTo>
                  <a:pt x="175" y="79"/>
                </a:lnTo>
                <a:lnTo>
                  <a:pt x="197" y="72"/>
                </a:lnTo>
                <a:lnTo>
                  <a:pt x="225" y="57"/>
                </a:lnTo>
                <a:lnTo>
                  <a:pt x="247" y="43"/>
                </a:lnTo>
                <a:lnTo>
                  <a:pt x="269" y="29"/>
                </a:lnTo>
                <a:lnTo>
                  <a:pt x="297" y="14"/>
                </a:lnTo>
                <a:lnTo>
                  <a:pt x="319" y="7"/>
                </a:lnTo>
                <a:lnTo>
                  <a:pt x="341" y="7"/>
                </a:lnTo>
                <a:lnTo>
                  <a:pt x="369" y="7"/>
                </a:lnTo>
                <a:lnTo>
                  <a:pt x="391" y="7"/>
                </a:lnTo>
                <a:lnTo>
                  <a:pt x="413" y="14"/>
                </a:lnTo>
                <a:lnTo>
                  <a:pt x="441" y="14"/>
                </a:lnTo>
                <a:lnTo>
                  <a:pt x="463" y="14"/>
                </a:lnTo>
                <a:lnTo>
                  <a:pt x="485" y="21"/>
                </a:lnTo>
                <a:lnTo>
                  <a:pt x="513" y="21"/>
                </a:lnTo>
                <a:lnTo>
                  <a:pt x="535" y="29"/>
                </a:lnTo>
                <a:lnTo>
                  <a:pt x="557" y="29"/>
                </a:lnTo>
                <a:lnTo>
                  <a:pt x="585" y="29"/>
                </a:lnTo>
                <a:lnTo>
                  <a:pt x="607" y="29"/>
                </a:lnTo>
                <a:lnTo>
                  <a:pt x="629" y="29"/>
                </a:lnTo>
                <a:lnTo>
                  <a:pt x="657" y="29"/>
                </a:lnTo>
                <a:lnTo>
                  <a:pt x="679" y="21"/>
                </a:lnTo>
                <a:lnTo>
                  <a:pt x="701" y="0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41" name="Freeform 26"/>
          <p:cNvSpPr>
            <a:spLocks/>
          </p:cNvSpPr>
          <p:nvPr/>
        </p:nvSpPr>
        <p:spPr bwMode="auto">
          <a:xfrm>
            <a:off x="4800600" y="4572000"/>
            <a:ext cx="1168400" cy="927100"/>
          </a:xfrm>
          <a:custGeom>
            <a:avLst/>
            <a:gdLst>
              <a:gd name="T0" fmla="*/ 0 w 736"/>
              <a:gd name="T1" fmla="*/ 0 h 584"/>
              <a:gd name="T2" fmla="*/ 34925 w 736"/>
              <a:gd name="T3" fmla="*/ 23813 h 584"/>
              <a:gd name="T4" fmla="*/ 80963 w 736"/>
              <a:gd name="T5" fmla="*/ 34925 h 584"/>
              <a:gd name="T6" fmla="*/ 103188 w 736"/>
              <a:gd name="T7" fmla="*/ 80963 h 584"/>
              <a:gd name="T8" fmla="*/ 138113 w 736"/>
              <a:gd name="T9" fmla="*/ 114300 h 584"/>
              <a:gd name="T10" fmla="*/ 160338 w 736"/>
              <a:gd name="T11" fmla="*/ 149225 h 584"/>
              <a:gd name="T12" fmla="*/ 171450 w 736"/>
              <a:gd name="T13" fmla="*/ 195263 h 584"/>
              <a:gd name="T14" fmla="*/ 195263 w 736"/>
              <a:gd name="T15" fmla="*/ 239713 h 584"/>
              <a:gd name="T16" fmla="*/ 217488 w 736"/>
              <a:gd name="T17" fmla="*/ 274638 h 584"/>
              <a:gd name="T18" fmla="*/ 239713 w 736"/>
              <a:gd name="T19" fmla="*/ 309563 h 584"/>
              <a:gd name="T20" fmla="*/ 263525 w 736"/>
              <a:gd name="T21" fmla="*/ 354013 h 584"/>
              <a:gd name="T22" fmla="*/ 285750 w 736"/>
              <a:gd name="T23" fmla="*/ 388938 h 584"/>
              <a:gd name="T24" fmla="*/ 309563 w 736"/>
              <a:gd name="T25" fmla="*/ 423863 h 584"/>
              <a:gd name="T26" fmla="*/ 331788 w 736"/>
              <a:gd name="T27" fmla="*/ 468313 h 584"/>
              <a:gd name="T28" fmla="*/ 354013 w 736"/>
              <a:gd name="T29" fmla="*/ 503238 h 584"/>
              <a:gd name="T30" fmla="*/ 354013 w 736"/>
              <a:gd name="T31" fmla="*/ 538163 h 584"/>
              <a:gd name="T32" fmla="*/ 388938 w 736"/>
              <a:gd name="T33" fmla="*/ 560388 h 584"/>
              <a:gd name="T34" fmla="*/ 400050 w 736"/>
              <a:gd name="T35" fmla="*/ 595313 h 584"/>
              <a:gd name="T36" fmla="*/ 423863 w 736"/>
              <a:gd name="T37" fmla="*/ 639763 h 584"/>
              <a:gd name="T38" fmla="*/ 446088 w 736"/>
              <a:gd name="T39" fmla="*/ 674688 h 584"/>
              <a:gd name="T40" fmla="*/ 457200 w 736"/>
              <a:gd name="T41" fmla="*/ 709613 h 584"/>
              <a:gd name="T42" fmla="*/ 492125 w 736"/>
              <a:gd name="T43" fmla="*/ 742950 h 584"/>
              <a:gd name="T44" fmla="*/ 503238 w 736"/>
              <a:gd name="T45" fmla="*/ 777875 h 584"/>
              <a:gd name="T46" fmla="*/ 538163 w 736"/>
              <a:gd name="T47" fmla="*/ 800100 h 584"/>
              <a:gd name="T48" fmla="*/ 571500 w 736"/>
              <a:gd name="T49" fmla="*/ 835025 h 584"/>
              <a:gd name="T50" fmla="*/ 606425 w 736"/>
              <a:gd name="T51" fmla="*/ 846138 h 584"/>
              <a:gd name="T52" fmla="*/ 652463 w 736"/>
              <a:gd name="T53" fmla="*/ 857250 h 584"/>
              <a:gd name="T54" fmla="*/ 696913 w 736"/>
              <a:gd name="T55" fmla="*/ 881063 h 584"/>
              <a:gd name="T56" fmla="*/ 731838 w 736"/>
              <a:gd name="T57" fmla="*/ 881063 h 584"/>
              <a:gd name="T58" fmla="*/ 766763 w 736"/>
              <a:gd name="T59" fmla="*/ 892175 h 584"/>
              <a:gd name="T60" fmla="*/ 811213 w 736"/>
              <a:gd name="T61" fmla="*/ 892175 h 584"/>
              <a:gd name="T62" fmla="*/ 846138 w 736"/>
              <a:gd name="T63" fmla="*/ 903288 h 584"/>
              <a:gd name="T64" fmla="*/ 881063 w 736"/>
              <a:gd name="T65" fmla="*/ 903288 h 584"/>
              <a:gd name="T66" fmla="*/ 925513 w 736"/>
              <a:gd name="T67" fmla="*/ 903288 h 584"/>
              <a:gd name="T68" fmla="*/ 960438 w 736"/>
              <a:gd name="T69" fmla="*/ 914400 h 584"/>
              <a:gd name="T70" fmla="*/ 995363 w 736"/>
              <a:gd name="T71" fmla="*/ 914400 h 584"/>
              <a:gd name="T72" fmla="*/ 1039813 w 736"/>
              <a:gd name="T73" fmla="*/ 914400 h 584"/>
              <a:gd name="T74" fmla="*/ 1085850 w 736"/>
              <a:gd name="T75" fmla="*/ 925513 h 584"/>
              <a:gd name="T76" fmla="*/ 1120775 w 736"/>
              <a:gd name="T77" fmla="*/ 925513 h 584"/>
              <a:gd name="T78" fmla="*/ 1166813 w 736"/>
              <a:gd name="T79" fmla="*/ 925513 h 5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36"/>
              <a:gd name="T121" fmla="*/ 0 h 584"/>
              <a:gd name="T122" fmla="*/ 736 w 736"/>
              <a:gd name="T123" fmla="*/ 584 h 58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36" h="584">
                <a:moveTo>
                  <a:pt x="0" y="0"/>
                </a:moveTo>
                <a:lnTo>
                  <a:pt x="22" y="15"/>
                </a:lnTo>
                <a:lnTo>
                  <a:pt x="51" y="22"/>
                </a:lnTo>
                <a:lnTo>
                  <a:pt x="65" y="51"/>
                </a:lnTo>
                <a:lnTo>
                  <a:pt x="87" y="72"/>
                </a:lnTo>
                <a:lnTo>
                  <a:pt x="101" y="94"/>
                </a:lnTo>
                <a:lnTo>
                  <a:pt x="108" y="123"/>
                </a:lnTo>
                <a:lnTo>
                  <a:pt x="123" y="151"/>
                </a:lnTo>
                <a:lnTo>
                  <a:pt x="137" y="173"/>
                </a:lnTo>
                <a:lnTo>
                  <a:pt x="151" y="195"/>
                </a:lnTo>
                <a:lnTo>
                  <a:pt x="166" y="223"/>
                </a:lnTo>
                <a:lnTo>
                  <a:pt x="180" y="245"/>
                </a:lnTo>
                <a:lnTo>
                  <a:pt x="195" y="267"/>
                </a:lnTo>
                <a:lnTo>
                  <a:pt x="209" y="295"/>
                </a:lnTo>
                <a:lnTo>
                  <a:pt x="223" y="317"/>
                </a:lnTo>
                <a:lnTo>
                  <a:pt x="223" y="339"/>
                </a:lnTo>
                <a:lnTo>
                  <a:pt x="245" y="353"/>
                </a:lnTo>
                <a:lnTo>
                  <a:pt x="252" y="375"/>
                </a:lnTo>
                <a:lnTo>
                  <a:pt x="267" y="403"/>
                </a:lnTo>
                <a:lnTo>
                  <a:pt x="281" y="425"/>
                </a:lnTo>
                <a:lnTo>
                  <a:pt x="288" y="447"/>
                </a:lnTo>
                <a:lnTo>
                  <a:pt x="310" y="468"/>
                </a:lnTo>
                <a:lnTo>
                  <a:pt x="317" y="490"/>
                </a:lnTo>
                <a:lnTo>
                  <a:pt x="339" y="504"/>
                </a:lnTo>
                <a:lnTo>
                  <a:pt x="360" y="526"/>
                </a:lnTo>
                <a:lnTo>
                  <a:pt x="382" y="533"/>
                </a:lnTo>
                <a:lnTo>
                  <a:pt x="411" y="540"/>
                </a:lnTo>
                <a:lnTo>
                  <a:pt x="439" y="555"/>
                </a:lnTo>
                <a:lnTo>
                  <a:pt x="461" y="555"/>
                </a:lnTo>
                <a:lnTo>
                  <a:pt x="483" y="562"/>
                </a:lnTo>
                <a:lnTo>
                  <a:pt x="511" y="562"/>
                </a:lnTo>
                <a:lnTo>
                  <a:pt x="533" y="569"/>
                </a:lnTo>
                <a:lnTo>
                  <a:pt x="555" y="569"/>
                </a:lnTo>
                <a:lnTo>
                  <a:pt x="583" y="569"/>
                </a:lnTo>
                <a:lnTo>
                  <a:pt x="605" y="576"/>
                </a:lnTo>
                <a:lnTo>
                  <a:pt x="627" y="576"/>
                </a:lnTo>
                <a:lnTo>
                  <a:pt x="655" y="576"/>
                </a:lnTo>
                <a:lnTo>
                  <a:pt x="684" y="583"/>
                </a:lnTo>
                <a:lnTo>
                  <a:pt x="706" y="583"/>
                </a:lnTo>
                <a:lnTo>
                  <a:pt x="735" y="583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Post-Training Analysis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Detailed network analysis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Hidden nodes form internal representation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Manual analysis of weight values often difficult - graphics very helpful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Conversion to equation, executable code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Automated ANN to symbolic logic conversion is a hot area of research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Post-Training Analysis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Sensitivity analysis of input attributes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Analytical techniques 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factor analysis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network weight analysis</a:t>
            </a:r>
            <a:endParaRPr lang="en-US" altLang="en-US" sz="24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Feature (attribute) elimination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forward feature elimination</a:t>
            </a:r>
          </a:p>
          <a:p>
            <a:pPr lvl="1">
              <a:buSzPct val="75000"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backward feature elimination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The ANN Application Development Process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7526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Guidelines for using neural networks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1.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Try the best existing method first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2.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Get a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big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training set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3.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Try a net without hidden units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4.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Use a sensible coding for input variables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5.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Consider methods of constraining network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6.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Use a test set to prevent over-training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7.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Determine confidence in generalization through cross-validation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Example Applications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4114800"/>
          </a:xfrm>
        </p:spPr>
        <p:txBody>
          <a:bodyPr/>
          <a:lstStyle/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Pattern Recognition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(reading zip codes)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Signal Filtering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(reduction of radio noise)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Data Segmentation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(detection of seismic onsets)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Data Compression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(TV image transmission)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Database Mining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(marketing, finance analysis)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Adaptive Control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(vehicle guidance)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124200"/>
            <a:ext cx="7772400" cy="1143000"/>
          </a:xfrm>
        </p:spPr>
        <p:txBody>
          <a:bodyPr/>
          <a:lstStyle/>
          <a:p>
            <a:pPr algn="ctr"/>
            <a:r>
              <a:rPr lang="en-US" altLang="en-US" sz="6600">
                <a:solidFill>
                  <a:schemeClr val="tx1"/>
                </a:solidFill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THE END</a:t>
            </a: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/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/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/>
            </a:r>
            <a:b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Thanks for your participation!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Architecture of the network:  </a:t>
            </a:r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 Connectivity?</a:t>
            </a:r>
            <a:endParaRPr lang="en-US" altLang="en-US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Concept of model or </a:t>
            </a:r>
            <a:r>
              <a:rPr lang="en-US" altLang="en-US" sz="2800" i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hypothesis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space</a:t>
            </a:r>
          </a:p>
          <a:p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Constraining the number of hypotheses: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selective connectivity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shared weights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recursive connections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4686300" y="5351463"/>
            <a:ext cx="7493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>
            <a:off x="4762500" y="4665663"/>
            <a:ext cx="5969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65" name="Line 6"/>
          <p:cNvSpPr>
            <a:spLocks noChangeShapeType="1"/>
          </p:cNvSpPr>
          <p:nvPr/>
        </p:nvSpPr>
        <p:spPr bwMode="auto">
          <a:xfrm flipV="1">
            <a:off x="4694238" y="4800600"/>
            <a:ext cx="49212" cy="4810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7"/>
          <p:cNvSpPr>
            <a:spLocks noChangeShapeType="1"/>
          </p:cNvSpPr>
          <p:nvPr/>
        </p:nvSpPr>
        <p:spPr bwMode="auto">
          <a:xfrm flipH="1" flipV="1">
            <a:off x="5354638" y="4800600"/>
            <a:ext cx="100012" cy="4810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Rectangle 8"/>
          <p:cNvSpPr>
            <a:spLocks noChangeArrowheads="1"/>
          </p:cNvSpPr>
          <p:nvPr/>
        </p:nvSpPr>
        <p:spPr bwMode="auto">
          <a:xfrm>
            <a:off x="4827588" y="4208463"/>
            <a:ext cx="444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68" name="Line 9"/>
          <p:cNvSpPr>
            <a:spLocks noChangeShapeType="1"/>
          </p:cNvSpPr>
          <p:nvPr/>
        </p:nvSpPr>
        <p:spPr bwMode="auto">
          <a:xfrm flipV="1">
            <a:off x="4770438" y="4343400"/>
            <a:ext cx="49212" cy="2524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Line 10"/>
          <p:cNvSpPr>
            <a:spLocks noChangeShapeType="1"/>
          </p:cNvSpPr>
          <p:nvPr/>
        </p:nvSpPr>
        <p:spPr bwMode="auto">
          <a:xfrm flipH="1" flipV="1">
            <a:off x="5278438" y="4343400"/>
            <a:ext cx="100012" cy="25241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1"/>
          <p:cNvSpPr>
            <a:spLocks noChangeArrowheads="1"/>
          </p:cNvSpPr>
          <p:nvPr/>
        </p:nvSpPr>
        <p:spPr bwMode="auto">
          <a:xfrm>
            <a:off x="6819900" y="5408613"/>
            <a:ext cx="7493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1" name="Rectangle 12"/>
          <p:cNvSpPr>
            <a:spLocks noChangeArrowheads="1"/>
          </p:cNvSpPr>
          <p:nvPr/>
        </p:nvSpPr>
        <p:spPr bwMode="auto">
          <a:xfrm>
            <a:off x="6526213" y="4829175"/>
            <a:ext cx="368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2" name="Rectangle 13"/>
          <p:cNvSpPr>
            <a:spLocks noChangeArrowheads="1"/>
          </p:cNvSpPr>
          <p:nvPr/>
        </p:nvSpPr>
        <p:spPr bwMode="auto">
          <a:xfrm>
            <a:off x="7429500" y="4818063"/>
            <a:ext cx="368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3" name="Rectangle 14"/>
          <p:cNvSpPr>
            <a:spLocks noChangeArrowheads="1"/>
          </p:cNvSpPr>
          <p:nvPr/>
        </p:nvSpPr>
        <p:spPr bwMode="auto">
          <a:xfrm>
            <a:off x="6484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4" name="Rectangle 15"/>
          <p:cNvSpPr>
            <a:spLocks noChangeArrowheads="1"/>
          </p:cNvSpPr>
          <p:nvPr/>
        </p:nvSpPr>
        <p:spPr bwMode="auto">
          <a:xfrm>
            <a:off x="6865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5" name="Rectangle 16"/>
          <p:cNvSpPr>
            <a:spLocks noChangeArrowheads="1"/>
          </p:cNvSpPr>
          <p:nvPr/>
        </p:nvSpPr>
        <p:spPr bwMode="auto">
          <a:xfrm>
            <a:off x="7246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6" name="Rectangle 17"/>
          <p:cNvSpPr>
            <a:spLocks noChangeArrowheads="1"/>
          </p:cNvSpPr>
          <p:nvPr/>
        </p:nvSpPr>
        <p:spPr bwMode="auto">
          <a:xfrm>
            <a:off x="7627938" y="4300538"/>
            <a:ext cx="215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7" name="Rectangle 18"/>
          <p:cNvSpPr>
            <a:spLocks noChangeArrowheads="1"/>
          </p:cNvSpPr>
          <p:nvPr/>
        </p:nvSpPr>
        <p:spPr bwMode="auto">
          <a:xfrm>
            <a:off x="6945313" y="3927475"/>
            <a:ext cx="444500" cy="63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78" name="Line 19"/>
          <p:cNvSpPr>
            <a:spLocks noChangeShapeType="1"/>
          </p:cNvSpPr>
          <p:nvPr/>
        </p:nvSpPr>
        <p:spPr bwMode="auto">
          <a:xfrm flipV="1">
            <a:off x="6508750" y="4035425"/>
            <a:ext cx="360363" cy="2174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9" name="Line 20"/>
          <p:cNvSpPr>
            <a:spLocks noChangeShapeType="1"/>
          </p:cNvSpPr>
          <p:nvPr/>
        </p:nvSpPr>
        <p:spPr bwMode="auto">
          <a:xfrm flipH="1" flipV="1">
            <a:off x="7464425" y="4011613"/>
            <a:ext cx="400050" cy="2301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Rectangle 21"/>
          <p:cNvSpPr>
            <a:spLocks noChangeArrowheads="1"/>
          </p:cNvSpPr>
          <p:nvPr/>
        </p:nvSpPr>
        <p:spPr bwMode="auto">
          <a:xfrm>
            <a:off x="7037388" y="5549900"/>
            <a:ext cx="147637" cy="1365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81" name="Rectangle 22"/>
          <p:cNvSpPr>
            <a:spLocks noChangeArrowheads="1"/>
          </p:cNvSpPr>
          <p:nvPr/>
        </p:nvSpPr>
        <p:spPr bwMode="auto">
          <a:xfrm>
            <a:off x="6602413" y="4943475"/>
            <a:ext cx="57150" cy="44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82" name="Rectangle 23"/>
          <p:cNvSpPr>
            <a:spLocks noChangeArrowheads="1"/>
          </p:cNvSpPr>
          <p:nvPr/>
        </p:nvSpPr>
        <p:spPr bwMode="auto">
          <a:xfrm>
            <a:off x="6926263" y="4364038"/>
            <a:ext cx="57150" cy="44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83" name="Rectangle 24"/>
          <p:cNvSpPr>
            <a:spLocks noChangeArrowheads="1"/>
          </p:cNvSpPr>
          <p:nvPr/>
        </p:nvSpPr>
        <p:spPr bwMode="auto">
          <a:xfrm>
            <a:off x="7491413" y="4929188"/>
            <a:ext cx="57150" cy="44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  <p:sp>
        <p:nvSpPr>
          <p:cNvPr id="143384" name="Line 25"/>
          <p:cNvSpPr>
            <a:spLocks noChangeShapeType="1"/>
          </p:cNvSpPr>
          <p:nvPr/>
        </p:nvSpPr>
        <p:spPr bwMode="auto">
          <a:xfrm flipH="1" flipV="1">
            <a:off x="6608763" y="5006975"/>
            <a:ext cx="423862" cy="6175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Line 26"/>
          <p:cNvSpPr>
            <a:spLocks noChangeShapeType="1"/>
          </p:cNvSpPr>
          <p:nvPr/>
        </p:nvSpPr>
        <p:spPr bwMode="auto">
          <a:xfrm flipH="1" flipV="1">
            <a:off x="6619875" y="4914900"/>
            <a:ext cx="560388" cy="630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27"/>
          <p:cNvSpPr>
            <a:spLocks noChangeShapeType="1"/>
          </p:cNvSpPr>
          <p:nvPr/>
        </p:nvSpPr>
        <p:spPr bwMode="auto">
          <a:xfrm flipV="1">
            <a:off x="7054850" y="4970463"/>
            <a:ext cx="419100" cy="6635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7" name="Line 28"/>
          <p:cNvSpPr>
            <a:spLocks noChangeShapeType="1"/>
          </p:cNvSpPr>
          <p:nvPr/>
        </p:nvSpPr>
        <p:spPr bwMode="auto">
          <a:xfrm flipV="1">
            <a:off x="7205663" y="4948238"/>
            <a:ext cx="338137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8" name="Line 29"/>
          <p:cNvSpPr>
            <a:spLocks noChangeShapeType="1"/>
          </p:cNvSpPr>
          <p:nvPr/>
        </p:nvSpPr>
        <p:spPr bwMode="auto">
          <a:xfrm flipV="1">
            <a:off x="6588125" y="4389438"/>
            <a:ext cx="315913" cy="6873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9" name="Line 30"/>
          <p:cNvSpPr>
            <a:spLocks noChangeShapeType="1"/>
          </p:cNvSpPr>
          <p:nvPr/>
        </p:nvSpPr>
        <p:spPr bwMode="auto">
          <a:xfrm flipV="1">
            <a:off x="6757988" y="4411663"/>
            <a:ext cx="212725" cy="6524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0" name="Line 31"/>
          <p:cNvSpPr>
            <a:spLocks noChangeShapeType="1"/>
          </p:cNvSpPr>
          <p:nvPr/>
        </p:nvSpPr>
        <p:spPr bwMode="auto">
          <a:xfrm flipH="1" flipV="1">
            <a:off x="6997700" y="4410075"/>
            <a:ext cx="652463" cy="6191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1" name="Line 32"/>
          <p:cNvSpPr>
            <a:spLocks noChangeShapeType="1"/>
          </p:cNvSpPr>
          <p:nvPr/>
        </p:nvSpPr>
        <p:spPr bwMode="auto">
          <a:xfrm flipH="1" flipV="1">
            <a:off x="6916738" y="4400550"/>
            <a:ext cx="573087" cy="6524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2" name="AutoShape 33"/>
          <p:cNvSpPr>
            <a:spLocks noChangeArrowheads="1"/>
          </p:cNvSpPr>
          <p:nvPr/>
        </p:nvSpPr>
        <p:spPr bwMode="auto">
          <a:xfrm>
            <a:off x="5791200" y="4795838"/>
            <a:ext cx="422275" cy="261937"/>
          </a:xfrm>
          <a:prstGeom prst="rightArrow">
            <a:avLst>
              <a:gd name="adj1" fmla="val 50000"/>
              <a:gd name="adj2" fmla="val 80629"/>
            </a:avLst>
          </a:prstGeom>
          <a:solidFill>
            <a:srgbClr val="41414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963" y="1530350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Structure of artificial neuron nodes</a:t>
            </a:r>
          </a:p>
          <a:p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Choice of input integration: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summed, squared and summed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multiplied</a:t>
            </a:r>
          </a:p>
          <a:p>
            <a:r>
              <a:rPr lang="en-US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Choice of activation (transfer) function:</a:t>
            </a:r>
            <a:endParaRPr lang="en-US" altLang="en-US" sz="2800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sigmoid (logistic)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hyperbolic tangent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Guassian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linear</a:t>
            </a:r>
          </a:p>
          <a:p>
            <a:pPr lvl="1">
              <a:buSzPct val="75000"/>
            </a:pPr>
            <a:r>
              <a:rPr lang="en-US" altLang="en-US" sz="24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soft-max</a:t>
            </a:r>
          </a:p>
        </p:txBody>
      </p:sp>
      <p:sp>
        <p:nvSpPr>
          <p:cNvPr id="145411" name="Line 4"/>
          <p:cNvSpPr>
            <a:spLocks noChangeShapeType="1"/>
          </p:cNvSpPr>
          <p:nvPr/>
        </p:nvSpPr>
        <p:spPr bwMode="auto">
          <a:xfrm>
            <a:off x="5410200" y="4075113"/>
            <a:ext cx="0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2" name="Line 5"/>
          <p:cNvSpPr>
            <a:spLocks noChangeShapeType="1"/>
          </p:cNvSpPr>
          <p:nvPr/>
        </p:nvSpPr>
        <p:spPr bwMode="auto">
          <a:xfrm>
            <a:off x="4967288" y="4518025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Arc 6"/>
          <p:cNvSpPr>
            <a:spLocks/>
          </p:cNvSpPr>
          <p:nvPr/>
        </p:nvSpPr>
        <p:spPr bwMode="auto">
          <a:xfrm rot="10800000">
            <a:off x="5045075" y="4305300"/>
            <a:ext cx="368300" cy="215900"/>
          </a:xfrm>
          <a:custGeom>
            <a:avLst/>
            <a:gdLst>
              <a:gd name="T0" fmla="*/ 0 w 21599"/>
              <a:gd name="T1" fmla="*/ 2142118 h 21600"/>
              <a:gd name="T2" fmla="*/ 6253103 w 21599"/>
              <a:gd name="T3" fmla="*/ 0 h 21600"/>
              <a:gd name="T4" fmla="*/ 6280147 w 21599"/>
              <a:gd name="T5" fmla="*/ 2158000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Arc 7"/>
          <p:cNvSpPr>
            <a:spLocks/>
          </p:cNvSpPr>
          <p:nvPr/>
        </p:nvSpPr>
        <p:spPr bwMode="auto">
          <a:xfrm rot="-180000">
            <a:off x="5426075" y="4076700"/>
            <a:ext cx="368300" cy="215900"/>
          </a:xfrm>
          <a:custGeom>
            <a:avLst/>
            <a:gdLst>
              <a:gd name="T0" fmla="*/ 0 w 21599"/>
              <a:gd name="T1" fmla="*/ 2142118 h 21600"/>
              <a:gd name="T2" fmla="*/ 6253103 w 21599"/>
              <a:gd name="T3" fmla="*/ 0 h 21600"/>
              <a:gd name="T4" fmla="*/ 6280147 w 21599"/>
              <a:gd name="T5" fmla="*/ 2158000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Line 8"/>
          <p:cNvSpPr>
            <a:spLocks noChangeShapeType="1"/>
          </p:cNvSpPr>
          <p:nvPr/>
        </p:nvSpPr>
        <p:spPr bwMode="auto">
          <a:xfrm>
            <a:off x="6835775" y="4486275"/>
            <a:ext cx="0" cy="506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9"/>
          <p:cNvSpPr>
            <a:spLocks noChangeShapeType="1"/>
          </p:cNvSpPr>
          <p:nvPr/>
        </p:nvSpPr>
        <p:spPr bwMode="auto">
          <a:xfrm>
            <a:off x="6392863" y="4776788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rc 10"/>
          <p:cNvSpPr>
            <a:spLocks/>
          </p:cNvSpPr>
          <p:nvPr/>
        </p:nvSpPr>
        <p:spPr bwMode="auto">
          <a:xfrm rot="10800000">
            <a:off x="6470650" y="4792663"/>
            <a:ext cx="368300" cy="215900"/>
          </a:xfrm>
          <a:custGeom>
            <a:avLst/>
            <a:gdLst>
              <a:gd name="T0" fmla="*/ 0 w 21599"/>
              <a:gd name="T1" fmla="*/ 2142118 h 21600"/>
              <a:gd name="T2" fmla="*/ 6253103 w 21599"/>
              <a:gd name="T3" fmla="*/ 0 h 21600"/>
              <a:gd name="T4" fmla="*/ 6280147 w 21599"/>
              <a:gd name="T5" fmla="*/ 2158000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Arc 11"/>
          <p:cNvSpPr>
            <a:spLocks/>
          </p:cNvSpPr>
          <p:nvPr/>
        </p:nvSpPr>
        <p:spPr bwMode="auto">
          <a:xfrm rot="-180000">
            <a:off x="6851650" y="4487863"/>
            <a:ext cx="368300" cy="215900"/>
          </a:xfrm>
          <a:custGeom>
            <a:avLst/>
            <a:gdLst>
              <a:gd name="T0" fmla="*/ 0 w 21599"/>
              <a:gd name="T1" fmla="*/ 2142118 h 21600"/>
              <a:gd name="T2" fmla="*/ 6253103 w 21599"/>
              <a:gd name="T3" fmla="*/ 0 h 21600"/>
              <a:gd name="T4" fmla="*/ 6280147 w 21599"/>
              <a:gd name="T5" fmla="*/ 2158000 h 21600"/>
              <a:gd name="T6" fmla="*/ 0 60000 65536"/>
              <a:gd name="T7" fmla="*/ 0 60000 65536"/>
              <a:gd name="T8" fmla="*/ 0 60000 65536"/>
              <a:gd name="T9" fmla="*/ 0 w 21599"/>
              <a:gd name="T10" fmla="*/ 0 h 21600"/>
              <a:gd name="T11" fmla="*/ 21599 w 2159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600" fill="none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</a:path>
              <a:path w="21599" h="21600" stroke="0" extrusionOk="0">
                <a:moveTo>
                  <a:pt x="-1" y="21440"/>
                </a:moveTo>
                <a:cubicBezTo>
                  <a:pt x="86" y="9610"/>
                  <a:pt x="9675" y="51"/>
                  <a:pt x="21506" y="0"/>
                </a:cubicBezTo>
                <a:lnTo>
                  <a:pt x="21599" y="21600"/>
                </a:lnTo>
                <a:lnTo>
                  <a:pt x="-1" y="21440"/>
                </a:lnTo>
                <a:close/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2"/>
          <p:cNvSpPr>
            <a:spLocks noChangeShapeType="1"/>
          </p:cNvSpPr>
          <p:nvPr/>
        </p:nvSpPr>
        <p:spPr bwMode="auto">
          <a:xfrm>
            <a:off x="6832600" y="5297488"/>
            <a:ext cx="0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Line 13"/>
          <p:cNvSpPr>
            <a:spLocks noChangeShapeType="1"/>
          </p:cNvSpPr>
          <p:nvPr/>
        </p:nvSpPr>
        <p:spPr bwMode="auto">
          <a:xfrm>
            <a:off x="6389688" y="5740400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Line 14"/>
          <p:cNvSpPr>
            <a:spLocks noChangeShapeType="1"/>
          </p:cNvSpPr>
          <p:nvPr/>
        </p:nvSpPr>
        <p:spPr bwMode="auto">
          <a:xfrm>
            <a:off x="5395913" y="4856163"/>
            <a:ext cx="0" cy="50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5"/>
          <p:cNvSpPr>
            <a:spLocks noChangeShapeType="1"/>
          </p:cNvSpPr>
          <p:nvPr/>
        </p:nvSpPr>
        <p:spPr bwMode="auto">
          <a:xfrm>
            <a:off x="4986338" y="5322888"/>
            <a:ext cx="887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Line 16"/>
          <p:cNvSpPr>
            <a:spLocks noChangeShapeType="1"/>
          </p:cNvSpPr>
          <p:nvPr/>
        </p:nvSpPr>
        <p:spPr bwMode="auto">
          <a:xfrm flipV="1">
            <a:off x="6542088" y="5272088"/>
            <a:ext cx="735012" cy="5572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4" name="Freeform 17"/>
          <p:cNvSpPr>
            <a:spLocks/>
          </p:cNvSpPr>
          <p:nvPr/>
        </p:nvSpPr>
        <p:spPr bwMode="auto">
          <a:xfrm>
            <a:off x="4960938" y="4941888"/>
            <a:ext cx="469900" cy="341312"/>
          </a:xfrm>
          <a:custGeom>
            <a:avLst/>
            <a:gdLst>
              <a:gd name="T0" fmla="*/ 468313 w 296"/>
              <a:gd name="T1" fmla="*/ 0 h 215"/>
              <a:gd name="T2" fmla="*/ 433388 w 296"/>
              <a:gd name="T3" fmla="*/ 7937 h 215"/>
              <a:gd name="T4" fmla="*/ 387350 w 296"/>
              <a:gd name="T5" fmla="*/ 7937 h 215"/>
              <a:gd name="T6" fmla="*/ 342900 w 296"/>
              <a:gd name="T7" fmla="*/ 30162 h 215"/>
              <a:gd name="T8" fmla="*/ 330200 w 296"/>
              <a:gd name="T9" fmla="*/ 65087 h 215"/>
              <a:gd name="T10" fmla="*/ 307975 w 296"/>
              <a:gd name="T11" fmla="*/ 100012 h 215"/>
              <a:gd name="T12" fmla="*/ 296863 w 296"/>
              <a:gd name="T13" fmla="*/ 144462 h 215"/>
              <a:gd name="T14" fmla="*/ 285750 w 296"/>
              <a:gd name="T15" fmla="*/ 179387 h 215"/>
              <a:gd name="T16" fmla="*/ 261938 w 296"/>
              <a:gd name="T17" fmla="*/ 214312 h 215"/>
              <a:gd name="T18" fmla="*/ 250825 w 296"/>
              <a:gd name="T19" fmla="*/ 258762 h 215"/>
              <a:gd name="T20" fmla="*/ 228600 w 296"/>
              <a:gd name="T21" fmla="*/ 293687 h 215"/>
              <a:gd name="T22" fmla="*/ 193675 w 296"/>
              <a:gd name="T23" fmla="*/ 304800 h 215"/>
              <a:gd name="T24" fmla="*/ 158750 w 296"/>
              <a:gd name="T25" fmla="*/ 328612 h 215"/>
              <a:gd name="T26" fmla="*/ 114300 w 296"/>
              <a:gd name="T27" fmla="*/ 339725 h 215"/>
              <a:gd name="T28" fmla="*/ 79375 w 296"/>
              <a:gd name="T29" fmla="*/ 339725 h 215"/>
              <a:gd name="T30" fmla="*/ 44450 w 296"/>
              <a:gd name="T31" fmla="*/ 339725 h 215"/>
              <a:gd name="T32" fmla="*/ 0 w 296"/>
              <a:gd name="T33" fmla="*/ 339725 h 2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96"/>
              <a:gd name="T52" fmla="*/ 0 h 215"/>
              <a:gd name="T53" fmla="*/ 296 w 296"/>
              <a:gd name="T54" fmla="*/ 215 h 2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96" h="215">
                <a:moveTo>
                  <a:pt x="295" y="0"/>
                </a:moveTo>
                <a:lnTo>
                  <a:pt x="273" y="5"/>
                </a:lnTo>
                <a:lnTo>
                  <a:pt x="244" y="5"/>
                </a:lnTo>
                <a:lnTo>
                  <a:pt x="216" y="19"/>
                </a:lnTo>
                <a:lnTo>
                  <a:pt x="208" y="41"/>
                </a:lnTo>
                <a:lnTo>
                  <a:pt x="194" y="63"/>
                </a:lnTo>
                <a:lnTo>
                  <a:pt x="187" y="91"/>
                </a:lnTo>
                <a:lnTo>
                  <a:pt x="180" y="113"/>
                </a:lnTo>
                <a:lnTo>
                  <a:pt x="165" y="135"/>
                </a:lnTo>
                <a:lnTo>
                  <a:pt x="158" y="163"/>
                </a:lnTo>
                <a:lnTo>
                  <a:pt x="144" y="185"/>
                </a:lnTo>
                <a:lnTo>
                  <a:pt x="122" y="192"/>
                </a:lnTo>
                <a:lnTo>
                  <a:pt x="100" y="207"/>
                </a:lnTo>
                <a:lnTo>
                  <a:pt x="72" y="214"/>
                </a:lnTo>
                <a:lnTo>
                  <a:pt x="50" y="214"/>
                </a:lnTo>
                <a:lnTo>
                  <a:pt x="28" y="214"/>
                </a:lnTo>
                <a:lnTo>
                  <a:pt x="0" y="2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Freeform 18"/>
          <p:cNvSpPr>
            <a:spLocks/>
          </p:cNvSpPr>
          <p:nvPr/>
        </p:nvSpPr>
        <p:spPr bwMode="auto">
          <a:xfrm>
            <a:off x="5429250" y="4941888"/>
            <a:ext cx="412750" cy="341312"/>
          </a:xfrm>
          <a:custGeom>
            <a:avLst/>
            <a:gdLst>
              <a:gd name="T0" fmla="*/ 0 w 260"/>
              <a:gd name="T1" fmla="*/ 0 h 215"/>
              <a:gd name="T2" fmla="*/ 46038 w 260"/>
              <a:gd name="T3" fmla="*/ 28575 h 215"/>
              <a:gd name="T4" fmla="*/ 57150 w 260"/>
              <a:gd name="T5" fmla="*/ 60325 h 215"/>
              <a:gd name="T6" fmla="*/ 79375 w 260"/>
              <a:gd name="T7" fmla="*/ 93662 h 215"/>
              <a:gd name="T8" fmla="*/ 114300 w 260"/>
              <a:gd name="T9" fmla="*/ 114300 h 215"/>
              <a:gd name="T10" fmla="*/ 125413 w 260"/>
              <a:gd name="T11" fmla="*/ 147637 h 215"/>
              <a:gd name="T12" fmla="*/ 147638 w 260"/>
              <a:gd name="T13" fmla="*/ 188912 h 215"/>
              <a:gd name="T14" fmla="*/ 160338 w 260"/>
              <a:gd name="T15" fmla="*/ 222250 h 215"/>
              <a:gd name="T16" fmla="*/ 193675 w 260"/>
              <a:gd name="T17" fmla="*/ 255587 h 215"/>
              <a:gd name="T18" fmla="*/ 217488 w 260"/>
              <a:gd name="T19" fmla="*/ 296862 h 215"/>
              <a:gd name="T20" fmla="*/ 261938 w 260"/>
              <a:gd name="T21" fmla="*/ 319087 h 215"/>
              <a:gd name="T22" fmla="*/ 296863 w 260"/>
              <a:gd name="T23" fmla="*/ 328612 h 215"/>
              <a:gd name="T24" fmla="*/ 331788 w 260"/>
              <a:gd name="T25" fmla="*/ 339725 h 215"/>
              <a:gd name="T26" fmla="*/ 376238 w 260"/>
              <a:gd name="T27" fmla="*/ 339725 h 215"/>
              <a:gd name="T28" fmla="*/ 411163 w 260"/>
              <a:gd name="T29" fmla="*/ 339725 h 2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0"/>
              <a:gd name="T46" fmla="*/ 0 h 215"/>
              <a:gd name="T47" fmla="*/ 260 w 260"/>
              <a:gd name="T48" fmla="*/ 215 h 21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0" h="215">
                <a:moveTo>
                  <a:pt x="0" y="0"/>
                </a:moveTo>
                <a:lnTo>
                  <a:pt x="29" y="18"/>
                </a:lnTo>
                <a:lnTo>
                  <a:pt x="36" y="38"/>
                </a:lnTo>
                <a:lnTo>
                  <a:pt x="50" y="59"/>
                </a:lnTo>
                <a:lnTo>
                  <a:pt x="72" y="72"/>
                </a:lnTo>
                <a:lnTo>
                  <a:pt x="79" y="93"/>
                </a:lnTo>
                <a:lnTo>
                  <a:pt x="93" y="119"/>
                </a:lnTo>
                <a:lnTo>
                  <a:pt x="101" y="140"/>
                </a:lnTo>
                <a:lnTo>
                  <a:pt x="122" y="161"/>
                </a:lnTo>
                <a:lnTo>
                  <a:pt x="137" y="187"/>
                </a:lnTo>
                <a:lnTo>
                  <a:pt x="165" y="201"/>
                </a:lnTo>
                <a:lnTo>
                  <a:pt x="187" y="207"/>
                </a:lnTo>
                <a:lnTo>
                  <a:pt x="209" y="214"/>
                </a:lnTo>
                <a:lnTo>
                  <a:pt x="237" y="214"/>
                </a:lnTo>
                <a:lnTo>
                  <a:pt x="259" y="214"/>
                </a:lnTo>
              </a:path>
            </a:pathLst>
          </a:custGeom>
          <a:noFill/>
          <a:ln w="127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Design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681163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Selecting a Learning Rule </a:t>
            </a:r>
            <a:endParaRPr lang="en-US" altLang="en-US">
              <a:solidFill>
                <a:schemeClr val="accent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Generalized delta rule </a:t>
            </a:r>
            <a:r>
              <a:rPr lang="en-US" altLang="en-US" sz="280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(steepest descent)</a:t>
            </a:r>
            <a:endParaRPr lang="en-US" altLang="en-US">
              <a:effectLst>
                <a:outerShdw blurRad="38100" dist="38100" dir="2700000" algn="tl">
                  <a:srgbClr val="919191"/>
                </a:outerShdw>
              </a:effectLst>
              <a:ea typeface="ＭＳ Ｐゴシック" panose="020B0600070205080204" pitchFamily="34" charset="-128"/>
            </a:endParaRP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Momentum descent</a:t>
            </a: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Advanced weight space search techniques</a:t>
            </a:r>
          </a:p>
          <a:p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Global Error function can also vary</a:t>
            </a:r>
          </a:p>
          <a:p>
            <a:pPr lvl="1">
              <a:buFontTx/>
              <a:buNone/>
            </a:pPr>
            <a:r>
              <a:rPr lang="en-US" altLang="en-US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panose="020B0600070205080204" pitchFamily="34" charset="-128"/>
              </a:rPr>
              <a:t>      - normal       - quadratic         - cubic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defRPr/>
            </a:pPr>
            <a:endParaRPr lang="en-US">
              <a:ea typeface="+mn-ea"/>
            </a:endParaRPr>
          </a:p>
          <a:p>
            <a:pPr marL="342900" indent="-342900"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</a:rPr>
              <a:t>Network Training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63675"/>
            <a:ext cx="7772400" cy="41148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>
                <a:solidFill>
                  <a:schemeClr val="accent2"/>
                </a:solidFill>
                <a:ea typeface="+mn-ea"/>
              </a:rPr>
              <a:t>How do you ensure that a network has been well trained?</a:t>
            </a:r>
            <a:endParaRPr lang="en-US" sz="4000">
              <a:solidFill>
                <a:schemeClr val="accent1"/>
              </a:solidFill>
              <a:ea typeface="+mn-ea"/>
            </a:endParaRPr>
          </a:p>
          <a:p>
            <a:pPr>
              <a:defRPr/>
            </a:pPr>
            <a:r>
              <a:rPr lang="en-US" sz="2800">
                <a:solidFill>
                  <a:schemeClr val="tx2"/>
                </a:solidFill>
                <a:ea typeface="+mn-ea"/>
              </a:rPr>
              <a:t>Objective:  </a:t>
            </a:r>
            <a:r>
              <a:rPr lang="en-US" sz="2800">
                <a:ea typeface="+mn-ea"/>
              </a:rPr>
              <a:t>To achieve good generalization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>
                <a:ea typeface="+mn-ea"/>
              </a:rPr>
              <a:t>			    accuracy on new examples/cases </a:t>
            </a:r>
          </a:p>
          <a:p>
            <a:pPr>
              <a:defRPr/>
            </a:pPr>
            <a:r>
              <a:rPr lang="en-US" sz="2800">
                <a:ea typeface="+mn-ea"/>
              </a:rPr>
              <a:t>Establish a maximum acceptable error rate </a:t>
            </a:r>
          </a:p>
          <a:p>
            <a:pPr>
              <a:defRPr/>
            </a:pPr>
            <a:r>
              <a:rPr lang="en-US" sz="2800">
                <a:ea typeface="+mn-ea"/>
              </a:rPr>
              <a:t>Train the network using a </a:t>
            </a:r>
            <a:r>
              <a:rPr lang="en-US" sz="2800" i="1">
                <a:solidFill>
                  <a:schemeClr val="tx2"/>
                </a:solidFill>
                <a:ea typeface="+mn-ea"/>
              </a:rPr>
              <a:t>validation test set </a:t>
            </a:r>
            <a:r>
              <a:rPr lang="en-US" sz="2800">
                <a:ea typeface="+mn-ea"/>
              </a:rPr>
              <a:t>to tune it</a:t>
            </a:r>
          </a:p>
          <a:p>
            <a:pPr>
              <a:defRPr/>
            </a:pPr>
            <a:r>
              <a:rPr lang="en-US" sz="2800">
                <a:ea typeface="+mn-ea"/>
              </a:rPr>
              <a:t>Validate the trained network against a separate test set which is usually referred to as a </a:t>
            </a:r>
            <a:r>
              <a:rPr lang="en-US" sz="2800" i="1">
                <a:solidFill>
                  <a:schemeClr val="tx2"/>
                </a:solidFill>
                <a:ea typeface="+mn-ea"/>
              </a:rPr>
              <a:t>production test set</a:t>
            </a:r>
            <a:endParaRPr lang="en-US" sz="2800" i="1">
              <a:ea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amonds">
  <a:themeElements>
    <a:clrScheme name="">
      <a:dk1>
        <a:srgbClr val="919191"/>
      </a:dk1>
      <a:lt1>
        <a:srgbClr val="FFFFFF"/>
      </a:lt1>
      <a:dk2>
        <a:srgbClr val="00279F"/>
      </a:dk2>
      <a:lt2>
        <a:srgbClr val="FAFD00"/>
      </a:lt2>
      <a:accent1>
        <a:srgbClr val="8CF4EA"/>
      </a:accent1>
      <a:accent2>
        <a:srgbClr val="D073CE"/>
      </a:accent2>
      <a:accent3>
        <a:srgbClr val="AAACCD"/>
      </a:accent3>
      <a:accent4>
        <a:srgbClr val="DADADA"/>
      </a:accent4>
      <a:accent5>
        <a:srgbClr val="C5F8F3"/>
      </a:accent5>
      <a:accent6>
        <a:srgbClr val="BC68BA"/>
      </a:accent6>
      <a:hlink>
        <a:srgbClr val="D4A45A"/>
      </a:hlink>
      <a:folHlink>
        <a:srgbClr val="00B7A5"/>
      </a:folHlink>
    </a:clrScheme>
    <a:fontScheme name="diamonds.ppt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amonds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s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s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c:\powerpnt\template\sldshow\diamonds.ppt</Template>
  <TotalTime>915</TotalTime>
  <Pages>114</Pages>
  <Words>1611</Words>
  <Application>Microsoft Office PowerPoint</Application>
  <PresentationFormat>On-screen Show (4:3)</PresentationFormat>
  <Paragraphs>406</Paragraphs>
  <Slides>48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Book Antiqua</vt:lpstr>
      <vt:lpstr>Calibri</vt:lpstr>
      <vt:lpstr>Cambria Math</vt:lpstr>
      <vt:lpstr>Monotype Sorts</vt:lpstr>
      <vt:lpstr>Symbol</vt:lpstr>
      <vt:lpstr>Times New Roman</vt:lpstr>
      <vt:lpstr>diamonds</vt:lpstr>
      <vt:lpstr>Equation</vt:lpstr>
      <vt:lpstr>Network Design &amp; Training </vt:lpstr>
      <vt:lpstr>Network Design &amp; Training Issues </vt:lpstr>
      <vt:lpstr>Network Design</vt:lpstr>
      <vt:lpstr>Network Design</vt:lpstr>
      <vt:lpstr>Network Design</vt:lpstr>
      <vt:lpstr>Network Design</vt:lpstr>
      <vt:lpstr>Network Design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Network Training</vt:lpstr>
      <vt:lpstr>Training Algorithm </vt:lpstr>
      <vt:lpstr>Supervised learning</vt:lpstr>
      <vt:lpstr>Example </vt:lpstr>
      <vt:lpstr>Learning Step</vt:lpstr>
      <vt:lpstr>Learning Step</vt:lpstr>
      <vt:lpstr>Perceptron</vt:lpstr>
      <vt:lpstr>Learning algorithm</vt:lpstr>
      <vt:lpstr>Example</vt:lpstr>
      <vt:lpstr>PowerPoint Presentation</vt:lpstr>
      <vt:lpstr>PowerPoint Presentation</vt:lpstr>
      <vt:lpstr>Delta rule </vt:lpstr>
      <vt:lpstr>example</vt:lpstr>
      <vt:lpstr>PowerPoint Presentation</vt:lpstr>
      <vt:lpstr>PowerPoint Presentation</vt:lpstr>
      <vt:lpstr>PowerPoint Presentation</vt:lpstr>
      <vt:lpstr>Other learning algorithm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Data Preparation</vt:lpstr>
      <vt:lpstr>TUTORIAL #5</vt:lpstr>
      <vt:lpstr>Post-Training Analysis</vt:lpstr>
      <vt:lpstr>Post-Training Analysis</vt:lpstr>
      <vt:lpstr>Post-Training Analysis</vt:lpstr>
      <vt:lpstr>Post-Training Analysis</vt:lpstr>
      <vt:lpstr>Post-Training Analysis</vt:lpstr>
      <vt:lpstr>The ANN Application Development Process</vt:lpstr>
      <vt:lpstr>Example Applications</vt:lpstr>
      <vt:lpstr>THE END   Thanks for your participation!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Theory and Application of Artificial Neural Networks</dc:title>
  <dc:subject>Introductio to FF BP ANNs and Use</dc:subject>
  <dc:creator>Daniel Leard Silver</dc:creator>
  <cp:keywords/>
  <dc:description/>
  <cp:lastModifiedBy>Windows User</cp:lastModifiedBy>
  <cp:revision>43</cp:revision>
  <cp:lastPrinted>1998-02-11T03:29:16Z</cp:lastPrinted>
  <dcterms:created xsi:type="dcterms:W3CDTF">1997-02-03T15:05:08Z</dcterms:created>
  <dcterms:modified xsi:type="dcterms:W3CDTF">2018-10-03T04:34:03Z</dcterms:modified>
</cp:coreProperties>
</file>