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256" r:id="rId2"/>
    <p:sldId id="360" r:id="rId3"/>
    <p:sldId id="278" r:id="rId4"/>
    <p:sldId id="279" r:id="rId5"/>
    <p:sldId id="284" r:id="rId6"/>
    <p:sldId id="292" r:id="rId7"/>
    <p:sldId id="361" r:id="rId8"/>
    <p:sldId id="363" r:id="rId9"/>
    <p:sldId id="295" r:id="rId10"/>
    <p:sldId id="296" r:id="rId11"/>
    <p:sldId id="297" r:id="rId12"/>
    <p:sldId id="364" r:id="rId13"/>
    <p:sldId id="283" r:id="rId14"/>
    <p:sldId id="299" r:id="rId15"/>
    <p:sldId id="268" r:id="rId16"/>
    <p:sldId id="300" r:id="rId17"/>
    <p:sldId id="281" r:id="rId18"/>
    <p:sldId id="301" r:id="rId19"/>
    <p:sldId id="280" r:id="rId20"/>
    <p:sldId id="282" r:id="rId21"/>
    <p:sldId id="303" r:id="rId22"/>
    <p:sldId id="304" r:id="rId23"/>
    <p:sldId id="302" r:id="rId24"/>
    <p:sldId id="308" r:id="rId25"/>
    <p:sldId id="309" r:id="rId26"/>
    <p:sldId id="312" r:id="rId27"/>
    <p:sldId id="311" r:id="rId28"/>
    <p:sldId id="314" r:id="rId29"/>
    <p:sldId id="315" r:id="rId30"/>
    <p:sldId id="313" r:id="rId31"/>
    <p:sldId id="317" r:id="rId32"/>
    <p:sldId id="318" r:id="rId33"/>
    <p:sldId id="316" r:id="rId34"/>
    <p:sldId id="319" r:id="rId35"/>
    <p:sldId id="320" r:id="rId36"/>
    <p:sldId id="321" r:id="rId37"/>
    <p:sldId id="322" r:id="rId38"/>
    <p:sldId id="323" r:id="rId39"/>
    <p:sldId id="328" r:id="rId40"/>
    <p:sldId id="331" r:id="rId41"/>
    <p:sldId id="329" r:id="rId42"/>
    <p:sldId id="327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52" r:id="rId54"/>
    <p:sldId id="343" r:id="rId55"/>
    <p:sldId id="344" r:id="rId56"/>
    <p:sldId id="351" r:id="rId57"/>
    <p:sldId id="354" r:id="rId58"/>
    <p:sldId id="353" r:id="rId59"/>
    <p:sldId id="355" r:id="rId60"/>
    <p:sldId id="356" r:id="rId61"/>
    <p:sldId id="357" r:id="rId62"/>
    <p:sldId id="358" r:id="rId63"/>
    <p:sldId id="359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99" autoAdjust="0"/>
  </p:normalViewPr>
  <p:slideViewPr>
    <p:cSldViewPr snapToGrid="0">
      <p:cViewPr varScale="1">
        <p:scale>
          <a:sx n="69" d="100"/>
          <a:sy n="69" d="100"/>
        </p:scale>
        <p:origin x="9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3DF7B-10C9-48BA-B237-B1BE5562B22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A0478-1AE8-45E0-807A-1CF98E9368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FCDDD-90D0-41B0-99F4-A09FD42E7F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DBA7F-E44E-4DC8-86E1-00BDF931924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AEB67-1068-481F-A4E4-B2D7183A4C8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944FB-97D9-4A89-94B0-25BEBA76783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7A967-E8D3-426F-A28E-C100DF7E486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D474B-A58B-43A2-9389-31A0B11F0C5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Back Propagation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229600" cy="930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Input (0,1)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Node 3 activation is </a:t>
            </a:r>
            <a:r>
              <a:rPr lang="en-US" altLang="en-US" sz="2400">
                <a:sym typeface="Symbol" panose="05050102010706020507" pitchFamily="18" charset="2"/>
              </a:rPr>
              <a:t>(-5.2 -3.2)=  0.000224817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22300" y="3106738"/>
            <a:ext cx="641350" cy="1795462"/>
            <a:chOff x="392" y="1957"/>
            <a:chExt cx="404" cy="1131"/>
          </a:xfrm>
        </p:grpSpPr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392" y="1957"/>
              <a:ext cx="403" cy="403"/>
              <a:chOff x="990" y="1896"/>
              <a:chExt cx="403" cy="403"/>
            </a:xfrm>
          </p:grpSpPr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5" name="Text Box 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48136" name="Group 8"/>
            <p:cNvGrpSpPr>
              <a:grpSpLocks/>
            </p:cNvGrpSpPr>
            <p:nvPr/>
          </p:nvGrpSpPr>
          <p:grpSpPr bwMode="auto">
            <a:xfrm>
              <a:off x="393" y="2685"/>
              <a:ext cx="403" cy="403"/>
              <a:chOff x="990" y="1896"/>
              <a:chExt cx="403" cy="403"/>
            </a:xfrm>
          </p:grpSpPr>
          <p:sp>
            <p:nvSpPr>
              <p:cNvPr id="48137" name="Oval 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Text Box 1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3052763" y="3106738"/>
            <a:ext cx="639762" cy="1795462"/>
            <a:chOff x="1485" y="1957"/>
            <a:chExt cx="403" cy="1131"/>
          </a:xfrm>
        </p:grpSpPr>
        <p:grpSp>
          <p:nvGrpSpPr>
            <p:cNvPr id="48140" name="Group 12"/>
            <p:cNvGrpSpPr>
              <a:grpSpLocks/>
            </p:cNvGrpSpPr>
            <p:nvPr/>
          </p:nvGrpSpPr>
          <p:grpSpPr bwMode="auto">
            <a:xfrm>
              <a:off x="1485" y="1957"/>
              <a:ext cx="403" cy="403"/>
              <a:chOff x="990" y="1896"/>
              <a:chExt cx="403" cy="403"/>
            </a:xfrm>
          </p:grpSpPr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Text Box 14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48143" name="Group 15"/>
            <p:cNvGrpSpPr>
              <a:grpSpLocks/>
            </p:cNvGrpSpPr>
            <p:nvPr/>
          </p:nvGrpSpPr>
          <p:grpSpPr bwMode="auto">
            <a:xfrm>
              <a:off x="1485" y="2685"/>
              <a:ext cx="403" cy="403"/>
              <a:chOff x="990" y="1896"/>
              <a:chExt cx="403" cy="403"/>
            </a:xfrm>
          </p:grpSpPr>
          <p:sp>
            <p:nvSpPr>
              <p:cNvPr id="48144" name="Oval 1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5481638" y="3721100"/>
            <a:ext cx="639762" cy="639763"/>
            <a:chOff x="990" y="1896"/>
            <a:chExt cx="403" cy="403"/>
          </a:xfrm>
        </p:grpSpPr>
        <p:sp>
          <p:nvSpPr>
            <p:cNvPr id="48147" name="Oval 19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1517650" y="3382963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1447800" y="4581525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V="1">
            <a:off x="1366838" y="3595688"/>
            <a:ext cx="1455737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1535113" y="3524250"/>
            <a:ext cx="1235075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3906838" y="3363913"/>
            <a:ext cx="14112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V="1">
            <a:off x="3870325" y="4146550"/>
            <a:ext cx="143827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1555750" y="30241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-4.8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1574800" y="4629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-5.2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1066800" y="3994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4.6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1303338" y="3486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5.1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4186238" y="31988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5.9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208463" y="43942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5.2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967288" y="50053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-2.7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4052888" y="49974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-2.6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2947988" y="50276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-3.2</a:t>
            </a: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 flipH="1" flipV="1">
            <a:off x="3562350" y="4933950"/>
            <a:ext cx="8032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H="1" flipV="1">
            <a:off x="3562350" y="3752850"/>
            <a:ext cx="1009650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V="1">
            <a:off x="4683125" y="4424363"/>
            <a:ext cx="928688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144963" y="5884863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229600" cy="930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Input (0,1)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Node 4 activation is </a:t>
            </a:r>
            <a:r>
              <a:rPr lang="en-US" altLang="en-US" sz="1800" dirty="0">
                <a:sym typeface="Symbol" panose="05050102010706020507" pitchFamily="18" charset="2"/>
              </a:rPr>
              <a:t>(5.9  0.153269 + 5.2  0.000224817 -2.7 )=   0.923992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622300" y="3106738"/>
            <a:ext cx="641350" cy="1795462"/>
            <a:chOff x="392" y="1957"/>
            <a:chExt cx="404" cy="1131"/>
          </a:xfrm>
        </p:grpSpPr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392" y="1957"/>
              <a:ext cx="403" cy="403"/>
              <a:chOff x="990" y="1896"/>
              <a:chExt cx="403" cy="403"/>
            </a:xfrm>
          </p:grpSpPr>
          <p:sp>
            <p:nvSpPr>
              <p:cNvPr id="49158" name="Oval 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59" name="Text Box 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49160" name="Group 8"/>
            <p:cNvGrpSpPr>
              <a:grpSpLocks/>
            </p:cNvGrpSpPr>
            <p:nvPr/>
          </p:nvGrpSpPr>
          <p:grpSpPr bwMode="auto">
            <a:xfrm>
              <a:off x="393" y="2685"/>
              <a:ext cx="403" cy="403"/>
              <a:chOff x="990" y="1896"/>
              <a:chExt cx="403" cy="403"/>
            </a:xfrm>
          </p:grpSpPr>
          <p:sp>
            <p:nvSpPr>
              <p:cNvPr id="49161" name="Oval 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3052763" y="3106738"/>
            <a:ext cx="639762" cy="1795462"/>
            <a:chOff x="1485" y="1957"/>
            <a:chExt cx="403" cy="1131"/>
          </a:xfrm>
        </p:grpSpPr>
        <p:grpSp>
          <p:nvGrpSpPr>
            <p:cNvPr id="49164" name="Group 12"/>
            <p:cNvGrpSpPr>
              <a:grpSpLocks/>
            </p:cNvGrpSpPr>
            <p:nvPr/>
          </p:nvGrpSpPr>
          <p:grpSpPr bwMode="auto">
            <a:xfrm>
              <a:off x="1485" y="1957"/>
              <a:ext cx="403" cy="403"/>
              <a:chOff x="990" y="1896"/>
              <a:chExt cx="403" cy="403"/>
            </a:xfrm>
          </p:grpSpPr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6" name="Text Box 14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1485" y="2685"/>
              <a:ext cx="403" cy="403"/>
              <a:chOff x="990" y="1896"/>
              <a:chExt cx="403" cy="403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</p:grp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5481638" y="3721100"/>
            <a:ext cx="639762" cy="639763"/>
            <a:chOff x="990" y="1896"/>
            <a:chExt cx="403" cy="403"/>
          </a:xfrm>
        </p:grpSpPr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1517650" y="3382963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1447800" y="4581525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V="1">
            <a:off x="1366838" y="3595688"/>
            <a:ext cx="1455737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1535113" y="3524250"/>
            <a:ext cx="1235075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3906838" y="3363913"/>
            <a:ext cx="14112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3870325" y="4146550"/>
            <a:ext cx="143827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555750" y="30241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-4.8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574800" y="4629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-5.2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066800" y="3994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4.6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303338" y="3486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5.1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186238" y="31988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5.9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4208463" y="43942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5.2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967288" y="50053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-2.7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4052888" y="49974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-2.6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947988" y="50276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-3.2</a:t>
            </a:r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H="1" flipV="1">
            <a:off x="3562350" y="4933950"/>
            <a:ext cx="8032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 flipH="1" flipV="1">
            <a:off x="3562350" y="3752850"/>
            <a:ext cx="1009650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V="1">
            <a:off x="4683125" y="4424363"/>
            <a:ext cx="928688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144963" y="5884863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Bias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AF8E-E31F-4CEE-AEF0-B741802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all Input: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8D5FDA-B441-4587-940F-437158B2E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0" y="1713586"/>
            <a:ext cx="8619499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3811588" cy="3886200"/>
          </a:xfrm>
        </p:spPr>
        <p:txBody>
          <a:bodyPr/>
          <a:lstStyle/>
          <a:p>
            <a:r>
              <a:rPr lang="en-US" altLang="en-US"/>
              <a:t> Density Plot of Output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338388"/>
            <a:ext cx="3429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 can learn a non-linearly separated set of outputs.</a:t>
            </a:r>
          </a:p>
          <a:p>
            <a:r>
              <a:rPr lang="en-US" altLang="en-US"/>
              <a:t>Need to map output (real value) into binary values.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BP Training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Weights are determined by </a:t>
            </a:r>
            <a:r>
              <a:rPr lang="en-US" altLang="en-US" i="1" dirty="0"/>
              <a:t>training</a:t>
            </a:r>
            <a:endParaRPr lang="en-US" altLang="en-US" dirty="0"/>
          </a:p>
          <a:p>
            <a:pPr lvl="1"/>
            <a:r>
              <a:rPr lang="en-US" altLang="en-US" dirty="0"/>
              <a:t>Back-propagation:</a:t>
            </a:r>
          </a:p>
          <a:p>
            <a:pPr lvl="2"/>
            <a:r>
              <a:rPr lang="en-US" altLang="en-US" dirty="0"/>
              <a:t>On given input, compare actual output to desired output.</a:t>
            </a:r>
          </a:p>
          <a:p>
            <a:pPr lvl="2"/>
            <a:r>
              <a:rPr lang="en-US" altLang="en-US" dirty="0"/>
              <a:t>Adjust weights to output nodes.</a:t>
            </a:r>
          </a:p>
          <a:p>
            <a:pPr lvl="2"/>
            <a:r>
              <a:rPr lang="en-US" altLang="en-US" dirty="0"/>
              <a:t>Work backwards through the various layers</a:t>
            </a:r>
          </a:p>
          <a:p>
            <a:pPr lvl="1"/>
            <a:r>
              <a:rPr lang="en-US" altLang="en-US" dirty="0"/>
              <a:t>Start out with initial random weights</a:t>
            </a:r>
          </a:p>
          <a:p>
            <a:pPr lvl="2"/>
            <a:r>
              <a:rPr lang="en-US" altLang="en-US" dirty="0"/>
              <a:t>Best to keep weights close to zero (&lt;&lt;10</a:t>
            </a:r>
            <a:r>
              <a:rPr lang="en-US" altLang="en-US" baseline="30000" dirty="0"/>
              <a:t>-4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Weights are determined by </a:t>
            </a:r>
            <a:r>
              <a:rPr lang="en-US" altLang="en-US" i="1"/>
              <a:t>training</a:t>
            </a:r>
            <a:endParaRPr lang="en-US" altLang="en-US"/>
          </a:p>
          <a:p>
            <a:pPr lvl="1"/>
            <a:r>
              <a:rPr lang="en-US" altLang="en-US"/>
              <a:t>Need a training set</a:t>
            </a:r>
          </a:p>
          <a:p>
            <a:pPr lvl="2"/>
            <a:r>
              <a:rPr lang="en-US" altLang="en-US"/>
              <a:t>Should be representative of the problem</a:t>
            </a:r>
          </a:p>
          <a:p>
            <a:pPr lvl="1"/>
            <a:r>
              <a:rPr lang="en-US" altLang="en-US"/>
              <a:t>During each training epoch:</a:t>
            </a:r>
          </a:p>
          <a:p>
            <a:pPr lvl="2"/>
            <a:r>
              <a:rPr lang="en-US" altLang="en-US"/>
              <a:t>Submit training set element as input</a:t>
            </a:r>
          </a:p>
          <a:p>
            <a:pPr lvl="2"/>
            <a:r>
              <a:rPr lang="en-US" altLang="en-US"/>
              <a:t>Calculate the error for the output neurons</a:t>
            </a:r>
          </a:p>
          <a:p>
            <a:pPr lvl="2"/>
            <a:r>
              <a:rPr lang="en-US" altLang="en-US"/>
              <a:t>Calculate average error during epoch</a:t>
            </a:r>
          </a:p>
          <a:p>
            <a:pPr lvl="2"/>
            <a:r>
              <a:rPr lang="en-US" altLang="en-US"/>
              <a:t>Adjust weights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Error is the mean square of differences in output layer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2" name="Object 4"/>
              <p:cNvSpPr txBox="1"/>
              <p:nvPr/>
            </p:nvSpPr>
            <p:spPr bwMode="auto">
              <a:xfrm>
                <a:off x="2514600" y="3136900"/>
                <a:ext cx="4140200" cy="1035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7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136900"/>
                <a:ext cx="4140200" cy="103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38188" y="4291013"/>
            <a:ext cx="77057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 – observed output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 – target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D42F1-01D4-4621-8B56-6E898FD5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50" y="4171950"/>
            <a:ext cx="4524014" cy="23292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Error of training epoch is the average of all errors.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1325"/>
          </a:xfrm>
        </p:spPr>
        <p:txBody>
          <a:bodyPr/>
          <a:lstStyle/>
          <a:p>
            <a:r>
              <a:rPr lang="en-US" altLang="en-US"/>
              <a:t>Update weights and thresholds using</a:t>
            </a:r>
          </a:p>
          <a:p>
            <a:endParaRPr lang="en-US" altLang="en-US"/>
          </a:p>
          <a:p>
            <a:pPr lvl="1"/>
            <a:r>
              <a:rPr lang="en-US" altLang="en-US"/>
              <a:t>Weights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Bias</a:t>
            </a:r>
          </a:p>
          <a:p>
            <a:endParaRPr lang="en-US" altLang="en-US"/>
          </a:p>
          <a:p>
            <a:pPr lvl="1"/>
            <a:r>
              <a:rPr lang="en-US" altLang="en-US">
                <a:sym typeface="Symbol" panose="05050102010706020507" pitchFamily="18" charset="2"/>
              </a:rPr>
              <a:t> is a possibly time-dependent factor that should prevent overcorrection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869758"/>
              </p:ext>
            </p:extLst>
          </p:nvPr>
        </p:nvGraphicFramePr>
        <p:xfrm>
          <a:off x="3028950" y="2825750"/>
          <a:ext cx="35909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3" imgW="1498320" imgH="888840" progId="Equation.3">
                  <p:embed/>
                </p:oleObj>
              </mc:Choice>
              <mc:Fallback>
                <p:oleObj name="Equation" r:id="rId3" imgW="14983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825750"/>
                        <a:ext cx="35909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 type of ANN</a:t>
            </a:r>
          </a:p>
          <a:p>
            <a:r>
              <a:rPr lang="en-US" dirty="0"/>
              <a:t>Consist of forward  and backward algorithm</a:t>
            </a:r>
          </a:p>
          <a:p>
            <a:r>
              <a:rPr lang="en-US" dirty="0"/>
              <a:t>Forward is employed for determining the output</a:t>
            </a:r>
          </a:p>
          <a:p>
            <a:r>
              <a:rPr lang="en-US" dirty="0"/>
              <a:t>Backward is used for tuning the weight</a:t>
            </a:r>
          </a:p>
        </p:txBody>
      </p:sp>
    </p:spTree>
    <p:extLst>
      <p:ext uri="{BB962C8B-B14F-4D97-AF65-F5344CB8AC3E}">
        <p14:creationId xmlns:p14="http://schemas.microsoft.com/office/powerpoint/2010/main" val="253696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Using a sigmoid function and </a:t>
            </a:r>
            <a:r>
              <a:rPr lang="en-US" altLang="en-US" sz="2800" i="1" dirty="0">
                <a:sym typeface="Symbol" panose="05050102010706020507" pitchFamily="18" charset="2"/>
              </a:rPr>
              <a:t>=1</a:t>
            </a:r>
            <a:r>
              <a:rPr lang="en-US" altLang="en-US" sz="2800" dirty="0"/>
              <a:t>, we get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sigmoid function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has derivative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dirty="0">
                <a:sym typeface="Symbol" panose="05050102010706020507" pitchFamily="18" charset="2"/>
              </a:rPr>
              <a:t>’(t) = f(t)(1- f(t))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17177"/>
              </p:ext>
            </p:extLst>
          </p:nvPr>
        </p:nvGraphicFramePr>
        <p:xfrm>
          <a:off x="5072258" y="373436"/>
          <a:ext cx="3090667" cy="145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3" imgW="1498320" imgH="888840" progId="Equation.3">
                  <p:embed/>
                </p:oleObj>
              </mc:Choice>
              <mc:Fallback>
                <p:oleObj name="Equation" r:id="rId3" imgW="1498320" imgH="88884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258" y="373436"/>
                        <a:ext cx="3090667" cy="1455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67521"/>
              </p:ext>
            </p:extLst>
          </p:nvPr>
        </p:nvGraphicFramePr>
        <p:xfrm>
          <a:off x="1046930" y="2548739"/>
          <a:ext cx="2877370" cy="192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5" imgW="1422360" imgH="952200" progId="Equation.3">
                  <p:embed/>
                </p:oleObj>
              </mc:Choice>
              <mc:Fallback>
                <p:oleObj name="Equation" r:id="rId5" imgW="1422360" imgH="952200" progId="Equation.3">
                  <p:embed/>
                  <p:pic>
                    <p:nvPicPr>
                      <p:cNvPr id="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30" y="2548739"/>
                        <a:ext cx="2877370" cy="1926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15249"/>
              </p:ext>
            </p:extLst>
          </p:nvPr>
        </p:nvGraphicFramePr>
        <p:xfrm>
          <a:off x="4572000" y="2422525"/>
          <a:ext cx="2878138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7" imgW="1422360" imgH="939600" progId="Equation.3">
                  <p:embed/>
                </p:oleObj>
              </mc:Choice>
              <mc:Fallback>
                <p:oleObj name="Equation" r:id="rId7" imgW="1422360" imgH="939600" progId="Equation.3">
                  <p:embed/>
                  <p:pic>
                    <p:nvPicPr>
                      <p:cNvPr id="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2525"/>
                        <a:ext cx="2878138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008CFAB-19A2-4CAC-AA02-BDBC191C2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866" y="5302358"/>
            <a:ext cx="2877370" cy="11325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Start out with random, small weights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grpSp>
        <p:nvGrpSpPr>
          <p:cNvPr id="56360" name="Group 40"/>
          <p:cNvGrpSpPr>
            <a:grpSpLocks/>
          </p:cNvGrpSpPr>
          <p:nvPr/>
        </p:nvGrpSpPr>
        <p:grpSpPr bwMode="auto">
          <a:xfrm>
            <a:off x="622300" y="3024188"/>
            <a:ext cx="4910138" cy="2940050"/>
            <a:chOff x="392" y="1905"/>
            <a:chExt cx="3464" cy="2059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31"/>
              <a:chOff x="392" y="1957"/>
              <a:chExt cx="404" cy="1131"/>
            </a:xfrm>
          </p:grpSpPr>
          <p:grpSp>
            <p:nvGrpSpPr>
              <p:cNvPr id="56325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56326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56328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56329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56331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31"/>
              <a:chOff x="1485" y="1957"/>
              <a:chExt cx="403" cy="1131"/>
            </a:xfrm>
          </p:grpSpPr>
          <p:grpSp>
            <p:nvGrpSpPr>
              <p:cNvPr id="56332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56333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56335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56336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56338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03"/>
              <a:chOff x="990" y="1896"/>
              <a:chExt cx="403" cy="403"/>
            </a:xfrm>
          </p:grpSpPr>
          <p:sp>
            <p:nvSpPr>
              <p:cNvPr id="56339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Text Box 2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672" y="251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2637" y="201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56352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6354" name="Text Box 34"/>
            <p:cNvSpPr txBox="1">
              <a:spLocks noChangeArrowheads="1"/>
            </p:cNvSpPr>
            <p:nvPr/>
          </p:nvSpPr>
          <p:spPr bwMode="auto">
            <a:xfrm>
              <a:off x="2554" y="3148"/>
              <a:ext cx="68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6355" name="Text Box 35"/>
            <p:cNvSpPr txBox="1">
              <a:spLocks noChangeArrowheads="1"/>
            </p:cNvSpPr>
            <p:nvPr/>
          </p:nvSpPr>
          <p:spPr bwMode="auto">
            <a:xfrm>
              <a:off x="1857" y="3167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graphicFrame>
        <p:nvGraphicFramePr>
          <p:cNvPr id="56401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6950654"/>
              </p:ext>
            </p:extLst>
          </p:nvPr>
        </p:nvGraphicFramePr>
        <p:xfrm>
          <a:off x="6034088" y="1981200"/>
          <a:ext cx="2652712" cy="2044701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364946546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3823015366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626289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61646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06744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0.6926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99469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71505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0.7029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209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58374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58375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58377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58378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58380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58381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58382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8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58384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58385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58387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58388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9" name="Text Box 21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58403" name="Text Box 35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58404" name="Text Box 36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Text Box 40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graphicFrame>
        <p:nvGraphicFramePr>
          <p:cNvPr id="58484" name="Group 11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86154520"/>
              </p:ext>
            </p:extLst>
          </p:nvPr>
        </p:nvGraphicFramePr>
        <p:xfrm>
          <a:off x="4530725" y="1860550"/>
          <a:ext cx="3417888" cy="2008823"/>
        </p:xfrm>
        <a:graphic>
          <a:graphicData uri="http://schemas.openxmlformats.org/drawingml/2006/table">
            <a:tbl>
              <a:tblPr/>
              <a:tblGrid>
                <a:gridCol w="571593">
                  <a:extLst>
                    <a:ext uri="{9D8B030D-6E8A-4147-A177-3AD203B41FA5}">
                      <a16:colId xmlns:a16="http://schemas.microsoft.com/office/drawing/2014/main" val="795985010"/>
                    </a:ext>
                  </a:extLst>
                </a:gridCol>
                <a:gridCol w="603255">
                  <a:extLst>
                    <a:ext uri="{9D8B030D-6E8A-4147-A177-3AD203B41FA5}">
                      <a16:colId xmlns:a16="http://schemas.microsoft.com/office/drawing/2014/main" val="2282294180"/>
                    </a:ext>
                  </a:extLst>
                </a:gridCol>
                <a:gridCol w="1012727">
                  <a:extLst>
                    <a:ext uri="{9D8B030D-6E8A-4147-A177-3AD203B41FA5}">
                      <a16:colId xmlns:a16="http://schemas.microsoft.com/office/drawing/2014/main" val="137130899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3781035932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9483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28378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0.6926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0.3074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8373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500929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0.7029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0.7029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75279"/>
                  </a:ext>
                </a:extLst>
              </a:tr>
            </a:tbl>
          </a:graphicData>
        </a:graphic>
      </p:graphicFrame>
      <p:sp>
        <p:nvSpPr>
          <p:cNvPr id="58485" name="Text Box 117"/>
          <p:cNvSpPr txBox="1">
            <a:spLocks noChangeArrowheads="1"/>
          </p:cNvSpPr>
          <p:nvPr/>
        </p:nvSpPr>
        <p:spPr bwMode="auto">
          <a:xfrm>
            <a:off x="4368267" y="3971866"/>
            <a:ext cx="3742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Average ABS Error is 0.5009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45EE7-2A56-422C-8550-062873CC6DEB}"/>
              </a:ext>
            </a:extLst>
          </p:cNvPr>
          <p:cNvSpPr txBox="1"/>
          <p:nvPr/>
        </p:nvSpPr>
        <p:spPr>
          <a:xfrm>
            <a:off x="588775" y="4876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8DB28-9DC5-4932-9F47-EE3AE7BB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11" y="4831824"/>
            <a:ext cx="3742803" cy="19089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Calculate the derivative of the error with respect to the weights and bias into the output layer neurons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283009" y="2175315"/>
            <a:ext cx="3481387" cy="2222500"/>
            <a:chOff x="392" y="1905"/>
            <a:chExt cx="3464" cy="2158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63493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63494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63496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63497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63499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63500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63501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63503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63504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63506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63507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08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63520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3967162" y="1555750"/>
            <a:ext cx="508847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New weights going into node 4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We now obtain </a:t>
            </a:r>
            <a:r>
              <a:rPr lang="en-US" altLang="en-US" dirty="0">
                <a:sym typeface="Symbol" panose="05050102010706020507" pitchFamily="18" charset="2"/>
              </a:rPr>
              <a:t> values for each input separately: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Input 0,0: 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= y</a:t>
            </a:r>
            <a:r>
              <a:rPr lang="en-US" altLang="en-US" baseline="-25000" dirty="0"/>
              <a:t>4</a:t>
            </a:r>
            <a:r>
              <a:rPr lang="en-US" altLang="en-US" dirty="0"/>
              <a:t>(0,0)</a:t>
            </a:r>
            <a:r>
              <a:rPr lang="en-US" altLang="en-US" baseline="-25000" dirty="0"/>
              <a:t> </a:t>
            </a:r>
            <a:r>
              <a:rPr lang="en-US" altLang="en-US" dirty="0"/>
              <a:t>(1-</a:t>
            </a:r>
            <a:r>
              <a:rPr lang="en-US" altLang="en-US" dirty="0">
                <a:sym typeface="Symbol" panose="05050102010706020507" pitchFamily="18" charset="2"/>
              </a:rPr>
              <a:t> y</a:t>
            </a:r>
            <a:r>
              <a:rPr lang="en-US" altLang="en-US" baseline="-25000" dirty="0"/>
              <a:t>4</a:t>
            </a:r>
            <a:r>
              <a:rPr lang="en-US" altLang="en-US" dirty="0"/>
              <a:t>(0,0)) *(0-y</a:t>
            </a:r>
            <a:r>
              <a:rPr lang="en-US" altLang="en-US" baseline="-25000" dirty="0"/>
              <a:t>4</a:t>
            </a:r>
            <a:r>
              <a:rPr lang="en-US" altLang="en-US" dirty="0"/>
              <a:t>(0,0)) = </a:t>
            </a:r>
            <a:r>
              <a:rPr lang="en-US" dirty="0"/>
              <a:t>-0.1460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Input 0,1: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= y</a:t>
            </a:r>
            <a:r>
              <a:rPr lang="en-US" altLang="en-US" baseline="-25000" dirty="0"/>
              <a:t>4</a:t>
            </a:r>
            <a:r>
              <a:rPr lang="en-US" altLang="en-US" dirty="0"/>
              <a:t>(0,1)</a:t>
            </a:r>
            <a:r>
              <a:rPr lang="en-US" altLang="en-US" baseline="-25000" dirty="0"/>
              <a:t> </a:t>
            </a:r>
            <a:r>
              <a:rPr lang="en-US" altLang="en-US" dirty="0"/>
              <a:t>(1-</a:t>
            </a:r>
            <a:r>
              <a:rPr lang="en-US" altLang="en-US" dirty="0">
                <a:sym typeface="Symbol" panose="05050102010706020507" pitchFamily="18" charset="2"/>
              </a:rPr>
              <a:t> y</a:t>
            </a:r>
            <a:r>
              <a:rPr lang="en-US" altLang="en-US" baseline="-25000" dirty="0"/>
              <a:t>4</a:t>
            </a:r>
            <a:r>
              <a:rPr lang="en-US" altLang="en-US" dirty="0"/>
              <a:t>(0,1)) *(0-y</a:t>
            </a:r>
            <a:r>
              <a:rPr lang="en-US" altLang="en-US" baseline="-25000" dirty="0"/>
              <a:t>4</a:t>
            </a:r>
            <a:r>
              <a:rPr lang="en-US" altLang="en-US" dirty="0"/>
              <a:t>(0,1)) = </a:t>
            </a:r>
            <a:r>
              <a:rPr lang="en-US" dirty="0"/>
              <a:t>0.0655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Input 1,0: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= y</a:t>
            </a:r>
            <a:r>
              <a:rPr lang="en-US" altLang="en-US" baseline="-25000" dirty="0"/>
              <a:t>4</a:t>
            </a:r>
            <a:r>
              <a:rPr lang="en-US" altLang="en-US" dirty="0"/>
              <a:t>(1,0)</a:t>
            </a:r>
            <a:r>
              <a:rPr lang="en-US" altLang="en-US" baseline="-25000" dirty="0"/>
              <a:t> </a:t>
            </a:r>
            <a:r>
              <a:rPr lang="en-US" altLang="en-US" dirty="0"/>
              <a:t>(1-</a:t>
            </a:r>
            <a:r>
              <a:rPr lang="en-US" altLang="en-US" dirty="0">
                <a:sym typeface="Symbol" panose="05050102010706020507" pitchFamily="18" charset="2"/>
              </a:rPr>
              <a:t> y</a:t>
            </a:r>
            <a:r>
              <a:rPr lang="en-US" altLang="en-US" baseline="-25000" dirty="0"/>
              <a:t>4</a:t>
            </a:r>
            <a:r>
              <a:rPr lang="en-US" altLang="en-US" dirty="0"/>
              <a:t>(1,0)) *(0-y</a:t>
            </a:r>
            <a:r>
              <a:rPr lang="en-US" altLang="en-US" baseline="-25000" dirty="0"/>
              <a:t>4</a:t>
            </a:r>
            <a:r>
              <a:rPr lang="en-US" altLang="en-US" dirty="0"/>
              <a:t>(1,0)) = 0.0570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Input 1,1: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= y</a:t>
            </a:r>
            <a:r>
              <a:rPr lang="en-US" altLang="en-US" baseline="-25000" dirty="0"/>
              <a:t>4</a:t>
            </a:r>
            <a:r>
              <a:rPr lang="en-US" altLang="en-US" dirty="0"/>
              <a:t>(1,1)</a:t>
            </a:r>
            <a:r>
              <a:rPr lang="en-US" altLang="en-US" baseline="-25000" dirty="0"/>
              <a:t> </a:t>
            </a:r>
            <a:r>
              <a:rPr lang="en-US" altLang="en-US" dirty="0"/>
              <a:t>(1-</a:t>
            </a:r>
            <a:r>
              <a:rPr lang="en-US" altLang="en-US" dirty="0">
                <a:sym typeface="Symbol" panose="05050102010706020507" pitchFamily="18" charset="2"/>
              </a:rPr>
              <a:t> y</a:t>
            </a:r>
            <a:r>
              <a:rPr lang="en-US" altLang="en-US" baseline="-25000" dirty="0"/>
              <a:t>4</a:t>
            </a:r>
            <a:r>
              <a:rPr lang="en-US" altLang="en-US" dirty="0"/>
              <a:t>(1,1)) *(0-y</a:t>
            </a:r>
            <a:r>
              <a:rPr lang="en-US" altLang="en-US" baseline="-25000" dirty="0"/>
              <a:t>4</a:t>
            </a:r>
            <a:r>
              <a:rPr lang="en-US" altLang="en-US" dirty="0"/>
              <a:t>(1,1)) =  -0.1468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Average: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/>
              <a:t> </a:t>
            </a:r>
            <a:r>
              <a:rPr lang="en-US" altLang="en-US" b="1" dirty="0"/>
              <a:t>-</a:t>
            </a:r>
            <a:r>
              <a:rPr lang="en-US" b="1" dirty="0"/>
              <a:t> 0.0426 </a:t>
            </a:r>
            <a:endParaRPr lang="en-US" altLang="en-US" b="1" dirty="0"/>
          </a:p>
        </p:txBody>
      </p:sp>
      <p:graphicFrame>
        <p:nvGraphicFramePr>
          <p:cNvPr id="4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209106"/>
              </p:ext>
            </p:extLst>
          </p:nvPr>
        </p:nvGraphicFramePr>
        <p:xfrm>
          <a:off x="407491" y="4628936"/>
          <a:ext cx="2949365" cy="197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3" imgW="1422360" imgH="952200" progId="Equation.3">
                  <p:embed/>
                </p:oleObj>
              </mc:Choice>
              <mc:Fallback>
                <p:oleObj name="Equation" r:id="rId3" imgW="1422360" imgH="952200" progId="Equation.3">
                  <p:embed/>
                  <p:pic>
                    <p:nvPicPr>
                      <p:cNvPr id="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91" y="4628936"/>
                        <a:ext cx="2949365" cy="1975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Training Example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65540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65541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65542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65544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65545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65547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65548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65549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65551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65552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65554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65555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6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65568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65570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3975100" y="1438275"/>
            <a:ext cx="4652963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dirty="0"/>
              <a:t>New weights going into node 4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Average: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b="1" dirty="0"/>
              <a:t>-0.0426</a:t>
            </a:r>
            <a:r>
              <a:rPr lang="en-US" dirty="0"/>
              <a:t> </a:t>
            </a:r>
            <a:endParaRPr lang="en-US" altLang="en-US" dirty="0"/>
          </a:p>
          <a:p>
            <a:pPr>
              <a:spcBef>
                <a:spcPct val="25000"/>
              </a:spcBef>
            </a:pPr>
            <a:r>
              <a:rPr lang="en-US" altLang="en-US" dirty="0"/>
              <a:t>We can now update the weights going into node 4: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Let’s call: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ji</a:t>
            </a:r>
            <a:r>
              <a:rPr lang="en-US" altLang="en-US" dirty="0"/>
              <a:t> the derivative of the error function with respect to the weight going from neuron </a:t>
            </a:r>
            <a:r>
              <a:rPr lang="en-US" altLang="en-US" i="1" dirty="0"/>
              <a:t>i</a:t>
            </a:r>
            <a:r>
              <a:rPr lang="en-US" altLang="en-US" dirty="0"/>
              <a:t> into neuron </a:t>
            </a:r>
            <a:r>
              <a:rPr lang="en-US" altLang="en-US" i="1" dirty="0"/>
              <a:t>j</a:t>
            </a:r>
            <a:r>
              <a:rPr lang="en-US" altLang="en-US" dirty="0"/>
              <a:t>.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We do this for every possible input: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     E</a:t>
            </a:r>
            <a:r>
              <a:rPr lang="en-US" altLang="en-US" baseline="-25000" dirty="0"/>
              <a:t>4,2</a:t>
            </a:r>
            <a:r>
              <a:rPr lang="en-US" altLang="en-US" dirty="0"/>
              <a:t> = - output(neuron(2)*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=-y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/>
              <a:t>*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25000"/>
              </a:spcBef>
            </a:pPr>
            <a:r>
              <a:rPr lang="en-US" altLang="en-US" dirty="0">
                <a:sym typeface="Symbol" panose="05050102010706020507" pitchFamily="18" charset="2"/>
              </a:rPr>
              <a:t>For (0,0): E</a:t>
            </a:r>
            <a:r>
              <a:rPr lang="en-US" altLang="en-US" baseline="-25000" dirty="0">
                <a:sym typeface="Symbol" panose="05050102010706020507" pitchFamily="18" charset="2"/>
              </a:rPr>
              <a:t>4,2 </a:t>
            </a:r>
            <a:r>
              <a:rPr lang="en-US" altLang="en-US" dirty="0">
                <a:sym typeface="Symbol" panose="05050102010706020507" pitchFamily="18" charset="2"/>
              </a:rPr>
              <a:t>=  -(0.3775)*-0.0426=0.0161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01356"/>
              </p:ext>
            </p:extLst>
          </p:nvPr>
        </p:nvGraphicFramePr>
        <p:xfrm>
          <a:off x="4082914" y="4851401"/>
          <a:ext cx="4133985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739">
                  <a:extLst>
                    <a:ext uri="{9D8B030D-6E8A-4147-A177-3AD203B41FA5}">
                      <a16:colId xmlns:a16="http://schemas.microsoft.com/office/drawing/2014/main" val="3714131895"/>
                    </a:ext>
                  </a:extLst>
                </a:gridCol>
                <a:gridCol w="696739">
                  <a:extLst>
                    <a:ext uri="{9D8B030D-6E8A-4147-A177-3AD203B41FA5}">
                      <a16:colId xmlns:a16="http://schemas.microsoft.com/office/drawing/2014/main" val="542236319"/>
                    </a:ext>
                  </a:extLst>
                </a:gridCol>
                <a:gridCol w="812862">
                  <a:extLst>
                    <a:ext uri="{9D8B030D-6E8A-4147-A177-3AD203B41FA5}">
                      <a16:colId xmlns:a16="http://schemas.microsoft.com/office/drawing/2014/main" val="3110067584"/>
                    </a:ext>
                  </a:extLst>
                </a:gridCol>
                <a:gridCol w="812862">
                  <a:extLst>
                    <a:ext uri="{9D8B030D-6E8A-4147-A177-3AD203B41FA5}">
                      <a16:colId xmlns:a16="http://schemas.microsoft.com/office/drawing/2014/main" val="3981786113"/>
                    </a:ext>
                  </a:extLst>
                </a:gridCol>
                <a:gridCol w="1114783">
                  <a:extLst>
                    <a:ext uri="{9D8B030D-6E8A-4147-A177-3AD203B41FA5}">
                      <a16:colId xmlns:a16="http://schemas.microsoft.com/office/drawing/2014/main" val="2780356682"/>
                    </a:ext>
                  </a:extLst>
                </a:gridCol>
              </a:tblGrid>
              <a:tr h="213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y2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y3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/>
                        <a:t>E</a:t>
                      </a:r>
                      <a:r>
                        <a:rPr lang="en-US" altLang="en-US" sz="1400" b="1" baseline="-25000" dirty="0"/>
                        <a:t>4,2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539517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0.2689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640625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01318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411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951890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0.0188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746803"/>
                  </a:ext>
                </a:extLst>
              </a:tr>
            </a:tbl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717418" y="6292336"/>
            <a:ext cx="7143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New weight from 2 to 4 is now going to be 0.1+0.0188=0.1188</a:t>
            </a:r>
          </a:p>
        </p:txBody>
      </p:sp>
      <p:graphicFrame>
        <p:nvGraphicFramePr>
          <p:cNvPr id="5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34738"/>
              </p:ext>
            </p:extLst>
          </p:nvPr>
        </p:nvGraphicFramePr>
        <p:xfrm>
          <a:off x="644446" y="4556532"/>
          <a:ext cx="2539225" cy="170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4" imgW="1422360" imgH="952200" progId="Equation.3">
                  <p:embed/>
                </p:oleObj>
              </mc:Choice>
              <mc:Fallback>
                <p:oleObj name="Equation" r:id="rId4" imgW="1422360" imgH="952200" progId="Equation.3">
                  <p:embed/>
                  <p:pic>
                    <p:nvPicPr>
                      <p:cNvPr id="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46" y="4556532"/>
                        <a:ext cx="2539225" cy="1700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72708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72709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72710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72712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72713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72715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72716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72717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72719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72720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72722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72723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72732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2733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2734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967163" y="1555750"/>
            <a:ext cx="465296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Similar to the pervious process, New weights going into node 3-4 with Average: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b="1" dirty="0"/>
              <a:t>-0.0426</a:t>
            </a:r>
            <a:r>
              <a:rPr lang="en-US" dirty="0"/>
              <a:t> </a:t>
            </a: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4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05900"/>
              </p:ext>
            </p:extLst>
          </p:nvPr>
        </p:nvGraphicFramePr>
        <p:xfrm>
          <a:off x="414161" y="4568039"/>
          <a:ext cx="2877370" cy="192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8" name="Equation" r:id="rId4" imgW="1422360" imgH="952200" progId="Equation.3">
                  <p:embed/>
                </p:oleObj>
              </mc:Choice>
              <mc:Fallback>
                <p:oleObj name="Equation" r:id="rId4" imgW="1422360" imgH="952200" progId="Equation.3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61" y="4568039"/>
                        <a:ext cx="2877370" cy="1926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5835"/>
              </p:ext>
            </p:extLst>
          </p:nvPr>
        </p:nvGraphicFramePr>
        <p:xfrm>
          <a:off x="3980714" y="2738656"/>
          <a:ext cx="4286987" cy="223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368">
                  <a:extLst>
                    <a:ext uri="{9D8B030D-6E8A-4147-A177-3AD203B41FA5}">
                      <a16:colId xmlns:a16="http://schemas.microsoft.com/office/drawing/2014/main" val="3938952113"/>
                    </a:ext>
                  </a:extLst>
                </a:gridCol>
                <a:gridCol w="899368">
                  <a:extLst>
                    <a:ext uri="{9D8B030D-6E8A-4147-A177-3AD203B41FA5}">
                      <a16:colId xmlns:a16="http://schemas.microsoft.com/office/drawing/2014/main" val="444421128"/>
                    </a:ext>
                  </a:extLst>
                </a:gridCol>
                <a:gridCol w="1049262">
                  <a:extLst>
                    <a:ext uri="{9D8B030D-6E8A-4147-A177-3AD203B41FA5}">
                      <a16:colId xmlns:a16="http://schemas.microsoft.com/office/drawing/2014/main" val="3418878457"/>
                    </a:ext>
                  </a:extLst>
                </a:gridCol>
                <a:gridCol w="1438989">
                  <a:extLst>
                    <a:ext uri="{9D8B030D-6E8A-4147-A177-3AD203B41FA5}">
                      <a16:colId xmlns:a16="http://schemas.microsoft.com/office/drawing/2014/main" val="3142129116"/>
                    </a:ext>
                  </a:extLst>
                </a:gridCol>
              </a:tblGrid>
              <a:tr h="238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r>
                        <a:rPr lang="en-US" sz="1600" b="1" u="none" strike="noStrike" baseline="-25000" dirty="0">
                          <a:effectLst/>
                        </a:rPr>
                        <a:t>43</a:t>
                      </a:r>
                      <a:endParaRPr lang="en-US" sz="16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648730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72906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867885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0.1824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237557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62467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0.0141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462349"/>
                  </a:ext>
                </a:extLst>
              </a:tr>
            </a:tbl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3980713" y="5387515"/>
            <a:ext cx="4452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New weight from 3 to 4 is now going to be -0.5+0.0141=</a:t>
            </a:r>
            <a:r>
              <a:rPr lang="en-US" dirty="0"/>
              <a:t>-0.4859 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70660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70661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70662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70664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70665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6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70668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70669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70671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70672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70674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70675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6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0687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0691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70692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3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4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5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967163" y="1555750"/>
            <a:ext cx="46529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New Bias weights going into node 4: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We also need to change the bias node B</a:t>
            </a:r>
            <a:r>
              <a:rPr lang="en-US" altLang="en-US" baseline="-25000" dirty="0"/>
              <a:t>4</a:t>
            </a:r>
            <a:r>
              <a:rPr lang="en-US" altLang="en-US" dirty="0"/>
              <a:t>=1, with average: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b="1" dirty="0"/>
              <a:t>-0.0426</a:t>
            </a:r>
            <a:r>
              <a:rPr lang="en-US" dirty="0"/>
              <a:t> 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For (0,0):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4,B</a:t>
            </a:r>
            <a:r>
              <a:rPr lang="en-US" altLang="en-US" dirty="0"/>
              <a:t>(0,0) = - 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</a:t>
            </a:r>
            <a:r>
              <a:rPr lang="en-US" altLang="en-US" baseline="-25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 =-1*-0.0426= 0.0426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New weight is   1+0.0426=1.0426</a:t>
            </a:r>
          </a:p>
        </p:txBody>
      </p:sp>
      <p:graphicFrame>
        <p:nvGraphicFramePr>
          <p:cNvPr id="4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96861"/>
              </p:ext>
            </p:extLst>
          </p:nvPr>
        </p:nvGraphicFramePr>
        <p:xfrm>
          <a:off x="347486" y="4376242"/>
          <a:ext cx="22606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Equation" r:id="rId4" imgW="1422360" imgH="939600" progId="Equation.3">
                  <p:embed/>
                </p:oleObj>
              </mc:Choice>
              <mc:Fallback>
                <p:oleObj name="Equation" r:id="rId4" imgW="1422360" imgH="939600" progId="Equation.3">
                  <p:embed/>
                  <p:pic>
                    <p:nvPicPr>
                      <p:cNvPr id="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86" y="4376242"/>
                        <a:ext cx="22606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5630"/>
              </p:ext>
            </p:extLst>
          </p:nvPr>
        </p:nvGraphicFramePr>
        <p:xfrm>
          <a:off x="4153091" y="3592867"/>
          <a:ext cx="3713452" cy="1499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363">
                  <a:extLst>
                    <a:ext uri="{9D8B030D-6E8A-4147-A177-3AD203B41FA5}">
                      <a16:colId xmlns:a16="http://schemas.microsoft.com/office/drawing/2014/main" val="2183285976"/>
                    </a:ext>
                  </a:extLst>
                </a:gridCol>
                <a:gridCol w="928363">
                  <a:extLst>
                    <a:ext uri="{9D8B030D-6E8A-4147-A177-3AD203B41FA5}">
                      <a16:colId xmlns:a16="http://schemas.microsoft.com/office/drawing/2014/main" val="542552326"/>
                    </a:ext>
                  </a:extLst>
                </a:gridCol>
                <a:gridCol w="928363">
                  <a:extLst>
                    <a:ext uri="{9D8B030D-6E8A-4147-A177-3AD203B41FA5}">
                      <a16:colId xmlns:a16="http://schemas.microsoft.com/office/drawing/2014/main" val="3782095285"/>
                    </a:ext>
                  </a:extLst>
                </a:gridCol>
                <a:gridCol w="928363">
                  <a:extLst>
                    <a:ext uri="{9D8B030D-6E8A-4147-A177-3AD203B41FA5}">
                      <a16:colId xmlns:a16="http://schemas.microsoft.com/office/drawing/2014/main" val="3986777149"/>
                    </a:ext>
                  </a:extLst>
                </a:gridCol>
              </a:tblGrid>
              <a:tr h="232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dirty="0"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600" baseline="-25000" dirty="0">
                          <a:sym typeface="Symbol" panose="05050102010706020507" pitchFamily="18" charset="2"/>
                        </a:rPr>
                        <a:t>4</a:t>
                      </a:r>
                      <a:r>
                        <a:rPr lang="en-US" altLang="en-US" sz="1600" baseline="0" dirty="0">
                          <a:sym typeface="Symbol" panose="05050102010706020507" pitchFamily="18" charset="2"/>
                        </a:rPr>
                        <a:t>(x</a:t>
                      </a:r>
                      <a:r>
                        <a:rPr lang="en-US" altLang="en-US" sz="1600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baseline="0" dirty="0">
                          <a:sym typeface="Symbol" panose="05050102010706020507" pitchFamily="18" charset="2"/>
                        </a:rPr>
                        <a:t>,x</a:t>
                      </a:r>
                      <a:r>
                        <a:rPr lang="en-US" altLang="en-US" sz="1600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baseline="0" dirty="0">
                          <a:sym typeface="Symbol" panose="05050102010706020507" pitchFamily="18" charset="2"/>
                        </a:rPr>
                        <a:t>)</a:t>
                      </a:r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dirty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600" baseline="-25000" dirty="0">
                          <a:sym typeface="Symbol" panose="05050102010706020507" pitchFamily="18" charset="2"/>
                        </a:rPr>
                        <a:t>4,B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905474"/>
                  </a:ext>
                </a:extLst>
              </a:tr>
              <a:tr h="232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4846823"/>
                  </a:ext>
                </a:extLst>
              </a:tr>
              <a:tr h="232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527788"/>
                  </a:ext>
                </a:extLst>
              </a:tr>
              <a:tr h="232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8954412"/>
                  </a:ext>
                </a:extLst>
              </a:tr>
              <a:tr h="232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6140239"/>
                  </a:ext>
                </a:extLst>
              </a:tr>
              <a:tr h="232763"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-0.0426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0.0426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408273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74453"/>
              </p:ext>
            </p:extLst>
          </p:nvPr>
        </p:nvGraphicFramePr>
        <p:xfrm>
          <a:off x="347486" y="5882840"/>
          <a:ext cx="2014143" cy="67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6" imgW="1295280" imgH="431640" progId="Equation.3">
                  <p:embed/>
                </p:oleObj>
              </mc:Choice>
              <mc:Fallback>
                <p:oleObj name="Equation" r:id="rId6" imgW="1295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486" y="5882840"/>
                        <a:ext cx="2014143" cy="671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568450"/>
            <a:ext cx="8080375" cy="3354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We now have adjusted all the weights into the output layer. 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Next, we adjust the hidden layer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target output is given by the delta values of the output layer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More formally: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Assume that </a:t>
            </a:r>
            <a:r>
              <a:rPr lang="en-US" altLang="en-US" sz="1800" i="1"/>
              <a:t>j</a:t>
            </a:r>
            <a:r>
              <a:rPr lang="en-US" altLang="en-US" sz="1800"/>
              <a:t> is a hidden neuron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Assume that </a:t>
            </a:r>
            <a:r>
              <a:rPr lang="en-US" altLang="en-US" sz="1800">
                <a:sym typeface="Symbol" panose="05050102010706020507" pitchFamily="18" charset="2"/>
              </a:rPr>
              <a:t></a:t>
            </a:r>
            <a:r>
              <a:rPr lang="en-US" altLang="en-US" sz="1800" i="1" baseline="-25000">
                <a:sym typeface="Symbol" panose="05050102010706020507" pitchFamily="18" charset="2"/>
              </a:rPr>
              <a:t>k</a:t>
            </a:r>
            <a:r>
              <a:rPr lang="en-US" altLang="en-US" sz="1800">
                <a:sym typeface="Symbol" panose="05050102010706020507" pitchFamily="18" charset="2"/>
              </a:rPr>
              <a:t> is the delta-value for an output neuron </a:t>
            </a:r>
            <a:r>
              <a:rPr lang="en-US" altLang="en-US" sz="1800" i="1">
                <a:sym typeface="Symbol" panose="05050102010706020507" pitchFamily="18" charset="2"/>
              </a:rPr>
              <a:t>k</a:t>
            </a:r>
            <a:r>
              <a:rPr lang="en-US" altLang="en-US" sz="1800">
                <a:sym typeface="Symbol" panose="05050102010706020507" pitchFamily="18" charset="2"/>
              </a:rPr>
              <a:t>.  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While the example has only one output neuron, most ANN have more.  When we sum over </a:t>
            </a:r>
            <a:r>
              <a:rPr lang="en-US" altLang="en-US" sz="1800" i="1">
                <a:sym typeface="Symbol" panose="05050102010706020507" pitchFamily="18" charset="2"/>
              </a:rPr>
              <a:t>k, </a:t>
            </a:r>
            <a:r>
              <a:rPr lang="en-US" altLang="en-US" sz="1800">
                <a:sym typeface="Symbol" panose="05050102010706020507" pitchFamily="18" charset="2"/>
              </a:rPr>
              <a:t>this means summing over all output neurons.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>
                <a:sym typeface="Symbol" panose="05050102010706020507" pitchFamily="18" charset="2"/>
              </a:rPr>
              <a:t>w</a:t>
            </a:r>
            <a:r>
              <a:rPr lang="en-US" altLang="en-US" sz="1800" i="1" baseline="-25000">
                <a:sym typeface="Symbol" panose="05050102010706020507" pitchFamily="18" charset="2"/>
              </a:rPr>
              <a:t>kj</a:t>
            </a:r>
            <a:r>
              <a:rPr lang="en-US" altLang="en-US" sz="1800">
                <a:sym typeface="Symbol" panose="05050102010706020507" pitchFamily="18" charset="2"/>
              </a:rPr>
              <a:t> is the weight from neuron </a:t>
            </a:r>
            <a:r>
              <a:rPr lang="en-US" altLang="en-US" sz="1800" i="1">
                <a:sym typeface="Symbol" panose="05050102010706020507" pitchFamily="18" charset="2"/>
              </a:rPr>
              <a:t>j</a:t>
            </a:r>
            <a:r>
              <a:rPr lang="en-US" altLang="en-US" sz="1800">
                <a:sym typeface="Symbol" panose="05050102010706020507" pitchFamily="18" charset="2"/>
              </a:rPr>
              <a:t> into neuron </a:t>
            </a:r>
            <a:r>
              <a:rPr lang="en-US" altLang="en-US" sz="1800" i="1">
                <a:sym typeface="Symbol" panose="05050102010706020507" pitchFamily="18" charset="2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804" name="Object 4"/>
              <p:cNvSpPr txBox="1"/>
              <p:nvPr>
                <p:ph sz="half" idx="2"/>
              </p:nvPr>
            </p:nvSpPr>
            <p:spPr bwMode="auto">
              <a:xfrm>
                <a:off x="2783320" y="4658735"/>
                <a:ext cx="3577359" cy="18806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altLang="en-US" i="1" dirty="0">
                    <a:sym typeface="Symbol" panose="05050102010706020507" pitchFamily="18" charset="2"/>
                  </a:rPr>
                  <a:t>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i="1" dirty="0">
                            <a:sym typeface="Symbol" panose="05050102010706020507" pitchFamily="18" charset="2"/>
                          </a:rPr>
                          <m:t>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68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783320" y="4658735"/>
                <a:ext cx="3577359" cy="1880609"/>
              </a:xfrm>
              <a:prstGeom prst="rect">
                <a:avLst/>
              </a:prstGeom>
              <a:blipFill>
                <a:blip r:embed="rId2"/>
                <a:stretch>
                  <a:fillRect l="-22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79876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79877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79878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79880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79881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79883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79884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79885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8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79887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79888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79890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79891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2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9906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3967163" y="1555750"/>
            <a:ext cx="46529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We now calculate the updates to the weights of neuron 2.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First, we calculate the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We obtain (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b="1" dirty="0"/>
              <a:t>-0.0426</a:t>
            </a:r>
            <a:r>
              <a:rPr lang="en-US" dirty="0"/>
              <a:t> , y</a:t>
            </a:r>
            <a:r>
              <a:rPr lang="en-US" baseline="-25000" dirty="0"/>
              <a:t>2</a:t>
            </a:r>
            <a:r>
              <a:rPr lang="en-US" b="1" dirty="0"/>
              <a:t>= 0.3775 </a:t>
            </a:r>
            <a:r>
              <a:rPr lang="en-US" altLang="en-US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sz="1400" dirty="0">
                <a:sym typeface="Symbol" panose="05050102010706020507" pitchFamily="18" charset="2"/>
              </a:rPr>
              <a:t></a:t>
            </a:r>
            <a:r>
              <a:rPr lang="en-US" altLang="en-US" sz="1400" baseline="-25000" dirty="0">
                <a:sym typeface="Symbol" panose="05050102010706020507" pitchFamily="18" charset="2"/>
              </a:rPr>
              <a:t>2 </a:t>
            </a:r>
            <a:r>
              <a:rPr lang="en-US" altLang="en-US" sz="1400" dirty="0">
                <a:sym typeface="Symbol" panose="05050102010706020507" pitchFamily="18" charset="2"/>
              </a:rPr>
              <a:t>(0,0) = 0.3775(1-0.3775)(</a:t>
            </a:r>
            <a:r>
              <a:rPr lang="en-US" sz="1400" b="1" dirty="0"/>
              <a:t>-0.0426*0.1</a:t>
            </a:r>
            <a:r>
              <a:rPr lang="en-US" altLang="en-US" sz="1400" dirty="0">
                <a:sym typeface="Symbol" panose="05050102010706020507" pitchFamily="18" charset="2"/>
              </a:rPr>
              <a:t>) =</a:t>
            </a:r>
            <a:r>
              <a:rPr lang="en-US" altLang="en-US" sz="1400" dirty="0"/>
              <a:t>- </a:t>
            </a:r>
            <a:r>
              <a:rPr lang="en-US" sz="1400" dirty="0"/>
              <a:t>0.0010</a:t>
            </a:r>
            <a:r>
              <a:rPr lang="en-US" altLang="en-US" sz="1400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9913" name="Object 4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9062983"/>
              </p:ext>
            </p:extLst>
          </p:nvPr>
        </p:nvGraphicFramePr>
        <p:xfrm>
          <a:off x="301625" y="4775200"/>
          <a:ext cx="28432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4" name="Equation" r:id="rId4" imgW="1511280" imgH="812520" progId="Equation.3">
                  <p:embed/>
                </p:oleObj>
              </mc:Choice>
              <mc:Fallback>
                <p:oleObj name="Equation" r:id="rId4" imgW="1511280" imgH="8125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775200"/>
                        <a:ext cx="284321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08869"/>
              </p:ext>
            </p:extLst>
          </p:nvPr>
        </p:nvGraphicFramePr>
        <p:xfrm>
          <a:off x="4161049" y="2553665"/>
          <a:ext cx="4241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Equation" r:id="rId6" imgW="2692080" imgH="342720" progId="Equation.3">
                  <p:embed/>
                </p:oleObj>
              </mc:Choice>
              <mc:Fallback>
                <p:oleObj name="Equation" r:id="rId6" imgW="269208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1049" y="2553665"/>
                        <a:ext cx="42418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99767"/>
              </p:ext>
            </p:extLst>
          </p:nvPr>
        </p:nvGraphicFramePr>
        <p:xfrm>
          <a:off x="4137914" y="4101288"/>
          <a:ext cx="4512700" cy="172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3714131895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542236319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110067584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981786113"/>
                    </a:ext>
                  </a:extLst>
                </a:gridCol>
                <a:gridCol w="958450">
                  <a:extLst>
                    <a:ext uri="{9D8B030D-6E8A-4147-A177-3AD203B41FA5}">
                      <a16:colId xmlns:a16="http://schemas.microsoft.com/office/drawing/2014/main" val="2780356682"/>
                    </a:ext>
                  </a:extLst>
                </a:gridCol>
                <a:gridCol w="958450">
                  <a:extLst>
                    <a:ext uri="{9D8B030D-6E8A-4147-A177-3AD203B41FA5}">
                      <a16:colId xmlns:a16="http://schemas.microsoft.com/office/drawing/2014/main" val="2206551461"/>
                    </a:ext>
                  </a:extLst>
                </a:gridCol>
              </a:tblGrid>
              <a:tr h="287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y2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dirty="0"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/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539517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0.2689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640625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013181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4111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951890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7468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69B863F-BC07-4D56-8E98-15C50867079D}"/>
              </a:ext>
            </a:extLst>
          </p:cNvPr>
          <p:cNvSpPr txBox="1"/>
          <p:nvPr/>
        </p:nvSpPr>
        <p:spPr>
          <a:xfrm>
            <a:off x="235510" y="4484456"/>
            <a:ext cx="316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sym typeface="Symbol" panose="05050102010706020507" pitchFamily="18" charset="2"/>
              </a:rPr>
              <a:t>Set the</a:t>
            </a:r>
            <a:r>
              <a:rPr lang="en-US" altLang="en-US" sz="1800" i="1" dirty="0">
                <a:sym typeface="Symbol" panose="05050102010706020507" pitchFamily="18" charset="2"/>
              </a:rPr>
              <a:t> =1: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930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Example: ADALINE Neural Network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Calculates and of inputs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571625" y="3009900"/>
            <a:ext cx="639763" cy="639763"/>
            <a:chOff x="990" y="1896"/>
            <a:chExt cx="403" cy="403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1573213" y="4138613"/>
            <a:ext cx="639762" cy="639762"/>
            <a:chOff x="990" y="1896"/>
            <a:chExt cx="403" cy="403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</p:grp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1616075" y="5186363"/>
            <a:ext cx="639763" cy="639762"/>
            <a:chOff x="990" y="1896"/>
            <a:chExt cx="403" cy="403"/>
          </a:xfrm>
        </p:grpSpPr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</p:grp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225550" y="5992813"/>
            <a:ext cx="1243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Bias Node</a:t>
            </a:r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4530725" y="4137025"/>
            <a:ext cx="639763" cy="639763"/>
            <a:chOff x="990" y="1896"/>
            <a:chExt cx="403" cy="403"/>
          </a:xfrm>
        </p:grpSpPr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</p:grp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2317750" y="3328988"/>
            <a:ext cx="2093913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2325688" y="4430713"/>
            <a:ext cx="2041525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2459038" y="4678363"/>
            <a:ext cx="1927225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708275" y="30622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w</a:t>
            </a:r>
            <a:r>
              <a:rPr lang="en-US" altLang="en-US" baseline="-25000" dirty="0"/>
              <a:t>0,3</a:t>
            </a:r>
            <a:r>
              <a:rPr lang="en-US" altLang="en-US" dirty="0"/>
              <a:t>=0.6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682875" y="404812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w</a:t>
            </a:r>
            <a:r>
              <a:rPr lang="en-US" altLang="en-US" baseline="-25000" dirty="0"/>
              <a:t>1,3</a:t>
            </a:r>
            <a:r>
              <a:rPr lang="en-US" altLang="en-US" dirty="0"/>
              <a:t>=0.6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879725" y="52212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w</a:t>
            </a:r>
            <a:r>
              <a:rPr lang="en-US" altLang="en-US" baseline="-25000" dirty="0"/>
              <a:t>2,3</a:t>
            </a:r>
            <a:r>
              <a:rPr lang="en-US" altLang="en-US" dirty="0"/>
              <a:t>=-0.9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805488" y="4030663"/>
            <a:ext cx="2770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threshold function is step function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74757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74758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5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74760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74761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74763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74764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74765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74767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74768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74770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74771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2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3959225" y="1681163"/>
            <a:ext cx="499491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Call E</a:t>
            </a:r>
            <a:r>
              <a:rPr lang="en-US" altLang="en-US" baseline="-25000" dirty="0"/>
              <a:t>20</a:t>
            </a:r>
            <a:r>
              <a:rPr lang="en-US" altLang="en-US" dirty="0"/>
              <a:t> the derivative of E with respect to </a:t>
            </a:r>
            <a:r>
              <a:rPr lang="en-US" altLang="en-US" i="1" dirty="0"/>
              <a:t>w</a:t>
            </a:r>
            <a:r>
              <a:rPr lang="en-US" altLang="en-US" baseline="-25000" dirty="0"/>
              <a:t>20</a:t>
            </a:r>
            <a:r>
              <a:rPr lang="en-US" altLang="en-US" dirty="0"/>
              <a:t>. We use the output activation for the neurons in the previous layer (which happens to be the input layer)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E</a:t>
            </a:r>
            <a:r>
              <a:rPr lang="en-US" altLang="en-US" baseline="-25000" dirty="0"/>
              <a:t>20 </a:t>
            </a:r>
            <a:r>
              <a:rPr lang="en-US" altLang="en-US" dirty="0"/>
              <a:t>(0,0) = - 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/>
              <a:t>0)</a:t>
            </a:r>
            <a:r>
              <a:rPr lang="en-US" altLang="en-US" dirty="0">
                <a:sym typeface="Symbol" panose="05050102010706020507" pitchFamily="18" charset="2"/>
              </a:rPr>
              <a:t>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(0,0) = </a:t>
            </a:r>
            <a:r>
              <a:rPr lang="en-US" altLang="en-US" dirty="0"/>
              <a:t> 0*</a:t>
            </a:r>
            <a:r>
              <a:rPr lang="en-US" dirty="0">
                <a:solidFill>
                  <a:schemeClr val="dk1"/>
                </a:solidFill>
              </a:rPr>
              <a:t> -0.0010=0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20</a:t>
            </a:r>
            <a:r>
              <a:rPr lang="en-US" altLang="en-US" dirty="0">
                <a:sym typeface="Symbol" panose="05050102010706020507" pitchFamily="18" charset="2"/>
              </a:rPr>
              <a:t>(0,1) =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/>
              <a:t>0)</a:t>
            </a:r>
            <a:r>
              <a:rPr lang="en-US" altLang="en-US" dirty="0">
                <a:sym typeface="Symbol" panose="05050102010706020507" pitchFamily="18" charset="2"/>
              </a:rPr>
              <a:t>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(0,1) = </a:t>
            </a:r>
            <a:r>
              <a:rPr lang="en-US" altLang="en-US" dirty="0"/>
              <a:t> 0*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-0.0010 </a:t>
            </a:r>
            <a:r>
              <a:rPr lang="en-US" dirty="0">
                <a:solidFill>
                  <a:schemeClr val="dk1"/>
                </a:solidFill>
              </a:rPr>
              <a:t>=0</a:t>
            </a:r>
            <a:r>
              <a:rPr lang="en-US" altLang="en-US" dirty="0">
                <a:sym typeface="Symbol" panose="05050102010706020507" pitchFamily="18" charset="2"/>
              </a:rPr>
              <a:t>  E</a:t>
            </a:r>
            <a:r>
              <a:rPr lang="en-US" altLang="en-US" baseline="-25000" dirty="0">
                <a:sym typeface="Symbol" panose="05050102010706020507" pitchFamily="18" charset="2"/>
              </a:rPr>
              <a:t>20</a:t>
            </a:r>
            <a:r>
              <a:rPr lang="en-US" altLang="en-US" dirty="0">
                <a:sym typeface="Symbol" panose="05050102010706020507" pitchFamily="18" charset="2"/>
              </a:rPr>
              <a:t>(1,0) = 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/>
              <a:t>1)</a:t>
            </a:r>
            <a:r>
              <a:rPr lang="en-US" altLang="en-US" dirty="0">
                <a:sym typeface="Symbol" panose="05050102010706020507" pitchFamily="18" charset="2"/>
              </a:rPr>
              <a:t>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(1,0) = </a:t>
            </a:r>
            <a:r>
              <a:rPr lang="en-US" altLang="en-US" dirty="0"/>
              <a:t> -1*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-0.0008 </a:t>
            </a:r>
            <a:r>
              <a:rPr lang="en-US" dirty="0">
                <a:solidFill>
                  <a:schemeClr val="dk1"/>
                </a:solidFill>
              </a:rPr>
              <a:t>=0.0008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20</a:t>
            </a:r>
            <a:r>
              <a:rPr lang="en-US" altLang="en-US" dirty="0">
                <a:sym typeface="Symbol" panose="05050102010706020507" pitchFamily="18" charset="2"/>
              </a:rPr>
              <a:t>(1,1) = 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/>
              <a:t>1)</a:t>
            </a:r>
            <a:r>
              <a:rPr lang="en-US" altLang="en-US" dirty="0">
                <a:sym typeface="Symbol" panose="05050102010706020507" pitchFamily="18" charset="2"/>
              </a:rPr>
              <a:t>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(1,1) = </a:t>
            </a:r>
            <a:r>
              <a:rPr lang="en-US" altLang="en-US" dirty="0"/>
              <a:t> -1*</a:t>
            </a:r>
            <a:r>
              <a:rPr lang="en-US" dirty="0">
                <a:solidFill>
                  <a:schemeClr val="dk1"/>
                </a:solidFill>
              </a:rPr>
              <a:t> -0.0011=0.0011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The average is </a:t>
            </a:r>
            <a:r>
              <a:rPr lang="en-US" b="1" dirty="0"/>
              <a:t>0.0005</a:t>
            </a:r>
            <a:r>
              <a:rPr lang="en-US" altLang="en-US" dirty="0">
                <a:sym typeface="Symbol" panose="05050102010706020507" pitchFamily="18" charset="2"/>
              </a:rPr>
              <a:t> and the new weight (W</a:t>
            </a:r>
            <a:r>
              <a:rPr lang="en-US" altLang="en-US" baseline="-25000" dirty="0">
                <a:sym typeface="Symbol" panose="05050102010706020507" pitchFamily="18" charset="2"/>
              </a:rPr>
              <a:t>20</a:t>
            </a:r>
            <a:r>
              <a:rPr lang="en-US" altLang="en-US" dirty="0">
                <a:sym typeface="Symbol" panose="05050102010706020507" pitchFamily="18" charset="2"/>
              </a:rPr>
              <a:t>)=-0.5+0.0005)=</a:t>
            </a:r>
            <a:r>
              <a:rPr lang="en-US" dirty="0"/>
              <a:t>-0.4995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74794" name="Object 42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063" y="4775200"/>
          <a:ext cx="29559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Equation" r:id="rId4" imgW="1473120" imgH="761760" progId="Equation.3">
                  <p:embed/>
                </p:oleObj>
              </mc:Choice>
              <mc:Fallback>
                <p:oleObj name="Equation" r:id="rId4" imgW="1473120" imgH="7617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775200"/>
                        <a:ext cx="29559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54CBD6-DC8F-4F4C-B281-703D5BB9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28851"/>
              </p:ext>
            </p:extLst>
          </p:nvPr>
        </p:nvGraphicFramePr>
        <p:xfrm>
          <a:off x="5036704" y="102021"/>
          <a:ext cx="3873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59839983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69180413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2440635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9386851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656050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4092206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16590231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8863026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dw02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dw12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dw03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dw13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09180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-0.0009759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9190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0.005323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-0.0009759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6373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-0.000837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0.003176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-0.0009759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9250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-0.0009759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21791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-0.0005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-0.0010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0.0044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2417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83972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83973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83974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9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83976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83977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9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83979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83980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83981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98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83983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83984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9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83986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83987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8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5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83996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3997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3998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3999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84000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4001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4002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4003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7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04079" y="1653064"/>
            <a:ext cx="465296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Call E</a:t>
            </a:r>
            <a:r>
              <a:rPr lang="en-US" altLang="en-US" baseline="-25000" dirty="0"/>
              <a:t>21</a:t>
            </a:r>
            <a:r>
              <a:rPr lang="en-US" altLang="en-US" dirty="0"/>
              <a:t>, E</a:t>
            </a:r>
            <a:r>
              <a:rPr lang="en-US" altLang="en-US" baseline="-25000" dirty="0"/>
              <a:t>30</a:t>
            </a:r>
            <a:r>
              <a:rPr lang="en-US" altLang="en-US" dirty="0"/>
              <a:t> and E</a:t>
            </a:r>
            <a:r>
              <a:rPr lang="en-US" altLang="en-US" baseline="-25000" dirty="0"/>
              <a:t>31</a:t>
            </a:r>
            <a:r>
              <a:rPr lang="en-US" altLang="en-US" dirty="0"/>
              <a:t> as well as their respective </a:t>
            </a:r>
            <a:r>
              <a:rPr lang="en-US" altLang="en-US" dirty="0" err="1"/>
              <a:t>wegihts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84009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063" y="4775200"/>
          <a:ext cx="29559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4" imgW="1473120" imgH="761760" progId="Equation.3">
                  <p:embed/>
                </p:oleObj>
              </mc:Choice>
              <mc:Fallback>
                <p:oleObj name="Equation" r:id="rId4" imgW="1473120" imgH="7617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775200"/>
                        <a:ext cx="29559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50718"/>
              </p:ext>
            </p:extLst>
          </p:nvPr>
        </p:nvGraphicFramePr>
        <p:xfrm>
          <a:off x="3980714" y="2640220"/>
          <a:ext cx="4959349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3714131895"/>
                    </a:ext>
                  </a:extLst>
                </a:gridCol>
                <a:gridCol w="387558">
                  <a:extLst>
                    <a:ext uri="{9D8B030D-6E8A-4147-A177-3AD203B41FA5}">
                      <a16:colId xmlns:a16="http://schemas.microsoft.com/office/drawing/2014/main" val="542236319"/>
                    </a:ext>
                  </a:extLst>
                </a:gridCol>
                <a:gridCol w="978969">
                  <a:extLst>
                    <a:ext uri="{9D8B030D-6E8A-4147-A177-3AD203B41FA5}">
                      <a16:colId xmlns:a16="http://schemas.microsoft.com/office/drawing/2014/main" val="3110067584"/>
                    </a:ext>
                  </a:extLst>
                </a:gridCol>
                <a:gridCol w="633494">
                  <a:extLst>
                    <a:ext uri="{9D8B030D-6E8A-4147-A177-3AD203B41FA5}">
                      <a16:colId xmlns:a16="http://schemas.microsoft.com/office/drawing/2014/main" val="3981786113"/>
                    </a:ext>
                  </a:extLst>
                </a:gridCol>
                <a:gridCol w="868791">
                  <a:extLst>
                    <a:ext uri="{9D8B030D-6E8A-4147-A177-3AD203B41FA5}">
                      <a16:colId xmlns:a16="http://schemas.microsoft.com/office/drawing/2014/main" val="2780356682"/>
                    </a:ext>
                  </a:extLst>
                </a:gridCol>
                <a:gridCol w="868791">
                  <a:extLst>
                    <a:ext uri="{9D8B030D-6E8A-4147-A177-3AD203B41FA5}">
                      <a16:colId xmlns:a16="http://schemas.microsoft.com/office/drawing/2014/main" val="2206551461"/>
                    </a:ext>
                  </a:extLst>
                </a:gridCol>
                <a:gridCol w="868791">
                  <a:extLst>
                    <a:ext uri="{9D8B030D-6E8A-4147-A177-3AD203B41FA5}">
                      <a16:colId xmlns:a16="http://schemas.microsoft.com/office/drawing/2014/main" val="567295622"/>
                    </a:ext>
                  </a:extLst>
                </a:gridCol>
              </a:tblGrid>
              <a:tr h="213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dirty="0"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/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dirty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400" baseline="-25000" dirty="0">
                          <a:sym typeface="Symbol" panose="05050102010706020507" pitchFamily="18" charset="2"/>
                        </a:rPr>
                        <a:t>21</a:t>
                      </a:r>
                      <a:endParaRPr lang="en-US" sz="1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539517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640625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-0.005323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01318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411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951890"/>
                  </a:ext>
                </a:extLst>
              </a:tr>
              <a:tr h="2164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7468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80714" y="4169605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Finally the new weights are</a:t>
            </a:r>
            <a:r>
              <a:rPr lang="en-US" dirty="0"/>
              <a:t>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714" y="4538937"/>
            <a:ext cx="2932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W</a:t>
            </a:r>
            <a:r>
              <a:rPr lang="en-US" altLang="en-US" baseline="-25000" dirty="0"/>
              <a:t>21</a:t>
            </a:r>
            <a:r>
              <a:rPr lang="en-US" altLang="en-US" dirty="0"/>
              <a:t>= 1+0.0005 = 1.0005</a:t>
            </a:r>
          </a:p>
          <a:p>
            <a:r>
              <a:rPr lang="en-US" altLang="en-US" dirty="0"/>
              <a:t>W</a:t>
            </a:r>
            <a:r>
              <a:rPr lang="en-US" altLang="en-US" baseline="-25000" dirty="0"/>
              <a:t>30</a:t>
            </a:r>
            <a:r>
              <a:rPr lang="en-US" altLang="en-US" dirty="0"/>
              <a:t>=-0.5-0.0020 = -0.5020</a:t>
            </a:r>
          </a:p>
          <a:p>
            <a:r>
              <a:rPr lang="en-US" altLang="en-US" dirty="0"/>
              <a:t>W</a:t>
            </a:r>
            <a:r>
              <a:rPr lang="en-US" altLang="en-US" baseline="-25000" dirty="0"/>
              <a:t>31</a:t>
            </a:r>
            <a:r>
              <a:rPr lang="en-US" altLang="en-US" dirty="0"/>
              <a:t>= 1-0.0026 = </a:t>
            </a:r>
            <a:r>
              <a:rPr lang="en-US" dirty="0"/>
              <a:t>0.9974 </a:t>
            </a:r>
            <a:r>
              <a:rPr lang="en-US" alt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86020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86021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86022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86024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86025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86027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86028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86029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86031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86032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86034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86035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6047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86048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6049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6050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3959225" y="1681163"/>
            <a:ext cx="465296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Call E</a:t>
            </a:r>
            <a:r>
              <a:rPr lang="en-US" altLang="en-US" baseline="-25000" dirty="0"/>
              <a:t>2B</a:t>
            </a:r>
            <a:r>
              <a:rPr lang="en-US" altLang="en-US" dirty="0"/>
              <a:t> the derivative of E with respect to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3</a:t>
            </a:r>
            <a:r>
              <a:rPr lang="en-US" alt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E</a:t>
            </a:r>
            <a:r>
              <a:rPr lang="en-US" altLang="en-US" baseline="-25000" dirty="0"/>
              <a:t>2B </a:t>
            </a:r>
            <a:r>
              <a:rPr lang="en-US" altLang="en-US" dirty="0"/>
              <a:t>(0,0) = - </a:t>
            </a:r>
            <a:r>
              <a:rPr lang="en-US" altLang="en-US" dirty="0">
                <a:sym typeface="Symbol" panose="05050102010706020507" pitchFamily="18" charset="2"/>
              </a:rPr>
              <a:t>-0.5 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(0,0) = </a:t>
            </a:r>
            <a:r>
              <a:rPr lang="en-US" altLang="en-US" dirty="0"/>
              <a:t> </a:t>
            </a:r>
            <a:r>
              <a:rPr lang="en-US" dirty="0"/>
              <a:t>-0.0005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3B </a:t>
            </a:r>
            <a:r>
              <a:rPr lang="en-US" altLang="en-US" dirty="0">
                <a:sym typeface="Symbol" panose="05050102010706020507" pitchFamily="18" charset="2"/>
              </a:rPr>
              <a:t>(0,0) = 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-0.5 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(0,0) =  </a:t>
            </a:r>
            <a:r>
              <a:rPr lang="en-US" dirty="0"/>
              <a:t>0.004187 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For all </a:t>
            </a:r>
            <a:r>
              <a:rPr lang="en-US" altLang="en-US" dirty="0" err="1">
                <a:sym typeface="Symbol" panose="05050102010706020507" pitchFamily="18" charset="2"/>
              </a:rPr>
              <a:t>E</a:t>
            </a:r>
            <a:r>
              <a:rPr lang="en-US" altLang="en-US" baseline="-25000" dirty="0" err="1">
                <a:sym typeface="Symbol" panose="05050102010706020507" pitchFamily="18" charset="2"/>
              </a:rPr>
              <a:t>jB</a:t>
            </a:r>
            <a:r>
              <a:rPr lang="en-US" altLang="en-US" baseline="-25000" dirty="0">
                <a:sym typeface="Symbol" panose="05050102010706020507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The new biases are:</a:t>
            </a:r>
          </a:p>
          <a:p>
            <a:pPr>
              <a:spcBef>
                <a:spcPct val="50000"/>
              </a:spcBef>
            </a:pPr>
            <a:r>
              <a:rPr lang="en-US" altLang="en-US" i="1" dirty="0"/>
              <a:t>B</a:t>
            </a:r>
            <a:r>
              <a:rPr lang="en-US" altLang="en-US" i="1" baseline="-25000" dirty="0"/>
              <a:t>2</a:t>
            </a:r>
            <a:r>
              <a:rPr lang="en-US" altLang="en-US" dirty="0">
                <a:sym typeface="Symbol" panose="05050102010706020507" pitchFamily="18" charset="2"/>
              </a:rPr>
              <a:t> = -0.5 + -0.0005=-0.5005</a:t>
            </a:r>
          </a:p>
          <a:p>
            <a:pPr>
              <a:spcBef>
                <a:spcPct val="50000"/>
              </a:spcBef>
            </a:pPr>
            <a:r>
              <a:rPr lang="en-US" altLang="en-US" i="1" dirty="0"/>
              <a:t>B</a:t>
            </a:r>
            <a:r>
              <a:rPr lang="en-US" altLang="en-US" i="1" baseline="-25000" dirty="0"/>
              <a:t>3</a:t>
            </a:r>
            <a:r>
              <a:rPr lang="en-US" altLang="en-US" dirty="0">
                <a:sym typeface="Symbol" panose="05050102010706020507" pitchFamily="18" charset="2"/>
              </a:rPr>
              <a:t> =</a:t>
            </a:r>
            <a:r>
              <a:rPr lang="en-US" altLang="en-US" dirty="0"/>
              <a:t> -1+ 0.0044=</a:t>
            </a:r>
            <a:r>
              <a:rPr lang="en-US" dirty="0"/>
              <a:t> -0.9956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86057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063" y="4775200"/>
          <a:ext cx="29559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Equation" r:id="rId4" imgW="1473120" imgH="761760" progId="Equation.3">
                  <p:embed/>
                </p:oleObj>
              </mc:Choice>
              <mc:Fallback>
                <p:oleObj name="Equation" r:id="rId4" imgW="1473120" imgH="7617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775200"/>
                        <a:ext cx="29559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45866"/>
              </p:ext>
            </p:extLst>
          </p:nvPr>
        </p:nvGraphicFramePr>
        <p:xfrm>
          <a:off x="3868153" y="3736707"/>
          <a:ext cx="4090558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3714131895"/>
                    </a:ext>
                  </a:extLst>
                </a:gridCol>
                <a:gridCol w="387558">
                  <a:extLst>
                    <a:ext uri="{9D8B030D-6E8A-4147-A177-3AD203B41FA5}">
                      <a16:colId xmlns:a16="http://schemas.microsoft.com/office/drawing/2014/main" val="542236319"/>
                    </a:ext>
                  </a:extLst>
                </a:gridCol>
                <a:gridCol w="978969">
                  <a:extLst>
                    <a:ext uri="{9D8B030D-6E8A-4147-A177-3AD203B41FA5}">
                      <a16:colId xmlns:a16="http://schemas.microsoft.com/office/drawing/2014/main" val="3110067584"/>
                    </a:ext>
                  </a:extLst>
                </a:gridCol>
                <a:gridCol w="633494">
                  <a:extLst>
                    <a:ext uri="{9D8B030D-6E8A-4147-A177-3AD203B41FA5}">
                      <a16:colId xmlns:a16="http://schemas.microsoft.com/office/drawing/2014/main" val="3981786113"/>
                    </a:ext>
                  </a:extLst>
                </a:gridCol>
                <a:gridCol w="868791">
                  <a:extLst>
                    <a:ext uri="{9D8B030D-6E8A-4147-A177-3AD203B41FA5}">
                      <a16:colId xmlns:a16="http://schemas.microsoft.com/office/drawing/2014/main" val="2780356682"/>
                    </a:ext>
                  </a:extLst>
                </a:gridCol>
                <a:gridCol w="868791">
                  <a:extLst>
                    <a:ext uri="{9D8B030D-6E8A-4147-A177-3AD203B41FA5}">
                      <a16:colId xmlns:a16="http://schemas.microsoft.com/office/drawing/2014/main" val="2206551461"/>
                    </a:ext>
                  </a:extLst>
                </a:gridCol>
              </a:tblGrid>
              <a:tr h="213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dirty="0"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/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dirty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400" baseline="-25000" dirty="0">
                          <a:sym typeface="Symbol" panose="05050102010706020507" pitchFamily="18" charset="2"/>
                        </a:rPr>
                        <a:t>2B</a:t>
                      </a:r>
                      <a:endParaRPr lang="en-US" sz="1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400" b="1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en-US" sz="1400" b="1" baseline="-25000" dirty="0">
                          <a:solidFill>
                            <a:srgbClr val="C00000"/>
                          </a:solidFill>
                        </a:rPr>
                        <a:t>3B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539517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640625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01318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4111"/>
                  </a:ext>
                </a:extLst>
              </a:tr>
              <a:tr h="2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951890"/>
                  </a:ext>
                </a:extLst>
              </a:tr>
              <a:tr h="2164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7468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246063" y="2130425"/>
            <a:ext cx="3481387" cy="2222500"/>
            <a:chOff x="392" y="1905"/>
            <a:chExt cx="3464" cy="2158"/>
          </a:xfrm>
        </p:grpSpPr>
        <p:grpSp>
          <p:nvGrpSpPr>
            <p:cNvPr id="81924" name="Group 4"/>
            <p:cNvGrpSpPr>
              <a:grpSpLocks/>
            </p:cNvGrpSpPr>
            <p:nvPr/>
          </p:nvGrpSpPr>
          <p:grpSpPr bwMode="auto">
            <a:xfrm>
              <a:off x="392" y="1957"/>
              <a:ext cx="404" cy="1140"/>
              <a:chOff x="392" y="1957"/>
              <a:chExt cx="404" cy="1140"/>
            </a:xfrm>
          </p:grpSpPr>
          <p:grpSp>
            <p:nvGrpSpPr>
              <p:cNvPr id="81925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12"/>
                <a:chOff x="990" y="1896"/>
                <a:chExt cx="403" cy="412"/>
              </a:xfrm>
            </p:grpSpPr>
            <p:sp>
              <p:nvSpPr>
                <p:cNvPr id="81926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81928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12"/>
                <a:chOff x="990" y="1896"/>
                <a:chExt cx="403" cy="412"/>
              </a:xfrm>
            </p:grpSpPr>
            <p:sp>
              <p:nvSpPr>
                <p:cNvPr id="81929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81931" name="Group 11"/>
            <p:cNvGrpSpPr>
              <a:grpSpLocks/>
            </p:cNvGrpSpPr>
            <p:nvPr/>
          </p:nvGrpSpPr>
          <p:grpSpPr bwMode="auto">
            <a:xfrm>
              <a:off x="1923" y="1957"/>
              <a:ext cx="403" cy="1140"/>
              <a:chOff x="1485" y="1957"/>
              <a:chExt cx="403" cy="1140"/>
            </a:xfrm>
          </p:grpSpPr>
          <p:grpSp>
            <p:nvGrpSpPr>
              <p:cNvPr id="81932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12"/>
                <a:chOff x="990" y="1896"/>
                <a:chExt cx="403" cy="412"/>
              </a:xfrm>
            </p:grpSpPr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81935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12"/>
                <a:chOff x="990" y="1896"/>
                <a:chExt cx="403" cy="412"/>
              </a:xfrm>
            </p:grpSpPr>
            <p:sp>
              <p:nvSpPr>
                <p:cNvPr id="81936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5" y="1952"/>
                  <a:ext cx="286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81938" name="Group 18"/>
            <p:cNvGrpSpPr>
              <a:grpSpLocks/>
            </p:cNvGrpSpPr>
            <p:nvPr/>
          </p:nvGrpSpPr>
          <p:grpSpPr bwMode="auto">
            <a:xfrm>
              <a:off x="3453" y="2344"/>
              <a:ext cx="403" cy="412"/>
              <a:chOff x="990" y="1896"/>
              <a:chExt cx="403" cy="412"/>
            </a:xfrm>
          </p:grpSpPr>
          <p:sp>
            <p:nvSpPr>
              <p:cNvPr id="81939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Text Box 20"/>
              <p:cNvSpPr txBox="1">
                <a:spLocks noChangeArrowheads="1"/>
              </p:cNvSpPr>
              <p:nvPr/>
            </p:nvSpPr>
            <p:spPr bwMode="auto">
              <a:xfrm>
                <a:off x="1045" y="1952"/>
                <a:ext cx="28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-0,5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992" y="291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672" y="2515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822" y="2196"/>
              <a:ext cx="68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2637" y="2014"/>
              <a:ext cx="6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2554" y="3147"/>
              <a:ext cx="6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81955" name="Text Box 35"/>
            <p:cNvSpPr txBox="1">
              <a:spLocks noChangeArrowheads="1"/>
            </p:cNvSpPr>
            <p:nvPr/>
          </p:nvSpPr>
          <p:spPr bwMode="auto">
            <a:xfrm>
              <a:off x="1856" y="3167"/>
              <a:ext cx="68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9" name="Text Box 39"/>
            <p:cNvSpPr txBox="1">
              <a:spLocks noChangeArrowheads="1"/>
            </p:cNvSpPr>
            <p:nvPr/>
          </p:nvSpPr>
          <p:spPr bwMode="auto">
            <a:xfrm>
              <a:off x="2611" y="3707"/>
              <a:ext cx="77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3967163" y="1555750"/>
            <a:ext cx="4652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All process is repeated until reaching the appropriate error (typically &lt;0.0001)</a:t>
            </a:r>
          </a:p>
        </p:txBody>
      </p:sp>
      <p:graphicFrame>
        <p:nvGraphicFramePr>
          <p:cNvPr id="81961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063" y="4775200"/>
          <a:ext cx="29559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4" imgW="1473120" imgH="761760" progId="Equation.3">
                  <p:embed/>
                </p:oleObj>
              </mc:Choice>
              <mc:Fallback>
                <p:oleObj name="Equation" r:id="rId4" imgW="1473120" imgH="7617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775200"/>
                        <a:ext cx="29559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ANN Back-propagation is an empirical algorithm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XOR is too simple an example, since quality of ANN is measured on a finite sets of inputs.</a:t>
            </a:r>
          </a:p>
          <a:p>
            <a:r>
              <a:rPr lang="en-US" altLang="en-US"/>
              <a:t>More relevant are ANN that are trained on a training set and unleashed on real data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40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Need to measure effectiveness of training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Need training sets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Need test sets.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There can be no interaction between test sets and training sets.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Example of a Mistake: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Train ANN on training set.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Test ANN on test set.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Results are poor.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Go back to training ANN.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After this, there is no assurance that ANN will work well in practice. 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In a subtle way, the test set has become part of the training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Convergence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ANN back propagation uses gradient decent.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Naïve implementations can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overcorrect weights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undercorrect weights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either case, convergence can be poor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Stuck in the wrong place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ANN starts with random weights and improves them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improvement stops, we stop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guarantee that we found the best set of weights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Could be stuck in a local minimum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514600"/>
          </a:xfrm>
        </p:spPr>
        <p:txBody>
          <a:bodyPr/>
          <a:lstStyle/>
          <a:p>
            <a:r>
              <a:rPr lang="en-US" altLang="en-US"/>
              <a:t>Overtraining</a:t>
            </a:r>
          </a:p>
          <a:p>
            <a:pPr lvl="1"/>
            <a:r>
              <a:rPr lang="en-US" altLang="en-US"/>
              <a:t>An ANN can be made to work too well on a training set</a:t>
            </a:r>
          </a:p>
          <a:p>
            <a:pPr lvl="1"/>
            <a:r>
              <a:rPr lang="en-US" altLang="en-US"/>
              <a:t>But loose performance on test sets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009650" y="4365625"/>
            <a:ext cx="0" cy="22494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903288" y="6399213"/>
            <a:ext cx="7219950" cy="142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Freeform 7"/>
          <p:cNvSpPr>
            <a:spLocks/>
          </p:cNvSpPr>
          <p:nvPr/>
        </p:nvSpPr>
        <p:spPr bwMode="auto">
          <a:xfrm>
            <a:off x="1009650" y="4359275"/>
            <a:ext cx="7205663" cy="1620838"/>
          </a:xfrm>
          <a:custGeom>
            <a:avLst/>
            <a:gdLst>
              <a:gd name="T0" fmla="*/ 0 w 4539"/>
              <a:gd name="T1" fmla="*/ 1021 h 1021"/>
              <a:gd name="T2" fmla="*/ 804 w 4539"/>
              <a:gd name="T3" fmla="*/ 571 h 1021"/>
              <a:gd name="T4" fmla="*/ 1882 w 4539"/>
              <a:gd name="T5" fmla="*/ 199 h 1021"/>
              <a:gd name="T6" fmla="*/ 2695 w 4539"/>
              <a:gd name="T7" fmla="*/ 36 h 1021"/>
              <a:gd name="T8" fmla="*/ 3809 w 4539"/>
              <a:gd name="T9" fmla="*/ 4 h 1021"/>
              <a:gd name="T10" fmla="*/ 4539 w 4539"/>
              <a:gd name="T11" fmla="*/ 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9" h="1021">
                <a:moveTo>
                  <a:pt x="0" y="1021"/>
                </a:moveTo>
                <a:cubicBezTo>
                  <a:pt x="245" y="864"/>
                  <a:pt x="490" y="708"/>
                  <a:pt x="804" y="571"/>
                </a:cubicBezTo>
                <a:cubicBezTo>
                  <a:pt x="1118" y="434"/>
                  <a:pt x="1567" y="288"/>
                  <a:pt x="1882" y="199"/>
                </a:cubicBezTo>
                <a:cubicBezTo>
                  <a:pt x="2197" y="110"/>
                  <a:pt x="2374" y="68"/>
                  <a:pt x="2695" y="36"/>
                </a:cubicBezTo>
                <a:cubicBezTo>
                  <a:pt x="3016" y="4"/>
                  <a:pt x="3502" y="8"/>
                  <a:pt x="3809" y="4"/>
                </a:cubicBezTo>
                <a:cubicBezTo>
                  <a:pt x="4116" y="0"/>
                  <a:pt x="4327" y="4"/>
                  <a:pt x="4539" y="9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Freeform 8"/>
          <p:cNvSpPr>
            <a:spLocks/>
          </p:cNvSpPr>
          <p:nvPr/>
        </p:nvSpPr>
        <p:spPr bwMode="auto">
          <a:xfrm>
            <a:off x="1017588" y="4652963"/>
            <a:ext cx="7204075" cy="1327150"/>
          </a:xfrm>
          <a:custGeom>
            <a:avLst/>
            <a:gdLst>
              <a:gd name="T0" fmla="*/ 0 w 4538"/>
              <a:gd name="T1" fmla="*/ 836 h 836"/>
              <a:gd name="T2" fmla="*/ 1017 w 4538"/>
              <a:gd name="T3" fmla="*/ 381 h 836"/>
              <a:gd name="T4" fmla="*/ 2137 w 4538"/>
              <a:gd name="T5" fmla="*/ 60 h 836"/>
              <a:gd name="T6" fmla="*/ 2745 w 4538"/>
              <a:gd name="T7" fmla="*/ 23 h 836"/>
              <a:gd name="T8" fmla="*/ 3386 w 4538"/>
              <a:gd name="T9" fmla="*/ 126 h 836"/>
              <a:gd name="T10" fmla="*/ 3874 w 4538"/>
              <a:gd name="T11" fmla="*/ 321 h 836"/>
              <a:gd name="T12" fmla="*/ 4399 w 4538"/>
              <a:gd name="T13" fmla="*/ 683 h 836"/>
              <a:gd name="T14" fmla="*/ 4538 w 4538"/>
              <a:gd name="T15" fmla="*/ 79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8" h="836">
                <a:moveTo>
                  <a:pt x="0" y="836"/>
                </a:moveTo>
                <a:cubicBezTo>
                  <a:pt x="330" y="673"/>
                  <a:pt x="661" y="510"/>
                  <a:pt x="1017" y="381"/>
                </a:cubicBezTo>
                <a:cubicBezTo>
                  <a:pt x="1373" y="252"/>
                  <a:pt x="1849" y="120"/>
                  <a:pt x="2137" y="60"/>
                </a:cubicBezTo>
                <a:cubicBezTo>
                  <a:pt x="2425" y="0"/>
                  <a:pt x="2537" y="12"/>
                  <a:pt x="2745" y="23"/>
                </a:cubicBezTo>
                <a:cubicBezTo>
                  <a:pt x="2953" y="34"/>
                  <a:pt x="3198" y="76"/>
                  <a:pt x="3386" y="126"/>
                </a:cubicBezTo>
                <a:cubicBezTo>
                  <a:pt x="3574" y="176"/>
                  <a:pt x="3705" y="228"/>
                  <a:pt x="3874" y="321"/>
                </a:cubicBezTo>
                <a:cubicBezTo>
                  <a:pt x="4043" y="414"/>
                  <a:pt x="4288" y="605"/>
                  <a:pt x="4399" y="683"/>
                </a:cubicBezTo>
                <a:cubicBezTo>
                  <a:pt x="4510" y="761"/>
                  <a:pt x="4514" y="772"/>
                  <a:pt x="4538" y="79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7108825" y="3960813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Training set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7261225" y="487362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Test set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 rot="16200000">
            <a:off x="-53975" y="5029200"/>
            <a:ext cx="157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Performance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678613" y="6443663"/>
            <a:ext cx="188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Training 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172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Overtraining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we want to separate the red from the green dots.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Eventually, the network will learn to do well in the training case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But have learnt only the particularities of our training set</a:t>
            </a:r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1276350" y="473392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1944688" y="444341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355850" y="476726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938213" y="556736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2555875" y="533717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4502150" y="5570538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1887538" y="5322888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3890963" y="456247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3594100" y="462597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5435600" y="454977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3935413" y="618331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3695700" y="541496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2808288" y="612775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auto">
          <a:xfrm>
            <a:off x="4000500" y="571976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4691063" y="490696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5683250" y="530225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4878388" y="5735638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3341688" y="6313488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4879975" y="5280025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4000500" y="571976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4227513" y="486886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6805613" y="4814888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5276850" y="608965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Oval 27"/>
          <p:cNvSpPr>
            <a:spLocks noChangeArrowheads="1"/>
          </p:cNvSpPr>
          <p:nvPr/>
        </p:nvSpPr>
        <p:spPr bwMode="auto">
          <a:xfrm>
            <a:off x="4359275" y="6005513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Oval 28"/>
          <p:cNvSpPr>
            <a:spLocks noChangeArrowheads="1"/>
          </p:cNvSpPr>
          <p:nvPr/>
        </p:nvSpPr>
        <p:spPr bwMode="auto">
          <a:xfrm>
            <a:off x="2195513" y="6459538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Oval 29"/>
          <p:cNvSpPr>
            <a:spLocks noChangeArrowheads="1"/>
          </p:cNvSpPr>
          <p:nvPr/>
        </p:nvSpPr>
        <p:spPr bwMode="auto">
          <a:xfrm>
            <a:off x="6251575" y="511810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Oval 30"/>
          <p:cNvSpPr>
            <a:spLocks noChangeArrowheads="1"/>
          </p:cNvSpPr>
          <p:nvPr/>
        </p:nvSpPr>
        <p:spPr bwMode="auto">
          <a:xfrm>
            <a:off x="6227763" y="5646738"/>
            <a:ext cx="117475" cy="1254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1" name="Oval 31"/>
          <p:cNvSpPr>
            <a:spLocks noChangeArrowheads="1"/>
          </p:cNvSpPr>
          <p:nvPr/>
        </p:nvSpPr>
        <p:spPr bwMode="auto">
          <a:xfrm>
            <a:off x="1955800" y="5857875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2" name="Oval 32"/>
          <p:cNvSpPr>
            <a:spLocks noChangeArrowheads="1"/>
          </p:cNvSpPr>
          <p:nvPr/>
        </p:nvSpPr>
        <p:spPr bwMode="auto">
          <a:xfrm>
            <a:off x="3151188" y="5651500"/>
            <a:ext cx="117475" cy="1254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3" name="Oval 33"/>
          <p:cNvSpPr>
            <a:spLocks noChangeArrowheads="1"/>
          </p:cNvSpPr>
          <p:nvPr/>
        </p:nvSpPr>
        <p:spPr bwMode="auto">
          <a:xfrm>
            <a:off x="3527425" y="509111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Oval 34"/>
          <p:cNvSpPr>
            <a:spLocks noChangeArrowheads="1"/>
          </p:cNvSpPr>
          <p:nvPr/>
        </p:nvSpPr>
        <p:spPr bwMode="auto">
          <a:xfrm>
            <a:off x="4454525" y="4589463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Freeform 35"/>
          <p:cNvSpPr>
            <a:spLocks/>
          </p:cNvSpPr>
          <p:nvPr/>
        </p:nvSpPr>
        <p:spPr bwMode="auto">
          <a:xfrm>
            <a:off x="1009650" y="4365625"/>
            <a:ext cx="6084888" cy="2035175"/>
          </a:xfrm>
          <a:custGeom>
            <a:avLst/>
            <a:gdLst>
              <a:gd name="T0" fmla="*/ 0 w 3833"/>
              <a:gd name="T1" fmla="*/ 1282 h 1282"/>
              <a:gd name="T2" fmla="*/ 1436 w 3833"/>
              <a:gd name="T3" fmla="*/ 975 h 1282"/>
              <a:gd name="T4" fmla="*/ 1947 w 3833"/>
              <a:gd name="T5" fmla="*/ 288 h 1282"/>
              <a:gd name="T6" fmla="*/ 3280 w 3833"/>
              <a:gd name="T7" fmla="*/ 260 h 1282"/>
              <a:gd name="T8" fmla="*/ 3833 w 3833"/>
              <a:gd name="T9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3" h="1282">
                <a:moveTo>
                  <a:pt x="0" y="1282"/>
                </a:moveTo>
                <a:cubicBezTo>
                  <a:pt x="556" y="1211"/>
                  <a:pt x="1112" y="1141"/>
                  <a:pt x="1436" y="975"/>
                </a:cubicBezTo>
                <a:cubicBezTo>
                  <a:pt x="1760" y="809"/>
                  <a:pt x="1640" y="407"/>
                  <a:pt x="1947" y="288"/>
                </a:cubicBezTo>
                <a:cubicBezTo>
                  <a:pt x="2254" y="169"/>
                  <a:pt x="2966" y="308"/>
                  <a:pt x="3280" y="260"/>
                </a:cubicBezTo>
                <a:cubicBezTo>
                  <a:pt x="3594" y="212"/>
                  <a:pt x="3713" y="106"/>
                  <a:pt x="383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6" name="Freeform 36"/>
          <p:cNvSpPr>
            <a:spLocks/>
          </p:cNvSpPr>
          <p:nvPr/>
        </p:nvSpPr>
        <p:spPr bwMode="auto">
          <a:xfrm>
            <a:off x="922338" y="4424363"/>
            <a:ext cx="6134100" cy="2155825"/>
          </a:xfrm>
          <a:custGeom>
            <a:avLst/>
            <a:gdLst>
              <a:gd name="T0" fmla="*/ 0 w 3864"/>
              <a:gd name="T1" fmla="*/ 994 h 1358"/>
              <a:gd name="T2" fmla="*/ 706 w 3864"/>
              <a:gd name="T3" fmla="*/ 1064 h 1358"/>
              <a:gd name="T4" fmla="*/ 1161 w 3864"/>
              <a:gd name="T5" fmla="*/ 911 h 1358"/>
              <a:gd name="T6" fmla="*/ 1570 w 3864"/>
              <a:gd name="T7" fmla="*/ 1008 h 1358"/>
              <a:gd name="T8" fmla="*/ 1988 w 3864"/>
              <a:gd name="T9" fmla="*/ 1315 h 1358"/>
              <a:gd name="T10" fmla="*/ 2136 w 3864"/>
              <a:gd name="T11" fmla="*/ 1264 h 1358"/>
              <a:gd name="T12" fmla="*/ 2030 w 3864"/>
              <a:gd name="T13" fmla="*/ 1041 h 1358"/>
              <a:gd name="T14" fmla="*/ 1653 w 3864"/>
              <a:gd name="T15" fmla="*/ 688 h 1358"/>
              <a:gd name="T16" fmla="*/ 1821 w 3864"/>
              <a:gd name="T17" fmla="*/ 497 h 1358"/>
              <a:gd name="T18" fmla="*/ 2044 w 3864"/>
              <a:gd name="T19" fmla="*/ 200 h 1358"/>
              <a:gd name="T20" fmla="*/ 2708 w 3864"/>
              <a:gd name="T21" fmla="*/ 283 h 1358"/>
              <a:gd name="T22" fmla="*/ 3237 w 3864"/>
              <a:gd name="T23" fmla="*/ 33 h 1358"/>
              <a:gd name="T24" fmla="*/ 3864 w 3864"/>
              <a:gd name="T25" fmla="*/ 8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4" h="1358">
                <a:moveTo>
                  <a:pt x="0" y="994"/>
                </a:moveTo>
                <a:cubicBezTo>
                  <a:pt x="256" y="1036"/>
                  <a:pt x="513" y="1078"/>
                  <a:pt x="706" y="1064"/>
                </a:cubicBezTo>
                <a:cubicBezTo>
                  <a:pt x="899" y="1050"/>
                  <a:pt x="1017" y="920"/>
                  <a:pt x="1161" y="911"/>
                </a:cubicBezTo>
                <a:cubicBezTo>
                  <a:pt x="1305" y="902"/>
                  <a:pt x="1432" y="941"/>
                  <a:pt x="1570" y="1008"/>
                </a:cubicBezTo>
                <a:cubicBezTo>
                  <a:pt x="1708" y="1075"/>
                  <a:pt x="1894" y="1272"/>
                  <a:pt x="1988" y="1315"/>
                </a:cubicBezTo>
                <a:cubicBezTo>
                  <a:pt x="2082" y="1358"/>
                  <a:pt x="2129" y="1310"/>
                  <a:pt x="2136" y="1264"/>
                </a:cubicBezTo>
                <a:cubicBezTo>
                  <a:pt x="2143" y="1218"/>
                  <a:pt x="2111" y="1137"/>
                  <a:pt x="2030" y="1041"/>
                </a:cubicBezTo>
                <a:cubicBezTo>
                  <a:pt x="1949" y="945"/>
                  <a:pt x="1688" y="779"/>
                  <a:pt x="1653" y="688"/>
                </a:cubicBezTo>
                <a:cubicBezTo>
                  <a:pt x="1618" y="597"/>
                  <a:pt x="1756" y="578"/>
                  <a:pt x="1821" y="497"/>
                </a:cubicBezTo>
                <a:cubicBezTo>
                  <a:pt x="1886" y="416"/>
                  <a:pt x="1896" y="236"/>
                  <a:pt x="2044" y="200"/>
                </a:cubicBezTo>
                <a:cubicBezTo>
                  <a:pt x="2192" y="164"/>
                  <a:pt x="2509" y="311"/>
                  <a:pt x="2708" y="283"/>
                </a:cubicBezTo>
                <a:cubicBezTo>
                  <a:pt x="2907" y="255"/>
                  <a:pt x="3044" y="66"/>
                  <a:pt x="3237" y="33"/>
                </a:cubicBezTo>
                <a:cubicBezTo>
                  <a:pt x="3430" y="0"/>
                  <a:pt x="3647" y="44"/>
                  <a:pt x="3864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7" name="Oval 37"/>
          <p:cNvSpPr>
            <a:spLocks noChangeArrowheads="1"/>
          </p:cNvSpPr>
          <p:nvPr/>
        </p:nvSpPr>
        <p:spPr bwMode="auto">
          <a:xfrm>
            <a:off x="3538538" y="5818188"/>
            <a:ext cx="117475" cy="1254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Oval 38"/>
          <p:cNvSpPr>
            <a:spLocks noChangeArrowheads="1"/>
          </p:cNvSpPr>
          <p:nvPr/>
        </p:nvSpPr>
        <p:spPr bwMode="auto">
          <a:xfrm>
            <a:off x="2644775" y="645160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9" name="Oval 39"/>
          <p:cNvSpPr>
            <a:spLocks noChangeArrowheads="1"/>
          </p:cNvSpPr>
          <p:nvPr/>
        </p:nvSpPr>
        <p:spPr bwMode="auto">
          <a:xfrm>
            <a:off x="4297363" y="5314950"/>
            <a:ext cx="117475" cy="1254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ANN Forward Propagation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122" y="1540745"/>
            <a:ext cx="8229600" cy="930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Example: Three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Calculates </a:t>
            </a:r>
            <a:r>
              <a:rPr lang="en-US" altLang="en-US" sz="2400" dirty="0" err="1"/>
              <a:t>xor</a:t>
            </a:r>
            <a:r>
              <a:rPr lang="en-US" altLang="en-US" sz="2400" dirty="0"/>
              <a:t> of inputs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6685C4-D1EB-4A60-88BE-2E9375BA9D4B}"/>
              </a:ext>
            </a:extLst>
          </p:cNvPr>
          <p:cNvGrpSpPr/>
          <p:nvPr/>
        </p:nvGrpSpPr>
        <p:grpSpPr>
          <a:xfrm>
            <a:off x="691861" y="2346072"/>
            <a:ext cx="4757593" cy="2970213"/>
            <a:chOff x="622300" y="3024188"/>
            <a:chExt cx="5499100" cy="3227387"/>
          </a:xfrm>
        </p:grpSpPr>
        <p:grpSp>
          <p:nvGrpSpPr>
            <p:cNvPr id="30750" name="Group 30"/>
            <p:cNvGrpSpPr>
              <a:grpSpLocks/>
            </p:cNvGrpSpPr>
            <p:nvPr/>
          </p:nvGrpSpPr>
          <p:grpSpPr bwMode="auto">
            <a:xfrm>
              <a:off x="622300" y="3106738"/>
              <a:ext cx="641350" cy="1795462"/>
              <a:chOff x="392" y="1957"/>
              <a:chExt cx="404" cy="1131"/>
            </a:xfrm>
          </p:grpSpPr>
          <p:grpSp>
            <p:nvGrpSpPr>
              <p:cNvPr id="30724" name="Group 4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30725" name="Oval 5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30727" name="Group 7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30728" name="Oval 8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30751" name="Group 31"/>
            <p:cNvGrpSpPr>
              <a:grpSpLocks/>
            </p:cNvGrpSpPr>
            <p:nvPr/>
          </p:nvGrpSpPr>
          <p:grpSpPr bwMode="auto">
            <a:xfrm>
              <a:off x="3052763" y="3106738"/>
              <a:ext cx="639762" cy="1795462"/>
              <a:chOff x="1485" y="1957"/>
              <a:chExt cx="403" cy="1131"/>
            </a:xfrm>
          </p:grpSpPr>
          <p:grpSp>
            <p:nvGrpSpPr>
              <p:cNvPr id="30734" name="Group 14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30735" name="Oval 15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30744" name="Group 24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30745" name="Oval 25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30747" name="Group 27"/>
            <p:cNvGrpSpPr>
              <a:grpSpLocks/>
            </p:cNvGrpSpPr>
            <p:nvPr/>
          </p:nvGrpSpPr>
          <p:grpSpPr bwMode="auto">
            <a:xfrm>
              <a:off x="5481638" y="3721100"/>
              <a:ext cx="639762" cy="639763"/>
              <a:chOff x="990" y="1896"/>
              <a:chExt cx="403" cy="403"/>
            </a:xfrm>
          </p:grpSpPr>
          <p:sp>
            <p:nvSpPr>
              <p:cNvPr id="30748" name="Oval 28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9" name="Text Box 29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1517650" y="3382963"/>
              <a:ext cx="1314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1447800" y="4581525"/>
              <a:ext cx="141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 flipV="1">
              <a:off x="1366838" y="3595688"/>
              <a:ext cx="1455737" cy="798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1535113" y="3524250"/>
              <a:ext cx="1235075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3906838" y="3363913"/>
              <a:ext cx="1411287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 flipV="1">
              <a:off x="3870325" y="4146550"/>
              <a:ext cx="1438275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Text Box 38"/>
            <p:cNvSpPr txBox="1">
              <a:spLocks noChangeArrowheads="1"/>
            </p:cNvSpPr>
            <p:nvPr/>
          </p:nvSpPr>
          <p:spPr bwMode="auto">
            <a:xfrm>
              <a:off x="1555750" y="30241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-4.8</a:t>
              </a: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1574800" y="4629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-5.2</a:t>
              </a:r>
            </a:p>
          </p:txBody>
        </p:sp>
        <p:sp>
          <p:nvSpPr>
            <p:cNvPr id="30760" name="Text Box 40"/>
            <p:cNvSpPr txBox="1">
              <a:spLocks noChangeArrowheads="1"/>
            </p:cNvSpPr>
            <p:nvPr/>
          </p:nvSpPr>
          <p:spPr bwMode="auto">
            <a:xfrm>
              <a:off x="1066800" y="3994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4.6</a:t>
              </a:r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1303338" y="3486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5.1</a:t>
              </a:r>
            </a:p>
          </p:txBody>
        </p:sp>
        <p:sp>
          <p:nvSpPr>
            <p:cNvPr id="30762" name="Text Box 42"/>
            <p:cNvSpPr txBox="1">
              <a:spLocks noChangeArrowheads="1"/>
            </p:cNvSpPr>
            <p:nvPr/>
          </p:nvSpPr>
          <p:spPr bwMode="auto">
            <a:xfrm>
              <a:off x="4186238" y="31988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5.9</a:t>
              </a: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208463" y="439420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/>
                <a:t>5.2</a:t>
              </a:r>
            </a:p>
          </p:txBody>
        </p: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4967288" y="50053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/>
                <a:t>-2.7</a:t>
              </a:r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052888" y="49974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-2.6</a:t>
              </a:r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2947988" y="50276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-3.2</a:t>
              </a:r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 flipH="1" flipV="1">
              <a:off x="3562350" y="4933950"/>
              <a:ext cx="803275" cy="97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 flipH="1" flipV="1">
              <a:off x="3562350" y="3752850"/>
              <a:ext cx="1009650" cy="2109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 flipV="1">
              <a:off x="4683125" y="4424363"/>
              <a:ext cx="928688" cy="144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Text Box 50"/>
            <p:cNvSpPr txBox="1">
              <a:spLocks noChangeArrowheads="1"/>
            </p:cNvSpPr>
            <p:nvPr/>
          </p:nvSpPr>
          <p:spPr bwMode="auto">
            <a:xfrm>
              <a:off x="4144963" y="5884863"/>
              <a:ext cx="12303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98C91A-45D2-44E4-9F1B-748D98AF2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" t="32551"/>
          <a:stretch/>
        </p:blipFill>
        <p:spPr>
          <a:xfrm>
            <a:off x="5795561" y="2517582"/>
            <a:ext cx="3131719" cy="223418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2055812"/>
          </a:xfrm>
        </p:spPr>
        <p:txBody>
          <a:bodyPr/>
          <a:lstStyle/>
          <a:p>
            <a:r>
              <a:rPr lang="en-US" altLang="en-US"/>
              <a:t>Overtraining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6A664F-D499-4378-ACCA-E3E8EB852991}"/>
              </a:ext>
            </a:extLst>
          </p:cNvPr>
          <p:cNvGrpSpPr/>
          <p:nvPr/>
        </p:nvGrpSpPr>
        <p:grpSpPr>
          <a:xfrm>
            <a:off x="1559647" y="2978944"/>
            <a:ext cx="6172200" cy="2466975"/>
            <a:chOff x="922338" y="4122738"/>
            <a:chExt cx="6172200" cy="246697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1276350" y="473392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auto">
            <a:xfrm>
              <a:off x="1944688" y="444341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2355850" y="476726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938213" y="556736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2555875" y="53371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4502150" y="557053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1887538" y="53228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3890963" y="45624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auto">
            <a:xfrm>
              <a:off x="3594100" y="46259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5435600" y="45497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3935413" y="618331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Oval 15"/>
            <p:cNvSpPr>
              <a:spLocks noChangeArrowheads="1"/>
            </p:cNvSpPr>
            <p:nvPr/>
          </p:nvSpPr>
          <p:spPr bwMode="auto">
            <a:xfrm>
              <a:off x="3695700" y="54149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2808288" y="61277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4000500" y="57197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4691063" y="49069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5683250" y="53022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4878388" y="573563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Oval 21"/>
            <p:cNvSpPr>
              <a:spLocks noChangeArrowheads="1"/>
            </p:cNvSpPr>
            <p:nvPr/>
          </p:nvSpPr>
          <p:spPr bwMode="auto">
            <a:xfrm>
              <a:off x="3341688" y="631348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Oval 22"/>
            <p:cNvSpPr>
              <a:spLocks noChangeArrowheads="1"/>
            </p:cNvSpPr>
            <p:nvPr/>
          </p:nvSpPr>
          <p:spPr bwMode="auto">
            <a:xfrm>
              <a:off x="4879975" y="528002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4000500" y="57197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4227513" y="48688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6805613" y="481488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Oval 26"/>
            <p:cNvSpPr>
              <a:spLocks noChangeArrowheads="1"/>
            </p:cNvSpPr>
            <p:nvPr/>
          </p:nvSpPr>
          <p:spPr bwMode="auto">
            <a:xfrm>
              <a:off x="5276850" y="60896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Oval 27"/>
            <p:cNvSpPr>
              <a:spLocks noChangeArrowheads="1"/>
            </p:cNvSpPr>
            <p:nvPr/>
          </p:nvSpPr>
          <p:spPr bwMode="auto">
            <a:xfrm>
              <a:off x="4359275" y="60055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2195513" y="645953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Oval 29"/>
            <p:cNvSpPr>
              <a:spLocks noChangeArrowheads="1"/>
            </p:cNvSpPr>
            <p:nvPr/>
          </p:nvSpPr>
          <p:spPr bwMode="auto">
            <a:xfrm>
              <a:off x="6251575" y="51181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Oval 30"/>
            <p:cNvSpPr>
              <a:spLocks noChangeArrowheads="1"/>
            </p:cNvSpPr>
            <p:nvPr/>
          </p:nvSpPr>
          <p:spPr bwMode="auto">
            <a:xfrm>
              <a:off x="6227763" y="564673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1328738" y="553402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3151188" y="565150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3527425" y="509111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4454525" y="458946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Freeform 35"/>
            <p:cNvSpPr>
              <a:spLocks/>
            </p:cNvSpPr>
            <p:nvPr/>
          </p:nvSpPr>
          <p:spPr bwMode="auto">
            <a:xfrm>
              <a:off x="1009650" y="4365625"/>
              <a:ext cx="6084888" cy="2035175"/>
            </a:xfrm>
            <a:custGeom>
              <a:avLst/>
              <a:gdLst>
                <a:gd name="T0" fmla="*/ 0 w 3833"/>
                <a:gd name="T1" fmla="*/ 1282 h 1282"/>
                <a:gd name="T2" fmla="*/ 1436 w 3833"/>
                <a:gd name="T3" fmla="*/ 975 h 1282"/>
                <a:gd name="T4" fmla="*/ 1947 w 3833"/>
                <a:gd name="T5" fmla="*/ 288 h 1282"/>
                <a:gd name="T6" fmla="*/ 3280 w 3833"/>
                <a:gd name="T7" fmla="*/ 260 h 1282"/>
                <a:gd name="T8" fmla="*/ 3833 w 3833"/>
                <a:gd name="T9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3" h="1282">
                  <a:moveTo>
                    <a:pt x="0" y="1282"/>
                  </a:moveTo>
                  <a:cubicBezTo>
                    <a:pt x="556" y="1211"/>
                    <a:pt x="1112" y="1141"/>
                    <a:pt x="1436" y="975"/>
                  </a:cubicBezTo>
                  <a:cubicBezTo>
                    <a:pt x="1760" y="809"/>
                    <a:pt x="1640" y="407"/>
                    <a:pt x="1947" y="288"/>
                  </a:cubicBezTo>
                  <a:cubicBezTo>
                    <a:pt x="2254" y="169"/>
                    <a:pt x="2966" y="308"/>
                    <a:pt x="3280" y="260"/>
                  </a:cubicBezTo>
                  <a:cubicBezTo>
                    <a:pt x="3594" y="212"/>
                    <a:pt x="3713" y="106"/>
                    <a:pt x="383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8" name="Freeform 36"/>
            <p:cNvSpPr>
              <a:spLocks/>
            </p:cNvSpPr>
            <p:nvPr/>
          </p:nvSpPr>
          <p:spPr bwMode="auto">
            <a:xfrm>
              <a:off x="922338" y="4424363"/>
              <a:ext cx="6134100" cy="2155825"/>
            </a:xfrm>
            <a:custGeom>
              <a:avLst/>
              <a:gdLst>
                <a:gd name="T0" fmla="*/ 0 w 3864"/>
                <a:gd name="T1" fmla="*/ 994 h 1358"/>
                <a:gd name="T2" fmla="*/ 706 w 3864"/>
                <a:gd name="T3" fmla="*/ 1064 h 1358"/>
                <a:gd name="T4" fmla="*/ 1161 w 3864"/>
                <a:gd name="T5" fmla="*/ 911 h 1358"/>
                <a:gd name="T6" fmla="*/ 1570 w 3864"/>
                <a:gd name="T7" fmla="*/ 1008 h 1358"/>
                <a:gd name="T8" fmla="*/ 1988 w 3864"/>
                <a:gd name="T9" fmla="*/ 1315 h 1358"/>
                <a:gd name="T10" fmla="*/ 2136 w 3864"/>
                <a:gd name="T11" fmla="*/ 1264 h 1358"/>
                <a:gd name="T12" fmla="*/ 2030 w 3864"/>
                <a:gd name="T13" fmla="*/ 1041 h 1358"/>
                <a:gd name="T14" fmla="*/ 1653 w 3864"/>
                <a:gd name="T15" fmla="*/ 688 h 1358"/>
                <a:gd name="T16" fmla="*/ 1821 w 3864"/>
                <a:gd name="T17" fmla="*/ 497 h 1358"/>
                <a:gd name="T18" fmla="*/ 2044 w 3864"/>
                <a:gd name="T19" fmla="*/ 200 h 1358"/>
                <a:gd name="T20" fmla="*/ 2708 w 3864"/>
                <a:gd name="T21" fmla="*/ 283 h 1358"/>
                <a:gd name="T22" fmla="*/ 3237 w 3864"/>
                <a:gd name="T23" fmla="*/ 33 h 1358"/>
                <a:gd name="T24" fmla="*/ 3864 w 3864"/>
                <a:gd name="T25" fmla="*/ 8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4" h="1358">
                  <a:moveTo>
                    <a:pt x="0" y="994"/>
                  </a:moveTo>
                  <a:cubicBezTo>
                    <a:pt x="256" y="1036"/>
                    <a:pt x="513" y="1078"/>
                    <a:pt x="706" y="1064"/>
                  </a:cubicBezTo>
                  <a:cubicBezTo>
                    <a:pt x="899" y="1050"/>
                    <a:pt x="1017" y="920"/>
                    <a:pt x="1161" y="911"/>
                  </a:cubicBezTo>
                  <a:cubicBezTo>
                    <a:pt x="1305" y="902"/>
                    <a:pt x="1432" y="941"/>
                    <a:pt x="1570" y="1008"/>
                  </a:cubicBezTo>
                  <a:cubicBezTo>
                    <a:pt x="1708" y="1075"/>
                    <a:pt x="1894" y="1272"/>
                    <a:pt x="1988" y="1315"/>
                  </a:cubicBezTo>
                  <a:cubicBezTo>
                    <a:pt x="2082" y="1358"/>
                    <a:pt x="2129" y="1310"/>
                    <a:pt x="2136" y="1264"/>
                  </a:cubicBezTo>
                  <a:cubicBezTo>
                    <a:pt x="2143" y="1218"/>
                    <a:pt x="2111" y="1137"/>
                    <a:pt x="2030" y="1041"/>
                  </a:cubicBezTo>
                  <a:cubicBezTo>
                    <a:pt x="1949" y="945"/>
                    <a:pt x="1688" y="779"/>
                    <a:pt x="1653" y="688"/>
                  </a:cubicBezTo>
                  <a:cubicBezTo>
                    <a:pt x="1618" y="597"/>
                    <a:pt x="1756" y="578"/>
                    <a:pt x="1821" y="497"/>
                  </a:cubicBezTo>
                  <a:cubicBezTo>
                    <a:pt x="1886" y="416"/>
                    <a:pt x="1896" y="236"/>
                    <a:pt x="2044" y="200"/>
                  </a:cubicBezTo>
                  <a:cubicBezTo>
                    <a:pt x="2192" y="164"/>
                    <a:pt x="2509" y="311"/>
                    <a:pt x="2708" y="283"/>
                  </a:cubicBezTo>
                  <a:cubicBezTo>
                    <a:pt x="2907" y="255"/>
                    <a:pt x="3044" y="66"/>
                    <a:pt x="3237" y="33"/>
                  </a:cubicBezTo>
                  <a:cubicBezTo>
                    <a:pt x="3430" y="0"/>
                    <a:pt x="3647" y="44"/>
                    <a:pt x="3864" y="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3538538" y="58181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2644775" y="64516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4297363" y="53149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Oval 40"/>
            <p:cNvSpPr>
              <a:spLocks noChangeArrowheads="1"/>
            </p:cNvSpPr>
            <p:nvPr/>
          </p:nvSpPr>
          <p:spPr bwMode="auto">
            <a:xfrm>
              <a:off x="1030288" y="504825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Oval 41"/>
            <p:cNvSpPr>
              <a:spLocks noChangeArrowheads="1"/>
            </p:cNvSpPr>
            <p:nvPr/>
          </p:nvSpPr>
          <p:spPr bwMode="auto">
            <a:xfrm>
              <a:off x="1704975" y="483870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Oval 42"/>
            <p:cNvSpPr>
              <a:spLocks noChangeArrowheads="1"/>
            </p:cNvSpPr>
            <p:nvPr/>
          </p:nvSpPr>
          <p:spPr bwMode="auto">
            <a:xfrm>
              <a:off x="2344738" y="57800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Oval 43"/>
            <p:cNvSpPr>
              <a:spLocks noChangeArrowheads="1"/>
            </p:cNvSpPr>
            <p:nvPr/>
          </p:nvSpPr>
          <p:spPr bwMode="auto">
            <a:xfrm>
              <a:off x="1346200" y="606425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Oval 44"/>
            <p:cNvSpPr>
              <a:spLocks noChangeArrowheads="1"/>
            </p:cNvSpPr>
            <p:nvPr/>
          </p:nvSpPr>
          <p:spPr bwMode="auto">
            <a:xfrm>
              <a:off x="2192338" y="56276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7" name="Oval 45"/>
            <p:cNvSpPr>
              <a:spLocks noChangeArrowheads="1"/>
            </p:cNvSpPr>
            <p:nvPr/>
          </p:nvSpPr>
          <p:spPr bwMode="auto">
            <a:xfrm>
              <a:off x="2344738" y="57800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Oval 46"/>
            <p:cNvSpPr>
              <a:spLocks noChangeArrowheads="1"/>
            </p:cNvSpPr>
            <p:nvPr/>
          </p:nvSpPr>
          <p:spPr bwMode="auto">
            <a:xfrm>
              <a:off x="2203450" y="50323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9" name="Oval 47"/>
            <p:cNvSpPr>
              <a:spLocks noChangeArrowheads="1"/>
            </p:cNvSpPr>
            <p:nvPr/>
          </p:nvSpPr>
          <p:spPr bwMode="auto">
            <a:xfrm>
              <a:off x="1627188" y="643255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0" name="Oval 48"/>
            <p:cNvSpPr>
              <a:spLocks noChangeArrowheads="1"/>
            </p:cNvSpPr>
            <p:nvPr/>
          </p:nvSpPr>
          <p:spPr bwMode="auto">
            <a:xfrm>
              <a:off x="2976563" y="505460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1" name="Oval 49"/>
            <p:cNvSpPr>
              <a:spLocks noChangeArrowheads="1"/>
            </p:cNvSpPr>
            <p:nvPr/>
          </p:nvSpPr>
          <p:spPr bwMode="auto">
            <a:xfrm>
              <a:off x="4730750" y="446563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2" name="Oval 50"/>
            <p:cNvSpPr>
              <a:spLocks noChangeArrowheads="1"/>
            </p:cNvSpPr>
            <p:nvPr/>
          </p:nvSpPr>
          <p:spPr bwMode="auto">
            <a:xfrm>
              <a:off x="3300413" y="446405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3" name="Oval 51"/>
            <p:cNvSpPr>
              <a:spLocks noChangeArrowheads="1"/>
            </p:cNvSpPr>
            <p:nvPr/>
          </p:nvSpPr>
          <p:spPr bwMode="auto">
            <a:xfrm>
              <a:off x="5410200" y="495141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4" name="Oval 52"/>
            <p:cNvSpPr>
              <a:spLocks noChangeArrowheads="1"/>
            </p:cNvSpPr>
            <p:nvPr/>
          </p:nvSpPr>
          <p:spPr bwMode="auto">
            <a:xfrm>
              <a:off x="5932488" y="42576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5" name="Oval 53"/>
            <p:cNvSpPr>
              <a:spLocks noChangeArrowheads="1"/>
            </p:cNvSpPr>
            <p:nvPr/>
          </p:nvSpPr>
          <p:spPr bwMode="auto">
            <a:xfrm>
              <a:off x="5408613" y="571182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6" name="Oval 54"/>
            <p:cNvSpPr>
              <a:spLocks noChangeArrowheads="1"/>
            </p:cNvSpPr>
            <p:nvPr/>
          </p:nvSpPr>
          <p:spPr bwMode="auto">
            <a:xfrm>
              <a:off x="2549525" y="419893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7" name="Oval 55"/>
            <p:cNvSpPr>
              <a:spLocks noChangeArrowheads="1"/>
            </p:cNvSpPr>
            <p:nvPr/>
          </p:nvSpPr>
          <p:spPr bwMode="auto">
            <a:xfrm>
              <a:off x="3403600" y="414496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8" name="Oval 56"/>
            <p:cNvSpPr>
              <a:spLocks noChangeArrowheads="1"/>
            </p:cNvSpPr>
            <p:nvPr/>
          </p:nvSpPr>
          <p:spPr bwMode="auto">
            <a:xfrm>
              <a:off x="2611438" y="493077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9" name="Oval 57"/>
            <p:cNvSpPr>
              <a:spLocks noChangeArrowheads="1"/>
            </p:cNvSpPr>
            <p:nvPr/>
          </p:nvSpPr>
          <p:spPr bwMode="auto">
            <a:xfrm>
              <a:off x="2351088" y="452278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0" name="Oval 58"/>
            <p:cNvSpPr>
              <a:spLocks noChangeArrowheads="1"/>
            </p:cNvSpPr>
            <p:nvPr/>
          </p:nvSpPr>
          <p:spPr bwMode="auto">
            <a:xfrm>
              <a:off x="1477963" y="4286250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1" name="Oval 59"/>
            <p:cNvSpPr>
              <a:spLocks noChangeArrowheads="1"/>
            </p:cNvSpPr>
            <p:nvPr/>
          </p:nvSpPr>
          <p:spPr bwMode="auto">
            <a:xfrm>
              <a:off x="2854325" y="450373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2" name="Oval 60"/>
            <p:cNvSpPr>
              <a:spLocks noChangeArrowheads="1"/>
            </p:cNvSpPr>
            <p:nvPr/>
          </p:nvSpPr>
          <p:spPr bwMode="auto">
            <a:xfrm>
              <a:off x="4121150" y="427196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3" name="Oval 61"/>
            <p:cNvSpPr>
              <a:spLocks noChangeArrowheads="1"/>
            </p:cNvSpPr>
            <p:nvPr/>
          </p:nvSpPr>
          <p:spPr bwMode="auto">
            <a:xfrm>
              <a:off x="2811463" y="5508625"/>
              <a:ext cx="11747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4" name="Oval 62"/>
            <p:cNvSpPr>
              <a:spLocks noChangeArrowheads="1"/>
            </p:cNvSpPr>
            <p:nvPr/>
          </p:nvSpPr>
          <p:spPr bwMode="auto">
            <a:xfrm>
              <a:off x="1890713" y="4122738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5" name="Oval 63"/>
            <p:cNvSpPr>
              <a:spLocks noChangeArrowheads="1"/>
            </p:cNvSpPr>
            <p:nvPr/>
          </p:nvSpPr>
          <p:spPr bwMode="auto">
            <a:xfrm>
              <a:off x="5194300" y="4291013"/>
              <a:ext cx="11747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6" name="Oval 64"/>
            <p:cNvSpPr>
              <a:spLocks noChangeArrowheads="1"/>
            </p:cNvSpPr>
            <p:nvPr/>
          </p:nvSpPr>
          <p:spPr bwMode="auto">
            <a:xfrm>
              <a:off x="4787900" y="62341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7" name="Oval 65"/>
            <p:cNvSpPr>
              <a:spLocks noChangeArrowheads="1"/>
            </p:cNvSpPr>
            <p:nvPr/>
          </p:nvSpPr>
          <p:spPr bwMode="auto">
            <a:xfrm>
              <a:off x="3722688" y="60182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8" name="Oval 66"/>
            <p:cNvSpPr>
              <a:spLocks noChangeArrowheads="1"/>
            </p:cNvSpPr>
            <p:nvPr/>
          </p:nvSpPr>
          <p:spPr bwMode="auto">
            <a:xfrm>
              <a:off x="3419475" y="55372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9" name="Oval 67"/>
            <p:cNvSpPr>
              <a:spLocks noChangeArrowheads="1"/>
            </p:cNvSpPr>
            <p:nvPr/>
          </p:nvSpPr>
          <p:spPr bwMode="auto">
            <a:xfrm>
              <a:off x="5230813" y="64119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Oval 68"/>
            <p:cNvSpPr>
              <a:spLocks noChangeArrowheads="1"/>
            </p:cNvSpPr>
            <p:nvPr/>
          </p:nvSpPr>
          <p:spPr bwMode="auto">
            <a:xfrm>
              <a:off x="5729288" y="60325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1" name="Oval 69"/>
            <p:cNvSpPr>
              <a:spLocks noChangeArrowheads="1"/>
            </p:cNvSpPr>
            <p:nvPr/>
          </p:nvSpPr>
          <p:spPr bwMode="auto">
            <a:xfrm>
              <a:off x="5903913" y="565467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2" name="Oval 70"/>
            <p:cNvSpPr>
              <a:spLocks noChangeArrowheads="1"/>
            </p:cNvSpPr>
            <p:nvPr/>
          </p:nvSpPr>
          <p:spPr bwMode="auto">
            <a:xfrm>
              <a:off x="6653213" y="55483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3" name="Oval 71"/>
            <p:cNvSpPr>
              <a:spLocks noChangeArrowheads="1"/>
            </p:cNvSpPr>
            <p:nvPr/>
          </p:nvSpPr>
          <p:spPr bwMode="auto">
            <a:xfrm>
              <a:off x="5757863" y="637222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4" name="Oval 72"/>
            <p:cNvSpPr>
              <a:spLocks noChangeArrowheads="1"/>
            </p:cNvSpPr>
            <p:nvPr/>
          </p:nvSpPr>
          <p:spPr bwMode="auto">
            <a:xfrm>
              <a:off x="6264275" y="61341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5" name="Oval 73"/>
            <p:cNvSpPr>
              <a:spLocks noChangeArrowheads="1"/>
            </p:cNvSpPr>
            <p:nvPr/>
          </p:nvSpPr>
          <p:spPr bwMode="auto">
            <a:xfrm>
              <a:off x="6815138" y="43624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6" name="Oval 74"/>
            <p:cNvSpPr>
              <a:spLocks noChangeArrowheads="1"/>
            </p:cNvSpPr>
            <p:nvPr/>
          </p:nvSpPr>
          <p:spPr bwMode="auto">
            <a:xfrm>
              <a:off x="5581650" y="63944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7" name="Oval 75"/>
            <p:cNvSpPr>
              <a:spLocks noChangeArrowheads="1"/>
            </p:cNvSpPr>
            <p:nvPr/>
          </p:nvSpPr>
          <p:spPr bwMode="auto">
            <a:xfrm>
              <a:off x="6021388" y="501332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8" name="Oval 76"/>
            <p:cNvSpPr>
              <a:spLocks noChangeArrowheads="1"/>
            </p:cNvSpPr>
            <p:nvPr/>
          </p:nvSpPr>
          <p:spPr bwMode="auto">
            <a:xfrm>
              <a:off x="6778625" y="53133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9" name="Oval 77"/>
            <p:cNvSpPr>
              <a:spLocks noChangeArrowheads="1"/>
            </p:cNvSpPr>
            <p:nvPr/>
          </p:nvSpPr>
          <p:spPr bwMode="auto">
            <a:xfrm>
              <a:off x="6867525" y="64643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0" name="Oval 78"/>
            <p:cNvSpPr>
              <a:spLocks noChangeArrowheads="1"/>
            </p:cNvSpPr>
            <p:nvPr/>
          </p:nvSpPr>
          <p:spPr bwMode="auto">
            <a:xfrm>
              <a:off x="6557963" y="60134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1" name="Oval 79"/>
            <p:cNvSpPr>
              <a:spLocks noChangeArrowheads="1"/>
            </p:cNvSpPr>
            <p:nvPr/>
          </p:nvSpPr>
          <p:spPr bwMode="auto">
            <a:xfrm>
              <a:off x="1447800" y="518636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2" name="Oval 80"/>
            <p:cNvSpPr>
              <a:spLocks noChangeArrowheads="1"/>
            </p:cNvSpPr>
            <p:nvPr/>
          </p:nvSpPr>
          <p:spPr bwMode="auto">
            <a:xfrm>
              <a:off x="4395788" y="644842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3" name="Oval 81"/>
            <p:cNvSpPr>
              <a:spLocks noChangeArrowheads="1"/>
            </p:cNvSpPr>
            <p:nvPr/>
          </p:nvSpPr>
          <p:spPr bwMode="auto">
            <a:xfrm>
              <a:off x="3394075" y="606425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4" name="Oval 82"/>
            <p:cNvSpPr>
              <a:spLocks noChangeArrowheads="1"/>
            </p:cNvSpPr>
            <p:nvPr/>
          </p:nvSpPr>
          <p:spPr bwMode="auto">
            <a:xfrm>
              <a:off x="3151188" y="47752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5" name="Oval 83"/>
            <p:cNvSpPr>
              <a:spLocks noChangeArrowheads="1"/>
            </p:cNvSpPr>
            <p:nvPr/>
          </p:nvSpPr>
          <p:spPr bwMode="auto">
            <a:xfrm>
              <a:off x="5842000" y="4929188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6" name="Oval 84"/>
            <p:cNvSpPr>
              <a:spLocks noChangeArrowheads="1"/>
            </p:cNvSpPr>
            <p:nvPr/>
          </p:nvSpPr>
          <p:spPr bwMode="auto">
            <a:xfrm>
              <a:off x="5989638" y="5946775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7" name="Oval 85"/>
            <p:cNvSpPr>
              <a:spLocks noChangeArrowheads="1"/>
            </p:cNvSpPr>
            <p:nvPr/>
          </p:nvSpPr>
          <p:spPr bwMode="auto">
            <a:xfrm>
              <a:off x="5332413" y="5408613"/>
              <a:ext cx="117475" cy="1254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8" name="Oval 86"/>
            <p:cNvSpPr>
              <a:spLocks noChangeArrowheads="1"/>
            </p:cNvSpPr>
            <p:nvPr/>
          </p:nvSpPr>
          <p:spPr bwMode="auto">
            <a:xfrm>
              <a:off x="5119688" y="4965700"/>
              <a:ext cx="117475" cy="12541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Improving Convergence</a:t>
            </a:r>
          </a:p>
          <a:p>
            <a:pPr lvl="1"/>
            <a:r>
              <a:rPr lang="en-US" altLang="en-US"/>
              <a:t>Many Operations Research Tools apply</a:t>
            </a:r>
          </a:p>
          <a:p>
            <a:pPr lvl="2"/>
            <a:r>
              <a:rPr lang="en-US" altLang="en-US"/>
              <a:t>Simulated annealing</a:t>
            </a:r>
          </a:p>
          <a:p>
            <a:pPr lvl="2"/>
            <a:r>
              <a:rPr lang="en-US" altLang="en-US"/>
              <a:t>Sophisticated gradient descent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Design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ANN is a largely empirical study</a:t>
            </a:r>
          </a:p>
          <a:p>
            <a:pPr lvl="1"/>
            <a:r>
              <a:rPr lang="en-US" altLang="en-US"/>
              <a:t>“Seems to work in almost all cases that we know about”</a:t>
            </a:r>
          </a:p>
          <a:p>
            <a:r>
              <a:rPr lang="en-US" altLang="en-US"/>
              <a:t>Known to be statistical pattern analysis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Design Review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Number of layers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Apparently, three layers is almost always good enough and better than four layers.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Also: fewer layers are faster in execution and training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How many hidden nodes?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Many hidden nodes allow to learn more complicated patterns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Because of overtraining, almost always best to set the number of hidden nodes too low and then increase their numbers.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Design Review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Interpreting Output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ANN’s output neurons do not give binary values.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Good or bad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 to define what is an accept.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indicate </a:t>
            </a:r>
            <a:r>
              <a:rPr lang="en-US" altLang="en-US" i="1"/>
              <a:t>n</a:t>
            </a:r>
            <a:r>
              <a:rPr lang="en-US" altLang="en-US"/>
              <a:t> degrees of certainty with </a:t>
            </a:r>
            <a:r>
              <a:rPr lang="en-US" altLang="en-US" i="1"/>
              <a:t>n</a:t>
            </a:r>
            <a:r>
              <a:rPr lang="en-US" altLang="en-US"/>
              <a:t>-1 output neurons.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Number of firing output neurons is degree of certainty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Applications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87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Pattern recognition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Network attacks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Breast cancer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handwriting recognition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Pattern completion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Auto-association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ANN trained to reproduce input as output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Noise reduction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Compression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Finding anomalies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Time Series Completion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Future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ANNs can do some things really well</a:t>
            </a:r>
          </a:p>
          <a:p>
            <a:r>
              <a:rPr lang="en-US" altLang="en-US"/>
              <a:t>They lack in structure found in most natural neural networks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phi – activation function</a:t>
            </a:r>
          </a:p>
          <a:p>
            <a:r>
              <a:rPr lang="en-US" altLang="en-US"/>
              <a:t>phid – derivative of activation function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Forward Propagation: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Input nodes i, given input x</a:t>
            </a:r>
            <a:r>
              <a:rPr lang="en-US" altLang="en-US" sz="2400" baseline="-25000"/>
              <a:t>i</a:t>
            </a:r>
            <a:r>
              <a:rPr lang="en-US" altLang="en-US" sz="2400"/>
              <a:t>: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foreach inputnode i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output</a:t>
            </a:r>
            <a:r>
              <a:rPr lang="en-US" altLang="en-US" sz="2000" baseline="-25000"/>
              <a:t>i</a:t>
            </a:r>
            <a:r>
              <a:rPr lang="en-US" altLang="en-US" sz="2000"/>
              <a:t> = x</a:t>
            </a:r>
            <a:r>
              <a:rPr lang="en-US" altLang="en-US" sz="2000" baseline="-25000"/>
              <a:t>i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400"/>
              <a:t>Hidden layer nodes j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foreach hiddenneuron j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output</a:t>
            </a:r>
            <a:r>
              <a:rPr lang="en-US" altLang="en-US" sz="2000" baseline="-25000"/>
              <a:t>j</a:t>
            </a:r>
            <a:r>
              <a:rPr lang="en-US" altLang="en-US" sz="2000"/>
              <a:t> = </a:t>
            </a:r>
            <a:r>
              <a:rPr lang="en-US" altLang="en-US" sz="2000">
                <a:sym typeface="Symbol" panose="05050102010706020507" pitchFamily="18" charset="2"/>
              </a:rPr>
              <a:t>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phi(w</a:t>
            </a:r>
            <a:r>
              <a:rPr lang="en-US" altLang="en-US" sz="2000" baseline="-25000">
                <a:sym typeface="Symbol" panose="05050102010706020507" pitchFamily="18" charset="2"/>
              </a:rPr>
              <a:t>ji</a:t>
            </a:r>
            <a:r>
              <a:rPr lang="en-US" altLang="en-US" sz="2000">
                <a:sym typeface="Symbol" panose="05050102010706020507" pitchFamily="18" charset="2"/>
              </a:rPr>
              <a:t>output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	Output layer neurons k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foreach outputneuron k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output</a:t>
            </a:r>
            <a:r>
              <a:rPr lang="en-US" altLang="en-US" sz="2000" baseline="-25000"/>
              <a:t>k</a:t>
            </a:r>
            <a:r>
              <a:rPr lang="en-US" altLang="en-US" sz="2000"/>
              <a:t> = </a:t>
            </a:r>
            <a:r>
              <a:rPr lang="en-US" altLang="en-US" sz="2000">
                <a:sym typeface="Symbol" panose="05050102010706020507" pitchFamily="18" charset="2"/>
              </a:rPr>
              <a:t></a:t>
            </a:r>
            <a:r>
              <a:rPr lang="en-US" altLang="en-US" sz="2000" baseline="-25000">
                <a:sym typeface="Symbol" panose="05050102010706020507" pitchFamily="18" charset="2"/>
              </a:rPr>
              <a:t>k</a:t>
            </a:r>
            <a:r>
              <a:rPr lang="en-US" altLang="en-US" sz="2000">
                <a:sym typeface="Symbol" panose="05050102010706020507" pitchFamily="18" charset="2"/>
              </a:rPr>
              <a:t> phi(w</a:t>
            </a:r>
            <a:r>
              <a:rPr lang="en-US" altLang="en-US" sz="2000" baseline="-25000">
                <a:sym typeface="Symbol" panose="05050102010706020507" pitchFamily="18" charset="2"/>
              </a:rPr>
              <a:t>kj</a:t>
            </a:r>
            <a:r>
              <a:rPr lang="en-US" altLang="en-US" sz="2000">
                <a:sym typeface="Symbol" panose="05050102010706020507" pitchFamily="18" charset="2"/>
              </a:rPr>
              <a:t>output</a:t>
            </a:r>
            <a:r>
              <a:rPr lang="en-US" altLang="en-US" sz="2000" baseline="-25000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ActivateLayer(</a:t>
            </a:r>
            <a:r>
              <a:rPr lang="en-US" altLang="en-US" sz="2800" b="1">
                <a:latin typeface="Courier New" panose="02070309020205020404" pitchFamily="49" charset="0"/>
              </a:rPr>
              <a:t>input</a:t>
            </a:r>
            <a:r>
              <a:rPr lang="en-US" altLang="en-US" sz="2800">
                <a:latin typeface="Courier New" panose="02070309020205020404" pitchFamily="49" charset="0"/>
              </a:rPr>
              <a:t>,</a:t>
            </a:r>
            <a:r>
              <a:rPr lang="en-US" altLang="en-US" sz="2800" b="1">
                <a:latin typeface="Courier New" panose="02070309020205020404" pitchFamily="49" charset="0"/>
              </a:rPr>
              <a:t>output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foreach i inputneuron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calculate output</a:t>
            </a:r>
            <a:r>
              <a:rPr lang="en-US" altLang="en-US" sz="2800" baseline="-25000">
                <a:latin typeface="Courier New" panose="02070309020205020404" pitchFamily="49" charset="0"/>
              </a:rPr>
              <a:t>i</a:t>
            </a:r>
            <a:endParaRPr lang="en-US" altLang="en-US" sz="2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	foreach j hiddenneuron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 calculate output</a:t>
            </a:r>
            <a:r>
              <a:rPr lang="en-US" altLang="en-US" sz="2800" baseline="-25000">
                <a:latin typeface="Courier New" panose="02070309020205020404" pitchFamily="49" charset="0"/>
              </a:rPr>
              <a:t>j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foreach k hiddenneuron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 calculate output</a:t>
            </a:r>
            <a:r>
              <a:rPr lang="en-US" altLang="en-US" sz="2800" baseline="-25000">
                <a:latin typeface="Courier New" panose="02070309020205020404" pitchFamily="49" charset="0"/>
              </a:rPr>
              <a:t>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 b="1">
                <a:latin typeface="Courier New" panose="02070309020205020404" pitchFamily="49" charset="0"/>
              </a:rPr>
              <a:t>output </a:t>
            </a:r>
            <a:r>
              <a:rPr lang="en-US" altLang="en-US" sz="2800">
                <a:latin typeface="Courier New" panose="02070309020205020404" pitchFamily="49" charset="0"/>
              </a:rPr>
              <a:t>= {output</a:t>
            </a:r>
            <a:r>
              <a:rPr lang="en-US" altLang="en-US" sz="2800" baseline="-25000">
                <a:latin typeface="Courier New" panose="02070309020205020404" pitchFamily="49" charset="0"/>
              </a:rPr>
              <a:t>k</a:t>
            </a: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229600" cy="930275"/>
          </a:xfrm>
        </p:spPr>
        <p:txBody>
          <a:bodyPr/>
          <a:lstStyle/>
          <a:p>
            <a:r>
              <a:rPr lang="en-US" altLang="en-US"/>
              <a:t>Input (0,0)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22300" y="3106738"/>
            <a:ext cx="641350" cy="1795462"/>
            <a:chOff x="392" y="1957"/>
            <a:chExt cx="404" cy="1131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392" y="1957"/>
              <a:ext cx="403" cy="403"/>
              <a:chOff x="990" y="1896"/>
              <a:chExt cx="403" cy="403"/>
            </a:xfrm>
          </p:grpSpPr>
          <p:sp>
            <p:nvSpPr>
              <p:cNvPr id="35846" name="Oval 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Text Box 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393" y="2685"/>
              <a:ext cx="403" cy="403"/>
              <a:chOff x="990" y="1896"/>
              <a:chExt cx="403" cy="403"/>
            </a:xfrm>
          </p:grpSpPr>
          <p:sp>
            <p:nvSpPr>
              <p:cNvPr id="35849" name="Oval 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0" name="Text Box 1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</p:grpSp>
      <p:grpSp>
        <p:nvGrpSpPr>
          <p:cNvPr id="35851" name="Group 11"/>
          <p:cNvGrpSpPr>
            <a:grpSpLocks/>
          </p:cNvGrpSpPr>
          <p:nvPr/>
        </p:nvGrpSpPr>
        <p:grpSpPr bwMode="auto">
          <a:xfrm>
            <a:off x="3052763" y="3106738"/>
            <a:ext cx="639762" cy="1795462"/>
            <a:chOff x="1485" y="1957"/>
            <a:chExt cx="403" cy="1131"/>
          </a:xfrm>
        </p:grpSpPr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1485" y="1957"/>
              <a:ext cx="403" cy="403"/>
              <a:chOff x="990" y="1896"/>
              <a:chExt cx="403" cy="403"/>
            </a:xfrm>
          </p:grpSpPr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4" name="Text Box 14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35855" name="Group 15"/>
            <p:cNvGrpSpPr>
              <a:grpSpLocks/>
            </p:cNvGrpSpPr>
            <p:nvPr/>
          </p:nvGrpSpPr>
          <p:grpSpPr bwMode="auto">
            <a:xfrm>
              <a:off x="1485" y="2685"/>
              <a:ext cx="403" cy="403"/>
              <a:chOff x="990" y="1896"/>
              <a:chExt cx="403" cy="403"/>
            </a:xfrm>
          </p:grpSpPr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7" name="Text Box 1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</p:grp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5481638" y="3721100"/>
            <a:ext cx="639762" cy="639763"/>
            <a:chOff x="990" y="1896"/>
            <a:chExt cx="403" cy="403"/>
          </a:xfrm>
        </p:grpSpPr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1517650" y="3382963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1447800" y="4581525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1366838" y="3595688"/>
            <a:ext cx="1455737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1535113" y="3524250"/>
            <a:ext cx="1235075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906838" y="3363913"/>
            <a:ext cx="14112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3870325" y="4146550"/>
            <a:ext cx="143827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555750" y="30241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-4.8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1574800" y="4629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-5.2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066800" y="3994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4.6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1303338" y="3486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5.1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4186238" y="31988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5.9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208463" y="43942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967288" y="50053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-2.7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052888" y="49974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-2.6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2947988" y="50276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-3.2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H="1" flipV="1">
            <a:off x="3562350" y="4933950"/>
            <a:ext cx="8032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H="1" flipV="1">
            <a:off x="3562350" y="3752850"/>
            <a:ext cx="1009650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V="1">
            <a:off x="4683125" y="4424363"/>
            <a:ext cx="928688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144963" y="5884863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Bias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Output Error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Error()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foreach </a:t>
            </a:r>
            <a:r>
              <a:rPr lang="en-US" altLang="en-US" sz="2400" b="1">
                <a:latin typeface="Courier New" panose="02070309020205020404" pitchFamily="49" charset="0"/>
              </a:rPr>
              <a:t>input</a:t>
            </a:r>
            <a:r>
              <a:rPr lang="en-US" altLang="en-US" sz="2400">
                <a:latin typeface="Courier New" panose="02070309020205020404" pitchFamily="49" charset="0"/>
              </a:rPr>
              <a:t> in InputSet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Error</a:t>
            </a:r>
            <a:r>
              <a:rPr lang="en-US" altLang="en-US" sz="2400" b="1" baseline="-25000">
                <a:latin typeface="Courier New" panose="02070309020205020404" pitchFamily="49" charset="0"/>
              </a:rPr>
              <a:t>input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</a:rPr>
              <a:t>= </a:t>
            </a: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</a:t>
            </a:r>
            <a:r>
              <a:rPr lang="en-US" altLang="en-US" sz="2400" baseline="-25000">
                <a:latin typeface="Courier New" panose="02070309020205020404" pitchFamily="49" charset="0"/>
                <a:sym typeface="Symbol" panose="05050102010706020507" pitchFamily="18" charset="2"/>
              </a:rPr>
              <a:t>k output neuron</a:t>
            </a: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 (target</a:t>
            </a:r>
            <a:r>
              <a:rPr lang="en-US" altLang="en-US" sz="2400" baseline="-25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-output</a:t>
            </a:r>
            <a:r>
              <a:rPr lang="en-US" altLang="en-US" sz="2400" baseline="-25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sz="2400" baseline="3000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return Average(Error</a:t>
            </a:r>
            <a:r>
              <a:rPr lang="en-US" altLang="en-US" sz="2400" baseline="-25000">
                <a:latin typeface="Courier New" panose="02070309020205020404" pitchFamily="49" charset="0"/>
                <a:sym typeface="Symbol" panose="05050102010706020507" pitchFamily="18" charset="2"/>
              </a:rPr>
              <a:t>input</a:t>
            </a:r>
            <a:r>
              <a:rPr lang="en-US" altLang="en-US" sz="2400">
                <a:latin typeface="Courier New" panose="02070309020205020404" pitchFamily="49" charset="0"/>
                <a:sym typeface="Symbol" panose="05050102010706020507" pitchFamily="18" charset="2"/>
              </a:rPr>
              <a:t>,InputSet)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Gradient Calculation</a:t>
            </a:r>
          </a:p>
          <a:p>
            <a:pPr lvl="1"/>
            <a:r>
              <a:rPr lang="en-US" altLang="en-US"/>
              <a:t>We calculate the gradient of the error with respect to a given weight w</a:t>
            </a:r>
            <a:r>
              <a:rPr lang="en-US" altLang="en-US" baseline="-25000"/>
              <a:t>kj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 gradient is the average of the gradients for all inputs.</a:t>
            </a:r>
          </a:p>
          <a:p>
            <a:pPr lvl="1"/>
            <a:r>
              <a:rPr lang="en-US" altLang="en-US"/>
              <a:t>Calculation proceeds from the output layer to the hidden layer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608513" y="1776413"/>
            <a:ext cx="431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1162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93838" y="2309813"/>
          <a:ext cx="6056312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Equation" r:id="rId3" imgW="2019240" imgH="1143000" progId="Equation.3">
                  <p:embed/>
                </p:oleObj>
              </mc:Choice>
              <mc:Fallback>
                <p:oleObj name="Equation" r:id="rId3" imgW="201924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309813"/>
                        <a:ext cx="6056312" cy="3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60388" y="1733550"/>
            <a:ext cx="713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For each output neuron </a:t>
            </a:r>
            <a:r>
              <a:rPr lang="en-US" altLang="en-US" sz="2400" i="1"/>
              <a:t>k</a:t>
            </a:r>
            <a:r>
              <a:rPr lang="en-US" altLang="en-US" sz="2400"/>
              <a:t> calculate: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87375" y="3227388"/>
            <a:ext cx="7138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For each output neuron </a:t>
            </a:r>
            <a:r>
              <a:rPr lang="en-US" altLang="en-US" sz="2400" i="1"/>
              <a:t>k</a:t>
            </a:r>
            <a:r>
              <a:rPr lang="en-US" altLang="en-US" sz="2400"/>
              <a:t> calculate and hidden layer neuron </a:t>
            </a:r>
            <a:r>
              <a:rPr lang="en-US" altLang="en-US" sz="2400" i="1"/>
              <a:t>j</a:t>
            </a:r>
            <a:r>
              <a:rPr lang="en-US" altLang="en-US" sz="2400"/>
              <a:t> calculate: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graphicFrame>
        <p:nvGraphicFramePr>
          <p:cNvPr id="12390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2413" y="2320925"/>
          <a:ext cx="44148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1" name="Equation" r:id="rId3" imgW="1511280" imgH="241200" progId="Equation.3">
                  <p:embed/>
                </p:oleObj>
              </mc:Choice>
              <mc:Fallback>
                <p:oleObj name="Equation" r:id="rId3" imgW="1511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320925"/>
                        <a:ext cx="44148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608513" y="1776413"/>
            <a:ext cx="431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60388" y="1733550"/>
            <a:ext cx="713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For each hidden neuron </a:t>
            </a:r>
            <a:r>
              <a:rPr lang="en-US" altLang="en-US" sz="2400" i="1"/>
              <a:t>j</a:t>
            </a:r>
            <a:r>
              <a:rPr lang="en-US" altLang="en-US" sz="2400"/>
              <a:t> calculate: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65150" y="3454400"/>
            <a:ext cx="7138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For each hidden neuron </a:t>
            </a:r>
            <a:r>
              <a:rPr lang="en-US" altLang="en-US" sz="2400" i="1"/>
              <a:t>j</a:t>
            </a:r>
            <a:r>
              <a:rPr lang="en-US" altLang="en-US" sz="2400"/>
              <a:t> and each input neuron </a:t>
            </a:r>
            <a:r>
              <a:rPr lang="en-US" altLang="en-US" sz="2400" i="1"/>
              <a:t>i</a:t>
            </a:r>
            <a:r>
              <a:rPr lang="en-US" altLang="en-US" sz="2400"/>
              <a:t> calculate:</a:t>
            </a:r>
          </a:p>
        </p:txBody>
      </p:sp>
      <p:graphicFrame>
        <p:nvGraphicFramePr>
          <p:cNvPr id="12391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8000" y="4448175"/>
          <a:ext cx="2616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2" name="Equation" r:id="rId5" imgW="1218960" imgH="444240" progId="Equation.3">
                  <p:embed/>
                </p:oleObj>
              </mc:Choice>
              <mc:Fallback>
                <p:oleObj name="Equation" r:id="rId5" imgW="1218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448175"/>
                        <a:ext cx="2616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These calculations were done for a single input.</a:t>
            </a:r>
          </a:p>
          <a:p>
            <a:r>
              <a:rPr lang="en-US" altLang="en-US"/>
              <a:t>Now calculate the average gradient over all inputs (and for all weights).</a:t>
            </a:r>
          </a:p>
          <a:p>
            <a:r>
              <a:rPr lang="en-US" altLang="en-US"/>
              <a:t>You also need to calculate the gradients for the bias weights and average them.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922463"/>
            <a:ext cx="8229600" cy="4232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Naïve back-propagation code: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Initialize weights to a small random value (between -1 and 1)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For a maximum number of iterations do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Calculate average error for all input.  If error is smaller than tolerance, exit.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each input, calculate the gradients for all weights, including bias weights and average them.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If length of gradient vector is smaller than a small value, then stop.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Otherwise:</a:t>
            </a:r>
          </a:p>
          <a:p>
            <a:pPr lvl="3">
              <a:lnSpc>
                <a:spcPct val="80000"/>
              </a:lnSpc>
            </a:pPr>
            <a:r>
              <a:rPr lang="en-US" altLang="en-US" sz="1800"/>
              <a:t>Modify all weights by adding a negative multiple of the gradient to the weights.</a:t>
            </a:r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naïve algorithm has problems with convergence and should only be used for toy problems.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355975"/>
            <a:ext cx="527050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614488"/>
            <a:ext cx="7135812" cy="3886200"/>
          </a:xfrm>
        </p:spPr>
        <p:txBody>
          <a:bodyPr/>
          <a:lstStyle/>
          <a:p>
            <a:r>
              <a:rPr lang="en-US" altLang="en-US" sz="2800"/>
              <a:t>Start out with random, small weights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425450" y="3024188"/>
            <a:ext cx="4910138" cy="2940050"/>
            <a:chOff x="392" y="1905"/>
            <a:chExt cx="3464" cy="2059"/>
          </a:xfrm>
        </p:grpSpPr>
        <p:grpSp>
          <p:nvGrpSpPr>
            <p:cNvPr id="126981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31"/>
              <a:chOff x="392" y="1957"/>
              <a:chExt cx="404" cy="1131"/>
            </a:xfrm>
          </p:grpSpPr>
          <p:grpSp>
            <p:nvGrpSpPr>
              <p:cNvPr id="126982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126983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26985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126986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26988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31"/>
              <a:chOff x="1485" y="1957"/>
              <a:chExt cx="403" cy="1131"/>
            </a:xfrm>
          </p:grpSpPr>
          <p:grpSp>
            <p:nvGrpSpPr>
              <p:cNvPr id="126989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126990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26992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126993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26995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03"/>
              <a:chOff x="990" y="1896"/>
              <a:chExt cx="403" cy="403"/>
            </a:xfrm>
          </p:grpSpPr>
          <p:sp>
            <p:nvSpPr>
              <p:cNvPr id="126996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7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26998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0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1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2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3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4" name="Text Box 28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992" y="2916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27006" name="Text Box 30"/>
            <p:cNvSpPr txBox="1">
              <a:spLocks noChangeArrowheads="1"/>
            </p:cNvSpPr>
            <p:nvPr/>
          </p:nvSpPr>
          <p:spPr bwMode="auto">
            <a:xfrm>
              <a:off x="672" y="251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2637" y="201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27009" name="Text Box 33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27010" name="Text Box 34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7011" name="Text Box 35"/>
            <p:cNvSpPr txBox="1">
              <a:spLocks noChangeArrowheads="1"/>
            </p:cNvSpPr>
            <p:nvPr/>
          </p:nvSpPr>
          <p:spPr bwMode="auto">
            <a:xfrm>
              <a:off x="2554" y="3148"/>
              <a:ext cx="68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27012" name="Text Box 36"/>
            <p:cNvSpPr txBox="1">
              <a:spLocks noChangeArrowheads="1"/>
            </p:cNvSpPr>
            <p:nvPr/>
          </p:nvSpPr>
          <p:spPr bwMode="auto">
            <a:xfrm>
              <a:off x="1857" y="3167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27013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14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15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16" name="Text Box 40"/>
            <p:cNvSpPr txBox="1">
              <a:spLocks noChangeArrowheads="1"/>
            </p:cNvSpPr>
            <p:nvPr/>
          </p:nvSpPr>
          <p:spPr bwMode="auto">
            <a:xfrm>
              <a:off x="2611" y="3707"/>
              <a:ext cx="77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27044" name="Text Box 68"/>
          <p:cNvSpPr txBox="1">
            <a:spLocks noChangeArrowheads="1"/>
          </p:cNvSpPr>
          <p:nvPr/>
        </p:nvSpPr>
        <p:spPr bwMode="auto">
          <a:xfrm>
            <a:off x="5408613" y="2990850"/>
            <a:ext cx="3735387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Node 0: x</a:t>
            </a:r>
            <a:r>
              <a:rPr lang="en-US" altLang="en-US" baseline="-25000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Node 1: x</a:t>
            </a:r>
            <a:r>
              <a:rPr lang="en-US" altLang="en-US" baseline="-25000"/>
              <a:t>1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Node 2: o</a:t>
            </a:r>
            <a:r>
              <a:rPr lang="en-US" altLang="en-US" baseline="-25000"/>
              <a:t>2 </a:t>
            </a:r>
            <a:r>
              <a:rPr lang="en-US" altLang="en-US"/>
              <a:t>=  </a:t>
            </a:r>
            <a:r>
              <a:rPr lang="en-US" altLang="en-US">
                <a:sym typeface="Symbol" panose="05050102010706020507" pitchFamily="18" charset="2"/>
              </a:rPr>
              <a:t>(x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 + 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-0.5)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Node 3: o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 = (0.5 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-1)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Node 4: o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 (0.3 o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– 0.7 o</a:t>
            </a:r>
            <a:r>
              <a:rPr lang="en-US" altLang="en-US" baseline="-25000">
                <a:sym typeface="Symbol" panose="05050102010706020507" pitchFamily="18" charset="2"/>
              </a:rPr>
              <a:t>3 </a:t>
            </a:r>
            <a:r>
              <a:rPr lang="en-US" altLang="en-US">
                <a:sym typeface="Symbol" panose="05050102010706020507" pitchFamily="18" charset="2"/>
              </a:rPr>
              <a:t>+ 1)</a:t>
            </a:r>
          </a:p>
          <a:p>
            <a:pPr>
              <a:spcBef>
                <a:spcPct val="50000"/>
              </a:spcBef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/>
          <a:p>
            <a:r>
              <a:rPr lang="en-US" altLang="en-US" sz="2800"/>
              <a:t>Calculate outputs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622300" y="3024188"/>
            <a:ext cx="4910138" cy="2940050"/>
            <a:chOff x="392" y="1905"/>
            <a:chExt cx="3464" cy="2059"/>
          </a:xfrm>
        </p:grpSpPr>
        <p:grpSp>
          <p:nvGrpSpPr>
            <p:cNvPr id="125957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31"/>
              <a:chOff x="392" y="1957"/>
              <a:chExt cx="404" cy="1131"/>
            </a:xfrm>
          </p:grpSpPr>
          <p:grpSp>
            <p:nvGrpSpPr>
              <p:cNvPr id="125958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125959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25961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125962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6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31"/>
              <a:chOff x="1485" y="1957"/>
              <a:chExt cx="403" cy="1131"/>
            </a:xfrm>
          </p:grpSpPr>
          <p:grpSp>
            <p:nvGrpSpPr>
              <p:cNvPr id="125965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125966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25968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125969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25971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03"/>
              <a:chOff x="990" y="1896"/>
              <a:chExt cx="403" cy="403"/>
            </a:xfrm>
          </p:grpSpPr>
          <p:sp>
            <p:nvSpPr>
              <p:cNvPr id="125972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73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25974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Text Box 28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5981" name="Text Box 29"/>
            <p:cNvSpPr txBox="1">
              <a:spLocks noChangeArrowheads="1"/>
            </p:cNvSpPr>
            <p:nvPr/>
          </p:nvSpPr>
          <p:spPr bwMode="auto">
            <a:xfrm>
              <a:off x="992" y="2916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25982" name="Text Box 30"/>
            <p:cNvSpPr txBox="1">
              <a:spLocks noChangeArrowheads="1"/>
            </p:cNvSpPr>
            <p:nvPr/>
          </p:nvSpPr>
          <p:spPr bwMode="auto">
            <a:xfrm>
              <a:off x="672" y="251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5983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25984" name="Text Box 32"/>
            <p:cNvSpPr txBox="1">
              <a:spLocks noChangeArrowheads="1"/>
            </p:cNvSpPr>
            <p:nvPr/>
          </p:nvSpPr>
          <p:spPr bwMode="auto">
            <a:xfrm>
              <a:off x="2637" y="2015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25985" name="Text Box 33"/>
            <p:cNvSpPr txBox="1">
              <a:spLocks noChangeArrowheads="1"/>
            </p:cNvSpPr>
            <p:nvPr/>
          </p:nvSpPr>
          <p:spPr bwMode="auto">
            <a:xfrm>
              <a:off x="2651" y="2768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25986" name="Text Box 34"/>
            <p:cNvSpPr txBox="1">
              <a:spLocks noChangeArrowheads="1"/>
            </p:cNvSpPr>
            <p:nvPr/>
          </p:nvSpPr>
          <p:spPr bwMode="auto">
            <a:xfrm>
              <a:off x="3129" y="3154"/>
              <a:ext cx="6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5987" name="Text Box 35"/>
            <p:cNvSpPr txBox="1">
              <a:spLocks noChangeArrowheads="1"/>
            </p:cNvSpPr>
            <p:nvPr/>
          </p:nvSpPr>
          <p:spPr bwMode="auto">
            <a:xfrm>
              <a:off x="2554" y="3148"/>
              <a:ext cx="68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1857" y="3167"/>
              <a:ext cx="6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1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2611" y="3707"/>
              <a:ext cx="77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graphicFrame>
        <p:nvGraphicFramePr>
          <p:cNvPr id="126023" name="Group 71"/>
          <p:cNvGraphicFramePr>
            <a:graphicFrameLocks noGrp="1"/>
          </p:cNvGraphicFramePr>
          <p:nvPr>
            <p:ph sz="half" idx="2"/>
          </p:nvPr>
        </p:nvGraphicFramePr>
        <p:xfrm>
          <a:off x="6073775" y="3130550"/>
          <a:ext cx="2652713" cy="2044701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794967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191826448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1196351511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y=o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586482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Courier"/>
                          <a:cs typeface="Courier"/>
                        </a:rPr>
                        <a:t>0.7160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4734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47569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97875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0.7273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139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3550"/>
            <a:ext cx="7486650" cy="3886200"/>
          </a:xfrm>
        </p:spPr>
        <p:txBody>
          <a:bodyPr/>
          <a:lstStyle/>
          <a:p>
            <a:r>
              <a:rPr lang="en-US" altLang="en-US" sz="2800"/>
              <a:t>Calculate average error to be E = 0.14939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431800" y="2565400"/>
            <a:ext cx="2741613" cy="1903413"/>
            <a:chOff x="392" y="1905"/>
            <a:chExt cx="3464" cy="2719"/>
          </a:xfrm>
        </p:grpSpPr>
        <p:grpSp>
          <p:nvGrpSpPr>
            <p:cNvPr id="128005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308"/>
              <a:chOff x="392" y="1957"/>
              <a:chExt cx="404" cy="1308"/>
            </a:xfrm>
          </p:grpSpPr>
          <p:grpSp>
            <p:nvGrpSpPr>
              <p:cNvPr id="128006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580"/>
                <a:chOff x="990" y="1896"/>
                <a:chExt cx="403" cy="580"/>
              </a:xfrm>
            </p:grpSpPr>
            <p:sp>
              <p:nvSpPr>
                <p:cNvPr id="128007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28009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580"/>
                <a:chOff x="990" y="1896"/>
                <a:chExt cx="403" cy="580"/>
              </a:xfrm>
            </p:grpSpPr>
            <p:sp>
              <p:nvSpPr>
                <p:cNvPr id="128010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28012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308"/>
              <a:chOff x="1485" y="1957"/>
              <a:chExt cx="403" cy="1308"/>
            </a:xfrm>
          </p:grpSpPr>
          <p:grpSp>
            <p:nvGrpSpPr>
              <p:cNvPr id="128013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580"/>
                <a:chOff x="990" y="1896"/>
                <a:chExt cx="403" cy="580"/>
              </a:xfrm>
            </p:grpSpPr>
            <p:sp>
              <p:nvSpPr>
                <p:cNvPr id="128014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580"/>
                <a:chOff x="990" y="1896"/>
                <a:chExt cx="403" cy="580"/>
              </a:xfrm>
            </p:grpSpPr>
            <p:sp>
              <p:nvSpPr>
                <p:cNvPr id="128017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28019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580"/>
              <a:chOff x="990" y="1896"/>
              <a:chExt cx="403" cy="580"/>
            </a:xfrm>
          </p:grpSpPr>
          <p:sp>
            <p:nvSpPr>
              <p:cNvPr id="128020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1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3"/>
                <a:ext cx="283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7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980" y="1905"/>
              <a:ext cx="68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994" y="2914"/>
              <a:ext cx="68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671" y="2517"/>
              <a:ext cx="69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821" y="2195"/>
              <a:ext cx="68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2636" y="2016"/>
              <a:ext cx="68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2651" y="2769"/>
              <a:ext cx="688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28034" name="Text Box 34"/>
            <p:cNvSpPr txBox="1">
              <a:spLocks noChangeArrowheads="1"/>
            </p:cNvSpPr>
            <p:nvPr/>
          </p:nvSpPr>
          <p:spPr bwMode="auto">
            <a:xfrm>
              <a:off x="3130" y="3152"/>
              <a:ext cx="686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>
              <a:off x="2554" y="3150"/>
              <a:ext cx="688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>
              <a:off x="1856" y="3168"/>
              <a:ext cx="68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28037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38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39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40" name="Text Box 40"/>
            <p:cNvSpPr txBox="1">
              <a:spLocks noChangeArrowheads="1"/>
            </p:cNvSpPr>
            <p:nvPr/>
          </p:nvSpPr>
          <p:spPr bwMode="auto">
            <a:xfrm>
              <a:off x="2610" y="3708"/>
              <a:ext cx="777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28067" name="Text Box 67"/>
          <p:cNvSpPr txBox="1">
            <a:spLocks noChangeArrowheads="1"/>
          </p:cNvSpPr>
          <p:nvPr/>
        </p:nvSpPr>
        <p:spPr bwMode="auto">
          <a:xfrm>
            <a:off x="4519613" y="4271963"/>
            <a:ext cx="444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28123" name="Group 123"/>
          <p:cNvGraphicFramePr>
            <a:graphicFrameLocks noGrp="1"/>
          </p:cNvGraphicFramePr>
          <p:nvPr>
            <p:ph sz="quarter" idx="3"/>
          </p:nvPr>
        </p:nvGraphicFramePr>
        <p:xfrm>
          <a:off x="3538538" y="2524125"/>
          <a:ext cx="5370512" cy="240792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369075789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996182146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189262335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83939168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92605567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E=(y-t)</a:t>
                      </a:r>
                      <a:r>
                        <a:rPr kumimoji="0" lang="en-US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96772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Courier"/>
                          <a:cs typeface="Courier"/>
                        </a:rPr>
                        <a:t>0.7160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28173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421171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9822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0.264487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940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590684" cy="8207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Input (0,0)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Node 2 activation is :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=</a:t>
            </a:r>
            <a:r>
              <a:rPr lang="en-US" altLang="en-US" sz="2000" dirty="0">
                <a:sym typeface="Symbol" panose="05050102010706020507" pitchFamily="18" charset="2"/>
              </a:rPr>
              <a:t> (-4.8  0)+ (4.6  0) - 2.6)=-2.6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D3B59-F0E6-49C6-B372-D91A8DE40A1B}"/>
              </a:ext>
            </a:extLst>
          </p:cNvPr>
          <p:cNvGrpSpPr/>
          <p:nvPr/>
        </p:nvGrpSpPr>
        <p:grpSpPr>
          <a:xfrm>
            <a:off x="1009970" y="3495197"/>
            <a:ext cx="4344988" cy="2970212"/>
            <a:chOff x="622300" y="3024188"/>
            <a:chExt cx="5499100" cy="3227387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622300" y="3106738"/>
              <a:ext cx="641350" cy="1795462"/>
              <a:chOff x="392" y="1957"/>
              <a:chExt cx="404" cy="1131"/>
            </a:xfrm>
          </p:grpSpPr>
          <p:grpSp>
            <p:nvGrpSpPr>
              <p:cNvPr id="44037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44038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44040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44041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3052763" y="3106738"/>
              <a:ext cx="639762" cy="1795462"/>
              <a:chOff x="1485" y="1957"/>
              <a:chExt cx="403" cy="1131"/>
            </a:xfrm>
          </p:grpSpPr>
          <p:grpSp>
            <p:nvGrpSpPr>
              <p:cNvPr id="44044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44045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44047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44048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5481638" y="3721100"/>
              <a:ext cx="639762" cy="639763"/>
              <a:chOff x="990" y="1896"/>
              <a:chExt cx="403" cy="403"/>
            </a:xfrm>
          </p:grpSpPr>
          <p:sp>
            <p:nvSpPr>
              <p:cNvPr id="44051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Text Box 2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1517650" y="3382963"/>
              <a:ext cx="1314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1447800" y="4581525"/>
              <a:ext cx="141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 flipV="1">
              <a:off x="1366838" y="3595688"/>
              <a:ext cx="1455737" cy="798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1535113" y="3524250"/>
              <a:ext cx="1235075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906838" y="3363913"/>
              <a:ext cx="1411287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3870325" y="4146550"/>
              <a:ext cx="1438275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1555750" y="30241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-4.8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1574800" y="4629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-5.2</a:t>
              </a: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066800" y="3994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4.6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1303338" y="3486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4186238" y="31988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5.9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4208463" y="439420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5.2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967288" y="50053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-2.7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052888" y="49974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-2.6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947988" y="50276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-3.2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H="1" flipV="1">
              <a:off x="3562350" y="4933950"/>
              <a:ext cx="803275" cy="97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 flipH="1" flipV="1">
              <a:off x="3562350" y="3752850"/>
              <a:ext cx="1009650" cy="2109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V="1">
              <a:off x="4683125" y="4424363"/>
              <a:ext cx="928688" cy="144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4144963" y="5884863"/>
              <a:ext cx="12303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3138CE-683C-4B39-B626-D5A0288E3878}"/>
              </a:ext>
            </a:extLst>
          </p:cNvPr>
          <p:cNvSpPr txBox="1"/>
          <p:nvPr/>
        </p:nvSpPr>
        <p:spPr>
          <a:xfrm>
            <a:off x="3507079" y="2711997"/>
            <a:ext cx="387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</a:t>
            </a:r>
            <a:r>
              <a:rPr lang="en-US" altLang="en-US" sz="1800" i="1" dirty="0">
                <a:sym typeface="Symbol" panose="05050102010706020507" pitchFamily="18" charset="2"/>
              </a:rPr>
              <a:t>y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i="1" dirty="0">
                <a:sym typeface="Symbol" panose="05050102010706020507" pitchFamily="18" charset="2"/>
              </a:rPr>
              <a:t>=</a:t>
            </a:r>
            <a:r>
              <a:rPr lang="en-US" altLang="en-US" sz="1800" b="1" i="1" dirty="0">
                <a:sym typeface="Symbol" panose="05050102010706020507" pitchFamily="18" charset="2"/>
              </a:rPr>
              <a:t>f</a:t>
            </a:r>
            <a:r>
              <a:rPr lang="en-US" altLang="en-US" sz="1800" dirty="0">
                <a:sym typeface="Symbol" panose="05050102010706020507" pitchFamily="18" charset="2"/>
              </a:rPr>
              <a:t>(- 2.6)= 1/(1+e</a:t>
            </a:r>
            <a:r>
              <a:rPr lang="en-US" altLang="en-US" sz="1800" baseline="30000" dirty="0">
                <a:sym typeface="Symbol" panose="05050102010706020507" pitchFamily="18" charset="2"/>
              </a:rPr>
              <a:t>-(-2.6)</a:t>
            </a:r>
            <a:r>
              <a:rPr lang="en-US" altLang="en-US" sz="1800" dirty="0">
                <a:sym typeface="Symbol" panose="05050102010706020507" pitchFamily="18" charset="2"/>
              </a:rPr>
              <a:t>)= 0.0691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D9A5C-A84A-494C-931F-258F1C9C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7" y="3989250"/>
            <a:ext cx="2692880" cy="105996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3550"/>
            <a:ext cx="7486650" cy="3886200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Calculate the change for node 4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366713" y="2368550"/>
            <a:ext cx="4100512" cy="2070100"/>
            <a:chOff x="392" y="1905"/>
            <a:chExt cx="3464" cy="2191"/>
          </a:xfrm>
        </p:grpSpPr>
        <p:grpSp>
          <p:nvGrpSpPr>
            <p:cNvPr id="130053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74"/>
              <a:chOff x="392" y="1957"/>
              <a:chExt cx="404" cy="1174"/>
            </a:xfrm>
          </p:grpSpPr>
          <p:grpSp>
            <p:nvGrpSpPr>
              <p:cNvPr id="130054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46"/>
                <a:chOff x="990" y="1896"/>
                <a:chExt cx="403" cy="446"/>
              </a:xfrm>
            </p:grpSpPr>
            <p:sp>
              <p:nvSpPr>
                <p:cNvPr id="130055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30057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46"/>
                <a:chOff x="990" y="1896"/>
                <a:chExt cx="403" cy="446"/>
              </a:xfrm>
            </p:grpSpPr>
            <p:sp>
              <p:nvSpPr>
                <p:cNvPr id="130058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30060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74"/>
              <a:chOff x="1485" y="1957"/>
              <a:chExt cx="403" cy="1174"/>
            </a:xfrm>
          </p:grpSpPr>
          <p:grpSp>
            <p:nvGrpSpPr>
              <p:cNvPr id="130061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46"/>
                <a:chOff x="990" y="1896"/>
                <a:chExt cx="403" cy="446"/>
              </a:xfrm>
            </p:grpSpPr>
            <p:sp>
              <p:nvSpPr>
                <p:cNvPr id="130062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30064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46"/>
                <a:chOff x="990" y="1896"/>
                <a:chExt cx="403" cy="446"/>
              </a:xfrm>
            </p:grpSpPr>
            <p:sp>
              <p:nvSpPr>
                <p:cNvPr id="130065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30067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46"/>
              <a:chOff x="990" y="1896"/>
              <a:chExt cx="403" cy="446"/>
            </a:xfrm>
          </p:grpSpPr>
          <p:sp>
            <p:nvSpPr>
              <p:cNvPr id="130068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69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3"/>
                <a:ext cx="283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979" y="190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0077" name="Text Box 29"/>
            <p:cNvSpPr txBox="1">
              <a:spLocks noChangeArrowheads="1"/>
            </p:cNvSpPr>
            <p:nvPr/>
          </p:nvSpPr>
          <p:spPr bwMode="auto">
            <a:xfrm>
              <a:off x="994" y="291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30078" name="Text Box 30"/>
            <p:cNvSpPr txBox="1">
              <a:spLocks noChangeArrowheads="1"/>
            </p:cNvSpPr>
            <p:nvPr/>
          </p:nvSpPr>
          <p:spPr bwMode="auto">
            <a:xfrm>
              <a:off x="671" y="2517"/>
              <a:ext cx="69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30080" name="Text Box 32"/>
            <p:cNvSpPr txBox="1">
              <a:spLocks noChangeArrowheads="1"/>
            </p:cNvSpPr>
            <p:nvPr/>
          </p:nvSpPr>
          <p:spPr bwMode="auto">
            <a:xfrm>
              <a:off x="2636" y="201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30081" name="Text Box 33"/>
            <p:cNvSpPr txBox="1">
              <a:spLocks noChangeArrowheads="1"/>
            </p:cNvSpPr>
            <p:nvPr/>
          </p:nvSpPr>
          <p:spPr bwMode="auto">
            <a:xfrm>
              <a:off x="2650" y="27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30082" name="Text Box 34"/>
            <p:cNvSpPr txBox="1">
              <a:spLocks noChangeArrowheads="1"/>
            </p:cNvSpPr>
            <p:nvPr/>
          </p:nvSpPr>
          <p:spPr bwMode="auto">
            <a:xfrm>
              <a:off x="3130" y="3152"/>
              <a:ext cx="68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0083" name="Text Box 35"/>
            <p:cNvSpPr txBox="1">
              <a:spLocks noChangeArrowheads="1"/>
            </p:cNvSpPr>
            <p:nvPr/>
          </p:nvSpPr>
          <p:spPr bwMode="auto">
            <a:xfrm>
              <a:off x="2554" y="3150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30084" name="Text Box 36"/>
            <p:cNvSpPr txBox="1">
              <a:spLocks noChangeArrowheads="1"/>
            </p:cNvSpPr>
            <p:nvPr/>
          </p:nvSpPr>
          <p:spPr bwMode="auto">
            <a:xfrm>
              <a:off x="1856" y="31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30085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6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7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8" name="Text Box 40"/>
            <p:cNvSpPr txBox="1">
              <a:spLocks noChangeArrowheads="1"/>
            </p:cNvSpPr>
            <p:nvPr/>
          </p:nvSpPr>
          <p:spPr bwMode="auto">
            <a:xfrm>
              <a:off x="2610" y="3708"/>
              <a:ext cx="77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4519613" y="4271963"/>
            <a:ext cx="444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0137" name="Text Box 89"/>
          <p:cNvSpPr txBox="1">
            <a:spLocks noChangeArrowheads="1"/>
          </p:cNvSpPr>
          <p:nvPr/>
        </p:nvSpPr>
        <p:spPr bwMode="auto">
          <a:xfrm>
            <a:off x="404813" y="4454525"/>
            <a:ext cx="825658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Need to calculate net</a:t>
            </a:r>
            <a:r>
              <a:rPr lang="en-US" altLang="en-US" baseline="-25000"/>
              <a:t>4</a:t>
            </a:r>
            <a:r>
              <a:rPr lang="en-US" altLang="en-US"/>
              <a:t>, the weighted input of all input into node 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net</a:t>
            </a:r>
            <a:r>
              <a:rPr lang="en-US" altLang="en-US" baseline="-25000"/>
              <a:t>4</a:t>
            </a:r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,x</a:t>
            </a:r>
            <a:r>
              <a:rPr lang="en-US" altLang="en-US" baseline="-25000"/>
              <a:t>1</a:t>
            </a:r>
            <a:r>
              <a:rPr lang="en-US" altLang="en-US"/>
              <a:t>) = 0.3 o</a:t>
            </a:r>
            <a:r>
              <a:rPr lang="en-US" altLang="en-US" baseline="-25000"/>
              <a:t>2</a:t>
            </a:r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,x</a:t>
            </a:r>
            <a:r>
              <a:rPr lang="en-US" altLang="en-US" baseline="-25000"/>
              <a:t>1</a:t>
            </a:r>
            <a:r>
              <a:rPr lang="en-US" altLang="en-US"/>
              <a:t>) – 0.7 o</a:t>
            </a:r>
            <a:r>
              <a:rPr lang="en-US" altLang="en-US" baseline="-25000"/>
              <a:t>3</a:t>
            </a:r>
            <a:r>
              <a:rPr lang="en-US" altLang="en-US"/>
              <a:t>(x0,x1) + 1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net</a:t>
            </a:r>
            <a:r>
              <a:rPr lang="en-US" altLang="en-US" baseline="-25000"/>
              <a:t>4</a:t>
            </a:r>
            <a:r>
              <a:rPr lang="en-US" altLang="en-US"/>
              <a:t> = (net</a:t>
            </a:r>
            <a:r>
              <a:rPr lang="en-US" altLang="en-US" baseline="-25000"/>
              <a:t>4</a:t>
            </a:r>
            <a:r>
              <a:rPr lang="en-US" altLang="en-US"/>
              <a:t>(0,0) + net</a:t>
            </a:r>
            <a:r>
              <a:rPr lang="en-US" altLang="en-US" baseline="-25000"/>
              <a:t>4</a:t>
            </a:r>
            <a:r>
              <a:rPr lang="en-US" altLang="en-US"/>
              <a:t>(0,1) + net</a:t>
            </a:r>
            <a:r>
              <a:rPr lang="en-US" altLang="en-US" baseline="-25000"/>
              <a:t>4</a:t>
            </a:r>
            <a:r>
              <a:rPr lang="en-US" altLang="en-US"/>
              <a:t>(1,0) + net</a:t>
            </a:r>
            <a:r>
              <a:rPr lang="en-US" altLang="en-US" baseline="-25000"/>
              <a:t>4</a:t>
            </a:r>
            <a:r>
              <a:rPr lang="en-US" altLang="en-US"/>
              <a:t>(1,1))/4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gives 0.956734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81163"/>
            <a:ext cx="8426450" cy="3886200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Calculate the change for node 4</a:t>
            </a:r>
          </a:p>
        </p:txBody>
      </p:sp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366713" y="2368550"/>
            <a:ext cx="4100512" cy="2070100"/>
            <a:chOff x="392" y="1905"/>
            <a:chExt cx="3464" cy="2191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74"/>
              <a:chOff x="392" y="1957"/>
              <a:chExt cx="404" cy="1174"/>
            </a:xfrm>
          </p:grpSpPr>
          <p:grpSp>
            <p:nvGrpSpPr>
              <p:cNvPr id="131078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46"/>
                <a:chOff x="990" y="1896"/>
                <a:chExt cx="403" cy="446"/>
              </a:xfrm>
            </p:grpSpPr>
            <p:sp>
              <p:nvSpPr>
                <p:cNvPr id="131079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31081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46"/>
                <a:chOff x="990" y="1896"/>
                <a:chExt cx="403" cy="446"/>
              </a:xfrm>
            </p:grpSpPr>
            <p:sp>
              <p:nvSpPr>
                <p:cNvPr id="131082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31084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74"/>
              <a:chOff x="1485" y="1957"/>
              <a:chExt cx="403" cy="1174"/>
            </a:xfrm>
          </p:grpSpPr>
          <p:grpSp>
            <p:nvGrpSpPr>
              <p:cNvPr id="131085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46"/>
                <a:chOff x="990" y="1896"/>
                <a:chExt cx="403" cy="446"/>
              </a:xfrm>
            </p:grpSpPr>
            <p:sp>
              <p:nvSpPr>
                <p:cNvPr id="131086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31088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46"/>
                <a:chOff x="990" y="1896"/>
                <a:chExt cx="403" cy="446"/>
              </a:xfrm>
            </p:grpSpPr>
            <p:sp>
              <p:nvSpPr>
                <p:cNvPr id="131089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31091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46"/>
              <a:chOff x="990" y="1896"/>
              <a:chExt cx="403" cy="446"/>
            </a:xfrm>
          </p:grpSpPr>
          <p:sp>
            <p:nvSpPr>
              <p:cNvPr id="131092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3"/>
                <a:ext cx="283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7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0" name="Text Box 28"/>
            <p:cNvSpPr txBox="1">
              <a:spLocks noChangeArrowheads="1"/>
            </p:cNvSpPr>
            <p:nvPr/>
          </p:nvSpPr>
          <p:spPr bwMode="auto">
            <a:xfrm>
              <a:off x="979" y="190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1101" name="Text Box 29"/>
            <p:cNvSpPr txBox="1">
              <a:spLocks noChangeArrowheads="1"/>
            </p:cNvSpPr>
            <p:nvPr/>
          </p:nvSpPr>
          <p:spPr bwMode="auto">
            <a:xfrm>
              <a:off x="994" y="291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31102" name="Text Box 30"/>
            <p:cNvSpPr txBox="1">
              <a:spLocks noChangeArrowheads="1"/>
            </p:cNvSpPr>
            <p:nvPr/>
          </p:nvSpPr>
          <p:spPr bwMode="auto">
            <a:xfrm>
              <a:off x="671" y="2517"/>
              <a:ext cx="69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1103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31104" name="Text Box 32"/>
            <p:cNvSpPr txBox="1">
              <a:spLocks noChangeArrowheads="1"/>
            </p:cNvSpPr>
            <p:nvPr/>
          </p:nvSpPr>
          <p:spPr bwMode="auto">
            <a:xfrm>
              <a:off x="2636" y="201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31105" name="Text Box 33"/>
            <p:cNvSpPr txBox="1">
              <a:spLocks noChangeArrowheads="1"/>
            </p:cNvSpPr>
            <p:nvPr/>
          </p:nvSpPr>
          <p:spPr bwMode="auto">
            <a:xfrm>
              <a:off x="2650" y="27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31106" name="Text Box 34"/>
            <p:cNvSpPr txBox="1">
              <a:spLocks noChangeArrowheads="1"/>
            </p:cNvSpPr>
            <p:nvPr/>
          </p:nvSpPr>
          <p:spPr bwMode="auto">
            <a:xfrm>
              <a:off x="3130" y="3152"/>
              <a:ext cx="68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1107" name="Text Box 35"/>
            <p:cNvSpPr txBox="1">
              <a:spLocks noChangeArrowheads="1"/>
            </p:cNvSpPr>
            <p:nvPr/>
          </p:nvSpPr>
          <p:spPr bwMode="auto">
            <a:xfrm>
              <a:off x="2554" y="3150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31108" name="Text Box 36"/>
            <p:cNvSpPr txBox="1">
              <a:spLocks noChangeArrowheads="1"/>
            </p:cNvSpPr>
            <p:nvPr/>
          </p:nvSpPr>
          <p:spPr bwMode="auto">
            <a:xfrm>
              <a:off x="1856" y="31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31109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0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1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2" name="Text Box 40"/>
            <p:cNvSpPr txBox="1">
              <a:spLocks noChangeArrowheads="1"/>
            </p:cNvSpPr>
            <p:nvPr/>
          </p:nvSpPr>
          <p:spPr bwMode="auto">
            <a:xfrm>
              <a:off x="2610" y="3708"/>
              <a:ext cx="77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31113" name="Text Box 41"/>
          <p:cNvSpPr txBox="1">
            <a:spLocks noChangeArrowheads="1"/>
          </p:cNvSpPr>
          <p:nvPr/>
        </p:nvSpPr>
        <p:spPr bwMode="auto">
          <a:xfrm>
            <a:off x="4519613" y="4271963"/>
            <a:ext cx="444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1114" name="Text Box 42"/>
          <p:cNvSpPr txBox="1">
            <a:spLocks noChangeArrowheads="1"/>
          </p:cNvSpPr>
          <p:nvPr/>
        </p:nvSpPr>
        <p:spPr bwMode="auto">
          <a:xfrm>
            <a:off x="404813" y="4454525"/>
            <a:ext cx="8256587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 now calculate 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(0,0) = ’(net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(0,0)(0 - o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(0,0)) = - 0.14588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(0,1) = ’(net4(0,1)(1 - o4(0,1)) =  0.05790</a:t>
            </a:r>
          </a:p>
          <a:p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(1,1) = ’(net4(1,0)(0 - o4(1,0)) =  0.05297</a:t>
            </a:r>
          </a:p>
          <a:p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(1,1) = ’(net4(1,1)(0 - o4(1,1)) =  -0.14425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On average 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 -0.044741</a:t>
            </a:r>
          </a:p>
          <a:p>
            <a:pPr>
              <a:spcBef>
                <a:spcPct val="50000"/>
              </a:spcBef>
            </a:pP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31117" name="Object 4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9088" y="2511425"/>
          <a:ext cx="26797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name="Equation" r:id="rId3" imgW="1333440" imgH="685800" progId="Equation.3">
                  <p:embed/>
                </p:oleObj>
              </mc:Choice>
              <mc:Fallback>
                <p:oleObj name="Equation" r:id="rId3" imgW="1333440" imgH="685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511425"/>
                        <a:ext cx="26797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3550"/>
            <a:ext cx="7486650" cy="3886200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Calculate the change for node 4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366713" y="2368550"/>
            <a:ext cx="4100512" cy="2070100"/>
            <a:chOff x="392" y="1905"/>
            <a:chExt cx="3464" cy="2191"/>
          </a:xfrm>
        </p:grpSpPr>
        <p:grpSp>
          <p:nvGrpSpPr>
            <p:cNvPr id="132101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74"/>
              <a:chOff x="392" y="1957"/>
              <a:chExt cx="404" cy="1174"/>
            </a:xfrm>
          </p:grpSpPr>
          <p:grpSp>
            <p:nvGrpSpPr>
              <p:cNvPr id="132102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46"/>
                <a:chOff x="990" y="1896"/>
                <a:chExt cx="403" cy="446"/>
              </a:xfrm>
            </p:grpSpPr>
            <p:sp>
              <p:nvSpPr>
                <p:cNvPr id="132103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0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32105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46"/>
                <a:chOff x="990" y="1896"/>
                <a:chExt cx="403" cy="446"/>
              </a:xfrm>
            </p:grpSpPr>
            <p:sp>
              <p:nvSpPr>
                <p:cNvPr id="132106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32108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74"/>
              <a:chOff x="1485" y="1957"/>
              <a:chExt cx="403" cy="1174"/>
            </a:xfrm>
          </p:grpSpPr>
          <p:grpSp>
            <p:nvGrpSpPr>
              <p:cNvPr id="132109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46"/>
                <a:chOff x="990" y="1896"/>
                <a:chExt cx="403" cy="446"/>
              </a:xfrm>
            </p:grpSpPr>
            <p:sp>
              <p:nvSpPr>
                <p:cNvPr id="132110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32112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46"/>
                <a:chOff x="990" y="1896"/>
                <a:chExt cx="403" cy="446"/>
              </a:xfrm>
            </p:grpSpPr>
            <p:sp>
              <p:nvSpPr>
                <p:cNvPr id="132113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46"/>
              <a:chOff x="990" y="1896"/>
              <a:chExt cx="403" cy="446"/>
            </a:xfrm>
          </p:grpSpPr>
          <p:sp>
            <p:nvSpPr>
              <p:cNvPr id="132116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7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3"/>
                <a:ext cx="283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4" name="Text Box 28"/>
            <p:cNvSpPr txBox="1">
              <a:spLocks noChangeArrowheads="1"/>
            </p:cNvSpPr>
            <p:nvPr/>
          </p:nvSpPr>
          <p:spPr bwMode="auto">
            <a:xfrm>
              <a:off x="979" y="190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994" y="291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32126" name="Text Box 30"/>
            <p:cNvSpPr txBox="1">
              <a:spLocks noChangeArrowheads="1"/>
            </p:cNvSpPr>
            <p:nvPr/>
          </p:nvSpPr>
          <p:spPr bwMode="auto">
            <a:xfrm>
              <a:off x="671" y="2517"/>
              <a:ext cx="69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32128" name="Text Box 32"/>
            <p:cNvSpPr txBox="1">
              <a:spLocks noChangeArrowheads="1"/>
            </p:cNvSpPr>
            <p:nvPr/>
          </p:nvSpPr>
          <p:spPr bwMode="auto">
            <a:xfrm>
              <a:off x="2636" y="201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32129" name="Text Box 33"/>
            <p:cNvSpPr txBox="1">
              <a:spLocks noChangeArrowheads="1"/>
            </p:cNvSpPr>
            <p:nvPr/>
          </p:nvSpPr>
          <p:spPr bwMode="auto">
            <a:xfrm>
              <a:off x="2650" y="27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32130" name="Text Box 34"/>
            <p:cNvSpPr txBox="1">
              <a:spLocks noChangeArrowheads="1"/>
            </p:cNvSpPr>
            <p:nvPr/>
          </p:nvSpPr>
          <p:spPr bwMode="auto">
            <a:xfrm>
              <a:off x="3130" y="3152"/>
              <a:ext cx="68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2131" name="Text Box 35"/>
            <p:cNvSpPr txBox="1">
              <a:spLocks noChangeArrowheads="1"/>
            </p:cNvSpPr>
            <p:nvPr/>
          </p:nvSpPr>
          <p:spPr bwMode="auto">
            <a:xfrm>
              <a:off x="2554" y="3150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32132" name="Text Box 36"/>
            <p:cNvSpPr txBox="1">
              <a:spLocks noChangeArrowheads="1"/>
            </p:cNvSpPr>
            <p:nvPr/>
          </p:nvSpPr>
          <p:spPr bwMode="auto">
            <a:xfrm>
              <a:off x="1856" y="31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32133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610" y="3708"/>
              <a:ext cx="77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4519613" y="4271963"/>
            <a:ext cx="444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312738" y="4014788"/>
            <a:ext cx="8256587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 -0.044741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We can now update the weights for node 4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4,2</a:t>
            </a:r>
            <a:r>
              <a:rPr lang="en-US" altLang="en-US">
                <a:sym typeface="Symbol" panose="05050102010706020507" pitchFamily="18" charset="2"/>
              </a:rPr>
              <a:t>(0,0) = -o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(0,0)* 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=0.01689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4,2</a:t>
            </a:r>
            <a:r>
              <a:rPr lang="en-US" altLang="en-US">
                <a:sym typeface="Symbol" panose="05050102010706020507" pitchFamily="18" charset="2"/>
              </a:rPr>
              <a:t>(0,1) = -o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(0,1)* 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 0.02785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4,2</a:t>
            </a:r>
            <a:r>
              <a:rPr lang="en-US" altLang="en-US">
                <a:sym typeface="Symbol" panose="05050102010706020507" pitchFamily="18" charset="2"/>
              </a:rPr>
              <a:t>(1,0) = -o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(1,0)* 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 0.02785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4,2</a:t>
            </a:r>
            <a:r>
              <a:rPr lang="en-US" altLang="en-US">
                <a:sym typeface="Symbol" panose="05050102010706020507" pitchFamily="18" charset="2"/>
              </a:rPr>
              <a:t>(0,0) = -o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(0,0)* 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 =0.03658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with average 0.00708</a:t>
            </a:r>
          </a:p>
          <a:p>
            <a:pPr>
              <a:spcBef>
                <a:spcPct val="50000"/>
              </a:spcBef>
            </a:pP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32141" name="Object 4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9088" y="2511425"/>
          <a:ext cx="26797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6" name="Equation" r:id="rId3" imgW="1333440" imgH="685800" progId="Equation.3">
                  <p:embed/>
                </p:oleObj>
              </mc:Choice>
              <mc:Fallback>
                <p:oleObj name="Equation" r:id="rId3" imgW="1333440" imgH="685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511425"/>
                        <a:ext cx="26797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Training Example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3550"/>
            <a:ext cx="7486650" cy="3886200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Calculate the change for node 4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366713" y="2368550"/>
            <a:ext cx="4100512" cy="2070100"/>
            <a:chOff x="392" y="1905"/>
            <a:chExt cx="3464" cy="2191"/>
          </a:xfrm>
        </p:grpSpPr>
        <p:grpSp>
          <p:nvGrpSpPr>
            <p:cNvPr id="134149" name="Group 5"/>
            <p:cNvGrpSpPr>
              <a:grpSpLocks/>
            </p:cNvGrpSpPr>
            <p:nvPr/>
          </p:nvGrpSpPr>
          <p:grpSpPr bwMode="auto">
            <a:xfrm>
              <a:off x="392" y="1957"/>
              <a:ext cx="404" cy="1174"/>
              <a:chOff x="392" y="1957"/>
              <a:chExt cx="404" cy="1174"/>
            </a:xfrm>
          </p:grpSpPr>
          <p:grpSp>
            <p:nvGrpSpPr>
              <p:cNvPr id="134150" name="Group 6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46"/>
                <a:chOff x="990" y="1896"/>
                <a:chExt cx="403" cy="446"/>
              </a:xfrm>
            </p:grpSpPr>
            <p:sp>
              <p:nvSpPr>
                <p:cNvPr id="134151" name="Oval 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134153" name="Group 9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46"/>
                <a:chOff x="990" y="1896"/>
                <a:chExt cx="403" cy="446"/>
              </a:xfrm>
            </p:grpSpPr>
            <p:sp>
              <p:nvSpPr>
                <p:cNvPr id="134154" name="Oval 10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134156" name="Group 12"/>
            <p:cNvGrpSpPr>
              <a:grpSpLocks/>
            </p:cNvGrpSpPr>
            <p:nvPr/>
          </p:nvGrpSpPr>
          <p:grpSpPr bwMode="auto">
            <a:xfrm>
              <a:off x="1923" y="1957"/>
              <a:ext cx="403" cy="1174"/>
              <a:chOff x="1485" y="1957"/>
              <a:chExt cx="403" cy="1174"/>
            </a:xfrm>
          </p:grpSpPr>
          <p:grpSp>
            <p:nvGrpSpPr>
              <p:cNvPr id="134157" name="Group 13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46"/>
                <a:chOff x="990" y="1896"/>
                <a:chExt cx="403" cy="446"/>
              </a:xfrm>
            </p:grpSpPr>
            <p:sp>
              <p:nvSpPr>
                <p:cNvPr id="134158" name="Oval 14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34160" name="Group 16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46"/>
                <a:chOff x="990" y="1896"/>
                <a:chExt cx="403" cy="446"/>
              </a:xfrm>
            </p:grpSpPr>
            <p:sp>
              <p:nvSpPr>
                <p:cNvPr id="134161" name="Oval 17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46" y="1953"/>
                  <a:ext cx="283" cy="3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134163" name="Group 19"/>
            <p:cNvGrpSpPr>
              <a:grpSpLocks/>
            </p:cNvGrpSpPr>
            <p:nvPr/>
          </p:nvGrpSpPr>
          <p:grpSpPr bwMode="auto">
            <a:xfrm>
              <a:off x="3453" y="2344"/>
              <a:ext cx="403" cy="446"/>
              <a:chOff x="990" y="1896"/>
              <a:chExt cx="403" cy="446"/>
            </a:xfrm>
          </p:grpSpPr>
          <p:sp>
            <p:nvSpPr>
              <p:cNvPr id="134164" name="Oval 20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5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53"/>
                <a:ext cx="283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>
              <a:off x="956" y="2131"/>
              <a:ext cx="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912" y="2886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 flipV="1">
              <a:off x="861" y="2265"/>
              <a:ext cx="91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>
              <a:off x="967" y="2220"/>
              <a:ext cx="778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>
              <a:off x="2461" y="2119"/>
              <a:ext cx="88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 flipV="1">
              <a:off x="2438" y="2612"/>
              <a:ext cx="906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72" name="Text Box 28"/>
            <p:cNvSpPr txBox="1">
              <a:spLocks noChangeArrowheads="1"/>
            </p:cNvSpPr>
            <p:nvPr/>
          </p:nvSpPr>
          <p:spPr bwMode="auto">
            <a:xfrm>
              <a:off x="979" y="190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4173" name="Text Box 29"/>
            <p:cNvSpPr txBox="1">
              <a:spLocks noChangeArrowheads="1"/>
            </p:cNvSpPr>
            <p:nvPr/>
          </p:nvSpPr>
          <p:spPr bwMode="auto">
            <a:xfrm>
              <a:off x="994" y="2915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0.5</a:t>
              </a:r>
            </a:p>
          </p:txBody>
        </p:sp>
        <p:sp>
          <p:nvSpPr>
            <p:cNvPr id="134174" name="Text Box 30"/>
            <p:cNvSpPr txBox="1">
              <a:spLocks noChangeArrowheads="1"/>
            </p:cNvSpPr>
            <p:nvPr/>
          </p:nvSpPr>
          <p:spPr bwMode="auto">
            <a:xfrm>
              <a:off x="671" y="2517"/>
              <a:ext cx="69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4175" name="Text Box 31"/>
            <p:cNvSpPr txBox="1">
              <a:spLocks noChangeArrowheads="1"/>
            </p:cNvSpPr>
            <p:nvPr/>
          </p:nvSpPr>
          <p:spPr bwMode="auto">
            <a:xfrm>
              <a:off x="821" y="219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34176" name="Text Box 32"/>
            <p:cNvSpPr txBox="1">
              <a:spLocks noChangeArrowheads="1"/>
            </p:cNvSpPr>
            <p:nvPr/>
          </p:nvSpPr>
          <p:spPr bwMode="auto">
            <a:xfrm>
              <a:off x="2636" y="2016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0.3</a:t>
              </a:r>
            </a:p>
          </p:txBody>
        </p:sp>
        <p:sp>
          <p:nvSpPr>
            <p:cNvPr id="134177" name="Text Box 33"/>
            <p:cNvSpPr txBox="1">
              <a:spLocks noChangeArrowheads="1"/>
            </p:cNvSpPr>
            <p:nvPr/>
          </p:nvSpPr>
          <p:spPr bwMode="auto">
            <a:xfrm>
              <a:off x="2650" y="27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-0.7</a:t>
              </a:r>
            </a:p>
          </p:txBody>
        </p:sp>
        <p:sp>
          <p:nvSpPr>
            <p:cNvPr id="134178" name="Text Box 34"/>
            <p:cNvSpPr txBox="1">
              <a:spLocks noChangeArrowheads="1"/>
            </p:cNvSpPr>
            <p:nvPr/>
          </p:nvSpPr>
          <p:spPr bwMode="auto">
            <a:xfrm>
              <a:off x="3130" y="3152"/>
              <a:ext cx="68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34179" name="Text Box 35"/>
            <p:cNvSpPr txBox="1">
              <a:spLocks noChangeArrowheads="1"/>
            </p:cNvSpPr>
            <p:nvPr/>
          </p:nvSpPr>
          <p:spPr bwMode="auto">
            <a:xfrm>
              <a:off x="2554" y="3150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-0.5</a:t>
              </a:r>
            </a:p>
          </p:txBody>
        </p:sp>
        <p:sp>
          <p:nvSpPr>
            <p:cNvPr id="134180" name="Text Box 36"/>
            <p:cNvSpPr txBox="1">
              <a:spLocks noChangeArrowheads="1"/>
            </p:cNvSpPr>
            <p:nvPr/>
          </p:nvSpPr>
          <p:spPr bwMode="auto">
            <a:xfrm>
              <a:off x="1856" y="3169"/>
              <a:ext cx="6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34181" name="Line 37"/>
            <p:cNvSpPr>
              <a:spLocks noChangeShapeType="1"/>
            </p:cNvSpPr>
            <p:nvPr/>
          </p:nvSpPr>
          <p:spPr bwMode="auto">
            <a:xfrm flipH="1" flipV="1">
              <a:off x="2244" y="3108"/>
              <a:ext cx="506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82" name="Line 38"/>
            <p:cNvSpPr>
              <a:spLocks noChangeShapeType="1"/>
            </p:cNvSpPr>
            <p:nvPr/>
          </p:nvSpPr>
          <p:spPr bwMode="auto">
            <a:xfrm flipH="1" flipV="1">
              <a:off x="2244" y="2364"/>
              <a:ext cx="636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83" name="Line 39"/>
            <p:cNvSpPr>
              <a:spLocks noChangeShapeType="1"/>
            </p:cNvSpPr>
            <p:nvPr/>
          </p:nvSpPr>
          <p:spPr bwMode="auto">
            <a:xfrm flipV="1">
              <a:off x="2950" y="2787"/>
              <a:ext cx="585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84" name="Text Box 40"/>
            <p:cNvSpPr txBox="1">
              <a:spLocks noChangeArrowheads="1"/>
            </p:cNvSpPr>
            <p:nvPr/>
          </p:nvSpPr>
          <p:spPr bwMode="auto">
            <a:xfrm>
              <a:off x="2610" y="3708"/>
              <a:ext cx="77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134185" name="Text Box 41"/>
          <p:cNvSpPr txBox="1">
            <a:spLocks noChangeArrowheads="1"/>
          </p:cNvSpPr>
          <p:nvPr/>
        </p:nvSpPr>
        <p:spPr bwMode="auto">
          <a:xfrm>
            <a:off x="4519613" y="4271963"/>
            <a:ext cx="444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377825" y="4654550"/>
            <a:ext cx="825658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4,2</a:t>
            </a:r>
            <a:r>
              <a:rPr lang="en-US" altLang="en-US">
                <a:sym typeface="Symbol" panose="05050102010706020507" pitchFamily="18" charset="2"/>
              </a:rPr>
              <a:t> = 0.00708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Therefore, new weight w</a:t>
            </a:r>
            <a:r>
              <a:rPr lang="en-US" altLang="en-US" baseline="-25000">
                <a:sym typeface="Symbol" panose="05050102010706020507" pitchFamily="18" charset="2"/>
              </a:rPr>
              <a:t>42</a:t>
            </a:r>
            <a:r>
              <a:rPr lang="en-US" altLang="en-US">
                <a:sym typeface="Symbol" panose="05050102010706020507" pitchFamily="18" charset="2"/>
              </a:rPr>
              <a:t> is 0.2993</a:t>
            </a:r>
          </a:p>
          <a:p>
            <a:pPr>
              <a:spcBef>
                <a:spcPct val="50000"/>
              </a:spcBef>
            </a:pP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34187" name="Object 43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9088" y="2511425"/>
          <a:ext cx="26797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2" name="Equation" r:id="rId3" imgW="1333440" imgH="685800" progId="Equation.3">
                  <p:embed/>
                </p:oleObj>
              </mc:Choice>
              <mc:Fallback>
                <p:oleObj name="Equation" r:id="rId3" imgW="1333440" imgH="685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511425"/>
                        <a:ext cx="26797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590684" cy="8207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Input (0,0)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Node 3 activation is :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=</a:t>
            </a:r>
            <a:r>
              <a:rPr lang="en-US" altLang="en-US" sz="2000" dirty="0">
                <a:sym typeface="Symbol" panose="05050102010706020507" pitchFamily="18" charset="2"/>
              </a:rPr>
              <a:t> (5.1  0)+ (-5.2  0) - 3.2)=-3.2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D3B59-F0E6-49C6-B372-D91A8DE40A1B}"/>
              </a:ext>
            </a:extLst>
          </p:cNvPr>
          <p:cNvGrpSpPr/>
          <p:nvPr/>
        </p:nvGrpSpPr>
        <p:grpSpPr>
          <a:xfrm>
            <a:off x="1009970" y="3495197"/>
            <a:ext cx="4344988" cy="2970212"/>
            <a:chOff x="622300" y="3024188"/>
            <a:chExt cx="5499100" cy="3227387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622300" y="3106738"/>
              <a:ext cx="641350" cy="1795462"/>
              <a:chOff x="392" y="1957"/>
              <a:chExt cx="404" cy="1131"/>
            </a:xfrm>
          </p:grpSpPr>
          <p:grpSp>
            <p:nvGrpSpPr>
              <p:cNvPr id="44037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44038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44040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44041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3052763" y="3106738"/>
              <a:ext cx="639762" cy="1795462"/>
              <a:chOff x="1485" y="1957"/>
              <a:chExt cx="403" cy="1131"/>
            </a:xfrm>
          </p:grpSpPr>
          <p:grpSp>
            <p:nvGrpSpPr>
              <p:cNvPr id="44044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44045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44047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44048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5481638" y="3721100"/>
              <a:ext cx="639762" cy="639763"/>
              <a:chOff x="990" y="1896"/>
              <a:chExt cx="403" cy="403"/>
            </a:xfrm>
          </p:grpSpPr>
          <p:sp>
            <p:nvSpPr>
              <p:cNvPr id="44051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Text Box 2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1517650" y="3382963"/>
              <a:ext cx="1314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1447800" y="4581525"/>
              <a:ext cx="141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 flipV="1">
              <a:off x="1366838" y="3595688"/>
              <a:ext cx="1455737" cy="798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1535113" y="3524250"/>
              <a:ext cx="1235075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906838" y="3363913"/>
              <a:ext cx="1411287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3870325" y="4146550"/>
              <a:ext cx="1438275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1555750" y="30241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-4.8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1574800" y="4629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-5.2</a:t>
              </a: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066800" y="3994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4.6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1303338" y="3486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4186238" y="31988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5.9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4208463" y="439420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5.2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967288" y="50053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-2.7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052888" y="49974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-2.6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947988" y="50276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-3.2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H="1" flipV="1">
              <a:off x="3562350" y="4933950"/>
              <a:ext cx="803275" cy="97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 flipH="1" flipV="1">
              <a:off x="3562350" y="3752850"/>
              <a:ext cx="1009650" cy="2109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V="1">
              <a:off x="4683125" y="4424363"/>
              <a:ext cx="928688" cy="144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4144963" y="5884863"/>
              <a:ext cx="12303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3138CE-683C-4B39-B626-D5A0288E3878}"/>
              </a:ext>
            </a:extLst>
          </p:cNvPr>
          <p:cNvSpPr txBox="1"/>
          <p:nvPr/>
        </p:nvSpPr>
        <p:spPr>
          <a:xfrm>
            <a:off x="3507079" y="2711997"/>
            <a:ext cx="387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</a:t>
            </a:r>
            <a:r>
              <a:rPr lang="en-US" altLang="en-US" sz="1800" i="1" dirty="0">
                <a:sym typeface="Symbol" panose="05050102010706020507" pitchFamily="18" charset="2"/>
              </a:rPr>
              <a:t>y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3</a:t>
            </a:r>
            <a:r>
              <a:rPr lang="en-US" altLang="en-US" sz="1800" i="1" dirty="0">
                <a:sym typeface="Symbol" panose="05050102010706020507" pitchFamily="18" charset="2"/>
              </a:rPr>
              <a:t>=</a:t>
            </a:r>
            <a:r>
              <a:rPr lang="en-US" altLang="en-US" sz="1800" b="1" i="1" dirty="0">
                <a:sym typeface="Symbol" panose="05050102010706020507" pitchFamily="18" charset="2"/>
              </a:rPr>
              <a:t>f</a:t>
            </a:r>
            <a:r>
              <a:rPr lang="en-US" altLang="en-US" sz="1800" dirty="0">
                <a:sym typeface="Symbol" panose="05050102010706020507" pitchFamily="18" charset="2"/>
              </a:rPr>
              <a:t>(-3.2)= 1/(1+e</a:t>
            </a:r>
            <a:r>
              <a:rPr lang="en-US" altLang="en-US" sz="1800" baseline="30000" dirty="0">
                <a:sym typeface="Symbol" panose="05050102010706020507" pitchFamily="18" charset="2"/>
              </a:rPr>
              <a:t>-(-3.2)</a:t>
            </a:r>
            <a:r>
              <a:rPr lang="en-US" altLang="en-US" sz="1800" dirty="0">
                <a:sym typeface="Symbol" panose="05050102010706020507" pitchFamily="18" charset="2"/>
              </a:rPr>
              <a:t>)= 0.0392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D9A5C-A84A-494C-931F-258F1C9C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7" y="3989250"/>
            <a:ext cx="2692880" cy="105996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3076CC2-0AB6-4D80-98F6-C46C5AB78F86}"/>
              </a:ext>
            </a:extLst>
          </p:cNvPr>
          <p:cNvSpPr txBox="1"/>
          <p:nvPr/>
        </p:nvSpPr>
        <p:spPr>
          <a:xfrm>
            <a:off x="2785208" y="3219529"/>
            <a:ext cx="15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y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=0.0691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C6E0D-42AB-4FD9-A8AF-53E031CD813D}"/>
              </a:ext>
            </a:extLst>
          </p:cNvPr>
          <p:cNvSpPr txBox="1"/>
          <p:nvPr/>
        </p:nvSpPr>
        <p:spPr>
          <a:xfrm>
            <a:off x="2781705" y="4313944"/>
            <a:ext cx="15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y</a:t>
            </a:r>
            <a:r>
              <a:rPr lang="en-US" altLang="en-US" sz="1800" baseline="-25000" dirty="0"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sym typeface="Symbol" panose="05050102010706020507" pitchFamily="18" charset="2"/>
              </a:rPr>
              <a:t>=0.0392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 Forward Propagation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590684" cy="8207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Input (0,0)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Node 4 activation is : </a:t>
            </a:r>
            <a:r>
              <a:rPr lang="en-US" altLang="en-US" sz="1800" b="1" dirty="0"/>
              <a:t>sum</a:t>
            </a:r>
            <a:r>
              <a:rPr lang="en-US" altLang="en-US" sz="1800" dirty="0"/>
              <a:t>=</a:t>
            </a:r>
            <a:r>
              <a:rPr lang="en-US" altLang="en-US" sz="1800" dirty="0">
                <a:sym typeface="Symbol" panose="05050102010706020507" pitchFamily="18" charset="2"/>
              </a:rPr>
              <a:t> (5.9 0.0691)+ (5.2  0.0392) -2.7)=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-2.0884</a:t>
            </a:r>
            <a:r>
              <a:rPr lang="en-US" sz="1800" dirty="0"/>
              <a:t> </a:t>
            </a:r>
          </a:p>
          <a:p>
            <a:pPr lvl="1">
              <a:lnSpc>
                <a:spcPct val="80000"/>
              </a:lnSpc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D3B59-F0E6-49C6-B372-D91A8DE40A1B}"/>
              </a:ext>
            </a:extLst>
          </p:cNvPr>
          <p:cNvGrpSpPr/>
          <p:nvPr/>
        </p:nvGrpSpPr>
        <p:grpSpPr>
          <a:xfrm>
            <a:off x="1009970" y="3495197"/>
            <a:ext cx="4344988" cy="2970212"/>
            <a:chOff x="622300" y="3024188"/>
            <a:chExt cx="5499100" cy="3227387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622300" y="3106738"/>
              <a:ext cx="641350" cy="1795462"/>
              <a:chOff x="392" y="1957"/>
              <a:chExt cx="404" cy="1131"/>
            </a:xfrm>
          </p:grpSpPr>
          <p:grpSp>
            <p:nvGrpSpPr>
              <p:cNvPr id="44037" name="Group 5"/>
              <p:cNvGrpSpPr>
                <a:grpSpLocks/>
              </p:cNvGrpSpPr>
              <p:nvPr/>
            </p:nvGrpSpPr>
            <p:grpSpPr bwMode="auto">
              <a:xfrm>
                <a:off x="392" y="1957"/>
                <a:ext cx="403" cy="403"/>
                <a:chOff x="990" y="1896"/>
                <a:chExt cx="403" cy="403"/>
              </a:xfrm>
            </p:grpSpPr>
            <p:sp>
              <p:nvSpPr>
                <p:cNvPr id="44038" name="Oval 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44040" name="Group 8"/>
              <p:cNvGrpSpPr>
                <a:grpSpLocks/>
              </p:cNvGrpSpPr>
              <p:nvPr/>
            </p:nvGrpSpPr>
            <p:grpSpPr bwMode="auto">
              <a:xfrm>
                <a:off x="393" y="2685"/>
                <a:ext cx="403" cy="403"/>
                <a:chOff x="990" y="1896"/>
                <a:chExt cx="403" cy="403"/>
              </a:xfrm>
            </p:grpSpPr>
            <p:sp>
              <p:nvSpPr>
                <p:cNvPr id="44041" name="Oval 9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</p:grpSp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3052763" y="3106738"/>
              <a:ext cx="639762" cy="1795462"/>
              <a:chOff x="1485" y="1957"/>
              <a:chExt cx="403" cy="1131"/>
            </a:xfrm>
          </p:grpSpPr>
          <p:grpSp>
            <p:nvGrpSpPr>
              <p:cNvPr id="44044" name="Group 12"/>
              <p:cNvGrpSpPr>
                <a:grpSpLocks/>
              </p:cNvGrpSpPr>
              <p:nvPr/>
            </p:nvGrpSpPr>
            <p:grpSpPr bwMode="auto">
              <a:xfrm>
                <a:off x="1485" y="1957"/>
                <a:ext cx="403" cy="403"/>
                <a:chOff x="990" y="1896"/>
                <a:chExt cx="403" cy="403"/>
              </a:xfrm>
            </p:grpSpPr>
            <p:sp>
              <p:nvSpPr>
                <p:cNvPr id="44045" name="Oval 13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44047" name="Group 15"/>
              <p:cNvGrpSpPr>
                <a:grpSpLocks/>
              </p:cNvGrpSpPr>
              <p:nvPr/>
            </p:nvGrpSpPr>
            <p:grpSpPr bwMode="auto">
              <a:xfrm>
                <a:off x="1485" y="2685"/>
                <a:ext cx="403" cy="403"/>
                <a:chOff x="990" y="1896"/>
                <a:chExt cx="403" cy="403"/>
              </a:xfrm>
            </p:grpSpPr>
            <p:sp>
              <p:nvSpPr>
                <p:cNvPr id="44048" name="Oval 16"/>
                <p:cNvSpPr>
                  <a:spLocks noChangeArrowheads="1"/>
                </p:cNvSpPr>
                <p:nvPr/>
              </p:nvSpPr>
              <p:spPr bwMode="auto">
                <a:xfrm>
                  <a:off x="990" y="1896"/>
                  <a:ext cx="403" cy="40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46" y="1952"/>
                  <a:ext cx="2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</p:grp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5481638" y="3721100"/>
              <a:ext cx="639762" cy="639763"/>
              <a:chOff x="990" y="1896"/>
              <a:chExt cx="403" cy="403"/>
            </a:xfrm>
          </p:grpSpPr>
          <p:sp>
            <p:nvSpPr>
              <p:cNvPr id="44051" name="Oval 1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Text Box 2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1517650" y="3382963"/>
              <a:ext cx="1314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1447800" y="4581525"/>
              <a:ext cx="141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 flipV="1">
              <a:off x="1366838" y="3595688"/>
              <a:ext cx="1455737" cy="798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1535113" y="3524250"/>
              <a:ext cx="1235075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906838" y="3363913"/>
              <a:ext cx="1411287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3870325" y="4146550"/>
              <a:ext cx="1438275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1555750" y="30241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-4.8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1574800" y="4629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-5.2</a:t>
              </a: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066800" y="3994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4.6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1303338" y="34861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4186238" y="31988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5.9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4208463" y="439420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5.2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967288" y="5005388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-2.7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052888" y="4997450"/>
              <a:ext cx="1092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-2.6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947988" y="50276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-3.2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H="1" flipV="1">
              <a:off x="3562350" y="4933950"/>
              <a:ext cx="803275" cy="97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 flipH="1" flipV="1">
              <a:off x="3562350" y="3752850"/>
              <a:ext cx="1009650" cy="2109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V="1">
              <a:off x="4683125" y="4424363"/>
              <a:ext cx="928688" cy="144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4144963" y="5884863"/>
              <a:ext cx="12303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3138CE-683C-4B39-B626-D5A0288E3878}"/>
              </a:ext>
            </a:extLst>
          </p:cNvPr>
          <p:cNvSpPr txBox="1"/>
          <p:nvPr/>
        </p:nvSpPr>
        <p:spPr>
          <a:xfrm>
            <a:off x="3248460" y="2656581"/>
            <a:ext cx="48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</a:t>
            </a:r>
            <a:r>
              <a:rPr lang="en-US" altLang="en-US" sz="1800" i="1" dirty="0">
                <a:sym typeface="Symbol" panose="05050102010706020507" pitchFamily="18" charset="2"/>
              </a:rPr>
              <a:t>y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4</a:t>
            </a:r>
            <a:r>
              <a:rPr lang="en-US" altLang="en-US" sz="1800" i="1" dirty="0">
                <a:sym typeface="Symbol" panose="05050102010706020507" pitchFamily="18" charset="2"/>
              </a:rPr>
              <a:t>=</a:t>
            </a:r>
            <a:r>
              <a:rPr lang="en-US" altLang="en-US" sz="1800" b="1" i="1" dirty="0">
                <a:sym typeface="Symbol" panose="05050102010706020507" pitchFamily="18" charset="2"/>
              </a:rPr>
              <a:t>f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-2.0884</a:t>
            </a:r>
            <a:r>
              <a:rPr lang="en-US" altLang="en-US" sz="1800" dirty="0">
                <a:sym typeface="Symbol" panose="05050102010706020507" pitchFamily="18" charset="2"/>
              </a:rPr>
              <a:t>)= 1/(1+e</a:t>
            </a:r>
            <a:r>
              <a:rPr lang="en-US" altLang="en-US" sz="1800" baseline="30000" dirty="0">
                <a:sym typeface="Symbol" panose="05050102010706020507" pitchFamily="18" charset="2"/>
              </a:rPr>
              <a:t>-(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-2.0884</a:t>
            </a:r>
            <a:r>
              <a:rPr lang="en-US" altLang="en-US" sz="1800" baseline="300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)= 0.1102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D9A5C-A84A-494C-931F-258F1C9C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7" y="3989250"/>
            <a:ext cx="2692880" cy="105996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3076CC2-0AB6-4D80-98F6-C46C5AB78F86}"/>
              </a:ext>
            </a:extLst>
          </p:cNvPr>
          <p:cNvSpPr txBox="1"/>
          <p:nvPr/>
        </p:nvSpPr>
        <p:spPr>
          <a:xfrm>
            <a:off x="2785208" y="3219529"/>
            <a:ext cx="15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y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=0.0691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CCE5B-A0E1-48F9-AD6D-E5F260CBC576}"/>
              </a:ext>
            </a:extLst>
          </p:cNvPr>
          <p:cNvSpPr txBox="1"/>
          <p:nvPr/>
        </p:nvSpPr>
        <p:spPr>
          <a:xfrm>
            <a:off x="2781705" y="4313944"/>
            <a:ext cx="15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anose="05050102010706020507" pitchFamily="18" charset="2"/>
              </a:rPr>
              <a:t>y</a:t>
            </a:r>
            <a:r>
              <a:rPr lang="en-US" altLang="en-US" sz="1800" baseline="-25000" dirty="0"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sym typeface="Symbol" panose="05050102010706020507" pitchFamily="18" charset="2"/>
              </a:rPr>
              <a:t>=0.0392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6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 Forward Propagation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229600" cy="930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Input (0,1)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Node 2 activation is </a:t>
            </a:r>
            <a:r>
              <a:rPr lang="en-US" altLang="en-US" sz="2400">
                <a:sym typeface="Symbol" panose="05050102010706020507" pitchFamily="18" charset="2"/>
              </a:rPr>
              <a:t>(4.6 -2.6)=  0.153269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622300" y="3106738"/>
            <a:ext cx="641350" cy="1795462"/>
            <a:chOff x="392" y="1957"/>
            <a:chExt cx="404" cy="1131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392" y="1957"/>
              <a:ext cx="403" cy="403"/>
              <a:chOff x="990" y="1896"/>
              <a:chExt cx="403" cy="403"/>
            </a:xfrm>
          </p:grpSpPr>
          <p:sp>
            <p:nvSpPr>
              <p:cNvPr id="47110" name="Oval 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" name="Text Box 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47112" name="Group 8"/>
            <p:cNvGrpSpPr>
              <a:grpSpLocks/>
            </p:cNvGrpSpPr>
            <p:nvPr/>
          </p:nvGrpSpPr>
          <p:grpSpPr bwMode="auto">
            <a:xfrm>
              <a:off x="393" y="2685"/>
              <a:ext cx="403" cy="403"/>
              <a:chOff x="990" y="1896"/>
              <a:chExt cx="403" cy="403"/>
            </a:xfrm>
          </p:grpSpPr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" name="Text Box 10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3052763" y="3106738"/>
            <a:ext cx="639762" cy="1795462"/>
            <a:chOff x="1485" y="1957"/>
            <a:chExt cx="403" cy="1131"/>
          </a:xfrm>
        </p:grpSpPr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1485" y="1957"/>
              <a:ext cx="403" cy="403"/>
              <a:chOff x="990" y="1896"/>
              <a:chExt cx="403" cy="403"/>
            </a:xfrm>
          </p:grpSpPr>
          <p:sp>
            <p:nvSpPr>
              <p:cNvPr id="47117" name="Oval 13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47119" name="Group 15"/>
            <p:cNvGrpSpPr>
              <a:grpSpLocks/>
            </p:cNvGrpSpPr>
            <p:nvPr/>
          </p:nvGrpSpPr>
          <p:grpSpPr bwMode="auto">
            <a:xfrm>
              <a:off x="1485" y="2685"/>
              <a:ext cx="403" cy="403"/>
              <a:chOff x="990" y="1896"/>
              <a:chExt cx="403" cy="403"/>
            </a:xfrm>
          </p:grpSpPr>
          <p:sp>
            <p:nvSpPr>
              <p:cNvPr id="47120" name="Oval 16"/>
              <p:cNvSpPr>
                <a:spLocks noChangeArrowheads="1"/>
              </p:cNvSpPr>
              <p:nvPr/>
            </p:nvSpPr>
            <p:spPr bwMode="auto">
              <a:xfrm>
                <a:off x="990" y="1896"/>
                <a:ext cx="403" cy="40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7"/>
              <p:cNvSpPr txBox="1">
                <a:spLocks noChangeArrowheads="1"/>
              </p:cNvSpPr>
              <p:nvPr/>
            </p:nvSpPr>
            <p:spPr bwMode="auto">
              <a:xfrm>
                <a:off x="1046" y="1952"/>
                <a:ext cx="2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</p:grp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5481638" y="3721100"/>
            <a:ext cx="639762" cy="639763"/>
            <a:chOff x="990" y="1896"/>
            <a:chExt cx="403" cy="403"/>
          </a:xfrm>
        </p:grpSpPr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990" y="1896"/>
              <a:ext cx="403" cy="4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1046" y="1952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1517650" y="3382963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1447800" y="4581525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1366838" y="3595688"/>
            <a:ext cx="1455737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1535113" y="3524250"/>
            <a:ext cx="1235075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3906838" y="3363913"/>
            <a:ext cx="14112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V="1">
            <a:off x="3870325" y="4146550"/>
            <a:ext cx="143827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1555750" y="30241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-4.8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74800" y="4629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-5.2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1066800" y="3994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4.6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03338" y="34861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5.1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4186238" y="31988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5.9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4208463" y="43942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5.2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4967288" y="50053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-2.7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052888" y="499745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-2.6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2947988" y="5027613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-3.2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flipH="1" flipV="1">
            <a:off x="3562350" y="4933950"/>
            <a:ext cx="8032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3562350" y="3752850"/>
            <a:ext cx="1009650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4683125" y="4424363"/>
            <a:ext cx="928688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4144963" y="5884863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5441</TotalTime>
  <Words>3258</Words>
  <Application>Microsoft Office PowerPoint</Application>
  <PresentationFormat>On-screen Show (4:3)</PresentationFormat>
  <Paragraphs>1067</Paragraphs>
  <Slides>63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Arial Black</vt:lpstr>
      <vt:lpstr>Calibri</vt:lpstr>
      <vt:lpstr>Cambria Math</vt:lpstr>
      <vt:lpstr>Courier</vt:lpstr>
      <vt:lpstr>Courier New</vt:lpstr>
      <vt:lpstr>Symbol</vt:lpstr>
      <vt:lpstr>Times New Roman</vt:lpstr>
      <vt:lpstr>Wingdings</vt:lpstr>
      <vt:lpstr>Pixel</vt:lpstr>
      <vt:lpstr>Equation</vt:lpstr>
      <vt:lpstr>Back Propagation </vt:lpstr>
      <vt:lpstr>Introduction</vt:lpstr>
      <vt:lpstr>ANN Forward Propagation</vt:lpstr>
      <vt:lpstr>ANN Forward Propagation</vt:lpstr>
      <vt:lpstr>ANN Forward Propagation</vt:lpstr>
      <vt:lpstr>ANN Forward Propagation</vt:lpstr>
      <vt:lpstr>ANN Forward Propagation</vt:lpstr>
      <vt:lpstr>ANN Forward Propagation</vt:lpstr>
      <vt:lpstr>ANN Forward Propagation</vt:lpstr>
      <vt:lpstr>ANN Forward Propagation</vt:lpstr>
      <vt:lpstr>ANN Forward Propagation</vt:lpstr>
      <vt:lpstr>For all Input:</vt:lpstr>
      <vt:lpstr>ANN Forward Propagation</vt:lpstr>
      <vt:lpstr>ANN Forward Propagation</vt:lpstr>
      <vt:lpstr>ANN BP Training</vt:lpstr>
      <vt:lpstr>ANN Training</vt:lpstr>
      <vt:lpstr>ANN Training</vt:lpstr>
      <vt:lpstr>ANN Training</vt:lpstr>
      <vt:lpstr>ANN Training</vt:lpstr>
      <vt:lpstr>ANN Training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 Example</vt:lpstr>
      <vt:lpstr>ANN Training</vt:lpstr>
      <vt:lpstr>ANN Training</vt:lpstr>
      <vt:lpstr>ANN Training</vt:lpstr>
      <vt:lpstr>ANN Training</vt:lpstr>
      <vt:lpstr>ANN Training</vt:lpstr>
      <vt:lpstr>ANN Training</vt:lpstr>
      <vt:lpstr>ANN Training</vt:lpstr>
      <vt:lpstr>ANN Training</vt:lpstr>
      <vt:lpstr>ANN Design</vt:lpstr>
      <vt:lpstr>ANN Design Review</vt:lpstr>
      <vt:lpstr>ANN Design Review</vt:lpstr>
      <vt:lpstr>ANN Applications</vt:lpstr>
      <vt:lpstr>ANN Future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ANN Training Example 2</vt:lpstr>
      <vt:lpstr>ANN Training Example 2</vt:lpstr>
      <vt:lpstr>ANN Training Example 2</vt:lpstr>
      <vt:lpstr>ANN Training Example 2</vt:lpstr>
      <vt:lpstr>ANN Training Example 2</vt:lpstr>
      <vt:lpstr>ANN Training Example 2</vt:lpstr>
      <vt:lpstr>ANN Training Example 2</vt:lpstr>
    </vt:vector>
  </TitlesOfParts>
  <Company>Department of Computer Engineering, Santa Clara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I G P Suta Wijaya</cp:lastModifiedBy>
  <cp:revision>79</cp:revision>
  <dcterms:created xsi:type="dcterms:W3CDTF">2008-05-20T22:48:23Z</dcterms:created>
  <dcterms:modified xsi:type="dcterms:W3CDTF">2020-09-09T05:29:56Z</dcterms:modified>
</cp:coreProperties>
</file>