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56" r:id="rId2"/>
    <p:sldId id="360" r:id="rId3"/>
    <p:sldId id="278" r:id="rId4"/>
    <p:sldId id="279" r:id="rId5"/>
    <p:sldId id="362" r:id="rId6"/>
    <p:sldId id="363" r:id="rId7"/>
    <p:sldId id="364" r:id="rId8"/>
    <p:sldId id="365" r:id="rId9"/>
    <p:sldId id="361" r:id="rId10"/>
    <p:sldId id="366" r:id="rId11"/>
    <p:sldId id="367" r:id="rId12"/>
    <p:sldId id="368" r:id="rId13"/>
    <p:sldId id="369" r:id="rId14"/>
    <p:sldId id="370" r:id="rId15"/>
    <p:sldId id="371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99" autoAdjust="0"/>
  </p:normalViewPr>
  <p:slideViewPr>
    <p:cSldViewPr snapToGrid="0">
      <p:cViewPr varScale="1">
        <p:scale>
          <a:sx n="75" d="100"/>
          <a:sy n="75" d="100"/>
        </p:scale>
        <p:origin x="28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4A6346-C792-4A78-A93A-F6F0FC4FD8D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12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D5789C7-856F-46F5-A056-A42E5EB2960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B84876-A743-4C27-AE50-369CD57899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0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619DF0-AF4A-4970-BF0C-49952A87BC9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188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3BAA627-DA51-4937-9F11-B9B441C1B7C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3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3614D3D-DF9E-4A65-9911-CA5B33F023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39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8886C9-C62D-427F-8CE8-C04B1D7983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03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AE3B46-CE36-4701-A9D8-1166FD1BD1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67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86AD5C-9E92-411C-A2B6-D3B8626F7DC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652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5747BA-62D9-4989-AD34-563E788DF20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96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F11FC7-CEEE-46A0-8207-7BF5FB8AC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33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AF8316-1D56-46D0-BA2C-CC3247B2C34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07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253661-AF57-4A59-83C3-C1CA246A31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29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9DEC93-6DB4-4F53-B185-8A524475772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80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168790C2-A698-4FB0-B7BC-0A20BC8D693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../clipboard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err="1"/>
              <a:t>Heteroassociative</a:t>
            </a:r>
            <a:r>
              <a:rPr lang="en-US" b="1" dirty="0"/>
              <a:t> Memory 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078" y="4919661"/>
            <a:ext cx="8229600" cy="1062037"/>
          </a:xfrm>
        </p:spPr>
        <p:txBody>
          <a:bodyPr/>
          <a:lstStyle/>
          <a:p>
            <a:r>
              <a:rPr lang="en-US" sz="2800" dirty="0" smtClean="0"/>
              <a:t>Use this architecture to find the weights which can map the given input into the target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510" y="1618330"/>
            <a:ext cx="3506787" cy="2773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78" y="1618330"/>
            <a:ext cx="2602432" cy="24599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916" y="1933573"/>
            <a:ext cx="1301483" cy="214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6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981200"/>
            <a:ext cx="2819400" cy="3886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=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544" y="2298700"/>
            <a:ext cx="950584" cy="25781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73400" y="1981200"/>
            <a:ext cx="57150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2. Training process using </a:t>
            </a:r>
            <a:r>
              <a:rPr lang="en-US" dirty="0" err="1" smtClean="0"/>
              <a:t>Heb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1</a:t>
            </a:r>
            <a:r>
              <a:rPr lang="en-US" baseline="30000" dirty="0" smtClean="0"/>
              <a:t>st</a:t>
            </a:r>
            <a:r>
              <a:rPr lang="en-US" dirty="0" smtClean="0"/>
              <a:t>-Data input: </a:t>
            </a:r>
            <a:r>
              <a:rPr lang="en-US" sz="2400" dirty="0" smtClean="0"/>
              <a:t>[-</a:t>
            </a:r>
            <a:r>
              <a:rPr lang="en-US" sz="2400" dirty="0"/>
              <a:t>1 -1  1 -1 -1  </a:t>
            </a:r>
            <a:r>
              <a:rPr lang="en-US" sz="2400" dirty="0" smtClean="0"/>
              <a:t>1]</a:t>
            </a:r>
            <a:endParaRPr lang="en-US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272" y="3086100"/>
            <a:ext cx="4153728" cy="3238500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>
            <a:off x="2397060" y="2984500"/>
            <a:ext cx="426408" cy="7747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31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…Next…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baseline="30000" dirty="0" smtClean="0"/>
              <a:t>st</a:t>
            </a:r>
            <a:r>
              <a:rPr lang="en-US" dirty="0" smtClean="0"/>
              <a:t>-Data input : [</a:t>
            </a:r>
            <a:r>
              <a:rPr lang="en-US" dirty="0"/>
              <a:t>-1 -1  1 -1  1 -</a:t>
            </a:r>
            <a:r>
              <a:rPr lang="en-US" dirty="0" smtClean="0"/>
              <a:t>1]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 for all data input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90637" y="2552700"/>
            <a:ext cx="4505325" cy="3467100"/>
            <a:chOff x="2319337" y="1985962"/>
            <a:chExt cx="4505325" cy="34671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9337" y="1985962"/>
              <a:ext cx="4505325" cy="28860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3624" y="4872037"/>
              <a:ext cx="4476750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7324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8</a:t>
            </a:r>
            <a:r>
              <a:rPr lang="en-US" baseline="30000" dirty="0" smtClean="0"/>
              <a:t>st</a:t>
            </a:r>
            <a:r>
              <a:rPr lang="en-US" dirty="0" smtClean="0"/>
              <a:t>-Data input : [-</a:t>
            </a:r>
            <a:r>
              <a:rPr lang="en-US" dirty="0"/>
              <a:t>1  1  1  1  1  </a:t>
            </a:r>
            <a:r>
              <a:rPr lang="en-US" dirty="0" smtClean="0"/>
              <a:t>1], we get: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2533650"/>
            <a:ext cx="44767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4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input data to simulate the final weight:</a:t>
            </a:r>
          </a:p>
          <a:p>
            <a:pPr marL="800100" lvl="2" indent="0">
              <a:buNone/>
            </a:pPr>
            <a:r>
              <a:rPr lang="en-US" dirty="0" smtClean="0"/>
              <a:t>Xin=</a:t>
            </a:r>
            <a:r>
              <a:rPr lang="en-US" dirty="0"/>
              <a:t> [-1 -1  1 -1 -1  1]</a:t>
            </a:r>
          </a:p>
          <a:p>
            <a:pPr marL="800100" lvl="2" indent="0">
              <a:buNone/>
            </a:pPr>
            <a:r>
              <a:rPr lang="en-US" dirty="0" smtClean="0"/>
              <a:t>yin</a:t>
            </a:r>
            <a:r>
              <a:rPr lang="en-US" baseline="-25000" dirty="0" smtClean="0"/>
              <a:t>1</a:t>
            </a:r>
            <a:r>
              <a:rPr lang="en-US" dirty="0" smtClean="0"/>
              <a:t> =-</a:t>
            </a:r>
            <a:r>
              <a:rPr lang="en-US" dirty="0"/>
              <a:t>12    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yin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12</a:t>
            </a:r>
          </a:p>
          <a:p>
            <a:pPr marL="0" indent="0">
              <a:buNone/>
            </a:pPr>
            <a:r>
              <a:rPr lang="en-US" dirty="0" smtClean="0"/>
              <a:t>After activation function the output:</a:t>
            </a:r>
            <a:endParaRPr lang="en-US" dirty="0"/>
          </a:p>
          <a:p>
            <a:pPr marL="800100" lvl="2" indent="0">
              <a:buNone/>
            </a:pPr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=-</a:t>
            </a:r>
            <a:r>
              <a:rPr lang="en-US" dirty="0" smtClean="0"/>
              <a:t>1    </a:t>
            </a:r>
            <a:endParaRPr lang="en-US" dirty="0"/>
          </a:p>
          <a:p>
            <a:pPr marL="800100" lvl="2" indent="0">
              <a:buNone/>
            </a:pPr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 = 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2300" y="5007570"/>
            <a:ext cx="1485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buNone/>
            </a:pPr>
            <a:r>
              <a:rPr lang="en-US" sz="2400" dirty="0" smtClean="0"/>
              <a:t> 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=-1    </a:t>
            </a:r>
          </a:p>
          <a:p>
            <a:pPr marL="63500" lvl="2">
              <a:buNone/>
            </a:pPr>
            <a:r>
              <a:rPr lang="en-US" sz="2400" dirty="0" smtClean="0"/>
              <a:t>t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= 1</a:t>
            </a:r>
          </a:p>
          <a:p>
            <a:endParaRPr lang="en-US" dirty="0"/>
          </a:p>
        </p:txBody>
      </p:sp>
      <p:sp>
        <p:nvSpPr>
          <p:cNvPr id="6" name="Striped Right Arrow 5"/>
          <p:cNvSpPr/>
          <p:nvPr/>
        </p:nvSpPr>
        <p:spPr>
          <a:xfrm>
            <a:off x="3311460" y="5092700"/>
            <a:ext cx="426408" cy="7747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on 1 4"/>
          <p:cNvSpPr/>
          <p:nvPr/>
        </p:nvSpPr>
        <p:spPr>
          <a:xfrm>
            <a:off x="2349500" y="6007100"/>
            <a:ext cx="2387600" cy="6477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469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Pattern mapping/matching of the following Character: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How to solve this problem?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99" y="3194006"/>
            <a:ext cx="6571227" cy="154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4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3700"/>
            <a:ext cx="8229600" cy="4203700"/>
          </a:xfrm>
        </p:spPr>
        <p:txBody>
          <a:bodyPr/>
          <a:lstStyle/>
          <a:p>
            <a:r>
              <a:rPr lang="en-US" dirty="0"/>
              <a:t>Auto associative </a:t>
            </a:r>
            <a:r>
              <a:rPr lang="en-US" dirty="0" smtClean="0"/>
              <a:t>Memory</a:t>
            </a:r>
          </a:p>
          <a:p>
            <a:r>
              <a:rPr lang="en-US" dirty="0"/>
              <a:t>Hetero associative 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Architecture:</a:t>
            </a:r>
            <a:endParaRPr lang="en-US" dirty="0"/>
          </a:p>
        </p:txBody>
      </p:sp>
      <p:pic>
        <p:nvPicPr>
          <p:cNvPr id="135170" name="Picture 2" descr="https://vallabhlele1.files.wordpress.com/2014/03/auto-associative-ar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099" y="3035300"/>
            <a:ext cx="3630255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96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</a:t>
            </a:r>
            <a:r>
              <a:rPr lang="en-US" dirty="0" smtClean="0"/>
              <a:t>Associative </a:t>
            </a:r>
            <a:r>
              <a:rPr lang="en-US" dirty="0"/>
              <a:t>Memory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930275"/>
          </a:xfrm>
        </p:spPr>
        <p:txBody>
          <a:bodyPr/>
          <a:lstStyle/>
          <a:p>
            <a:r>
              <a:rPr lang="en-US" dirty="0"/>
              <a:t>The inputs and output vectors s and t are the same.</a:t>
            </a:r>
          </a:p>
          <a:p>
            <a:r>
              <a:rPr lang="en-US" dirty="0"/>
              <a:t>The Hebb rule is used as a learning  algorithm or calculate the weight matrix by summing the outer products of each input-output pair.</a:t>
            </a:r>
          </a:p>
          <a:p>
            <a:r>
              <a:rPr lang="en-US" dirty="0"/>
              <a:t>The </a:t>
            </a:r>
            <a:r>
              <a:rPr lang="en-US" dirty="0" err="1"/>
              <a:t>autoassociative</a:t>
            </a:r>
            <a:r>
              <a:rPr lang="en-US" dirty="0"/>
              <a:t> application algorithm is used to test the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 </a:t>
            </a:r>
            <a:r>
              <a:rPr lang="en-US" dirty="0" smtClean="0"/>
              <a:t>Associative </a:t>
            </a:r>
            <a:r>
              <a:rPr lang="en-US" dirty="0"/>
              <a:t>Memory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919288"/>
            <a:ext cx="8229600" cy="930275"/>
          </a:xfrm>
        </p:spPr>
        <p:txBody>
          <a:bodyPr/>
          <a:lstStyle/>
          <a:p>
            <a:r>
              <a:rPr lang="en-US" dirty="0"/>
              <a:t>The inputs and output vectors s and t are different.</a:t>
            </a:r>
          </a:p>
          <a:p>
            <a:r>
              <a:rPr lang="en-US" dirty="0"/>
              <a:t>The Hebb </a:t>
            </a:r>
            <a:r>
              <a:rPr lang="en-US" dirty="0" smtClean="0"/>
              <a:t>or delta </a:t>
            </a:r>
            <a:r>
              <a:rPr lang="en-US" dirty="0"/>
              <a:t>rule </a:t>
            </a:r>
            <a:r>
              <a:rPr lang="en-US" dirty="0" smtClean="0"/>
              <a:t>is </a:t>
            </a:r>
            <a:r>
              <a:rPr lang="en-US" dirty="0"/>
              <a:t>used as a learning algorithm or calculate the weight matrix by summing the outer products of each input-output pair.</a:t>
            </a:r>
          </a:p>
          <a:p>
            <a:r>
              <a:rPr lang="en-US" dirty="0"/>
              <a:t>The </a:t>
            </a:r>
            <a:r>
              <a:rPr lang="en-US" dirty="0" err="1"/>
              <a:t>heteroassociative</a:t>
            </a:r>
            <a:r>
              <a:rPr lang="en-US" dirty="0"/>
              <a:t> application algorithm is used to </a:t>
            </a:r>
            <a:r>
              <a:rPr lang="en-US" dirty="0" smtClean="0"/>
              <a:t>simplified the pattern </a:t>
            </a:r>
            <a:r>
              <a:rPr lang="en-US" dirty="0"/>
              <a:t>the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Heb Rule:</a:t>
                </a:r>
              </a:p>
              <a:p>
                <a:pPr lvl="1"/>
                <a:r>
                  <a:rPr lang="en-US" dirty="0" smtClean="0"/>
                  <a:t>Simple learning algorithm</a:t>
                </a:r>
              </a:p>
              <a:p>
                <a:pPr lvl="1"/>
                <a:r>
                  <a:rPr lang="en-US" dirty="0" smtClean="0"/>
                  <a:t>Update weight (W) is performed by: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where </a:t>
                </a:r>
                <a:r>
                  <a:rPr lang="en-US" i="1" dirty="0" smtClean="0"/>
                  <a:t>x</a:t>
                </a:r>
                <a:r>
                  <a:rPr lang="en-US" i="1" baseline="-25000" dirty="0" smtClean="0"/>
                  <a:t>i</a:t>
                </a:r>
                <a:r>
                  <a:rPr lang="en-US" dirty="0" smtClean="0"/>
                  <a:t> is the </a:t>
                </a:r>
                <a:r>
                  <a:rPr lang="en-US" i="1" dirty="0" smtClean="0"/>
                  <a:t>i-</a:t>
                </a:r>
                <a:r>
                  <a:rPr lang="en-US" i="1" dirty="0" err="1" smtClean="0"/>
                  <a:t>th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input and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 is the target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76" t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55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Given the data: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Performed the learning using </a:t>
            </a:r>
            <a:r>
              <a:rPr lang="en-US" sz="2400" dirty="0" err="1" smtClean="0"/>
              <a:t>Heb</a:t>
            </a:r>
            <a:r>
              <a:rPr lang="en-US" sz="2400" dirty="0" smtClean="0"/>
              <a:t> rule for NN: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534236"/>
            <a:ext cx="3048000" cy="16161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810000"/>
            <a:ext cx="5791200" cy="251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7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8750" cy="539087"/>
          </a:xfrm>
        </p:spPr>
        <p:txBody>
          <a:bodyPr/>
          <a:lstStyle/>
          <a:p>
            <a:r>
              <a:rPr lang="en-US" dirty="0" smtClean="0"/>
              <a:t>Learning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1" y="530658"/>
            <a:ext cx="3984502" cy="5102555"/>
          </a:xfrm>
        </p:spPr>
        <p:txBody>
          <a:bodyPr/>
          <a:lstStyle/>
          <a:p>
            <a:r>
              <a:rPr lang="en-US" sz="2000" dirty="0" smtClean="0"/>
              <a:t>Update weight:</a:t>
            </a:r>
          </a:p>
          <a:p>
            <a:r>
              <a:rPr lang="en-US" sz="2000" dirty="0" smtClean="0"/>
              <a:t>1-st data: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3444"/>
            <a:ext cx="2819400" cy="4642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2327"/>
          <a:stretch>
            <a:fillRect/>
          </a:stretch>
        </p:blipFill>
        <p:spPr>
          <a:xfrm>
            <a:off x="4626098" y="3200400"/>
            <a:ext cx="2793725" cy="35034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626098" y="1219200"/>
                <a:ext cx="4136902" cy="6567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80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800" b="0" dirty="0" smtClean="0">
                    <a:solidFill>
                      <a:srgbClr val="00000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=0+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−1∗−1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=0+1=1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098" y="1219200"/>
                <a:ext cx="4136902" cy="656718"/>
              </a:xfrm>
              <a:prstGeom prst="rect">
                <a:avLst/>
              </a:prstGeom>
              <a:blipFill>
                <a:blip r:embed="rId4"/>
                <a:stretch>
                  <a:fillRect r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626098" y="1828800"/>
                <a:ext cx="4136902" cy="6572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80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800" b="0" dirty="0" smtClean="0">
                    <a:solidFill>
                      <a:srgbClr val="00000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=0+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−1∗−1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=0+1=1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098" y="1828800"/>
                <a:ext cx="4136902" cy="657296"/>
              </a:xfrm>
              <a:prstGeom prst="rect">
                <a:avLst/>
              </a:prstGeom>
              <a:blipFill>
                <a:blip r:embed="rId5"/>
                <a:stretch>
                  <a:fillRect r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632406" y="2467482"/>
                <a:ext cx="2960298" cy="6817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/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/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80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800" b="0" dirty="0" smtClean="0">
                    <a:solidFill>
                      <a:srgbClr val="00000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=0+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406" y="2467482"/>
                <a:ext cx="2960298" cy="681790"/>
              </a:xfrm>
              <a:prstGeom prst="rect">
                <a:avLst/>
              </a:prstGeom>
              <a:blipFill>
                <a:blip r:embed="rId6"/>
                <a:stretch>
                  <a:fillRect r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 bwMode="auto">
          <a:xfrm>
            <a:off x="3901954" y="2286000"/>
            <a:ext cx="593846" cy="1295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51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r>
              <a:rPr lang="en-US" sz="2800" dirty="0" smtClean="0"/>
              <a:t>Final weight: </a:t>
            </a:r>
            <a:r>
              <a:rPr lang="en-US" sz="2800" i="1" dirty="0" smtClean="0"/>
              <a:t>w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=2, w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=2</a:t>
            </a:r>
            <a:r>
              <a:rPr lang="en-US" sz="2800" dirty="0" smtClean="0"/>
              <a:t>, and </a:t>
            </a:r>
            <a:r>
              <a:rPr lang="en-US" sz="2800" i="1" dirty="0" smtClean="0"/>
              <a:t>b=2</a:t>
            </a:r>
          </a:p>
          <a:p>
            <a:r>
              <a:rPr lang="en-US" sz="2800" dirty="0" smtClean="0"/>
              <a:t>Testing for input x=[-1 1]:</a:t>
            </a:r>
          </a:p>
          <a:p>
            <a:pPr lvl="1"/>
            <a:r>
              <a:rPr lang="en-US" sz="2400" dirty="0" smtClean="0"/>
              <a:t>y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=2*-1+2*1+2=2</a:t>
            </a:r>
          </a:p>
          <a:p>
            <a:pPr lvl="1"/>
            <a:r>
              <a:rPr lang="en-US" sz="2400" dirty="0" smtClean="0"/>
              <a:t>y=f(y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)=1 </a:t>
            </a:r>
            <a:r>
              <a:rPr lang="en-US" sz="2400" b="1" i="1" dirty="0" smtClean="0">
                <a:solidFill>
                  <a:srgbClr val="FF0000"/>
                </a:solidFill>
              </a:rPr>
              <a:t>for bipolar step function </a:t>
            </a:r>
          </a:p>
          <a:p>
            <a:r>
              <a:rPr lang="en-US" sz="2800" dirty="0"/>
              <a:t>Testing for input x=[-1 </a:t>
            </a:r>
            <a:r>
              <a:rPr lang="en-US" sz="2800" dirty="0" smtClean="0"/>
              <a:t>-1</a:t>
            </a:r>
            <a:r>
              <a:rPr lang="en-US" sz="2800" dirty="0"/>
              <a:t>]:</a:t>
            </a:r>
          </a:p>
          <a:p>
            <a:pPr lvl="1"/>
            <a:r>
              <a:rPr lang="en-US" sz="2400" dirty="0"/>
              <a:t>y</a:t>
            </a:r>
            <a:r>
              <a:rPr lang="en-US" sz="2400" baseline="-25000" dirty="0"/>
              <a:t>in</a:t>
            </a:r>
            <a:r>
              <a:rPr lang="en-US" sz="2400" dirty="0"/>
              <a:t>=2*-1+2</a:t>
            </a:r>
            <a:r>
              <a:rPr lang="en-US" sz="2400" dirty="0" smtClean="0"/>
              <a:t>*-1+2=-2</a:t>
            </a:r>
            <a:endParaRPr lang="en-US" sz="2400" dirty="0"/>
          </a:p>
          <a:p>
            <a:pPr lvl="1"/>
            <a:r>
              <a:rPr lang="en-US" sz="2400" dirty="0"/>
              <a:t>y=f(y</a:t>
            </a:r>
            <a:r>
              <a:rPr lang="en-US" sz="2400" baseline="-25000" dirty="0"/>
              <a:t>in</a:t>
            </a:r>
            <a:r>
              <a:rPr lang="en-US" sz="2400" dirty="0" smtClean="0"/>
              <a:t>)=-1 </a:t>
            </a:r>
            <a:r>
              <a:rPr lang="en-US" sz="2400" b="1" i="1" dirty="0">
                <a:solidFill>
                  <a:srgbClr val="FF0000"/>
                </a:solidFill>
              </a:rPr>
              <a:t>for bipolar step function</a:t>
            </a:r>
          </a:p>
        </p:txBody>
      </p:sp>
      <p:sp>
        <p:nvSpPr>
          <p:cNvPr id="4" name="Explosion 1 3"/>
          <p:cNvSpPr/>
          <p:nvPr/>
        </p:nvSpPr>
        <p:spPr bwMode="auto">
          <a:xfrm>
            <a:off x="2590800" y="4800600"/>
            <a:ext cx="5410200" cy="1828800"/>
          </a:xfrm>
          <a:prstGeom prst="irregularSeal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learning could achieve the target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299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950" y="1828800"/>
            <a:ext cx="8095732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47965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5200</TotalTime>
  <Words>330</Words>
  <Application>Microsoft Office PowerPoint</Application>
  <PresentationFormat>On-screen Show (4:3)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Cambria Math</vt:lpstr>
      <vt:lpstr>Times New Roman</vt:lpstr>
      <vt:lpstr>Wingdings</vt:lpstr>
      <vt:lpstr>Pixel</vt:lpstr>
      <vt:lpstr>Heteroassociative Memory </vt:lpstr>
      <vt:lpstr>Introduction</vt:lpstr>
      <vt:lpstr>Auto Associative Memory</vt:lpstr>
      <vt:lpstr>Hetero Associative Memory</vt:lpstr>
      <vt:lpstr>Review</vt:lpstr>
      <vt:lpstr>Example </vt:lpstr>
      <vt:lpstr>Learning Step</vt:lpstr>
      <vt:lpstr>Learning Step</vt:lpstr>
      <vt:lpstr>Algorithm</vt:lpstr>
      <vt:lpstr>Example</vt:lpstr>
      <vt:lpstr>1. Initialization</vt:lpstr>
      <vt:lpstr>…Next…</vt:lpstr>
      <vt:lpstr>Finally</vt:lpstr>
      <vt:lpstr>Testing</vt:lpstr>
      <vt:lpstr>Application</vt:lpstr>
    </vt:vector>
  </TitlesOfParts>
  <Company>Department of Computer Engineering, Santa Clara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Networks</dc:title>
  <dc:creator>Thomas Schwarz</dc:creator>
  <cp:lastModifiedBy>Windows User</cp:lastModifiedBy>
  <cp:revision>74</cp:revision>
  <dcterms:created xsi:type="dcterms:W3CDTF">2008-05-20T22:48:23Z</dcterms:created>
  <dcterms:modified xsi:type="dcterms:W3CDTF">2018-10-24T04:29:47Z</dcterms:modified>
</cp:coreProperties>
</file>