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60" r:id="rId3"/>
    <p:sldId id="377" r:id="rId4"/>
    <p:sldId id="278" r:id="rId5"/>
    <p:sldId id="279" r:id="rId6"/>
    <p:sldId id="362" r:id="rId7"/>
    <p:sldId id="363" r:id="rId8"/>
    <p:sldId id="364" r:id="rId9"/>
    <p:sldId id="365" r:id="rId10"/>
    <p:sldId id="372" r:id="rId11"/>
    <p:sldId id="373" r:id="rId12"/>
    <p:sldId id="374" r:id="rId13"/>
    <p:sldId id="375" r:id="rId14"/>
    <p:sldId id="361" r:id="rId15"/>
    <p:sldId id="376" r:id="rId16"/>
    <p:sldId id="366" r:id="rId17"/>
    <p:sldId id="3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99" autoAdjust="0"/>
  </p:normalViewPr>
  <p:slideViewPr>
    <p:cSldViewPr snapToGrid="0">
      <p:cViewPr varScale="1">
        <p:scale>
          <a:sx n="75" d="100"/>
          <a:sy n="75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0100" y="1828800"/>
            <a:ext cx="6921500" cy="2209800"/>
          </a:xfrm>
        </p:spPr>
        <p:txBody>
          <a:bodyPr/>
          <a:lstStyle/>
          <a:p>
            <a:pPr algn="ctr"/>
            <a:r>
              <a:rPr lang="en-US" b="1" dirty="0"/>
              <a:t>Bidirectional Associative </a:t>
            </a:r>
            <a:r>
              <a:rPr lang="en-US" b="1" dirty="0" smtClean="0"/>
              <a:t>Memory </a:t>
            </a:r>
            <a:r>
              <a:rPr lang="en-US" b="1" dirty="0"/>
              <a:t>(BAM)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3886200"/>
          </a:xfrm>
        </p:spPr>
        <p:txBody>
          <a:bodyPr/>
          <a:lstStyle/>
          <a:p>
            <a:r>
              <a:rPr lang="en-US" sz="2000" dirty="0" smtClean="0"/>
              <a:t>Pengujian bobot W, dengan input O yang dipetakan ke [-1 1]: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Dengan fungsi aktivasi bipolar:</a:t>
            </a:r>
          </a:p>
          <a:p>
            <a:pPr lvl="1"/>
            <a:r>
              <a:rPr lang="en-US" sz="2000" dirty="0" smtClean="0"/>
              <a:t>y_in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(1)=-10 &lt; 0 </a:t>
            </a:r>
            <a:r>
              <a:rPr lang="en-US" sz="2000" dirty="0" smtClean="0">
                <a:sym typeface="Wingdings" panose="05000000000000000000" pitchFamily="2" charset="2"/>
              </a:rPr>
              <a:t> y</a:t>
            </a:r>
            <a:r>
              <a:rPr lang="en-US" sz="2000" baseline="-25000" dirty="0"/>
              <a:t>1 </a:t>
            </a:r>
            <a:r>
              <a:rPr lang="en-US" sz="2000" dirty="0" smtClean="0">
                <a:sym typeface="Wingdings" panose="05000000000000000000" pitchFamily="2" charset="2"/>
              </a:rPr>
              <a:t>(1)=-1</a:t>
            </a:r>
          </a:p>
          <a:p>
            <a:pPr lvl="1"/>
            <a:r>
              <a:rPr lang="en-US" sz="2000" dirty="0" smtClean="0"/>
              <a:t>y_in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(2)=   8 &gt; </a:t>
            </a:r>
            <a:r>
              <a:rPr lang="en-US" sz="2000" dirty="0"/>
              <a:t>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y</a:t>
            </a:r>
            <a:r>
              <a:rPr lang="en-US" sz="2000" baseline="-25000" dirty="0"/>
              <a:t>1 </a:t>
            </a:r>
            <a:r>
              <a:rPr lang="en-US" sz="2000" dirty="0" smtClean="0">
                <a:sym typeface="Wingdings" panose="05000000000000000000" pitchFamily="2" charset="2"/>
              </a:rPr>
              <a:t>(2)= 1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" y="2039937"/>
            <a:ext cx="2136633" cy="500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41" y="2437606"/>
            <a:ext cx="4751318" cy="2643188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5321300" y="5571458"/>
            <a:ext cx="1524000" cy="612648"/>
          </a:xfrm>
          <a:prstGeom prst="cloudCallout">
            <a:avLst>
              <a:gd name="adj1" fmla="val -77499"/>
              <a:gd name="adj2" fmla="val -59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Sesuai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8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3886200"/>
          </a:xfrm>
        </p:spPr>
        <p:txBody>
          <a:bodyPr/>
          <a:lstStyle/>
          <a:p>
            <a:r>
              <a:rPr lang="en-US" sz="2000" dirty="0" smtClean="0"/>
              <a:t>Untuk input X yang dipetakan ke [1 1]: </a:t>
            </a:r>
            <a:r>
              <a:rPr lang="en-US" sz="2000" b="1" dirty="0" smtClean="0"/>
              <a:t>y_in</a:t>
            </a:r>
            <a:r>
              <a:rPr lang="en-US" sz="2000" b="1" baseline="-25000" dirty="0" smtClean="0"/>
              <a:t>2 </a:t>
            </a:r>
            <a:r>
              <a:rPr lang="en-US" sz="2000" b="1" dirty="0" smtClean="0"/>
              <a:t>=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*W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Dengan fungsi aktivasi bipolar:</a:t>
            </a:r>
          </a:p>
          <a:p>
            <a:pPr lvl="1"/>
            <a:r>
              <a:rPr lang="en-US" sz="2000" dirty="0" smtClean="0"/>
              <a:t>y_in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(1)= 10 &gt; 0 </a:t>
            </a:r>
            <a:r>
              <a:rPr lang="en-US" sz="2000" dirty="0" smtClean="0">
                <a:sym typeface="Wingdings" panose="05000000000000000000" pitchFamily="2" charset="2"/>
              </a:rPr>
              <a:t> y</a:t>
            </a:r>
            <a:r>
              <a:rPr lang="en-US" sz="2000" baseline="-25000" dirty="0" smtClean="0"/>
              <a:t>2 </a:t>
            </a:r>
            <a:r>
              <a:rPr lang="en-US" sz="2000" dirty="0" smtClean="0">
                <a:sym typeface="Wingdings" panose="05000000000000000000" pitchFamily="2" charset="2"/>
              </a:rPr>
              <a:t>(1) = 1</a:t>
            </a:r>
          </a:p>
          <a:p>
            <a:pPr lvl="1"/>
            <a:r>
              <a:rPr lang="en-US" sz="2000" dirty="0" smtClean="0"/>
              <a:t>y_in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(2)=   8 &gt; </a:t>
            </a:r>
            <a:r>
              <a:rPr lang="en-US" sz="2000" dirty="0"/>
              <a:t>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y</a:t>
            </a:r>
            <a:r>
              <a:rPr lang="en-US" sz="2000" baseline="-25000" dirty="0" smtClean="0"/>
              <a:t>2 </a:t>
            </a:r>
            <a:r>
              <a:rPr lang="en-US" sz="2000" dirty="0" smtClean="0">
                <a:sym typeface="Wingdings" panose="05000000000000000000" pitchFamily="2" charset="2"/>
              </a:rPr>
              <a:t>(2) = 1</a:t>
            </a:r>
            <a:endParaRPr lang="en-US" sz="2000" dirty="0" smtClean="0"/>
          </a:p>
        </p:txBody>
      </p:sp>
      <p:sp>
        <p:nvSpPr>
          <p:cNvPr id="6" name="Cloud Callout 5"/>
          <p:cNvSpPr/>
          <p:nvPr/>
        </p:nvSpPr>
        <p:spPr>
          <a:xfrm>
            <a:off x="5308600" y="5340016"/>
            <a:ext cx="1536700" cy="844090"/>
          </a:xfrm>
          <a:prstGeom prst="cloudCallout">
            <a:avLst>
              <a:gd name="adj1" fmla="val -77499"/>
              <a:gd name="adj2" fmla="val -59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Sesuai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77" y="2304716"/>
            <a:ext cx="4744471" cy="25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3886200"/>
          </a:xfrm>
        </p:spPr>
        <p:txBody>
          <a:bodyPr/>
          <a:lstStyle/>
          <a:p>
            <a:r>
              <a:rPr lang="en-US" sz="2000" dirty="0" smtClean="0"/>
              <a:t>Untuk mendapat input O yang dari output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[-1 1]: </a:t>
            </a:r>
            <a:r>
              <a:rPr lang="en-US" sz="2000" b="1" dirty="0" smtClean="0"/>
              <a:t>x_in</a:t>
            </a:r>
            <a:r>
              <a:rPr lang="en-US" sz="2000" b="1" baseline="-25000" dirty="0" smtClean="0"/>
              <a:t>1 </a:t>
            </a:r>
            <a:r>
              <a:rPr lang="en-US" sz="2000" b="1" dirty="0" smtClean="0"/>
              <a:t>= y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*W</a:t>
            </a:r>
            <a:r>
              <a:rPr lang="en-US" sz="2000" b="1" baseline="30000" dirty="0" smtClean="0"/>
              <a:t>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Dengan fungsi aktivasi bipolar yang sama maka </a:t>
            </a:r>
            <a:r>
              <a:rPr lang="en-US" sz="2000" b="1" dirty="0" smtClean="0"/>
              <a:t>x</a:t>
            </a:r>
            <a:r>
              <a:rPr lang="en-US" sz="2000" b="1" baseline="-25000" dirty="0" smtClean="0"/>
              <a:t>1: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308600" y="5105400"/>
            <a:ext cx="1981200" cy="1320799"/>
          </a:xfrm>
          <a:prstGeom prst="cloudCallout">
            <a:avLst>
              <a:gd name="adj1" fmla="val -51238"/>
              <a:gd name="adj2" fmla="val -63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Sesuai, diperoleh huruf 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95512"/>
            <a:ext cx="5519738" cy="832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12" y="3079750"/>
            <a:ext cx="3710781" cy="53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975" t="6686"/>
          <a:stretch/>
        </p:blipFill>
        <p:spPr>
          <a:xfrm>
            <a:off x="2070100" y="4470399"/>
            <a:ext cx="3530600" cy="4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8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3886200"/>
          </a:xfrm>
        </p:spPr>
        <p:txBody>
          <a:bodyPr/>
          <a:lstStyle/>
          <a:p>
            <a:r>
              <a:rPr lang="en-US" sz="2000" dirty="0" smtClean="0"/>
              <a:t>Untuk mendapat input X yang dari output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[1 1]: </a:t>
            </a:r>
            <a:r>
              <a:rPr lang="en-US" sz="2000" b="1" dirty="0" smtClean="0"/>
              <a:t>x_in</a:t>
            </a:r>
            <a:r>
              <a:rPr lang="en-US" sz="2000" b="1" baseline="-25000" dirty="0" smtClean="0"/>
              <a:t>2 </a:t>
            </a:r>
            <a:r>
              <a:rPr lang="en-US" sz="2000" b="1" dirty="0" smtClean="0"/>
              <a:t>= y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*W</a:t>
            </a:r>
            <a:r>
              <a:rPr lang="en-US" sz="2000" b="1" baseline="30000" dirty="0" smtClean="0"/>
              <a:t>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Dengan fungsi aktivasi bipolar yang sama maka </a:t>
            </a:r>
            <a:r>
              <a:rPr lang="en-US" sz="2000" b="1" dirty="0" smtClean="0"/>
              <a:t>x</a:t>
            </a:r>
            <a:r>
              <a:rPr lang="en-US" sz="2000" b="1" baseline="-25000" dirty="0" smtClean="0"/>
              <a:t>2: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054600" y="5045700"/>
            <a:ext cx="2146300" cy="1063000"/>
          </a:xfrm>
          <a:prstGeom prst="cloudCallout">
            <a:avLst>
              <a:gd name="adj1" fmla="val -70887"/>
              <a:gd name="adj2" fmla="val -811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Sesuai, diperoleh huruf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4" y="2143290"/>
            <a:ext cx="4610229" cy="73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99" y="3060700"/>
            <a:ext cx="4416323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9" y="4370220"/>
            <a:ext cx="3716860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701800"/>
            <a:ext cx="837047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..Next…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87500"/>
            <a:ext cx="757078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3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78" y="4919661"/>
            <a:ext cx="8229600" cy="1062037"/>
          </a:xfrm>
        </p:spPr>
        <p:txBody>
          <a:bodyPr/>
          <a:lstStyle/>
          <a:p>
            <a:r>
              <a:rPr lang="en-US" sz="2800" dirty="0" smtClean="0"/>
              <a:t>Gunakan BAM untuk memetakan input ke target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78" y="1618330"/>
            <a:ext cx="2602432" cy="2459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16" y="1933573"/>
            <a:ext cx="1301483" cy="214838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655978" y="2360062"/>
            <a:ext cx="2300322" cy="1615037"/>
          </a:xfrm>
          <a:prstGeom prst="leftRightArrow">
            <a:avLst>
              <a:gd name="adj1" fmla="val 77451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BAM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6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Pattern mapping/matching of the following Character: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to solve this problem?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9" y="3194006"/>
            <a:ext cx="6571227" cy="15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203700"/>
          </a:xfrm>
        </p:spPr>
        <p:txBody>
          <a:bodyPr/>
          <a:lstStyle/>
          <a:p>
            <a:r>
              <a:rPr lang="en-US" sz="2400" i="1" dirty="0" smtClean="0"/>
              <a:t>BAM </a:t>
            </a:r>
            <a:r>
              <a:rPr lang="en-US" sz="2400" dirty="0"/>
              <a:t>adalah model jaringan syaraf </a:t>
            </a:r>
            <a:r>
              <a:rPr lang="en-US" sz="2400" i="1" dirty="0" smtClean="0"/>
              <a:t>yang </a:t>
            </a:r>
            <a:r>
              <a:rPr lang="en-US" sz="2400" dirty="0" smtClean="0"/>
              <a:t>memiliki </a:t>
            </a:r>
            <a:r>
              <a:rPr lang="en-US" sz="2400" dirty="0"/>
              <a:t>2 lapisan dan terhubung penuh dari satu lapisan ke lapisan yang </a:t>
            </a:r>
            <a:r>
              <a:rPr lang="en-US" sz="2400" dirty="0" smtClean="0"/>
              <a:t>lainnya</a:t>
            </a:r>
            <a:endParaRPr lang="en-US" sz="2400" dirty="0" smtClean="0"/>
          </a:p>
          <a:p>
            <a:r>
              <a:rPr lang="en-US" sz="2400" dirty="0" smtClean="0"/>
              <a:t>Architecture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12" y="3227387"/>
            <a:ext cx="6308387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Ilustrasi lain arsitektur BAM</a:t>
            </a:r>
            <a:endParaRPr lang="en-US" dirty="0"/>
          </a:p>
        </p:txBody>
      </p:sp>
      <p:pic>
        <p:nvPicPr>
          <p:cNvPr id="4" name="Picture 3" descr="Slide07-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8800"/>
            <a:ext cx="7204075" cy="471096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4260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dua jenis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930275"/>
          </a:xfrm>
        </p:spPr>
        <p:txBody>
          <a:bodyPr/>
          <a:lstStyle/>
          <a:p>
            <a:r>
              <a:rPr lang="en-US" sz="2800" dirty="0" smtClean="0"/>
              <a:t>BAM </a:t>
            </a:r>
            <a:r>
              <a:rPr lang="en-US" sz="2800" dirty="0" err="1" smtClean="0"/>
              <a:t>Diskret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Ada </a:t>
            </a:r>
            <a:r>
              <a:rPr lang="en-US" sz="2400" dirty="0"/>
              <a:t>2 kemungkinan tipe data, yaitu biner dan bipolar. </a:t>
            </a:r>
            <a:endParaRPr lang="en-US" sz="2400" dirty="0" smtClean="0"/>
          </a:p>
          <a:p>
            <a:pPr lvl="1"/>
            <a:r>
              <a:rPr lang="en-US" sz="2400" dirty="0" smtClean="0"/>
              <a:t>Matriks bobot </a:t>
            </a:r>
            <a:r>
              <a:rPr lang="en-US" sz="2400" dirty="0"/>
              <a:t>awal dibuat sedemikian rupa sehingga dapat menyimpan pasangan </a:t>
            </a:r>
            <a:r>
              <a:rPr lang="en-US" sz="2400" dirty="0" smtClean="0"/>
              <a:t>vektor input </a:t>
            </a:r>
            <a:r>
              <a:rPr lang="en-US" sz="2400" dirty="0"/>
              <a:t>dan vektor output s(p)-t(p), dengan p=1,2,3,...,P. </a:t>
            </a:r>
            <a:endParaRPr lang="en-US" sz="2400" dirty="0"/>
          </a:p>
          <a:p>
            <a:r>
              <a:rPr lang="en-US" sz="2800" dirty="0" smtClean="0"/>
              <a:t>BAM </a:t>
            </a:r>
            <a:r>
              <a:rPr lang="en-US" sz="2800" dirty="0" err="1" smtClean="0"/>
              <a:t>Kintinyu</a:t>
            </a:r>
            <a:endParaRPr lang="en-US" sz="2800" dirty="0" smtClean="0"/>
          </a:p>
          <a:p>
            <a:pPr lvl="1"/>
            <a:r>
              <a:rPr lang="sv-SE" sz="2400" dirty="0"/>
              <a:t>mentransformasikan </a:t>
            </a:r>
            <a:r>
              <a:rPr lang="sv-SE" sz="2400" b="1" i="1" dirty="0" smtClean="0"/>
              <a:t>input</a:t>
            </a:r>
            <a:r>
              <a:rPr lang="sv-SE" sz="2400" dirty="0" smtClean="0"/>
              <a:t> ke </a:t>
            </a:r>
            <a:r>
              <a:rPr lang="en-US" sz="2400" b="1" i="1" dirty="0"/>
              <a:t>output</a:t>
            </a:r>
            <a:r>
              <a:rPr lang="en-US" sz="2400" dirty="0"/>
              <a:t> </a:t>
            </a:r>
            <a:r>
              <a:rPr lang="sv-SE" sz="2400" dirty="0" smtClean="0"/>
              <a:t>secara </a:t>
            </a:r>
            <a:r>
              <a:rPr lang="sv-SE" sz="2400" dirty="0"/>
              <a:t>lebih halus dan </a:t>
            </a:r>
            <a:r>
              <a:rPr lang="sv-SE" sz="2400" dirty="0" smtClean="0"/>
              <a:t>kontinu</a:t>
            </a:r>
          </a:p>
          <a:p>
            <a:pPr lvl="1"/>
            <a:r>
              <a:rPr lang="en-US" sz="2400" dirty="0" smtClean="0"/>
              <a:t>nilai </a:t>
            </a:r>
            <a:r>
              <a:rPr lang="en-US" sz="2400" dirty="0"/>
              <a:t>yang terletak pada range [0,1]. </a:t>
            </a:r>
            <a:endParaRPr lang="en-US" sz="2400" dirty="0" smtClean="0"/>
          </a:p>
          <a:p>
            <a:pPr lvl="1"/>
            <a:r>
              <a:rPr lang="en-US" sz="2400" dirty="0" smtClean="0"/>
              <a:t>Fungsi </a:t>
            </a:r>
            <a:r>
              <a:rPr lang="en-US" sz="2400" dirty="0" err="1" smtClean="0"/>
              <a:t>aktivasinya</a:t>
            </a:r>
            <a:r>
              <a:rPr lang="en-US" sz="2400" dirty="0" smtClean="0"/>
              <a:t> adalah </a:t>
            </a:r>
            <a:r>
              <a:rPr lang="en-US" sz="2400" dirty="0"/>
              <a:t>fungsi sigmoid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</a:t>
            </a:r>
            <a:r>
              <a:rPr lang="en-US" dirty="0" err="1" smtClean="0"/>
              <a:t>Diskret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4" y="1625600"/>
            <a:ext cx="8423275" cy="1223963"/>
          </a:xfrm>
        </p:spPr>
        <p:txBody>
          <a:bodyPr/>
          <a:lstStyle/>
          <a:p>
            <a:r>
              <a:rPr lang="en-US" sz="2000" dirty="0"/>
              <a:t>Untuk vektor input biner, matriks bobot ditentukan sebagai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d</a:t>
            </a:r>
            <a:r>
              <a:rPr lang="en-US" sz="2000" dirty="0" smtClean="0"/>
              <a:t>engan fungsi aktivasi: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1933573"/>
            <a:ext cx="3883025" cy="832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30" y="3194844"/>
            <a:ext cx="4474388" cy="1646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330" y="4841081"/>
            <a:ext cx="4677570" cy="1521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3886200"/>
          </a:xfrm>
        </p:spPr>
        <p:txBody>
          <a:bodyPr/>
          <a:lstStyle/>
          <a:p>
            <a:r>
              <a:rPr lang="en-US" sz="2400" dirty="0" smtClean="0"/>
              <a:t>Untuk input bipolar </a:t>
            </a:r>
            <a:r>
              <a:rPr lang="en-US" sz="2400" dirty="0"/>
              <a:t>matriks bobot ditentukan sebagai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Dengan fungsi aktivasi:</a:t>
            </a:r>
          </a:p>
          <a:p>
            <a:pPr marL="457200" lvl="1" indent="0">
              <a:buNone/>
            </a:pPr>
            <a:r>
              <a:rPr lang="en-US" sz="2000" dirty="0" smtClean="0">
                <a:sym typeface="Symbol" panose="05050102010706020507" pitchFamily="18" charset="2"/>
              </a:rPr>
              <a:t> </a:t>
            </a:r>
            <a:r>
              <a:rPr lang="en-US" sz="2000" dirty="0" smtClean="0"/>
              <a:t>Untuk </a:t>
            </a:r>
            <a:r>
              <a:rPr lang="en-US" sz="2000" b="1" i="1" dirty="0" smtClean="0"/>
              <a:t>output</a:t>
            </a:r>
            <a:r>
              <a:rPr lang="en-US" sz="2000" dirty="0" smtClean="0"/>
              <a:t>			</a:t>
            </a:r>
            <a:r>
              <a:rPr lang="en-US" sz="2000" dirty="0">
                <a:sym typeface="Symbol" panose="05050102010706020507" pitchFamily="18" charset="2"/>
              </a:rPr>
              <a:t> </a:t>
            </a:r>
            <a:r>
              <a:rPr lang="en-US" sz="2000" dirty="0"/>
              <a:t>Untuk </a:t>
            </a:r>
            <a:r>
              <a:rPr lang="en-US" sz="2000" b="1" i="1" dirty="0" smtClean="0"/>
              <a:t>input</a:t>
            </a:r>
            <a:endParaRPr lang="en-US" sz="2000" b="1" i="1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97" y="2223181"/>
            <a:ext cx="2155825" cy="703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3889374"/>
            <a:ext cx="3414573" cy="1419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99" y="3889374"/>
            <a:ext cx="3479801" cy="12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2799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3x3 yang merepresentasikan huruf O dan X: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Dari data diatas, pasangan input dan </a:t>
            </a:r>
            <a:r>
              <a:rPr lang="en-US" sz="2400" dirty="0" err="1" smtClean="0"/>
              <a:t>ouput</a:t>
            </a:r>
            <a:r>
              <a:rPr lang="en-US" sz="2400" dirty="0" smtClean="0"/>
              <a:t> dapat dinyatakan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vektor bipolar 1 dan -1, yaitu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55825"/>
            <a:ext cx="6438900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62" y="4791074"/>
            <a:ext cx="7122732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539087"/>
          </a:xfrm>
        </p:spPr>
        <p:txBody>
          <a:bodyPr/>
          <a:lstStyle/>
          <a:p>
            <a:r>
              <a:rPr lang="en-US" dirty="0" smtClean="0"/>
              <a:t>Bobotnya ditentukan sbb: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9" y="1648505"/>
            <a:ext cx="3044825" cy="2131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5" y="1629455"/>
            <a:ext cx="3044825" cy="21482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958187"/>
            <a:ext cx="2155825" cy="7037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110989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Dengan menggunakan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25" y="4147080"/>
            <a:ext cx="2613024" cy="2456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4179" y="377774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Maka bobot W diperoleh: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 bwMode="auto">
          <a:xfrm>
            <a:off x="4790996" y="4147080"/>
            <a:ext cx="3825954" cy="235532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adalah bobot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51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Sedangkan bobot </a:t>
            </a:r>
            <a:r>
              <a:rPr lang="en-US" sz="2800" b="1" i="1" dirty="0" smtClean="0"/>
              <a:t>output</a:t>
            </a:r>
            <a:r>
              <a:rPr lang="en-US" sz="2800" dirty="0" smtClean="0"/>
              <a:t> ke </a:t>
            </a:r>
            <a:r>
              <a:rPr lang="en-US" sz="2800" b="1" i="1" dirty="0" smtClean="0"/>
              <a:t>input </a:t>
            </a:r>
            <a:r>
              <a:rPr lang="en-US" sz="2800" dirty="0" smtClean="0"/>
              <a:t>adalah W</a:t>
            </a:r>
            <a:r>
              <a:rPr lang="en-US" sz="2800" baseline="30000" dirty="0" smtClean="0"/>
              <a:t>T</a:t>
            </a:r>
            <a:endParaRPr lang="en-US" sz="2800" dirty="0" smtClean="0"/>
          </a:p>
        </p:txBody>
      </p:sp>
      <p:sp>
        <p:nvSpPr>
          <p:cNvPr id="4" name="Explosion 1 3"/>
          <p:cNvSpPr/>
          <p:nvPr/>
        </p:nvSpPr>
        <p:spPr bwMode="auto">
          <a:xfrm>
            <a:off x="2019300" y="3657600"/>
            <a:ext cx="3937000" cy="182880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bidirectional-Nya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4" y="2327275"/>
            <a:ext cx="4916365" cy="8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064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6662</TotalTime>
  <Words>374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Symbol</vt:lpstr>
      <vt:lpstr>Times New Roman</vt:lpstr>
      <vt:lpstr>Wingdings</vt:lpstr>
      <vt:lpstr>Pixel</vt:lpstr>
      <vt:lpstr>Bidirectional Associative Memory (BAM) </vt:lpstr>
      <vt:lpstr>Introduction</vt:lpstr>
      <vt:lpstr>Ilustrasi lain arsitektur BAM</vt:lpstr>
      <vt:lpstr>Ada dua jenis</vt:lpstr>
      <vt:lpstr>BAM Diskret</vt:lpstr>
      <vt:lpstr>…Next…</vt:lpstr>
      <vt:lpstr>Contoh </vt:lpstr>
      <vt:lpstr>Bobotnya ditentukan sbb:</vt:lpstr>
      <vt:lpstr>…Next…</vt:lpstr>
      <vt:lpstr>…Next…</vt:lpstr>
      <vt:lpstr>…Next…</vt:lpstr>
      <vt:lpstr>…Next…</vt:lpstr>
      <vt:lpstr>…Next…</vt:lpstr>
      <vt:lpstr>Algorithm</vt:lpstr>
      <vt:lpstr>..Next…</vt:lpstr>
      <vt:lpstr>Latihan </vt:lpstr>
      <vt:lpstr>Application</vt:lpstr>
    </vt:vector>
  </TitlesOfParts>
  <Company>Department of Computer Engineering, Santa Clara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Windows User</cp:lastModifiedBy>
  <cp:revision>83</cp:revision>
  <dcterms:created xsi:type="dcterms:W3CDTF">2008-05-20T22:48:23Z</dcterms:created>
  <dcterms:modified xsi:type="dcterms:W3CDTF">2018-11-21T04:22:04Z</dcterms:modified>
</cp:coreProperties>
</file>