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9" r:id="rId12"/>
    <p:sldId id="270" r:id="rId13"/>
    <p:sldId id="272" r:id="rId14"/>
    <p:sldId id="268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99" autoAdjust="0"/>
  </p:normalViewPr>
  <p:slideViewPr>
    <p:cSldViewPr snapToGrid="0">
      <p:cViewPr varScale="1">
        <p:scale>
          <a:sx n="69" d="100"/>
          <a:sy n="69" d="100"/>
        </p:scale>
        <p:origin x="2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4A6346-C792-4A78-A93A-F6F0FC4FD8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5789C7-856F-46F5-A056-A42E5EB296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B84876-A743-4C27-AE50-369CD57899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619DF0-AF4A-4970-BF0C-49952A87BC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8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BAA627-DA51-4937-9F11-B9B441C1B7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614D3D-DF9E-4A65-9911-CA5B33F023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3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886C9-C62D-427F-8CE8-C04B1D7983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0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AE3B46-CE36-4701-A9D8-1166FD1BD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7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86AD5C-9E92-411C-A2B6-D3B8626F7D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747BA-62D9-4989-AD34-563E788DF2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9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F11FC7-CEEE-46A0-8207-7BF5FB8AC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3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AF8316-1D56-46D0-BA2C-CC3247B2C3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0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53661-AF57-4A59-83C3-C1CA246A31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DEC93-6DB4-4F53-B185-8A52447577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168790C2-A698-4FB0-B7BC-0A20BC8D693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0100" y="1828800"/>
            <a:ext cx="6921500" cy="2209800"/>
          </a:xfrm>
        </p:spPr>
        <p:txBody>
          <a:bodyPr/>
          <a:lstStyle/>
          <a:p>
            <a:pPr algn="ctr"/>
            <a:r>
              <a:rPr lang="en-US" b="1" dirty="0"/>
              <a:t>Learning Vector Quantitation (LVQ) 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C078-6F12-42A4-8A0F-6A2A637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48E2-6224-4891-A094-2EB055DC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37" y="1584036"/>
            <a:ext cx="8229600" cy="38862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Octavenya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1C64C-B0D8-4629-99EB-A7B2491E1A4A}"/>
              </a:ext>
            </a:extLst>
          </p:cNvPr>
          <p:cNvSpPr txBox="1"/>
          <p:nvPr/>
        </p:nvSpPr>
        <p:spPr>
          <a:xfrm>
            <a:off x="1334654" y="2275528"/>
            <a:ext cx="744450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[</a:t>
            </a:r>
            <a:r>
              <a:rPr lang="en-US" dirty="0" err="1"/>
              <a:t>m,n</a:t>
            </a:r>
            <a:r>
              <a:rPr lang="en-US" dirty="0"/>
              <a:t>]=size(X);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%1. Initialize W</a:t>
            </a:r>
          </a:p>
          <a:p>
            <a:r>
              <a:rPr lang="en-US" dirty="0"/>
              <a:t>    c=unique(class);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%1.a The initialize w must be defined randomly from the input data</a:t>
            </a:r>
          </a:p>
          <a:p>
            <a:r>
              <a:rPr lang="en-US" dirty="0"/>
              <a:t>    </a:t>
            </a:r>
            <a:r>
              <a:rPr lang="en-US" dirty="0" err="1"/>
              <a:t>sC</a:t>
            </a:r>
            <a:r>
              <a:rPr lang="en-US" dirty="0"/>
              <a:t>=[1 2]';    </a:t>
            </a:r>
            <a:r>
              <a:rPr lang="en-US" dirty="0">
                <a:solidFill>
                  <a:srgbClr val="00B050"/>
                </a:solidFill>
              </a:rPr>
              <a:t>% But here is defined manually </a:t>
            </a:r>
          </a:p>
          <a:p>
            <a:r>
              <a:rPr lang="en-US" dirty="0"/>
              <a:t>    W=zeros(2,n);</a:t>
            </a:r>
          </a:p>
          <a:p>
            <a:r>
              <a:rPr lang="en-US" dirty="0"/>
              <a:t>    W(</a:t>
            </a:r>
            <a:r>
              <a:rPr lang="en-US" dirty="0" err="1"/>
              <a:t>sC</a:t>
            </a:r>
            <a:r>
              <a:rPr lang="en-US" dirty="0"/>
              <a:t>,:)=X(</a:t>
            </a:r>
            <a:r>
              <a:rPr lang="en-US" dirty="0" err="1"/>
              <a:t>sC</a:t>
            </a:r>
            <a:r>
              <a:rPr lang="en-US" dirty="0"/>
              <a:t>,:);</a:t>
            </a:r>
          </a:p>
          <a:p>
            <a:r>
              <a:rPr lang="en-US" dirty="0"/>
              <a:t>    </a:t>
            </a:r>
            <a:r>
              <a:rPr lang="en-US" dirty="0" err="1"/>
              <a:t>iX</a:t>
            </a:r>
            <a:r>
              <a:rPr lang="en-US" dirty="0"/>
              <a:t>=X; tar=class;</a:t>
            </a:r>
          </a:p>
          <a:p>
            <a:r>
              <a:rPr lang="en-US" dirty="0"/>
              <a:t>    </a:t>
            </a:r>
            <a:r>
              <a:rPr lang="en-US" dirty="0" err="1"/>
              <a:t>iX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,:)=[];   </a:t>
            </a:r>
            <a:r>
              <a:rPr lang="en-US" dirty="0">
                <a:solidFill>
                  <a:srgbClr val="00B050"/>
                </a:solidFill>
              </a:rPr>
              <a:t>%remove the selected input</a:t>
            </a:r>
          </a:p>
          <a:p>
            <a:r>
              <a:rPr lang="en-US" dirty="0"/>
              <a:t>    tar(</a:t>
            </a:r>
            <a:r>
              <a:rPr lang="en-US" dirty="0" err="1"/>
              <a:t>sC</a:t>
            </a:r>
            <a:r>
              <a:rPr lang="en-US" dirty="0"/>
              <a:t>)=[];    </a:t>
            </a:r>
            <a:r>
              <a:rPr lang="en-US" dirty="0">
                <a:solidFill>
                  <a:srgbClr val="00B050"/>
                </a:solidFill>
              </a:rPr>
              <a:t>%remove the selected class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maxIter</a:t>
            </a:r>
            <a:r>
              <a:rPr lang="en-US" dirty="0"/>
              <a:t>=100;   </a:t>
            </a:r>
            <a:r>
              <a:rPr lang="en-US" dirty="0">
                <a:solidFill>
                  <a:srgbClr val="00B050"/>
                </a:solidFill>
              </a:rPr>
              <a:t>%set max epoch</a:t>
            </a:r>
          </a:p>
          <a:p>
            <a:r>
              <a:rPr lang="en-US" dirty="0"/>
              <a:t>    alpha=0.05;   </a:t>
            </a:r>
            <a:r>
              <a:rPr lang="en-US" dirty="0">
                <a:solidFill>
                  <a:srgbClr val="00B050"/>
                </a:solidFill>
              </a:rPr>
              <a:t>%set learning rate</a:t>
            </a:r>
          </a:p>
          <a:p>
            <a:r>
              <a:rPr lang="en-US" dirty="0"/>
              <a:t>    eps = 0.0001; </a:t>
            </a:r>
            <a:r>
              <a:rPr lang="en-US" dirty="0">
                <a:solidFill>
                  <a:srgbClr val="00B050"/>
                </a:solidFill>
              </a:rPr>
              <a:t>% set max error</a:t>
            </a:r>
          </a:p>
        </p:txBody>
      </p:sp>
    </p:spTree>
    <p:extLst>
      <p:ext uri="{BB962C8B-B14F-4D97-AF65-F5344CB8AC3E}">
        <p14:creationId xmlns:p14="http://schemas.microsoft.com/office/powerpoint/2010/main" val="227127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01AA-A895-4428-BF9E-6489EDBF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8B5BC1-7A9F-4EF0-817A-54CC8578B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575" y="1828800"/>
            <a:ext cx="6003751" cy="3198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3F83-155B-41F9-8D45-F9D3E96D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3612343" cy="770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90E50-56BE-44B2-A6F0-9436851A6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46" y="4952932"/>
            <a:ext cx="58378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3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07AF-1550-4FED-8545-FE8C144A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…next..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6EBB56-7926-46A7-98AA-8494740F1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35" y="1733382"/>
            <a:ext cx="6628365" cy="46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0BA4-039C-4468-AAF7-29D575CB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2A5B-58DE-4E8E-A6E1-6242FC79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Epoch 10 </a:t>
            </a:r>
            <a:r>
              <a:rPr lang="en-US" dirty="0" err="1"/>
              <a:t>maka</a:t>
            </a:r>
            <a:r>
              <a:rPr lang="en-US" dirty="0"/>
              <a:t> W-</a:t>
            </a:r>
            <a:r>
              <a:rPr lang="en-US" dirty="0" err="1"/>
              <a:t>nya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523BD-FC8C-4E12-8250-1633EEFE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62" y="2615322"/>
            <a:ext cx="7936495" cy="8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5EDD-F031-4FA0-9586-4DF477C5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Octave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3B342-8D5B-4C62-9B43-B7836B82AB49}"/>
              </a:ext>
            </a:extLst>
          </p:cNvPr>
          <p:cNvSpPr txBox="1"/>
          <p:nvPr/>
        </p:nvSpPr>
        <p:spPr>
          <a:xfrm>
            <a:off x="281709" y="1507860"/>
            <a:ext cx="498301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%2. Perform training to tuning the </a:t>
            </a:r>
            <a:r>
              <a:rPr lang="en-US" sz="1500" dirty="0" err="1">
                <a:solidFill>
                  <a:srgbClr val="00B050"/>
                </a:solidFill>
              </a:rPr>
              <a:t>wieght</a:t>
            </a:r>
            <a:r>
              <a:rPr lang="en-US" sz="1500" dirty="0">
                <a:solidFill>
                  <a:srgbClr val="00B050"/>
                </a:solidFill>
              </a:rPr>
              <a:t> (W)</a:t>
            </a:r>
          </a:p>
          <a:p>
            <a:r>
              <a:rPr lang="en-US" sz="1500" dirty="0"/>
              <a:t>    err=1;</a:t>
            </a:r>
          </a:p>
          <a:p>
            <a:r>
              <a:rPr lang="en-US" sz="1500" b="1" dirty="0">
                <a:solidFill>
                  <a:srgbClr val="C00000"/>
                </a:solidFill>
              </a:rPr>
              <a:t>    for n=1:maxIter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printf</a:t>
            </a:r>
            <a:r>
              <a:rPr lang="en-US" sz="1500" dirty="0"/>
              <a:t>("Epoch </a:t>
            </a:r>
            <a:r>
              <a:rPr lang="en-US" sz="1500" dirty="0" err="1"/>
              <a:t>ke</a:t>
            </a:r>
            <a:r>
              <a:rPr lang="en-US" sz="1500" dirty="0"/>
              <a:t>-%d :",n) W</a:t>
            </a:r>
          </a:p>
          <a:p>
            <a:r>
              <a:rPr lang="en-US" sz="1500" dirty="0"/>
              <a:t>        m=size(iX,1);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for i=1:m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tI</a:t>
            </a:r>
            <a:r>
              <a:rPr lang="en-US" sz="1500" dirty="0"/>
              <a:t>=</a:t>
            </a:r>
            <a:r>
              <a:rPr lang="en-US" sz="1500" dirty="0" err="1"/>
              <a:t>iX</a:t>
            </a:r>
            <a:r>
              <a:rPr lang="en-US" sz="1500" dirty="0"/>
              <a:t>(i,:);</a:t>
            </a:r>
          </a:p>
          <a:p>
            <a:r>
              <a:rPr lang="en-US" sz="1500" dirty="0"/>
              <a:t>            %calculate distance</a:t>
            </a:r>
          </a:p>
          <a:p>
            <a:r>
              <a:rPr lang="en-US" sz="1500" dirty="0"/>
              <a:t>            dis=[];</a:t>
            </a:r>
          </a:p>
          <a:p>
            <a:r>
              <a:rPr lang="en-US" sz="1500" dirty="0"/>
              <a:t>            for j=1:size(c,2)</a:t>
            </a:r>
          </a:p>
          <a:p>
            <a:r>
              <a:rPr lang="en-US" sz="1500" dirty="0"/>
              <a:t>               dis=[dis norm(</a:t>
            </a:r>
            <a:r>
              <a:rPr lang="en-US" sz="1500" dirty="0" err="1"/>
              <a:t>tI</a:t>
            </a:r>
            <a:r>
              <a:rPr lang="en-US" sz="1500" dirty="0"/>
              <a:t>-W(j,:))] ;</a:t>
            </a:r>
          </a:p>
          <a:p>
            <a:r>
              <a:rPr lang="en-US" sz="1500" dirty="0"/>
              <a:t>            end</a:t>
            </a:r>
          </a:p>
          <a:p>
            <a:r>
              <a:rPr lang="en-US" sz="1500" dirty="0"/>
              <a:t>            [v, </a:t>
            </a:r>
            <a:r>
              <a:rPr lang="en-US" sz="1500" dirty="0" err="1"/>
              <a:t>idx</a:t>
            </a:r>
            <a:r>
              <a:rPr lang="en-US" sz="1500" dirty="0"/>
              <a:t>]=sort(dis);</a:t>
            </a:r>
          </a:p>
          <a:p>
            <a:r>
              <a:rPr lang="en-US" sz="1500" dirty="0"/>
              <a:t>            C=c(</a:t>
            </a:r>
            <a:r>
              <a:rPr lang="en-US" sz="1500" dirty="0" err="1"/>
              <a:t>idx</a:t>
            </a:r>
            <a:r>
              <a:rPr lang="en-US" sz="1500" dirty="0"/>
              <a:t>(1)); % xi belong to class</a:t>
            </a:r>
          </a:p>
          <a:p>
            <a:r>
              <a:rPr lang="en-US" sz="1500" dirty="0"/>
              <a:t>            %Update w</a:t>
            </a:r>
          </a:p>
          <a:p>
            <a:r>
              <a:rPr lang="en-US" sz="1500" dirty="0"/>
              <a:t>            if (C==tar(i)) % </a:t>
            </a:r>
            <a:r>
              <a:rPr lang="en-US" sz="1500" dirty="0" err="1"/>
              <a:t>similiar</a:t>
            </a:r>
            <a:r>
              <a:rPr lang="en-US" sz="1500" dirty="0"/>
              <a:t> to input class</a:t>
            </a:r>
          </a:p>
          <a:p>
            <a:r>
              <a:rPr lang="en-US" sz="1500" dirty="0"/>
              <a:t>                </a:t>
            </a:r>
          </a:p>
          <a:p>
            <a:r>
              <a:rPr lang="en-US" sz="1500" dirty="0"/>
              <a:t>                W(C,:)=W(C,:)+alpha.*(</a:t>
            </a:r>
            <a:r>
              <a:rPr lang="en-US" sz="1500" dirty="0" err="1"/>
              <a:t>tI</a:t>
            </a:r>
            <a:r>
              <a:rPr lang="en-US" sz="1500" dirty="0"/>
              <a:t>-W(C,:));</a:t>
            </a:r>
          </a:p>
          <a:p>
            <a:r>
              <a:rPr lang="en-US" sz="1500" dirty="0"/>
              <a:t>            else           % </a:t>
            </a:r>
            <a:r>
              <a:rPr lang="en-US" sz="1500" dirty="0" err="1"/>
              <a:t>unsimiliar</a:t>
            </a:r>
            <a:r>
              <a:rPr lang="en-US" sz="1500" dirty="0"/>
              <a:t> to input class  </a:t>
            </a:r>
          </a:p>
          <a:p>
            <a:r>
              <a:rPr lang="en-US" sz="1500" dirty="0"/>
              <a:t>                </a:t>
            </a:r>
          </a:p>
          <a:p>
            <a:r>
              <a:rPr lang="en-US" sz="1500" dirty="0"/>
              <a:t>                W(C,:)=W(C,:)-alpha.*(</a:t>
            </a:r>
            <a:r>
              <a:rPr lang="en-US" sz="1500" dirty="0" err="1"/>
              <a:t>tI</a:t>
            </a:r>
            <a:r>
              <a:rPr lang="en-US" sz="1500" dirty="0"/>
              <a:t>-W(C,:));</a:t>
            </a:r>
          </a:p>
          <a:p>
            <a:r>
              <a:rPr lang="en-US" sz="1500" dirty="0"/>
              <a:t>            end</a:t>
            </a:r>
          </a:p>
          <a:p>
            <a:r>
              <a:rPr lang="en-US" sz="1500" dirty="0"/>
              <a:t>   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11BEF-AA13-49C9-A100-8A4AE5B7C515}"/>
              </a:ext>
            </a:extLst>
          </p:cNvPr>
          <p:cNvSpPr txBox="1"/>
          <p:nvPr/>
        </p:nvSpPr>
        <p:spPr>
          <a:xfrm>
            <a:off x="4581236" y="1507860"/>
            <a:ext cx="445192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      </a:t>
            </a:r>
            <a:r>
              <a:rPr lang="en-US" sz="1200" dirty="0">
                <a:solidFill>
                  <a:srgbClr val="00B050"/>
                </a:solidFill>
              </a:rPr>
              <a:t>%Calculate the error using MSE of y and class</a:t>
            </a:r>
          </a:p>
          <a:p>
            <a:r>
              <a:rPr lang="en-US" sz="1600" dirty="0"/>
              <a:t>        y=</a:t>
            </a:r>
            <a:r>
              <a:rPr lang="en-US" sz="1600" dirty="0" err="1"/>
              <a:t>classifyLVQ</a:t>
            </a:r>
            <a:r>
              <a:rPr lang="en-US" sz="1600" dirty="0"/>
              <a:t>(</a:t>
            </a:r>
            <a:r>
              <a:rPr lang="en-US" sz="1600" dirty="0" err="1"/>
              <a:t>W,X,class</a:t>
            </a:r>
            <a:r>
              <a:rPr lang="en-US" sz="1600" dirty="0"/>
              <a:t>)';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%calculate error</a:t>
            </a:r>
          </a:p>
          <a:p>
            <a:r>
              <a:rPr lang="en-US" sz="1600" dirty="0"/>
              <a:t>        err=sqrt(sum((class-y).^2));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("Error %f =\</a:t>
            </a:r>
            <a:r>
              <a:rPr lang="en-US" sz="1600" dirty="0" err="1"/>
              <a:t>n",err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if (err&lt;=eps) 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break;</a:t>
            </a:r>
          </a:p>
          <a:p>
            <a:r>
              <a:rPr lang="en-US" sz="1600" dirty="0"/>
              <a:t>        end</a:t>
            </a:r>
          </a:p>
          <a:p>
            <a:r>
              <a:rPr lang="en-US" sz="1600" dirty="0"/>
              <a:t>        alpha=alpha-0.1*alpha;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    end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("Final Weight W:")</a:t>
            </a:r>
          </a:p>
          <a:p>
            <a:r>
              <a:rPr lang="en-US" sz="1600" dirty="0"/>
              <a:t>    W</a:t>
            </a:r>
          </a:p>
        </p:txBody>
      </p:sp>
    </p:spTree>
    <p:extLst>
      <p:ext uri="{BB962C8B-B14F-4D97-AF65-F5344CB8AC3E}">
        <p14:creationId xmlns:p14="http://schemas.microsoft.com/office/powerpoint/2010/main" val="156663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89EB-325B-4EE3-B2A9-6F76F9AD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runing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6D1CB-E5B3-44E3-9B08-E96FBE46C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87" y="1485899"/>
            <a:ext cx="4944804" cy="43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1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914E-C565-4AAE-B8F8-8F7C0546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…Next..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930AA-4C06-4D07-8607-8F7A2048E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08" y="2216727"/>
            <a:ext cx="6450233" cy="2971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539C8-7EF0-4337-BC79-551ED3DB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779" y="755106"/>
            <a:ext cx="5337509" cy="5472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C567D1C-8C2E-45F5-AC19-C6C6C3FD6ABE}"/>
              </a:ext>
            </a:extLst>
          </p:cNvPr>
          <p:cNvSpPr/>
          <p:nvPr/>
        </p:nvSpPr>
        <p:spPr>
          <a:xfrm>
            <a:off x="3906983" y="5107709"/>
            <a:ext cx="4193308" cy="1450109"/>
          </a:xfrm>
          <a:prstGeom prst="cloudCallout">
            <a:avLst>
              <a:gd name="adj1" fmla="val -14156"/>
              <a:gd name="adj2" fmla="val -62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LVQ denga W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behasil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X </a:t>
            </a:r>
            <a:r>
              <a:rPr lang="en-US" dirty="0" err="1"/>
              <a:t>menjadi</a:t>
            </a:r>
            <a:r>
              <a:rPr lang="en-US" dirty="0"/>
              <a:t> target yang </a:t>
            </a:r>
            <a:r>
              <a:rPr lang="en-US" dirty="0" err="1"/>
              <a:t>diinginkan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C632-AB4A-4745-AAE2-0188F004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: </a:t>
            </a:r>
            <a:br>
              <a:rPr lang="en-US" dirty="0"/>
            </a:br>
            <a:r>
              <a:rPr lang="en-US" sz="2800" dirty="0" err="1"/>
              <a:t>xQ</a:t>
            </a:r>
            <a:r>
              <a:rPr lang="en-US" sz="2800" dirty="0"/>
              <a:t>=[0.1, 0, 1.2, 1, 0, 0.45]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85D6-D556-4ED4-8E5D-88376596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1" y="1977477"/>
            <a:ext cx="8229600" cy="3886200"/>
          </a:xfrm>
        </p:spPr>
        <p:txBody>
          <a:bodyPr/>
          <a:lstStyle/>
          <a:p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data </a:t>
            </a:r>
            <a:r>
              <a:rPr lang="en-US" sz="2400" dirty="0" err="1"/>
              <a:t>tsb</a:t>
            </a:r>
            <a:r>
              <a:rPr lang="en-US" sz="2400" dirty="0"/>
              <a:t>:</a:t>
            </a:r>
          </a:p>
          <a:p>
            <a:pPr marL="857250" lvl="2" indent="0">
              <a:buNone/>
            </a:pPr>
            <a:r>
              <a:rPr lang="en-US" sz="1800" dirty="0" err="1"/>
              <a:t>xQ</a:t>
            </a:r>
            <a:r>
              <a:rPr lang="en-US" sz="1800" dirty="0"/>
              <a:t>=[0.1, 0, 1.2, 1, 0, 0.45];</a:t>
            </a:r>
          </a:p>
          <a:p>
            <a:pPr marL="857250" lvl="2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cls</a:t>
            </a:r>
            <a:r>
              <a:rPr lang="en-US" sz="1800" dirty="0"/>
              <a:t>]=</a:t>
            </a:r>
            <a:r>
              <a:rPr lang="en-US" sz="1800" dirty="0" err="1"/>
              <a:t>classifyLVQ</a:t>
            </a:r>
            <a:r>
              <a:rPr lang="en-US" sz="1800" dirty="0"/>
              <a:t>(</a:t>
            </a:r>
            <a:r>
              <a:rPr lang="en-US" sz="1800" dirty="0" err="1"/>
              <a:t>W,xQ,class</a:t>
            </a:r>
            <a:r>
              <a:rPr lang="en-US" sz="1800" dirty="0"/>
              <a:t>);</a:t>
            </a:r>
          </a:p>
          <a:p>
            <a:pPr marL="857250" lvl="2" indent="0">
              <a:buNone/>
            </a:pPr>
            <a:r>
              <a:rPr lang="en-US" sz="1800" dirty="0" err="1"/>
              <a:t>disp</a:t>
            </a:r>
            <a:r>
              <a:rPr lang="en-US" sz="1800" dirty="0"/>
              <a:t>(</a:t>
            </a:r>
            <a:r>
              <a:rPr lang="en-US" sz="1800" dirty="0" err="1"/>
              <a:t>strcat</a:t>
            </a:r>
            <a:r>
              <a:rPr lang="en-US" sz="1800" dirty="0"/>
              <a:t>('</a:t>
            </a:r>
            <a:r>
              <a:rPr lang="en-US" sz="1800" dirty="0" err="1"/>
              <a:t>xQ</a:t>
            </a:r>
            <a:r>
              <a:rPr lang="en-US" sz="1800" dirty="0"/>
              <a:t> belong to class: ', num2str(</a:t>
            </a:r>
            <a:r>
              <a:rPr lang="en-US" sz="1800" dirty="0" err="1"/>
              <a:t>cls</a:t>
            </a:r>
            <a:r>
              <a:rPr lang="en-US" sz="1800" dirty="0"/>
              <a:t>)));</a:t>
            </a:r>
          </a:p>
          <a:p>
            <a:pPr marL="514350" indent="-457200"/>
            <a:r>
              <a:rPr lang="en-US" sz="2400" dirty="0" err="1"/>
              <a:t>Hasilnya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38746-F4F4-4310-89C0-8816EEE1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3863964"/>
            <a:ext cx="6926763" cy="56025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A17CFED-5649-493A-88F0-34D055F20114}"/>
              </a:ext>
            </a:extLst>
          </p:cNvPr>
          <p:cNvGrpSpPr/>
          <p:nvPr/>
        </p:nvGrpSpPr>
        <p:grpSpPr>
          <a:xfrm>
            <a:off x="1749993" y="4180739"/>
            <a:ext cx="4299407" cy="2432497"/>
            <a:chOff x="1749993" y="4180739"/>
            <a:chExt cx="4299407" cy="2432497"/>
          </a:xfrm>
        </p:grpSpPr>
        <p:pic>
          <p:nvPicPr>
            <p:cNvPr id="5" name="Content Placeholder 3">
              <a:extLst>
                <a:ext uri="{FF2B5EF4-FFF2-40B4-BE49-F238E27FC236}">
                  <a16:creationId xmlns:a16="http://schemas.microsoft.com/office/drawing/2014/main" id="{585D48C7-5AB1-4372-89DB-B16F1C3B8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0183"/>
            <a:stretch/>
          </p:blipFill>
          <p:spPr bwMode="auto">
            <a:xfrm>
              <a:off x="1749993" y="4424217"/>
              <a:ext cx="4198544" cy="2189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5EFD30E0-D2BB-44A0-BF3E-9D9EAB1F38E6}"/>
                </a:ext>
              </a:extLst>
            </p:cNvPr>
            <p:cNvCxnSpPr/>
            <p:nvPr/>
          </p:nvCxnSpPr>
          <p:spPr>
            <a:xfrm rot="10800000" flipV="1">
              <a:off x="3500163" y="4180739"/>
              <a:ext cx="2549237" cy="1394691"/>
            </a:xfrm>
            <a:prstGeom prst="bentConnector3">
              <a:avLst>
                <a:gd name="adj1" fmla="val -3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4127CAE-143C-4727-B3CC-6BB1C38A5B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8623" y="5959588"/>
              <a:ext cx="763729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4F5036D-D7F8-4224-AD92-D4347F4F9919}"/>
              </a:ext>
            </a:extLst>
          </p:cNvPr>
          <p:cNvSpPr/>
          <p:nvPr/>
        </p:nvSpPr>
        <p:spPr>
          <a:xfrm>
            <a:off x="6142183" y="5458691"/>
            <a:ext cx="1958108" cy="1099127"/>
          </a:xfrm>
          <a:prstGeom prst="cloudCallout">
            <a:avLst>
              <a:gd name="adj1" fmla="val -75083"/>
              <a:gd name="adj2" fmla="val -136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166436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794-C6FA-4EAC-A534-90D7434C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Diberikan</a:t>
            </a:r>
            <a:r>
              <a:rPr lang="en-US" dirty="0"/>
              <a:t> data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7F3EC-FBA6-4F7D-ADDB-5360B4F8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3657600"/>
            <a:ext cx="8049491" cy="838199"/>
          </a:xfrm>
        </p:spPr>
        <p:txBody>
          <a:bodyPr/>
          <a:lstStyle/>
          <a:p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LVQ, 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kodekan</a:t>
            </a:r>
            <a:r>
              <a:rPr lang="en-US" sz="2400" dirty="0"/>
              <a:t> </a:t>
            </a:r>
            <a:r>
              <a:rPr lang="en-US" sz="2400" dirty="0" err="1"/>
              <a:t>hitam</a:t>
            </a:r>
            <a:r>
              <a:rPr lang="en-US" sz="2400" dirty="0"/>
              <a:t> dan </a:t>
            </a:r>
            <a:r>
              <a:rPr lang="en-US" sz="2400" dirty="0" err="1"/>
              <a:t>putih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 1 dan 0</a:t>
            </a:r>
          </a:p>
          <a:p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Bobot</a:t>
            </a:r>
            <a:r>
              <a:rPr lang="en-US" sz="2400" dirty="0"/>
              <a:t> initial </a:t>
            </a:r>
            <a:r>
              <a:rPr lang="en-US" sz="2400" dirty="0" err="1"/>
              <a:t>menggunakan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Data: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Data </a:t>
            </a:r>
            <a:r>
              <a:rPr lang="en-US" sz="2000" dirty="0" err="1"/>
              <a:t>acak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masing-masing </a:t>
            </a:r>
            <a:r>
              <a:rPr lang="en-US" sz="2000" dirty="0" err="1"/>
              <a:t>sampel</a:t>
            </a:r>
            <a:endParaRPr lang="en-US" sz="20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3018F4-E73F-466C-BCDD-9E0FF546D466}"/>
              </a:ext>
            </a:extLst>
          </p:cNvPr>
          <p:cNvGrpSpPr/>
          <p:nvPr/>
        </p:nvGrpSpPr>
        <p:grpSpPr>
          <a:xfrm>
            <a:off x="1940379" y="1613969"/>
            <a:ext cx="3231986" cy="1815032"/>
            <a:chOff x="2162051" y="2925532"/>
            <a:chExt cx="4819899" cy="33068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40785C-C64B-4C67-8DA9-7878BE3B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2051" y="2925532"/>
              <a:ext cx="4819898" cy="11367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DEBB38-B875-4FB6-9BC5-39C341A29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2052" y="4094684"/>
              <a:ext cx="4819898" cy="10411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72A0CE-F439-4346-BE61-3F2606F1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2052" y="5174238"/>
              <a:ext cx="4819898" cy="105817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8FD39C1-25A1-4367-8324-0731D1637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746" y="5075961"/>
            <a:ext cx="2037271" cy="7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126864"/>
          </a:xfrm>
        </p:spPr>
        <p:txBody>
          <a:bodyPr>
            <a:normAutofit/>
          </a:bodyPr>
          <a:lstStyle/>
          <a:p>
            <a:r>
              <a:rPr lang="en-US" sz="3600" b="1" dirty="0"/>
              <a:t>Learning Vector Quantization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597891"/>
            <a:ext cx="7763488" cy="458224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LVQ </a:t>
            </a:r>
            <a:r>
              <a:rPr lang="en-US" sz="2000" dirty="0" err="1"/>
              <a:t>merupakan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ANN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 pada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kompetitif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kompetitif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mengklasifikasikan</a:t>
            </a:r>
            <a:r>
              <a:rPr lang="en-US" sz="2000" dirty="0"/>
              <a:t> </a:t>
            </a:r>
            <a:r>
              <a:rPr lang="en-US" sz="2000" dirty="0" err="1"/>
              <a:t>vektor-vektor</a:t>
            </a:r>
            <a:r>
              <a:rPr lang="en-US" sz="2000" dirty="0"/>
              <a:t> input. </a:t>
            </a:r>
          </a:p>
          <a:p>
            <a:r>
              <a:rPr lang="en-US" sz="2000" dirty="0"/>
              <a:t>Kelas-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kompetitif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pada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vektor-vektor</a:t>
            </a:r>
            <a:r>
              <a:rPr lang="en-US" sz="2000" dirty="0"/>
              <a:t> input. </a:t>
            </a:r>
          </a:p>
          <a:p>
            <a:r>
              <a:rPr lang="en-US" sz="2000" dirty="0"/>
              <a:t>Jika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input </a:t>
            </a:r>
            <a:r>
              <a:rPr lang="en-US" sz="2000" dirty="0" err="1"/>
              <a:t>mendekati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ditinjau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jaraknya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kompetitif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meletakan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input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r>
              <a:rPr lang="en-US" sz="2000" i="1" dirty="0"/>
              <a:t>Learning </a:t>
            </a:r>
            <a:r>
              <a:rPr lang="id-ID" sz="2000" i="1" dirty="0"/>
              <a:t>v</a:t>
            </a:r>
            <a:r>
              <a:rPr lang="en-US" sz="2000" i="1" dirty="0" err="1"/>
              <a:t>ector</a:t>
            </a:r>
            <a:r>
              <a:rPr lang="en-US" sz="2000" i="1" dirty="0"/>
              <a:t> </a:t>
            </a:r>
            <a:r>
              <a:rPr lang="id-ID" sz="2000" i="1" dirty="0"/>
              <a:t>q</a:t>
            </a:r>
            <a:r>
              <a:rPr lang="en-US" sz="2000" i="1" dirty="0" err="1"/>
              <a:t>uantization</a:t>
            </a:r>
            <a:r>
              <a:rPr lang="en-US" sz="2000" dirty="0"/>
              <a:t> </a:t>
            </a:r>
            <a:r>
              <a:rPr lang="id-ID" sz="2000" dirty="0"/>
              <a:t>termasuk </a:t>
            </a:r>
            <a:r>
              <a:rPr lang="en-US" sz="2000" dirty="0"/>
              <a:t>ANN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lapis - </a:t>
            </a:r>
            <a:r>
              <a:rPr lang="en-US" sz="2000" dirty="0" err="1"/>
              <a:t>tunggal</a:t>
            </a:r>
            <a:r>
              <a:rPr lang="en-US" sz="2000" dirty="0"/>
              <a:t> </a:t>
            </a:r>
            <a:r>
              <a:rPr lang="en-US" sz="2000" dirty="0" err="1"/>
              <a:t>umpan-maju</a:t>
            </a:r>
            <a:r>
              <a:rPr lang="en-US" sz="2000" dirty="0"/>
              <a:t> (</a:t>
            </a:r>
            <a:r>
              <a:rPr lang="en-US" sz="2000" i="1" dirty="0"/>
              <a:t>Single Layer Feedforward</a:t>
            </a:r>
            <a:r>
              <a:rPr lang="en-US" sz="2000" dirty="0"/>
              <a:t>)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id-ID" sz="2000" dirty="0"/>
              <a:t>lapisan</a:t>
            </a: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dan </a:t>
            </a:r>
            <a:r>
              <a:rPr lang="id-ID" sz="2000" dirty="0"/>
              <a:t>lapisan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31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LVQ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906744"/>
              </p:ext>
            </p:extLst>
          </p:nvPr>
        </p:nvGraphicFramePr>
        <p:xfrm>
          <a:off x="4807785" y="1688011"/>
          <a:ext cx="4090327" cy="314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X</a:t>
                      </a:r>
                      <a:r>
                        <a:rPr lang="id-ID" sz="1200" baseline="-25000">
                          <a:effectLst/>
                        </a:rPr>
                        <a:t>1</a:t>
                      </a:r>
                      <a:r>
                        <a:rPr lang="id-ID" sz="1200">
                          <a:effectLst/>
                        </a:rPr>
                        <a:t>-X</a:t>
                      </a:r>
                      <a:r>
                        <a:rPr lang="id-ID" sz="1200" baseline="-25000">
                          <a:effectLst/>
                        </a:rPr>
                        <a:t>6   </a:t>
                      </a:r>
                      <a:r>
                        <a:rPr lang="id-ID" sz="1200">
                          <a:effectLst/>
                        </a:rPr>
                        <a:t>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D</a:t>
                      </a:r>
                      <a:r>
                        <a:rPr lang="en-US" sz="1200">
                          <a:effectLst/>
                        </a:rPr>
                        <a:t>ata masukan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W        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 dirty="0">
                          <a:effectLst/>
                        </a:rPr>
                        <a:t>Vektor B</a:t>
                      </a:r>
                      <a:r>
                        <a:rPr lang="en-US" sz="1200" dirty="0" err="1">
                          <a:effectLst/>
                        </a:rPr>
                        <a:t>obot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W</a:t>
                      </a:r>
                      <a:r>
                        <a:rPr lang="id-ID" sz="1200" baseline="-25000">
                          <a:effectLst/>
                        </a:rPr>
                        <a:t>1         </a:t>
                      </a:r>
                      <a:r>
                        <a:rPr lang="id-ID" sz="1200">
                          <a:effectLst/>
                        </a:rPr>
                        <a:t>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Vektor bobot yang menghubungkan setiap neuron pada lapisan masukan ke neuron pertama pada lapisan keluaran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W</a:t>
                      </a:r>
                      <a:r>
                        <a:rPr lang="id-ID" sz="1200" baseline="-25000">
                          <a:effectLst/>
                        </a:rPr>
                        <a:t>2         </a:t>
                      </a:r>
                      <a:r>
                        <a:rPr lang="id-ID" sz="1200">
                          <a:effectLst/>
                        </a:rPr>
                        <a:t>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Vektor bobot yang menghubungkan setiap neuron pada lapisan masukan ke neuron kedua  pada lapisan keluaran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X-W    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Perhitungan yang bertindak sebagai badan sel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F          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Fungsi Aktivasi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>
                          <a:effectLst/>
                        </a:rPr>
                        <a:t>Y         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id-ID" sz="1200" dirty="0">
                          <a:effectLst/>
                        </a:rPr>
                        <a:t>Data keluaran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 descr="http://1.bp.blogspot.com/-6Rv2ytJLO-M/UYAUhZ2V1II/AAAAAAAAAK4/Skm0Jc8c5e4/s1600/Captu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3983353" cy="282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8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524" y="484094"/>
            <a:ext cx="7200900" cy="9009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LVQ Fausett,1994):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86753"/>
            <a:ext cx="7200900" cy="428064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Inisialisasi</a:t>
            </a:r>
            <a:r>
              <a:rPr lang="id-ID" dirty="0"/>
              <a:t> nilai - nilai :</a:t>
            </a:r>
            <a:endParaRPr lang="en-US" dirty="0"/>
          </a:p>
          <a:p>
            <a:pPr marL="735806" lvl="1" indent="-332185">
              <a:buFont typeface="+mj-lt"/>
              <a:buAutoNum type="alphaLcPeriod"/>
            </a:pPr>
            <a:r>
              <a:rPr lang="id-ID" dirty="0"/>
              <a:t>Bobot awal (W)</a:t>
            </a:r>
            <a:r>
              <a:rPr lang="en-US" dirty="0"/>
              <a:t>: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1 vector input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kelas</a:t>
            </a:r>
            <a:endParaRPr lang="en-US" dirty="0"/>
          </a:p>
          <a:p>
            <a:pPr marL="735806" lvl="1" indent="-332185">
              <a:buFont typeface="+mj-lt"/>
              <a:buAutoNum type="alphaLcPeriod"/>
            </a:pPr>
            <a:r>
              <a:rPr lang="id-ID" dirty="0"/>
              <a:t>Maksimum iterasi (</a:t>
            </a:r>
            <a:r>
              <a:rPr lang="id-ID" dirty="0" err="1"/>
              <a:t>epoh</a:t>
            </a:r>
            <a:r>
              <a:rPr lang="id-ID" dirty="0"/>
              <a:t>) : </a:t>
            </a:r>
            <a:r>
              <a:rPr lang="id-ID" dirty="0" err="1"/>
              <a:t>MaxEpoh</a:t>
            </a:r>
            <a:r>
              <a:rPr lang="id-ID" dirty="0"/>
              <a:t>;</a:t>
            </a:r>
            <a:endParaRPr lang="en-US" dirty="0"/>
          </a:p>
          <a:p>
            <a:pPr marL="735806" lvl="1" indent="-332185">
              <a:buFont typeface="+mj-lt"/>
              <a:buAutoNum type="alphaLcPeriod"/>
            </a:pPr>
            <a:r>
              <a:rPr lang="id-ID" dirty="0"/>
              <a:t>Parameter </a:t>
            </a:r>
            <a:r>
              <a:rPr lang="id-ID" i="1" dirty="0" err="1"/>
              <a:t>learning</a:t>
            </a:r>
            <a:r>
              <a:rPr lang="id-ID" i="1" dirty="0"/>
              <a:t> </a:t>
            </a:r>
            <a:r>
              <a:rPr lang="id-ID" dirty="0" err="1"/>
              <a:t>rate</a:t>
            </a:r>
            <a:r>
              <a:rPr lang="id-ID" dirty="0"/>
              <a:t>(α);</a:t>
            </a:r>
            <a:endParaRPr lang="en-US" dirty="0"/>
          </a:p>
          <a:p>
            <a:pPr marL="735806" lvl="1" indent="-332185">
              <a:buFont typeface="+mj-lt"/>
              <a:buAutoNum type="alphaLcPeriod"/>
            </a:pPr>
            <a:r>
              <a:rPr lang="id-ID" i="1" dirty="0" err="1"/>
              <a:t>Error</a:t>
            </a:r>
            <a:r>
              <a:rPr lang="id-ID" dirty="0"/>
              <a:t> minimum yang diharapkan (</a:t>
            </a:r>
            <a:r>
              <a:rPr lang="id-ID" dirty="0" err="1"/>
              <a:t>Eps</a:t>
            </a:r>
            <a:r>
              <a:rPr lang="id-ID" dirty="0"/>
              <a:t>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Masukan nilai - nilai :</a:t>
            </a:r>
            <a:endParaRPr lang="en-US" dirty="0"/>
          </a:p>
          <a:p>
            <a:pPr marL="735806" lvl="1" indent="-332185">
              <a:buFont typeface="+mj-lt"/>
              <a:buAutoNum type="alphaLcPeriod"/>
            </a:pPr>
            <a:r>
              <a:rPr lang="id-ID" dirty="0"/>
              <a:t>Masukan : x(</a:t>
            </a:r>
            <a:r>
              <a:rPr lang="id-ID" dirty="0" err="1"/>
              <a:t>m,n</a:t>
            </a:r>
            <a:r>
              <a:rPr lang="id-ID" dirty="0"/>
              <a:t>); </a:t>
            </a:r>
            <a:endParaRPr lang="en-US" dirty="0"/>
          </a:p>
          <a:p>
            <a:pPr marL="403622" lvl="1" indent="0">
              <a:buNone/>
            </a:pPr>
            <a:r>
              <a:rPr lang="en-US" dirty="0"/>
              <a:t>		</a:t>
            </a:r>
            <a:r>
              <a:rPr lang="id-ID" dirty="0"/>
              <a:t>m = menunjukkan data </a:t>
            </a:r>
            <a:r>
              <a:rPr lang="id-ID" dirty="0" err="1"/>
              <a:t>ke-m</a:t>
            </a:r>
            <a:r>
              <a:rPr lang="id-ID" dirty="0"/>
              <a:t>; </a:t>
            </a:r>
            <a:endParaRPr lang="en-US" dirty="0"/>
          </a:p>
          <a:p>
            <a:pPr marL="403622" lvl="1" indent="0">
              <a:buNone/>
            </a:pPr>
            <a:r>
              <a:rPr lang="en-US" dirty="0"/>
              <a:t>		</a:t>
            </a:r>
            <a:r>
              <a:rPr lang="id-ID" dirty="0"/>
              <a:t>n = menunjukkan variabel masukan </a:t>
            </a:r>
            <a:r>
              <a:rPr lang="id-ID" dirty="0" err="1"/>
              <a:t>ke-n</a:t>
            </a:r>
            <a:r>
              <a:rPr lang="id-ID" dirty="0"/>
              <a:t>;</a:t>
            </a:r>
            <a:endParaRPr lang="en-US" dirty="0"/>
          </a:p>
          <a:p>
            <a:pPr marL="403622" lvl="1" indent="0">
              <a:buNone/>
            </a:pPr>
            <a:r>
              <a:rPr lang="en-US" dirty="0"/>
              <a:t>b.  </a:t>
            </a:r>
            <a:r>
              <a:rPr lang="id-ID" dirty="0"/>
              <a:t>Target	: T(1,n);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Tetapkan kondisi awal :</a:t>
            </a:r>
            <a:endParaRPr lang="en-US" dirty="0"/>
          </a:p>
          <a:p>
            <a:pPr marL="735806" lvl="1" indent="-332185">
              <a:buFont typeface="+mj-lt"/>
              <a:buAutoNum type="alphaLcPeriod"/>
            </a:pPr>
            <a:r>
              <a:rPr lang="id-ID" dirty="0" err="1"/>
              <a:t>epoh</a:t>
            </a:r>
            <a:r>
              <a:rPr lang="id-ID" dirty="0"/>
              <a:t>=0;</a:t>
            </a:r>
            <a:endParaRPr lang="en-US" dirty="0"/>
          </a:p>
          <a:p>
            <a:pPr marL="735806" lvl="1" indent="-332185">
              <a:buFont typeface="+mj-lt"/>
              <a:buAutoNum type="alphaLcPeriod"/>
            </a:pPr>
            <a:r>
              <a:rPr lang="id-ID" dirty="0" err="1"/>
              <a:t>err</a:t>
            </a:r>
            <a:r>
              <a:rPr lang="id-ID" dirty="0"/>
              <a:t>=1.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2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443753"/>
                <a:ext cx="7200900" cy="6145305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d-ID"/>
                  <a:t>Kerjakan jika : (epoh ˂ MaxEpoh) atau (α ˃ eps)</a:t>
                </a:r>
                <a:endParaRPr lang="en-US"/>
              </a:p>
              <a:p>
                <a:pPr marL="676275" indent="-342900">
                  <a:buFont typeface="+mj-lt"/>
                  <a:buAutoNum type="alphaLcPeriod"/>
                </a:pPr>
                <a:r>
                  <a:rPr lang="id-ID"/>
                  <a:t>epoh = epoh+1;</a:t>
                </a:r>
                <a:endParaRPr lang="en-US"/>
              </a:p>
              <a:p>
                <a:pPr marL="676275" indent="-342900">
                  <a:buFont typeface="+mj-lt"/>
                  <a:buAutoNum type="alphaLcPeriod"/>
                </a:pPr>
                <a:r>
                  <a:rPr lang="id-ID"/>
                  <a:t>Kerjakan untuk i=1 sampai n</a:t>
                </a:r>
                <a:endParaRPr lang="en-US"/>
              </a:p>
              <a:p>
                <a:pPr marL="1344613" lvl="3" indent="-442913"/>
                <a:r>
                  <a:rPr lang="id-ID"/>
                  <a:t>Tentukan J sedemikian hingga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𝑊𝑗</m:t>
                        </m:r>
                      </m:e>
                    </m:d>
                  </m:oMath>
                </a14:m>
                <a:r>
                  <a:rPr lang="id-ID"/>
                  <a:t> minimum (sebut sebagai Cj);</a:t>
                </a:r>
                <a:endParaRPr lang="en-US"/>
              </a:p>
              <a:p>
                <a:pPr marL="1344613" lvl="3" indent="-442913"/>
                <a:r>
                  <a:rPr lang="id-ID"/>
                  <a:t> Perbaiki W</a:t>
                </a:r>
                <a:r>
                  <a:rPr lang="id-ID" baseline="-25000"/>
                  <a:t>j</a:t>
                </a:r>
                <a:r>
                  <a:rPr lang="id-ID"/>
                  <a:t> dengan ketentuan :</a:t>
                </a:r>
                <a:endParaRPr lang="en-US"/>
              </a:p>
              <a:p>
                <a:pPr marL="1801813" lvl="5" indent="-442913"/>
                <a:r>
                  <a:rPr lang="id-ID"/>
                  <a:t>Jika T = Cj maka :Wj(baru)=Wj(lama)+α[Xi-Wj(lama)];</a:t>
                </a:r>
                <a:endParaRPr lang="en-US"/>
              </a:p>
              <a:p>
                <a:pPr marL="1801813" lvl="5" indent="-442913"/>
                <a:r>
                  <a:rPr lang="id-ID"/>
                  <a:t> Jika T ≠ Cj maka :Wj(baru)=Wj(lama)–α[Xi-Wj(lama)];</a:t>
                </a:r>
                <a:endParaRPr lang="en-US"/>
              </a:p>
              <a:p>
                <a:pPr marL="676275" indent="-342900">
                  <a:buFont typeface="+mj-lt"/>
                  <a:buAutoNum type="alphaLcPeriod"/>
                </a:pPr>
                <a:r>
                  <a:rPr lang="id-ID"/>
                  <a:t>Kurangi nilai (α) = α – α*0,1;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id-ID"/>
                  <a:t>Keterangan rumus : </a:t>
                </a:r>
                <a:endParaRPr lang="en-US"/>
              </a:p>
              <a:p>
                <a:pPr lvl="1"/>
                <a:r>
                  <a:rPr lang="id-ID" sz="1350"/>
                  <a:t>T	: Target;</a:t>
                </a:r>
                <a:endParaRPr lang="en-US" sz="1350"/>
              </a:p>
              <a:p>
                <a:pPr lvl="1"/>
                <a:r>
                  <a:rPr lang="id-ID" sz="1350"/>
                  <a:t>J	: Jumlah selisih antara data ke-m dan bobot;</a:t>
                </a:r>
                <a:endParaRPr lang="en-US" sz="1350"/>
              </a:p>
              <a:p>
                <a:pPr lvl="1"/>
                <a:r>
                  <a:rPr lang="id-ID" sz="1350"/>
                  <a:t>C	: Kelas selisih bobot terkecil;</a:t>
                </a:r>
                <a:endParaRPr lang="en-US" sz="1350"/>
              </a:p>
              <a:p>
                <a:pPr lvl="1"/>
                <a:r>
                  <a:rPr lang="id-ID" sz="1350"/>
                  <a:t>W	: Bobot;</a:t>
                </a:r>
                <a:endParaRPr lang="en-US" sz="1350"/>
              </a:p>
              <a:p>
                <a:pPr lvl="1"/>
                <a:r>
                  <a:rPr lang="id-ID" sz="1350"/>
                  <a:t>α	: Rasio Pembelajaran;</a:t>
                </a:r>
                <a:endParaRPr lang="en-US" sz="1350"/>
              </a:p>
              <a:p>
                <a:pPr lvl="1"/>
                <a:r>
                  <a:rPr lang="id-ID" sz="1350"/>
                  <a:t>x	: Data.</a:t>
                </a:r>
                <a:endParaRPr lang="en-US" sz="1350"/>
              </a:p>
              <a:p>
                <a:pPr marL="333375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443753"/>
                <a:ext cx="7200900" cy="6145305"/>
              </a:xfrm>
              <a:blipFill>
                <a:blip r:embed="rId2"/>
                <a:stretch>
                  <a:fillRect l="-2032" t="-2083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3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868C-0C60-426F-AC08-79411A3A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D530-CB57-45FD-8423-E372EF98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Diberikan</a:t>
            </a:r>
            <a:r>
              <a:rPr lang="en-US" sz="1800" dirty="0"/>
              <a:t> data input (10 data dan 6 variable):</a:t>
            </a:r>
          </a:p>
          <a:p>
            <a:pPr marL="0" indent="0">
              <a:buNone/>
            </a:pPr>
            <a:r>
              <a:rPr lang="en-US" sz="1800" dirty="0"/>
              <a:t>	X=[1, 0, 0, 0, 1, 0;   </a:t>
            </a:r>
          </a:p>
          <a:p>
            <a:pPr marL="0" indent="0">
              <a:buNone/>
            </a:pPr>
            <a:r>
              <a:rPr lang="en-US" sz="1800" dirty="0"/>
              <a:t>	      0, 1, 1, 1, 1, 0;</a:t>
            </a:r>
          </a:p>
          <a:p>
            <a:pPr marL="0" indent="0">
              <a:buNone/>
            </a:pPr>
            <a:r>
              <a:rPr lang="en-US" sz="1800" dirty="0"/>
              <a:t>	      0, 0, 1, 0, 0, 1;</a:t>
            </a:r>
          </a:p>
          <a:p>
            <a:pPr marL="0" indent="0">
              <a:buNone/>
            </a:pPr>
            <a:r>
              <a:rPr lang="en-US" sz="1800" dirty="0"/>
              <a:t>	      0, 0, 1, 0, 1, 0;</a:t>
            </a:r>
          </a:p>
          <a:p>
            <a:pPr marL="0" indent="0">
              <a:buNone/>
            </a:pPr>
            <a:r>
              <a:rPr lang="en-US" sz="1800" dirty="0"/>
              <a:t>	      0, 1, 0, 0, 0, 1;</a:t>
            </a:r>
          </a:p>
          <a:p>
            <a:pPr marL="0" indent="0">
              <a:buNone/>
            </a:pPr>
            <a:r>
              <a:rPr lang="en-US" sz="1800" dirty="0"/>
              <a:t>	      1, 0, 1, 0, 1, 1;</a:t>
            </a:r>
          </a:p>
          <a:p>
            <a:pPr marL="0" indent="0">
              <a:buNone/>
            </a:pPr>
            <a:r>
              <a:rPr lang="en-US" sz="1800" dirty="0"/>
              <a:t>	      0, 0, 1, 1, 0, 0;</a:t>
            </a:r>
          </a:p>
          <a:p>
            <a:pPr marL="0" indent="0">
              <a:buNone/>
            </a:pPr>
            <a:r>
              <a:rPr lang="en-US" sz="1800" dirty="0"/>
              <a:t>	      0, 1, 0, 1, 0, 0;</a:t>
            </a:r>
          </a:p>
          <a:p>
            <a:pPr marL="0" indent="0">
              <a:buNone/>
            </a:pPr>
            <a:r>
              <a:rPr lang="en-US" sz="1800" dirty="0"/>
              <a:t>	     1, 0, 0, 1, 0, 1;</a:t>
            </a:r>
          </a:p>
          <a:p>
            <a:pPr marL="0" indent="0">
              <a:buNone/>
            </a:pPr>
            <a:r>
              <a:rPr lang="en-US" sz="1800" dirty="0"/>
              <a:t>	     0, 1, 1, 1, 1, 1]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class=[1 2 1 1 1 1 2 2 2 2]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6B1A33B-1B8E-4665-A6D8-E9E9A1BC0889}"/>
              </a:ext>
            </a:extLst>
          </p:cNvPr>
          <p:cNvSpPr/>
          <p:nvPr/>
        </p:nvSpPr>
        <p:spPr>
          <a:xfrm>
            <a:off x="5227781" y="2235200"/>
            <a:ext cx="2660073" cy="1450109"/>
          </a:xfrm>
          <a:prstGeom prst="cloudCallout">
            <a:avLst>
              <a:gd name="adj1" fmla="val -96180"/>
              <a:gd name="adj2" fmla="val 112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Rancanganlah</a:t>
            </a:r>
            <a:r>
              <a:rPr lang="en-US" dirty="0"/>
              <a:t> LVQ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</a:t>
            </a:r>
            <a:r>
              <a:rPr lang="en-US" dirty="0" err="1"/>
              <a:t>diatas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E7F9-2D93-4DFE-84F8-2D9DBFFA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Pertama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2220-4A7E-4A41-9835-1C2089039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55" y="1731818"/>
            <a:ext cx="8229600" cy="3886200"/>
          </a:xfrm>
        </p:spPr>
        <p:txBody>
          <a:bodyPr/>
          <a:lstStyle/>
          <a:p>
            <a:r>
              <a:rPr lang="en-US" sz="2400" dirty="0" err="1"/>
              <a:t>Jumlah</a:t>
            </a:r>
            <a:r>
              <a:rPr lang="en-US" sz="2400" dirty="0"/>
              <a:t> variable vector input </a:t>
            </a:r>
            <a:r>
              <a:rPr lang="en-US" sz="2400" dirty="0" err="1"/>
              <a:t>ada</a:t>
            </a:r>
            <a:r>
              <a:rPr lang="en-US" sz="2400" dirty="0"/>
              <a:t> 6</a:t>
            </a:r>
          </a:p>
          <a:p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2</a:t>
            </a:r>
          </a:p>
          <a:p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LVQ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6 Neuron Input dan 2 Neuron </a:t>
            </a:r>
            <a:r>
              <a:rPr lang="en-US" sz="2400" dirty="0" err="1"/>
              <a:t>Ouput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E352B-C0E1-4410-87FA-8FB43F99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90" y="3592945"/>
            <a:ext cx="5755245" cy="29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1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214C-C2C7-4BA4-960F-49BB7DA5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13D5-77EF-4A82-AC1F-07369F60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Octave code:</a:t>
            </a:r>
          </a:p>
          <a:p>
            <a:pPr marL="800100" lvl="2" indent="0">
              <a:buNone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clc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clear all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X=[1, 0, 0, 0, 1, 0;   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0, 1, 1, 1, 1, 0;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0, 0, 1, 0, 0, 1;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0, 0, 1, 0, 1, 0;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0, 1, 0, 0, 0, 1;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1, 0, 1, 0, 1, 1;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0, 0, 1, 1, 0, 0;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0, 1, 0, 1, 0, 0;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1, 0, 0, 1, 0, 1;</a:t>
            </a: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0, 1, 1, 1, 1, 1]</a:t>
            </a:r>
          </a:p>
          <a:p>
            <a:pPr marL="800100" lvl="2" indent="0">
              <a:buNone/>
            </a:pP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2" indent="0">
              <a:buNone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class=[1 2 1 1 1 1 2 2 2 2]</a:t>
            </a:r>
          </a:p>
        </p:txBody>
      </p:sp>
    </p:spTree>
    <p:extLst>
      <p:ext uri="{BB962C8B-B14F-4D97-AF65-F5344CB8AC3E}">
        <p14:creationId xmlns:p14="http://schemas.microsoft.com/office/powerpoint/2010/main" val="213168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F602-B1D0-40E1-93E9-780AFE3F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Initialisasi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06E0-C531-46FE-9907-C902F2C5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5756" indent="-332185">
              <a:buFont typeface="+mj-lt"/>
              <a:buAutoNum type="alphaLcPeriod"/>
            </a:pPr>
            <a:r>
              <a:rPr lang="id-ID" sz="2400" dirty="0"/>
              <a:t>Bobot awal (W)</a:t>
            </a:r>
            <a:r>
              <a:rPr lang="en-US" sz="2400" dirty="0"/>
              <a:t>: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/>
              <a:t> 1 vector input </a:t>
            </a:r>
            <a:r>
              <a:rPr lang="en-US" sz="2400" dirty="0" err="1"/>
              <a:t>dari</a:t>
            </a:r>
            <a:r>
              <a:rPr lang="en-US" sz="2400" dirty="0"/>
              <a:t> masing-masing </a:t>
            </a:r>
            <a:r>
              <a:rPr lang="en-US" sz="2400" dirty="0" err="1"/>
              <a:t>kelas</a:t>
            </a:r>
            <a:r>
              <a:rPr lang="en-US" sz="2400" dirty="0"/>
              <a:t>. </a:t>
            </a:r>
            <a:r>
              <a:rPr lang="en-US" sz="2400" dirty="0" err="1"/>
              <a:t>Misalkan</a:t>
            </a:r>
            <a:r>
              <a:rPr lang="en-US" sz="2400" dirty="0"/>
              <a:t> </a:t>
            </a:r>
          </a:p>
          <a:p>
            <a:pPr marL="335756" indent="-332185">
              <a:buFont typeface="+mj-lt"/>
              <a:buAutoNum type="alphaLcPeriod"/>
            </a:pPr>
            <a:endParaRPr lang="en-US" sz="2400" dirty="0"/>
          </a:p>
          <a:p>
            <a:pPr marL="335756" indent="-332185">
              <a:buFont typeface="+mj-lt"/>
              <a:buAutoNum type="alphaLcPeriod"/>
            </a:pPr>
            <a:endParaRPr lang="en-US" sz="2400" dirty="0"/>
          </a:p>
          <a:p>
            <a:pPr marL="335756" indent="-332185">
              <a:buFont typeface="+mj-lt"/>
              <a:buAutoNum type="alphaLcPeriod"/>
            </a:pPr>
            <a:r>
              <a:rPr lang="id-ID" sz="2400" dirty="0"/>
              <a:t>Maksimum iterasi (</a:t>
            </a:r>
            <a:r>
              <a:rPr lang="id-ID" sz="2400" dirty="0" err="1"/>
              <a:t>epoh</a:t>
            </a:r>
            <a:r>
              <a:rPr lang="id-ID" sz="2400" dirty="0"/>
              <a:t>) : </a:t>
            </a:r>
            <a:r>
              <a:rPr lang="id-ID" sz="2400" dirty="0" err="1"/>
              <a:t>MaxEpoh</a:t>
            </a:r>
            <a:r>
              <a:rPr lang="en-US" sz="2400" dirty="0"/>
              <a:t>=10</a:t>
            </a:r>
          </a:p>
          <a:p>
            <a:pPr marL="335756" indent="-332185">
              <a:buFont typeface="+mj-lt"/>
              <a:buAutoNum type="alphaLcPeriod"/>
            </a:pPr>
            <a:r>
              <a:rPr lang="id-ID" sz="2400" dirty="0"/>
              <a:t>Parameter </a:t>
            </a:r>
            <a:r>
              <a:rPr lang="id-ID" sz="2400" i="1" dirty="0" err="1"/>
              <a:t>learning</a:t>
            </a:r>
            <a:r>
              <a:rPr lang="id-ID" sz="2400" i="1" dirty="0"/>
              <a:t> </a:t>
            </a:r>
            <a:r>
              <a:rPr lang="id-ID" sz="2400" dirty="0" err="1"/>
              <a:t>rate</a:t>
            </a:r>
            <a:r>
              <a:rPr lang="id-ID" sz="2400" dirty="0"/>
              <a:t>(α)</a:t>
            </a:r>
            <a:r>
              <a:rPr lang="en-US" sz="2400" dirty="0"/>
              <a:t>=0.05</a:t>
            </a:r>
          </a:p>
          <a:p>
            <a:pPr marL="335756" indent="-332185">
              <a:buFont typeface="+mj-lt"/>
              <a:buAutoNum type="alphaLcPeriod"/>
            </a:pPr>
            <a:r>
              <a:rPr lang="id-ID" sz="2400" i="1" dirty="0" err="1"/>
              <a:t>Error</a:t>
            </a:r>
            <a:r>
              <a:rPr lang="id-ID" sz="2400" dirty="0"/>
              <a:t> minimum yang diharapkan (</a:t>
            </a:r>
            <a:r>
              <a:rPr lang="id-ID" sz="2400" dirty="0" err="1"/>
              <a:t>Eps</a:t>
            </a:r>
            <a:r>
              <a:rPr lang="id-ID" sz="2400" dirty="0"/>
              <a:t>)</a:t>
            </a:r>
            <a:r>
              <a:rPr lang="en-US" sz="2400" dirty="0"/>
              <a:t>=0.0001</a:t>
            </a:r>
          </a:p>
          <a:p>
            <a:pPr marL="357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Catatan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Vector input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data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tersisi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E6232-82C1-47C0-B676-E1694646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56" y="2852004"/>
            <a:ext cx="3612343" cy="7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6685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6770</TotalTime>
  <Words>1318</Words>
  <Application>Microsoft Office PowerPoint</Application>
  <PresentationFormat>On-screen Show (4:3)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Yu Gothic</vt:lpstr>
      <vt:lpstr>Arial</vt:lpstr>
      <vt:lpstr>Arial Black</vt:lpstr>
      <vt:lpstr>Cambria Math</vt:lpstr>
      <vt:lpstr>Times New Roman</vt:lpstr>
      <vt:lpstr>Wingdings</vt:lpstr>
      <vt:lpstr>Pixel</vt:lpstr>
      <vt:lpstr>Learning Vector Quantitation (LVQ) </vt:lpstr>
      <vt:lpstr>Learning Vector Quantization</vt:lpstr>
      <vt:lpstr>Arsitektur LVQ</vt:lpstr>
      <vt:lpstr>Algoritma LVQ Fausett,1994): </vt:lpstr>
      <vt:lpstr>PowerPoint Presentation</vt:lpstr>
      <vt:lpstr>Implementasi </vt:lpstr>
      <vt:lpstr>Langkah Pertama</vt:lpstr>
      <vt:lpstr>…Next…</vt:lpstr>
      <vt:lpstr>1. Initialisasi</vt:lpstr>
      <vt:lpstr>Next:</vt:lpstr>
      <vt:lpstr>Training:</vt:lpstr>
      <vt:lpstr>…next..</vt:lpstr>
      <vt:lpstr>…next…</vt:lpstr>
      <vt:lpstr>Code Octave</vt:lpstr>
      <vt:lpstr>Hasil runing</vt:lpstr>
      <vt:lpstr>…Next..</vt:lpstr>
      <vt:lpstr>Contoh diberi:  xQ=[0.1, 0, 1.2, 1, 0, 0.45]</vt:lpstr>
      <vt:lpstr>Diberikan data berikut:</vt:lpstr>
    </vt:vector>
  </TitlesOfParts>
  <Company>Department of Computer Engineering, Santa Clara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Thomas Schwarz</dc:creator>
  <cp:lastModifiedBy>I G P Suta Wijaya</cp:lastModifiedBy>
  <cp:revision>93</cp:revision>
  <dcterms:created xsi:type="dcterms:W3CDTF">2008-05-20T22:48:23Z</dcterms:created>
  <dcterms:modified xsi:type="dcterms:W3CDTF">2020-10-21T04:33:09Z</dcterms:modified>
</cp:coreProperties>
</file>