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sldIdLst>
    <p:sldId id="368" r:id="rId2"/>
    <p:sldId id="370" r:id="rId3"/>
    <p:sldId id="371" r:id="rId4"/>
    <p:sldId id="395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94" r:id="rId17"/>
    <p:sldId id="396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5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F4B9F13C-2F30-46C2-B4A5-F3D891BB2720}" type="datetime1">
              <a:rPr lang="en-US" altLang="en-US"/>
              <a:pPr/>
              <a:t>12/19/2018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AFFAF225-F65C-4671-8529-A71A4FDB17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CE760-5796-4D60-B1C3-485DCCE331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49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5ED423-8B6A-4764-8DA9-CFF6EB32DD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49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204FA-68D5-432F-9C78-FE3A29046F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10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9B252-B46D-48B2-8505-3E211C5EEC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31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C01E6-7575-4412-A931-A060226A8A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74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95DB0B-EF3E-4BB4-A8B4-96347B733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9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F1154-8F25-4CA7-9343-FA1FCCBE95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4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DCEE-08B6-4B2F-9547-E79D8ACA58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9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4714F-F4F9-40D9-8507-F77C2EA1C2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96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944A4-84FC-4E7C-A2DD-AF5A62A9F3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67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D040F-FD08-4570-9162-894C1D9927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0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CF37B2F4-5C43-4A31-9AFD-ACA4EEAB1BC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Lecture 5 Smaller Network: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We know it is good to learn a small model.</a:t>
            </a: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From this fully connected model, do we really need all the edges? </a:t>
            </a: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Can some of these be shared?</a:t>
            </a: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67056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Color image: RGB 3 channels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4954588" y="3441700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/>
        </p:nvGraphicFramePr>
        <p:xfrm>
          <a:off x="5118100" y="3648075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/>
        </p:nvGraphicFramePr>
        <p:xfrm>
          <a:off x="5324475" y="3849688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967038" y="1614488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4676775" y="23415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972175" y="1573213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7680325" y="2301875"/>
            <a:ext cx="1449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19438" y="1766888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271838" y="1882775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124575" y="1708150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276975" y="1860550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向右箭號 4"/>
          <p:cNvSpPr/>
          <p:nvPr/>
        </p:nvSpPr>
        <p:spPr>
          <a:xfrm>
            <a:off x="4295775" y="4379913"/>
            <a:ext cx="508000" cy="86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18" name="群組 17"/>
          <p:cNvGrpSpPr>
            <a:grpSpLocks/>
          </p:cNvGrpSpPr>
          <p:nvPr/>
        </p:nvGrpSpPr>
        <p:grpSpPr bwMode="auto">
          <a:xfrm>
            <a:off x="354013" y="3059113"/>
            <a:ext cx="3927475" cy="3630612"/>
            <a:chOff x="353684" y="3059766"/>
            <a:chExt cx="3927508" cy="3629534"/>
          </a:xfrm>
        </p:grpSpPr>
        <p:pic>
          <p:nvPicPr>
            <p:cNvPr id="23819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2" y="3442427"/>
              <a:ext cx="3907070" cy="3246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20" name="文字方塊 16"/>
            <p:cNvSpPr txBox="1">
              <a:spLocks noChangeArrowheads="1"/>
            </p:cNvSpPr>
            <p:nvPr/>
          </p:nvSpPr>
          <p:spPr bwMode="auto">
            <a:xfrm>
              <a:off x="353684" y="3059766"/>
              <a:ext cx="19976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/>
                <a:t>Color image</a:t>
              </a:r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1450975" y="1289050"/>
          <a:ext cx="1804988" cy="1724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28" name="文字方塊 4"/>
          <p:cNvSpPr txBox="1">
            <a:spLocks noChangeArrowheads="1"/>
          </p:cNvSpPr>
          <p:nvPr/>
        </p:nvSpPr>
        <p:spPr bwMode="auto">
          <a:xfrm>
            <a:off x="1730375" y="3013075"/>
            <a:ext cx="124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image</a:t>
            </a:r>
            <a:endParaRPr lang="zh-TW" altLang="en-US"/>
          </a:p>
        </p:txBody>
      </p:sp>
      <p:pic>
        <p:nvPicPr>
          <p:cNvPr id="24629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1312863"/>
            <a:ext cx="191611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2"/>
          <p:cNvSpPr/>
          <p:nvPr/>
        </p:nvSpPr>
        <p:spPr>
          <a:xfrm>
            <a:off x="3673475" y="2151063"/>
            <a:ext cx="1881188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631" name="文字方塊 7"/>
          <p:cNvSpPr txBox="1">
            <a:spLocks noChangeArrowheads="1"/>
          </p:cNvSpPr>
          <p:nvPr/>
        </p:nvSpPr>
        <p:spPr bwMode="auto">
          <a:xfrm>
            <a:off x="3657600" y="2743200"/>
            <a:ext cx="200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586288" y="1268413"/>
          <a:ext cx="963612" cy="814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503613" y="1273175"/>
          <a:ext cx="947737" cy="801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矩形 11"/>
          <p:cNvSpPr/>
          <p:nvPr/>
        </p:nvSpPr>
        <p:spPr>
          <a:xfrm>
            <a:off x="1041400" y="1046163"/>
            <a:ext cx="7089775" cy="2603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39"/>
          <p:cNvSpPr>
            <a:spLocks noChangeArrowheads="1"/>
          </p:cNvSpPr>
          <p:nvPr/>
        </p:nvSpPr>
        <p:spPr bwMode="auto">
          <a:xfrm>
            <a:off x="5272088" y="3898900"/>
            <a:ext cx="498475" cy="26241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矩形 40"/>
          <p:cNvSpPr>
            <a:spLocks noChangeArrowheads="1"/>
          </p:cNvSpPr>
          <p:nvPr/>
        </p:nvSpPr>
        <p:spPr bwMode="auto">
          <a:xfrm>
            <a:off x="5340350" y="46164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矩形 41"/>
          <p:cNvSpPr>
            <a:spLocks noChangeArrowheads="1"/>
          </p:cNvSpPr>
          <p:nvPr/>
        </p:nvSpPr>
        <p:spPr bwMode="auto">
          <a:xfrm>
            <a:off x="5346700" y="40449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4672" name="Object 12"/>
          <p:cNvGraphicFramePr>
            <a:graphicFrameLocks noChangeAspect="1"/>
          </p:cNvGraphicFramePr>
          <p:nvPr/>
        </p:nvGraphicFramePr>
        <p:xfrm>
          <a:off x="5359400" y="3949700"/>
          <a:ext cx="3254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" name="方程式" r:id="rId4" imgW="3505200" imgH="4978400" progId="Equation.3">
                  <p:embed/>
                </p:oleObj>
              </mc:Choice>
              <mc:Fallback>
                <p:oleObj name="方程式" r:id="rId4" imgW="3505200" imgH="4978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3949700"/>
                        <a:ext cx="3254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3" name="Object 12"/>
          <p:cNvGraphicFramePr>
            <a:graphicFrameLocks noChangeAspect="1"/>
          </p:cNvGraphicFramePr>
          <p:nvPr/>
        </p:nvGraphicFramePr>
        <p:xfrm>
          <a:off x="5364163" y="4533900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7" name="方程式" r:id="rId6" imgW="3797300" imgH="4978400" progId="Equation.3">
                  <p:embed/>
                </p:oleObj>
              </mc:Choice>
              <mc:Fallback>
                <p:oleObj name="方程式" r:id="rId6" imgW="3797300" imgH="4978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533900"/>
                        <a:ext cx="3524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44"/>
          <p:cNvSpPr>
            <a:spLocks noChangeArrowheads="1"/>
          </p:cNvSpPr>
          <p:nvPr/>
        </p:nvSpPr>
        <p:spPr bwMode="auto">
          <a:xfrm>
            <a:off x="6826250" y="3870325"/>
            <a:ext cx="746125" cy="26765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45"/>
          <p:cNvSpPr>
            <a:spLocks noChangeArrowheads="1"/>
          </p:cNvSpPr>
          <p:nvPr/>
        </p:nvSpPr>
        <p:spPr bwMode="auto">
          <a:xfrm>
            <a:off x="6934200" y="3886200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46"/>
          <p:cNvSpPr>
            <a:spLocks noChangeArrowheads="1"/>
          </p:cNvSpPr>
          <p:nvPr/>
        </p:nvSpPr>
        <p:spPr bwMode="auto">
          <a:xfrm>
            <a:off x="6926263" y="4660900"/>
            <a:ext cx="573087" cy="573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47"/>
          <p:cNvSpPr>
            <a:spLocks noChangeArrowheads="1"/>
          </p:cNvSpPr>
          <p:nvPr/>
        </p:nvSpPr>
        <p:spPr bwMode="auto">
          <a:xfrm>
            <a:off x="6913563" y="5888038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678" name="文字方塊 48"/>
          <p:cNvSpPr txBox="1">
            <a:spLocks noChangeArrowheads="1"/>
          </p:cNvSpPr>
          <p:nvPr/>
        </p:nvSpPr>
        <p:spPr bwMode="auto">
          <a:xfrm rot="5400000">
            <a:off x="6911976" y="5310187"/>
            <a:ext cx="768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22" name="矩形 49"/>
          <p:cNvSpPr>
            <a:spLocks noChangeArrowheads="1"/>
          </p:cNvSpPr>
          <p:nvPr/>
        </p:nvSpPr>
        <p:spPr bwMode="auto">
          <a:xfrm>
            <a:off x="5349875" y="60134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4680" name="Object 12"/>
          <p:cNvGraphicFramePr>
            <a:graphicFrameLocks noChangeAspect="1"/>
          </p:cNvGraphicFramePr>
          <p:nvPr/>
        </p:nvGraphicFramePr>
        <p:xfrm>
          <a:off x="5319713" y="5918200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8" name="方程式" r:id="rId8" imgW="4978400" imgH="5270500" progId="Equation.3">
                  <p:embed/>
                </p:oleObj>
              </mc:Choice>
              <mc:Fallback>
                <p:oleObj name="方程式" r:id="rId8" imgW="4978400" imgH="527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5918200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1" name="文字方塊 51"/>
          <p:cNvSpPr txBox="1">
            <a:spLocks noChangeArrowheads="1"/>
          </p:cNvSpPr>
          <p:nvPr/>
        </p:nvSpPr>
        <p:spPr bwMode="auto">
          <a:xfrm rot="5400000">
            <a:off x="5241132" y="5260181"/>
            <a:ext cx="768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cxnSp>
        <p:nvCxnSpPr>
          <p:cNvPr id="25" name="直線單箭頭接點 52"/>
          <p:cNvCxnSpPr>
            <a:endCxn id="18" idx="2"/>
          </p:cNvCxnSpPr>
          <p:nvPr/>
        </p:nvCxnSpPr>
        <p:spPr>
          <a:xfrm flipV="1">
            <a:off x="5695950" y="4173538"/>
            <a:ext cx="123825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53"/>
          <p:cNvCxnSpPr>
            <a:stCxn id="14" idx="3"/>
            <a:endCxn id="19" idx="2"/>
          </p:cNvCxnSpPr>
          <p:nvPr/>
        </p:nvCxnSpPr>
        <p:spPr>
          <a:xfrm>
            <a:off x="5689600" y="4216400"/>
            <a:ext cx="1236663" cy="7302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54"/>
          <p:cNvCxnSpPr>
            <a:stCxn id="14" idx="3"/>
            <a:endCxn id="20" idx="2"/>
          </p:cNvCxnSpPr>
          <p:nvPr/>
        </p:nvCxnSpPr>
        <p:spPr>
          <a:xfrm>
            <a:off x="5689600" y="4216400"/>
            <a:ext cx="1223963" cy="195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55"/>
          <p:cNvCxnSpPr>
            <a:endCxn id="18" idx="2"/>
          </p:cNvCxnSpPr>
          <p:nvPr/>
        </p:nvCxnSpPr>
        <p:spPr>
          <a:xfrm flipV="1">
            <a:off x="5727700" y="4173538"/>
            <a:ext cx="1206500" cy="595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6"/>
          <p:cNvCxnSpPr>
            <a:stCxn id="13" idx="3"/>
            <a:endCxn id="19" idx="2"/>
          </p:cNvCxnSpPr>
          <p:nvPr/>
        </p:nvCxnSpPr>
        <p:spPr>
          <a:xfrm>
            <a:off x="5683250" y="4787900"/>
            <a:ext cx="1243013" cy="158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7"/>
          <p:cNvCxnSpPr>
            <a:stCxn id="13" idx="3"/>
            <a:endCxn id="20" idx="2"/>
          </p:cNvCxnSpPr>
          <p:nvPr/>
        </p:nvCxnSpPr>
        <p:spPr>
          <a:xfrm>
            <a:off x="5683250" y="4787900"/>
            <a:ext cx="1230313" cy="1387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58"/>
          <p:cNvCxnSpPr>
            <a:endCxn id="18" idx="2"/>
          </p:cNvCxnSpPr>
          <p:nvPr/>
        </p:nvCxnSpPr>
        <p:spPr>
          <a:xfrm flipV="1">
            <a:off x="5792788" y="4173538"/>
            <a:ext cx="1141412" cy="1993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59"/>
          <p:cNvCxnSpPr>
            <a:endCxn id="19" idx="2"/>
          </p:cNvCxnSpPr>
          <p:nvPr/>
        </p:nvCxnSpPr>
        <p:spPr>
          <a:xfrm flipV="1">
            <a:off x="5781675" y="4946650"/>
            <a:ext cx="1144588" cy="1216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60"/>
          <p:cNvCxnSpPr>
            <a:endCxn id="20" idx="2"/>
          </p:cNvCxnSpPr>
          <p:nvPr/>
        </p:nvCxnSpPr>
        <p:spPr>
          <a:xfrm>
            <a:off x="5781675" y="6162675"/>
            <a:ext cx="1131888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內容版面配置區 3"/>
          <p:cNvGraphicFramePr>
            <a:graphicFrameLocks/>
          </p:cNvGraphicFramePr>
          <p:nvPr/>
        </p:nvGraphicFramePr>
        <p:xfrm>
          <a:off x="3332163" y="4275138"/>
          <a:ext cx="1804987" cy="1722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742" name="矩形 68"/>
          <p:cNvSpPr>
            <a:spLocks noChangeArrowheads="1"/>
          </p:cNvSpPr>
          <p:nvPr/>
        </p:nvSpPr>
        <p:spPr bwMode="auto">
          <a:xfrm>
            <a:off x="319088" y="150813"/>
            <a:ext cx="563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3200" b="1" i="1" u="sng"/>
              <a:t>Convolution v.s. Fully Connected</a:t>
            </a:r>
            <a:endParaRPr lang="zh-TW" altLang="en-US" sz="3200" b="1" i="1" u="sng"/>
          </a:p>
        </p:txBody>
      </p:sp>
      <p:sp>
        <p:nvSpPr>
          <p:cNvPr id="24743" name="文字方塊 69"/>
          <p:cNvSpPr txBox="1">
            <a:spLocks noChangeArrowheads="1"/>
          </p:cNvSpPr>
          <p:nvPr/>
        </p:nvSpPr>
        <p:spPr bwMode="auto">
          <a:xfrm>
            <a:off x="1476375" y="4687888"/>
            <a:ext cx="19367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Fully-connected</a:t>
            </a:r>
            <a:endParaRPr lang="zh-TW" altLang="en-US" sz="2800"/>
          </a:p>
        </p:txBody>
      </p:sp>
      <p:sp>
        <p:nvSpPr>
          <p:cNvPr id="37" name="矩形 71"/>
          <p:cNvSpPr/>
          <p:nvPr/>
        </p:nvSpPr>
        <p:spPr>
          <a:xfrm>
            <a:off x="6732588" y="3797300"/>
            <a:ext cx="915987" cy="27495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矩形 72"/>
          <p:cNvSpPr/>
          <p:nvPr/>
        </p:nvSpPr>
        <p:spPr>
          <a:xfrm>
            <a:off x="5667375" y="1233488"/>
            <a:ext cx="2084388" cy="20574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400050" y="1849438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52" name="文字方塊 4"/>
          <p:cNvSpPr txBox="1">
            <a:spLocks noChangeArrowheads="1"/>
          </p:cNvSpPr>
          <p:nvPr/>
        </p:nvSpPr>
        <p:spPr bwMode="auto">
          <a:xfrm>
            <a:off x="708025" y="4640263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0050" y="152400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>
            <a:spLocks noChangeArrowheads="1"/>
          </p:cNvSpPr>
          <p:nvPr/>
        </p:nvSpPr>
        <p:spPr bwMode="auto">
          <a:xfrm>
            <a:off x="1846263" y="2365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0050" y="1849438"/>
            <a:ext cx="1417638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9" name="圖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1196975"/>
            <a:ext cx="2239963" cy="222726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33"/>
          <p:cNvCxnSpPr/>
          <p:nvPr/>
        </p:nvCxnSpPr>
        <p:spPr>
          <a:xfrm>
            <a:off x="2022475" y="838200"/>
            <a:ext cx="860425" cy="569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34"/>
          <p:cNvCxnSpPr/>
          <p:nvPr/>
        </p:nvCxnSpPr>
        <p:spPr>
          <a:xfrm flipV="1">
            <a:off x="1839913" y="1571625"/>
            <a:ext cx="1042987" cy="96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37"/>
          <p:cNvSpPr txBox="1">
            <a:spLocks noChangeArrowheads="1"/>
          </p:cNvSpPr>
          <p:nvPr/>
        </p:nvSpPr>
        <p:spPr bwMode="auto">
          <a:xfrm>
            <a:off x="5445125" y="4921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3" name="文字方塊 38"/>
          <p:cNvSpPr txBox="1">
            <a:spLocks noChangeArrowheads="1"/>
          </p:cNvSpPr>
          <p:nvPr/>
        </p:nvSpPr>
        <p:spPr bwMode="auto">
          <a:xfrm>
            <a:off x="5445125" y="511175"/>
            <a:ext cx="38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14" name="文字方塊 39"/>
          <p:cNvSpPr txBox="1">
            <a:spLocks noChangeArrowheads="1"/>
          </p:cNvSpPr>
          <p:nvPr/>
        </p:nvSpPr>
        <p:spPr bwMode="auto">
          <a:xfrm>
            <a:off x="5445125" y="96043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15" name="文字方塊 40"/>
          <p:cNvSpPr txBox="1">
            <a:spLocks noChangeArrowheads="1"/>
          </p:cNvSpPr>
          <p:nvPr/>
        </p:nvSpPr>
        <p:spPr bwMode="auto">
          <a:xfrm rot="5400000">
            <a:off x="5308600" y="1811338"/>
            <a:ext cx="820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17" name="文字方塊 42"/>
          <p:cNvSpPr txBox="1">
            <a:spLocks noChangeArrowheads="1"/>
          </p:cNvSpPr>
          <p:nvPr/>
        </p:nvSpPr>
        <p:spPr bwMode="auto">
          <a:xfrm>
            <a:off x="5461000" y="2701925"/>
            <a:ext cx="387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8</a:t>
            </a:r>
            <a:endParaRPr lang="zh-TW" altLang="en-US"/>
          </a:p>
        </p:txBody>
      </p:sp>
      <p:sp>
        <p:nvSpPr>
          <p:cNvPr id="18" name="文字方塊 43"/>
          <p:cNvSpPr txBox="1">
            <a:spLocks noChangeArrowheads="1"/>
          </p:cNvSpPr>
          <p:nvPr/>
        </p:nvSpPr>
        <p:spPr bwMode="auto">
          <a:xfrm>
            <a:off x="5461000" y="315118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9</a:t>
            </a:r>
            <a:endParaRPr lang="zh-TW" altLang="en-US"/>
          </a:p>
        </p:txBody>
      </p:sp>
      <p:sp>
        <p:nvSpPr>
          <p:cNvPr id="19" name="文字方塊 44"/>
          <p:cNvSpPr txBox="1">
            <a:spLocks noChangeArrowheads="1"/>
          </p:cNvSpPr>
          <p:nvPr/>
        </p:nvSpPr>
        <p:spPr bwMode="auto">
          <a:xfrm rot="5400000">
            <a:off x="5446713" y="3987800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0" name="文字方塊 45"/>
          <p:cNvSpPr txBox="1">
            <a:spLocks noChangeArrowheads="1"/>
          </p:cNvSpPr>
          <p:nvPr/>
        </p:nvSpPr>
        <p:spPr bwMode="auto">
          <a:xfrm>
            <a:off x="5302250" y="4438650"/>
            <a:ext cx="522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13</a:t>
            </a:r>
            <a:endParaRPr lang="zh-TW" altLang="en-US"/>
          </a:p>
        </p:txBody>
      </p:sp>
      <p:sp>
        <p:nvSpPr>
          <p:cNvPr id="21" name="文字方塊 46"/>
          <p:cNvSpPr txBox="1">
            <a:spLocks noChangeArrowheads="1"/>
          </p:cNvSpPr>
          <p:nvPr/>
        </p:nvSpPr>
        <p:spPr bwMode="auto">
          <a:xfrm>
            <a:off x="5295900" y="4902200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14</a:t>
            </a:r>
            <a:endParaRPr lang="zh-TW" altLang="en-US"/>
          </a:p>
        </p:txBody>
      </p:sp>
      <p:sp>
        <p:nvSpPr>
          <p:cNvPr id="22" name="文字方塊 47"/>
          <p:cNvSpPr txBox="1">
            <a:spLocks noChangeArrowheads="1"/>
          </p:cNvSpPr>
          <p:nvPr/>
        </p:nvSpPr>
        <p:spPr bwMode="auto">
          <a:xfrm>
            <a:off x="5295900" y="5380038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15</a:t>
            </a:r>
            <a:endParaRPr lang="zh-TW" altLang="en-US"/>
          </a:p>
        </p:txBody>
      </p:sp>
      <p:sp>
        <p:nvSpPr>
          <p:cNvPr id="23" name="文字方塊 48"/>
          <p:cNvSpPr txBox="1">
            <a:spLocks noChangeArrowheads="1"/>
          </p:cNvSpPr>
          <p:nvPr/>
        </p:nvSpPr>
        <p:spPr bwMode="auto">
          <a:xfrm rot="5400000">
            <a:off x="5495131" y="6217444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4" name="文字方塊 49"/>
          <p:cNvSpPr txBox="1">
            <a:spLocks noChangeArrowheads="1"/>
          </p:cNvSpPr>
          <p:nvPr/>
        </p:nvSpPr>
        <p:spPr bwMode="auto">
          <a:xfrm>
            <a:off x="6496050" y="5303838"/>
            <a:ext cx="2370138" cy="1200150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Only connect to 9 inputs, not fully connected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文字方塊 50"/>
          <p:cNvSpPr txBox="1">
            <a:spLocks noChangeArrowheads="1"/>
          </p:cNvSpPr>
          <p:nvPr/>
        </p:nvSpPr>
        <p:spPr bwMode="auto">
          <a:xfrm>
            <a:off x="5454650" y="1408113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4:</a:t>
            </a:r>
            <a:endParaRPr lang="zh-TW" altLang="en-US"/>
          </a:p>
        </p:txBody>
      </p:sp>
      <p:sp>
        <p:nvSpPr>
          <p:cNvPr id="26" name="文字方塊 51"/>
          <p:cNvSpPr txBox="1">
            <a:spLocks noChangeArrowheads="1"/>
          </p:cNvSpPr>
          <p:nvPr/>
        </p:nvSpPr>
        <p:spPr bwMode="auto">
          <a:xfrm>
            <a:off x="5229225" y="3562350"/>
            <a:ext cx="639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TW"/>
              <a:t>10:</a:t>
            </a:r>
            <a:endParaRPr lang="zh-TW" altLang="en-US"/>
          </a:p>
        </p:txBody>
      </p:sp>
      <p:sp>
        <p:nvSpPr>
          <p:cNvPr id="27" name="文字方塊 52"/>
          <p:cNvSpPr txBox="1">
            <a:spLocks noChangeArrowheads="1"/>
          </p:cNvSpPr>
          <p:nvPr/>
        </p:nvSpPr>
        <p:spPr bwMode="auto">
          <a:xfrm>
            <a:off x="5291138" y="5789613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16</a:t>
            </a:r>
            <a:endParaRPr lang="zh-TW" altLang="en-US"/>
          </a:p>
        </p:txBody>
      </p:sp>
      <p:sp>
        <p:nvSpPr>
          <p:cNvPr id="28" name="矩形 54"/>
          <p:cNvSpPr/>
          <p:nvPr/>
        </p:nvSpPr>
        <p:spPr>
          <a:xfrm>
            <a:off x="5888038" y="1460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矩形 55"/>
          <p:cNvSpPr/>
          <p:nvPr/>
        </p:nvSpPr>
        <p:spPr>
          <a:xfrm>
            <a:off x="5888038" y="614363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矩形 56"/>
          <p:cNvSpPr/>
          <p:nvPr/>
        </p:nvSpPr>
        <p:spPr>
          <a:xfrm>
            <a:off x="5888038" y="105727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1" name="矩形 57"/>
          <p:cNvSpPr/>
          <p:nvPr/>
        </p:nvSpPr>
        <p:spPr>
          <a:xfrm>
            <a:off x="5888038" y="1517650"/>
            <a:ext cx="26987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2" name="矩形 58"/>
          <p:cNvSpPr/>
          <p:nvPr/>
        </p:nvSpPr>
        <p:spPr>
          <a:xfrm>
            <a:off x="5888038" y="23558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3" name="矩形 59"/>
          <p:cNvSpPr/>
          <p:nvPr/>
        </p:nvSpPr>
        <p:spPr>
          <a:xfrm>
            <a:off x="5888038" y="28257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4" name="矩形 60"/>
          <p:cNvSpPr/>
          <p:nvPr/>
        </p:nvSpPr>
        <p:spPr>
          <a:xfrm>
            <a:off x="5888038" y="326707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5" name="矩形 61"/>
          <p:cNvSpPr/>
          <p:nvPr/>
        </p:nvSpPr>
        <p:spPr>
          <a:xfrm>
            <a:off x="5888038" y="3729038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矩形 62"/>
          <p:cNvSpPr/>
          <p:nvPr/>
        </p:nvSpPr>
        <p:spPr>
          <a:xfrm>
            <a:off x="5888038" y="4519613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7" name="矩形 63"/>
          <p:cNvSpPr/>
          <p:nvPr/>
        </p:nvSpPr>
        <p:spPr>
          <a:xfrm>
            <a:off x="5888038" y="498792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8" name="矩形 64"/>
          <p:cNvSpPr/>
          <p:nvPr/>
        </p:nvSpPr>
        <p:spPr>
          <a:xfrm>
            <a:off x="5888038" y="5430838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9" name="矩形 65"/>
          <p:cNvSpPr/>
          <p:nvPr/>
        </p:nvSpPr>
        <p:spPr>
          <a:xfrm>
            <a:off x="5888038" y="589280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40" name="直線單箭頭接點 67"/>
          <p:cNvCxnSpPr>
            <a:stCxn id="28" idx="3"/>
          </p:cNvCxnSpPr>
          <p:nvPr/>
        </p:nvCxnSpPr>
        <p:spPr>
          <a:xfrm>
            <a:off x="6157913" y="280988"/>
            <a:ext cx="1420812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68"/>
          <p:cNvCxnSpPr>
            <a:stCxn id="29" idx="3"/>
          </p:cNvCxnSpPr>
          <p:nvPr/>
        </p:nvCxnSpPr>
        <p:spPr>
          <a:xfrm>
            <a:off x="6157913" y="749300"/>
            <a:ext cx="1420812" cy="80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0"/>
          <p:cNvCxnSpPr>
            <a:stCxn id="30" idx="3"/>
          </p:cNvCxnSpPr>
          <p:nvPr/>
        </p:nvCxnSpPr>
        <p:spPr>
          <a:xfrm>
            <a:off x="6157913" y="1192213"/>
            <a:ext cx="1420812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78"/>
          <p:cNvCxnSpPr/>
          <p:nvPr/>
        </p:nvCxnSpPr>
        <p:spPr>
          <a:xfrm flipV="1">
            <a:off x="6176963" y="1597025"/>
            <a:ext cx="1350962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79"/>
          <p:cNvCxnSpPr>
            <a:endCxn id="49" idx="2"/>
          </p:cNvCxnSpPr>
          <p:nvPr/>
        </p:nvCxnSpPr>
        <p:spPr>
          <a:xfrm flipV="1">
            <a:off x="6176963" y="1536700"/>
            <a:ext cx="1371600" cy="14160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80"/>
          <p:cNvCxnSpPr>
            <a:endCxn id="49" idx="2"/>
          </p:cNvCxnSpPr>
          <p:nvPr/>
        </p:nvCxnSpPr>
        <p:spPr>
          <a:xfrm flipV="1">
            <a:off x="6176963" y="1536700"/>
            <a:ext cx="1371600" cy="1863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81"/>
          <p:cNvCxnSpPr>
            <a:stCxn id="36" idx="3"/>
          </p:cNvCxnSpPr>
          <p:nvPr/>
        </p:nvCxnSpPr>
        <p:spPr>
          <a:xfrm flipV="1">
            <a:off x="6157913" y="1644650"/>
            <a:ext cx="1350962" cy="3009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82"/>
          <p:cNvCxnSpPr>
            <a:endCxn id="49" idx="2"/>
          </p:cNvCxnSpPr>
          <p:nvPr/>
        </p:nvCxnSpPr>
        <p:spPr>
          <a:xfrm flipV="1">
            <a:off x="6157913" y="1536700"/>
            <a:ext cx="1390650" cy="3565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83"/>
          <p:cNvCxnSpPr>
            <a:endCxn id="49" idx="2"/>
          </p:cNvCxnSpPr>
          <p:nvPr/>
        </p:nvCxnSpPr>
        <p:spPr>
          <a:xfrm flipV="1">
            <a:off x="6157913" y="1536700"/>
            <a:ext cx="1390650" cy="4013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108"/>
          <p:cNvSpPr>
            <a:spLocks noChangeArrowheads="1"/>
          </p:cNvSpPr>
          <p:nvPr/>
        </p:nvSpPr>
        <p:spPr bwMode="auto">
          <a:xfrm>
            <a:off x="7548563" y="1177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0" name="橢圓 116"/>
          <p:cNvSpPr/>
          <p:nvPr/>
        </p:nvSpPr>
        <p:spPr>
          <a:xfrm>
            <a:off x="446088" y="160338"/>
            <a:ext cx="455612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" name="橢圓 117"/>
          <p:cNvSpPr/>
          <p:nvPr/>
        </p:nvSpPr>
        <p:spPr>
          <a:xfrm>
            <a:off x="998538" y="131763"/>
            <a:ext cx="455612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橢圓 118"/>
          <p:cNvSpPr/>
          <p:nvPr/>
        </p:nvSpPr>
        <p:spPr>
          <a:xfrm>
            <a:off x="1509713" y="146050"/>
            <a:ext cx="455612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橢圓 119"/>
          <p:cNvSpPr/>
          <p:nvPr/>
        </p:nvSpPr>
        <p:spPr>
          <a:xfrm>
            <a:off x="446088" y="619125"/>
            <a:ext cx="455612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4" name="橢圓 120"/>
          <p:cNvSpPr/>
          <p:nvPr/>
        </p:nvSpPr>
        <p:spPr>
          <a:xfrm>
            <a:off x="998538" y="590550"/>
            <a:ext cx="455612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5" name="橢圓 121"/>
          <p:cNvSpPr/>
          <p:nvPr/>
        </p:nvSpPr>
        <p:spPr>
          <a:xfrm>
            <a:off x="1509713" y="603250"/>
            <a:ext cx="455612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6" name="橢圓 122"/>
          <p:cNvSpPr/>
          <p:nvPr/>
        </p:nvSpPr>
        <p:spPr>
          <a:xfrm>
            <a:off x="458788" y="1074738"/>
            <a:ext cx="455612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7" name="橢圓 123"/>
          <p:cNvSpPr/>
          <p:nvPr/>
        </p:nvSpPr>
        <p:spPr>
          <a:xfrm>
            <a:off x="1011238" y="1046163"/>
            <a:ext cx="455612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8" name="橢圓 124"/>
          <p:cNvSpPr/>
          <p:nvPr/>
        </p:nvSpPr>
        <p:spPr>
          <a:xfrm>
            <a:off x="1522413" y="1058863"/>
            <a:ext cx="455612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9" name="文字方塊 66"/>
          <p:cNvSpPr txBox="1"/>
          <p:nvPr/>
        </p:nvSpPr>
        <p:spPr>
          <a:xfrm>
            <a:off x="381000" y="5258561"/>
            <a:ext cx="32766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fewer parameters!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400050" y="1849438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400050" y="152400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4" name="文字方塊 6"/>
          <p:cNvSpPr txBox="1">
            <a:spLocks noChangeArrowheads="1"/>
          </p:cNvSpPr>
          <p:nvPr/>
        </p:nvSpPr>
        <p:spPr bwMode="auto">
          <a:xfrm>
            <a:off x="2022475" y="606425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7" name="矩形 7"/>
          <p:cNvSpPr/>
          <p:nvPr/>
        </p:nvSpPr>
        <p:spPr>
          <a:xfrm>
            <a:off x="911225" y="1835150"/>
            <a:ext cx="1417638" cy="1381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696" name="文字方塊 37"/>
          <p:cNvSpPr txBox="1">
            <a:spLocks noChangeArrowheads="1"/>
          </p:cNvSpPr>
          <p:nvPr/>
        </p:nvSpPr>
        <p:spPr bwMode="auto">
          <a:xfrm>
            <a:off x="5445125" y="4921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1:</a:t>
            </a:r>
            <a:endParaRPr lang="zh-TW" altLang="en-US"/>
          </a:p>
        </p:txBody>
      </p:sp>
      <p:sp>
        <p:nvSpPr>
          <p:cNvPr id="26697" name="文字方塊 38"/>
          <p:cNvSpPr txBox="1">
            <a:spLocks noChangeArrowheads="1"/>
          </p:cNvSpPr>
          <p:nvPr/>
        </p:nvSpPr>
        <p:spPr bwMode="auto">
          <a:xfrm>
            <a:off x="5445125" y="511175"/>
            <a:ext cx="38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2:</a:t>
            </a:r>
            <a:endParaRPr lang="zh-TW" altLang="en-US"/>
          </a:p>
        </p:txBody>
      </p:sp>
      <p:sp>
        <p:nvSpPr>
          <p:cNvPr id="26698" name="文字方塊 39"/>
          <p:cNvSpPr txBox="1">
            <a:spLocks noChangeArrowheads="1"/>
          </p:cNvSpPr>
          <p:nvPr/>
        </p:nvSpPr>
        <p:spPr bwMode="auto">
          <a:xfrm>
            <a:off x="5445125" y="96043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3:</a:t>
            </a:r>
            <a:endParaRPr lang="zh-TW" altLang="en-US"/>
          </a:p>
        </p:txBody>
      </p:sp>
      <p:sp>
        <p:nvSpPr>
          <p:cNvPr id="26699" name="文字方塊 40"/>
          <p:cNvSpPr txBox="1">
            <a:spLocks noChangeArrowheads="1"/>
          </p:cNvSpPr>
          <p:nvPr/>
        </p:nvSpPr>
        <p:spPr bwMode="auto">
          <a:xfrm rot="5400000">
            <a:off x="5308600" y="1811338"/>
            <a:ext cx="820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0" name="文字方塊 41"/>
          <p:cNvSpPr txBox="1">
            <a:spLocks noChangeArrowheads="1"/>
          </p:cNvSpPr>
          <p:nvPr/>
        </p:nvSpPr>
        <p:spPr bwMode="auto">
          <a:xfrm>
            <a:off x="5461000" y="223996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7:</a:t>
            </a:r>
            <a:endParaRPr lang="zh-TW" altLang="en-US"/>
          </a:p>
        </p:txBody>
      </p:sp>
      <p:sp>
        <p:nvSpPr>
          <p:cNvPr id="26701" name="文字方塊 42"/>
          <p:cNvSpPr txBox="1">
            <a:spLocks noChangeArrowheads="1"/>
          </p:cNvSpPr>
          <p:nvPr/>
        </p:nvSpPr>
        <p:spPr bwMode="auto">
          <a:xfrm>
            <a:off x="5461000" y="2701925"/>
            <a:ext cx="387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8:</a:t>
            </a:r>
            <a:endParaRPr lang="zh-TW" altLang="en-US"/>
          </a:p>
        </p:txBody>
      </p:sp>
      <p:sp>
        <p:nvSpPr>
          <p:cNvPr id="26702" name="文字方塊 43"/>
          <p:cNvSpPr txBox="1">
            <a:spLocks noChangeArrowheads="1"/>
          </p:cNvSpPr>
          <p:nvPr/>
        </p:nvSpPr>
        <p:spPr bwMode="auto">
          <a:xfrm>
            <a:off x="5461000" y="315118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9:</a:t>
            </a:r>
            <a:endParaRPr lang="zh-TW" altLang="en-US"/>
          </a:p>
        </p:txBody>
      </p:sp>
      <p:sp>
        <p:nvSpPr>
          <p:cNvPr id="26703" name="文字方塊 44"/>
          <p:cNvSpPr txBox="1">
            <a:spLocks noChangeArrowheads="1"/>
          </p:cNvSpPr>
          <p:nvPr/>
        </p:nvSpPr>
        <p:spPr bwMode="auto">
          <a:xfrm rot="5400000">
            <a:off x="5446713" y="3987800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4" name="文字方塊 45"/>
          <p:cNvSpPr txBox="1">
            <a:spLocks noChangeArrowheads="1"/>
          </p:cNvSpPr>
          <p:nvPr/>
        </p:nvSpPr>
        <p:spPr bwMode="auto">
          <a:xfrm>
            <a:off x="5302250" y="4438650"/>
            <a:ext cx="522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13:</a:t>
            </a:r>
            <a:endParaRPr lang="zh-TW" altLang="en-US"/>
          </a:p>
        </p:txBody>
      </p:sp>
      <p:sp>
        <p:nvSpPr>
          <p:cNvPr id="26705" name="文字方塊 46"/>
          <p:cNvSpPr txBox="1">
            <a:spLocks noChangeArrowheads="1"/>
          </p:cNvSpPr>
          <p:nvPr/>
        </p:nvSpPr>
        <p:spPr bwMode="auto">
          <a:xfrm>
            <a:off x="5295900" y="4902200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14:</a:t>
            </a:r>
            <a:endParaRPr lang="zh-TW" altLang="en-US"/>
          </a:p>
        </p:txBody>
      </p:sp>
      <p:sp>
        <p:nvSpPr>
          <p:cNvPr id="26706" name="文字方塊 47"/>
          <p:cNvSpPr txBox="1">
            <a:spLocks noChangeArrowheads="1"/>
          </p:cNvSpPr>
          <p:nvPr/>
        </p:nvSpPr>
        <p:spPr bwMode="auto">
          <a:xfrm>
            <a:off x="5295900" y="5380038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15:</a:t>
            </a:r>
            <a:endParaRPr lang="zh-TW" altLang="en-US"/>
          </a:p>
        </p:txBody>
      </p:sp>
      <p:sp>
        <p:nvSpPr>
          <p:cNvPr id="26707" name="文字方塊 48"/>
          <p:cNvSpPr txBox="1">
            <a:spLocks noChangeArrowheads="1"/>
          </p:cNvSpPr>
          <p:nvPr/>
        </p:nvSpPr>
        <p:spPr bwMode="auto">
          <a:xfrm rot="5400000">
            <a:off x="5495131" y="6217444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8" name="文字方塊 50"/>
          <p:cNvSpPr txBox="1">
            <a:spLocks noChangeArrowheads="1"/>
          </p:cNvSpPr>
          <p:nvPr/>
        </p:nvSpPr>
        <p:spPr bwMode="auto">
          <a:xfrm>
            <a:off x="5454650" y="1408113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4:</a:t>
            </a:r>
            <a:endParaRPr lang="zh-TW" altLang="en-US"/>
          </a:p>
        </p:txBody>
      </p:sp>
      <p:sp>
        <p:nvSpPr>
          <p:cNvPr id="26709" name="文字方塊 51"/>
          <p:cNvSpPr txBox="1">
            <a:spLocks noChangeArrowheads="1"/>
          </p:cNvSpPr>
          <p:nvPr/>
        </p:nvSpPr>
        <p:spPr bwMode="auto">
          <a:xfrm>
            <a:off x="5229225" y="3562350"/>
            <a:ext cx="639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TW"/>
              <a:t>10:</a:t>
            </a:r>
            <a:endParaRPr lang="zh-TW" altLang="en-US"/>
          </a:p>
        </p:txBody>
      </p:sp>
      <p:sp>
        <p:nvSpPr>
          <p:cNvPr id="26710" name="文字方塊 52"/>
          <p:cNvSpPr txBox="1">
            <a:spLocks noChangeArrowheads="1"/>
          </p:cNvSpPr>
          <p:nvPr/>
        </p:nvSpPr>
        <p:spPr bwMode="auto">
          <a:xfrm>
            <a:off x="5291138" y="5789613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16:</a:t>
            </a:r>
            <a:endParaRPr lang="zh-TW" altLang="en-US"/>
          </a:p>
        </p:txBody>
      </p:sp>
      <p:sp>
        <p:nvSpPr>
          <p:cNvPr id="23" name="矩形 54"/>
          <p:cNvSpPr/>
          <p:nvPr/>
        </p:nvSpPr>
        <p:spPr>
          <a:xfrm>
            <a:off x="5888038" y="1460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矩形 55"/>
          <p:cNvSpPr/>
          <p:nvPr/>
        </p:nvSpPr>
        <p:spPr>
          <a:xfrm>
            <a:off x="5888038" y="614363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5" name="矩形 56"/>
          <p:cNvSpPr/>
          <p:nvPr/>
        </p:nvSpPr>
        <p:spPr>
          <a:xfrm>
            <a:off x="5888038" y="105727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矩形 57"/>
          <p:cNvSpPr/>
          <p:nvPr/>
        </p:nvSpPr>
        <p:spPr>
          <a:xfrm>
            <a:off x="5888038" y="1517650"/>
            <a:ext cx="26987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7" name="矩形 58"/>
          <p:cNvSpPr/>
          <p:nvPr/>
        </p:nvSpPr>
        <p:spPr>
          <a:xfrm>
            <a:off x="5888038" y="23558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矩形 59"/>
          <p:cNvSpPr/>
          <p:nvPr/>
        </p:nvSpPr>
        <p:spPr>
          <a:xfrm>
            <a:off x="5888038" y="282575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矩形 60"/>
          <p:cNvSpPr/>
          <p:nvPr/>
        </p:nvSpPr>
        <p:spPr>
          <a:xfrm>
            <a:off x="5888038" y="326707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矩形 61"/>
          <p:cNvSpPr/>
          <p:nvPr/>
        </p:nvSpPr>
        <p:spPr>
          <a:xfrm>
            <a:off x="5888038" y="3729038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1" name="矩形 62"/>
          <p:cNvSpPr/>
          <p:nvPr/>
        </p:nvSpPr>
        <p:spPr>
          <a:xfrm>
            <a:off x="5888038" y="4519613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2" name="矩形 63"/>
          <p:cNvSpPr/>
          <p:nvPr/>
        </p:nvSpPr>
        <p:spPr>
          <a:xfrm>
            <a:off x="5888038" y="4987925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3" name="矩形 64"/>
          <p:cNvSpPr/>
          <p:nvPr/>
        </p:nvSpPr>
        <p:spPr>
          <a:xfrm>
            <a:off x="5888038" y="5430838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4" name="矩形 65"/>
          <p:cNvSpPr/>
          <p:nvPr/>
        </p:nvSpPr>
        <p:spPr>
          <a:xfrm>
            <a:off x="5888038" y="5892800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35" name="直線單箭頭接點 67"/>
          <p:cNvCxnSpPr>
            <a:stCxn id="23" idx="3"/>
          </p:cNvCxnSpPr>
          <p:nvPr/>
        </p:nvCxnSpPr>
        <p:spPr>
          <a:xfrm>
            <a:off x="6157913" y="280988"/>
            <a:ext cx="1420812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68"/>
          <p:cNvCxnSpPr>
            <a:stCxn id="24" idx="3"/>
          </p:cNvCxnSpPr>
          <p:nvPr/>
        </p:nvCxnSpPr>
        <p:spPr>
          <a:xfrm>
            <a:off x="6157913" y="749300"/>
            <a:ext cx="1420812" cy="80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70"/>
          <p:cNvCxnSpPr>
            <a:stCxn id="25" idx="3"/>
          </p:cNvCxnSpPr>
          <p:nvPr/>
        </p:nvCxnSpPr>
        <p:spPr>
          <a:xfrm>
            <a:off x="6157913" y="1192213"/>
            <a:ext cx="1420812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78"/>
          <p:cNvCxnSpPr/>
          <p:nvPr/>
        </p:nvCxnSpPr>
        <p:spPr>
          <a:xfrm flipV="1">
            <a:off x="6176963" y="1597025"/>
            <a:ext cx="1350962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9"/>
          <p:cNvCxnSpPr>
            <a:endCxn id="44" idx="2"/>
          </p:cNvCxnSpPr>
          <p:nvPr/>
        </p:nvCxnSpPr>
        <p:spPr>
          <a:xfrm flipV="1">
            <a:off x="6176963" y="1536700"/>
            <a:ext cx="1371600" cy="14160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80"/>
          <p:cNvCxnSpPr>
            <a:endCxn id="44" idx="2"/>
          </p:cNvCxnSpPr>
          <p:nvPr/>
        </p:nvCxnSpPr>
        <p:spPr>
          <a:xfrm flipV="1">
            <a:off x="6176963" y="1536700"/>
            <a:ext cx="1371600" cy="1863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81"/>
          <p:cNvCxnSpPr>
            <a:stCxn id="31" idx="3"/>
          </p:cNvCxnSpPr>
          <p:nvPr/>
        </p:nvCxnSpPr>
        <p:spPr>
          <a:xfrm flipV="1">
            <a:off x="6157913" y="1644650"/>
            <a:ext cx="1350962" cy="3009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82"/>
          <p:cNvCxnSpPr>
            <a:endCxn id="44" idx="2"/>
          </p:cNvCxnSpPr>
          <p:nvPr/>
        </p:nvCxnSpPr>
        <p:spPr>
          <a:xfrm flipV="1">
            <a:off x="6157913" y="1536700"/>
            <a:ext cx="1390650" cy="3565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83"/>
          <p:cNvCxnSpPr>
            <a:endCxn id="44" idx="2"/>
          </p:cNvCxnSpPr>
          <p:nvPr/>
        </p:nvCxnSpPr>
        <p:spPr>
          <a:xfrm flipV="1">
            <a:off x="6157913" y="1536700"/>
            <a:ext cx="1390650" cy="4013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108"/>
          <p:cNvSpPr>
            <a:spLocks noChangeArrowheads="1"/>
          </p:cNvSpPr>
          <p:nvPr/>
        </p:nvSpPr>
        <p:spPr bwMode="auto">
          <a:xfrm>
            <a:off x="7548563" y="1177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5" name="橢圓 109"/>
          <p:cNvSpPr>
            <a:spLocks noChangeArrowheads="1"/>
          </p:cNvSpPr>
          <p:nvPr/>
        </p:nvSpPr>
        <p:spPr bwMode="auto">
          <a:xfrm>
            <a:off x="7527925" y="297338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6" name="橢圓 116"/>
          <p:cNvSpPr/>
          <p:nvPr/>
        </p:nvSpPr>
        <p:spPr>
          <a:xfrm>
            <a:off x="446088" y="160338"/>
            <a:ext cx="455612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7" name="橢圓 117"/>
          <p:cNvSpPr/>
          <p:nvPr/>
        </p:nvSpPr>
        <p:spPr>
          <a:xfrm>
            <a:off x="998538" y="131763"/>
            <a:ext cx="455612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橢圓 118"/>
          <p:cNvSpPr/>
          <p:nvPr/>
        </p:nvSpPr>
        <p:spPr>
          <a:xfrm>
            <a:off x="1509713" y="146050"/>
            <a:ext cx="455612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9" name="橢圓 119"/>
          <p:cNvSpPr/>
          <p:nvPr/>
        </p:nvSpPr>
        <p:spPr>
          <a:xfrm>
            <a:off x="446088" y="619125"/>
            <a:ext cx="455612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0" name="橢圓 120"/>
          <p:cNvSpPr/>
          <p:nvPr/>
        </p:nvSpPr>
        <p:spPr>
          <a:xfrm>
            <a:off x="998538" y="590550"/>
            <a:ext cx="455612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" name="橢圓 121"/>
          <p:cNvSpPr/>
          <p:nvPr/>
        </p:nvSpPr>
        <p:spPr>
          <a:xfrm>
            <a:off x="1509713" y="603250"/>
            <a:ext cx="455612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橢圓 122"/>
          <p:cNvSpPr/>
          <p:nvPr/>
        </p:nvSpPr>
        <p:spPr>
          <a:xfrm>
            <a:off x="458788" y="1074738"/>
            <a:ext cx="455612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橢圓 123"/>
          <p:cNvSpPr/>
          <p:nvPr/>
        </p:nvSpPr>
        <p:spPr>
          <a:xfrm>
            <a:off x="1011238" y="1046163"/>
            <a:ext cx="455612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4" name="橢圓 124"/>
          <p:cNvSpPr/>
          <p:nvPr/>
        </p:nvSpPr>
        <p:spPr>
          <a:xfrm>
            <a:off x="1522413" y="1058863"/>
            <a:ext cx="455612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5" name="文字方塊 66"/>
          <p:cNvSpPr txBox="1">
            <a:spLocks noChangeArrowheads="1"/>
          </p:cNvSpPr>
          <p:nvPr/>
        </p:nvSpPr>
        <p:spPr bwMode="auto">
          <a:xfrm>
            <a:off x="6515100" y="5761038"/>
            <a:ext cx="2628900" cy="460375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Shared weights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cxnSp>
        <p:nvCxnSpPr>
          <p:cNvPr id="56" name="直線單箭頭接點 71"/>
          <p:cNvCxnSpPr>
            <a:stCxn id="24" idx="3"/>
            <a:endCxn id="45" idx="2"/>
          </p:cNvCxnSpPr>
          <p:nvPr/>
        </p:nvCxnSpPr>
        <p:spPr>
          <a:xfrm>
            <a:off x="6157913" y="749300"/>
            <a:ext cx="1370012" cy="25844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72"/>
          <p:cNvCxnSpPr>
            <a:stCxn id="25" idx="3"/>
            <a:endCxn id="45" idx="2"/>
          </p:cNvCxnSpPr>
          <p:nvPr/>
        </p:nvCxnSpPr>
        <p:spPr>
          <a:xfrm>
            <a:off x="6157913" y="1192213"/>
            <a:ext cx="1370012" cy="214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73"/>
          <p:cNvCxnSpPr>
            <a:stCxn id="26" idx="3"/>
            <a:endCxn id="45" idx="2"/>
          </p:cNvCxnSpPr>
          <p:nvPr/>
        </p:nvCxnSpPr>
        <p:spPr>
          <a:xfrm>
            <a:off x="6157913" y="1654175"/>
            <a:ext cx="1370012" cy="16795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74"/>
          <p:cNvCxnSpPr>
            <a:endCxn id="45" idx="2"/>
          </p:cNvCxnSpPr>
          <p:nvPr/>
        </p:nvCxnSpPr>
        <p:spPr>
          <a:xfrm>
            <a:off x="6186488" y="2981325"/>
            <a:ext cx="1341437" cy="352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75"/>
          <p:cNvCxnSpPr>
            <a:endCxn id="45" idx="2"/>
          </p:cNvCxnSpPr>
          <p:nvPr/>
        </p:nvCxnSpPr>
        <p:spPr>
          <a:xfrm flipV="1">
            <a:off x="6173788" y="3333750"/>
            <a:ext cx="1354137" cy="1254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76"/>
          <p:cNvCxnSpPr>
            <a:endCxn id="45" idx="2"/>
          </p:cNvCxnSpPr>
          <p:nvPr/>
        </p:nvCxnSpPr>
        <p:spPr>
          <a:xfrm flipV="1">
            <a:off x="6173788" y="3333750"/>
            <a:ext cx="1354137" cy="5699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77"/>
          <p:cNvCxnSpPr>
            <a:stCxn id="32" idx="3"/>
          </p:cNvCxnSpPr>
          <p:nvPr/>
        </p:nvCxnSpPr>
        <p:spPr>
          <a:xfrm flipV="1">
            <a:off x="6157913" y="3360738"/>
            <a:ext cx="1336675" cy="17621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84"/>
          <p:cNvCxnSpPr>
            <a:stCxn id="33" idx="3"/>
          </p:cNvCxnSpPr>
          <p:nvPr/>
        </p:nvCxnSpPr>
        <p:spPr>
          <a:xfrm flipV="1">
            <a:off x="6157913" y="3327400"/>
            <a:ext cx="1358900" cy="223837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85"/>
          <p:cNvCxnSpPr>
            <a:stCxn id="34" idx="3"/>
          </p:cNvCxnSpPr>
          <p:nvPr/>
        </p:nvCxnSpPr>
        <p:spPr>
          <a:xfrm flipV="1">
            <a:off x="6157913" y="3389313"/>
            <a:ext cx="1343025" cy="26384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53" name="文字方塊 87"/>
          <p:cNvSpPr txBox="1">
            <a:spLocks noChangeArrowheads="1"/>
          </p:cNvSpPr>
          <p:nvPr/>
        </p:nvSpPr>
        <p:spPr bwMode="auto">
          <a:xfrm>
            <a:off x="708025" y="4640263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pic>
        <p:nvPicPr>
          <p:cNvPr id="66" name="圖片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216025"/>
            <a:ext cx="2230438" cy="2243138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直線單箭頭接點 34"/>
          <p:cNvCxnSpPr/>
          <p:nvPr/>
        </p:nvCxnSpPr>
        <p:spPr>
          <a:xfrm flipV="1">
            <a:off x="2328863" y="1557338"/>
            <a:ext cx="944562" cy="933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33"/>
          <p:cNvCxnSpPr/>
          <p:nvPr/>
        </p:nvCxnSpPr>
        <p:spPr>
          <a:xfrm>
            <a:off x="2022475" y="838200"/>
            <a:ext cx="125095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91"/>
          <p:cNvSpPr txBox="1"/>
          <p:nvPr/>
        </p:nvSpPr>
        <p:spPr>
          <a:xfrm>
            <a:off x="609600" y="5257800"/>
            <a:ext cx="348304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70" name="文字方塊 92"/>
          <p:cNvSpPr txBox="1"/>
          <p:nvPr/>
        </p:nvSpPr>
        <p:spPr>
          <a:xfrm>
            <a:off x="629478" y="5937959"/>
            <a:ext cx="348532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Even 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The whole CNN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grpSp>
        <p:nvGrpSpPr>
          <p:cNvPr id="27650" name="群組 3"/>
          <p:cNvGrpSpPr>
            <a:grpSpLocks/>
          </p:cNvGrpSpPr>
          <p:nvPr/>
        </p:nvGrpSpPr>
        <p:grpSpPr bwMode="auto">
          <a:xfrm>
            <a:off x="749300" y="2274888"/>
            <a:ext cx="2906713" cy="3200400"/>
            <a:chOff x="-1626455" y="3999117"/>
            <a:chExt cx="2906568" cy="3201477"/>
          </a:xfrm>
        </p:grpSpPr>
        <p:pic>
          <p:nvPicPr>
            <p:cNvPr id="27678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/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7651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字方塊 8"/>
          <p:cNvSpPr txBox="1">
            <a:spLocks noChangeArrowheads="1"/>
          </p:cNvSpPr>
          <p:nvPr/>
        </p:nvSpPr>
        <p:spPr bwMode="auto">
          <a:xfrm>
            <a:off x="1277938" y="1706563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10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/>
          <p:cNvSpPr txBox="1"/>
          <p:nvPr/>
        </p:nvSpPr>
        <p:spPr>
          <a:xfrm>
            <a:off x="3324218" y="6055666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向下箭號 11"/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/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/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/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/>
          <p:cNvSpPr/>
          <p:nvPr/>
        </p:nvSpPr>
        <p:spPr>
          <a:xfrm rot="10800000">
            <a:off x="4881563" y="5753100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/>
          <p:cNvSpPr/>
          <p:nvPr/>
        </p:nvSpPr>
        <p:spPr>
          <a:xfrm rot="16200000">
            <a:off x="2154237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674" name="文字方塊 20"/>
          <p:cNvSpPr txBox="1">
            <a:spLocks noChangeArrowheads="1"/>
          </p:cNvSpPr>
          <p:nvPr/>
        </p:nvSpPr>
        <p:spPr bwMode="auto">
          <a:xfrm>
            <a:off x="7424738" y="3414713"/>
            <a:ext cx="1690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22" name="左大括弧 22"/>
          <p:cNvSpPr/>
          <p:nvPr/>
        </p:nvSpPr>
        <p:spPr>
          <a:xfrm flipH="1">
            <a:off x="7026275" y="1806575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矩形 23"/>
          <p:cNvSpPr/>
          <p:nvPr/>
        </p:nvSpPr>
        <p:spPr>
          <a:xfrm>
            <a:off x="5168900" y="2976563"/>
            <a:ext cx="1857375" cy="696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矩形 25"/>
          <p:cNvSpPr/>
          <p:nvPr/>
        </p:nvSpPr>
        <p:spPr>
          <a:xfrm>
            <a:off x="5168900" y="5080000"/>
            <a:ext cx="1857375" cy="69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Max Pooling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" name="橢圓 11"/>
          <p:cNvSpPr>
            <a:spLocks noChangeArrowheads="1"/>
          </p:cNvSpPr>
          <p:nvPr/>
        </p:nvSpPr>
        <p:spPr bwMode="auto">
          <a:xfrm>
            <a:off x="895350" y="3284538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" name="橢圓 12"/>
          <p:cNvSpPr>
            <a:spLocks noChangeArrowheads="1"/>
          </p:cNvSpPr>
          <p:nvPr/>
        </p:nvSpPr>
        <p:spPr bwMode="auto">
          <a:xfrm>
            <a:off x="1736725" y="32845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7" name="橢圓 13"/>
          <p:cNvSpPr>
            <a:spLocks noChangeArrowheads="1"/>
          </p:cNvSpPr>
          <p:nvPr/>
        </p:nvSpPr>
        <p:spPr bwMode="auto">
          <a:xfrm>
            <a:off x="2579688" y="32845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14"/>
          <p:cNvSpPr>
            <a:spLocks noChangeArrowheads="1"/>
          </p:cNvSpPr>
          <p:nvPr/>
        </p:nvSpPr>
        <p:spPr bwMode="auto">
          <a:xfrm>
            <a:off x="3421063" y="32845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15"/>
          <p:cNvSpPr>
            <a:spLocks noChangeArrowheads="1"/>
          </p:cNvSpPr>
          <p:nvPr/>
        </p:nvSpPr>
        <p:spPr bwMode="auto">
          <a:xfrm>
            <a:off x="895350" y="4084638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16"/>
          <p:cNvSpPr>
            <a:spLocks noChangeArrowheads="1"/>
          </p:cNvSpPr>
          <p:nvPr/>
        </p:nvSpPr>
        <p:spPr bwMode="auto">
          <a:xfrm>
            <a:off x="1736725" y="40846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7"/>
          <p:cNvSpPr>
            <a:spLocks noChangeArrowheads="1"/>
          </p:cNvSpPr>
          <p:nvPr/>
        </p:nvSpPr>
        <p:spPr bwMode="auto">
          <a:xfrm>
            <a:off x="2579688" y="40846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8"/>
          <p:cNvSpPr>
            <a:spLocks noChangeArrowheads="1"/>
          </p:cNvSpPr>
          <p:nvPr/>
        </p:nvSpPr>
        <p:spPr bwMode="auto">
          <a:xfrm>
            <a:off x="3421063" y="40846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9"/>
          <p:cNvSpPr>
            <a:spLocks noChangeArrowheads="1"/>
          </p:cNvSpPr>
          <p:nvPr/>
        </p:nvSpPr>
        <p:spPr bwMode="auto">
          <a:xfrm>
            <a:off x="895350" y="49434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20"/>
          <p:cNvSpPr>
            <a:spLocks noChangeArrowheads="1"/>
          </p:cNvSpPr>
          <p:nvPr/>
        </p:nvSpPr>
        <p:spPr bwMode="auto">
          <a:xfrm>
            <a:off x="1736725" y="49434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21"/>
          <p:cNvSpPr>
            <a:spLocks noChangeArrowheads="1"/>
          </p:cNvSpPr>
          <p:nvPr/>
        </p:nvSpPr>
        <p:spPr bwMode="auto">
          <a:xfrm>
            <a:off x="2579688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22"/>
          <p:cNvSpPr>
            <a:spLocks noChangeArrowheads="1"/>
          </p:cNvSpPr>
          <p:nvPr/>
        </p:nvSpPr>
        <p:spPr bwMode="auto">
          <a:xfrm>
            <a:off x="3421063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23"/>
          <p:cNvSpPr>
            <a:spLocks noChangeArrowheads="1"/>
          </p:cNvSpPr>
          <p:nvPr/>
        </p:nvSpPr>
        <p:spPr bwMode="auto">
          <a:xfrm>
            <a:off x="895350" y="57435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24"/>
          <p:cNvSpPr>
            <a:spLocks noChangeArrowheads="1"/>
          </p:cNvSpPr>
          <p:nvPr/>
        </p:nvSpPr>
        <p:spPr bwMode="auto">
          <a:xfrm>
            <a:off x="1736725" y="57435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5"/>
          <p:cNvSpPr>
            <a:spLocks noChangeArrowheads="1"/>
          </p:cNvSpPr>
          <p:nvPr/>
        </p:nvSpPr>
        <p:spPr bwMode="auto">
          <a:xfrm>
            <a:off x="2579688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6"/>
          <p:cNvSpPr>
            <a:spLocks noChangeArrowheads="1"/>
          </p:cNvSpPr>
          <p:nvPr/>
        </p:nvSpPr>
        <p:spPr bwMode="auto">
          <a:xfrm>
            <a:off x="3421063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1" name="表格 34"/>
          <p:cNvGraphicFramePr>
            <a:graphicFrameLocks noGrp="1"/>
          </p:cNvGraphicFramePr>
          <p:nvPr/>
        </p:nvGraphicFramePr>
        <p:xfrm>
          <a:off x="5711825" y="1617663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文字方塊 35"/>
          <p:cNvSpPr txBox="1">
            <a:spLocks noChangeArrowheads="1"/>
          </p:cNvSpPr>
          <p:nvPr/>
        </p:nvSpPr>
        <p:spPr bwMode="auto">
          <a:xfrm>
            <a:off x="7200900" y="2085975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23" name="橢圓 41"/>
          <p:cNvSpPr>
            <a:spLocks noChangeArrowheads="1"/>
          </p:cNvSpPr>
          <p:nvPr/>
        </p:nvSpPr>
        <p:spPr bwMode="auto">
          <a:xfrm>
            <a:off x="5064125" y="33543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橢圓 42"/>
          <p:cNvSpPr>
            <a:spLocks noChangeArrowheads="1"/>
          </p:cNvSpPr>
          <p:nvPr/>
        </p:nvSpPr>
        <p:spPr bwMode="auto">
          <a:xfrm>
            <a:off x="5905500" y="33543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橢圓 43"/>
          <p:cNvSpPr>
            <a:spLocks noChangeArrowheads="1"/>
          </p:cNvSpPr>
          <p:nvPr/>
        </p:nvSpPr>
        <p:spPr bwMode="auto">
          <a:xfrm>
            <a:off x="6748463" y="33543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6" name="橢圓 44"/>
          <p:cNvSpPr>
            <a:spLocks noChangeArrowheads="1"/>
          </p:cNvSpPr>
          <p:nvPr/>
        </p:nvSpPr>
        <p:spPr bwMode="auto">
          <a:xfrm>
            <a:off x="7589838" y="33543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7" name="橢圓 45"/>
          <p:cNvSpPr>
            <a:spLocks noChangeArrowheads="1"/>
          </p:cNvSpPr>
          <p:nvPr/>
        </p:nvSpPr>
        <p:spPr bwMode="auto">
          <a:xfrm>
            <a:off x="5064125" y="41544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8" name="橢圓 46"/>
          <p:cNvSpPr>
            <a:spLocks noChangeArrowheads="1"/>
          </p:cNvSpPr>
          <p:nvPr/>
        </p:nvSpPr>
        <p:spPr bwMode="auto">
          <a:xfrm>
            <a:off x="5905500" y="41544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9" name="橢圓 47"/>
          <p:cNvSpPr>
            <a:spLocks noChangeArrowheads="1"/>
          </p:cNvSpPr>
          <p:nvPr/>
        </p:nvSpPr>
        <p:spPr bwMode="auto">
          <a:xfrm>
            <a:off x="6748463" y="41544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0" name="橢圓 48"/>
          <p:cNvSpPr>
            <a:spLocks noChangeArrowheads="1"/>
          </p:cNvSpPr>
          <p:nvPr/>
        </p:nvSpPr>
        <p:spPr bwMode="auto">
          <a:xfrm>
            <a:off x="7589838" y="41544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49"/>
          <p:cNvSpPr>
            <a:spLocks noChangeArrowheads="1"/>
          </p:cNvSpPr>
          <p:nvPr/>
        </p:nvSpPr>
        <p:spPr bwMode="auto">
          <a:xfrm>
            <a:off x="5064125" y="50117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橢圓 50"/>
          <p:cNvSpPr>
            <a:spLocks noChangeArrowheads="1"/>
          </p:cNvSpPr>
          <p:nvPr/>
        </p:nvSpPr>
        <p:spPr bwMode="auto">
          <a:xfrm>
            <a:off x="5905500" y="50117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3" name="橢圓 51"/>
          <p:cNvSpPr>
            <a:spLocks noChangeArrowheads="1"/>
          </p:cNvSpPr>
          <p:nvPr/>
        </p:nvSpPr>
        <p:spPr bwMode="auto">
          <a:xfrm>
            <a:off x="6748463" y="50117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橢圓 52"/>
          <p:cNvSpPr>
            <a:spLocks noChangeArrowheads="1"/>
          </p:cNvSpPr>
          <p:nvPr/>
        </p:nvSpPr>
        <p:spPr bwMode="auto">
          <a:xfrm>
            <a:off x="7589838" y="50117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5" name="橢圓 53"/>
          <p:cNvSpPr>
            <a:spLocks noChangeArrowheads="1"/>
          </p:cNvSpPr>
          <p:nvPr/>
        </p:nvSpPr>
        <p:spPr bwMode="auto">
          <a:xfrm>
            <a:off x="5064125" y="58118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6" name="橢圓 54"/>
          <p:cNvSpPr>
            <a:spLocks noChangeArrowheads="1"/>
          </p:cNvSpPr>
          <p:nvPr/>
        </p:nvSpPr>
        <p:spPr bwMode="auto">
          <a:xfrm>
            <a:off x="5905500" y="58118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7" name="橢圓 55"/>
          <p:cNvSpPr>
            <a:spLocks noChangeArrowheads="1"/>
          </p:cNvSpPr>
          <p:nvPr/>
        </p:nvSpPr>
        <p:spPr bwMode="auto">
          <a:xfrm>
            <a:off x="6748463" y="58118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-4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8" name="橢圓 56"/>
          <p:cNvSpPr>
            <a:spLocks noChangeArrowheads="1"/>
          </p:cNvSpPr>
          <p:nvPr/>
        </p:nvSpPr>
        <p:spPr bwMode="auto">
          <a:xfrm>
            <a:off x="7589838" y="58118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39" name="表格 57"/>
          <p:cNvGraphicFramePr>
            <a:graphicFrameLocks noGrp="1"/>
          </p:cNvGraphicFramePr>
          <p:nvPr/>
        </p:nvGraphicFramePr>
        <p:xfrm>
          <a:off x="1706563" y="1617663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文字方塊 58"/>
          <p:cNvSpPr txBox="1">
            <a:spLocks noChangeArrowheads="1"/>
          </p:cNvSpPr>
          <p:nvPr/>
        </p:nvSpPr>
        <p:spPr bwMode="auto">
          <a:xfrm>
            <a:off x="3328988" y="207168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41" name="矩形 2"/>
          <p:cNvSpPr/>
          <p:nvPr/>
        </p:nvSpPr>
        <p:spPr>
          <a:xfrm>
            <a:off x="895350" y="3284538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2" name="矩形 67"/>
          <p:cNvSpPr/>
          <p:nvPr/>
        </p:nvSpPr>
        <p:spPr>
          <a:xfrm>
            <a:off x="2579688" y="3284538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68"/>
          <p:cNvSpPr/>
          <p:nvPr/>
        </p:nvSpPr>
        <p:spPr>
          <a:xfrm>
            <a:off x="895350" y="4940300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4" name="矩形 69"/>
          <p:cNvSpPr/>
          <p:nvPr/>
        </p:nvSpPr>
        <p:spPr>
          <a:xfrm>
            <a:off x="2579688" y="4940300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5" name="矩形 70"/>
          <p:cNvSpPr/>
          <p:nvPr/>
        </p:nvSpPr>
        <p:spPr>
          <a:xfrm>
            <a:off x="5064125" y="3325813"/>
            <a:ext cx="1562100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6" name="矩形 71"/>
          <p:cNvSpPr/>
          <p:nvPr/>
        </p:nvSpPr>
        <p:spPr>
          <a:xfrm>
            <a:off x="6748463" y="3325813"/>
            <a:ext cx="1560512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7" name="矩形 72"/>
          <p:cNvSpPr/>
          <p:nvPr/>
        </p:nvSpPr>
        <p:spPr>
          <a:xfrm>
            <a:off x="5064125" y="4981575"/>
            <a:ext cx="1562100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矩形 73"/>
          <p:cNvSpPr/>
          <p:nvPr/>
        </p:nvSpPr>
        <p:spPr>
          <a:xfrm>
            <a:off x="6748463" y="4981575"/>
            <a:ext cx="1560512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Why Pooling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9698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sz="2800" smtClean="0">
                <a:ea typeface="ＭＳ Ｐゴシック" panose="020B0600070205080204" pitchFamily="34" charset="-128"/>
              </a:rPr>
              <a:t>Subsampling pixels will not change the object</a:t>
            </a:r>
            <a:endParaRPr lang="zh-TW" altLang="en-US" sz="2800" smtClean="0">
              <a:ea typeface="ＭＳ Ｐゴシック" panose="020B0600070205080204" pitchFamily="34" charset="-128"/>
            </a:endParaRPr>
          </a:p>
        </p:txBody>
      </p:sp>
      <p:pic>
        <p:nvPicPr>
          <p:cNvPr id="6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924175"/>
            <a:ext cx="3335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3433763"/>
            <a:ext cx="17573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3"/>
          <p:cNvSpPr/>
          <p:nvPr/>
        </p:nvSpPr>
        <p:spPr>
          <a:xfrm>
            <a:off x="4397375" y="3627438"/>
            <a:ext cx="1860550" cy="803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5"/>
          <p:cNvSpPr txBox="1">
            <a:spLocks noChangeArrowheads="1"/>
          </p:cNvSpPr>
          <p:nvPr/>
        </p:nvSpPr>
        <p:spPr bwMode="auto">
          <a:xfrm>
            <a:off x="4291013" y="4424363"/>
            <a:ext cx="207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Subsampling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6"/>
          <p:cNvSpPr txBox="1">
            <a:spLocks noChangeArrowheads="1"/>
          </p:cNvSpPr>
          <p:nvPr/>
        </p:nvSpPr>
        <p:spPr bwMode="auto">
          <a:xfrm>
            <a:off x="1876425" y="2408238"/>
            <a:ext cx="149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1" name="文字方塊 8"/>
          <p:cNvSpPr txBox="1">
            <a:spLocks noChangeArrowheads="1"/>
          </p:cNvSpPr>
          <p:nvPr/>
        </p:nvSpPr>
        <p:spPr bwMode="auto">
          <a:xfrm>
            <a:off x="6604000" y="2900363"/>
            <a:ext cx="1493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2" name="文字方塊 7"/>
          <p:cNvSpPr txBox="1">
            <a:spLocks noChangeArrowheads="1"/>
          </p:cNvSpPr>
          <p:nvPr/>
        </p:nvSpPr>
        <p:spPr bwMode="auto">
          <a:xfrm>
            <a:off x="779463" y="5511800"/>
            <a:ext cx="7297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We can subsample the pixels to make image smaller</a:t>
            </a:r>
            <a:endParaRPr lang="zh-TW" altLang="en-US"/>
          </a:p>
        </p:txBody>
      </p:sp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1876425" y="6021388"/>
            <a:ext cx="726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fewer parameters to characterize the image</a:t>
            </a:r>
            <a:endParaRPr lang="zh-TW" altLang="en-US"/>
          </a:p>
        </p:txBody>
      </p:sp>
      <p:sp>
        <p:nvSpPr>
          <p:cNvPr id="14" name="向右箭號 11"/>
          <p:cNvSpPr/>
          <p:nvPr/>
        </p:nvSpPr>
        <p:spPr>
          <a:xfrm>
            <a:off x="955675" y="6021388"/>
            <a:ext cx="920750" cy="482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 CNN compresses a fully connected network in two ways: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30212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Reducing number of connections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Shared weights on the edges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Max pooling further reduces the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Max Pooling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/>
        </p:nvGraphicFramePr>
        <p:xfrm>
          <a:off x="338138" y="2503488"/>
          <a:ext cx="287496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797" name="文字方塊 4"/>
          <p:cNvSpPr txBox="1">
            <a:spLocks noChangeArrowheads="1"/>
          </p:cNvSpPr>
          <p:nvPr/>
        </p:nvSpPr>
        <p:spPr bwMode="auto">
          <a:xfrm>
            <a:off x="601663" y="5492750"/>
            <a:ext cx="2347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sp>
        <p:nvSpPr>
          <p:cNvPr id="7" name="橢圓 5"/>
          <p:cNvSpPr>
            <a:spLocks noChangeArrowheads="1"/>
          </p:cNvSpPr>
          <p:nvPr/>
        </p:nvSpPr>
        <p:spPr bwMode="auto">
          <a:xfrm>
            <a:off x="6599238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6"/>
          <p:cNvSpPr>
            <a:spLocks noChangeArrowheads="1"/>
          </p:cNvSpPr>
          <p:nvPr/>
        </p:nvSpPr>
        <p:spPr bwMode="auto">
          <a:xfrm>
            <a:off x="7570788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7"/>
          <p:cNvSpPr>
            <a:spLocks noChangeArrowheads="1"/>
          </p:cNvSpPr>
          <p:nvPr/>
        </p:nvSpPr>
        <p:spPr bwMode="auto">
          <a:xfrm>
            <a:off x="7570788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8"/>
          <p:cNvSpPr>
            <a:spLocks noChangeArrowheads="1"/>
          </p:cNvSpPr>
          <p:nvPr/>
        </p:nvSpPr>
        <p:spPr bwMode="auto">
          <a:xfrm>
            <a:off x="6599238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9"/>
          <p:cNvSpPr>
            <a:spLocks noChangeArrowheads="1"/>
          </p:cNvSpPr>
          <p:nvPr/>
        </p:nvSpPr>
        <p:spPr bwMode="auto">
          <a:xfrm>
            <a:off x="6788150" y="3303588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0"/>
          <p:cNvSpPr>
            <a:spLocks noChangeArrowheads="1"/>
          </p:cNvSpPr>
          <p:nvPr/>
        </p:nvSpPr>
        <p:spPr bwMode="auto">
          <a:xfrm>
            <a:off x="7794625" y="3281363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1"/>
          <p:cNvSpPr>
            <a:spLocks noChangeArrowheads="1"/>
          </p:cNvSpPr>
          <p:nvPr/>
        </p:nvSpPr>
        <p:spPr bwMode="auto">
          <a:xfrm>
            <a:off x="7794625" y="4352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2"/>
          <p:cNvSpPr>
            <a:spLocks noChangeArrowheads="1"/>
          </p:cNvSpPr>
          <p:nvPr/>
        </p:nvSpPr>
        <p:spPr bwMode="auto">
          <a:xfrm>
            <a:off x="6802438" y="43545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806" name="文字方塊 13"/>
          <p:cNvSpPr txBox="1">
            <a:spLocks noChangeArrowheads="1"/>
          </p:cNvSpPr>
          <p:nvPr/>
        </p:nvSpPr>
        <p:spPr bwMode="auto">
          <a:xfrm>
            <a:off x="6426200" y="5186363"/>
            <a:ext cx="234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2 x 2 image</a:t>
            </a:r>
            <a:endParaRPr lang="zh-TW" altLang="en-US"/>
          </a:p>
        </p:txBody>
      </p:sp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6437313" y="5699125"/>
            <a:ext cx="22669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Each filter </a:t>
            </a:r>
          </a:p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is a channel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17" name="向右箭號 15"/>
          <p:cNvSpPr/>
          <p:nvPr/>
        </p:nvSpPr>
        <p:spPr>
          <a:xfrm>
            <a:off x="3152775" y="2728913"/>
            <a:ext cx="858838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>
            <a:spLocks noChangeArrowheads="1"/>
          </p:cNvSpPr>
          <p:nvPr/>
        </p:nvSpPr>
        <p:spPr bwMode="auto">
          <a:xfrm>
            <a:off x="6437313" y="1957388"/>
            <a:ext cx="22796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New image </a:t>
            </a:r>
          </a:p>
          <a:p>
            <a:pPr algn="ctr" eaLnBrk="1" hangingPunct="1"/>
            <a:r>
              <a:rPr lang="en-US" altLang="zh-TW" sz="2800"/>
              <a:t>but smaller</a:t>
            </a:r>
            <a:endParaRPr lang="zh-TW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4014788" y="2609850"/>
            <a:ext cx="1374775" cy="1068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Conv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11613" y="4187825"/>
            <a:ext cx="137795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Max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Pooling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5378450" y="4289425"/>
            <a:ext cx="858838" cy="846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5400000">
            <a:off x="4454525" y="3517900"/>
            <a:ext cx="492125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The whole CNN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3277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/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/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/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/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787" name="文字方塊 20"/>
          <p:cNvSpPr txBox="1">
            <a:spLocks noChangeArrowheads="1"/>
          </p:cNvSpPr>
          <p:nvPr/>
        </p:nvSpPr>
        <p:spPr bwMode="auto">
          <a:xfrm>
            <a:off x="7424738" y="3414713"/>
            <a:ext cx="1690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15" name="左大括弧 22"/>
          <p:cNvSpPr/>
          <p:nvPr/>
        </p:nvSpPr>
        <p:spPr>
          <a:xfrm flipH="1">
            <a:off x="7026275" y="1806575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矩形 25"/>
          <p:cNvSpPr/>
          <p:nvPr/>
        </p:nvSpPr>
        <p:spPr>
          <a:xfrm>
            <a:off x="5189538" y="1847850"/>
            <a:ext cx="1857375" cy="1900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文字方塊 24"/>
          <p:cNvSpPr txBox="1"/>
          <p:nvPr/>
        </p:nvSpPr>
        <p:spPr>
          <a:xfrm>
            <a:off x="1381456" y="3568646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18" name="文字方塊 26"/>
          <p:cNvSpPr txBox="1">
            <a:spLocks noChangeArrowheads="1"/>
          </p:cNvSpPr>
          <p:nvPr/>
        </p:nvSpPr>
        <p:spPr bwMode="auto">
          <a:xfrm>
            <a:off x="574675" y="5210175"/>
            <a:ext cx="4289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The number of channels is the number of filters</a:t>
            </a:r>
            <a:endParaRPr lang="zh-TW" altLang="en-US" sz="2800"/>
          </a:p>
        </p:txBody>
      </p:sp>
      <p:sp>
        <p:nvSpPr>
          <p:cNvPr id="19" name="文字方塊 27"/>
          <p:cNvSpPr txBox="1">
            <a:spLocks noChangeArrowheads="1"/>
          </p:cNvSpPr>
          <p:nvPr/>
        </p:nvSpPr>
        <p:spPr bwMode="auto">
          <a:xfrm>
            <a:off x="574675" y="4251325"/>
            <a:ext cx="42497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Smaller than the original image</a:t>
            </a:r>
            <a:endParaRPr lang="zh-TW" altLang="en-US" sz="2800"/>
          </a:p>
        </p:txBody>
      </p:sp>
      <p:cxnSp>
        <p:nvCxnSpPr>
          <p:cNvPr id="20" name="直線單箭頭接點 6"/>
          <p:cNvCxnSpPr/>
          <p:nvPr/>
        </p:nvCxnSpPr>
        <p:spPr>
          <a:xfrm flipH="1">
            <a:off x="3535363" y="3875088"/>
            <a:ext cx="22701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8"/>
          <p:cNvSpPr/>
          <p:nvPr/>
        </p:nvSpPr>
        <p:spPr>
          <a:xfrm>
            <a:off x="5189538" y="4002088"/>
            <a:ext cx="1857375" cy="1900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2" name="群組 7"/>
          <p:cNvGrpSpPr>
            <a:grpSpLocks/>
          </p:cNvGrpSpPr>
          <p:nvPr/>
        </p:nvGrpSpPr>
        <p:grpSpPr bwMode="auto">
          <a:xfrm>
            <a:off x="1562100" y="1611313"/>
            <a:ext cx="1947863" cy="1771650"/>
            <a:chOff x="1561968" y="1612084"/>
            <a:chExt cx="1947915" cy="1771562"/>
          </a:xfrm>
        </p:grpSpPr>
        <p:sp>
          <p:nvSpPr>
            <p:cNvPr id="23" name="橢圓 29"/>
            <p:cNvSpPr>
              <a:spLocks noChangeArrowheads="1"/>
            </p:cNvSpPr>
            <p:nvPr/>
          </p:nvSpPr>
          <p:spPr bwMode="auto">
            <a:xfrm>
              <a:off x="1593719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橢圓 30"/>
            <p:cNvSpPr>
              <a:spLocks noChangeArrowheads="1"/>
            </p:cNvSpPr>
            <p:nvPr/>
          </p:nvSpPr>
          <p:spPr bwMode="auto">
            <a:xfrm>
              <a:off x="2565295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0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橢圓 31"/>
            <p:cNvSpPr>
              <a:spLocks noChangeArrowheads="1"/>
            </p:cNvSpPr>
            <p:nvPr/>
          </p:nvSpPr>
          <p:spPr bwMode="auto">
            <a:xfrm>
              <a:off x="2533544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橢圓 32"/>
            <p:cNvSpPr>
              <a:spLocks noChangeArrowheads="1"/>
            </p:cNvSpPr>
            <p:nvPr/>
          </p:nvSpPr>
          <p:spPr bwMode="auto">
            <a:xfrm>
              <a:off x="1561968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橢圓 33"/>
            <p:cNvSpPr>
              <a:spLocks noChangeArrowheads="1"/>
            </p:cNvSpPr>
            <p:nvPr/>
          </p:nvSpPr>
          <p:spPr bwMode="auto">
            <a:xfrm>
              <a:off x="1782637" y="1829560"/>
              <a:ext cx="720744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-1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橢圓 34"/>
            <p:cNvSpPr>
              <a:spLocks noChangeArrowheads="1"/>
            </p:cNvSpPr>
            <p:nvPr/>
          </p:nvSpPr>
          <p:spPr bwMode="auto">
            <a:xfrm>
              <a:off x="2789139" y="1805749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橢圓 35"/>
            <p:cNvSpPr>
              <a:spLocks noChangeArrowheads="1"/>
            </p:cNvSpPr>
            <p:nvPr/>
          </p:nvSpPr>
          <p:spPr bwMode="auto">
            <a:xfrm>
              <a:off x="2758975" y="2661369"/>
              <a:ext cx="719157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橢圓 36"/>
            <p:cNvSpPr>
              <a:spLocks noChangeArrowheads="1"/>
            </p:cNvSpPr>
            <p:nvPr/>
          </p:nvSpPr>
          <p:spPr bwMode="auto">
            <a:xfrm>
              <a:off x="1766761" y="2662957"/>
              <a:ext cx="719156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0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Consider learning an image: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5362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Some patterns are much smaller than the whole image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5363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692650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TW" altLang="en-US" sz="1800"/>
          </a:p>
        </p:txBody>
      </p:sp>
      <p:pic>
        <p:nvPicPr>
          <p:cNvPr id="8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4738688"/>
            <a:ext cx="1296987" cy="11398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3" y="4656138"/>
            <a:ext cx="215106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圖說文字 42"/>
          <p:cNvSpPr/>
          <p:nvPr/>
        </p:nvSpPr>
        <p:spPr>
          <a:xfrm>
            <a:off x="6172200" y="5867400"/>
            <a:ext cx="2422525" cy="601663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“</a:t>
            </a:r>
            <a:r>
              <a:rPr lang="en-US" altLang="zh-TW">
                <a:solidFill>
                  <a:srgbClr val="FF0000"/>
                </a:solidFill>
              </a:rPr>
              <a:t>beak</a:t>
            </a:r>
            <a:r>
              <a:rPr lang="en-US" altLang="zh-TW">
                <a:solidFill>
                  <a:srgbClr val="000000"/>
                </a:solidFill>
              </a:rPr>
              <a:t>”</a:t>
            </a:r>
            <a:r>
              <a:rPr lang="zh-TW" altLang="en-US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detector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矩形 43"/>
          <p:cNvSpPr/>
          <p:nvPr/>
        </p:nvSpPr>
        <p:spPr>
          <a:xfrm>
            <a:off x="1473200" y="4738688"/>
            <a:ext cx="406400" cy="379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3" name="直線單箭頭接點 45"/>
          <p:cNvCxnSpPr>
            <a:stCxn id="12" idx="3"/>
            <a:endCxn id="8" idx="1"/>
          </p:cNvCxnSpPr>
          <p:nvPr/>
        </p:nvCxnSpPr>
        <p:spPr>
          <a:xfrm>
            <a:off x="1879600" y="4927600"/>
            <a:ext cx="2214563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48"/>
          <p:cNvSpPr txBox="1"/>
          <p:nvPr/>
        </p:nvSpPr>
        <p:spPr>
          <a:xfrm>
            <a:off x="1143000" y="3636678"/>
            <a:ext cx="73914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Can represent a small region with fewer parameters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The whole CNN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grpSp>
        <p:nvGrpSpPr>
          <p:cNvPr id="33794" name="群組 3"/>
          <p:cNvGrpSpPr>
            <a:grpSpLocks/>
          </p:cNvGrpSpPr>
          <p:nvPr/>
        </p:nvGrpSpPr>
        <p:grpSpPr bwMode="auto">
          <a:xfrm>
            <a:off x="749300" y="2274888"/>
            <a:ext cx="2906713" cy="3200400"/>
            <a:chOff x="-1626455" y="3999117"/>
            <a:chExt cx="2906568" cy="3201477"/>
          </a:xfrm>
        </p:grpSpPr>
        <p:pic>
          <p:nvPicPr>
            <p:cNvPr id="3382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/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3795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文字方塊 8"/>
          <p:cNvSpPr txBox="1">
            <a:spLocks noChangeArrowheads="1"/>
          </p:cNvSpPr>
          <p:nvPr/>
        </p:nvSpPr>
        <p:spPr bwMode="auto">
          <a:xfrm>
            <a:off x="1277938" y="1706563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10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Flattened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5" name="向下箭號 11"/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/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/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/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/>
          <p:cNvSpPr/>
          <p:nvPr/>
        </p:nvSpPr>
        <p:spPr>
          <a:xfrm rot="10800000">
            <a:off x="4881563" y="5753100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/>
          <p:cNvSpPr/>
          <p:nvPr/>
        </p:nvSpPr>
        <p:spPr>
          <a:xfrm rot="16200000">
            <a:off x="2154237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3"/>
          <p:cNvSpPr/>
          <p:nvPr/>
        </p:nvSpPr>
        <p:spPr>
          <a:xfrm>
            <a:off x="628650" y="2562225"/>
            <a:ext cx="4368800" cy="4071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4"/>
          <p:cNvSpPr txBox="1"/>
          <p:nvPr/>
        </p:nvSpPr>
        <p:spPr>
          <a:xfrm>
            <a:off x="6705600" y="3657600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23" name="文字方塊 26"/>
          <p:cNvSpPr txBox="1"/>
          <p:nvPr/>
        </p:nvSpPr>
        <p:spPr>
          <a:xfrm>
            <a:off x="6477000" y="5943600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Flattening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grpSp>
        <p:nvGrpSpPr>
          <p:cNvPr id="34818" name="群組 13"/>
          <p:cNvGrpSpPr>
            <a:grpSpLocks/>
          </p:cNvGrpSpPr>
          <p:nvPr/>
        </p:nvGrpSpPr>
        <p:grpSpPr bwMode="auto">
          <a:xfrm>
            <a:off x="266700" y="2473325"/>
            <a:ext cx="1943100" cy="2049463"/>
            <a:chOff x="758373" y="2759289"/>
            <a:chExt cx="1943214" cy="2049364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-1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3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0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文字方塊 16"/>
          <p:cNvSpPr txBox="1">
            <a:spLocks noChangeArrowheads="1"/>
          </p:cNvSpPr>
          <p:nvPr/>
        </p:nvSpPr>
        <p:spPr bwMode="auto">
          <a:xfrm>
            <a:off x="2362200" y="38862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Flattened</a:t>
            </a:r>
            <a:endParaRPr lang="zh-TW" altLang="en-US"/>
          </a:p>
        </p:txBody>
      </p:sp>
      <p:sp>
        <p:nvSpPr>
          <p:cNvPr id="15" name="橢圓 20"/>
          <p:cNvSpPr/>
          <p:nvPr/>
        </p:nvSpPr>
        <p:spPr>
          <a:xfrm>
            <a:off x="4212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6" name="橢圓 21"/>
          <p:cNvSpPr/>
          <p:nvPr/>
        </p:nvSpPr>
        <p:spPr>
          <a:xfrm>
            <a:off x="4212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7" name="橢圓 22"/>
          <p:cNvSpPr/>
          <p:nvPr/>
        </p:nvSpPr>
        <p:spPr>
          <a:xfrm>
            <a:off x="4212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橢圓 23"/>
          <p:cNvSpPr/>
          <p:nvPr/>
        </p:nvSpPr>
        <p:spPr>
          <a:xfrm>
            <a:off x="4212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9" name="橢圓 24"/>
          <p:cNvSpPr/>
          <p:nvPr/>
        </p:nvSpPr>
        <p:spPr>
          <a:xfrm>
            <a:off x="4212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-1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0" name="橢圓 25"/>
          <p:cNvSpPr/>
          <p:nvPr/>
        </p:nvSpPr>
        <p:spPr>
          <a:xfrm>
            <a:off x="4212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1" name="橢圓 26"/>
          <p:cNvSpPr/>
          <p:nvPr/>
        </p:nvSpPr>
        <p:spPr>
          <a:xfrm>
            <a:off x="4212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2" name="橢圓 27"/>
          <p:cNvSpPr/>
          <p:nvPr/>
        </p:nvSpPr>
        <p:spPr>
          <a:xfrm>
            <a:off x="4212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3" name="向右箭號 4"/>
          <p:cNvSpPr/>
          <p:nvPr/>
        </p:nvSpPr>
        <p:spPr>
          <a:xfrm>
            <a:off x="4987925" y="3190875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向右箭號 32"/>
          <p:cNvSpPr/>
          <p:nvPr/>
        </p:nvSpPr>
        <p:spPr>
          <a:xfrm>
            <a:off x="7473950" y="3419475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5" name="群組 28"/>
          <p:cNvGrpSpPr>
            <a:grpSpLocks/>
          </p:cNvGrpSpPr>
          <p:nvPr/>
        </p:nvGrpSpPr>
        <p:grpSpPr bwMode="auto">
          <a:xfrm>
            <a:off x="5602288" y="2724150"/>
            <a:ext cx="3200400" cy="2506663"/>
            <a:chOff x="-2630921" y="4440114"/>
            <a:chExt cx="3201477" cy="2506507"/>
          </a:xfrm>
        </p:grpSpPr>
        <p:pic>
          <p:nvPicPr>
            <p:cNvPr id="34848" name="圖片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-2630921" y="4440114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30"/>
            <p:cNvSpPr txBox="1"/>
            <p:nvPr/>
          </p:nvSpPr>
          <p:spPr>
            <a:xfrm>
              <a:off x="-2630921" y="6238735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向右箭號 33"/>
          <p:cNvSpPr/>
          <p:nvPr/>
        </p:nvSpPr>
        <p:spPr>
          <a:xfrm>
            <a:off x="2325688" y="3201988"/>
            <a:ext cx="1831975" cy="728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/>
          <p:cNvSpPr txBox="1"/>
          <p:nvPr/>
        </p:nvSpPr>
        <p:spPr>
          <a:xfrm>
            <a:off x="3091045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tensor)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5844" name="矩形 9"/>
          <p:cNvSpPr>
            <a:spLocks noChangeArrowheads="1"/>
          </p:cNvSpPr>
          <p:nvPr/>
        </p:nvSpPr>
        <p:spPr bwMode="auto">
          <a:xfrm>
            <a:off x="533400" y="265113"/>
            <a:ext cx="210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/>
          <p:cNvSpPr/>
          <p:nvPr/>
        </p:nvSpPr>
        <p:spPr>
          <a:xfrm>
            <a:off x="6927850" y="139700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/>
          <p:cNvSpPr/>
          <p:nvPr/>
        </p:nvSpPr>
        <p:spPr>
          <a:xfrm>
            <a:off x="6927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/>
          <p:cNvSpPr/>
          <p:nvPr/>
        </p:nvSpPr>
        <p:spPr>
          <a:xfrm>
            <a:off x="6927850" y="359886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/>
          <p:cNvSpPr/>
          <p:nvPr/>
        </p:nvSpPr>
        <p:spPr>
          <a:xfrm>
            <a:off x="6927850" y="463391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861" name="文字方塊 41"/>
          <p:cNvSpPr txBox="1">
            <a:spLocks noChangeArrowheads="1"/>
          </p:cNvSpPr>
          <p:nvPr/>
        </p:nvSpPr>
        <p:spPr bwMode="auto">
          <a:xfrm>
            <a:off x="6191250" y="973138"/>
            <a:ext cx="2046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input</a:t>
            </a:r>
            <a:endParaRPr lang="zh-TW" altLang="en-US"/>
          </a:p>
        </p:txBody>
      </p:sp>
      <p:pic>
        <p:nvPicPr>
          <p:cNvPr id="1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450975"/>
            <a:ext cx="4867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4697413"/>
            <a:ext cx="4171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接點 45"/>
          <p:cNvCxnSpPr/>
          <p:nvPr/>
        </p:nvCxnSpPr>
        <p:spPr>
          <a:xfrm>
            <a:off x="2201863" y="1671638"/>
            <a:ext cx="170973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46"/>
          <p:cNvCxnSpPr/>
          <p:nvPr/>
        </p:nvCxnSpPr>
        <p:spPr>
          <a:xfrm>
            <a:off x="4129088" y="1671638"/>
            <a:ext cx="33496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48"/>
          <p:cNvCxnSpPr/>
          <p:nvPr/>
        </p:nvCxnSpPr>
        <p:spPr>
          <a:xfrm>
            <a:off x="4559300" y="1671638"/>
            <a:ext cx="16827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51"/>
          <p:cNvCxnSpPr/>
          <p:nvPr/>
        </p:nvCxnSpPr>
        <p:spPr>
          <a:xfrm>
            <a:off x="4816475" y="1673225"/>
            <a:ext cx="16668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54"/>
          <p:cNvGraphicFramePr>
            <a:graphicFrameLocks noGrp="1"/>
          </p:cNvGraphicFramePr>
          <p:nvPr/>
        </p:nvGraphicFramePr>
        <p:xfrm>
          <a:off x="723900" y="2203450"/>
          <a:ext cx="1382713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表格 55"/>
          <p:cNvGraphicFramePr>
            <a:graphicFrameLocks noGrp="1"/>
          </p:cNvGraphicFramePr>
          <p:nvPr/>
        </p:nvGraphicFramePr>
        <p:xfrm>
          <a:off x="1492250" y="2368550"/>
          <a:ext cx="1398588" cy="1111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文字方塊 56"/>
          <p:cNvSpPr txBox="1">
            <a:spLocks noChangeArrowheads="1"/>
          </p:cNvSpPr>
          <p:nvPr/>
        </p:nvSpPr>
        <p:spPr bwMode="auto">
          <a:xfrm>
            <a:off x="3621088" y="2452688"/>
            <a:ext cx="1801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There are </a:t>
            </a:r>
            <a:r>
              <a:rPr lang="en-US" altLang="zh-TW">
                <a:solidFill>
                  <a:srgbClr val="FF0000"/>
                </a:solidFill>
              </a:rPr>
              <a:t>25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3x3</a:t>
            </a:r>
            <a:r>
              <a:rPr lang="en-US" altLang="zh-TW"/>
              <a:t> filters.</a:t>
            </a:r>
            <a:endParaRPr lang="zh-TW" altLang="en-US"/>
          </a:p>
        </p:txBody>
      </p:sp>
      <p:sp>
        <p:nvSpPr>
          <p:cNvPr id="24" name="文字方塊 57"/>
          <p:cNvSpPr txBox="1">
            <a:spLocks noChangeArrowheads="1"/>
          </p:cNvSpPr>
          <p:nvPr/>
        </p:nvSpPr>
        <p:spPr bwMode="auto">
          <a:xfrm>
            <a:off x="2927350" y="2522538"/>
            <a:ext cx="692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25" name="文字方塊 58"/>
          <p:cNvSpPr txBox="1">
            <a:spLocks noChangeArrowheads="1"/>
          </p:cNvSpPr>
          <p:nvPr/>
        </p:nvSpPr>
        <p:spPr bwMode="auto">
          <a:xfrm>
            <a:off x="1230313" y="3489325"/>
            <a:ext cx="3951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Input_shape = ( 28 , 28 , 1)</a:t>
            </a:r>
            <a:endParaRPr lang="zh-TW" altLang="en-US" sz="2000"/>
          </a:p>
        </p:txBody>
      </p:sp>
      <p:sp>
        <p:nvSpPr>
          <p:cNvPr id="26" name="文字方塊 59"/>
          <p:cNvSpPr txBox="1">
            <a:spLocks noChangeArrowheads="1"/>
          </p:cNvSpPr>
          <p:nvPr/>
        </p:nvSpPr>
        <p:spPr bwMode="auto">
          <a:xfrm>
            <a:off x="2895600" y="4114800"/>
            <a:ext cx="2646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1: black/white, 3: RGB</a:t>
            </a:r>
            <a:endParaRPr lang="zh-TW" altLang="en-US" sz="1800"/>
          </a:p>
        </p:txBody>
      </p:sp>
      <p:sp>
        <p:nvSpPr>
          <p:cNvPr id="27" name="文字方塊 60"/>
          <p:cNvSpPr txBox="1">
            <a:spLocks noChangeArrowheads="1"/>
          </p:cNvSpPr>
          <p:nvPr/>
        </p:nvSpPr>
        <p:spPr bwMode="auto">
          <a:xfrm>
            <a:off x="990600" y="40386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28 x 28 pixels</a:t>
            </a:r>
            <a:endParaRPr lang="zh-TW" altLang="en-US" sz="1800"/>
          </a:p>
        </p:txBody>
      </p:sp>
      <p:sp>
        <p:nvSpPr>
          <p:cNvPr id="28" name="橢圓 61"/>
          <p:cNvSpPr>
            <a:spLocks noChangeArrowheads="1"/>
          </p:cNvSpPr>
          <p:nvPr/>
        </p:nvSpPr>
        <p:spPr bwMode="auto">
          <a:xfrm>
            <a:off x="1652588" y="5118100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9" name="橢圓 62"/>
          <p:cNvSpPr>
            <a:spLocks noChangeArrowheads="1"/>
          </p:cNvSpPr>
          <p:nvPr/>
        </p:nvSpPr>
        <p:spPr bwMode="auto">
          <a:xfrm>
            <a:off x="2354263" y="5118100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0" name="橢圓 63"/>
          <p:cNvSpPr>
            <a:spLocks noChangeArrowheads="1"/>
          </p:cNvSpPr>
          <p:nvPr/>
        </p:nvSpPr>
        <p:spPr bwMode="auto">
          <a:xfrm>
            <a:off x="1646238" y="5838825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64"/>
          <p:cNvSpPr>
            <a:spLocks noChangeArrowheads="1"/>
          </p:cNvSpPr>
          <p:nvPr/>
        </p:nvSpPr>
        <p:spPr bwMode="auto">
          <a:xfrm>
            <a:off x="2346325" y="5838825"/>
            <a:ext cx="630238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矩形 65"/>
          <p:cNvSpPr/>
          <p:nvPr/>
        </p:nvSpPr>
        <p:spPr>
          <a:xfrm>
            <a:off x="1652588" y="5092700"/>
            <a:ext cx="1331912" cy="137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橢圓 66"/>
          <p:cNvSpPr>
            <a:spLocks noChangeArrowheads="1"/>
          </p:cNvSpPr>
          <p:nvPr/>
        </p:nvSpPr>
        <p:spPr bwMode="auto">
          <a:xfrm>
            <a:off x="3940175" y="5130800"/>
            <a:ext cx="630238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矩形 70"/>
          <p:cNvSpPr/>
          <p:nvPr/>
        </p:nvSpPr>
        <p:spPr>
          <a:xfrm>
            <a:off x="3940175" y="5105400"/>
            <a:ext cx="1331913" cy="137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箭號: 向右 71"/>
          <p:cNvSpPr/>
          <p:nvPr/>
        </p:nvSpPr>
        <p:spPr>
          <a:xfrm>
            <a:off x="3082925" y="5583238"/>
            <a:ext cx="782638" cy="4778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" name="矩形 72"/>
          <p:cNvSpPr/>
          <p:nvPr/>
        </p:nvSpPr>
        <p:spPr>
          <a:xfrm>
            <a:off x="374650" y="1258888"/>
            <a:ext cx="5365750" cy="32131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73"/>
          <p:cNvSpPr/>
          <p:nvPr/>
        </p:nvSpPr>
        <p:spPr>
          <a:xfrm>
            <a:off x="1222375" y="4598988"/>
            <a:ext cx="4525963" cy="20542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8" name="直線單箭頭接點 75"/>
          <p:cNvCxnSpPr/>
          <p:nvPr/>
        </p:nvCxnSpPr>
        <p:spPr>
          <a:xfrm flipH="1">
            <a:off x="5748338" y="2152650"/>
            <a:ext cx="560387" cy="8207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7"/>
          <p:cNvCxnSpPr>
            <a:endCxn id="37" idx="3"/>
          </p:cNvCxnSpPr>
          <p:nvPr/>
        </p:nvCxnSpPr>
        <p:spPr>
          <a:xfrm flipH="1">
            <a:off x="5748338" y="3252788"/>
            <a:ext cx="560387" cy="237331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81"/>
          <p:cNvCxnSpPr/>
          <p:nvPr/>
        </p:nvCxnSpPr>
        <p:spPr>
          <a:xfrm>
            <a:off x="4114800" y="3886200"/>
            <a:ext cx="2746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82"/>
          <p:cNvCxnSpPr/>
          <p:nvPr/>
        </p:nvCxnSpPr>
        <p:spPr>
          <a:xfrm>
            <a:off x="3124200" y="3886200"/>
            <a:ext cx="844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84"/>
          <p:cNvCxnSpPr>
            <a:cxnSpLocks/>
          </p:cNvCxnSpPr>
          <p:nvPr/>
        </p:nvCxnSpPr>
        <p:spPr>
          <a:xfrm flipH="1">
            <a:off x="3962400" y="3886200"/>
            <a:ext cx="292100" cy="2476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86"/>
          <p:cNvCxnSpPr>
            <a:cxnSpLocks/>
          </p:cNvCxnSpPr>
          <p:nvPr/>
        </p:nvCxnSpPr>
        <p:spPr>
          <a:xfrm flipH="1">
            <a:off x="2286000" y="3886200"/>
            <a:ext cx="1241425" cy="21113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708150"/>
            <a:ext cx="12747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接點 52"/>
          <p:cNvCxnSpPr/>
          <p:nvPr/>
        </p:nvCxnSpPr>
        <p:spPr>
          <a:xfrm>
            <a:off x="2046288" y="1908175"/>
            <a:ext cx="27813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/>
          <p:cNvSpPr txBox="1"/>
          <p:nvPr/>
        </p:nvSpPr>
        <p:spPr>
          <a:xfrm>
            <a:off x="3091045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6868" name="矩形 9"/>
          <p:cNvSpPr>
            <a:spLocks noChangeArrowheads="1"/>
          </p:cNvSpPr>
          <p:nvPr/>
        </p:nvSpPr>
        <p:spPr bwMode="auto">
          <a:xfrm>
            <a:off x="533400" y="265113"/>
            <a:ext cx="210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/>
          <p:cNvSpPr/>
          <p:nvPr/>
        </p:nvSpPr>
        <p:spPr>
          <a:xfrm>
            <a:off x="6927850" y="139700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/>
          <p:cNvSpPr/>
          <p:nvPr/>
        </p:nvSpPr>
        <p:spPr>
          <a:xfrm>
            <a:off x="6927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/>
          <p:cNvSpPr/>
          <p:nvPr/>
        </p:nvSpPr>
        <p:spPr>
          <a:xfrm>
            <a:off x="6927850" y="359886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/>
          <p:cNvSpPr/>
          <p:nvPr/>
        </p:nvSpPr>
        <p:spPr>
          <a:xfrm>
            <a:off x="6927850" y="463391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885" name="文字方塊 41"/>
          <p:cNvSpPr txBox="1">
            <a:spLocks noChangeArrowheads="1"/>
          </p:cNvSpPr>
          <p:nvPr/>
        </p:nvSpPr>
        <p:spPr bwMode="auto">
          <a:xfrm>
            <a:off x="6191250" y="973138"/>
            <a:ext cx="2046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/>
              <a:t>Input</a:t>
            </a:r>
            <a:endParaRPr lang="zh-TW" altLang="en-US" sz="2000"/>
          </a:p>
        </p:txBody>
      </p:sp>
      <p:pic>
        <p:nvPicPr>
          <p:cNvPr id="1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874838"/>
            <a:ext cx="4867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119438"/>
            <a:ext cx="4171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19735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5238750"/>
            <a:ext cx="4219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字方塊 22"/>
          <p:cNvSpPr txBox="1">
            <a:spLocks noChangeArrowheads="1"/>
          </p:cNvSpPr>
          <p:nvPr/>
        </p:nvSpPr>
        <p:spPr bwMode="auto">
          <a:xfrm>
            <a:off x="3889375" y="1333500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 x 28 x 28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文字方塊 23"/>
          <p:cNvSpPr txBox="1">
            <a:spLocks noChangeArrowheads="1"/>
          </p:cNvSpPr>
          <p:nvPr/>
        </p:nvSpPr>
        <p:spPr bwMode="auto">
          <a:xfrm>
            <a:off x="3886200" y="2514600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25 x 26 x 26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文字方塊 24"/>
          <p:cNvSpPr txBox="1">
            <a:spLocks noChangeArrowheads="1"/>
          </p:cNvSpPr>
          <p:nvPr/>
        </p:nvSpPr>
        <p:spPr bwMode="auto">
          <a:xfrm>
            <a:off x="3889375" y="3513138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25 x 13 x 13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文字方塊 25"/>
          <p:cNvSpPr txBox="1">
            <a:spLocks noChangeArrowheads="1"/>
          </p:cNvSpPr>
          <p:nvPr/>
        </p:nvSpPr>
        <p:spPr bwMode="auto">
          <a:xfrm>
            <a:off x="3889375" y="4595813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50 x 11 x 11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3" name="文字方塊 26"/>
          <p:cNvSpPr txBox="1">
            <a:spLocks noChangeArrowheads="1"/>
          </p:cNvSpPr>
          <p:nvPr/>
        </p:nvSpPr>
        <p:spPr bwMode="auto">
          <a:xfrm>
            <a:off x="3889375" y="5624513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50 x 5 x 5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cxnSp>
        <p:nvCxnSpPr>
          <p:cNvPr id="24" name="直線單箭頭接點 32"/>
          <p:cNvCxnSpPr>
            <a:endCxn id="15" idx="3"/>
          </p:cNvCxnSpPr>
          <p:nvPr/>
        </p:nvCxnSpPr>
        <p:spPr>
          <a:xfrm flipH="1" flipV="1">
            <a:off x="5572125" y="2151063"/>
            <a:ext cx="736600" cy="158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7"/>
          <p:cNvCxnSpPr/>
          <p:nvPr/>
        </p:nvCxnSpPr>
        <p:spPr>
          <a:xfrm flipH="1" flipV="1">
            <a:off x="5572125" y="3249613"/>
            <a:ext cx="736600" cy="31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8"/>
          <p:cNvCxnSpPr/>
          <p:nvPr/>
        </p:nvCxnSpPr>
        <p:spPr>
          <a:xfrm flipH="1" flipV="1">
            <a:off x="5572125" y="4352925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/>
          <p:cNvCxnSpPr/>
          <p:nvPr/>
        </p:nvCxnSpPr>
        <p:spPr>
          <a:xfrm flipH="1" flipV="1">
            <a:off x="5580063" y="5400675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"/>
          <p:cNvSpPr txBox="1">
            <a:spLocks noChangeArrowheads="1"/>
          </p:cNvSpPr>
          <p:nvPr/>
        </p:nvSpPr>
        <p:spPr bwMode="auto">
          <a:xfrm>
            <a:off x="71438" y="2309813"/>
            <a:ext cx="3157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How many parameters for each filter?</a:t>
            </a:r>
            <a:endParaRPr lang="zh-TW" altLang="en-US" sz="2000"/>
          </a:p>
        </p:txBody>
      </p:sp>
      <p:sp>
        <p:nvSpPr>
          <p:cNvPr id="29" name="文字方塊 27"/>
          <p:cNvSpPr txBox="1">
            <a:spLocks noChangeArrowheads="1"/>
          </p:cNvSpPr>
          <p:nvPr/>
        </p:nvSpPr>
        <p:spPr bwMode="auto">
          <a:xfrm>
            <a:off x="47625" y="4406900"/>
            <a:ext cx="3159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How many parameters</a:t>
            </a:r>
          </a:p>
          <a:p>
            <a:pPr eaLnBrk="1" hangingPunct="1"/>
            <a:r>
              <a:rPr lang="en-US" altLang="zh-TW" sz="2000"/>
              <a:t>for each filter?</a:t>
            </a:r>
            <a:endParaRPr lang="zh-TW" altLang="en-US"/>
          </a:p>
        </p:txBody>
      </p:sp>
      <p:sp>
        <p:nvSpPr>
          <p:cNvPr id="30" name="文字方塊 3"/>
          <p:cNvSpPr txBox="1"/>
          <p:nvPr/>
        </p:nvSpPr>
        <p:spPr>
          <a:xfrm>
            <a:off x="3173529" y="2507093"/>
            <a:ext cx="487810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/>
              <a:t>9</a:t>
            </a:r>
            <a:endParaRPr lang="zh-TW" altLang="en-US" sz="2000" dirty="0"/>
          </a:p>
        </p:txBody>
      </p:sp>
      <p:sp>
        <p:nvSpPr>
          <p:cNvPr id="31" name="文字方塊 40"/>
          <p:cNvSpPr txBox="1"/>
          <p:nvPr/>
        </p:nvSpPr>
        <p:spPr>
          <a:xfrm>
            <a:off x="2819400" y="4495800"/>
            <a:ext cx="951851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225=</a:t>
            </a:r>
          </a:p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25x9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pic>
        <p:nvPicPr>
          <p:cNvPr id="32" name="圖片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2132013"/>
            <a:ext cx="12747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/>
          <p:cNvSpPr txBox="1"/>
          <p:nvPr/>
        </p:nvSpPr>
        <p:spPr>
          <a:xfrm>
            <a:off x="3091045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7892" name="矩形 9"/>
          <p:cNvSpPr>
            <a:spLocks noChangeArrowheads="1"/>
          </p:cNvSpPr>
          <p:nvPr/>
        </p:nvSpPr>
        <p:spPr bwMode="auto">
          <a:xfrm>
            <a:off x="533400" y="265113"/>
            <a:ext cx="210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/>
          <p:cNvSpPr/>
          <p:nvPr/>
        </p:nvSpPr>
        <p:spPr>
          <a:xfrm>
            <a:off x="6927850" y="139700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/>
          <p:cNvSpPr/>
          <p:nvPr/>
        </p:nvSpPr>
        <p:spPr>
          <a:xfrm>
            <a:off x="6927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/>
          <p:cNvSpPr/>
          <p:nvPr/>
        </p:nvSpPr>
        <p:spPr>
          <a:xfrm>
            <a:off x="6927850" y="359886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/>
          <p:cNvSpPr/>
          <p:nvPr/>
        </p:nvSpPr>
        <p:spPr>
          <a:xfrm>
            <a:off x="6927850" y="463391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909" name="文字方塊 41"/>
          <p:cNvSpPr txBox="1">
            <a:spLocks noChangeArrowheads="1"/>
          </p:cNvSpPr>
          <p:nvPr/>
        </p:nvSpPr>
        <p:spPr bwMode="auto">
          <a:xfrm>
            <a:off x="6248400" y="914400"/>
            <a:ext cx="204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Input</a:t>
            </a:r>
            <a:endParaRPr lang="zh-TW" altLang="en-US"/>
          </a:p>
        </p:txBody>
      </p:sp>
      <p:sp>
        <p:nvSpPr>
          <p:cNvPr id="15" name="文字方塊 22"/>
          <p:cNvSpPr txBox="1">
            <a:spLocks noChangeArrowheads="1"/>
          </p:cNvSpPr>
          <p:nvPr/>
        </p:nvSpPr>
        <p:spPr bwMode="auto">
          <a:xfrm>
            <a:off x="5253038" y="136525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 x 28 x 28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文字方塊 23"/>
          <p:cNvSpPr txBox="1">
            <a:spLocks noChangeArrowheads="1"/>
          </p:cNvSpPr>
          <p:nvPr/>
        </p:nvSpPr>
        <p:spPr bwMode="auto">
          <a:xfrm>
            <a:off x="5253038" y="2479675"/>
            <a:ext cx="1674812" cy="401638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</a:rPr>
              <a:t>25 x 26 x 26</a:t>
            </a:r>
            <a:endParaRPr lang="zh-TW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" name="文字方塊 24"/>
          <p:cNvSpPr txBox="1">
            <a:spLocks noChangeArrowheads="1"/>
          </p:cNvSpPr>
          <p:nvPr/>
        </p:nvSpPr>
        <p:spPr bwMode="auto">
          <a:xfrm>
            <a:off x="5253038" y="355600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</a:rPr>
              <a:t>25 x 13 x 13</a:t>
            </a:r>
            <a:endParaRPr lang="zh-TW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8" name="文字方塊 25"/>
          <p:cNvSpPr txBox="1">
            <a:spLocks noChangeArrowheads="1"/>
          </p:cNvSpPr>
          <p:nvPr/>
        </p:nvSpPr>
        <p:spPr bwMode="auto">
          <a:xfrm>
            <a:off x="5253038" y="4613275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</a:rPr>
              <a:t>50 x 11 x 11</a:t>
            </a:r>
            <a:endParaRPr lang="zh-TW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9" name="文字方塊 26"/>
          <p:cNvSpPr txBox="1">
            <a:spLocks noChangeArrowheads="1"/>
          </p:cNvSpPr>
          <p:nvPr/>
        </p:nvSpPr>
        <p:spPr bwMode="auto">
          <a:xfrm>
            <a:off x="5253038" y="5553075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50 x 5 x 5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文字方塊 32"/>
          <p:cNvSpPr txBox="1"/>
          <p:nvPr/>
        </p:nvSpPr>
        <p:spPr>
          <a:xfrm>
            <a:off x="3267596" y="5851258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1" name="右彎箭號 16"/>
          <p:cNvSpPr/>
          <p:nvPr/>
        </p:nvSpPr>
        <p:spPr>
          <a:xfrm rot="10800000">
            <a:off x="4864100" y="5651500"/>
            <a:ext cx="2452688" cy="63182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1856" y="5126832"/>
            <a:ext cx="727075" cy="1398588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6329363"/>
            <a:ext cx="28479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字方塊 39"/>
          <p:cNvSpPr txBox="1">
            <a:spLocks noChangeArrowheads="1"/>
          </p:cNvSpPr>
          <p:nvPr/>
        </p:nvSpPr>
        <p:spPr bwMode="auto">
          <a:xfrm>
            <a:off x="2178050" y="5483225"/>
            <a:ext cx="1006475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1250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pSp>
        <p:nvGrpSpPr>
          <p:cNvPr id="25" name="群組 40"/>
          <p:cNvGrpSpPr>
            <a:grpSpLocks/>
          </p:cNvGrpSpPr>
          <p:nvPr/>
        </p:nvGrpSpPr>
        <p:grpSpPr bwMode="auto">
          <a:xfrm>
            <a:off x="514350" y="2208213"/>
            <a:ext cx="2906713" cy="3201987"/>
            <a:chOff x="-1595803" y="3999117"/>
            <a:chExt cx="2906568" cy="3201477"/>
          </a:xfrm>
        </p:grpSpPr>
        <p:pic>
          <p:nvPicPr>
            <p:cNvPr id="37925" name="圖片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45"/>
            <p:cNvSpPr txBox="1"/>
            <p:nvPr/>
          </p:nvSpPr>
          <p:spPr>
            <a:xfrm>
              <a:off x="-1595803" y="4773762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文字方塊 46"/>
          <p:cNvSpPr txBox="1">
            <a:spLocks noChangeArrowheads="1"/>
          </p:cNvSpPr>
          <p:nvPr/>
        </p:nvSpPr>
        <p:spPr bwMode="auto">
          <a:xfrm>
            <a:off x="950913" y="1827213"/>
            <a:ext cx="2046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Output</a:t>
            </a:r>
            <a:endParaRPr lang="zh-TW" altLang="en-US"/>
          </a:p>
        </p:txBody>
      </p:sp>
      <p:pic>
        <p:nvPicPr>
          <p:cNvPr id="29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932238"/>
            <a:ext cx="45529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lgs.tw/img/xp1.png.pagespeed.ic.NzL0vrit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9488" y="1531938"/>
            <a:ext cx="2566987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AlphaGo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7175" y="2255838"/>
            <a:ext cx="1719263" cy="1244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Neural</a:t>
            </a:r>
          </a:p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Network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524250" y="2598738"/>
            <a:ext cx="423863" cy="5603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5956300" y="2598738"/>
            <a:ext cx="423863" cy="5603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9" name="群組 10"/>
          <p:cNvGrpSpPr>
            <a:grpSpLocks/>
          </p:cNvGrpSpPr>
          <p:nvPr/>
        </p:nvGrpSpPr>
        <p:grpSpPr bwMode="auto">
          <a:xfrm>
            <a:off x="6488113" y="2274888"/>
            <a:ext cx="1597025" cy="1111250"/>
            <a:chOff x="6737868" y="2183226"/>
            <a:chExt cx="1596788" cy="1111653"/>
          </a:xfrm>
        </p:grpSpPr>
        <p:sp>
          <p:nvSpPr>
            <p:cNvPr id="38929" name="文字方塊 8"/>
            <p:cNvSpPr txBox="1">
              <a:spLocks noChangeArrowheads="1"/>
            </p:cNvSpPr>
            <p:nvPr/>
          </p:nvSpPr>
          <p:spPr bwMode="auto">
            <a:xfrm>
              <a:off x="6824399" y="2586993"/>
              <a:ext cx="14097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 sz="2000"/>
                <a:t>(19 x 19 positions)</a:t>
              </a:r>
              <a:endParaRPr lang="zh-TW" altLang="en-US" sz="2000"/>
            </a:p>
          </p:txBody>
        </p:sp>
        <p:sp>
          <p:nvSpPr>
            <p:cNvPr id="38930" name="文字方塊 9"/>
            <p:cNvSpPr txBox="1">
              <a:spLocks noChangeArrowheads="1"/>
            </p:cNvSpPr>
            <p:nvPr/>
          </p:nvSpPr>
          <p:spPr bwMode="auto">
            <a:xfrm>
              <a:off x="6737868" y="2183226"/>
              <a:ext cx="15967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2000"/>
                <a:t>Next move</a:t>
              </a:r>
              <a:endParaRPr lang="zh-TW" altLang="en-US" sz="2000"/>
            </a:p>
          </p:txBody>
        </p:sp>
      </p:grpSp>
      <p:sp>
        <p:nvSpPr>
          <p:cNvPr id="12" name="文字方塊 12"/>
          <p:cNvSpPr txBox="1">
            <a:spLocks noChangeArrowheads="1"/>
          </p:cNvSpPr>
          <p:nvPr/>
        </p:nvSpPr>
        <p:spPr bwMode="auto">
          <a:xfrm>
            <a:off x="1079500" y="4179888"/>
            <a:ext cx="2716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19 x 19 matrix</a:t>
            </a:r>
            <a:endParaRPr lang="zh-TW" altLang="en-US"/>
          </a:p>
        </p:txBody>
      </p:sp>
      <p:sp>
        <p:nvSpPr>
          <p:cNvPr id="13" name="文字方塊 13"/>
          <p:cNvSpPr txBox="1">
            <a:spLocks noChangeArrowheads="1"/>
          </p:cNvSpPr>
          <p:nvPr/>
        </p:nvSpPr>
        <p:spPr bwMode="auto">
          <a:xfrm>
            <a:off x="1576388" y="4775200"/>
            <a:ext cx="172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Black: 1</a:t>
            </a:r>
            <a:endParaRPr lang="zh-TW" altLang="en-US"/>
          </a:p>
        </p:txBody>
      </p:sp>
      <p:sp>
        <p:nvSpPr>
          <p:cNvPr id="14" name="文字方塊 14"/>
          <p:cNvSpPr txBox="1">
            <a:spLocks noChangeArrowheads="1"/>
          </p:cNvSpPr>
          <p:nvPr/>
        </p:nvSpPr>
        <p:spPr bwMode="auto">
          <a:xfrm>
            <a:off x="1576388" y="5224463"/>
            <a:ext cx="1722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white: -1</a:t>
            </a:r>
            <a:endParaRPr lang="zh-TW" altLang="en-US"/>
          </a:p>
        </p:txBody>
      </p:sp>
      <p:sp>
        <p:nvSpPr>
          <p:cNvPr id="15" name="文字方塊 15"/>
          <p:cNvSpPr txBox="1">
            <a:spLocks noChangeArrowheads="1"/>
          </p:cNvSpPr>
          <p:nvPr/>
        </p:nvSpPr>
        <p:spPr bwMode="auto">
          <a:xfrm>
            <a:off x="1576388" y="5673725"/>
            <a:ext cx="172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none: 0</a:t>
            </a:r>
            <a:endParaRPr lang="zh-TW" altLang="en-US"/>
          </a:p>
        </p:txBody>
      </p:sp>
      <p:sp>
        <p:nvSpPr>
          <p:cNvPr id="17" name="文字方塊 17"/>
          <p:cNvSpPr txBox="1"/>
          <p:nvPr/>
        </p:nvSpPr>
        <p:spPr>
          <a:xfrm>
            <a:off x="3680602" y="4623211"/>
            <a:ext cx="4929997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Fully-connected feedforward network can be used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文字方塊 18"/>
          <p:cNvSpPr txBox="1"/>
          <p:nvPr/>
        </p:nvSpPr>
        <p:spPr>
          <a:xfrm>
            <a:off x="3680603" y="5669311"/>
            <a:ext cx="492999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But CNN performs much better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AlphaGo’s policy network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65450"/>
            <a:ext cx="8955088" cy="3684588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4"/>
          <p:cNvSpPr txBox="1"/>
          <p:nvPr/>
        </p:nvSpPr>
        <p:spPr>
          <a:xfrm>
            <a:off x="152400" y="2362200"/>
            <a:ext cx="665752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Note: </a:t>
            </a:r>
            <a:r>
              <a:rPr lang="en-US" altLang="zh-TW" sz="2400" dirty="0" err="1">
                <a:solidFill>
                  <a:srgbClr val="000000"/>
                </a:solidFill>
              </a:rPr>
              <a:t>AlphaGo</a:t>
            </a:r>
            <a:r>
              <a:rPr lang="en-US" altLang="zh-TW" sz="2400" dirty="0">
                <a:solidFill>
                  <a:srgbClr val="000000"/>
                </a:solidFill>
              </a:rPr>
              <a:t> does not use Max Pooling.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7566025" y="3305175"/>
            <a:ext cx="13255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1"/>
          <p:cNvCxnSpPr/>
          <p:nvPr/>
        </p:nvCxnSpPr>
        <p:spPr>
          <a:xfrm>
            <a:off x="146050" y="3629025"/>
            <a:ext cx="6921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3"/>
          <p:cNvCxnSpPr/>
          <p:nvPr/>
        </p:nvCxnSpPr>
        <p:spPr>
          <a:xfrm>
            <a:off x="7489825" y="3629025"/>
            <a:ext cx="1473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5"/>
          <p:cNvCxnSpPr/>
          <p:nvPr/>
        </p:nvCxnSpPr>
        <p:spPr>
          <a:xfrm>
            <a:off x="146050" y="3933825"/>
            <a:ext cx="2882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7"/>
          <p:cNvCxnSpPr/>
          <p:nvPr/>
        </p:nvCxnSpPr>
        <p:spPr>
          <a:xfrm>
            <a:off x="4749800" y="3944938"/>
            <a:ext cx="2955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9"/>
          <p:cNvCxnSpPr/>
          <p:nvPr/>
        </p:nvCxnSpPr>
        <p:spPr>
          <a:xfrm>
            <a:off x="8353425" y="3933825"/>
            <a:ext cx="6016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21"/>
          <p:cNvCxnSpPr/>
          <p:nvPr/>
        </p:nvCxnSpPr>
        <p:spPr>
          <a:xfrm>
            <a:off x="146050" y="4276725"/>
            <a:ext cx="1682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24"/>
          <p:cNvCxnSpPr/>
          <p:nvPr/>
        </p:nvCxnSpPr>
        <p:spPr>
          <a:xfrm>
            <a:off x="4044950" y="4276725"/>
            <a:ext cx="23082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26"/>
          <p:cNvCxnSpPr/>
          <p:nvPr/>
        </p:nvCxnSpPr>
        <p:spPr>
          <a:xfrm>
            <a:off x="88900" y="4610100"/>
            <a:ext cx="23082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27"/>
          <p:cNvCxnSpPr/>
          <p:nvPr/>
        </p:nvCxnSpPr>
        <p:spPr>
          <a:xfrm>
            <a:off x="2441575" y="4610100"/>
            <a:ext cx="64500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29"/>
          <p:cNvCxnSpPr/>
          <p:nvPr/>
        </p:nvCxnSpPr>
        <p:spPr>
          <a:xfrm>
            <a:off x="2582863" y="4933950"/>
            <a:ext cx="3082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31"/>
          <p:cNvCxnSpPr/>
          <p:nvPr/>
        </p:nvCxnSpPr>
        <p:spPr>
          <a:xfrm>
            <a:off x="5788025" y="4933950"/>
            <a:ext cx="13652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4" name="TextBox 22"/>
          <p:cNvSpPr txBox="1">
            <a:spLocks noChangeArrowheads="1"/>
          </p:cNvSpPr>
          <p:nvPr/>
        </p:nvSpPr>
        <p:spPr bwMode="auto">
          <a:xfrm>
            <a:off x="25400" y="1828800"/>
            <a:ext cx="7043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The following is quotation from their Nature article: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3113088"/>
            <a:ext cx="6545263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標題 1"/>
          <p:cNvSpPr>
            <a:spLocks noGrp="1"/>
          </p:cNvSpPr>
          <p:nvPr>
            <p:ph type="title"/>
          </p:nvPr>
        </p:nvSpPr>
        <p:spPr>
          <a:xfrm>
            <a:off x="628650" y="29527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CNN in speech recognition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cxnSp>
        <p:nvCxnSpPr>
          <p:cNvPr id="6" name="直線單箭頭接點 4"/>
          <p:cNvCxnSpPr/>
          <p:nvPr/>
        </p:nvCxnSpPr>
        <p:spPr>
          <a:xfrm>
            <a:off x="1390650" y="5778500"/>
            <a:ext cx="66627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5"/>
          <p:cNvCxnSpPr/>
          <p:nvPr/>
        </p:nvCxnSpPr>
        <p:spPr>
          <a:xfrm flipV="1">
            <a:off x="1390650" y="3100388"/>
            <a:ext cx="0" cy="2674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965" name="文字方塊 6"/>
          <p:cNvSpPr txBox="1">
            <a:spLocks noChangeArrowheads="1"/>
          </p:cNvSpPr>
          <p:nvPr/>
        </p:nvSpPr>
        <p:spPr bwMode="auto">
          <a:xfrm>
            <a:off x="3587750" y="5802313"/>
            <a:ext cx="2189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Time</a:t>
            </a:r>
            <a:endParaRPr lang="zh-TW" altLang="en-US"/>
          </a:p>
        </p:txBody>
      </p:sp>
      <p:sp>
        <p:nvSpPr>
          <p:cNvPr id="40966" name="文字方塊 7"/>
          <p:cNvSpPr txBox="1">
            <a:spLocks noChangeArrowheads="1"/>
          </p:cNvSpPr>
          <p:nvPr/>
        </p:nvSpPr>
        <p:spPr bwMode="auto">
          <a:xfrm rot="-5400000">
            <a:off x="-30163" y="4203701"/>
            <a:ext cx="2189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Frequency</a:t>
            </a:r>
            <a:endParaRPr lang="zh-TW" altLang="en-US"/>
          </a:p>
        </p:txBody>
      </p:sp>
      <p:sp>
        <p:nvSpPr>
          <p:cNvPr id="40967" name="矩形 8"/>
          <p:cNvSpPr>
            <a:spLocks noChangeArrowheads="1"/>
          </p:cNvSpPr>
          <p:nvPr/>
        </p:nvSpPr>
        <p:spPr bwMode="auto">
          <a:xfrm>
            <a:off x="3659188" y="6113463"/>
            <a:ext cx="207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>
                <a:solidFill>
                  <a:srgbClr val="FF0000"/>
                </a:solidFill>
              </a:rPr>
              <a:t>Spectrogram</a:t>
            </a:r>
            <a:endParaRPr lang="zh-TW" altLang="en-US" sz="2800" b="1">
              <a:solidFill>
                <a:srgbClr val="FF0000"/>
              </a:solidFill>
            </a:endParaRPr>
          </a:p>
        </p:txBody>
      </p:sp>
      <p:sp>
        <p:nvSpPr>
          <p:cNvPr id="11" name="矩形 11"/>
          <p:cNvSpPr/>
          <p:nvPr/>
        </p:nvSpPr>
        <p:spPr>
          <a:xfrm>
            <a:off x="2300288" y="3101975"/>
            <a:ext cx="1509712" cy="2667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12"/>
          <p:cNvSpPr>
            <a:spLocks noChangeArrowheads="1"/>
          </p:cNvSpPr>
          <p:nvPr/>
        </p:nvSpPr>
        <p:spPr bwMode="auto">
          <a:xfrm>
            <a:off x="2192338" y="2127250"/>
            <a:ext cx="1681162" cy="582613"/>
          </a:xfrm>
          <a:prstGeom prst="rect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dk1"/>
                </a:solidFill>
                <a:latin typeface="+mn-lt"/>
                <a:ea typeface="+mn-ea"/>
              </a:rPr>
              <a:t>CNN</a:t>
            </a:r>
            <a:endParaRPr lang="zh-TW" altLang="en-US" sz="28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cxnSp>
        <p:nvCxnSpPr>
          <p:cNvPr id="13" name="直線單箭頭接點 13"/>
          <p:cNvCxnSpPr/>
          <p:nvPr/>
        </p:nvCxnSpPr>
        <p:spPr>
          <a:xfrm flipV="1">
            <a:off x="3051175" y="1690688"/>
            <a:ext cx="0" cy="43656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4"/>
          <p:cNvCxnSpPr>
            <a:endCxn id="12" idx="2"/>
          </p:cNvCxnSpPr>
          <p:nvPr/>
        </p:nvCxnSpPr>
        <p:spPr>
          <a:xfrm flipV="1">
            <a:off x="3033713" y="2709863"/>
            <a:ext cx="0" cy="39052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5"/>
          <p:cNvSpPr txBox="1">
            <a:spLocks noChangeArrowheads="1"/>
          </p:cNvSpPr>
          <p:nvPr/>
        </p:nvSpPr>
        <p:spPr bwMode="auto">
          <a:xfrm>
            <a:off x="2236788" y="5697538"/>
            <a:ext cx="1592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b="1"/>
              <a:t>Image</a:t>
            </a:r>
            <a:endParaRPr lang="zh-TW" altLang="en-US" b="1"/>
          </a:p>
        </p:txBody>
      </p:sp>
      <p:sp>
        <p:nvSpPr>
          <p:cNvPr id="16" name="矩形 18"/>
          <p:cNvSpPr/>
          <p:nvPr/>
        </p:nvSpPr>
        <p:spPr>
          <a:xfrm>
            <a:off x="2354263" y="3146425"/>
            <a:ext cx="1393825" cy="838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矩形 19"/>
          <p:cNvSpPr/>
          <p:nvPr/>
        </p:nvSpPr>
        <p:spPr>
          <a:xfrm>
            <a:off x="2349500" y="3425825"/>
            <a:ext cx="1393825" cy="8366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矩形 20"/>
          <p:cNvSpPr/>
          <p:nvPr/>
        </p:nvSpPr>
        <p:spPr>
          <a:xfrm>
            <a:off x="2349500" y="3705225"/>
            <a:ext cx="1393825" cy="8366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9" name="直線單箭頭接點 22"/>
          <p:cNvCxnSpPr/>
          <p:nvPr/>
        </p:nvCxnSpPr>
        <p:spPr>
          <a:xfrm>
            <a:off x="3044825" y="4686300"/>
            <a:ext cx="0" cy="5556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23"/>
          <p:cNvSpPr txBox="1">
            <a:spLocks noChangeArrowheads="1"/>
          </p:cNvSpPr>
          <p:nvPr/>
        </p:nvSpPr>
        <p:spPr bwMode="auto">
          <a:xfrm>
            <a:off x="4572000" y="1944688"/>
            <a:ext cx="31845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The filters move in the frequency direction.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CNN in text classification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1986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endParaRPr lang="zh-TW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41987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957388"/>
            <a:ext cx="82772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矩形 5"/>
          <p:cNvSpPr>
            <a:spLocks noChangeArrowheads="1"/>
          </p:cNvSpPr>
          <p:nvPr/>
        </p:nvSpPr>
        <p:spPr bwMode="auto">
          <a:xfrm>
            <a:off x="3943350" y="55197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Source of image: </a:t>
            </a:r>
            <a:r>
              <a:rPr lang="zh-TW" altLang="en-US" sz="1800"/>
              <a:t>http://citeseerx.ist.psu.edu/viewdoc/download?doi=10.1.1.703.6858&amp;rep=rep1&amp;type=pdf</a:t>
            </a:r>
          </a:p>
        </p:txBody>
      </p:sp>
      <p:grpSp>
        <p:nvGrpSpPr>
          <p:cNvPr id="8" name="群組 10"/>
          <p:cNvGrpSpPr>
            <a:grpSpLocks/>
          </p:cNvGrpSpPr>
          <p:nvPr/>
        </p:nvGrpSpPr>
        <p:grpSpPr bwMode="auto">
          <a:xfrm>
            <a:off x="939800" y="3233738"/>
            <a:ext cx="1927225" cy="962025"/>
            <a:chOff x="940253" y="3233058"/>
            <a:chExt cx="1926771" cy="963385"/>
          </a:xfrm>
        </p:grpSpPr>
        <p:sp>
          <p:nvSpPr>
            <p:cNvPr id="9" name="矩形 6"/>
            <p:cNvSpPr/>
            <p:nvPr/>
          </p:nvSpPr>
          <p:spPr>
            <a:xfrm>
              <a:off x="940253" y="3233058"/>
              <a:ext cx="1926771" cy="9633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10" name="直線單箭頭接點 8"/>
            <p:cNvCxnSpPr/>
            <p:nvPr/>
          </p:nvCxnSpPr>
          <p:spPr>
            <a:xfrm>
              <a:off x="1110076" y="3430186"/>
              <a:ext cx="0" cy="6374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92" name="文字方塊 9"/>
            <p:cNvSpPr txBox="1">
              <a:spLocks noChangeArrowheads="1"/>
            </p:cNvSpPr>
            <p:nvPr/>
          </p:nvSpPr>
          <p:spPr bwMode="auto">
            <a:xfrm>
              <a:off x="1146403" y="3517935"/>
              <a:ext cx="342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rgbClr val="FF0000"/>
                  </a:solidFill>
                </a:rPr>
                <a:t>?</a:t>
              </a:r>
              <a:endParaRPr lang="zh-TW" altLang="en-US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4476750"/>
            <a:ext cx="2486025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1325563"/>
          </a:xfrm>
        </p:spPr>
        <p:txBody>
          <a:bodyPr/>
          <a:lstStyle/>
          <a:p>
            <a:r>
              <a:rPr lang="en-US" altLang="zh-TW" sz="2800" smtClean="0">
                <a:ea typeface="ＭＳ Ｐゴシック" panose="020B0600070205080204" pitchFamily="34" charset="-128"/>
              </a:rPr>
              <a:t>Same pattern appears in different places:</a:t>
            </a:r>
            <a:br>
              <a:rPr lang="en-US" altLang="zh-TW" sz="2800" smtClean="0">
                <a:ea typeface="ＭＳ Ｐゴシック" panose="020B0600070205080204" pitchFamily="34" charset="-128"/>
              </a:rPr>
            </a:br>
            <a:r>
              <a:rPr lang="en-US" altLang="zh-TW" sz="2800" smtClean="0">
                <a:ea typeface="ＭＳ Ｐゴシック" panose="020B0600070205080204" pitchFamily="34" charset="-128"/>
              </a:rPr>
              <a:t>They can be compressed!</a:t>
            </a:r>
            <a:br>
              <a:rPr lang="en-US" altLang="zh-TW" sz="2800" smtClean="0">
                <a:ea typeface="ＭＳ Ｐゴシック" panose="020B0600070205080204" pitchFamily="34" charset="-128"/>
              </a:rPr>
            </a:br>
            <a:r>
              <a:rPr lang="en-US" altLang="zh-TW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What about training a lot of such “small” detectors</a:t>
            </a:r>
            <a:br>
              <a:rPr lang="en-US" altLang="zh-TW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zh-TW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and each detector must “move around”.</a:t>
            </a:r>
            <a:endParaRPr lang="zh-TW" altLang="en-US" sz="360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578100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TW" altLang="en-US" sz="180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868613"/>
            <a:ext cx="215106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75238" y="2425700"/>
            <a:ext cx="3303587" cy="952500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“upper-left beak”</a:t>
            </a:r>
            <a:r>
              <a:rPr lang="zh-TW" altLang="en-US"/>
              <a:t> </a:t>
            </a:r>
            <a:r>
              <a:rPr lang="en-US" altLang="zh-TW"/>
              <a:t>detector</a:t>
            </a:r>
            <a:endParaRPr lang="zh-TW" altLang="en-US"/>
          </a:p>
        </p:txBody>
      </p:sp>
      <p:sp>
        <p:nvSpPr>
          <p:cNvPr id="11" name="矩形 11"/>
          <p:cNvSpPr/>
          <p:nvPr/>
        </p:nvSpPr>
        <p:spPr>
          <a:xfrm>
            <a:off x="1289050" y="2628900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12"/>
          <p:cNvSpPr/>
          <p:nvPr/>
        </p:nvSpPr>
        <p:spPr>
          <a:xfrm>
            <a:off x="1803400" y="4994275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3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4652963"/>
            <a:ext cx="22955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雲朵形圖說文字 30"/>
          <p:cNvSpPr/>
          <p:nvPr/>
        </p:nvSpPr>
        <p:spPr>
          <a:xfrm>
            <a:off x="5075306" y="5513706"/>
            <a:ext cx="3303662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“middle beak”</a:t>
            </a:r>
            <a:r>
              <a:rPr lang="zh-TW" altLang="en-US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detector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4648200" y="4038600"/>
            <a:ext cx="365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They can be compressed</a:t>
            </a:r>
          </a:p>
          <a:p>
            <a:pPr eaLnBrk="1" hangingPunct="1"/>
            <a:r>
              <a:rPr lang="en-US" altLang="zh-TW"/>
              <a:t> to the same parameters.</a:t>
            </a:r>
            <a:endParaRPr lang="zh-TW" altLang="en-US"/>
          </a:p>
        </p:txBody>
      </p:sp>
      <p:cxnSp>
        <p:nvCxnSpPr>
          <p:cNvPr id="17" name="直線單箭頭接點 7"/>
          <p:cNvCxnSpPr/>
          <p:nvPr/>
        </p:nvCxnSpPr>
        <p:spPr>
          <a:xfrm>
            <a:off x="4445000" y="3768725"/>
            <a:ext cx="0" cy="133985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 convolutional layer</a:t>
            </a:r>
          </a:p>
        </p:txBody>
      </p:sp>
      <p:pic>
        <p:nvPicPr>
          <p:cNvPr id="174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38481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4419600" y="5486400"/>
            <a:ext cx="8382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A filter</a:t>
            </a: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304800" y="1447800"/>
            <a:ext cx="8482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 CNN is a neural network with some convolutional layers </a:t>
            </a:r>
          </a:p>
          <a:p>
            <a:pPr eaLnBrk="1" hangingPunct="1"/>
            <a:r>
              <a:rPr lang="en-US" altLang="en-US"/>
              <a:t>(and some other layers).  A convolutional layer has a number </a:t>
            </a:r>
          </a:p>
          <a:p>
            <a:pPr eaLnBrk="1" hangingPunct="1"/>
            <a:r>
              <a:rPr lang="en-US" altLang="en-US"/>
              <a:t>of filters that does convolutional operation. </a:t>
            </a: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3810000" y="3429000"/>
            <a:ext cx="160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Beak detector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495800" y="3810000"/>
            <a:ext cx="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Convolution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/>
          <p:cNvGraphicFramePr>
            <a:graphicFrameLocks noGrp="1"/>
          </p:cNvGraphicFramePr>
          <p:nvPr/>
        </p:nvGraphicFramePr>
        <p:xfrm>
          <a:off x="5259388" y="2068513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6791325" y="24209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9" name="表格 7"/>
          <p:cNvGraphicFramePr>
            <a:graphicFrameLocks noGrp="1"/>
          </p:cNvGraphicFramePr>
          <p:nvPr/>
        </p:nvGraphicFramePr>
        <p:xfrm>
          <a:off x="5259388" y="3694113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8"/>
          <p:cNvSpPr txBox="1">
            <a:spLocks noChangeArrowheads="1"/>
          </p:cNvSpPr>
          <p:nvPr/>
        </p:nvSpPr>
        <p:spPr bwMode="auto">
          <a:xfrm>
            <a:off x="6791325" y="40322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11" name="文字方塊 9"/>
          <p:cNvSpPr txBox="1">
            <a:spLocks noChangeArrowheads="1"/>
          </p:cNvSpPr>
          <p:nvPr/>
        </p:nvSpPr>
        <p:spPr bwMode="auto">
          <a:xfrm rot="5400000">
            <a:off x="5830094" y="5234782"/>
            <a:ext cx="708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/>
              <a:t>……</a:t>
            </a:r>
            <a:endParaRPr lang="zh-TW" altLang="en-US" sz="2800" b="1"/>
          </a:p>
        </p:txBody>
      </p:sp>
      <p:sp>
        <p:nvSpPr>
          <p:cNvPr id="12" name="文字方塊 10"/>
          <p:cNvSpPr txBox="1">
            <a:spLocks noChangeArrowheads="1"/>
          </p:cNvSpPr>
          <p:nvPr/>
        </p:nvSpPr>
        <p:spPr bwMode="auto">
          <a:xfrm>
            <a:off x="5029200" y="1004888"/>
            <a:ext cx="3962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FF0000"/>
                </a:solidFill>
              </a:rPr>
              <a:t>These are the network parameters to be learned.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5" name="文字方塊 12"/>
          <p:cNvSpPr txBox="1">
            <a:spLocks noChangeArrowheads="1"/>
          </p:cNvSpPr>
          <p:nvPr/>
        </p:nvSpPr>
        <p:spPr bwMode="auto">
          <a:xfrm>
            <a:off x="5213350" y="5849938"/>
            <a:ext cx="3556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Each filter detects a small pattern (3 x 3). 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Convolution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09" name="文字方塊 4"/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/>
          <p:cNvGraphicFramePr>
            <a:graphicFrameLocks noGrp="1"/>
          </p:cNvGraphicFramePr>
          <p:nvPr/>
        </p:nvGraphicFramePr>
        <p:xfrm>
          <a:off x="5564188" y="477838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28" name="文字方塊 6"/>
          <p:cNvSpPr txBox="1">
            <a:spLocks noChangeArrowheads="1"/>
          </p:cNvSpPr>
          <p:nvPr/>
        </p:nvSpPr>
        <p:spPr bwMode="auto">
          <a:xfrm>
            <a:off x="7186613" y="9334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/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/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/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矩形 27"/>
          <p:cNvSpPr/>
          <p:nvPr/>
        </p:nvSpPr>
        <p:spPr>
          <a:xfrm>
            <a:off x="1484313" y="2398713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矩形 33"/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3962400" y="3124200"/>
            <a:ext cx="685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886200" y="2438400"/>
            <a:ext cx="954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Dot </a:t>
            </a:r>
          </a:p>
          <a:p>
            <a:pPr eaLnBrk="1" hangingPunct="1"/>
            <a:r>
              <a:rPr lang="en-US" altLang="en-US" sz="1800"/>
              <a:t>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Convolution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33" name="文字方塊 4"/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/>
          <p:cNvGraphicFramePr>
            <a:graphicFrameLocks noGrp="1"/>
          </p:cNvGraphicFramePr>
          <p:nvPr/>
        </p:nvGraphicFramePr>
        <p:xfrm>
          <a:off x="5564188" y="477838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52" name="文字方塊 6"/>
          <p:cNvSpPr txBox="1">
            <a:spLocks noChangeArrowheads="1"/>
          </p:cNvSpPr>
          <p:nvPr/>
        </p:nvSpPr>
        <p:spPr bwMode="auto">
          <a:xfrm>
            <a:off x="7186613" y="9334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/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/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/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矩形 27"/>
          <p:cNvSpPr/>
          <p:nvPr/>
        </p:nvSpPr>
        <p:spPr>
          <a:xfrm>
            <a:off x="19637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557" name="矩形 33"/>
          <p:cNvSpPr>
            <a:spLocks noChangeArrowheads="1"/>
          </p:cNvSpPr>
          <p:nvPr/>
        </p:nvSpPr>
        <p:spPr bwMode="auto">
          <a:xfrm>
            <a:off x="1166813" y="17319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If s</a:t>
            </a:r>
            <a:r>
              <a:rPr lang="zh-TW" altLang="en-US"/>
              <a:t>tride</a:t>
            </a:r>
            <a:r>
              <a:rPr lang="en-US" altLang="zh-TW"/>
              <a:t>=2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Convolution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57" name="文字方塊 4"/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/>
          <p:cNvGraphicFramePr>
            <a:graphicFrameLocks noGrp="1"/>
          </p:cNvGraphicFramePr>
          <p:nvPr/>
        </p:nvGraphicFramePr>
        <p:xfrm>
          <a:off x="5564188" y="477838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76" name="文字方塊 6"/>
          <p:cNvSpPr txBox="1">
            <a:spLocks noChangeArrowheads="1"/>
          </p:cNvSpPr>
          <p:nvPr/>
        </p:nvSpPr>
        <p:spPr bwMode="auto">
          <a:xfrm>
            <a:off x="7186613" y="9334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/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/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/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3"/>
          <p:cNvSpPr>
            <a:spLocks noChangeArrowheads="1"/>
          </p:cNvSpPr>
          <p:nvPr/>
        </p:nvSpPr>
        <p:spPr bwMode="auto">
          <a:xfrm>
            <a:off x="6405563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4"/>
          <p:cNvSpPr>
            <a:spLocks noChangeArrowheads="1"/>
          </p:cNvSpPr>
          <p:nvPr/>
        </p:nvSpPr>
        <p:spPr bwMode="auto">
          <a:xfrm>
            <a:off x="7246938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5"/>
          <p:cNvSpPr>
            <a:spLocks noChangeArrowheads="1"/>
          </p:cNvSpPr>
          <p:nvPr/>
        </p:nvSpPr>
        <p:spPr bwMode="auto">
          <a:xfrm>
            <a:off x="4722813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16"/>
          <p:cNvSpPr>
            <a:spLocks noChangeArrowheads="1"/>
          </p:cNvSpPr>
          <p:nvPr/>
        </p:nvSpPr>
        <p:spPr bwMode="auto">
          <a:xfrm>
            <a:off x="5564188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17"/>
          <p:cNvSpPr>
            <a:spLocks noChangeArrowheads="1"/>
          </p:cNvSpPr>
          <p:nvPr/>
        </p:nvSpPr>
        <p:spPr bwMode="auto">
          <a:xfrm>
            <a:off x="6405563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18"/>
          <p:cNvSpPr>
            <a:spLocks noChangeArrowheads="1"/>
          </p:cNvSpPr>
          <p:nvPr/>
        </p:nvSpPr>
        <p:spPr bwMode="auto">
          <a:xfrm>
            <a:off x="7246938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19"/>
          <p:cNvSpPr>
            <a:spLocks noChangeArrowheads="1"/>
          </p:cNvSpPr>
          <p:nvPr/>
        </p:nvSpPr>
        <p:spPr bwMode="auto">
          <a:xfrm>
            <a:off x="4722813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0"/>
          <p:cNvSpPr>
            <a:spLocks noChangeArrowheads="1"/>
          </p:cNvSpPr>
          <p:nvPr/>
        </p:nvSpPr>
        <p:spPr bwMode="auto">
          <a:xfrm>
            <a:off x="5564188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1"/>
          <p:cNvSpPr>
            <a:spLocks noChangeArrowheads="1"/>
          </p:cNvSpPr>
          <p:nvPr/>
        </p:nvSpPr>
        <p:spPr bwMode="auto">
          <a:xfrm>
            <a:off x="6405563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橢圓 22"/>
          <p:cNvSpPr>
            <a:spLocks noChangeArrowheads="1"/>
          </p:cNvSpPr>
          <p:nvPr/>
        </p:nvSpPr>
        <p:spPr bwMode="auto">
          <a:xfrm>
            <a:off x="7246938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橢圓 23"/>
          <p:cNvSpPr>
            <a:spLocks noChangeArrowheads="1"/>
          </p:cNvSpPr>
          <p:nvPr/>
        </p:nvSpPr>
        <p:spPr bwMode="auto">
          <a:xfrm>
            <a:off x="4732338" y="525938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3" name="橢圓 24"/>
          <p:cNvSpPr>
            <a:spLocks noChangeArrowheads="1"/>
          </p:cNvSpPr>
          <p:nvPr/>
        </p:nvSpPr>
        <p:spPr bwMode="auto">
          <a:xfrm>
            <a:off x="5564188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橢圓 25"/>
          <p:cNvSpPr>
            <a:spLocks noChangeArrowheads="1"/>
          </p:cNvSpPr>
          <p:nvPr/>
        </p:nvSpPr>
        <p:spPr bwMode="auto">
          <a:xfrm>
            <a:off x="6405563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橢圓 26"/>
          <p:cNvSpPr>
            <a:spLocks noChangeArrowheads="1"/>
          </p:cNvSpPr>
          <p:nvPr/>
        </p:nvSpPr>
        <p:spPr bwMode="auto">
          <a:xfrm>
            <a:off x="7246938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6" name="矩形 27"/>
          <p:cNvSpPr/>
          <p:nvPr/>
        </p:nvSpPr>
        <p:spPr>
          <a:xfrm>
            <a:off x="1484313" y="2398713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28"/>
          <p:cNvSpPr/>
          <p:nvPr/>
        </p:nvSpPr>
        <p:spPr>
          <a:xfrm>
            <a:off x="1930400" y="2401888"/>
            <a:ext cx="1417638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29"/>
          <p:cNvSpPr/>
          <p:nvPr/>
        </p:nvSpPr>
        <p:spPr>
          <a:xfrm>
            <a:off x="2433638" y="240506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30"/>
          <p:cNvSpPr/>
          <p:nvPr/>
        </p:nvSpPr>
        <p:spPr>
          <a:xfrm>
            <a:off x="985838" y="2809875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598" name="矩形 33"/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31" name="矩形 31"/>
          <p:cNvSpPr/>
          <p:nvPr/>
        </p:nvSpPr>
        <p:spPr>
          <a:xfrm>
            <a:off x="2433638" y="3767138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矩形 7"/>
          <p:cNvSpPr/>
          <p:nvPr/>
        </p:nvSpPr>
        <p:spPr>
          <a:xfrm>
            <a:off x="5564188" y="477838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矩形 35"/>
          <p:cNvSpPr/>
          <p:nvPr/>
        </p:nvSpPr>
        <p:spPr>
          <a:xfrm>
            <a:off x="6119813" y="936625"/>
            <a:ext cx="525462" cy="45561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矩形 36"/>
          <p:cNvSpPr/>
          <p:nvPr/>
        </p:nvSpPr>
        <p:spPr>
          <a:xfrm>
            <a:off x="6645275" y="1404938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5" name="直線接點 9"/>
          <p:cNvCxnSpPr/>
          <p:nvPr/>
        </p:nvCxnSpPr>
        <p:spPr>
          <a:xfrm>
            <a:off x="5564188" y="477838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7"/>
          <p:cNvSpPr/>
          <p:nvPr/>
        </p:nvSpPr>
        <p:spPr>
          <a:xfrm>
            <a:off x="4713288" y="2786063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38"/>
          <p:cNvSpPr/>
          <p:nvPr/>
        </p:nvSpPr>
        <p:spPr>
          <a:xfrm>
            <a:off x="4732338" y="5262563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9" name="直線接點 40"/>
          <p:cNvCxnSpPr/>
          <p:nvPr/>
        </p:nvCxnSpPr>
        <p:spPr>
          <a:xfrm>
            <a:off x="928688" y="2425700"/>
            <a:ext cx="1606550" cy="138271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41"/>
          <p:cNvCxnSpPr/>
          <p:nvPr/>
        </p:nvCxnSpPr>
        <p:spPr>
          <a:xfrm>
            <a:off x="881063" y="3760788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Convolution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838" y="2398713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81" name="文字方塊 4"/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sp>
        <p:nvSpPr>
          <p:cNvPr id="7" name="橢圓 11"/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12"/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13"/>
          <p:cNvSpPr>
            <a:spLocks noChangeArrowheads="1"/>
          </p:cNvSpPr>
          <p:nvPr/>
        </p:nvSpPr>
        <p:spPr bwMode="auto">
          <a:xfrm>
            <a:off x="6405563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14"/>
          <p:cNvSpPr>
            <a:spLocks noChangeArrowheads="1"/>
          </p:cNvSpPr>
          <p:nvPr/>
        </p:nvSpPr>
        <p:spPr bwMode="auto">
          <a:xfrm>
            <a:off x="7246938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5"/>
          <p:cNvSpPr>
            <a:spLocks noChangeArrowheads="1"/>
          </p:cNvSpPr>
          <p:nvPr/>
        </p:nvSpPr>
        <p:spPr bwMode="auto">
          <a:xfrm>
            <a:off x="4722813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6"/>
          <p:cNvSpPr>
            <a:spLocks noChangeArrowheads="1"/>
          </p:cNvSpPr>
          <p:nvPr/>
        </p:nvSpPr>
        <p:spPr bwMode="auto">
          <a:xfrm>
            <a:off x="5564188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7"/>
          <p:cNvSpPr>
            <a:spLocks noChangeArrowheads="1"/>
          </p:cNvSpPr>
          <p:nvPr/>
        </p:nvSpPr>
        <p:spPr bwMode="auto">
          <a:xfrm>
            <a:off x="6405563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8"/>
          <p:cNvSpPr>
            <a:spLocks noChangeArrowheads="1"/>
          </p:cNvSpPr>
          <p:nvPr/>
        </p:nvSpPr>
        <p:spPr bwMode="auto">
          <a:xfrm>
            <a:off x="7246938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19"/>
          <p:cNvSpPr>
            <a:spLocks noChangeArrowheads="1"/>
          </p:cNvSpPr>
          <p:nvPr/>
        </p:nvSpPr>
        <p:spPr bwMode="auto">
          <a:xfrm>
            <a:off x="4722813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20"/>
          <p:cNvSpPr>
            <a:spLocks noChangeArrowheads="1"/>
          </p:cNvSpPr>
          <p:nvPr/>
        </p:nvSpPr>
        <p:spPr bwMode="auto">
          <a:xfrm>
            <a:off x="5564188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21"/>
          <p:cNvSpPr>
            <a:spLocks noChangeArrowheads="1"/>
          </p:cNvSpPr>
          <p:nvPr/>
        </p:nvSpPr>
        <p:spPr bwMode="auto">
          <a:xfrm>
            <a:off x="6405563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22"/>
          <p:cNvSpPr>
            <a:spLocks noChangeArrowheads="1"/>
          </p:cNvSpPr>
          <p:nvPr/>
        </p:nvSpPr>
        <p:spPr bwMode="auto">
          <a:xfrm>
            <a:off x="7246938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3"/>
          <p:cNvSpPr>
            <a:spLocks noChangeArrowheads="1"/>
          </p:cNvSpPr>
          <p:nvPr/>
        </p:nvSpPr>
        <p:spPr bwMode="auto">
          <a:xfrm>
            <a:off x="4722813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4"/>
          <p:cNvSpPr>
            <a:spLocks noChangeArrowheads="1"/>
          </p:cNvSpPr>
          <p:nvPr/>
        </p:nvSpPr>
        <p:spPr bwMode="auto">
          <a:xfrm>
            <a:off x="5564188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橢圓 25"/>
          <p:cNvSpPr>
            <a:spLocks noChangeArrowheads="1"/>
          </p:cNvSpPr>
          <p:nvPr/>
        </p:nvSpPr>
        <p:spPr bwMode="auto">
          <a:xfrm>
            <a:off x="6405563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橢圓 26"/>
          <p:cNvSpPr>
            <a:spLocks noChangeArrowheads="1"/>
          </p:cNvSpPr>
          <p:nvPr/>
        </p:nvSpPr>
        <p:spPr bwMode="auto">
          <a:xfrm>
            <a:off x="7246938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3" name="表格 34"/>
          <p:cNvGraphicFramePr>
            <a:graphicFrameLocks noGrp="1"/>
          </p:cNvGraphicFramePr>
          <p:nvPr/>
        </p:nvGraphicFramePr>
        <p:xfrm>
          <a:off x="5686425" y="365125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616" name="文字方塊 35"/>
          <p:cNvSpPr txBox="1">
            <a:spLocks noChangeArrowheads="1"/>
          </p:cNvSpPr>
          <p:nvPr/>
        </p:nvSpPr>
        <p:spPr bwMode="auto">
          <a:xfrm>
            <a:off x="7308850" y="820738"/>
            <a:ext cx="144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</a:rPr>
              <a:t>Filter 2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矩形 36"/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矩形 37"/>
          <p:cNvSpPr/>
          <p:nvPr/>
        </p:nvSpPr>
        <p:spPr>
          <a:xfrm>
            <a:off x="1489075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38"/>
          <p:cNvSpPr/>
          <p:nvPr/>
        </p:nvSpPr>
        <p:spPr>
          <a:xfrm>
            <a:off x="1930400" y="2400300"/>
            <a:ext cx="1417638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39"/>
          <p:cNvSpPr/>
          <p:nvPr/>
        </p:nvSpPr>
        <p:spPr>
          <a:xfrm>
            <a:off x="2406650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40"/>
          <p:cNvSpPr/>
          <p:nvPr/>
        </p:nvSpPr>
        <p:spPr>
          <a:xfrm>
            <a:off x="985838" y="2809875"/>
            <a:ext cx="1416050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橢圓 41"/>
          <p:cNvSpPr>
            <a:spLocks noChangeArrowheads="1"/>
          </p:cNvSpPr>
          <p:nvPr/>
        </p:nvSpPr>
        <p:spPr bwMode="auto">
          <a:xfrm>
            <a:off x="4905375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42"/>
          <p:cNvSpPr>
            <a:spLocks noChangeArrowheads="1"/>
          </p:cNvSpPr>
          <p:nvPr/>
        </p:nvSpPr>
        <p:spPr bwMode="auto">
          <a:xfrm>
            <a:off x="5746750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橢圓 43"/>
          <p:cNvSpPr>
            <a:spLocks noChangeArrowheads="1"/>
          </p:cNvSpPr>
          <p:nvPr/>
        </p:nvSpPr>
        <p:spPr bwMode="auto">
          <a:xfrm>
            <a:off x="6589713" y="29956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3" name="橢圓 44"/>
          <p:cNvSpPr>
            <a:spLocks noChangeArrowheads="1"/>
          </p:cNvSpPr>
          <p:nvPr/>
        </p:nvSpPr>
        <p:spPr bwMode="auto">
          <a:xfrm>
            <a:off x="7431088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橢圓 45"/>
          <p:cNvSpPr>
            <a:spLocks noChangeArrowheads="1"/>
          </p:cNvSpPr>
          <p:nvPr/>
        </p:nvSpPr>
        <p:spPr bwMode="auto">
          <a:xfrm>
            <a:off x="4905375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5" name="橢圓 46"/>
          <p:cNvSpPr>
            <a:spLocks noChangeArrowheads="1"/>
          </p:cNvSpPr>
          <p:nvPr/>
        </p:nvSpPr>
        <p:spPr bwMode="auto">
          <a:xfrm>
            <a:off x="5746750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6" name="橢圓 47"/>
          <p:cNvSpPr>
            <a:spLocks noChangeArrowheads="1"/>
          </p:cNvSpPr>
          <p:nvPr/>
        </p:nvSpPr>
        <p:spPr bwMode="auto">
          <a:xfrm>
            <a:off x="6589713" y="37957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7" name="橢圓 48"/>
          <p:cNvSpPr>
            <a:spLocks noChangeArrowheads="1"/>
          </p:cNvSpPr>
          <p:nvPr/>
        </p:nvSpPr>
        <p:spPr bwMode="auto">
          <a:xfrm>
            <a:off x="7431088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8" name="橢圓 49"/>
          <p:cNvSpPr>
            <a:spLocks noChangeArrowheads="1"/>
          </p:cNvSpPr>
          <p:nvPr/>
        </p:nvSpPr>
        <p:spPr bwMode="auto">
          <a:xfrm>
            <a:off x="4905375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9" name="橢圓 50"/>
          <p:cNvSpPr>
            <a:spLocks noChangeArrowheads="1"/>
          </p:cNvSpPr>
          <p:nvPr/>
        </p:nvSpPr>
        <p:spPr bwMode="auto">
          <a:xfrm>
            <a:off x="5746750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0" name="橢圓 51"/>
          <p:cNvSpPr>
            <a:spLocks noChangeArrowheads="1"/>
          </p:cNvSpPr>
          <p:nvPr/>
        </p:nvSpPr>
        <p:spPr bwMode="auto">
          <a:xfrm>
            <a:off x="6589713" y="46545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1" name="橢圓 52"/>
          <p:cNvSpPr>
            <a:spLocks noChangeArrowheads="1"/>
          </p:cNvSpPr>
          <p:nvPr/>
        </p:nvSpPr>
        <p:spPr bwMode="auto">
          <a:xfrm>
            <a:off x="7431088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2" name="橢圓 53"/>
          <p:cNvSpPr>
            <a:spLocks noChangeArrowheads="1"/>
          </p:cNvSpPr>
          <p:nvPr/>
        </p:nvSpPr>
        <p:spPr bwMode="auto">
          <a:xfrm>
            <a:off x="4905375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3" name="橢圓 54"/>
          <p:cNvSpPr>
            <a:spLocks noChangeArrowheads="1"/>
          </p:cNvSpPr>
          <p:nvPr/>
        </p:nvSpPr>
        <p:spPr bwMode="auto">
          <a:xfrm>
            <a:off x="5746750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4" name="橢圓 55"/>
          <p:cNvSpPr>
            <a:spLocks noChangeArrowheads="1"/>
          </p:cNvSpPr>
          <p:nvPr/>
        </p:nvSpPr>
        <p:spPr bwMode="auto">
          <a:xfrm>
            <a:off x="6589713" y="54546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-4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5" name="橢圓 56"/>
          <p:cNvSpPr>
            <a:spLocks noChangeArrowheads="1"/>
          </p:cNvSpPr>
          <p:nvPr/>
        </p:nvSpPr>
        <p:spPr bwMode="auto">
          <a:xfrm>
            <a:off x="7431088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6" name="文字方塊 2"/>
          <p:cNvSpPr txBox="1">
            <a:spLocks noChangeArrowheads="1"/>
          </p:cNvSpPr>
          <p:nvPr/>
        </p:nvSpPr>
        <p:spPr bwMode="auto">
          <a:xfrm>
            <a:off x="4419600" y="20574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00FF"/>
                </a:solidFill>
              </a:rPr>
              <a:t>Repeat this for each filter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47" name="矩形 57"/>
          <p:cNvSpPr/>
          <p:nvPr/>
        </p:nvSpPr>
        <p:spPr>
          <a:xfrm>
            <a:off x="2416175" y="37830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640" name="矩形 58"/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49" name="文字方塊 59"/>
          <p:cNvSpPr txBox="1">
            <a:spLocks noChangeArrowheads="1"/>
          </p:cNvSpPr>
          <p:nvPr/>
        </p:nvSpPr>
        <p:spPr bwMode="auto">
          <a:xfrm>
            <a:off x="4953000" y="61722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Two 4 x 4 images</a:t>
            </a:r>
          </a:p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Forming 2 x 4 x 4 matrix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50" name="矩形 5"/>
          <p:cNvSpPr/>
          <p:nvPr/>
        </p:nvSpPr>
        <p:spPr>
          <a:xfrm>
            <a:off x="5334000" y="4038600"/>
            <a:ext cx="2320925" cy="973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Feature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Map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9" grpId="0"/>
      <p:bldP spid="50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22404</TotalTime>
  <Words>1811</Words>
  <Application>Microsoft Office PowerPoint</Application>
  <PresentationFormat>On-screen Show (4:3)</PresentationFormat>
  <Paragraphs>1018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ＭＳ Ｐゴシック</vt:lpstr>
      <vt:lpstr>Wingdings</vt:lpstr>
      <vt:lpstr>Calibri</vt:lpstr>
      <vt:lpstr>Times New Roman</vt:lpstr>
      <vt:lpstr>Watermark</vt:lpstr>
      <vt:lpstr>方程式</vt:lpstr>
      <vt:lpstr>Lecture 5 Smaller Network: CNN</vt:lpstr>
      <vt:lpstr>Consider learning an image:</vt:lpstr>
      <vt:lpstr>Same pattern appears in different places: They can be compressed! What about training a lot of such “small” detectors and each detector must “move around”.</vt:lpstr>
      <vt:lpstr>A convolutional layer</vt:lpstr>
      <vt:lpstr>Convolution</vt:lpstr>
      <vt:lpstr>Convolution</vt:lpstr>
      <vt:lpstr>Convolution</vt:lpstr>
      <vt:lpstr>Convolution</vt:lpstr>
      <vt:lpstr>Convolution</vt:lpstr>
      <vt:lpstr>Color image: RGB 3 channels</vt:lpstr>
      <vt:lpstr>PowerPoint Presentation</vt:lpstr>
      <vt:lpstr>PowerPoint Presentation</vt:lpstr>
      <vt:lpstr>PowerPoint Presentation</vt:lpstr>
      <vt:lpstr>The whole CNN</vt:lpstr>
      <vt:lpstr>Max Pooling</vt:lpstr>
      <vt:lpstr>Why Pooling</vt:lpstr>
      <vt:lpstr>A CNN compresses a fully connected network in two ways:</vt:lpstr>
      <vt:lpstr>Max Pooling</vt:lpstr>
      <vt:lpstr>The whole CNN</vt:lpstr>
      <vt:lpstr>The whole CNN</vt:lpstr>
      <vt:lpstr>Flattening</vt:lpstr>
      <vt:lpstr>PowerPoint Presentation</vt:lpstr>
      <vt:lpstr>PowerPoint Presentation</vt:lpstr>
      <vt:lpstr>PowerPoint Presentation</vt:lpstr>
      <vt:lpstr>AlphaGo</vt:lpstr>
      <vt:lpstr>AlphaGo’s policy network</vt:lpstr>
      <vt:lpstr>CNN in speech recognition</vt:lpstr>
      <vt:lpstr>CNN in text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Windows User</cp:lastModifiedBy>
  <cp:revision>249</cp:revision>
  <dcterms:created xsi:type="dcterms:W3CDTF">2017-04-15T17:01:01Z</dcterms:created>
  <dcterms:modified xsi:type="dcterms:W3CDTF">2018-12-19T03:46:51Z</dcterms:modified>
</cp:coreProperties>
</file>