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312" r:id="rId3"/>
    <p:sldId id="313" r:id="rId4"/>
    <p:sldId id="347" r:id="rId5"/>
    <p:sldId id="330" r:id="rId6"/>
    <p:sldId id="331" r:id="rId7"/>
    <p:sldId id="332" r:id="rId8"/>
    <p:sldId id="334" r:id="rId9"/>
    <p:sldId id="315" r:id="rId10"/>
    <p:sldId id="335" r:id="rId11"/>
    <p:sldId id="316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22" r:id="rId23"/>
    <p:sldId id="323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E5114-9921-4EE1-98A0-62AFD2D88B31}" type="datetimeFigureOut">
              <a:rPr lang="id-ID" smtClean="0"/>
              <a:t>30/08/2020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2F513-7F1C-416C-8C1F-02EFBECE34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90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d-ID"/>
          </a:p>
        </p:txBody>
      </p:sp>
      <p:sp>
        <p:nvSpPr>
          <p:cNvPr id="1229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id-ID" sz="1200"/>
              <a:t>Riset Operasi Dalam Pendekatan Algoritmis</a:t>
            </a:r>
            <a:endParaRPr lang="en-GB" altLang="id-ID" sz="1200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200"/>
              <a:t>(c) J.J.Siang (2013)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CB58FA-0D9A-4A71-B6CE-234E0C85C755}" type="slidenum">
              <a:rPr lang="en-GB" altLang="id-ID" sz="1200"/>
              <a:pPr eaLnBrk="1" hangingPunct="1"/>
              <a:t>7</a:t>
            </a:fld>
            <a:endParaRPr lang="en-GB" altLang="id-ID" sz="1200"/>
          </a:p>
        </p:txBody>
      </p:sp>
    </p:spTree>
    <p:extLst>
      <p:ext uri="{BB962C8B-B14F-4D97-AF65-F5344CB8AC3E}">
        <p14:creationId xmlns:p14="http://schemas.microsoft.com/office/powerpoint/2010/main" val="321851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d-ID"/>
          </a:p>
        </p:txBody>
      </p:sp>
      <p:sp>
        <p:nvSpPr>
          <p:cNvPr id="614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sv-SE" altLang="id-ID" sz="1200"/>
              <a:t>Riset Operasi Dalam Pendekatan Algoritmis</a:t>
            </a:r>
            <a:endParaRPr lang="en-GB" altLang="id-ID" sz="1200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200"/>
              <a:t>(c) J.J.Siang (2013)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2D2205-83DB-4489-8D3C-4401DAC155F0}" type="slidenum">
              <a:rPr lang="en-GB" altLang="id-ID" sz="1200"/>
              <a:pPr eaLnBrk="1" hangingPunct="1"/>
              <a:t>17</a:t>
            </a:fld>
            <a:endParaRPr lang="en-GB" altLang="id-ID" sz="1200"/>
          </a:p>
        </p:txBody>
      </p:sp>
    </p:spTree>
    <p:extLst>
      <p:ext uri="{BB962C8B-B14F-4D97-AF65-F5344CB8AC3E}">
        <p14:creationId xmlns:p14="http://schemas.microsoft.com/office/powerpoint/2010/main" val="63162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31.png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3.png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270" y="2404534"/>
            <a:ext cx="8594734" cy="1646302"/>
          </a:xfrm>
        </p:spPr>
        <p:txBody>
          <a:bodyPr/>
          <a:lstStyle/>
          <a:p>
            <a:r>
              <a:rPr lang="id-ID" dirty="0"/>
              <a:t>Riset Operasional</a:t>
            </a:r>
            <a:br>
              <a:rPr lang="id-ID" dirty="0"/>
            </a:br>
            <a:r>
              <a:rPr lang="id-ID" sz="3600" dirty="0">
                <a:solidFill>
                  <a:srgbClr val="FF0000"/>
                </a:solidFill>
              </a:rPr>
              <a:t>Pertemuan 2: </a:t>
            </a:r>
            <a:br>
              <a:rPr lang="id-ID" sz="3600" dirty="0">
                <a:solidFill>
                  <a:srgbClr val="FF0000"/>
                </a:solidFill>
              </a:rPr>
            </a:br>
            <a:r>
              <a:rPr lang="id-ID" sz="3600" dirty="0">
                <a:solidFill>
                  <a:srgbClr val="FF0000"/>
                </a:solidFill>
              </a:rPr>
              <a:t>“Program Linier: Penyelesaian Grafik</a:t>
            </a:r>
            <a:r>
              <a:rPr lang="en-US" sz="3600" dirty="0">
                <a:solidFill>
                  <a:srgbClr val="FF0000"/>
                </a:solidFill>
              </a:rPr>
              <a:t> (2)</a:t>
            </a:r>
            <a:r>
              <a:rPr lang="id-ID" sz="3600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74756"/>
          </a:xfrm>
        </p:spPr>
        <p:txBody>
          <a:bodyPr>
            <a:normAutofit/>
          </a:bodyPr>
          <a:lstStyle/>
          <a:p>
            <a:r>
              <a:rPr lang="id-ID" dirty="0"/>
              <a:t>Dosen : MOH. ALI ALBAR, ST., M.Eng</a:t>
            </a:r>
          </a:p>
          <a:p>
            <a:r>
              <a:rPr lang="id-ID" dirty="0"/>
              <a:t>Program Studi Teknik Informatika</a:t>
            </a:r>
          </a:p>
          <a:p>
            <a:r>
              <a:rPr lang="id-ID" dirty="0"/>
              <a:t>Fakultas Teknik UNRAM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995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8906"/>
            <a:ext cx="8596668" cy="59435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id-ID" dirty="0"/>
              <a:t>Kendala </a:t>
            </a:r>
          </a:p>
          <a:p>
            <a:pPr marL="0" indent="0">
              <a:buNone/>
            </a:pPr>
            <a:r>
              <a:rPr lang="id-ID" dirty="0"/>
              <a:t>	Jika</a:t>
            </a:r>
          </a:p>
          <a:p>
            <a:pPr marL="0" indent="0">
              <a:buNone/>
            </a:pPr>
            <a:r>
              <a:rPr lang="id-ID" dirty="0"/>
              <a:t>	Jika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Didapat titik O = (0,0) dan titik (190,60)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</a:rPr>
              <a:t>	</a:t>
            </a:r>
            <a:r>
              <a:rPr lang="id-ID" dirty="0"/>
              <a:t>Uji daerah fisibel, misal titik (10,0)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BUKAN DAERAH FISIBEL, jadi daerah fisibelnya ada di daerah sisi kiri garis kendala.</a:t>
            </a:r>
            <a:endParaRPr lang="id-ID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4"/>
            </a:pPr>
            <a:r>
              <a:rPr lang="id-ID" dirty="0"/>
              <a:t>Kendala </a:t>
            </a:r>
          </a:p>
          <a:p>
            <a:pPr marL="0" indent="0">
              <a:buNone/>
            </a:pPr>
            <a:r>
              <a:rPr lang="id-ID" dirty="0"/>
              <a:t>	Jika</a:t>
            </a:r>
          </a:p>
          <a:p>
            <a:pPr marL="0" indent="0">
              <a:buNone/>
            </a:pPr>
            <a:r>
              <a:rPr lang="id-ID" dirty="0"/>
              <a:t>	Jika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Didapat titik O = (0,0) dan titik (80,170)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</a:rPr>
              <a:t>	</a:t>
            </a:r>
            <a:r>
              <a:rPr lang="id-ID" dirty="0"/>
              <a:t>Uji daerah fisibel, misal titik (10,0)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DAERAH FISIBEL, jadi daerah fisibelnya ada di daerah sisi kanan garis kendala.</a:t>
            </a: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972177"/>
              </p:ext>
            </p:extLst>
          </p:nvPr>
        </p:nvGraphicFramePr>
        <p:xfrm>
          <a:off x="2327275" y="684213"/>
          <a:ext cx="153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9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275" y="684213"/>
                        <a:ext cx="15398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663940"/>
              </p:ext>
            </p:extLst>
          </p:nvPr>
        </p:nvGraphicFramePr>
        <p:xfrm>
          <a:off x="1868488" y="1065213"/>
          <a:ext cx="23320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0" name="Equation" r:id="rId5" imgW="1422360" imgH="228600" progId="Equation.DSMT4">
                  <p:embed/>
                </p:oleObj>
              </mc:Choice>
              <mc:Fallback>
                <p:oleObj name="Equation" r:id="rId5" imgW="14223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8488" y="1065213"/>
                        <a:ext cx="23320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780478"/>
              </p:ext>
            </p:extLst>
          </p:nvPr>
        </p:nvGraphicFramePr>
        <p:xfrm>
          <a:off x="1691480" y="1457606"/>
          <a:ext cx="2686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1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480" y="1457606"/>
                        <a:ext cx="26860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571088"/>
              </p:ext>
            </p:extLst>
          </p:nvPr>
        </p:nvGraphicFramePr>
        <p:xfrm>
          <a:off x="2336800" y="2987675"/>
          <a:ext cx="15192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2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36800" y="2987675"/>
                        <a:ext cx="151923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4275"/>
              </p:ext>
            </p:extLst>
          </p:nvPr>
        </p:nvGraphicFramePr>
        <p:xfrm>
          <a:off x="1868488" y="3369143"/>
          <a:ext cx="23320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3" name="Equation" r:id="rId11" imgW="1422360" imgH="228600" progId="Equation.DSMT4">
                  <p:embed/>
                </p:oleObj>
              </mc:Choice>
              <mc:Fallback>
                <p:oleObj name="Equation" r:id="rId11" imgW="142236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8488" y="3369143"/>
                        <a:ext cx="23320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29289"/>
              </p:ext>
            </p:extLst>
          </p:nvPr>
        </p:nvGraphicFramePr>
        <p:xfrm>
          <a:off x="1691480" y="3761536"/>
          <a:ext cx="2686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4" name="Equation" r:id="rId13" imgW="1638000" imgH="228600" progId="Equation.DSMT4">
                  <p:embed/>
                </p:oleObj>
              </mc:Choice>
              <mc:Fallback>
                <p:oleObj name="Equation" r:id="rId13" imgW="163800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1480" y="3761536"/>
                        <a:ext cx="268605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811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8225"/>
            <a:ext cx="8596668" cy="5463138"/>
          </a:xfrm>
        </p:spPr>
        <p:txBody>
          <a:bodyPr/>
          <a:lstStyle/>
          <a:p>
            <a:pPr marL="0" indent="0">
              <a:buNone/>
            </a:pPr>
            <a:endParaRPr lang="id-ID" sz="2800" dirty="0">
              <a:solidFill>
                <a:srgbClr val="FF0000"/>
              </a:solidFill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Daerah fisibel yang merupakan perpotongan daerah yang di dapat dari 4 kendala merupakan segiempat OFEG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52" y="1079363"/>
            <a:ext cx="4563036" cy="35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3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8225"/>
            <a:ext cx="8596668" cy="5463138"/>
          </a:xfrm>
        </p:spPr>
        <p:txBody>
          <a:bodyPr/>
          <a:lstStyle/>
          <a:p>
            <a:pPr marL="0" indent="0">
              <a:buNone/>
            </a:pPr>
            <a:endParaRPr lang="id-ID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sz="2800" dirty="0">
              <a:solidFill>
                <a:srgbClr val="FF0000"/>
              </a:solidFill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Jadi </a:t>
            </a:r>
            <a:r>
              <a:rPr lang="id-ID" dirty="0">
                <a:solidFill>
                  <a:srgbClr val="FF0000"/>
                </a:solidFill>
              </a:rPr>
              <a:t>nilai maksimum terjadi pada titik E (80,60)</a:t>
            </a:r>
            <a:r>
              <a:rPr lang="id-ID" dirty="0"/>
              <a:t>, sehingga petani akan mendapatkan keuntungan minimum jika menanam 80 pohon A dan 60 pohon 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22" y="1519523"/>
            <a:ext cx="7499908" cy="11564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702" y="3050898"/>
            <a:ext cx="6054348" cy="14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9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2247"/>
            <a:ext cx="9599430" cy="3106272"/>
          </a:xfrm>
        </p:spPr>
        <p:txBody>
          <a:bodyPr>
            <a:normAutofit lnSpcReduction="10000"/>
          </a:bodyPr>
          <a:lstStyle/>
          <a:p>
            <a:r>
              <a:rPr lang="id-ID" dirty="0"/>
              <a:t>	Fungsi sasaran:</a:t>
            </a:r>
          </a:p>
          <a:p>
            <a:pPr marL="0" indent="0">
              <a:buNone/>
            </a:pPr>
            <a:r>
              <a:rPr lang="id-ID" dirty="0"/>
              <a:t>		Minimumkan </a:t>
            </a:r>
          </a:p>
          <a:p>
            <a:pPr marL="0" indent="0">
              <a:buNone/>
            </a:pPr>
            <a:r>
              <a:rPr lang="id-ID" dirty="0"/>
              <a:t>		</a:t>
            </a:r>
          </a:p>
          <a:p>
            <a:pPr marL="0" indent="0">
              <a:buNone/>
            </a:pPr>
            <a:r>
              <a:rPr lang="id-ID" dirty="0"/>
              <a:t>		Kendala: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                                                 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070237"/>
              </p:ext>
            </p:extLst>
          </p:nvPr>
        </p:nvGraphicFramePr>
        <p:xfrm>
          <a:off x="3136684" y="2185599"/>
          <a:ext cx="2908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684" y="2185599"/>
                        <a:ext cx="29083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617576"/>
              </p:ext>
            </p:extLst>
          </p:nvPr>
        </p:nvGraphicFramePr>
        <p:xfrm>
          <a:off x="2882684" y="3063438"/>
          <a:ext cx="170815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5" imgW="939600" imgH="914400" progId="Equation.DSMT4">
                  <p:embed/>
                </p:oleObj>
              </mc:Choice>
              <mc:Fallback>
                <p:oleObj name="Equation" r:id="rId5" imgW="939600" imgH="914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2684" y="3063438"/>
                        <a:ext cx="1708150" cy="166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/>
              <a:t>Contoh 2.9</a:t>
            </a:r>
          </a:p>
        </p:txBody>
      </p:sp>
    </p:spTree>
    <p:extLst>
      <p:ext uri="{BB962C8B-B14F-4D97-AF65-F5344CB8AC3E}">
        <p14:creationId xmlns:p14="http://schemas.microsoft.com/office/powerpoint/2010/main" val="201975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8906"/>
            <a:ext cx="8596668" cy="60780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d-ID" dirty="0"/>
              <a:t>Kendala </a:t>
            </a:r>
          </a:p>
          <a:p>
            <a:pPr marL="0" indent="0">
              <a:buNone/>
            </a:pPr>
            <a:r>
              <a:rPr lang="id-ID" dirty="0"/>
              <a:t>	Jika</a:t>
            </a:r>
          </a:p>
          <a:p>
            <a:pPr marL="0" indent="0">
              <a:buNone/>
            </a:pPr>
            <a:r>
              <a:rPr lang="id-ID" dirty="0"/>
              <a:t>	Jika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Didapat titik A = (0,8) dan titik B = (8,0)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</a:rPr>
              <a:t>	</a:t>
            </a:r>
            <a:r>
              <a:rPr lang="id-ID" dirty="0"/>
              <a:t>Uji daerah fisibel, misal titik (0,0)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DAERAH FISIBEL, 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jadi daerah fisibelnya ada di daerah 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sisi kiri garis kendala.</a:t>
            </a:r>
            <a:endParaRPr lang="id-ID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id-ID" dirty="0"/>
              <a:t>Kendala </a:t>
            </a:r>
          </a:p>
          <a:p>
            <a:pPr marL="0" indent="0">
              <a:buNone/>
            </a:pPr>
            <a:r>
              <a:rPr lang="id-ID" dirty="0"/>
              <a:t>	Jika</a:t>
            </a:r>
          </a:p>
          <a:p>
            <a:pPr marL="0" indent="0">
              <a:buNone/>
            </a:pPr>
            <a:r>
              <a:rPr lang="id-ID" dirty="0"/>
              <a:t>	Jika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Didapat titik C = (0,3) dan titik D = (2,0)</a:t>
            </a:r>
          </a:p>
          <a:p>
            <a:pPr marL="444500" indent="0">
              <a:buNone/>
            </a:pPr>
            <a:r>
              <a:rPr lang="id-ID" dirty="0"/>
              <a:t>	Uji daerah fisibel, misal titik (0,0)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BUKAN DAERAH FISIBEL, 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jadi daerah fisibelnya ada di daerah 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sisi kanan garis kendala (daerah tak berhingga).</a:t>
            </a: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40431"/>
              </p:ext>
            </p:extLst>
          </p:nvPr>
        </p:nvGraphicFramePr>
        <p:xfrm>
          <a:off x="2524125" y="684213"/>
          <a:ext cx="11445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2"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5" y="684213"/>
                        <a:ext cx="11445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010971"/>
              </p:ext>
            </p:extLst>
          </p:nvPr>
        </p:nvGraphicFramePr>
        <p:xfrm>
          <a:off x="2316163" y="3447205"/>
          <a:ext cx="15192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3" name="Equation" r:id="rId5" imgW="927000" imgH="228600" progId="Equation.DSMT4">
                  <p:embed/>
                </p:oleObj>
              </mc:Choice>
              <mc:Fallback>
                <p:oleObj name="Equation" r:id="rId5" imgW="927000" imgH="2286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6163" y="3447205"/>
                        <a:ext cx="15192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392445"/>
              </p:ext>
            </p:extLst>
          </p:nvPr>
        </p:nvGraphicFramePr>
        <p:xfrm>
          <a:off x="1909763" y="1065213"/>
          <a:ext cx="22494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4" name="Equation" r:id="rId7" imgW="1371600" imgH="228600" progId="Equation.DSMT4">
                  <p:embed/>
                </p:oleObj>
              </mc:Choice>
              <mc:Fallback>
                <p:oleObj name="Equation" r:id="rId7" imgW="13716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9763" y="1065213"/>
                        <a:ext cx="224948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12999"/>
              </p:ext>
            </p:extLst>
          </p:nvPr>
        </p:nvGraphicFramePr>
        <p:xfrm>
          <a:off x="1909761" y="1439863"/>
          <a:ext cx="22494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5" name="Equation" r:id="rId9" imgW="1371600" imgH="228600" progId="Equation.DSMT4">
                  <p:embed/>
                </p:oleObj>
              </mc:Choice>
              <mc:Fallback>
                <p:oleObj name="Equation" r:id="rId9" imgW="13716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9761" y="1439863"/>
                        <a:ext cx="224948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05939"/>
              </p:ext>
            </p:extLst>
          </p:nvPr>
        </p:nvGraphicFramePr>
        <p:xfrm>
          <a:off x="1909763" y="3875643"/>
          <a:ext cx="22494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6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09763" y="3875643"/>
                        <a:ext cx="224948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81394"/>
              </p:ext>
            </p:extLst>
          </p:nvPr>
        </p:nvGraphicFramePr>
        <p:xfrm>
          <a:off x="1900238" y="4251043"/>
          <a:ext cx="22701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7" name="Equation" r:id="rId13" imgW="1384200" imgH="228600" progId="Equation.DSMT4">
                  <p:embed/>
                </p:oleObj>
              </mc:Choice>
              <mc:Fallback>
                <p:oleObj name="Equation" r:id="rId13" imgW="138420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0238" y="4251043"/>
                        <a:ext cx="22701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18676" y="1627188"/>
            <a:ext cx="3874284" cy="350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21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93572"/>
            <a:ext cx="8596668" cy="220531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id-ID" dirty="0"/>
              <a:t>Kendala </a:t>
            </a:r>
          </a:p>
          <a:p>
            <a:pPr marL="0" indent="0">
              <a:buNone/>
            </a:pPr>
            <a:r>
              <a:rPr lang="id-ID" dirty="0"/>
              <a:t>	Jika</a:t>
            </a:r>
          </a:p>
          <a:p>
            <a:pPr marL="0" indent="0">
              <a:buNone/>
            </a:pPr>
            <a:r>
              <a:rPr lang="id-ID" dirty="0"/>
              <a:t>	Jika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Didapat titik E = (0, 2.5) dan titik F = (5,0)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</a:rPr>
              <a:t>	</a:t>
            </a:r>
            <a:r>
              <a:rPr lang="id-ID" dirty="0"/>
              <a:t>Daerah fisibel kendala ke-3 ini berupa garis EF.</a:t>
            </a: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15588"/>
              </p:ext>
            </p:extLst>
          </p:nvPr>
        </p:nvGraphicFramePr>
        <p:xfrm>
          <a:off x="2327275" y="2391984"/>
          <a:ext cx="153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3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7275" y="2391984"/>
                        <a:ext cx="15398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58719"/>
              </p:ext>
            </p:extLst>
          </p:nvPr>
        </p:nvGraphicFramePr>
        <p:xfrm>
          <a:off x="1804988" y="2772984"/>
          <a:ext cx="24590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4" name="Equation" r:id="rId5" imgW="1498320" imgH="228600" progId="Equation.DSMT4">
                  <p:embed/>
                </p:oleObj>
              </mc:Choice>
              <mc:Fallback>
                <p:oleObj name="Equation" r:id="rId5" imgW="149832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04988" y="2772984"/>
                        <a:ext cx="24590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606994"/>
              </p:ext>
            </p:extLst>
          </p:nvPr>
        </p:nvGraphicFramePr>
        <p:xfrm>
          <a:off x="1909761" y="3147634"/>
          <a:ext cx="22494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5" name="Equation" r:id="rId7" imgW="1371600" imgH="228600" progId="Equation.DSMT4">
                  <p:embed/>
                </p:oleObj>
              </mc:Choice>
              <mc:Fallback>
                <p:oleObj name="Equation" r:id="rId7" imgW="137160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9761" y="3147634"/>
                        <a:ext cx="224948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88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78224"/>
            <a:ext cx="8596668" cy="5997387"/>
          </a:xfrm>
        </p:spPr>
        <p:txBody>
          <a:bodyPr/>
          <a:lstStyle/>
          <a:p>
            <a:pPr marL="0" indent="0">
              <a:buNone/>
            </a:pPr>
            <a:endParaRPr lang="id-ID" sz="2800" dirty="0">
              <a:solidFill>
                <a:srgbClr val="FF0000"/>
              </a:solidFill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Daerah fisibel ditandai dengan </a:t>
            </a:r>
            <a:r>
              <a:rPr lang="id-ID" dirty="0">
                <a:solidFill>
                  <a:srgbClr val="FF0000"/>
                </a:solidFill>
              </a:rPr>
              <a:t>GARIS TEBAL.</a:t>
            </a:r>
          </a:p>
          <a:p>
            <a:r>
              <a:rPr lang="id-ID" dirty="0"/>
              <a:t>Titik G ada di titik </a:t>
            </a:r>
          </a:p>
          <a:p>
            <a:r>
              <a:rPr lang="id-ID" dirty="0"/>
              <a:t>Nilai fungsi di titik F </a:t>
            </a:r>
            <a:r>
              <a:rPr lang="id-ID" dirty="0">
                <a:sym typeface="Wingdings" panose="05000000000000000000" pitchFamily="2" charset="2"/>
              </a:rPr>
              <a:t></a:t>
            </a:r>
          </a:p>
          <a:p>
            <a:r>
              <a:rPr lang="id-ID" dirty="0">
                <a:sym typeface="Wingdings" panose="05000000000000000000" pitchFamily="2" charset="2"/>
              </a:rPr>
              <a:t> </a:t>
            </a:r>
            <a:r>
              <a:rPr lang="id-ID" dirty="0"/>
              <a:t>Nilai fungsi di titik G </a:t>
            </a:r>
            <a:r>
              <a:rPr lang="id-ID" dirty="0">
                <a:sym typeface="Wingdings" panose="05000000000000000000" pitchFamily="2" charset="2"/>
              </a:rPr>
              <a:t></a:t>
            </a:r>
          </a:p>
          <a:p>
            <a:endParaRPr lang="id-ID" dirty="0">
              <a:sym typeface="Wingdings" panose="05000000000000000000" pitchFamily="2" charset="2"/>
            </a:endParaRPr>
          </a:p>
          <a:p>
            <a:endParaRPr lang="id-ID" dirty="0">
              <a:sym typeface="Wingdings" panose="05000000000000000000" pitchFamily="2" charset="2"/>
            </a:endParaRPr>
          </a:p>
          <a:p>
            <a:r>
              <a:rPr lang="id-ID" dirty="0">
                <a:sym typeface="Wingdings" panose="05000000000000000000" pitchFamily="2" charset="2"/>
              </a:rPr>
              <a:t>Jadi titik minimumnya ada di titik                          dengan nilai minimum = 6 </a:t>
            </a:r>
          </a:p>
          <a:p>
            <a:endParaRPr lang="id-ID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733566"/>
              </p:ext>
            </p:extLst>
          </p:nvPr>
        </p:nvGraphicFramePr>
        <p:xfrm>
          <a:off x="3029172" y="3815791"/>
          <a:ext cx="862410" cy="62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0" name="Equation" r:id="rId3" imgW="545760" imgH="393480" progId="Equation.DSMT4">
                  <p:embed/>
                </p:oleObj>
              </mc:Choice>
              <mc:Fallback>
                <p:oleObj name="Equation" r:id="rId3" imgW="545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9172" y="3815791"/>
                        <a:ext cx="862410" cy="62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294718"/>
              </p:ext>
            </p:extLst>
          </p:nvPr>
        </p:nvGraphicFramePr>
        <p:xfrm>
          <a:off x="3662338" y="4340226"/>
          <a:ext cx="3603302" cy="43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Equation" r:id="rId5" imgW="1688760" imgH="203040" progId="Equation.DSMT4">
                  <p:embed/>
                </p:oleObj>
              </mc:Choice>
              <mc:Fallback>
                <p:oleObj name="Equation" r:id="rId5" imgW="1688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2338" y="4340226"/>
                        <a:ext cx="3603302" cy="43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63741"/>
              </p:ext>
            </p:extLst>
          </p:nvPr>
        </p:nvGraphicFramePr>
        <p:xfrm>
          <a:off x="3662338" y="4773706"/>
          <a:ext cx="3558044" cy="776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2" name="Equation" r:id="rId7" imgW="1803240" imgH="393480" progId="Equation.DSMT4">
                  <p:embed/>
                </p:oleObj>
              </mc:Choice>
              <mc:Fallback>
                <p:oleObj name="Equation" r:id="rId7" imgW="1803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2338" y="4773706"/>
                        <a:ext cx="3558044" cy="776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906855"/>
              </p:ext>
            </p:extLst>
          </p:nvPr>
        </p:nvGraphicFramePr>
        <p:xfrm>
          <a:off x="4752302" y="5731620"/>
          <a:ext cx="1378116" cy="776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3"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52302" y="5731620"/>
                        <a:ext cx="1378116" cy="776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795" y="420519"/>
            <a:ext cx="3719572" cy="33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4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2193926" y="1793875"/>
            <a:ext cx="80168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Perhatikan kembali contoh 2.2. Misalkan keuntungan yang didapat dari setiap liter cairan C</a:t>
            </a:r>
            <a:r>
              <a:rPr lang="en-US" altLang="id-ID" baseline="-30000">
                <a:solidFill>
                  <a:srgbClr val="FF0066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 adalah  10.000 (bukan 20.000). Tentukan jumlah cairan C</a:t>
            </a:r>
            <a:r>
              <a:rPr lang="en-US" altLang="id-ID" baseline="-30000">
                <a:solidFill>
                  <a:srgbClr val="FF0066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 dan C</a:t>
            </a:r>
            <a:r>
              <a:rPr lang="en-US" altLang="id-ID" baseline="-30000">
                <a:solidFill>
                  <a:srgbClr val="FF0066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 yang harus dibuat supaya keuntungannya maksimum !</a:t>
            </a:r>
            <a:r>
              <a:rPr lang="en-GB" altLang="id-ID"/>
              <a:t> 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2232026" y="3465513"/>
            <a:ext cx="8016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00A400"/>
                </a:solidFill>
                <a:cs typeface="Times New Roman" panose="02020603050405020304" pitchFamily="18" charset="0"/>
              </a:rPr>
              <a:t>Model  :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Maksimumkan</a:t>
            </a:r>
            <a:r>
              <a:rPr lang="en-GB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f(X) =  3x</a:t>
            </a:r>
            <a:r>
              <a:rPr lang="en-US" altLang="id-ID" baseline="-30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+ x</a:t>
            </a:r>
            <a:r>
              <a:rPr lang="en-US" altLang="id-ID" baseline="-30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(puluhan ribu)</a:t>
            </a:r>
            <a:r>
              <a:rPr lang="en-GB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en-US" altLang="id-ID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Kendala  :   	   </a:t>
            </a:r>
            <a:r>
              <a:rPr lang="en-US" altLang="id-ID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+ 2 </a:t>
            </a:r>
            <a:r>
              <a:rPr lang="en-US" altLang="id-ID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20</a:t>
            </a:r>
          </a:p>
          <a:p>
            <a:pPr algn="just" eaLnBrk="1" hangingPunct="1"/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		3 </a:t>
            </a:r>
            <a:r>
              <a:rPr lang="en-US" altLang="id-ID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+    </a:t>
            </a:r>
            <a:r>
              <a:rPr lang="en-US" altLang="id-ID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20     </a:t>
            </a:r>
          </a:p>
          <a:p>
            <a:pPr eaLnBrk="1" hangingPunct="1"/>
            <a:r>
              <a:rPr lang="en-US" altLang="id-ID" i="1">
                <a:solidFill>
                  <a:srgbClr val="0000FF"/>
                </a:solidFill>
                <a:cs typeface="Times New Roman" panose="02020603050405020304" pitchFamily="18" charset="0"/>
              </a:rPr>
              <a:t>	 	  	x</a:t>
            </a:r>
            <a:r>
              <a:rPr lang="en-US" altLang="id-ID" baseline="-30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en-US" altLang="id-ID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id-ID">
                <a:solidFill>
                  <a:srgbClr val="0000FF"/>
                </a:solidFill>
                <a:cs typeface="Times New Roman" panose="02020603050405020304" pitchFamily="18" charset="0"/>
              </a:rPr>
              <a:t> 0</a:t>
            </a:r>
            <a:r>
              <a:rPr lang="en-GB" altLang="id-ID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endParaRPr lang="en-US" altLang="id-ID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243138" y="5808663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chemeClr val="bg2"/>
                </a:solidFill>
                <a:cs typeface="Times New Roman" panose="02020603050405020304" pitchFamily="18" charset="0"/>
              </a:rPr>
              <a:t>Kendala sama </a:t>
            </a:r>
            <a:r>
              <a:rPr lang="en-US" altLang="id-ID">
                <a:solidFill>
                  <a:schemeClr val="bg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grafik dan daerah fisibel sama !!</a:t>
            </a:r>
            <a:endParaRPr lang="en-GB" altLang="id-ID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7334" y="300319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/>
              <a:t>2.3 Kejadian Khusus</a:t>
            </a:r>
            <a:br>
              <a:rPr lang="id-ID"/>
            </a:br>
            <a:r>
              <a:rPr lang="id-ID"/>
              <a:t>2.3.1 Alternatif Penyelesaian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43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7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7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9" grpId="0" autoUpdateAnimBg="0"/>
      <p:bldP spid="107540" grpId="0" build="p" autoUpdateAnimBg="0"/>
      <p:bldP spid="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4965700" y="3095625"/>
            <a:ext cx="3429000" cy="762000"/>
          </a:xfrm>
          <a:prstGeom prst="rect">
            <a:avLst/>
          </a:prstGeom>
          <a:gradFill rotWithShape="0">
            <a:gsLst>
              <a:gs pos="0">
                <a:srgbClr val="FFE36B"/>
              </a:gs>
              <a:gs pos="100000">
                <a:srgbClr val="F0C200"/>
              </a:gs>
            </a:gsLst>
            <a:lin ang="5400000" scaled="1"/>
          </a:gradFill>
          <a:ln w="9525">
            <a:solidFill>
              <a:srgbClr val="00A4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108567" name="Object 23"/>
          <p:cNvGraphicFramePr>
            <a:graphicFrameLocks noChangeAspect="1"/>
          </p:cNvGraphicFramePr>
          <p:nvPr/>
        </p:nvGraphicFramePr>
        <p:xfrm>
          <a:off x="1585914" y="1422400"/>
          <a:ext cx="6415087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VISIO" r:id="rId3" imgW="6415200" imgH="5283720" progId="Visio.Drawing.6">
                  <p:embed/>
                </p:oleObj>
              </mc:Choice>
              <mc:Fallback>
                <p:oleObj name="VISIO" r:id="rId3" imgW="6415200" imgH="5283720" progId="Visio.Drawing.6">
                  <p:embed/>
                  <p:pic>
                    <p:nvPicPr>
                      <p:cNvPr id="1085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4" y="1422400"/>
                        <a:ext cx="6415087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3581400" y="3886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66"/>
                </a:solidFill>
              </a:rPr>
              <a:t>E</a:t>
            </a:r>
            <a:endParaRPr lang="en-GB" altLang="id-ID">
              <a:solidFill>
                <a:srgbClr val="FF0066"/>
              </a:solidFill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94300" y="1784350"/>
            <a:ext cx="3810000" cy="2133600"/>
            <a:chOff x="2976" y="1862"/>
            <a:chExt cx="2400" cy="1344"/>
          </a:xfrm>
        </p:grpSpPr>
        <p:sp>
          <p:nvSpPr>
            <p:cNvPr id="1039" name="Line 32"/>
            <p:cNvSpPr>
              <a:spLocks noChangeShapeType="1"/>
            </p:cNvSpPr>
            <p:nvPr/>
          </p:nvSpPr>
          <p:spPr bwMode="auto">
            <a:xfrm>
              <a:off x="2976" y="2160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1040" name="Line 33"/>
            <p:cNvSpPr>
              <a:spLocks noChangeShapeType="1"/>
            </p:cNvSpPr>
            <p:nvPr/>
          </p:nvSpPr>
          <p:spPr bwMode="auto">
            <a:xfrm flipV="1">
              <a:off x="3955" y="186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5638800" y="1749425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Titik</a:t>
            </a:r>
            <a:endParaRPr lang="en-GB" altLang="id-ID">
              <a:solidFill>
                <a:srgbClr val="0000FF"/>
              </a:solidFill>
            </a:endParaRPr>
          </a:p>
        </p:txBody>
      </p:sp>
      <p:sp>
        <p:nvSpPr>
          <p:cNvPr id="108579" name="Text Box 35"/>
          <p:cNvSpPr txBox="1">
            <a:spLocks noChangeArrowheads="1"/>
          </p:cNvSpPr>
          <p:nvPr/>
        </p:nvSpPr>
        <p:spPr bwMode="auto">
          <a:xfrm>
            <a:off x="6794500" y="1724025"/>
            <a:ext cx="210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f(x) = 3 x</a:t>
            </a:r>
            <a:r>
              <a:rPr lang="en-US" altLang="id-ID" baseline="-25000">
                <a:solidFill>
                  <a:srgbClr val="0000FF"/>
                </a:solidFill>
              </a:rPr>
              <a:t>1</a:t>
            </a:r>
            <a:r>
              <a:rPr lang="en-US" altLang="id-ID">
                <a:solidFill>
                  <a:srgbClr val="0000FF"/>
                </a:solidFill>
              </a:rPr>
              <a:t> +  x</a:t>
            </a:r>
            <a:r>
              <a:rPr lang="en-US" altLang="id-ID" baseline="-25000">
                <a:solidFill>
                  <a:srgbClr val="0000FF"/>
                </a:solidFill>
              </a:rPr>
              <a:t>2</a:t>
            </a:r>
            <a:endParaRPr lang="en-GB" altLang="id-ID" baseline="-25000">
              <a:solidFill>
                <a:srgbClr val="0000FF"/>
              </a:solidFill>
            </a:endParaRPr>
          </a:p>
        </p:txBody>
      </p:sp>
      <p:sp>
        <p:nvSpPr>
          <p:cNvPr id="108580" name="Text Box 36"/>
          <p:cNvSpPr txBox="1">
            <a:spLocks noChangeArrowheads="1"/>
          </p:cNvSpPr>
          <p:nvPr/>
        </p:nvSpPr>
        <p:spPr bwMode="auto">
          <a:xfrm>
            <a:off x="5119207" y="2282825"/>
            <a:ext cx="15440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id-ID">
                <a:solidFill>
                  <a:srgbClr val="0000FF"/>
                </a:solidFill>
              </a:rPr>
              <a:t>O (0, 0)</a:t>
            </a:r>
          </a:p>
          <a:p>
            <a:pPr algn="ctr" eaLnBrk="1" hangingPunct="1"/>
            <a:r>
              <a:rPr lang="en-US" altLang="id-ID">
                <a:solidFill>
                  <a:srgbClr val="0000FF"/>
                </a:solidFill>
              </a:rPr>
              <a:t>A (0, 10)</a:t>
            </a:r>
          </a:p>
          <a:p>
            <a:pPr algn="ctr" eaLnBrk="1" hangingPunct="1"/>
            <a:r>
              <a:rPr lang="en-US" altLang="id-ID">
                <a:solidFill>
                  <a:srgbClr val="0000FF"/>
                </a:solidFill>
              </a:rPr>
              <a:t>E (4, 8)</a:t>
            </a:r>
          </a:p>
          <a:p>
            <a:pPr algn="ctr" eaLnBrk="1" hangingPunct="1"/>
            <a:r>
              <a:rPr lang="en-US" altLang="id-ID">
                <a:solidFill>
                  <a:srgbClr val="0000FF"/>
                </a:solidFill>
              </a:rPr>
              <a:t>D (20/3, 0)</a:t>
            </a:r>
            <a:endParaRPr lang="en-GB" altLang="id-ID">
              <a:solidFill>
                <a:srgbClr val="0000FF"/>
              </a:solidFill>
            </a:endParaRPr>
          </a:p>
        </p:txBody>
      </p:sp>
      <p:sp>
        <p:nvSpPr>
          <p:cNvPr id="108581" name="Text Box 37"/>
          <p:cNvSpPr txBox="1">
            <a:spLocks noChangeArrowheads="1"/>
          </p:cNvSpPr>
          <p:nvPr/>
        </p:nvSpPr>
        <p:spPr bwMode="auto">
          <a:xfrm>
            <a:off x="7708900" y="2333625"/>
            <a:ext cx="488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id-ID">
                <a:solidFill>
                  <a:srgbClr val="0000FF"/>
                </a:solidFill>
              </a:rPr>
              <a:t>0</a:t>
            </a:r>
          </a:p>
          <a:p>
            <a:pPr algn="ctr" eaLnBrk="1" hangingPunct="1"/>
            <a:r>
              <a:rPr lang="en-US" altLang="id-ID">
                <a:solidFill>
                  <a:srgbClr val="0000FF"/>
                </a:solidFill>
              </a:rPr>
              <a:t>10</a:t>
            </a:r>
          </a:p>
          <a:p>
            <a:pPr algn="ctr" eaLnBrk="1" hangingPunct="1"/>
            <a:r>
              <a:rPr lang="en-US" altLang="id-ID">
                <a:solidFill>
                  <a:srgbClr val="0000FF"/>
                </a:solidFill>
              </a:rPr>
              <a:t>20</a:t>
            </a:r>
          </a:p>
          <a:p>
            <a:pPr algn="ctr" eaLnBrk="1" hangingPunct="1"/>
            <a:r>
              <a:rPr lang="en-US" altLang="id-ID">
                <a:solidFill>
                  <a:srgbClr val="0000FF"/>
                </a:solidFill>
              </a:rPr>
              <a:t>20</a:t>
            </a:r>
            <a:endParaRPr lang="en-GB" altLang="id-ID">
              <a:solidFill>
                <a:srgbClr val="0000FF"/>
              </a:solidFill>
            </a:endParaRPr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8597901" y="3222625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00"/>
                </a:solidFill>
              </a:rPr>
              <a:t>max !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108583" name="Line 39"/>
          <p:cNvSpPr>
            <a:spLocks noChangeShapeType="1"/>
          </p:cNvSpPr>
          <p:nvPr/>
        </p:nvSpPr>
        <p:spPr bwMode="auto">
          <a:xfrm>
            <a:off x="3521075" y="4327525"/>
            <a:ext cx="711200" cy="18859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8584" name="Text Box 40"/>
          <p:cNvSpPr txBox="1">
            <a:spLocks noChangeArrowheads="1"/>
          </p:cNvSpPr>
          <p:nvPr/>
        </p:nvSpPr>
        <p:spPr bwMode="auto">
          <a:xfrm>
            <a:off x="7580314" y="4075113"/>
            <a:ext cx="2790825" cy="156845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id-ID"/>
              <a:t>Ada tak berhingga banyak penyelesaian, yaitu semua titik pada garis DE</a:t>
            </a:r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255964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8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8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8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6" grpId="0" animBg="1"/>
      <p:bldP spid="108573" grpId="0" autoUpdateAnimBg="0"/>
      <p:bldP spid="108578" grpId="0" autoUpdateAnimBg="0"/>
      <p:bldP spid="108579" grpId="0" autoUpdateAnimBg="0"/>
      <p:bldP spid="108580" grpId="0" build="p" autoUpdateAnimBg="0"/>
      <p:bldP spid="108581" grpId="0" build="p" autoUpdateAnimBg="0"/>
      <p:bldP spid="108582" grpId="0" autoUpdateAnimBg="0"/>
      <p:bldP spid="10858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25" name="Rectangle 57"/>
          <p:cNvSpPr>
            <a:spLocks noChangeArrowheads="1"/>
          </p:cNvSpPr>
          <p:nvPr/>
        </p:nvSpPr>
        <p:spPr bwMode="auto">
          <a:xfrm>
            <a:off x="5883275" y="4887913"/>
            <a:ext cx="2590800" cy="366712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5724525" y="1652589"/>
            <a:ext cx="46482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990000"/>
                </a:solidFill>
                <a:cs typeface="Times New Roman" panose="02020603050405020304" pitchFamily="18" charset="0"/>
              </a:rPr>
              <a:t>Contoh 2.11</a:t>
            </a:r>
          </a:p>
          <a:p>
            <a:pPr eaLnBrk="1" hangingPunct="1"/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Minimumkan  f (x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, 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) = 2 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+ 3 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endParaRPr lang="en-US" altLang="id-ID">
              <a:solidFill>
                <a:srgbClr val="6600FF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Kendala	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+    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 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3</a:t>
            </a:r>
          </a:p>
          <a:p>
            <a:pPr eaLnBrk="1" hangingPunct="1"/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		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– 2 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 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4</a:t>
            </a:r>
          </a:p>
          <a:p>
            <a:pPr eaLnBrk="1" hangingPunct="1"/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		  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, x</a:t>
            </a:r>
            <a:r>
              <a:rPr lang="en-US" altLang="id-ID" baseline="-3000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>
                <a:solidFill>
                  <a:srgbClr val="6600FF"/>
                </a:solidFill>
                <a:cs typeface="Times New Roman" panose="02020603050405020304" pitchFamily="18" charset="0"/>
              </a:rPr>
              <a:t>  0</a:t>
            </a:r>
            <a:endParaRPr lang="en-GB" altLang="id-ID">
              <a:solidFill>
                <a:srgbClr val="6600FF"/>
              </a:solidFill>
            </a:endParaRPr>
          </a:p>
        </p:txBody>
      </p:sp>
      <p:sp>
        <p:nvSpPr>
          <p:cNvPr id="109591" name="Freeform 23"/>
          <p:cNvSpPr>
            <a:spLocks/>
          </p:cNvSpPr>
          <p:nvPr/>
        </p:nvSpPr>
        <p:spPr bwMode="auto">
          <a:xfrm>
            <a:off x="2270125" y="2130425"/>
            <a:ext cx="3214688" cy="2470150"/>
          </a:xfrm>
          <a:custGeom>
            <a:avLst/>
            <a:gdLst>
              <a:gd name="T0" fmla="*/ 0 w 2025"/>
              <a:gd name="T1" fmla="*/ 2147483647 h 1556"/>
              <a:gd name="T2" fmla="*/ 0 w 2025"/>
              <a:gd name="T3" fmla="*/ 2147483647 h 1556"/>
              <a:gd name="T4" fmla="*/ 2147483647 w 2025"/>
              <a:gd name="T5" fmla="*/ 2147483647 h 1556"/>
              <a:gd name="T6" fmla="*/ 2147483647 w 2025"/>
              <a:gd name="T7" fmla="*/ 2147483647 h 1556"/>
              <a:gd name="T8" fmla="*/ 2147483647 w 2025"/>
              <a:gd name="T9" fmla="*/ 0 h 1556"/>
              <a:gd name="T10" fmla="*/ 0 w 2025"/>
              <a:gd name="T11" fmla="*/ 2147483647 h 15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25"/>
              <a:gd name="T19" fmla="*/ 0 h 1556"/>
              <a:gd name="T20" fmla="*/ 2025 w 2025"/>
              <a:gd name="T21" fmla="*/ 1556 h 15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25" h="1556">
                <a:moveTo>
                  <a:pt x="0" y="7"/>
                </a:moveTo>
                <a:lnTo>
                  <a:pt x="0" y="383"/>
                </a:lnTo>
                <a:lnTo>
                  <a:pt x="1261" y="1553"/>
                </a:lnTo>
                <a:cubicBezTo>
                  <a:pt x="1254" y="1556"/>
                  <a:pt x="1662" y="1545"/>
                  <a:pt x="2025" y="1551"/>
                </a:cubicBezTo>
                <a:lnTo>
                  <a:pt x="2025" y="0"/>
                </a:lnTo>
                <a:lnTo>
                  <a:pt x="0" y="7"/>
                </a:lnTo>
                <a:close/>
              </a:path>
            </a:pathLst>
          </a:custGeom>
          <a:solidFill>
            <a:srgbClr val="AAA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9592" name="Freeform 24"/>
          <p:cNvSpPr>
            <a:spLocks/>
          </p:cNvSpPr>
          <p:nvPr/>
        </p:nvSpPr>
        <p:spPr bwMode="auto">
          <a:xfrm>
            <a:off x="2287589" y="2112963"/>
            <a:ext cx="3197225" cy="3708400"/>
          </a:xfrm>
          <a:custGeom>
            <a:avLst/>
            <a:gdLst>
              <a:gd name="T0" fmla="*/ 0 w 2014"/>
              <a:gd name="T1" fmla="*/ 0 h 2336"/>
              <a:gd name="T2" fmla="*/ 0 w 2014"/>
              <a:gd name="T3" fmla="*/ 2147483647 h 2336"/>
              <a:gd name="T4" fmla="*/ 2147483647 w 2014"/>
              <a:gd name="T5" fmla="*/ 2147483647 h 2336"/>
              <a:gd name="T6" fmla="*/ 2147483647 w 2014"/>
              <a:gd name="T7" fmla="*/ 2147483647 h 2336"/>
              <a:gd name="T8" fmla="*/ 2147483647 w 2014"/>
              <a:gd name="T9" fmla="*/ 2147483647 h 2336"/>
              <a:gd name="T10" fmla="*/ 2147483647 w 2014"/>
              <a:gd name="T11" fmla="*/ 2147483647 h 2336"/>
              <a:gd name="T12" fmla="*/ 0 w 2014"/>
              <a:gd name="T13" fmla="*/ 0 h 2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14"/>
              <a:gd name="T22" fmla="*/ 0 h 2336"/>
              <a:gd name="T23" fmla="*/ 2014 w 2014"/>
              <a:gd name="T24" fmla="*/ 2336 h 2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14" h="2336">
                <a:moveTo>
                  <a:pt x="0" y="0"/>
                </a:moveTo>
                <a:lnTo>
                  <a:pt x="0" y="2336"/>
                </a:lnTo>
                <a:cubicBezTo>
                  <a:pt x="2" y="2336"/>
                  <a:pt x="3" y="1561"/>
                  <a:pt x="5" y="1561"/>
                </a:cubicBezTo>
                <a:lnTo>
                  <a:pt x="1535" y="1559"/>
                </a:lnTo>
                <a:lnTo>
                  <a:pt x="2014" y="1313"/>
                </a:lnTo>
                <a:lnTo>
                  <a:pt x="2014" y="7"/>
                </a:lnTo>
                <a:lnTo>
                  <a:pt x="0" y="0"/>
                </a:lnTo>
                <a:close/>
              </a:path>
            </a:pathLst>
          </a:custGeom>
          <a:solidFill>
            <a:srgbClr val="C8C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1711326" y="2681289"/>
            <a:ext cx="50520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300" b="1">
                <a:solidFill>
                  <a:srgbClr val="0000FF"/>
                </a:solidFill>
                <a:latin typeface="Arial" panose="020B0604020202020204" pitchFamily="34" charset="0"/>
              </a:rPr>
              <a:t>A (0,3)</a:t>
            </a:r>
            <a:endParaRPr lang="en-GB" altLang="id-ID"/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3871913" y="4697414"/>
            <a:ext cx="51135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300" b="1">
                <a:solidFill>
                  <a:srgbClr val="0000FF"/>
                </a:solidFill>
                <a:latin typeface="Arial" panose="020B0604020202020204" pitchFamily="34" charset="0"/>
              </a:rPr>
              <a:t>B (3,0)</a:t>
            </a:r>
            <a:endParaRPr lang="en-GB" altLang="id-ID"/>
          </a:p>
        </p:txBody>
      </p:sp>
      <p:sp>
        <p:nvSpPr>
          <p:cNvPr id="109599" name="Rectangle 31"/>
          <p:cNvSpPr>
            <a:spLocks noChangeArrowheads="1"/>
          </p:cNvSpPr>
          <p:nvPr/>
        </p:nvSpPr>
        <p:spPr bwMode="auto">
          <a:xfrm>
            <a:off x="4551363" y="4718051"/>
            <a:ext cx="51135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300" b="1">
                <a:solidFill>
                  <a:srgbClr val="0000FF"/>
                </a:solidFill>
                <a:latin typeface="Arial" panose="020B0604020202020204" pitchFamily="34" charset="0"/>
              </a:rPr>
              <a:t>D (4,0)</a:t>
            </a:r>
            <a:endParaRPr lang="en-GB" altLang="id-ID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214815" y="5260976"/>
            <a:ext cx="742950" cy="249238"/>
            <a:chOff x="1695" y="3314"/>
            <a:chExt cx="468" cy="157"/>
          </a:xfrm>
        </p:grpSpPr>
        <p:sp>
          <p:nvSpPr>
            <p:cNvPr id="3109" name="Rectangle 32"/>
            <p:cNvSpPr>
              <a:spLocks noChangeArrowheads="1"/>
            </p:cNvSpPr>
            <p:nvPr/>
          </p:nvSpPr>
          <p:spPr bwMode="auto">
            <a:xfrm>
              <a:off x="1695" y="3314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300" b="1">
                  <a:solidFill>
                    <a:srgbClr val="008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3110" name="Rectangle 33"/>
            <p:cNvSpPr>
              <a:spLocks noChangeArrowheads="1"/>
            </p:cNvSpPr>
            <p:nvPr/>
          </p:nvSpPr>
          <p:spPr bwMode="auto">
            <a:xfrm>
              <a:off x="1755" y="3384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900" b="1">
                  <a:solidFill>
                    <a:srgbClr val="008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3111" name="Rectangle 34"/>
            <p:cNvSpPr>
              <a:spLocks noChangeArrowheads="1"/>
            </p:cNvSpPr>
            <p:nvPr/>
          </p:nvSpPr>
          <p:spPr bwMode="auto">
            <a:xfrm>
              <a:off x="1794" y="3314"/>
              <a:ext cx="14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300" b="1">
                  <a:solidFill>
                    <a:srgbClr val="008000"/>
                  </a:solidFill>
                  <a:latin typeface="Arial" panose="020B0604020202020204" pitchFamily="34" charset="0"/>
                </a:rPr>
                <a:t>+ x</a:t>
              </a:r>
              <a:endParaRPr lang="en-GB" altLang="id-ID"/>
            </a:p>
          </p:txBody>
        </p:sp>
        <p:sp>
          <p:nvSpPr>
            <p:cNvPr id="3112" name="Rectangle 35"/>
            <p:cNvSpPr>
              <a:spLocks noChangeArrowheads="1"/>
            </p:cNvSpPr>
            <p:nvPr/>
          </p:nvSpPr>
          <p:spPr bwMode="auto">
            <a:xfrm>
              <a:off x="1946" y="3384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900" b="1">
                  <a:solidFill>
                    <a:srgbClr val="008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sp>
          <p:nvSpPr>
            <p:cNvPr id="3113" name="Rectangle 36"/>
            <p:cNvSpPr>
              <a:spLocks noChangeArrowheads="1"/>
            </p:cNvSpPr>
            <p:nvPr/>
          </p:nvSpPr>
          <p:spPr bwMode="auto">
            <a:xfrm>
              <a:off x="1984" y="3314"/>
              <a:ext cx="17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300" b="1">
                  <a:solidFill>
                    <a:srgbClr val="008000"/>
                  </a:solidFill>
                  <a:latin typeface="Arial" panose="020B0604020202020204" pitchFamily="34" charset="0"/>
                </a:rPr>
                <a:t> = 3</a:t>
              </a:r>
              <a:endParaRPr lang="en-GB" altLang="id-ID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101975" y="5434014"/>
            <a:ext cx="828675" cy="250825"/>
            <a:chOff x="994" y="3423"/>
            <a:chExt cx="522" cy="158"/>
          </a:xfrm>
        </p:grpSpPr>
        <p:sp>
          <p:nvSpPr>
            <p:cNvPr id="3104" name="Rectangle 37"/>
            <p:cNvSpPr>
              <a:spLocks noChangeArrowheads="1"/>
            </p:cNvSpPr>
            <p:nvPr/>
          </p:nvSpPr>
          <p:spPr bwMode="auto">
            <a:xfrm>
              <a:off x="994" y="3423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300" b="1">
                  <a:solidFill>
                    <a:srgbClr val="008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3105" name="Rectangle 38"/>
            <p:cNvSpPr>
              <a:spLocks noChangeArrowheads="1"/>
            </p:cNvSpPr>
            <p:nvPr/>
          </p:nvSpPr>
          <p:spPr bwMode="auto">
            <a:xfrm>
              <a:off x="1054" y="3494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900" b="1">
                  <a:solidFill>
                    <a:srgbClr val="008000"/>
                  </a:solidFill>
                  <a:latin typeface="Arial" panose="020B0604020202020204" pitchFamily="34" charset="0"/>
                </a:rPr>
                <a:t>1 </a:t>
              </a:r>
              <a:endParaRPr lang="en-GB" altLang="id-ID"/>
            </a:p>
          </p:txBody>
        </p:sp>
        <p:sp>
          <p:nvSpPr>
            <p:cNvPr id="3106" name="Rectangle 39"/>
            <p:cNvSpPr>
              <a:spLocks noChangeArrowheads="1"/>
            </p:cNvSpPr>
            <p:nvPr/>
          </p:nvSpPr>
          <p:spPr bwMode="auto">
            <a:xfrm>
              <a:off x="1112" y="3423"/>
              <a:ext cx="18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300" b="1">
                  <a:solidFill>
                    <a:srgbClr val="008000"/>
                  </a:solidFill>
                  <a:latin typeface="Arial" panose="020B0604020202020204" pitchFamily="34" charset="0"/>
                </a:rPr>
                <a:t>- 2x</a:t>
              </a:r>
              <a:endParaRPr lang="en-GB" altLang="id-ID"/>
            </a:p>
          </p:txBody>
        </p:sp>
        <p:sp>
          <p:nvSpPr>
            <p:cNvPr id="3107" name="Rectangle 40"/>
            <p:cNvSpPr>
              <a:spLocks noChangeArrowheads="1"/>
            </p:cNvSpPr>
            <p:nvPr/>
          </p:nvSpPr>
          <p:spPr bwMode="auto">
            <a:xfrm>
              <a:off x="1299" y="3494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900" b="1">
                  <a:solidFill>
                    <a:srgbClr val="008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sp>
          <p:nvSpPr>
            <p:cNvPr id="3108" name="Rectangle 41"/>
            <p:cNvSpPr>
              <a:spLocks noChangeArrowheads="1"/>
            </p:cNvSpPr>
            <p:nvPr/>
          </p:nvSpPr>
          <p:spPr bwMode="auto">
            <a:xfrm>
              <a:off x="1337" y="3423"/>
              <a:ext cx="17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300" b="1">
                  <a:solidFill>
                    <a:srgbClr val="008000"/>
                  </a:solidFill>
                  <a:latin typeface="Arial" panose="020B0604020202020204" pitchFamily="34" charset="0"/>
                </a:rPr>
                <a:t> = 4</a:t>
              </a:r>
              <a:endParaRPr lang="en-GB" altLang="id-ID"/>
            </a:p>
          </p:txBody>
        </p:sp>
      </p:grpSp>
      <p:sp>
        <p:nvSpPr>
          <p:cNvPr id="109610" name="Rectangle 42"/>
          <p:cNvSpPr>
            <a:spLocks noChangeArrowheads="1"/>
          </p:cNvSpPr>
          <p:nvPr/>
        </p:nvSpPr>
        <p:spPr bwMode="auto">
          <a:xfrm>
            <a:off x="1619251" y="5700714"/>
            <a:ext cx="56746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300" b="1">
                <a:solidFill>
                  <a:srgbClr val="0000FF"/>
                </a:solidFill>
                <a:latin typeface="Arial" panose="020B0604020202020204" pitchFamily="34" charset="0"/>
              </a:rPr>
              <a:t>C (0,-2)</a:t>
            </a:r>
            <a:endParaRPr lang="en-GB" altLang="id-ID"/>
          </a:p>
        </p:txBody>
      </p:sp>
      <p:sp>
        <p:nvSpPr>
          <p:cNvPr id="109611" name="Freeform 43"/>
          <p:cNvSpPr>
            <a:spLocks/>
          </p:cNvSpPr>
          <p:nvPr/>
        </p:nvSpPr>
        <p:spPr bwMode="auto">
          <a:xfrm>
            <a:off x="2286000" y="2101850"/>
            <a:ext cx="3208338" cy="2476500"/>
          </a:xfrm>
          <a:custGeom>
            <a:avLst/>
            <a:gdLst>
              <a:gd name="T0" fmla="*/ 0 w 2021"/>
              <a:gd name="T1" fmla="*/ 0 h 1560"/>
              <a:gd name="T2" fmla="*/ 0 w 2021"/>
              <a:gd name="T3" fmla="*/ 2147483647 h 1560"/>
              <a:gd name="T4" fmla="*/ 2147483647 w 2021"/>
              <a:gd name="T5" fmla="*/ 2147483647 h 1560"/>
              <a:gd name="T6" fmla="*/ 2147483647 w 2021"/>
              <a:gd name="T7" fmla="*/ 2147483647 h 1560"/>
              <a:gd name="T8" fmla="*/ 2147483647 w 2021"/>
              <a:gd name="T9" fmla="*/ 2147483647 h 1560"/>
              <a:gd name="T10" fmla="*/ 2147483647 w 2021"/>
              <a:gd name="T11" fmla="*/ 2147483647 h 1560"/>
              <a:gd name="T12" fmla="*/ 0 w 2021"/>
              <a:gd name="T13" fmla="*/ 0 h 15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21"/>
              <a:gd name="T22" fmla="*/ 0 h 1560"/>
              <a:gd name="T23" fmla="*/ 2021 w 2021"/>
              <a:gd name="T24" fmla="*/ 1560 h 15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21" h="1560">
                <a:moveTo>
                  <a:pt x="0" y="0"/>
                </a:moveTo>
                <a:lnTo>
                  <a:pt x="0" y="397"/>
                </a:lnTo>
                <a:lnTo>
                  <a:pt x="1254" y="1560"/>
                </a:lnTo>
                <a:lnTo>
                  <a:pt x="1562" y="1560"/>
                </a:lnTo>
                <a:lnTo>
                  <a:pt x="2021" y="1317"/>
                </a:lnTo>
                <a:lnTo>
                  <a:pt x="2021" y="11"/>
                </a:lnTo>
                <a:lnTo>
                  <a:pt x="0" y="0"/>
                </a:lnTo>
                <a:close/>
              </a:path>
            </a:pathLst>
          </a:custGeom>
          <a:solidFill>
            <a:srgbClr val="80F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9612" name="Freeform 44"/>
          <p:cNvSpPr>
            <a:spLocks/>
          </p:cNvSpPr>
          <p:nvPr/>
        </p:nvSpPr>
        <p:spPr bwMode="auto">
          <a:xfrm>
            <a:off x="2092326" y="2586038"/>
            <a:ext cx="3465513" cy="3206750"/>
          </a:xfrm>
          <a:custGeom>
            <a:avLst/>
            <a:gdLst>
              <a:gd name="T0" fmla="*/ 2147483647 w 2183"/>
              <a:gd name="T1" fmla="*/ 2147483647 h 2020"/>
              <a:gd name="T2" fmla="*/ 0 w 2183"/>
              <a:gd name="T3" fmla="*/ 0 h 2020"/>
              <a:gd name="T4" fmla="*/ 0 w 2183"/>
              <a:gd name="T5" fmla="*/ 0 h 2020"/>
              <a:gd name="T6" fmla="*/ 0 60000 65536"/>
              <a:gd name="T7" fmla="*/ 0 60000 65536"/>
              <a:gd name="T8" fmla="*/ 0 60000 65536"/>
              <a:gd name="T9" fmla="*/ 0 w 2183"/>
              <a:gd name="T10" fmla="*/ 0 h 2020"/>
              <a:gd name="T11" fmla="*/ 2183 w 2183"/>
              <a:gd name="T12" fmla="*/ 2020 h 20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3" h="2020">
                <a:moveTo>
                  <a:pt x="2183" y="2020"/>
                </a:moveTo>
                <a:lnTo>
                  <a:pt x="0" y="0"/>
                </a:lnTo>
              </a:path>
            </a:pathLst>
          </a:cu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9613" name="Freeform 45"/>
          <p:cNvSpPr>
            <a:spLocks/>
          </p:cNvSpPr>
          <p:nvPr/>
        </p:nvSpPr>
        <p:spPr bwMode="auto">
          <a:xfrm>
            <a:off x="2122489" y="4141788"/>
            <a:ext cx="3494087" cy="1778000"/>
          </a:xfrm>
          <a:custGeom>
            <a:avLst/>
            <a:gdLst>
              <a:gd name="T0" fmla="*/ 0 w 2201"/>
              <a:gd name="T1" fmla="*/ 2147483647 h 1120"/>
              <a:gd name="T2" fmla="*/ 2147483647 w 2201"/>
              <a:gd name="T3" fmla="*/ 0 h 1120"/>
              <a:gd name="T4" fmla="*/ 2147483647 w 2201"/>
              <a:gd name="T5" fmla="*/ 0 h 1120"/>
              <a:gd name="T6" fmla="*/ 0 60000 65536"/>
              <a:gd name="T7" fmla="*/ 0 60000 65536"/>
              <a:gd name="T8" fmla="*/ 0 60000 65536"/>
              <a:gd name="T9" fmla="*/ 0 w 2201"/>
              <a:gd name="T10" fmla="*/ 0 h 1120"/>
              <a:gd name="T11" fmla="*/ 2201 w 2201"/>
              <a:gd name="T12" fmla="*/ 1120 h 1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1" h="1120">
                <a:moveTo>
                  <a:pt x="0" y="1120"/>
                </a:moveTo>
                <a:lnTo>
                  <a:pt x="2201" y="0"/>
                </a:lnTo>
              </a:path>
            </a:pathLst>
          </a:custGeom>
          <a:noFill/>
          <a:ln w="2063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765301" y="4545013"/>
            <a:ext cx="3908425" cy="361950"/>
            <a:chOff x="152" y="2863"/>
            <a:chExt cx="2462" cy="228"/>
          </a:xfrm>
        </p:grpSpPr>
        <p:sp>
          <p:nvSpPr>
            <p:cNvPr id="3100" name="Rectangle 25"/>
            <p:cNvSpPr>
              <a:spLocks noChangeArrowheads="1"/>
            </p:cNvSpPr>
            <p:nvPr/>
          </p:nvSpPr>
          <p:spPr bwMode="auto">
            <a:xfrm>
              <a:off x="2475" y="2934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3101" name="Rectangle 26"/>
            <p:cNvSpPr>
              <a:spLocks noChangeArrowheads="1"/>
            </p:cNvSpPr>
            <p:nvPr/>
          </p:nvSpPr>
          <p:spPr bwMode="auto">
            <a:xfrm>
              <a:off x="2535" y="3004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3102" name="Freeform 46"/>
            <p:cNvSpPr>
              <a:spLocks/>
            </p:cNvSpPr>
            <p:nvPr/>
          </p:nvSpPr>
          <p:spPr bwMode="auto">
            <a:xfrm>
              <a:off x="152" y="2895"/>
              <a:ext cx="2415" cy="1"/>
            </a:xfrm>
            <a:custGeom>
              <a:avLst/>
              <a:gdLst>
                <a:gd name="T0" fmla="*/ 2415 w 2415"/>
                <a:gd name="T1" fmla="*/ 0 h 1"/>
                <a:gd name="T2" fmla="*/ 0 w 2415"/>
                <a:gd name="T3" fmla="*/ 0 h 1"/>
                <a:gd name="T4" fmla="*/ 0 w 2415"/>
                <a:gd name="T5" fmla="*/ 0 h 1"/>
                <a:gd name="T6" fmla="*/ 0 60000 65536"/>
                <a:gd name="T7" fmla="*/ 0 60000 65536"/>
                <a:gd name="T8" fmla="*/ 0 60000 65536"/>
                <a:gd name="T9" fmla="*/ 0 w 2415"/>
                <a:gd name="T10" fmla="*/ 0 h 1"/>
                <a:gd name="T11" fmla="*/ 2415 w 24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15" h="1">
                  <a:moveTo>
                    <a:pt x="2415" y="0"/>
                  </a:move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3103" name="Freeform 47"/>
            <p:cNvSpPr>
              <a:spLocks/>
            </p:cNvSpPr>
            <p:nvPr/>
          </p:nvSpPr>
          <p:spPr bwMode="auto">
            <a:xfrm>
              <a:off x="2550" y="2863"/>
              <a:ext cx="64" cy="64"/>
            </a:xfrm>
            <a:custGeom>
              <a:avLst/>
              <a:gdLst>
                <a:gd name="T0" fmla="*/ 64 w 64"/>
                <a:gd name="T1" fmla="*/ 32 h 64"/>
                <a:gd name="T2" fmla="*/ 0 w 64"/>
                <a:gd name="T3" fmla="*/ 0 h 64"/>
                <a:gd name="T4" fmla="*/ 2 w 64"/>
                <a:gd name="T5" fmla="*/ 4 h 64"/>
                <a:gd name="T6" fmla="*/ 4 w 64"/>
                <a:gd name="T7" fmla="*/ 8 h 64"/>
                <a:gd name="T8" fmla="*/ 6 w 64"/>
                <a:gd name="T9" fmla="*/ 13 h 64"/>
                <a:gd name="T10" fmla="*/ 6 w 64"/>
                <a:gd name="T11" fmla="*/ 17 h 64"/>
                <a:gd name="T12" fmla="*/ 9 w 64"/>
                <a:gd name="T13" fmla="*/ 21 h 64"/>
                <a:gd name="T14" fmla="*/ 9 w 64"/>
                <a:gd name="T15" fmla="*/ 25 h 64"/>
                <a:gd name="T16" fmla="*/ 9 w 64"/>
                <a:gd name="T17" fmla="*/ 32 h 64"/>
                <a:gd name="T18" fmla="*/ 9 w 64"/>
                <a:gd name="T19" fmla="*/ 36 h 64"/>
                <a:gd name="T20" fmla="*/ 9 w 64"/>
                <a:gd name="T21" fmla="*/ 40 h 64"/>
                <a:gd name="T22" fmla="*/ 6 w 64"/>
                <a:gd name="T23" fmla="*/ 45 h 64"/>
                <a:gd name="T24" fmla="*/ 6 w 64"/>
                <a:gd name="T25" fmla="*/ 49 h 64"/>
                <a:gd name="T26" fmla="*/ 4 w 64"/>
                <a:gd name="T27" fmla="*/ 53 h 64"/>
                <a:gd name="T28" fmla="*/ 2 w 64"/>
                <a:gd name="T29" fmla="*/ 60 h 64"/>
                <a:gd name="T30" fmla="*/ 0 w 64"/>
                <a:gd name="T31" fmla="*/ 64 h 64"/>
                <a:gd name="T32" fmla="*/ 64 w 64"/>
                <a:gd name="T33" fmla="*/ 32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64"/>
                <a:gd name="T53" fmla="*/ 64 w 64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64">
                  <a:moveTo>
                    <a:pt x="64" y="32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6" y="13"/>
                  </a:lnTo>
                  <a:lnTo>
                    <a:pt x="6" y="17"/>
                  </a:lnTo>
                  <a:lnTo>
                    <a:pt x="9" y="21"/>
                  </a:lnTo>
                  <a:lnTo>
                    <a:pt x="9" y="25"/>
                  </a:lnTo>
                  <a:lnTo>
                    <a:pt x="9" y="32"/>
                  </a:lnTo>
                  <a:lnTo>
                    <a:pt x="9" y="36"/>
                  </a:lnTo>
                  <a:lnTo>
                    <a:pt x="9" y="40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4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014539" y="1992313"/>
            <a:ext cx="312737" cy="3975100"/>
            <a:chOff x="309" y="1255"/>
            <a:chExt cx="197" cy="2504"/>
          </a:xfrm>
        </p:grpSpPr>
        <p:sp>
          <p:nvSpPr>
            <p:cNvPr id="3095" name="Rectangle 27"/>
            <p:cNvSpPr>
              <a:spLocks noChangeArrowheads="1"/>
            </p:cNvSpPr>
            <p:nvPr/>
          </p:nvSpPr>
          <p:spPr bwMode="auto">
            <a:xfrm>
              <a:off x="309" y="1255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300" b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3096" name="Rectangle 28"/>
            <p:cNvSpPr>
              <a:spLocks noChangeArrowheads="1"/>
            </p:cNvSpPr>
            <p:nvPr/>
          </p:nvSpPr>
          <p:spPr bwMode="auto">
            <a:xfrm>
              <a:off x="369" y="1326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9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grpSp>
          <p:nvGrpSpPr>
            <p:cNvPr id="3097" name="Group 50"/>
            <p:cNvGrpSpPr>
              <a:grpSpLocks/>
            </p:cNvGrpSpPr>
            <p:nvPr/>
          </p:nvGrpSpPr>
          <p:grpSpPr bwMode="auto">
            <a:xfrm>
              <a:off x="441" y="1262"/>
              <a:ext cx="65" cy="2497"/>
              <a:chOff x="441" y="1262"/>
              <a:chExt cx="65" cy="2497"/>
            </a:xfrm>
          </p:grpSpPr>
          <p:sp>
            <p:nvSpPr>
              <p:cNvPr id="3098" name="Freeform 48"/>
              <p:cNvSpPr>
                <a:spLocks/>
              </p:cNvSpPr>
              <p:nvPr/>
            </p:nvSpPr>
            <p:spPr bwMode="auto">
              <a:xfrm>
                <a:off x="474" y="1311"/>
                <a:ext cx="1" cy="2448"/>
              </a:xfrm>
              <a:custGeom>
                <a:avLst/>
                <a:gdLst>
                  <a:gd name="T0" fmla="*/ 0 w 1"/>
                  <a:gd name="T1" fmla="*/ 0 h 2448"/>
                  <a:gd name="T2" fmla="*/ 0 w 1"/>
                  <a:gd name="T3" fmla="*/ 2448 h 2448"/>
                  <a:gd name="T4" fmla="*/ 0 w 1"/>
                  <a:gd name="T5" fmla="*/ 2448 h 244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2448"/>
                  <a:gd name="T11" fmla="*/ 1 w 1"/>
                  <a:gd name="T12" fmla="*/ 2448 h 24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2448">
                    <a:moveTo>
                      <a:pt x="0" y="0"/>
                    </a:moveTo>
                    <a:lnTo>
                      <a:pt x="0" y="2448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id-ID"/>
              </a:p>
            </p:txBody>
          </p:sp>
          <p:sp>
            <p:nvSpPr>
              <p:cNvPr id="3099" name="Freeform 49"/>
              <p:cNvSpPr>
                <a:spLocks/>
              </p:cNvSpPr>
              <p:nvPr/>
            </p:nvSpPr>
            <p:spPr bwMode="auto">
              <a:xfrm>
                <a:off x="441" y="1262"/>
                <a:ext cx="65" cy="64"/>
              </a:xfrm>
              <a:custGeom>
                <a:avLst/>
                <a:gdLst>
                  <a:gd name="T0" fmla="*/ 33 w 65"/>
                  <a:gd name="T1" fmla="*/ 0 h 64"/>
                  <a:gd name="T2" fmla="*/ 0 w 65"/>
                  <a:gd name="T3" fmla="*/ 64 h 64"/>
                  <a:gd name="T4" fmla="*/ 5 w 65"/>
                  <a:gd name="T5" fmla="*/ 62 h 64"/>
                  <a:gd name="T6" fmla="*/ 9 w 65"/>
                  <a:gd name="T7" fmla="*/ 62 h 64"/>
                  <a:gd name="T8" fmla="*/ 13 w 65"/>
                  <a:gd name="T9" fmla="*/ 60 h 64"/>
                  <a:gd name="T10" fmla="*/ 18 w 65"/>
                  <a:gd name="T11" fmla="*/ 58 h 64"/>
                  <a:gd name="T12" fmla="*/ 22 w 65"/>
                  <a:gd name="T13" fmla="*/ 58 h 64"/>
                  <a:gd name="T14" fmla="*/ 28 w 65"/>
                  <a:gd name="T15" fmla="*/ 58 h 64"/>
                  <a:gd name="T16" fmla="*/ 33 w 65"/>
                  <a:gd name="T17" fmla="*/ 58 h 64"/>
                  <a:gd name="T18" fmla="*/ 37 w 65"/>
                  <a:gd name="T19" fmla="*/ 58 h 64"/>
                  <a:gd name="T20" fmla="*/ 41 w 65"/>
                  <a:gd name="T21" fmla="*/ 58 h 64"/>
                  <a:gd name="T22" fmla="*/ 45 w 65"/>
                  <a:gd name="T23" fmla="*/ 58 h 64"/>
                  <a:gd name="T24" fmla="*/ 52 w 65"/>
                  <a:gd name="T25" fmla="*/ 60 h 64"/>
                  <a:gd name="T26" fmla="*/ 56 w 65"/>
                  <a:gd name="T27" fmla="*/ 62 h 64"/>
                  <a:gd name="T28" fmla="*/ 60 w 65"/>
                  <a:gd name="T29" fmla="*/ 62 h 64"/>
                  <a:gd name="T30" fmla="*/ 65 w 65"/>
                  <a:gd name="T31" fmla="*/ 64 h 64"/>
                  <a:gd name="T32" fmla="*/ 33 w 65"/>
                  <a:gd name="T33" fmla="*/ 0 h 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65"/>
                  <a:gd name="T52" fmla="*/ 0 h 64"/>
                  <a:gd name="T53" fmla="*/ 65 w 65"/>
                  <a:gd name="T54" fmla="*/ 64 h 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65" h="64">
                    <a:moveTo>
                      <a:pt x="33" y="0"/>
                    </a:moveTo>
                    <a:lnTo>
                      <a:pt x="0" y="64"/>
                    </a:lnTo>
                    <a:lnTo>
                      <a:pt x="5" y="62"/>
                    </a:lnTo>
                    <a:lnTo>
                      <a:pt x="9" y="62"/>
                    </a:lnTo>
                    <a:lnTo>
                      <a:pt x="13" y="60"/>
                    </a:lnTo>
                    <a:lnTo>
                      <a:pt x="18" y="58"/>
                    </a:lnTo>
                    <a:lnTo>
                      <a:pt x="22" y="58"/>
                    </a:lnTo>
                    <a:lnTo>
                      <a:pt x="28" y="58"/>
                    </a:lnTo>
                    <a:lnTo>
                      <a:pt x="33" y="58"/>
                    </a:lnTo>
                    <a:lnTo>
                      <a:pt x="37" y="58"/>
                    </a:lnTo>
                    <a:lnTo>
                      <a:pt x="41" y="58"/>
                    </a:lnTo>
                    <a:lnTo>
                      <a:pt x="45" y="58"/>
                    </a:lnTo>
                    <a:lnTo>
                      <a:pt x="52" y="60"/>
                    </a:lnTo>
                    <a:lnTo>
                      <a:pt x="56" y="62"/>
                    </a:lnTo>
                    <a:lnTo>
                      <a:pt x="60" y="62"/>
                    </a:lnTo>
                    <a:lnTo>
                      <a:pt x="65" y="6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id-ID"/>
              </a:p>
            </p:txBody>
          </p:sp>
        </p:grpSp>
      </p:grpSp>
      <p:sp>
        <p:nvSpPr>
          <p:cNvPr id="109623" name="Text Box 55"/>
          <p:cNvSpPr txBox="1">
            <a:spLocks noChangeArrowheads="1"/>
          </p:cNvSpPr>
          <p:nvPr/>
        </p:nvSpPr>
        <p:spPr bwMode="auto">
          <a:xfrm>
            <a:off x="6003925" y="4465639"/>
            <a:ext cx="25827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>
                <a:cs typeface="Times New Roman" panose="02020603050405020304" pitchFamily="18" charset="0"/>
              </a:rPr>
              <a:t>f (A) = f (0, 3) = 9</a:t>
            </a:r>
          </a:p>
          <a:p>
            <a:pPr eaLnBrk="1" hangingPunct="1"/>
            <a:r>
              <a:rPr lang="en-US" altLang="id-ID" dirty="0">
                <a:cs typeface="Times New Roman" panose="02020603050405020304" pitchFamily="18" charset="0"/>
              </a:rPr>
              <a:t>f (B) = f (3, 0) = 6  </a:t>
            </a:r>
          </a:p>
          <a:p>
            <a:pPr eaLnBrk="1" hangingPunct="1"/>
            <a:r>
              <a:rPr lang="en-US" altLang="id-ID" dirty="0">
                <a:cs typeface="Times New Roman" panose="02020603050405020304" pitchFamily="18" charset="0"/>
              </a:rPr>
              <a:t>f (</a:t>
            </a:r>
            <a:r>
              <a:rPr lang="id-ID" altLang="id-ID" dirty="0">
                <a:cs typeface="Times New Roman" panose="02020603050405020304" pitchFamily="18" charset="0"/>
              </a:rPr>
              <a:t>D</a:t>
            </a:r>
            <a:r>
              <a:rPr lang="en-US" altLang="id-ID" dirty="0">
                <a:cs typeface="Times New Roman" panose="02020603050405020304" pitchFamily="18" charset="0"/>
              </a:rPr>
              <a:t>) = f (4, 0) = 8</a:t>
            </a:r>
            <a:r>
              <a:rPr lang="en-GB" altLang="id-ID" dirty="0"/>
              <a:t> </a:t>
            </a:r>
          </a:p>
        </p:txBody>
      </p:sp>
      <p:sp>
        <p:nvSpPr>
          <p:cNvPr id="109624" name="Text Box 56"/>
          <p:cNvSpPr txBox="1">
            <a:spLocks noChangeArrowheads="1"/>
          </p:cNvSpPr>
          <p:nvPr/>
        </p:nvSpPr>
        <p:spPr bwMode="auto">
          <a:xfrm>
            <a:off x="5759451" y="5684839"/>
            <a:ext cx="4670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Daerah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fisibel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tak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terbatas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tapi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nilai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minimumnya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ada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.</a:t>
            </a:r>
            <a:r>
              <a:rPr lang="en-GB" alt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9626" name="Text Box 58"/>
          <p:cNvSpPr txBox="1">
            <a:spLocks noChangeArrowheads="1"/>
          </p:cNvSpPr>
          <p:nvPr/>
        </p:nvSpPr>
        <p:spPr bwMode="auto">
          <a:xfrm>
            <a:off x="8724901" y="4826000"/>
            <a:ext cx="132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00"/>
                </a:solidFill>
              </a:rPr>
              <a:t>Titik min</a:t>
            </a:r>
            <a:endParaRPr lang="en-GB" altLang="id-ID">
              <a:solidFill>
                <a:srgbClr val="FF0000"/>
              </a:solidFill>
            </a:endParaRPr>
          </a:p>
        </p:txBody>
      </p:sp>
      <p:sp>
        <p:nvSpPr>
          <p:cNvPr id="40" name="Text Box 56"/>
          <p:cNvSpPr txBox="1">
            <a:spLocks noChangeArrowheads="1"/>
          </p:cNvSpPr>
          <p:nvPr/>
        </p:nvSpPr>
        <p:spPr bwMode="auto">
          <a:xfrm>
            <a:off x="5830888" y="3638551"/>
            <a:ext cx="4837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Daerah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fisibel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(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hijau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)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adalah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daerah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tak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terbatas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dengan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ttk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sudut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A, B, D</a:t>
            </a:r>
            <a:endParaRPr lang="en-GB" altLang="id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 dirty="0"/>
              <a:t>2.3.2 Daerah Fisibel Tak Terbatas</a:t>
            </a:r>
          </a:p>
        </p:txBody>
      </p:sp>
    </p:spTree>
    <p:extLst>
      <p:ext uri="{BB962C8B-B14F-4D97-AF65-F5344CB8AC3E}">
        <p14:creationId xmlns:p14="http://schemas.microsoft.com/office/powerpoint/2010/main" val="37063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9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9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9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9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9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9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25" grpId="0" animBg="1"/>
      <p:bldP spid="109586" grpId="0" build="p" autoUpdateAnimBg="0"/>
      <p:bldP spid="109591" grpId="0" animBg="1"/>
      <p:bldP spid="109592" grpId="0" animBg="1"/>
      <p:bldP spid="109597" grpId="0" autoUpdateAnimBg="0"/>
      <p:bldP spid="109598" grpId="0" autoUpdateAnimBg="0"/>
      <p:bldP spid="109599" grpId="0" autoUpdateAnimBg="0"/>
      <p:bldP spid="109610" grpId="0" autoUpdateAnimBg="0"/>
      <p:bldP spid="109611" grpId="0" animBg="1"/>
      <p:bldP spid="109612" grpId="0" animBg="1"/>
      <p:bldP spid="109613" grpId="0" animBg="1"/>
      <p:bldP spid="109623" grpId="0" build="p" autoUpdateAnimBg="0"/>
      <p:bldP spid="109624" grpId="0" autoUpdateAnimBg="0"/>
      <p:bldP spid="109626" grpId="0" autoUpdateAnimBg="0"/>
      <p:bldP spid="4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2.2 Penyelesaian Grafik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5372100"/>
          </a:xfrm>
        </p:spPr>
        <p:txBody>
          <a:bodyPr>
            <a:normAutofit lnSpcReduction="10000"/>
          </a:bodyPr>
          <a:lstStyle/>
          <a:p>
            <a:r>
              <a:rPr lang="id-ID" dirty="0"/>
              <a:t>Ada 3 metode penyelesaian masalah program linier yang umum dipakai, yaitu:</a:t>
            </a:r>
          </a:p>
          <a:p>
            <a:pPr>
              <a:buFont typeface="+mj-lt"/>
              <a:buAutoNum type="arabicPeriod"/>
            </a:pPr>
            <a:r>
              <a:rPr lang="id-ID" dirty="0"/>
              <a:t>Metode Grafik</a:t>
            </a:r>
          </a:p>
          <a:p>
            <a:pPr marL="723900">
              <a:buFont typeface="Wingdings" panose="05000000000000000000" pitchFamily="2" charset="2"/>
              <a:buChar char="Ø"/>
            </a:pPr>
            <a:r>
              <a:rPr lang="id-ID" dirty="0"/>
              <a:t>Terbatas untuk 2 variabel saja.</a:t>
            </a:r>
          </a:p>
          <a:p>
            <a:pPr marL="723900">
              <a:buFont typeface="Wingdings" panose="05000000000000000000" pitchFamily="2" charset="2"/>
              <a:buChar char="Ø"/>
            </a:pPr>
            <a:r>
              <a:rPr lang="id-ID" dirty="0"/>
              <a:t>Kendala dalam model program linier menyatakan dimensi ruang.</a:t>
            </a:r>
          </a:p>
          <a:p>
            <a:pPr marL="723900">
              <a:buFont typeface="Wingdings" panose="05000000000000000000" pitchFamily="2" charset="2"/>
              <a:buChar char="Ø"/>
            </a:pPr>
            <a:r>
              <a:rPr lang="id-ID" dirty="0"/>
              <a:t>Ini berarti dengan jumlah variabel     4, maka masalah tidak dapat digambarkan dalam bentuk grafik.</a:t>
            </a:r>
          </a:p>
          <a:p>
            <a:pPr marL="723900">
              <a:buFont typeface="Wingdings" panose="05000000000000000000" pitchFamily="2" charset="2"/>
              <a:buChar char="Ø"/>
            </a:pPr>
            <a:r>
              <a:rPr lang="id-ID" dirty="0"/>
              <a:t>3 variabel secara praktis sulit digambarkan karena dalam bentuk 3 dimensi</a:t>
            </a:r>
          </a:p>
          <a:p>
            <a:pPr>
              <a:buFont typeface="+mj-lt"/>
              <a:buAutoNum type="arabicPeriod" startAt="2"/>
            </a:pPr>
            <a:r>
              <a:rPr lang="id-ID" dirty="0"/>
              <a:t>Metode Simpleks</a:t>
            </a:r>
          </a:p>
          <a:p>
            <a:pPr marL="723900">
              <a:buFont typeface="Wingdings" panose="05000000000000000000" pitchFamily="2" charset="2"/>
              <a:buChar char="Ø"/>
            </a:pPr>
            <a:r>
              <a:rPr lang="id-ID" dirty="0"/>
              <a:t>Mengatasi masalah yang ada pada metode grafik.</a:t>
            </a:r>
          </a:p>
          <a:p>
            <a:pPr marL="723900">
              <a:buFont typeface="Wingdings" panose="05000000000000000000" pitchFamily="2" charset="2"/>
              <a:buChar char="Ø"/>
            </a:pPr>
            <a:r>
              <a:rPr lang="id-ID" dirty="0"/>
              <a:t>Prinsip kerjanya sama, yaitu secara iteratif mencari titik sudut bidang datar yang menghasilkan nilai optimum.</a:t>
            </a:r>
          </a:p>
          <a:p>
            <a:pPr marL="723900">
              <a:buFont typeface="Wingdings" panose="05000000000000000000" pitchFamily="2" charset="2"/>
              <a:buChar char="Ø"/>
            </a:pPr>
            <a:r>
              <a:rPr lang="id-ID" dirty="0"/>
              <a:t>Dilakukan secara numerik.</a:t>
            </a:r>
          </a:p>
          <a:p>
            <a:pPr>
              <a:buFont typeface="+mj-lt"/>
              <a:buAutoNum type="arabicPeriod" startAt="3"/>
            </a:pPr>
            <a:r>
              <a:rPr lang="id-ID" dirty="0"/>
              <a:t>Metode Interior</a:t>
            </a:r>
          </a:p>
          <a:p>
            <a:pPr marL="723900">
              <a:buFont typeface="Wingdings" panose="05000000000000000000" pitchFamily="2" charset="2"/>
              <a:buChar char="Ø"/>
            </a:pPr>
            <a:r>
              <a:rPr lang="id-ID"/>
              <a:t>Memulai iterasinya dari titik dalam (bukan titik sudut) bidang datar dan secara iteratif menuju pada titik sudut yang optimum 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66044"/>
              </p:ext>
            </p:extLst>
          </p:nvPr>
        </p:nvGraphicFramePr>
        <p:xfrm>
          <a:off x="5057924" y="2907300"/>
          <a:ext cx="195530" cy="234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3" imgW="126720" imgH="152280" progId="Equation.DSMT4">
                  <p:embed/>
                </p:oleObj>
              </mc:Choice>
              <mc:Fallback>
                <p:oleObj name="Equation" r:id="rId3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7924" y="2907300"/>
                        <a:ext cx="195530" cy="234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9072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35" name="Object 43"/>
          <p:cNvGraphicFramePr>
            <a:graphicFrameLocks noChangeAspect="1"/>
          </p:cNvGraphicFramePr>
          <p:nvPr/>
        </p:nvGraphicFramePr>
        <p:xfrm>
          <a:off x="1722438" y="2036763"/>
          <a:ext cx="4183062" cy="409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VISIO" r:id="rId3" imgW="3216600" imgH="3147840" progId="Visio.Drawing.6">
                  <p:embed/>
                </p:oleObj>
              </mc:Choice>
              <mc:Fallback>
                <p:oleObj name="VISIO" r:id="rId3" imgW="3216600" imgH="3147840" progId="Visio.Drawing.6">
                  <p:embed/>
                  <p:pic>
                    <p:nvPicPr>
                      <p:cNvPr id="1106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2036763"/>
                        <a:ext cx="4183062" cy="409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8" name="Text Box 36"/>
          <p:cNvSpPr txBox="1">
            <a:spLocks noChangeArrowheads="1"/>
          </p:cNvSpPr>
          <p:nvPr/>
        </p:nvSpPr>
        <p:spPr bwMode="auto">
          <a:xfrm>
            <a:off x="6003925" y="3722689"/>
            <a:ext cx="25827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 (A) = f (0, 3) = 9</a:t>
            </a:r>
          </a:p>
          <a:p>
            <a:pPr eaLnBrk="1" hangingPunct="1"/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 (B) = f (3, 0) = 6  </a:t>
            </a:r>
          </a:p>
          <a:p>
            <a:pPr eaLnBrk="1" hangingPunct="1"/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 (</a:t>
            </a:r>
            <a:r>
              <a:rPr lang="id-ID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) = f (4, 0) = 8</a:t>
            </a:r>
            <a:r>
              <a:rPr lang="en-GB" altLang="id-ID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5692776" y="1652589"/>
            <a:ext cx="49434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 dirty="0" err="1">
                <a:solidFill>
                  <a:srgbClr val="990000"/>
                </a:solidFill>
                <a:cs typeface="Times New Roman" panose="02020603050405020304" pitchFamily="18" charset="0"/>
              </a:rPr>
              <a:t>Contoh</a:t>
            </a:r>
            <a:r>
              <a:rPr lang="en-US" altLang="id-ID" b="1" dirty="0">
                <a:solidFill>
                  <a:srgbClr val="990000"/>
                </a:solidFill>
                <a:cs typeface="Times New Roman" panose="02020603050405020304" pitchFamily="18" charset="0"/>
              </a:rPr>
              <a:t> 2.12 (</a:t>
            </a:r>
            <a:r>
              <a:rPr lang="en-US" altLang="id-ID" b="1" dirty="0" err="1">
                <a:solidFill>
                  <a:srgbClr val="990000"/>
                </a:solidFill>
                <a:cs typeface="Times New Roman" panose="02020603050405020304" pitchFamily="18" charset="0"/>
              </a:rPr>
              <a:t>contoh</a:t>
            </a:r>
            <a:r>
              <a:rPr lang="en-US" altLang="id-ID" b="1" dirty="0">
                <a:solidFill>
                  <a:srgbClr val="990000"/>
                </a:solidFill>
                <a:cs typeface="Times New Roman" panose="02020603050405020304" pitchFamily="18" charset="0"/>
              </a:rPr>
              <a:t> 2.11 </a:t>
            </a:r>
            <a:r>
              <a:rPr lang="en-US" altLang="id-ID" b="1" dirty="0" err="1">
                <a:solidFill>
                  <a:srgbClr val="990000"/>
                </a:solidFill>
                <a:cs typeface="Times New Roman" panose="02020603050405020304" pitchFamily="18" charset="0"/>
              </a:rPr>
              <a:t>tapi</a:t>
            </a:r>
            <a:r>
              <a:rPr lang="en-US" altLang="id-ID" b="1" dirty="0">
                <a:solidFill>
                  <a:srgbClr val="990000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b="1" dirty="0" err="1">
                <a:solidFill>
                  <a:srgbClr val="990000"/>
                </a:solidFill>
                <a:cs typeface="Times New Roman" panose="02020603050405020304" pitchFamily="18" charset="0"/>
              </a:rPr>
              <a:t>maks</a:t>
            </a:r>
            <a:r>
              <a:rPr lang="en-US" altLang="id-ID" b="1" dirty="0">
                <a:solidFill>
                  <a:srgbClr val="990000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</a:rPr>
              <a:t>Maksimumkan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 f (x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, 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) = 2 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+ 3 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endParaRPr lang="en-US" altLang="id-ID" dirty="0">
              <a:solidFill>
                <a:srgbClr val="6600FF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id-ID" dirty="0" err="1">
                <a:solidFill>
                  <a:srgbClr val="6600FF"/>
                </a:solidFill>
                <a:cs typeface="Times New Roman" panose="02020603050405020304" pitchFamily="18" charset="0"/>
              </a:rPr>
              <a:t>Kendala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	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+    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 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3</a:t>
            </a:r>
          </a:p>
          <a:p>
            <a:pPr eaLnBrk="1" hangingPunct="1"/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		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– 2 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  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  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4</a:t>
            </a:r>
          </a:p>
          <a:p>
            <a:pPr eaLnBrk="1" hangingPunct="1"/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		  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, x</a:t>
            </a:r>
            <a:r>
              <a:rPr lang="en-US" altLang="id-ID" baseline="-30000" dirty="0">
                <a:solidFill>
                  <a:srgbClr val="6600FF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 dirty="0">
                <a:solidFill>
                  <a:srgbClr val="6600FF"/>
                </a:solidFill>
                <a:cs typeface="Times New Roman" panose="02020603050405020304" pitchFamily="18" charset="0"/>
              </a:rPr>
              <a:t>  0</a:t>
            </a:r>
            <a:endParaRPr lang="en-GB" altLang="id-ID" dirty="0">
              <a:solidFill>
                <a:srgbClr val="6600FF"/>
              </a:solidFill>
            </a:endParaRPr>
          </a:p>
        </p:txBody>
      </p:sp>
      <p:sp>
        <p:nvSpPr>
          <p:cNvPr id="110629" name="Text Box 37"/>
          <p:cNvSpPr txBox="1">
            <a:spLocks noChangeArrowheads="1"/>
          </p:cNvSpPr>
          <p:nvPr/>
        </p:nvSpPr>
        <p:spPr bwMode="auto">
          <a:xfrm>
            <a:off x="5951538" y="4976814"/>
            <a:ext cx="44815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5">
                    <a:lumMod val="25000"/>
                  </a:schemeClr>
                </a:solidFill>
                <a:cs typeface="Times New Roman" pitchFamily="18" charset="0"/>
              </a:rPr>
              <a:t>Semakin atas letak titik fisibel, semakin besar nilai fungsi. Berarti soal memiliki Penyelesaian tak terbatas (tidak ada penyelesaian)</a:t>
            </a:r>
            <a:endParaRPr lang="en-GB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633" name="Text Box 41"/>
          <p:cNvSpPr txBox="1">
            <a:spLocks noChangeArrowheads="1"/>
          </p:cNvSpPr>
          <p:nvPr/>
        </p:nvSpPr>
        <p:spPr bwMode="auto">
          <a:xfrm>
            <a:off x="3413125" y="2971800"/>
            <a:ext cx="190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CC3300"/>
                </a:solidFill>
              </a:rPr>
              <a:t>Daerah fisibel</a:t>
            </a:r>
            <a:endParaRPr lang="en-GB" altLang="id-ID">
              <a:solidFill>
                <a:srgbClr val="CC3300"/>
              </a:solidFill>
            </a:endParaRPr>
          </a:p>
        </p:txBody>
      </p: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8601076" y="3732214"/>
            <a:ext cx="18197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00"/>
                </a:solidFill>
                <a:cs typeface="Times New Roman" panose="02020603050405020304" pitchFamily="18" charset="0"/>
              </a:rPr>
              <a:t>f (0, 4) = 12</a:t>
            </a:r>
          </a:p>
          <a:p>
            <a:pPr eaLnBrk="1" hangingPunct="1"/>
            <a:r>
              <a:rPr lang="en-US" altLang="id-ID">
                <a:solidFill>
                  <a:srgbClr val="FF0000"/>
                </a:solidFill>
                <a:cs typeface="Times New Roman" panose="02020603050405020304" pitchFamily="18" charset="0"/>
              </a:rPr>
              <a:t>f (0, 5) = 15  </a:t>
            </a:r>
          </a:p>
          <a:p>
            <a:pPr eaLnBrk="1" hangingPunct="1"/>
            <a:r>
              <a:rPr lang="en-US" altLang="id-ID">
                <a:solidFill>
                  <a:srgbClr val="FF0000"/>
                </a:solidFill>
              </a:rPr>
              <a:t>	.....</a:t>
            </a:r>
            <a:r>
              <a:rPr lang="en-GB" altLang="id-ID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/>
              <a:t>2.3.3 Penyelesaian Tak Terbatas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07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1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1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1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0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8" grpId="0" build="p" autoUpdateAnimBg="0"/>
      <p:bldP spid="110595" grpId="0" build="p" autoUpdateAnimBg="0"/>
      <p:bldP spid="110629" grpId="0" autoUpdateAnimBg="0"/>
      <p:bldP spid="110633" grpId="0" autoUpdateAnimBg="0"/>
      <p:bldP spid="11063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52" name="Freeform 36"/>
          <p:cNvSpPr>
            <a:spLocks/>
          </p:cNvSpPr>
          <p:nvPr/>
        </p:nvSpPr>
        <p:spPr bwMode="auto">
          <a:xfrm>
            <a:off x="6932614" y="2401888"/>
            <a:ext cx="1616075" cy="1674812"/>
          </a:xfrm>
          <a:custGeom>
            <a:avLst/>
            <a:gdLst>
              <a:gd name="T0" fmla="*/ 0 w 1018"/>
              <a:gd name="T1" fmla="*/ 0 h 1055"/>
              <a:gd name="T2" fmla="*/ 0 w 1018"/>
              <a:gd name="T3" fmla="*/ 2147483647 h 1055"/>
              <a:gd name="T4" fmla="*/ 2147483647 w 1018"/>
              <a:gd name="T5" fmla="*/ 2147483647 h 1055"/>
              <a:gd name="T6" fmla="*/ 0 w 1018"/>
              <a:gd name="T7" fmla="*/ 0 h 1055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1055"/>
              <a:gd name="T14" fmla="*/ 1018 w 1018"/>
              <a:gd name="T15" fmla="*/ 1055 h 10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1055">
                <a:moveTo>
                  <a:pt x="0" y="0"/>
                </a:moveTo>
                <a:lnTo>
                  <a:pt x="0" y="1055"/>
                </a:lnTo>
                <a:lnTo>
                  <a:pt x="1018" y="1055"/>
                </a:lnTo>
                <a:lnTo>
                  <a:pt x="0" y="0"/>
                </a:lnTo>
                <a:close/>
              </a:path>
            </a:pathLst>
          </a:custGeom>
          <a:solidFill>
            <a:srgbClr val="A2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11670" name="Text Box 54"/>
          <p:cNvSpPr txBox="1">
            <a:spLocks noChangeArrowheads="1"/>
          </p:cNvSpPr>
          <p:nvPr/>
        </p:nvSpPr>
        <p:spPr bwMode="auto">
          <a:xfrm>
            <a:off x="1831976" y="1520826"/>
            <a:ext cx="42259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6600FF"/>
                </a:solidFill>
                <a:cs typeface="Times New Roman" panose="02020603050405020304" pitchFamily="18" charset="0"/>
              </a:rPr>
              <a:t>Contoh 2.13</a:t>
            </a:r>
          </a:p>
          <a:p>
            <a:pPr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Maksimumkan   </a:t>
            </a:r>
          </a:p>
          <a:p>
            <a:pPr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	f (x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,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) = 4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+ 3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2</a:t>
            </a:r>
            <a:endParaRPr lang="en-US" altLang="id-ID">
              <a:solidFill>
                <a:srgbClr val="99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Kendala	 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+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 3</a:t>
            </a:r>
          </a:p>
          <a:p>
            <a:pPr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		2x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–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 3</a:t>
            </a:r>
          </a:p>
          <a:p>
            <a:pPr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	  	 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         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 4</a:t>
            </a:r>
          </a:p>
          <a:p>
            <a:pPr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		 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, 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 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0</a:t>
            </a:r>
            <a:r>
              <a:rPr lang="en-GB" altLang="id-ID"/>
              <a:t> </a:t>
            </a:r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9155113" y="2135189"/>
            <a:ext cx="850900" cy="1933575"/>
          </a:xfrm>
          <a:prstGeom prst="rect">
            <a:avLst/>
          </a:prstGeom>
          <a:solidFill>
            <a:srgbClr val="80FF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11629" name="Freeform 13"/>
          <p:cNvSpPr>
            <a:spLocks/>
          </p:cNvSpPr>
          <p:nvPr/>
        </p:nvSpPr>
        <p:spPr bwMode="auto">
          <a:xfrm>
            <a:off x="6923088" y="2130426"/>
            <a:ext cx="1820862" cy="3648075"/>
          </a:xfrm>
          <a:custGeom>
            <a:avLst/>
            <a:gdLst>
              <a:gd name="T0" fmla="*/ 0 w 1147"/>
              <a:gd name="T1" fmla="*/ 2147483647 h 2298"/>
              <a:gd name="T2" fmla="*/ 0 w 1147"/>
              <a:gd name="T3" fmla="*/ 2147483647 h 2298"/>
              <a:gd name="T4" fmla="*/ 2147483647 w 1147"/>
              <a:gd name="T5" fmla="*/ 0 h 2298"/>
              <a:gd name="T6" fmla="*/ 2147483647 w 1147"/>
              <a:gd name="T7" fmla="*/ 2147483647 h 2298"/>
              <a:gd name="T8" fmla="*/ 2147483647 w 1147"/>
              <a:gd name="T9" fmla="*/ 2147483647 h 2298"/>
              <a:gd name="T10" fmla="*/ 0 w 1147"/>
              <a:gd name="T11" fmla="*/ 2147483647 h 22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7"/>
              <a:gd name="T19" fmla="*/ 0 h 2298"/>
              <a:gd name="T20" fmla="*/ 1147 w 1147"/>
              <a:gd name="T21" fmla="*/ 2298 h 22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7" h="2298">
                <a:moveTo>
                  <a:pt x="0" y="2298"/>
                </a:moveTo>
                <a:lnTo>
                  <a:pt x="0" y="6"/>
                </a:lnTo>
                <a:lnTo>
                  <a:pt x="1147" y="0"/>
                </a:lnTo>
                <a:lnTo>
                  <a:pt x="531" y="1229"/>
                </a:lnTo>
                <a:lnTo>
                  <a:pt x="11" y="1225"/>
                </a:lnTo>
                <a:cubicBezTo>
                  <a:pt x="7" y="1235"/>
                  <a:pt x="4" y="2288"/>
                  <a:pt x="0" y="2298"/>
                </a:cubicBezTo>
                <a:close/>
              </a:path>
            </a:pathLst>
          </a:custGeom>
          <a:solidFill>
            <a:srgbClr val="FFFF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6323013" y="2317750"/>
            <a:ext cx="5826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500" b="1">
                <a:solidFill>
                  <a:srgbClr val="FF0000"/>
                </a:solidFill>
                <a:latin typeface="Arial" panose="020B0604020202020204" pitchFamily="34" charset="0"/>
              </a:rPr>
              <a:t>A (0,3)</a:t>
            </a:r>
            <a:endParaRPr lang="en-GB" altLang="id-ID"/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7175501" y="4160838"/>
            <a:ext cx="741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500" b="1">
                <a:solidFill>
                  <a:srgbClr val="FF0000"/>
                </a:solidFill>
                <a:latin typeface="Arial" panose="020B0604020202020204" pitchFamily="34" charset="0"/>
              </a:rPr>
              <a:t>B (1.5,0)</a:t>
            </a:r>
            <a:endParaRPr lang="en-GB" altLang="id-ID"/>
          </a:p>
        </p:txBody>
      </p: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8264526" y="4141788"/>
            <a:ext cx="5826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500" b="1">
                <a:solidFill>
                  <a:srgbClr val="FF0000"/>
                </a:solidFill>
                <a:latin typeface="Arial" panose="020B0604020202020204" pitchFamily="34" charset="0"/>
              </a:rPr>
              <a:t>D (3,0)</a:t>
            </a:r>
            <a:endParaRPr lang="en-GB" altLang="id-ID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8159750" y="4519613"/>
            <a:ext cx="825500" cy="273050"/>
            <a:chOff x="4180" y="2847"/>
            <a:chExt cx="520" cy="172"/>
          </a:xfrm>
        </p:grpSpPr>
        <p:sp>
          <p:nvSpPr>
            <p:cNvPr id="3113" name="Rectangle 21"/>
            <p:cNvSpPr>
              <a:spLocks noChangeArrowheads="1"/>
            </p:cNvSpPr>
            <p:nvPr/>
          </p:nvSpPr>
          <p:spPr bwMode="auto">
            <a:xfrm>
              <a:off x="4180" y="2847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8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3114" name="Rectangle 22"/>
            <p:cNvSpPr>
              <a:spLocks noChangeArrowheads="1"/>
            </p:cNvSpPr>
            <p:nvPr/>
          </p:nvSpPr>
          <p:spPr bwMode="auto">
            <a:xfrm>
              <a:off x="4244" y="292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000" b="1">
                  <a:solidFill>
                    <a:srgbClr val="800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3115" name="Rectangle 23"/>
            <p:cNvSpPr>
              <a:spLocks noChangeArrowheads="1"/>
            </p:cNvSpPr>
            <p:nvPr/>
          </p:nvSpPr>
          <p:spPr bwMode="auto">
            <a:xfrm>
              <a:off x="4288" y="2847"/>
              <a:ext cx="1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800000"/>
                  </a:solidFill>
                  <a:latin typeface="Arial" panose="020B0604020202020204" pitchFamily="34" charset="0"/>
                </a:rPr>
                <a:t>+ x</a:t>
              </a:r>
              <a:endParaRPr lang="en-GB" altLang="id-ID"/>
            </a:p>
          </p:txBody>
        </p:sp>
        <p:sp>
          <p:nvSpPr>
            <p:cNvPr id="3116" name="Rectangle 24"/>
            <p:cNvSpPr>
              <a:spLocks noChangeArrowheads="1"/>
            </p:cNvSpPr>
            <p:nvPr/>
          </p:nvSpPr>
          <p:spPr bwMode="auto">
            <a:xfrm>
              <a:off x="4454" y="2923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000" b="1">
                  <a:solidFill>
                    <a:srgbClr val="8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sp>
          <p:nvSpPr>
            <p:cNvPr id="3117" name="Rectangle 25"/>
            <p:cNvSpPr>
              <a:spLocks noChangeArrowheads="1"/>
            </p:cNvSpPr>
            <p:nvPr/>
          </p:nvSpPr>
          <p:spPr bwMode="auto">
            <a:xfrm>
              <a:off x="4497" y="2847"/>
              <a:ext cx="20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800000"/>
                  </a:solidFill>
                  <a:latin typeface="Arial" panose="020B0604020202020204" pitchFamily="34" charset="0"/>
                </a:rPr>
                <a:t> = 3</a:t>
              </a:r>
              <a:endParaRPr lang="en-GB" altLang="id-ID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7613651" y="2398713"/>
            <a:ext cx="917575" cy="273050"/>
            <a:chOff x="3836" y="1511"/>
            <a:chExt cx="578" cy="172"/>
          </a:xfrm>
        </p:grpSpPr>
        <p:sp>
          <p:nvSpPr>
            <p:cNvPr id="3108" name="Rectangle 26"/>
            <p:cNvSpPr>
              <a:spLocks noChangeArrowheads="1"/>
            </p:cNvSpPr>
            <p:nvPr/>
          </p:nvSpPr>
          <p:spPr bwMode="auto">
            <a:xfrm>
              <a:off x="3836" y="1511"/>
              <a:ext cx="13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800000"/>
                  </a:solidFill>
                  <a:latin typeface="Arial" panose="020B0604020202020204" pitchFamily="34" charset="0"/>
                </a:rPr>
                <a:t>2x</a:t>
              </a:r>
              <a:endParaRPr lang="en-GB" altLang="id-ID"/>
            </a:p>
          </p:txBody>
        </p:sp>
        <p:sp>
          <p:nvSpPr>
            <p:cNvPr id="3109" name="Rectangle 27"/>
            <p:cNvSpPr>
              <a:spLocks noChangeArrowheads="1"/>
            </p:cNvSpPr>
            <p:nvPr/>
          </p:nvSpPr>
          <p:spPr bwMode="auto">
            <a:xfrm>
              <a:off x="3966" y="1587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000" b="1">
                  <a:solidFill>
                    <a:srgbClr val="800000"/>
                  </a:solidFill>
                  <a:latin typeface="Arial" panose="020B0604020202020204" pitchFamily="34" charset="0"/>
                </a:rPr>
                <a:t>1 </a:t>
              </a:r>
              <a:endParaRPr lang="en-GB" altLang="id-ID"/>
            </a:p>
          </p:txBody>
        </p:sp>
        <p:sp>
          <p:nvSpPr>
            <p:cNvPr id="3110" name="Rectangle 28"/>
            <p:cNvSpPr>
              <a:spLocks noChangeArrowheads="1"/>
            </p:cNvSpPr>
            <p:nvPr/>
          </p:nvSpPr>
          <p:spPr bwMode="auto">
            <a:xfrm>
              <a:off x="4031" y="1511"/>
              <a:ext cx="1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800000"/>
                  </a:solidFill>
                  <a:latin typeface="Arial" panose="020B0604020202020204" pitchFamily="34" charset="0"/>
                </a:rPr>
                <a:t>- x</a:t>
              </a:r>
              <a:endParaRPr lang="en-GB" altLang="id-ID"/>
            </a:p>
          </p:txBody>
        </p:sp>
        <p:sp>
          <p:nvSpPr>
            <p:cNvPr id="3111" name="Rectangle 29"/>
            <p:cNvSpPr>
              <a:spLocks noChangeArrowheads="1"/>
            </p:cNvSpPr>
            <p:nvPr/>
          </p:nvSpPr>
          <p:spPr bwMode="auto">
            <a:xfrm>
              <a:off x="4168" y="158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000" b="1">
                  <a:solidFill>
                    <a:srgbClr val="8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sp>
          <p:nvSpPr>
            <p:cNvPr id="3112" name="Rectangle 30"/>
            <p:cNvSpPr>
              <a:spLocks noChangeArrowheads="1"/>
            </p:cNvSpPr>
            <p:nvPr/>
          </p:nvSpPr>
          <p:spPr bwMode="auto">
            <a:xfrm>
              <a:off x="4211" y="1511"/>
              <a:ext cx="20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800000"/>
                  </a:solidFill>
                  <a:latin typeface="Arial" panose="020B0604020202020204" pitchFamily="34" charset="0"/>
                </a:rPr>
                <a:t> = 3</a:t>
              </a:r>
              <a:endParaRPr lang="en-GB" altLang="id-ID"/>
            </a:p>
          </p:txBody>
        </p:sp>
      </p:grpSp>
      <p:sp>
        <p:nvSpPr>
          <p:cNvPr id="111647" name="Rectangle 31"/>
          <p:cNvSpPr>
            <a:spLocks noChangeArrowheads="1"/>
          </p:cNvSpPr>
          <p:nvPr/>
        </p:nvSpPr>
        <p:spPr bwMode="auto">
          <a:xfrm>
            <a:off x="6245226" y="5629275"/>
            <a:ext cx="646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500" b="1">
                <a:solidFill>
                  <a:srgbClr val="FF0000"/>
                </a:solidFill>
                <a:latin typeface="Arial" panose="020B0604020202020204" pitchFamily="34" charset="0"/>
              </a:rPr>
              <a:t>C (0,-3)</a:t>
            </a:r>
            <a:endParaRPr lang="en-GB" altLang="id-ID"/>
          </a:p>
        </p:txBody>
      </p:sp>
      <p:sp>
        <p:nvSpPr>
          <p:cNvPr id="111648" name="Rectangle 32"/>
          <p:cNvSpPr>
            <a:spLocks noChangeArrowheads="1"/>
          </p:cNvSpPr>
          <p:nvPr/>
        </p:nvSpPr>
        <p:spPr bwMode="auto">
          <a:xfrm>
            <a:off x="9229725" y="4151313"/>
            <a:ext cx="57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500" b="1">
                <a:solidFill>
                  <a:srgbClr val="FF0000"/>
                </a:solidFill>
                <a:latin typeface="Arial" panose="020B0604020202020204" pitchFamily="34" charset="0"/>
              </a:rPr>
              <a:t>E (4,0)</a:t>
            </a:r>
            <a:endParaRPr lang="en-GB" altLang="id-ID"/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9280526" y="2466975"/>
            <a:ext cx="474663" cy="274638"/>
            <a:chOff x="4886" y="1554"/>
            <a:chExt cx="299" cy="173"/>
          </a:xfrm>
        </p:grpSpPr>
        <p:sp>
          <p:nvSpPr>
            <p:cNvPr id="3105" name="Rectangle 33"/>
            <p:cNvSpPr>
              <a:spLocks noChangeArrowheads="1"/>
            </p:cNvSpPr>
            <p:nvPr/>
          </p:nvSpPr>
          <p:spPr bwMode="auto">
            <a:xfrm>
              <a:off x="4886" y="1554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8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3106" name="Rectangle 34"/>
            <p:cNvSpPr>
              <a:spLocks noChangeArrowheads="1"/>
            </p:cNvSpPr>
            <p:nvPr/>
          </p:nvSpPr>
          <p:spPr bwMode="auto">
            <a:xfrm>
              <a:off x="4950" y="1631"/>
              <a:ext cx="6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000" b="1">
                  <a:solidFill>
                    <a:srgbClr val="800000"/>
                  </a:solidFill>
                  <a:latin typeface="Arial" panose="020B0604020202020204" pitchFamily="34" charset="0"/>
                </a:rPr>
                <a:t>1 </a:t>
              </a:r>
              <a:endParaRPr lang="en-GB" altLang="id-ID"/>
            </a:p>
          </p:txBody>
        </p:sp>
        <p:sp>
          <p:nvSpPr>
            <p:cNvPr id="3107" name="Rectangle 35"/>
            <p:cNvSpPr>
              <a:spLocks noChangeArrowheads="1"/>
            </p:cNvSpPr>
            <p:nvPr/>
          </p:nvSpPr>
          <p:spPr bwMode="auto">
            <a:xfrm>
              <a:off x="5015" y="1554"/>
              <a:ext cx="1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800000"/>
                  </a:solidFill>
                  <a:latin typeface="Arial" panose="020B0604020202020204" pitchFamily="34" charset="0"/>
                </a:rPr>
                <a:t>= 4</a:t>
              </a:r>
              <a:endParaRPr lang="en-GB" altLang="id-ID"/>
            </a:p>
          </p:txBody>
        </p:sp>
      </p:grpSp>
      <p:sp>
        <p:nvSpPr>
          <p:cNvPr id="111653" name="Freeform 37"/>
          <p:cNvSpPr>
            <a:spLocks/>
          </p:cNvSpPr>
          <p:nvPr/>
        </p:nvSpPr>
        <p:spPr bwMode="auto">
          <a:xfrm>
            <a:off x="6916739" y="2387601"/>
            <a:ext cx="1120775" cy="1693863"/>
          </a:xfrm>
          <a:custGeom>
            <a:avLst/>
            <a:gdLst>
              <a:gd name="T0" fmla="*/ 0 w 706"/>
              <a:gd name="T1" fmla="*/ 0 h 1067"/>
              <a:gd name="T2" fmla="*/ 0 w 706"/>
              <a:gd name="T3" fmla="*/ 2147483647 h 1067"/>
              <a:gd name="T4" fmla="*/ 2147483647 w 706"/>
              <a:gd name="T5" fmla="*/ 2147483647 h 1067"/>
              <a:gd name="T6" fmla="*/ 2147483647 w 706"/>
              <a:gd name="T7" fmla="*/ 2147483647 h 1067"/>
              <a:gd name="T8" fmla="*/ 0 w 706"/>
              <a:gd name="T9" fmla="*/ 0 h 10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6"/>
              <a:gd name="T16" fmla="*/ 0 h 1067"/>
              <a:gd name="T17" fmla="*/ 706 w 706"/>
              <a:gd name="T18" fmla="*/ 1067 h 10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6" h="1067">
                <a:moveTo>
                  <a:pt x="0" y="0"/>
                </a:moveTo>
                <a:lnTo>
                  <a:pt x="0" y="1067"/>
                </a:lnTo>
                <a:lnTo>
                  <a:pt x="547" y="1067"/>
                </a:lnTo>
                <a:lnTo>
                  <a:pt x="706" y="741"/>
                </a:lnTo>
                <a:lnTo>
                  <a:pt x="0" y="0"/>
                </a:lnTo>
                <a:close/>
              </a:path>
            </a:pathLst>
          </a:custGeom>
          <a:solidFill>
            <a:srgbClr val="CC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648451" y="1838326"/>
            <a:ext cx="320675" cy="4079875"/>
            <a:chOff x="666" y="976"/>
            <a:chExt cx="202" cy="2570"/>
          </a:xfrm>
        </p:grpSpPr>
        <p:sp>
          <p:nvSpPr>
            <p:cNvPr id="3101" name="Rectangle 16"/>
            <p:cNvSpPr>
              <a:spLocks noChangeArrowheads="1"/>
            </p:cNvSpPr>
            <p:nvPr/>
          </p:nvSpPr>
          <p:spPr bwMode="auto">
            <a:xfrm>
              <a:off x="666" y="976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3102" name="Rectangle 17"/>
            <p:cNvSpPr>
              <a:spLocks noChangeArrowheads="1"/>
            </p:cNvSpPr>
            <p:nvPr/>
          </p:nvSpPr>
          <p:spPr bwMode="auto">
            <a:xfrm>
              <a:off x="731" y="105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0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839" y="1105"/>
              <a:ext cx="1" cy="2441"/>
            </a:xfrm>
            <a:custGeom>
              <a:avLst/>
              <a:gdLst>
                <a:gd name="T0" fmla="*/ 0 w 1"/>
                <a:gd name="T1" fmla="*/ 0 h 2441"/>
                <a:gd name="T2" fmla="*/ 0 w 1"/>
                <a:gd name="T3" fmla="*/ 2441 h 2441"/>
                <a:gd name="T4" fmla="*/ 0 w 1"/>
                <a:gd name="T5" fmla="*/ 2441 h 2441"/>
                <a:gd name="T6" fmla="*/ 0 60000 65536"/>
                <a:gd name="T7" fmla="*/ 0 60000 65536"/>
                <a:gd name="T8" fmla="*/ 0 60000 65536"/>
                <a:gd name="T9" fmla="*/ 0 w 1"/>
                <a:gd name="T10" fmla="*/ 0 h 2441"/>
                <a:gd name="T11" fmla="*/ 1 w 1"/>
                <a:gd name="T12" fmla="*/ 2441 h 24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41">
                  <a:moveTo>
                    <a:pt x="0" y="0"/>
                  </a:moveTo>
                  <a:lnTo>
                    <a:pt x="0" y="244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810" y="1060"/>
              <a:ext cx="58" cy="59"/>
            </a:xfrm>
            <a:custGeom>
              <a:avLst/>
              <a:gdLst>
                <a:gd name="T0" fmla="*/ 29 w 58"/>
                <a:gd name="T1" fmla="*/ 0 h 59"/>
                <a:gd name="T2" fmla="*/ 0 w 58"/>
                <a:gd name="T3" fmla="*/ 59 h 59"/>
                <a:gd name="T4" fmla="*/ 4 w 58"/>
                <a:gd name="T5" fmla="*/ 57 h 59"/>
                <a:gd name="T6" fmla="*/ 7 w 58"/>
                <a:gd name="T7" fmla="*/ 55 h 59"/>
                <a:gd name="T8" fmla="*/ 11 w 58"/>
                <a:gd name="T9" fmla="*/ 53 h 59"/>
                <a:gd name="T10" fmla="*/ 17 w 58"/>
                <a:gd name="T11" fmla="*/ 53 h 59"/>
                <a:gd name="T12" fmla="*/ 21 w 58"/>
                <a:gd name="T13" fmla="*/ 53 h 59"/>
                <a:gd name="T14" fmla="*/ 25 w 58"/>
                <a:gd name="T15" fmla="*/ 51 h 59"/>
                <a:gd name="T16" fmla="*/ 29 w 58"/>
                <a:gd name="T17" fmla="*/ 51 h 59"/>
                <a:gd name="T18" fmla="*/ 33 w 58"/>
                <a:gd name="T19" fmla="*/ 51 h 59"/>
                <a:gd name="T20" fmla="*/ 39 w 58"/>
                <a:gd name="T21" fmla="*/ 53 h 59"/>
                <a:gd name="T22" fmla="*/ 43 w 58"/>
                <a:gd name="T23" fmla="*/ 53 h 59"/>
                <a:gd name="T24" fmla="*/ 47 w 58"/>
                <a:gd name="T25" fmla="*/ 53 h 59"/>
                <a:gd name="T26" fmla="*/ 51 w 58"/>
                <a:gd name="T27" fmla="*/ 55 h 59"/>
                <a:gd name="T28" fmla="*/ 55 w 58"/>
                <a:gd name="T29" fmla="*/ 57 h 59"/>
                <a:gd name="T30" fmla="*/ 58 w 58"/>
                <a:gd name="T31" fmla="*/ 59 h 59"/>
                <a:gd name="T32" fmla="*/ 29 w 58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"/>
                <a:gd name="T52" fmla="*/ 0 h 59"/>
                <a:gd name="T53" fmla="*/ 58 w 58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" h="59">
                  <a:moveTo>
                    <a:pt x="29" y="0"/>
                  </a:moveTo>
                  <a:lnTo>
                    <a:pt x="0" y="59"/>
                  </a:lnTo>
                  <a:lnTo>
                    <a:pt x="4" y="57"/>
                  </a:lnTo>
                  <a:lnTo>
                    <a:pt x="7" y="55"/>
                  </a:lnTo>
                  <a:lnTo>
                    <a:pt x="11" y="53"/>
                  </a:lnTo>
                  <a:lnTo>
                    <a:pt x="17" y="53"/>
                  </a:lnTo>
                  <a:lnTo>
                    <a:pt x="21" y="53"/>
                  </a:lnTo>
                  <a:lnTo>
                    <a:pt x="25" y="51"/>
                  </a:lnTo>
                  <a:lnTo>
                    <a:pt x="29" y="51"/>
                  </a:lnTo>
                  <a:lnTo>
                    <a:pt x="33" y="51"/>
                  </a:lnTo>
                  <a:lnTo>
                    <a:pt x="39" y="53"/>
                  </a:lnTo>
                  <a:lnTo>
                    <a:pt x="43" y="53"/>
                  </a:lnTo>
                  <a:lnTo>
                    <a:pt x="47" y="53"/>
                  </a:lnTo>
                  <a:lnTo>
                    <a:pt x="51" y="55"/>
                  </a:lnTo>
                  <a:lnTo>
                    <a:pt x="55" y="57"/>
                  </a:lnTo>
                  <a:lnTo>
                    <a:pt x="58" y="5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6475413" y="3802063"/>
            <a:ext cx="3827462" cy="330200"/>
            <a:chOff x="557" y="2213"/>
            <a:chExt cx="2411" cy="208"/>
          </a:xfrm>
        </p:grpSpPr>
        <p:sp>
          <p:nvSpPr>
            <p:cNvPr id="3097" name="Rectangle 14"/>
            <p:cNvSpPr>
              <a:spLocks noChangeArrowheads="1"/>
            </p:cNvSpPr>
            <p:nvPr/>
          </p:nvSpPr>
          <p:spPr bwMode="auto">
            <a:xfrm>
              <a:off x="2859" y="2213"/>
              <a:ext cx="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500" b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3098" name="Rectangle 15"/>
            <p:cNvSpPr>
              <a:spLocks noChangeArrowheads="1"/>
            </p:cNvSpPr>
            <p:nvPr/>
          </p:nvSpPr>
          <p:spPr bwMode="auto">
            <a:xfrm>
              <a:off x="2924" y="2289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0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3099" name="Freeform 40"/>
            <p:cNvSpPr>
              <a:spLocks/>
            </p:cNvSpPr>
            <p:nvPr/>
          </p:nvSpPr>
          <p:spPr bwMode="auto">
            <a:xfrm>
              <a:off x="557" y="2392"/>
              <a:ext cx="2259" cy="1"/>
            </a:xfrm>
            <a:custGeom>
              <a:avLst/>
              <a:gdLst>
                <a:gd name="T0" fmla="*/ 2259 w 2259"/>
                <a:gd name="T1" fmla="*/ 0 h 1"/>
                <a:gd name="T2" fmla="*/ 0 w 2259"/>
                <a:gd name="T3" fmla="*/ 0 h 1"/>
                <a:gd name="T4" fmla="*/ 0 w 2259"/>
                <a:gd name="T5" fmla="*/ 0 h 1"/>
                <a:gd name="T6" fmla="*/ 0 60000 65536"/>
                <a:gd name="T7" fmla="*/ 0 60000 65536"/>
                <a:gd name="T8" fmla="*/ 0 60000 65536"/>
                <a:gd name="T9" fmla="*/ 0 w 2259"/>
                <a:gd name="T10" fmla="*/ 0 h 1"/>
                <a:gd name="T11" fmla="*/ 2259 w 225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9" h="1">
                  <a:moveTo>
                    <a:pt x="2259" y="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3100" name="Freeform 41"/>
            <p:cNvSpPr>
              <a:spLocks/>
            </p:cNvSpPr>
            <p:nvPr/>
          </p:nvSpPr>
          <p:spPr bwMode="auto">
            <a:xfrm>
              <a:off x="2802" y="2362"/>
              <a:ext cx="59" cy="59"/>
            </a:xfrm>
            <a:custGeom>
              <a:avLst/>
              <a:gdLst>
                <a:gd name="T0" fmla="*/ 59 w 59"/>
                <a:gd name="T1" fmla="*/ 30 h 59"/>
                <a:gd name="T2" fmla="*/ 0 w 59"/>
                <a:gd name="T3" fmla="*/ 0 h 59"/>
                <a:gd name="T4" fmla="*/ 2 w 59"/>
                <a:gd name="T5" fmla="*/ 4 h 59"/>
                <a:gd name="T6" fmla="*/ 4 w 59"/>
                <a:gd name="T7" fmla="*/ 10 h 59"/>
                <a:gd name="T8" fmla="*/ 6 w 59"/>
                <a:gd name="T9" fmla="*/ 14 h 59"/>
                <a:gd name="T10" fmla="*/ 6 w 59"/>
                <a:gd name="T11" fmla="*/ 18 h 59"/>
                <a:gd name="T12" fmla="*/ 6 w 59"/>
                <a:gd name="T13" fmla="*/ 22 h 59"/>
                <a:gd name="T14" fmla="*/ 8 w 59"/>
                <a:gd name="T15" fmla="*/ 26 h 59"/>
                <a:gd name="T16" fmla="*/ 8 w 59"/>
                <a:gd name="T17" fmla="*/ 30 h 59"/>
                <a:gd name="T18" fmla="*/ 8 w 59"/>
                <a:gd name="T19" fmla="*/ 36 h 59"/>
                <a:gd name="T20" fmla="*/ 6 w 59"/>
                <a:gd name="T21" fmla="*/ 39 h 59"/>
                <a:gd name="T22" fmla="*/ 6 w 59"/>
                <a:gd name="T23" fmla="*/ 43 h 59"/>
                <a:gd name="T24" fmla="*/ 6 w 59"/>
                <a:gd name="T25" fmla="*/ 47 h 59"/>
                <a:gd name="T26" fmla="*/ 4 w 59"/>
                <a:gd name="T27" fmla="*/ 51 h 59"/>
                <a:gd name="T28" fmla="*/ 2 w 59"/>
                <a:gd name="T29" fmla="*/ 55 h 59"/>
                <a:gd name="T30" fmla="*/ 0 w 59"/>
                <a:gd name="T31" fmla="*/ 59 h 59"/>
                <a:gd name="T32" fmla="*/ 59 w 59"/>
                <a:gd name="T33" fmla="*/ 3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59"/>
                <a:gd name="T53" fmla="*/ 59 w 59"/>
                <a:gd name="T54" fmla="*/ 59 h 5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59">
                  <a:moveTo>
                    <a:pt x="59" y="3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8" y="26"/>
                  </a:lnTo>
                  <a:lnTo>
                    <a:pt x="8" y="30"/>
                  </a:lnTo>
                  <a:lnTo>
                    <a:pt x="8" y="36"/>
                  </a:lnTo>
                  <a:lnTo>
                    <a:pt x="6" y="39"/>
                  </a:lnTo>
                  <a:lnTo>
                    <a:pt x="6" y="43"/>
                  </a:lnTo>
                  <a:lnTo>
                    <a:pt x="6" y="47"/>
                  </a:lnTo>
                  <a:lnTo>
                    <a:pt x="4" y="51"/>
                  </a:lnTo>
                  <a:lnTo>
                    <a:pt x="2" y="55"/>
                  </a:lnTo>
                  <a:lnTo>
                    <a:pt x="0" y="59"/>
                  </a:lnTo>
                  <a:lnTo>
                    <a:pt x="5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</p:grpSp>
      <p:sp>
        <p:nvSpPr>
          <p:cNvPr id="111658" name="Freeform 42"/>
          <p:cNvSpPr>
            <a:spLocks/>
          </p:cNvSpPr>
          <p:nvPr/>
        </p:nvSpPr>
        <p:spPr bwMode="auto">
          <a:xfrm>
            <a:off x="6783388" y="2271713"/>
            <a:ext cx="2844800" cy="2944812"/>
          </a:xfrm>
          <a:custGeom>
            <a:avLst/>
            <a:gdLst>
              <a:gd name="T0" fmla="*/ 2147483647 w 1792"/>
              <a:gd name="T1" fmla="*/ 2147483647 h 1855"/>
              <a:gd name="T2" fmla="*/ 0 w 1792"/>
              <a:gd name="T3" fmla="*/ 0 h 1855"/>
              <a:gd name="T4" fmla="*/ 0 w 1792"/>
              <a:gd name="T5" fmla="*/ 0 h 1855"/>
              <a:gd name="T6" fmla="*/ 0 60000 65536"/>
              <a:gd name="T7" fmla="*/ 0 60000 65536"/>
              <a:gd name="T8" fmla="*/ 0 60000 65536"/>
              <a:gd name="T9" fmla="*/ 0 w 1792"/>
              <a:gd name="T10" fmla="*/ 0 h 1855"/>
              <a:gd name="T11" fmla="*/ 1792 w 1792"/>
              <a:gd name="T12" fmla="*/ 1855 h 18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" h="1855">
                <a:moveTo>
                  <a:pt x="1792" y="185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11659" name="Freeform 43"/>
          <p:cNvSpPr>
            <a:spLocks/>
          </p:cNvSpPr>
          <p:nvPr/>
        </p:nvSpPr>
        <p:spPr bwMode="auto">
          <a:xfrm>
            <a:off x="6819900" y="2033588"/>
            <a:ext cx="1968500" cy="3941762"/>
          </a:xfrm>
          <a:custGeom>
            <a:avLst/>
            <a:gdLst>
              <a:gd name="T0" fmla="*/ 0 w 1240"/>
              <a:gd name="T1" fmla="*/ 2147483647 h 2483"/>
              <a:gd name="T2" fmla="*/ 2147483647 w 1240"/>
              <a:gd name="T3" fmla="*/ 0 h 2483"/>
              <a:gd name="T4" fmla="*/ 2147483647 w 1240"/>
              <a:gd name="T5" fmla="*/ 0 h 2483"/>
              <a:gd name="T6" fmla="*/ 0 60000 65536"/>
              <a:gd name="T7" fmla="*/ 0 60000 65536"/>
              <a:gd name="T8" fmla="*/ 0 60000 65536"/>
              <a:gd name="T9" fmla="*/ 0 w 1240"/>
              <a:gd name="T10" fmla="*/ 0 h 2483"/>
              <a:gd name="T11" fmla="*/ 1240 w 1240"/>
              <a:gd name="T12" fmla="*/ 2483 h 24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0" h="2483">
                <a:moveTo>
                  <a:pt x="0" y="2483"/>
                </a:moveTo>
                <a:lnTo>
                  <a:pt x="1240" y="0"/>
                </a:lnTo>
              </a:path>
            </a:pathLst>
          </a:cu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11660" name="Freeform 44"/>
          <p:cNvSpPr>
            <a:spLocks/>
          </p:cNvSpPr>
          <p:nvPr/>
        </p:nvSpPr>
        <p:spPr bwMode="auto">
          <a:xfrm>
            <a:off x="9164639" y="2028825"/>
            <a:ext cx="1587" cy="3879850"/>
          </a:xfrm>
          <a:custGeom>
            <a:avLst/>
            <a:gdLst>
              <a:gd name="T0" fmla="*/ 0 w 1587"/>
              <a:gd name="T1" fmla="*/ 2147483647 h 2444"/>
              <a:gd name="T2" fmla="*/ 0 w 1587"/>
              <a:gd name="T3" fmla="*/ 0 h 2444"/>
              <a:gd name="T4" fmla="*/ 0 w 1587"/>
              <a:gd name="T5" fmla="*/ 0 h 2444"/>
              <a:gd name="T6" fmla="*/ 0 60000 65536"/>
              <a:gd name="T7" fmla="*/ 0 60000 65536"/>
              <a:gd name="T8" fmla="*/ 0 60000 65536"/>
              <a:gd name="T9" fmla="*/ 0 w 1587"/>
              <a:gd name="T10" fmla="*/ 0 h 2444"/>
              <a:gd name="T11" fmla="*/ 1587 w 1587"/>
              <a:gd name="T12" fmla="*/ 2444 h 2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2444">
                <a:moveTo>
                  <a:pt x="0" y="2444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7145338" y="5789614"/>
            <a:ext cx="2731838" cy="646331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</a:rPr>
              <a:t>Daerah fisibel tidak ada.</a:t>
            </a:r>
          </a:p>
          <a:p>
            <a:pPr>
              <a:defRPr/>
            </a:pPr>
            <a:r>
              <a:rPr lang="en-US">
                <a:solidFill>
                  <a:srgbClr val="0000FF"/>
                </a:solidFill>
              </a:rPr>
              <a:t>Tidak ada penyelesaian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728789" y="4162426"/>
            <a:ext cx="46497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/>
              <a:t>Irisan kendala 1 (biru) dan kendala 2 (kuning) adalah daerah berwarna merah.</a:t>
            </a:r>
          </a:p>
          <a:p>
            <a:pPr eaLnBrk="1" hangingPunct="1"/>
            <a:r>
              <a:rPr lang="en-US" altLang="id-ID" sz="2000"/>
              <a:t>Daerah warna merah</a:t>
            </a:r>
            <a:r>
              <a:rPr lang="en-US" altLang="id-ID" sz="2000">
                <a:sym typeface="Wingdings" panose="05000000000000000000" pitchFamily="2" charset="2"/>
              </a:rPr>
              <a:t> bukan daerah fisibel krn belum memuat kendala 3</a:t>
            </a:r>
            <a:endParaRPr lang="en-US" altLang="id-ID" sz="20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716088" y="5468939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2000"/>
              <a:t>Daerah fisibel adalah irisan daerah merah dengan kendala 3 (hijau)  </a:t>
            </a:r>
            <a:r>
              <a:rPr lang="en-US" altLang="id-ID" sz="2000">
                <a:sym typeface="Wingdings" panose="05000000000000000000" pitchFamily="2" charset="2"/>
              </a:rPr>
              <a:t> tidak ada !!</a:t>
            </a:r>
            <a:endParaRPr lang="en-US" altLang="id-ID" sz="200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/>
              <a:t>2.3.4 Soal Tak Fisibel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89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1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1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1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1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1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1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5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52" grpId="0" animBg="1"/>
      <p:bldP spid="111670" grpId="0" build="p" autoUpdateAnimBg="0"/>
      <p:bldP spid="111628" grpId="0" animBg="1"/>
      <p:bldP spid="111629" grpId="0" animBg="1"/>
      <p:bldP spid="111634" grpId="0" autoUpdateAnimBg="0"/>
      <p:bldP spid="111635" grpId="0" autoUpdateAnimBg="0"/>
      <p:bldP spid="111636" grpId="0" autoUpdateAnimBg="0"/>
      <p:bldP spid="111647" grpId="0" autoUpdateAnimBg="0"/>
      <p:bldP spid="111648" grpId="0" autoUpdateAnimBg="0"/>
      <p:bldP spid="111653" grpId="0" animBg="1"/>
      <p:bldP spid="111658" grpId="0" animBg="1"/>
      <p:bldP spid="111659" grpId="0" animBg="1"/>
      <p:bldP spid="111660" grpId="0" animBg="1"/>
      <p:bldP spid="43" grpId="0" animBg="1" autoUpdateAnimBg="0"/>
      <p:bldP spid="44" grpId="0" build="p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319"/>
            <a:ext cx="8596668" cy="1320800"/>
          </a:xfrm>
        </p:spPr>
        <p:txBody>
          <a:bodyPr/>
          <a:lstStyle/>
          <a:p>
            <a:r>
              <a:rPr lang="id-ID" dirty="0"/>
              <a:t>2.3.5 Soal Redundant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92"/>
            <a:ext cx="8596668" cy="5073926"/>
          </a:xfrm>
        </p:spPr>
        <p:txBody>
          <a:bodyPr/>
          <a:lstStyle/>
          <a:p>
            <a:r>
              <a:rPr lang="id-ID" dirty="0"/>
              <a:t>Terjadi apabila terdapat satu/lebih kendala yang tidak berpengaruh terhadap daerah fisibelnya.</a:t>
            </a:r>
          </a:p>
          <a:p>
            <a:r>
              <a:rPr lang="id-ID" dirty="0"/>
              <a:t>Artinya, apabila kendala tersebut dihilangkan, maka daerah fisibelnya tidak berubah, dengan demikian titik optimalnya juga tidak berubah.</a:t>
            </a:r>
          </a:p>
          <a:p>
            <a:r>
              <a:rPr lang="id-ID" dirty="0"/>
              <a:t>Contoh 2.1e</a:t>
            </a:r>
          </a:p>
          <a:p>
            <a:pPr marL="0" indent="0">
              <a:buNone/>
            </a:pPr>
            <a:r>
              <a:rPr lang="id-ID" dirty="0"/>
              <a:t>	Minimumkan</a:t>
            </a:r>
          </a:p>
          <a:p>
            <a:pPr marL="0" indent="0">
              <a:buNone/>
            </a:pPr>
            <a:r>
              <a:rPr lang="id-ID" dirty="0"/>
              <a:t>	Kendala: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624549"/>
              </p:ext>
            </p:extLst>
          </p:nvPr>
        </p:nvGraphicFramePr>
        <p:xfrm>
          <a:off x="2960378" y="3146479"/>
          <a:ext cx="2787796" cy="46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2" name="Equation" r:id="rId3" imgW="1384200" imgH="228600" progId="Equation.DSMT4">
                  <p:embed/>
                </p:oleObj>
              </mc:Choice>
              <mc:Fallback>
                <p:oleObj name="Equation" r:id="rId3" imgW="138420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0378" y="3146479"/>
                        <a:ext cx="2787796" cy="46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585282"/>
              </p:ext>
            </p:extLst>
          </p:nvPr>
        </p:nvGraphicFramePr>
        <p:xfrm>
          <a:off x="2570831" y="3625470"/>
          <a:ext cx="1678740" cy="167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Equation" r:id="rId5" imgW="914400" imgH="914400" progId="Equation.DSMT4">
                  <p:embed/>
                </p:oleObj>
              </mc:Choice>
              <mc:Fallback>
                <p:oleObj name="Equation" r:id="rId5" imgW="914400" imgH="9144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0831" y="3625470"/>
                        <a:ext cx="1678740" cy="1678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44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2695"/>
            <a:ext cx="8596668" cy="5328668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Daerah berarsir adalah daerah fisibelnya.</a:t>
            </a:r>
          </a:p>
          <a:p>
            <a:r>
              <a:rPr lang="id-ID" dirty="0"/>
              <a:t>Tampak bahwa kendala                           tidaklah berpengaruh terhadap daerah fisibelnya.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635259" y="5120156"/>
          <a:ext cx="1613508" cy="43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259" y="5120156"/>
                        <a:ext cx="1613508" cy="43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568" y="712695"/>
            <a:ext cx="5662890" cy="36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08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911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d-ID" sz="6000" b="1" dirty="0"/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117636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Langkah-langkah penyelesaian program linier dengan metode grafik adalah:</a:t>
            </a:r>
          </a:p>
          <a:p>
            <a:pPr>
              <a:buFont typeface="+mj-lt"/>
              <a:buAutoNum type="arabicPeriod"/>
            </a:pPr>
            <a:r>
              <a:rPr lang="id-ID" dirty="0"/>
              <a:t>Buat model yang sesuai dengan masalah yang ada</a:t>
            </a:r>
          </a:p>
          <a:p>
            <a:pPr>
              <a:buFont typeface="+mj-lt"/>
              <a:buAutoNum type="arabicPeriod"/>
            </a:pPr>
            <a:r>
              <a:rPr lang="id-ID" dirty="0"/>
              <a:t>Gambar grafik kendala-kendalanya</a:t>
            </a:r>
          </a:p>
          <a:p>
            <a:pPr>
              <a:buFont typeface="+mj-lt"/>
              <a:buAutoNum type="arabicPeriod"/>
            </a:pPr>
            <a:r>
              <a:rPr lang="id-ID" dirty="0"/>
              <a:t>Tentukan daerah fisibel, yaitu daerah dalam grafik yang memenuhi semua kendala</a:t>
            </a:r>
          </a:p>
          <a:p>
            <a:pPr>
              <a:buFont typeface="+mj-lt"/>
              <a:buAutoNum type="arabicPeriod"/>
            </a:pPr>
            <a:r>
              <a:rPr lang="id-ID" dirty="0"/>
              <a:t>Hitung nilai fungsi titik-titik sudut segi-n daerah fisibel</a:t>
            </a:r>
          </a:p>
          <a:p>
            <a:pPr>
              <a:buFont typeface="+mj-lt"/>
              <a:buAutoNum type="arabicPeriod"/>
            </a:pPr>
            <a:r>
              <a:rPr lang="id-ID" dirty="0"/>
              <a:t>Cari titik yang menghasilkan nilai fungsi yang paling optimal</a:t>
            </a:r>
          </a:p>
        </p:txBody>
      </p:sp>
    </p:spTree>
    <p:extLst>
      <p:ext uri="{BB962C8B-B14F-4D97-AF65-F5344CB8AC3E}">
        <p14:creationId xmlns:p14="http://schemas.microsoft.com/office/powerpoint/2010/main" val="28012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961565" y="238833"/>
            <a:ext cx="7488950" cy="1143000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altLang="id-ID" dirty="0" err="1">
                <a:solidFill>
                  <a:srgbClr val="9900FF"/>
                </a:solidFill>
              </a:rPr>
              <a:t>Contoh</a:t>
            </a:r>
            <a:r>
              <a:rPr lang="en-US" altLang="id-ID" dirty="0">
                <a:solidFill>
                  <a:srgbClr val="9900FF"/>
                </a:solidFill>
              </a:rPr>
              <a:t> 2.</a:t>
            </a:r>
            <a:r>
              <a:rPr lang="id-ID" altLang="id-ID" dirty="0">
                <a:solidFill>
                  <a:srgbClr val="9900FF"/>
                </a:solidFill>
              </a:rPr>
              <a:t>2</a:t>
            </a:r>
            <a:br>
              <a:rPr lang="en-US" altLang="id-ID" dirty="0">
                <a:solidFill>
                  <a:srgbClr val="9900FF"/>
                </a:solidFill>
              </a:rPr>
            </a:br>
            <a:r>
              <a:rPr lang="en-US" altLang="id-ID" dirty="0">
                <a:solidFill>
                  <a:srgbClr val="9900FF"/>
                </a:solidFill>
              </a:rPr>
              <a:t>Program Linier – </a:t>
            </a:r>
            <a:r>
              <a:rPr lang="en-US" altLang="id-ID" dirty="0" err="1">
                <a:solidFill>
                  <a:srgbClr val="9900FF"/>
                </a:solidFill>
              </a:rPr>
              <a:t>Penyelesaian</a:t>
            </a:r>
            <a:r>
              <a:rPr lang="en-US" altLang="id-ID" dirty="0">
                <a:solidFill>
                  <a:srgbClr val="9900FF"/>
                </a:solidFill>
              </a:rPr>
              <a:t> </a:t>
            </a:r>
            <a:r>
              <a:rPr lang="en-US" altLang="id-ID" dirty="0" err="1">
                <a:solidFill>
                  <a:srgbClr val="9900FF"/>
                </a:solidFill>
              </a:rPr>
              <a:t>Grafik</a:t>
            </a:r>
            <a:r>
              <a:rPr lang="en-US" altLang="id-ID" dirty="0">
                <a:solidFill>
                  <a:srgbClr val="9900FF"/>
                </a:solidFill>
              </a:rPr>
              <a:t> (4)</a:t>
            </a:r>
            <a:endParaRPr lang="en-GB" altLang="id-ID" dirty="0">
              <a:solidFill>
                <a:srgbClr val="0000FF"/>
              </a:solidFill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1741489" y="3694113"/>
            <a:ext cx="376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Model yang sesuai adalah  :</a:t>
            </a:r>
            <a:r>
              <a:rPr lang="en-GB" altLang="id-ID"/>
              <a:t>  </a:t>
            </a:r>
          </a:p>
        </p:txBody>
      </p:sp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4179888" y="4152901"/>
          <a:ext cx="3733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r:id="rId3" imgW="2019300" imgH="254000" progId="Equation.DSMT4">
                  <p:embed/>
                </p:oleObj>
              </mc:Choice>
              <mc:Fallback>
                <p:oleObj r:id="rId3" imgW="2019300" imgH="254000" progId="Equation.DSMT4">
                  <p:embed/>
                  <p:pic>
                    <p:nvPicPr>
                      <p:cNvPr id="1034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4152901"/>
                        <a:ext cx="3733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2106613" y="4132263"/>
            <a:ext cx="201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 err="1">
                <a:solidFill>
                  <a:srgbClr val="FF0000"/>
                </a:solidFill>
                <a:cs typeface="Times New Roman" panose="02020603050405020304" pitchFamily="18" charset="0"/>
              </a:rPr>
              <a:t>Maksimumkan</a:t>
            </a:r>
            <a:endParaRPr lang="en-GB" altLang="id-ID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5246688" y="4624388"/>
            <a:ext cx="370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cs typeface="Times New Roman" panose="02020603050405020304" pitchFamily="18" charset="0"/>
              </a:rPr>
              <a:t>=  3 x</a:t>
            </a:r>
            <a:r>
              <a:rPr lang="en-US" altLang="id-ID" baseline="-30000">
                <a:cs typeface="Times New Roman" panose="02020603050405020304" pitchFamily="18" charset="0"/>
              </a:rPr>
              <a:t>1</a:t>
            </a:r>
            <a:r>
              <a:rPr lang="en-US" altLang="id-ID">
                <a:cs typeface="Times New Roman" panose="02020603050405020304" pitchFamily="18" charset="0"/>
              </a:rPr>
              <a:t> + 2 x</a:t>
            </a:r>
            <a:r>
              <a:rPr lang="en-US" altLang="id-ID" baseline="-30000">
                <a:cs typeface="Times New Roman" panose="02020603050405020304" pitchFamily="18" charset="0"/>
              </a:rPr>
              <a:t>2</a:t>
            </a:r>
            <a:r>
              <a:rPr lang="en-US" altLang="id-ID">
                <a:cs typeface="Times New Roman" panose="02020603050405020304" pitchFamily="18" charset="0"/>
              </a:rPr>
              <a:t> (puluhan ribu)</a:t>
            </a:r>
            <a:r>
              <a:rPr lang="en-GB" altLang="id-ID"/>
              <a:t> 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2106613" y="5275263"/>
            <a:ext cx="1274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 err="1">
                <a:solidFill>
                  <a:srgbClr val="FF0000"/>
                </a:solidFill>
                <a:cs typeface="Times New Roman" panose="02020603050405020304" pitchFamily="18" charset="0"/>
              </a:rPr>
              <a:t>Kendala</a:t>
            </a:r>
            <a:r>
              <a:rPr lang="en-GB" altLang="id-ID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4027488" y="5272088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5" imgW="1828800" imgH="457200" progId="Equation.DSMT4">
                  <p:embed/>
                </p:oleObj>
              </mc:Choice>
              <mc:Fallback>
                <p:oleObj name="Equation" r:id="rId5" imgW="1828800" imgH="457200" progId="Equation.DSMT4">
                  <p:embed/>
                  <p:pic>
                    <p:nvPicPr>
                      <p:cNvPr id="1034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5272088"/>
                        <a:ext cx="365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129"/>
          <p:cNvGraphicFramePr>
            <a:graphicFrameLocks noGrp="1"/>
          </p:cNvGraphicFramePr>
          <p:nvPr/>
        </p:nvGraphicFramePr>
        <p:xfrm>
          <a:off x="1784350" y="1544639"/>
          <a:ext cx="5187950" cy="1940131"/>
        </p:xfrm>
        <a:graphic>
          <a:graphicData uri="http://schemas.openxmlformats.org/drawingml/2006/table">
            <a:tbl>
              <a:tblPr/>
              <a:tblGrid>
                <a:gridCol w="1106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Bahan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Superior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Standar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Kapasitas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</a:rPr>
                        <a:t>A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</a:rPr>
                        <a:t>20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</a:rPr>
                        <a:t>B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rial Narrow" pitchFamily="34" charset="0"/>
                        </a:rPr>
                        <a:t>20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Untung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30.000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20.000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49" marR="91449"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7038975" y="1573214"/>
            <a:ext cx="33210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Misalkan  </a:t>
            </a:r>
          </a:p>
          <a:p>
            <a:pPr algn="just" eaLnBrk="1" hangingPunct="1"/>
            <a:r>
              <a:rPr lang="en-US" altLang="id-ID" i="1">
                <a:solidFill>
                  <a:srgbClr val="9900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1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 = jumlah cairan jenis superior yang dibuat.</a:t>
            </a:r>
          </a:p>
          <a:p>
            <a:pPr algn="just" eaLnBrk="1" hangingPunct="1"/>
            <a:r>
              <a:rPr lang="en-US" altLang="id-ID" i="1">
                <a:solidFill>
                  <a:srgbClr val="990000"/>
                </a:solidFill>
                <a:cs typeface="Times New Roman" panose="02020603050405020304" pitchFamily="18" charset="0"/>
              </a:rPr>
              <a:t>x</a:t>
            </a:r>
            <a:r>
              <a:rPr lang="en-US" altLang="id-ID" baseline="-30000">
                <a:solidFill>
                  <a:srgbClr val="990000"/>
                </a:solidFill>
                <a:cs typeface="Times New Roman" panose="02020603050405020304" pitchFamily="18" charset="0"/>
              </a:rPr>
              <a:t>2</a:t>
            </a:r>
            <a:r>
              <a:rPr lang="en-US" altLang="id-ID">
                <a:solidFill>
                  <a:srgbClr val="990000"/>
                </a:solidFill>
                <a:cs typeface="Times New Roman" panose="02020603050405020304" pitchFamily="18" charset="0"/>
              </a:rPr>
              <a:t> = jumlah cairan jenis standard yang dibuat. </a:t>
            </a:r>
          </a:p>
        </p:txBody>
      </p:sp>
    </p:spTree>
    <p:extLst>
      <p:ext uri="{BB962C8B-B14F-4D97-AF65-F5344CB8AC3E}">
        <p14:creationId xmlns:p14="http://schemas.microsoft.com/office/powerpoint/2010/main" val="7540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  <p:bldP spid="103433" grpId="0" autoUpdateAnimBg="0"/>
      <p:bldP spid="103436" grpId="0" autoUpdateAnimBg="0"/>
      <p:bldP spid="103437" grpId="0" autoUpdateAnimBg="0"/>
      <p:bldP spid="103438" grpId="0" autoUpdateAnimBg="0"/>
      <p:bldP spid="1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24"/>
          <p:cNvSpPr>
            <a:spLocks/>
          </p:cNvSpPr>
          <p:nvPr/>
        </p:nvSpPr>
        <p:spPr bwMode="auto">
          <a:xfrm>
            <a:off x="2684463" y="3740151"/>
            <a:ext cx="4570412" cy="2309813"/>
          </a:xfrm>
          <a:custGeom>
            <a:avLst/>
            <a:gdLst>
              <a:gd name="T0" fmla="*/ 0 w 2879"/>
              <a:gd name="T1" fmla="*/ 0 h 1455"/>
              <a:gd name="T2" fmla="*/ 0 w 2879"/>
              <a:gd name="T3" fmla="*/ 2147483647 h 1455"/>
              <a:gd name="T4" fmla="*/ 2147483647 w 2879"/>
              <a:gd name="T5" fmla="*/ 2147483647 h 1455"/>
              <a:gd name="T6" fmla="*/ 0 w 2879"/>
              <a:gd name="T7" fmla="*/ 0 h 1455"/>
              <a:gd name="T8" fmla="*/ 0 60000 65536"/>
              <a:gd name="T9" fmla="*/ 0 60000 65536"/>
              <a:gd name="T10" fmla="*/ 0 60000 65536"/>
              <a:gd name="T11" fmla="*/ 0 60000 65536"/>
              <a:gd name="T12" fmla="*/ 0 w 2879"/>
              <a:gd name="T13" fmla="*/ 0 h 1455"/>
              <a:gd name="T14" fmla="*/ 2879 w 2879"/>
              <a:gd name="T15" fmla="*/ 1455 h 14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9" h="1455">
                <a:moveTo>
                  <a:pt x="0" y="0"/>
                </a:moveTo>
                <a:lnTo>
                  <a:pt x="0" y="1455"/>
                </a:lnTo>
                <a:lnTo>
                  <a:pt x="2879" y="145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820989" y="184241"/>
            <a:ext cx="7629525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id-ID" dirty="0" err="1">
                <a:solidFill>
                  <a:srgbClr val="9900FF"/>
                </a:solidFill>
              </a:rPr>
              <a:t>Contoh</a:t>
            </a:r>
            <a:r>
              <a:rPr lang="en-US" altLang="id-ID" dirty="0">
                <a:solidFill>
                  <a:srgbClr val="9900FF"/>
                </a:solidFill>
              </a:rPr>
              <a:t> 2.</a:t>
            </a:r>
            <a:r>
              <a:rPr lang="id-ID" altLang="id-ID" dirty="0">
                <a:solidFill>
                  <a:srgbClr val="9900FF"/>
                </a:solidFill>
              </a:rPr>
              <a:t>7 dari Soal Contoh 2.2 </a:t>
            </a:r>
            <a:br>
              <a:rPr lang="en-US" altLang="id-ID" dirty="0">
                <a:solidFill>
                  <a:srgbClr val="9900FF"/>
                </a:solidFill>
              </a:rPr>
            </a:br>
            <a:r>
              <a:rPr lang="en-US" altLang="id-ID" dirty="0">
                <a:solidFill>
                  <a:srgbClr val="9900FF"/>
                </a:solidFill>
              </a:rPr>
              <a:t>Program Linier – </a:t>
            </a:r>
            <a:r>
              <a:rPr lang="en-US" altLang="id-ID" dirty="0" err="1">
                <a:solidFill>
                  <a:srgbClr val="9900FF"/>
                </a:solidFill>
              </a:rPr>
              <a:t>Penyelesaian</a:t>
            </a:r>
            <a:r>
              <a:rPr lang="en-US" altLang="id-ID" dirty="0">
                <a:solidFill>
                  <a:srgbClr val="9900FF"/>
                </a:solidFill>
              </a:rPr>
              <a:t> </a:t>
            </a:r>
            <a:r>
              <a:rPr lang="en-US" altLang="id-ID" dirty="0" err="1">
                <a:solidFill>
                  <a:srgbClr val="9900FF"/>
                </a:solidFill>
              </a:rPr>
              <a:t>Grafik</a:t>
            </a:r>
            <a:r>
              <a:rPr lang="en-US" altLang="id-ID" dirty="0">
                <a:solidFill>
                  <a:srgbClr val="9900FF"/>
                </a:solidFill>
              </a:rPr>
              <a:t> (5)</a:t>
            </a:r>
            <a:endParaRPr lang="en-GB" altLang="id-ID" dirty="0">
              <a:solidFill>
                <a:srgbClr val="0000FF"/>
              </a:solidFill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433763" y="1684338"/>
            <a:ext cx="68008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Garis batas kendala dicari dengan menentukan 2 titik  </a:t>
            </a:r>
            <a:r>
              <a:rPr lang="en-US" altLang="id-ID" b="1">
                <a:solidFill>
                  <a:srgbClr val="6600FF"/>
                </a:solidFill>
                <a:cs typeface="Times New Roman" panose="02020603050405020304" pitchFamily="18" charset="0"/>
              </a:rPr>
              <a:t>berbeda</a:t>
            </a:r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  yang memenuhi persamaan garis. </a:t>
            </a:r>
            <a:endParaRPr lang="en-GB" altLang="id-ID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863851" y="1392241"/>
            <a:ext cx="263525" cy="436563"/>
            <a:chOff x="1147" y="877"/>
            <a:chExt cx="166" cy="275"/>
          </a:xfrm>
        </p:grpSpPr>
        <p:sp>
          <p:nvSpPr>
            <p:cNvPr id="8228" name="Rectangle 15"/>
            <p:cNvSpPr>
              <a:spLocks noChangeArrowheads="1"/>
            </p:cNvSpPr>
            <p:nvPr/>
          </p:nvSpPr>
          <p:spPr bwMode="auto">
            <a:xfrm>
              <a:off x="1147" y="8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8229" name="Rectangle 16"/>
            <p:cNvSpPr>
              <a:spLocks noChangeArrowheads="1"/>
            </p:cNvSpPr>
            <p:nvPr/>
          </p:nvSpPr>
          <p:spPr bwMode="auto">
            <a:xfrm>
              <a:off x="1241" y="99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</p:grp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1814514" y="3722689"/>
            <a:ext cx="824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A (0,10)</a:t>
            </a:r>
            <a:endParaRPr lang="en-GB" altLang="id-ID"/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6688138" y="6219826"/>
            <a:ext cx="833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B (20,0)</a:t>
            </a:r>
            <a:endParaRPr lang="en-GB" altLang="id-ID"/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144840" y="3741747"/>
            <a:ext cx="1265238" cy="328613"/>
            <a:chOff x="3227" y="3210"/>
            <a:chExt cx="797" cy="207"/>
          </a:xfrm>
        </p:grpSpPr>
        <p:sp>
          <p:nvSpPr>
            <p:cNvPr id="8223" name="Rectangle 19"/>
            <p:cNvSpPr>
              <a:spLocks noChangeArrowheads="1"/>
            </p:cNvSpPr>
            <p:nvPr/>
          </p:nvSpPr>
          <p:spPr bwMode="auto">
            <a:xfrm>
              <a:off x="3227" y="3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8224" name="Rectangle 20"/>
            <p:cNvSpPr>
              <a:spLocks noChangeArrowheads="1"/>
            </p:cNvSpPr>
            <p:nvPr/>
          </p:nvSpPr>
          <p:spPr bwMode="auto">
            <a:xfrm>
              <a:off x="3307" y="330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8225" name="Rectangle 21"/>
            <p:cNvSpPr>
              <a:spLocks noChangeArrowheads="1"/>
            </p:cNvSpPr>
            <p:nvPr/>
          </p:nvSpPr>
          <p:spPr bwMode="auto">
            <a:xfrm>
              <a:off x="3360" y="3210"/>
              <a:ext cx="2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+ 2x</a:t>
              </a:r>
              <a:endParaRPr lang="en-GB" altLang="id-ID"/>
            </a:p>
          </p:txBody>
        </p:sp>
        <p:sp>
          <p:nvSpPr>
            <p:cNvPr id="8226" name="Rectangle 22"/>
            <p:cNvSpPr>
              <a:spLocks noChangeArrowheads="1"/>
            </p:cNvSpPr>
            <p:nvPr/>
          </p:nvSpPr>
          <p:spPr bwMode="auto">
            <a:xfrm>
              <a:off x="3644" y="330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sp>
          <p:nvSpPr>
            <p:cNvPr id="8227" name="Rectangle 23"/>
            <p:cNvSpPr>
              <a:spLocks noChangeArrowheads="1"/>
            </p:cNvSpPr>
            <p:nvPr/>
          </p:nvSpPr>
          <p:spPr bwMode="auto">
            <a:xfrm>
              <a:off x="3697" y="3210"/>
              <a:ext cx="3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= 20</a:t>
              </a:r>
              <a:endParaRPr lang="en-GB" altLang="id-ID"/>
            </a:p>
          </p:txBody>
        </p:sp>
      </p:grpSp>
      <p:sp>
        <p:nvSpPr>
          <p:cNvPr id="105509" name="Freeform 37"/>
          <p:cNvSpPr>
            <a:spLocks/>
          </p:cNvSpPr>
          <p:nvPr/>
        </p:nvSpPr>
        <p:spPr bwMode="auto">
          <a:xfrm>
            <a:off x="2630488" y="1397001"/>
            <a:ext cx="101600" cy="100013"/>
          </a:xfrm>
          <a:custGeom>
            <a:avLst/>
            <a:gdLst>
              <a:gd name="T0" fmla="*/ 2147483647 w 64"/>
              <a:gd name="T1" fmla="*/ 0 h 63"/>
              <a:gd name="T2" fmla="*/ 0 w 64"/>
              <a:gd name="T3" fmla="*/ 2147483647 h 63"/>
              <a:gd name="T4" fmla="*/ 2147483647 w 64"/>
              <a:gd name="T5" fmla="*/ 2147483647 h 63"/>
              <a:gd name="T6" fmla="*/ 2147483647 w 64"/>
              <a:gd name="T7" fmla="*/ 2147483647 h 63"/>
              <a:gd name="T8" fmla="*/ 2147483647 w 64"/>
              <a:gd name="T9" fmla="*/ 2147483647 h 63"/>
              <a:gd name="T10" fmla="*/ 2147483647 w 64"/>
              <a:gd name="T11" fmla="*/ 2147483647 h 63"/>
              <a:gd name="T12" fmla="*/ 2147483647 w 64"/>
              <a:gd name="T13" fmla="*/ 2147483647 h 63"/>
              <a:gd name="T14" fmla="*/ 2147483647 w 64"/>
              <a:gd name="T15" fmla="*/ 2147483647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2147483647 w 64"/>
              <a:gd name="T23" fmla="*/ 2147483647 h 63"/>
              <a:gd name="T24" fmla="*/ 2147483647 w 64"/>
              <a:gd name="T25" fmla="*/ 2147483647 h 63"/>
              <a:gd name="T26" fmla="*/ 2147483647 w 64"/>
              <a:gd name="T27" fmla="*/ 2147483647 h 63"/>
              <a:gd name="T28" fmla="*/ 2147483647 w 64"/>
              <a:gd name="T29" fmla="*/ 2147483647 h 63"/>
              <a:gd name="T30" fmla="*/ 2147483647 w 64"/>
              <a:gd name="T31" fmla="*/ 2147483647 h 63"/>
              <a:gd name="T32" fmla="*/ 2147483647 w 64"/>
              <a:gd name="T33" fmla="*/ 0 h 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4"/>
              <a:gd name="T52" fmla="*/ 0 h 63"/>
              <a:gd name="T53" fmla="*/ 64 w 64"/>
              <a:gd name="T54" fmla="*/ 63 h 6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4" h="63">
                <a:moveTo>
                  <a:pt x="32" y="0"/>
                </a:moveTo>
                <a:lnTo>
                  <a:pt x="0" y="63"/>
                </a:lnTo>
                <a:lnTo>
                  <a:pt x="5" y="61"/>
                </a:lnTo>
                <a:lnTo>
                  <a:pt x="10" y="59"/>
                </a:lnTo>
                <a:lnTo>
                  <a:pt x="14" y="58"/>
                </a:lnTo>
                <a:lnTo>
                  <a:pt x="19" y="56"/>
                </a:lnTo>
                <a:lnTo>
                  <a:pt x="22" y="56"/>
                </a:lnTo>
                <a:lnTo>
                  <a:pt x="27" y="56"/>
                </a:lnTo>
                <a:lnTo>
                  <a:pt x="32" y="56"/>
                </a:lnTo>
                <a:lnTo>
                  <a:pt x="37" y="56"/>
                </a:lnTo>
                <a:lnTo>
                  <a:pt x="42" y="56"/>
                </a:lnTo>
                <a:lnTo>
                  <a:pt x="46" y="56"/>
                </a:lnTo>
                <a:lnTo>
                  <a:pt x="51" y="58"/>
                </a:lnTo>
                <a:lnTo>
                  <a:pt x="56" y="59"/>
                </a:lnTo>
                <a:lnTo>
                  <a:pt x="59" y="61"/>
                </a:lnTo>
                <a:lnTo>
                  <a:pt x="64" y="63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534275" y="5657850"/>
            <a:ext cx="419100" cy="452438"/>
            <a:chOff x="4089" y="3564"/>
            <a:chExt cx="264" cy="285"/>
          </a:xfrm>
        </p:grpSpPr>
        <p:sp>
          <p:nvSpPr>
            <p:cNvPr id="8220" name="Rectangle 34"/>
            <p:cNvSpPr>
              <a:spLocks noChangeArrowheads="1"/>
            </p:cNvSpPr>
            <p:nvPr/>
          </p:nvSpPr>
          <p:spPr bwMode="auto">
            <a:xfrm>
              <a:off x="4187" y="356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8221" name="Rectangle 35"/>
            <p:cNvSpPr>
              <a:spLocks noChangeArrowheads="1"/>
            </p:cNvSpPr>
            <p:nvPr/>
          </p:nvSpPr>
          <p:spPr bwMode="auto">
            <a:xfrm>
              <a:off x="4281" y="368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8222" name="Freeform 39"/>
            <p:cNvSpPr>
              <a:spLocks/>
            </p:cNvSpPr>
            <p:nvPr/>
          </p:nvSpPr>
          <p:spPr bwMode="auto">
            <a:xfrm>
              <a:off x="4089" y="3785"/>
              <a:ext cx="64" cy="64"/>
            </a:xfrm>
            <a:custGeom>
              <a:avLst/>
              <a:gdLst>
                <a:gd name="T0" fmla="*/ 64 w 64"/>
                <a:gd name="T1" fmla="*/ 32 h 64"/>
                <a:gd name="T2" fmla="*/ 0 w 64"/>
                <a:gd name="T3" fmla="*/ 0 h 64"/>
                <a:gd name="T4" fmla="*/ 2 w 64"/>
                <a:gd name="T5" fmla="*/ 5 h 64"/>
                <a:gd name="T6" fmla="*/ 3 w 64"/>
                <a:gd name="T7" fmla="*/ 8 h 64"/>
                <a:gd name="T8" fmla="*/ 5 w 64"/>
                <a:gd name="T9" fmla="*/ 13 h 64"/>
                <a:gd name="T10" fmla="*/ 6 w 64"/>
                <a:gd name="T11" fmla="*/ 18 h 64"/>
                <a:gd name="T12" fmla="*/ 6 w 64"/>
                <a:gd name="T13" fmla="*/ 23 h 64"/>
                <a:gd name="T14" fmla="*/ 6 w 64"/>
                <a:gd name="T15" fmla="*/ 27 h 64"/>
                <a:gd name="T16" fmla="*/ 8 w 64"/>
                <a:gd name="T17" fmla="*/ 32 h 64"/>
                <a:gd name="T18" fmla="*/ 6 w 64"/>
                <a:gd name="T19" fmla="*/ 37 h 64"/>
                <a:gd name="T20" fmla="*/ 6 w 64"/>
                <a:gd name="T21" fmla="*/ 42 h 64"/>
                <a:gd name="T22" fmla="*/ 6 w 64"/>
                <a:gd name="T23" fmla="*/ 47 h 64"/>
                <a:gd name="T24" fmla="*/ 5 w 64"/>
                <a:gd name="T25" fmla="*/ 50 h 64"/>
                <a:gd name="T26" fmla="*/ 3 w 64"/>
                <a:gd name="T27" fmla="*/ 55 h 64"/>
                <a:gd name="T28" fmla="*/ 2 w 64"/>
                <a:gd name="T29" fmla="*/ 59 h 64"/>
                <a:gd name="T30" fmla="*/ 0 w 64"/>
                <a:gd name="T31" fmla="*/ 64 h 64"/>
                <a:gd name="T32" fmla="*/ 64 w 64"/>
                <a:gd name="T33" fmla="*/ 32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64"/>
                <a:gd name="T53" fmla="*/ 64 w 64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64">
                  <a:moveTo>
                    <a:pt x="64" y="32"/>
                  </a:moveTo>
                  <a:lnTo>
                    <a:pt x="0" y="0"/>
                  </a:lnTo>
                  <a:lnTo>
                    <a:pt x="2" y="5"/>
                  </a:lnTo>
                  <a:lnTo>
                    <a:pt x="3" y="8"/>
                  </a:lnTo>
                  <a:lnTo>
                    <a:pt x="5" y="13"/>
                  </a:lnTo>
                  <a:lnTo>
                    <a:pt x="6" y="18"/>
                  </a:lnTo>
                  <a:lnTo>
                    <a:pt x="6" y="23"/>
                  </a:lnTo>
                  <a:lnTo>
                    <a:pt x="6" y="27"/>
                  </a:lnTo>
                  <a:lnTo>
                    <a:pt x="8" y="32"/>
                  </a:lnTo>
                  <a:lnTo>
                    <a:pt x="6" y="37"/>
                  </a:lnTo>
                  <a:lnTo>
                    <a:pt x="6" y="42"/>
                  </a:lnTo>
                  <a:lnTo>
                    <a:pt x="6" y="47"/>
                  </a:lnTo>
                  <a:lnTo>
                    <a:pt x="5" y="50"/>
                  </a:lnTo>
                  <a:lnTo>
                    <a:pt x="3" y="55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2681289" y="1473201"/>
            <a:ext cx="4878387" cy="4587875"/>
            <a:chOff x="1032" y="928"/>
            <a:chExt cx="3073" cy="2890"/>
          </a:xfrm>
        </p:grpSpPr>
        <p:sp>
          <p:nvSpPr>
            <p:cNvPr id="8218" name="Freeform 36"/>
            <p:cNvSpPr>
              <a:spLocks/>
            </p:cNvSpPr>
            <p:nvPr/>
          </p:nvSpPr>
          <p:spPr bwMode="auto">
            <a:xfrm>
              <a:off x="1032" y="928"/>
              <a:ext cx="1" cy="2888"/>
            </a:xfrm>
            <a:custGeom>
              <a:avLst/>
              <a:gdLst>
                <a:gd name="T0" fmla="*/ 0 w 1"/>
                <a:gd name="T1" fmla="*/ 0 h 2888"/>
                <a:gd name="T2" fmla="*/ 0 w 1"/>
                <a:gd name="T3" fmla="*/ 2888 h 2888"/>
                <a:gd name="T4" fmla="*/ 0 w 1"/>
                <a:gd name="T5" fmla="*/ 2888 h 2888"/>
                <a:gd name="T6" fmla="*/ 0 60000 65536"/>
                <a:gd name="T7" fmla="*/ 0 60000 65536"/>
                <a:gd name="T8" fmla="*/ 0 60000 65536"/>
                <a:gd name="T9" fmla="*/ 0 w 1"/>
                <a:gd name="T10" fmla="*/ 0 h 2888"/>
                <a:gd name="T11" fmla="*/ 1 w 1"/>
                <a:gd name="T12" fmla="*/ 2888 h 2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88">
                  <a:moveTo>
                    <a:pt x="0" y="0"/>
                  </a:moveTo>
                  <a:lnTo>
                    <a:pt x="0" y="288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8219" name="Freeform 38"/>
            <p:cNvSpPr>
              <a:spLocks/>
            </p:cNvSpPr>
            <p:nvPr/>
          </p:nvSpPr>
          <p:spPr bwMode="auto">
            <a:xfrm>
              <a:off x="1032" y="3817"/>
              <a:ext cx="3073" cy="1"/>
            </a:xfrm>
            <a:custGeom>
              <a:avLst/>
              <a:gdLst>
                <a:gd name="T0" fmla="*/ 3073 w 3073"/>
                <a:gd name="T1" fmla="*/ 0 h 1"/>
                <a:gd name="T2" fmla="*/ 0 w 3073"/>
                <a:gd name="T3" fmla="*/ 0 h 1"/>
                <a:gd name="T4" fmla="*/ 0 w 3073"/>
                <a:gd name="T5" fmla="*/ 0 h 1"/>
                <a:gd name="T6" fmla="*/ 0 60000 65536"/>
                <a:gd name="T7" fmla="*/ 0 60000 65536"/>
                <a:gd name="T8" fmla="*/ 0 60000 65536"/>
                <a:gd name="T9" fmla="*/ 0 w 3073"/>
                <a:gd name="T10" fmla="*/ 0 h 1"/>
                <a:gd name="T11" fmla="*/ 3073 w 307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3" h="1">
                  <a:moveTo>
                    <a:pt x="3073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</p:grpSp>
      <p:sp>
        <p:nvSpPr>
          <p:cNvPr id="105515" name="Freeform 43"/>
          <p:cNvSpPr>
            <a:spLocks/>
          </p:cNvSpPr>
          <p:nvPr/>
        </p:nvSpPr>
        <p:spPr bwMode="auto">
          <a:xfrm>
            <a:off x="2224089" y="3478214"/>
            <a:ext cx="5716587" cy="2917825"/>
          </a:xfrm>
          <a:custGeom>
            <a:avLst/>
            <a:gdLst>
              <a:gd name="T0" fmla="*/ 2147483647 w 3601"/>
              <a:gd name="T1" fmla="*/ 2147483647 h 1838"/>
              <a:gd name="T2" fmla="*/ 0 w 3601"/>
              <a:gd name="T3" fmla="*/ 0 h 1838"/>
              <a:gd name="T4" fmla="*/ 0 w 3601"/>
              <a:gd name="T5" fmla="*/ 0 h 1838"/>
              <a:gd name="T6" fmla="*/ 0 60000 65536"/>
              <a:gd name="T7" fmla="*/ 0 60000 65536"/>
              <a:gd name="T8" fmla="*/ 0 60000 65536"/>
              <a:gd name="T9" fmla="*/ 0 w 3601"/>
              <a:gd name="T10" fmla="*/ 0 h 1838"/>
              <a:gd name="T11" fmla="*/ 3601 w 3601"/>
              <a:gd name="T12" fmla="*/ 1838 h 18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1" h="1838">
                <a:moveTo>
                  <a:pt x="3601" y="183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5512" name="Freeform 40"/>
          <p:cNvSpPr>
            <a:spLocks/>
          </p:cNvSpPr>
          <p:nvPr/>
        </p:nvSpPr>
        <p:spPr bwMode="auto">
          <a:xfrm>
            <a:off x="2592388" y="3600450"/>
            <a:ext cx="177800" cy="177800"/>
          </a:xfrm>
          <a:custGeom>
            <a:avLst/>
            <a:gdLst>
              <a:gd name="T0" fmla="*/ 0 w 112"/>
              <a:gd name="T1" fmla="*/ 2147483647 h 112"/>
              <a:gd name="T2" fmla="*/ 2147483647 w 112"/>
              <a:gd name="T3" fmla="*/ 2147483647 h 112"/>
              <a:gd name="T4" fmla="*/ 2147483647 w 112"/>
              <a:gd name="T5" fmla="*/ 2147483647 h 112"/>
              <a:gd name="T6" fmla="*/ 2147483647 w 112"/>
              <a:gd name="T7" fmla="*/ 2147483647 h 112"/>
              <a:gd name="T8" fmla="*/ 2147483647 w 112"/>
              <a:gd name="T9" fmla="*/ 2147483647 h 112"/>
              <a:gd name="T10" fmla="*/ 2147483647 w 112"/>
              <a:gd name="T11" fmla="*/ 0 h 112"/>
              <a:gd name="T12" fmla="*/ 2147483647 w 112"/>
              <a:gd name="T13" fmla="*/ 2147483647 h 112"/>
              <a:gd name="T14" fmla="*/ 2147483647 w 112"/>
              <a:gd name="T15" fmla="*/ 2147483647 h 112"/>
              <a:gd name="T16" fmla="*/ 2147483647 w 112"/>
              <a:gd name="T17" fmla="*/ 2147483647 h 112"/>
              <a:gd name="T18" fmla="*/ 2147483647 w 112"/>
              <a:gd name="T19" fmla="*/ 2147483647 h 112"/>
              <a:gd name="T20" fmla="*/ 2147483647 w 112"/>
              <a:gd name="T21" fmla="*/ 2147483647 h 112"/>
              <a:gd name="T22" fmla="*/ 2147483647 w 112"/>
              <a:gd name="T23" fmla="*/ 2147483647 h 112"/>
              <a:gd name="T24" fmla="*/ 2147483647 w 112"/>
              <a:gd name="T25" fmla="*/ 2147483647 h 112"/>
              <a:gd name="T26" fmla="*/ 2147483647 w 112"/>
              <a:gd name="T27" fmla="*/ 2147483647 h 112"/>
              <a:gd name="T28" fmla="*/ 2147483647 w 112"/>
              <a:gd name="T29" fmla="*/ 2147483647 h 112"/>
              <a:gd name="T30" fmla="*/ 2147483647 w 112"/>
              <a:gd name="T31" fmla="*/ 2147483647 h 112"/>
              <a:gd name="T32" fmla="*/ 2147483647 w 112"/>
              <a:gd name="T33" fmla="*/ 2147483647 h 112"/>
              <a:gd name="T34" fmla="*/ 2147483647 w 112"/>
              <a:gd name="T35" fmla="*/ 2147483647 h 112"/>
              <a:gd name="T36" fmla="*/ 2147483647 w 112"/>
              <a:gd name="T37" fmla="*/ 2147483647 h 112"/>
              <a:gd name="T38" fmla="*/ 2147483647 w 112"/>
              <a:gd name="T39" fmla="*/ 2147483647 h 112"/>
              <a:gd name="T40" fmla="*/ 0 w 112"/>
              <a:gd name="T41" fmla="*/ 2147483647 h 1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2"/>
              <a:gd name="T64" fmla="*/ 0 h 112"/>
              <a:gd name="T65" fmla="*/ 112 w 112"/>
              <a:gd name="T66" fmla="*/ 112 h 1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2" h="112">
                <a:moveTo>
                  <a:pt x="0" y="56"/>
                </a:moveTo>
                <a:lnTo>
                  <a:pt x="3" y="38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6" y="0"/>
                </a:lnTo>
                <a:lnTo>
                  <a:pt x="74" y="3"/>
                </a:lnTo>
                <a:lnTo>
                  <a:pt x="89" y="11"/>
                </a:lnTo>
                <a:lnTo>
                  <a:pt x="101" y="24"/>
                </a:lnTo>
                <a:lnTo>
                  <a:pt x="109" y="38"/>
                </a:lnTo>
                <a:lnTo>
                  <a:pt x="112" y="56"/>
                </a:lnTo>
                <a:lnTo>
                  <a:pt x="109" y="73"/>
                </a:lnTo>
                <a:lnTo>
                  <a:pt x="101" y="88"/>
                </a:lnTo>
                <a:lnTo>
                  <a:pt x="89" y="101"/>
                </a:lnTo>
                <a:lnTo>
                  <a:pt x="74" y="109"/>
                </a:lnTo>
                <a:lnTo>
                  <a:pt x="56" y="112"/>
                </a:lnTo>
                <a:lnTo>
                  <a:pt x="40" y="109"/>
                </a:lnTo>
                <a:lnTo>
                  <a:pt x="24" y="101"/>
                </a:lnTo>
                <a:lnTo>
                  <a:pt x="11" y="88"/>
                </a:lnTo>
                <a:lnTo>
                  <a:pt x="3" y="73"/>
                </a:lnTo>
                <a:lnTo>
                  <a:pt x="0" y="56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5504" name="Freeform 32"/>
          <p:cNvSpPr>
            <a:spLocks/>
          </p:cNvSpPr>
          <p:nvPr/>
        </p:nvSpPr>
        <p:spPr bwMode="auto">
          <a:xfrm>
            <a:off x="7165976" y="5978525"/>
            <a:ext cx="174625" cy="177800"/>
          </a:xfrm>
          <a:custGeom>
            <a:avLst/>
            <a:gdLst>
              <a:gd name="T0" fmla="*/ 0 w 110"/>
              <a:gd name="T1" fmla="*/ 2147483647 h 112"/>
              <a:gd name="T2" fmla="*/ 2147483647 w 110"/>
              <a:gd name="T3" fmla="*/ 2147483647 h 112"/>
              <a:gd name="T4" fmla="*/ 2147483647 w 110"/>
              <a:gd name="T5" fmla="*/ 2147483647 h 112"/>
              <a:gd name="T6" fmla="*/ 2147483647 w 110"/>
              <a:gd name="T7" fmla="*/ 2147483647 h 112"/>
              <a:gd name="T8" fmla="*/ 2147483647 w 110"/>
              <a:gd name="T9" fmla="*/ 2147483647 h 112"/>
              <a:gd name="T10" fmla="*/ 2147483647 w 110"/>
              <a:gd name="T11" fmla="*/ 0 h 112"/>
              <a:gd name="T12" fmla="*/ 2147483647 w 110"/>
              <a:gd name="T13" fmla="*/ 2147483647 h 112"/>
              <a:gd name="T14" fmla="*/ 2147483647 w 110"/>
              <a:gd name="T15" fmla="*/ 2147483647 h 112"/>
              <a:gd name="T16" fmla="*/ 2147483647 w 110"/>
              <a:gd name="T17" fmla="*/ 2147483647 h 112"/>
              <a:gd name="T18" fmla="*/ 2147483647 w 110"/>
              <a:gd name="T19" fmla="*/ 2147483647 h 112"/>
              <a:gd name="T20" fmla="*/ 2147483647 w 110"/>
              <a:gd name="T21" fmla="*/ 2147483647 h 112"/>
              <a:gd name="T22" fmla="*/ 2147483647 w 110"/>
              <a:gd name="T23" fmla="*/ 2147483647 h 112"/>
              <a:gd name="T24" fmla="*/ 2147483647 w 110"/>
              <a:gd name="T25" fmla="*/ 2147483647 h 112"/>
              <a:gd name="T26" fmla="*/ 2147483647 w 110"/>
              <a:gd name="T27" fmla="*/ 2147483647 h 112"/>
              <a:gd name="T28" fmla="*/ 2147483647 w 110"/>
              <a:gd name="T29" fmla="*/ 2147483647 h 112"/>
              <a:gd name="T30" fmla="*/ 2147483647 w 110"/>
              <a:gd name="T31" fmla="*/ 2147483647 h 112"/>
              <a:gd name="T32" fmla="*/ 2147483647 w 110"/>
              <a:gd name="T33" fmla="*/ 2147483647 h 112"/>
              <a:gd name="T34" fmla="*/ 2147483647 w 110"/>
              <a:gd name="T35" fmla="*/ 2147483647 h 112"/>
              <a:gd name="T36" fmla="*/ 2147483647 w 110"/>
              <a:gd name="T37" fmla="*/ 2147483647 h 112"/>
              <a:gd name="T38" fmla="*/ 2147483647 w 110"/>
              <a:gd name="T39" fmla="*/ 2147483647 h 112"/>
              <a:gd name="T40" fmla="*/ 0 w 110"/>
              <a:gd name="T41" fmla="*/ 2147483647 h 1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"/>
              <a:gd name="T64" fmla="*/ 0 h 112"/>
              <a:gd name="T65" fmla="*/ 110 w 110"/>
              <a:gd name="T66" fmla="*/ 112 h 1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" h="112">
                <a:moveTo>
                  <a:pt x="0" y="56"/>
                </a:moveTo>
                <a:lnTo>
                  <a:pt x="2" y="38"/>
                </a:lnTo>
                <a:lnTo>
                  <a:pt x="10" y="22"/>
                </a:lnTo>
                <a:lnTo>
                  <a:pt x="22" y="11"/>
                </a:lnTo>
                <a:lnTo>
                  <a:pt x="38" y="3"/>
                </a:lnTo>
                <a:lnTo>
                  <a:pt x="54" y="0"/>
                </a:lnTo>
                <a:lnTo>
                  <a:pt x="72" y="3"/>
                </a:lnTo>
                <a:lnTo>
                  <a:pt x="88" y="11"/>
                </a:lnTo>
                <a:lnTo>
                  <a:pt x="101" y="22"/>
                </a:lnTo>
                <a:lnTo>
                  <a:pt x="109" y="38"/>
                </a:lnTo>
                <a:lnTo>
                  <a:pt x="110" y="56"/>
                </a:lnTo>
                <a:lnTo>
                  <a:pt x="109" y="74"/>
                </a:lnTo>
                <a:lnTo>
                  <a:pt x="101" y="88"/>
                </a:lnTo>
                <a:lnTo>
                  <a:pt x="88" y="101"/>
                </a:lnTo>
                <a:lnTo>
                  <a:pt x="72" y="109"/>
                </a:lnTo>
                <a:lnTo>
                  <a:pt x="54" y="112"/>
                </a:lnTo>
                <a:lnTo>
                  <a:pt x="38" y="109"/>
                </a:lnTo>
                <a:lnTo>
                  <a:pt x="22" y="101"/>
                </a:lnTo>
                <a:lnTo>
                  <a:pt x="10" y="88"/>
                </a:lnTo>
                <a:lnTo>
                  <a:pt x="2" y="74"/>
                </a:lnTo>
                <a:lnTo>
                  <a:pt x="0" y="56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5535" name="Text Box 63"/>
          <p:cNvSpPr txBox="1">
            <a:spLocks noChangeArrowheads="1"/>
          </p:cNvSpPr>
          <p:nvPr/>
        </p:nvSpPr>
        <p:spPr bwMode="auto">
          <a:xfrm>
            <a:off x="5738814" y="2511426"/>
            <a:ext cx="782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1</a:t>
            </a:r>
            <a:r>
              <a:rPr lang="en-US" altLang="id-ID" sz="1800" b="1">
                <a:latin typeface="Arial" panose="020B0604020202020204" pitchFamily="34" charset="0"/>
              </a:rPr>
              <a:t> = 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36" name="Line 64"/>
          <p:cNvSpPr>
            <a:spLocks noChangeShapeType="1"/>
          </p:cNvSpPr>
          <p:nvPr/>
        </p:nvSpPr>
        <p:spPr bwMode="auto">
          <a:xfrm>
            <a:off x="6516688" y="2703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537" name="Text Box 65"/>
          <p:cNvSpPr txBox="1">
            <a:spLocks noChangeArrowheads="1"/>
          </p:cNvSpPr>
          <p:nvPr/>
        </p:nvSpPr>
        <p:spPr bwMode="auto">
          <a:xfrm>
            <a:off x="6897688" y="2489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2</a:t>
            </a:r>
            <a:r>
              <a:rPr lang="en-US" altLang="id-ID" sz="1800" b="1">
                <a:latin typeface="Arial" panose="020B0604020202020204" pitchFamily="34" charset="0"/>
              </a:rPr>
              <a:t> = 10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38" name="Text Box 66"/>
          <p:cNvSpPr txBox="1">
            <a:spLocks noChangeArrowheads="1"/>
          </p:cNvSpPr>
          <p:nvPr/>
        </p:nvSpPr>
        <p:spPr bwMode="auto">
          <a:xfrm>
            <a:off x="7812089" y="2511426"/>
            <a:ext cx="138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id-ID" sz="1800" b="1">
                <a:latin typeface="Arial" panose="020B0604020202020204" pitchFamily="34" charset="0"/>
              </a:rPr>
              <a:t>  A (0, 10)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39" name="Text Box 67"/>
          <p:cNvSpPr txBox="1">
            <a:spLocks noChangeArrowheads="1"/>
          </p:cNvSpPr>
          <p:nvPr/>
        </p:nvSpPr>
        <p:spPr bwMode="auto">
          <a:xfrm>
            <a:off x="5754689" y="2794001"/>
            <a:ext cx="782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2</a:t>
            </a:r>
            <a:r>
              <a:rPr lang="en-US" altLang="id-ID" sz="1800" b="1">
                <a:latin typeface="Arial" panose="020B0604020202020204" pitchFamily="34" charset="0"/>
              </a:rPr>
              <a:t> = 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40" name="Line 68"/>
          <p:cNvSpPr>
            <a:spLocks noChangeShapeType="1"/>
          </p:cNvSpPr>
          <p:nvPr/>
        </p:nvSpPr>
        <p:spPr bwMode="auto">
          <a:xfrm>
            <a:off x="6532563" y="29860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541" name="Text Box 69"/>
          <p:cNvSpPr txBox="1">
            <a:spLocks noChangeArrowheads="1"/>
          </p:cNvSpPr>
          <p:nvPr/>
        </p:nvSpPr>
        <p:spPr bwMode="auto">
          <a:xfrm>
            <a:off x="6913563" y="2771776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1</a:t>
            </a:r>
            <a:r>
              <a:rPr lang="en-US" altLang="id-ID" sz="1800" b="1">
                <a:latin typeface="Arial" panose="020B0604020202020204" pitchFamily="34" charset="0"/>
              </a:rPr>
              <a:t> = 20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42" name="Text Box 70"/>
          <p:cNvSpPr txBox="1">
            <a:spLocks noChangeArrowheads="1"/>
          </p:cNvSpPr>
          <p:nvPr/>
        </p:nvSpPr>
        <p:spPr bwMode="auto">
          <a:xfrm>
            <a:off x="7827964" y="2794001"/>
            <a:ext cx="1381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id-ID" sz="1800" b="1">
                <a:latin typeface="Arial" panose="020B0604020202020204" pitchFamily="34" charset="0"/>
              </a:rPr>
              <a:t>  B (20, 0)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71" name="Text Box 99"/>
          <p:cNvSpPr txBox="1">
            <a:spLocks noChangeArrowheads="1"/>
          </p:cNvSpPr>
          <p:nvPr/>
        </p:nvSpPr>
        <p:spPr bwMode="auto">
          <a:xfrm>
            <a:off x="3470275" y="2619376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1</a:t>
            </a:r>
            <a:r>
              <a:rPr lang="en-US" altLang="id-ID" sz="1800" b="1">
                <a:latin typeface="Arial" panose="020B0604020202020204" pitchFamily="34" charset="0"/>
              </a:rPr>
              <a:t> + 2 x</a:t>
            </a:r>
            <a:r>
              <a:rPr lang="en-US" altLang="id-ID" sz="1800" b="1" baseline="-25000">
                <a:latin typeface="Arial" panose="020B0604020202020204" pitchFamily="34" charset="0"/>
              </a:rPr>
              <a:t>2</a:t>
            </a:r>
            <a:r>
              <a:rPr lang="en-US" altLang="id-ID" sz="1800" b="1">
                <a:latin typeface="Arial" panose="020B0604020202020204" pitchFamily="34" charset="0"/>
              </a:rPr>
              <a:t> =  20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5080000" y="3275014"/>
            <a:ext cx="53165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Selanjutnya, pilih sembarang titik yang </a:t>
            </a:r>
            <a:r>
              <a:rPr lang="en-US" altLang="id-ID" b="1">
                <a:solidFill>
                  <a:srgbClr val="6600FF"/>
                </a:solidFill>
                <a:cs typeface="Times New Roman" panose="02020603050405020304" pitchFamily="18" charset="0"/>
              </a:rPr>
              <a:t>tidak</a:t>
            </a:r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 terletak pada garis. Misalkan titik (0,0). Substitusi (0,0) ke kendala akan menghasilkan 0 + 2*0 &lt;= 20 (benar).</a:t>
            </a:r>
          </a:p>
          <a:p>
            <a:pPr algn="r" eaLnBrk="1" hangingPunct="1"/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Berarti segitiga AOB adalah daerah penyelesaian kendala pertama</a:t>
            </a:r>
            <a:endParaRPr lang="en-GB" altLang="id-ID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5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0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05477" grpId="0" autoUpdateAnimBg="0"/>
      <p:bldP spid="105478" grpId="0" autoUpdateAnimBg="0"/>
      <p:bldP spid="105489" grpId="0" autoUpdateAnimBg="0"/>
      <p:bldP spid="105490" grpId="0" autoUpdateAnimBg="0"/>
      <p:bldP spid="105509" grpId="0" animBg="1"/>
      <p:bldP spid="105515" grpId="0" animBg="1"/>
      <p:bldP spid="105512" grpId="0" animBg="1"/>
      <p:bldP spid="105504" grpId="0" animBg="1"/>
      <p:bldP spid="105535" grpId="0" autoUpdateAnimBg="0"/>
      <p:bldP spid="105537" grpId="0" autoUpdateAnimBg="0"/>
      <p:bldP spid="105538" grpId="0" autoUpdateAnimBg="0"/>
      <p:bldP spid="105539" grpId="0" autoUpdateAnimBg="0"/>
      <p:bldP spid="105541" grpId="0" autoUpdateAnimBg="0"/>
      <p:bldP spid="105542" grpId="0" autoUpdateAnimBg="0"/>
      <p:bldP spid="105571" grpId="0" autoUpdateAnimBg="0"/>
      <p:bldP spid="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4"/>
          <p:cNvSpPr>
            <a:spLocks/>
          </p:cNvSpPr>
          <p:nvPr/>
        </p:nvSpPr>
        <p:spPr bwMode="auto">
          <a:xfrm>
            <a:off x="2684463" y="3740151"/>
            <a:ext cx="4570412" cy="2309813"/>
          </a:xfrm>
          <a:custGeom>
            <a:avLst/>
            <a:gdLst>
              <a:gd name="T0" fmla="*/ 0 w 2879"/>
              <a:gd name="T1" fmla="*/ 0 h 1455"/>
              <a:gd name="T2" fmla="*/ 0 w 2879"/>
              <a:gd name="T3" fmla="*/ 2147483647 h 1455"/>
              <a:gd name="T4" fmla="*/ 2147483647 w 2879"/>
              <a:gd name="T5" fmla="*/ 2147483647 h 1455"/>
              <a:gd name="T6" fmla="*/ 0 w 2879"/>
              <a:gd name="T7" fmla="*/ 0 h 1455"/>
              <a:gd name="T8" fmla="*/ 0 60000 65536"/>
              <a:gd name="T9" fmla="*/ 0 60000 65536"/>
              <a:gd name="T10" fmla="*/ 0 60000 65536"/>
              <a:gd name="T11" fmla="*/ 0 60000 65536"/>
              <a:gd name="T12" fmla="*/ 0 w 2879"/>
              <a:gd name="T13" fmla="*/ 0 h 1455"/>
              <a:gd name="T14" fmla="*/ 2879 w 2879"/>
              <a:gd name="T15" fmla="*/ 1455 h 14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9" h="1455">
                <a:moveTo>
                  <a:pt x="0" y="0"/>
                </a:moveTo>
                <a:lnTo>
                  <a:pt x="0" y="1455"/>
                </a:lnTo>
                <a:lnTo>
                  <a:pt x="2879" y="145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5516" name="Freeform 44"/>
          <p:cNvSpPr>
            <a:spLocks/>
          </p:cNvSpPr>
          <p:nvPr/>
        </p:nvSpPr>
        <p:spPr bwMode="auto">
          <a:xfrm>
            <a:off x="2681288" y="1801813"/>
            <a:ext cx="1600200" cy="4265612"/>
          </a:xfrm>
          <a:custGeom>
            <a:avLst/>
            <a:gdLst>
              <a:gd name="T0" fmla="*/ 0 w 1008"/>
              <a:gd name="T1" fmla="*/ 0 h 2687"/>
              <a:gd name="T2" fmla="*/ 0 w 1008"/>
              <a:gd name="T3" fmla="*/ 2147483647 h 2687"/>
              <a:gd name="T4" fmla="*/ 2147483647 w 1008"/>
              <a:gd name="T5" fmla="*/ 2147483647 h 2687"/>
              <a:gd name="T6" fmla="*/ 0 w 1008"/>
              <a:gd name="T7" fmla="*/ 0 h 2687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2687"/>
              <a:gd name="T14" fmla="*/ 1008 w 1008"/>
              <a:gd name="T15" fmla="*/ 2687 h 26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2687">
                <a:moveTo>
                  <a:pt x="0" y="0"/>
                </a:moveTo>
                <a:lnTo>
                  <a:pt x="0" y="2687"/>
                </a:lnTo>
                <a:lnTo>
                  <a:pt x="1008" y="2687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732089" y="156947"/>
            <a:ext cx="7718426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id-ID" dirty="0" err="1">
                <a:solidFill>
                  <a:srgbClr val="9900FF"/>
                </a:solidFill>
              </a:rPr>
              <a:t>Contoh</a:t>
            </a:r>
            <a:r>
              <a:rPr lang="en-US" altLang="id-ID" dirty="0">
                <a:solidFill>
                  <a:srgbClr val="9900FF"/>
                </a:solidFill>
              </a:rPr>
              <a:t> 2.</a:t>
            </a:r>
            <a:r>
              <a:rPr lang="id-ID" altLang="id-ID" dirty="0">
                <a:solidFill>
                  <a:srgbClr val="9900FF"/>
                </a:solidFill>
              </a:rPr>
              <a:t>7 dari Soal Contoh 2.2 </a:t>
            </a:r>
            <a:br>
              <a:rPr lang="en-US" altLang="id-ID" dirty="0">
                <a:solidFill>
                  <a:srgbClr val="9900FF"/>
                </a:solidFill>
              </a:rPr>
            </a:br>
            <a:r>
              <a:rPr lang="en-US" altLang="id-ID" dirty="0">
                <a:solidFill>
                  <a:srgbClr val="9900FF"/>
                </a:solidFill>
              </a:rPr>
              <a:t>Program Linier – </a:t>
            </a:r>
            <a:r>
              <a:rPr lang="en-US" altLang="id-ID" dirty="0" err="1">
                <a:solidFill>
                  <a:srgbClr val="9900FF"/>
                </a:solidFill>
              </a:rPr>
              <a:t>Penyelesaian</a:t>
            </a:r>
            <a:r>
              <a:rPr lang="en-US" altLang="id-ID" dirty="0">
                <a:solidFill>
                  <a:srgbClr val="9900FF"/>
                </a:solidFill>
              </a:rPr>
              <a:t> </a:t>
            </a:r>
            <a:r>
              <a:rPr lang="en-US" altLang="id-ID" dirty="0" err="1">
                <a:solidFill>
                  <a:srgbClr val="9900FF"/>
                </a:solidFill>
              </a:rPr>
              <a:t>Grafik</a:t>
            </a:r>
            <a:r>
              <a:rPr lang="en-US" altLang="id-ID" dirty="0">
                <a:solidFill>
                  <a:srgbClr val="9900FF"/>
                </a:solidFill>
              </a:rPr>
              <a:t> (6)</a:t>
            </a:r>
            <a:endParaRPr lang="en-GB" altLang="id-ID" dirty="0">
              <a:solidFill>
                <a:srgbClr val="0000FF"/>
              </a:solidFill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949825" y="1684339"/>
            <a:ext cx="5284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Cara yg sama dilakukan untuk kendala 2</a:t>
            </a:r>
            <a:endParaRPr lang="en-GB" altLang="id-ID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222" name="Group 50"/>
          <p:cNvGrpSpPr>
            <a:grpSpLocks/>
          </p:cNvGrpSpPr>
          <p:nvPr/>
        </p:nvGrpSpPr>
        <p:grpSpPr bwMode="auto">
          <a:xfrm>
            <a:off x="2863851" y="1392241"/>
            <a:ext cx="263525" cy="436563"/>
            <a:chOff x="1147" y="877"/>
            <a:chExt cx="166" cy="275"/>
          </a:xfrm>
        </p:grpSpPr>
        <p:sp>
          <p:nvSpPr>
            <p:cNvPr id="9267" name="Rectangle 15"/>
            <p:cNvSpPr>
              <a:spLocks noChangeArrowheads="1"/>
            </p:cNvSpPr>
            <p:nvPr/>
          </p:nvSpPr>
          <p:spPr bwMode="auto">
            <a:xfrm>
              <a:off x="1147" y="877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9268" name="Rectangle 16"/>
            <p:cNvSpPr>
              <a:spLocks noChangeArrowheads="1"/>
            </p:cNvSpPr>
            <p:nvPr/>
          </p:nvSpPr>
          <p:spPr bwMode="auto">
            <a:xfrm>
              <a:off x="1241" y="99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</p:grpSp>
      <p:sp>
        <p:nvSpPr>
          <p:cNvPr id="9223" name="Rectangle 17"/>
          <p:cNvSpPr>
            <a:spLocks noChangeArrowheads="1"/>
          </p:cNvSpPr>
          <p:nvPr/>
        </p:nvSpPr>
        <p:spPr bwMode="auto">
          <a:xfrm>
            <a:off x="1814514" y="3722689"/>
            <a:ext cx="824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A (0,10)</a:t>
            </a:r>
            <a:endParaRPr lang="en-GB" altLang="id-ID"/>
          </a:p>
        </p:txBody>
      </p:sp>
      <p:sp>
        <p:nvSpPr>
          <p:cNvPr id="9224" name="Rectangle 18"/>
          <p:cNvSpPr>
            <a:spLocks noChangeArrowheads="1"/>
          </p:cNvSpPr>
          <p:nvPr/>
        </p:nvSpPr>
        <p:spPr bwMode="auto">
          <a:xfrm>
            <a:off x="6688138" y="6219826"/>
            <a:ext cx="8335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B (20,0)</a:t>
            </a:r>
            <a:endParaRPr lang="en-GB" altLang="id-ID"/>
          </a:p>
        </p:txBody>
      </p:sp>
      <p:grpSp>
        <p:nvGrpSpPr>
          <p:cNvPr id="9225" name="Group 48"/>
          <p:cNvGrpSpPr>
            <a:grpSpLocks/>
          </p:cNvGrpSpPr>
          <p:nvPr/>
        </p:nvGrpSpPr>
        <p:grpSpPr bwMode="auto">
          <a:xfrm>
            <a:off x="4230690" y="4238634"/>
            <a:ext cx="1265238" cy="328613"/>
            <a:chOff x="3227" y="3210"/>
            <a:chExt cx="797" cy="207"/>
          </a:xfrm>
        </p:grpSpPr>
        <p:sp>
          <p:nvSpPr>
            <p:cNvPr id="9262" name="Rectangle 19"/>
            <p:cNvSpPr>
              <a:spLocks noChangeArrowheads="1"/>
            </p:cNvSpPr>
            <p:nvPr/>
          </p:nvSpPr>
          <p:spPr bwMode="auto">
            <a:xfrm>
              <a:off x="3227" y="3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9263" name="Rectangle 20"/>
            <p:cNvSpPr>
              <a:spLocks noChangeArrowheads="1"/>
            </p:cNvSpPr>
            <p:nvPr/>
          </p:nvSpPr>
          <p:spPr bwMode="auto">
            <a:xfrm>
              <a:off x="3307" y="330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9264" name="Rectangle 21"/>
            <p:cNvSpPr>
              <a:spLocks noChangeArrowheads="1"/>
            </p:cNvSpPr>
            <p:nvPr/>
          </p:nvSpPr>
          <p:spPr bwMode="auto">
            <a:xfrm>
              <a:off x="3360" y="3210"/>
              <a:ext cx="2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+ 2x</a:t>
              </a:r>
              <a:endParaRPr lang="en-GB" altLang="id-ID"/>
            </a:p>
          </p:txBody>
        </p:sp>
        <p:sp>
          <p:nvSpPr>
            <p:cNvPr id="9265" name="Rectangle 22"/>
            <p:cNvSpPr>
              <a:spLocks noChangeArrowheads="1"/>
            </p:cNvSpPr>
            <p:nvPr/>
          </p:nvSpPr>
          <p:spPr bwMode="auto">
            <a:xfrm>
              <a:off x="3644" y="3301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sp>
          <p:nvSpPr>
            <p:cNvPr id="9266" name="Rectangle 23"/>
            <p:cNvSpPr>
              <a:spLocks noChangeArrowheads="1"/>
            </p:cNvSpPr>
            <p:nvPr/>
          </p:nvSpPr>
          <p:spPr bwMode="auto">
            <a:xfrm>
              <a:off x="3697" y="3210"/>
              <a:ext cx="3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= 20</a:t>
              </a:r>
              <a:endParaRPr lang="en-GB" altLang="id-ID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249615" y="2719393"/>
            <a:ext cx="1266825" cy="328613"/>
            <a:chOff x="1390" y="1713"/>
            <a:chExt cx="798" cy="207"/>
          </a:xfrm>
        </p:grpSpPr>
        <p:sp>
          <p:nvSpPr>
            <p:cNvPr id="9257" name="Rectangle 25"/>
            <p:cNvSpPr>
              <a:spLocks noChangeArrowheads="1"/>
            </p:cNvSpPr>
            <p:nvPr/>
          </p:nvSpPr>
          <p:spPr bwMode="auto">
            <a:xfrm>
              <a:off x="1390" y="171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3x</a:t>
              </a:r>
              <a:endParaRPr lang="en-GB" altLang="id-ID"/>
            </a:p>
          </p:txBody>
        </p:sp>
        <p:sp>
          <p:nvSpPr>
            <p:cNvPr id="9258" name="Rectangle 26"/>
            <p:cNvSpPr>
              <a:spLocks noChangeArrowheads="1"/>
            </p:cNvSpPr>
            <p:nvPr/>
          </p:nvSpPr>
          <p:spPr bwMode="auto">
            <a:xfrm>
              <a:off x="1550" y="180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9259" name="Rectangle 27"/>
            <p:cNvSpPr>
              <a:spLocks noChangeArrowheads="1"/>
            </p:cNvSpPr>
            <p:nvPr/>
          </p:nvSpPr>
          <p:spPr bwMode="auto">
            <a:xfrm>
              <a:off x="1603" y="1713"/>
              <a:ext cx="20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+ x</a:t>
              </a:r>
              <a:endParaRPr lang="en-GB" altLang="id-ID"/>
            </a:p>
          </p:txBody>
        </p:sp>
        <p:sp>
          <p:nvSpPr>
            <p:cNvPr id="9260" name="Rectangle 28"/>
            <p:cNvSpPr>
              <a:spLocks noChangeArrowheads="1"/>
            </p:cNvSpPr>
            <p:nvPr/>
          </p:nvSpPr>
          <p:spPr bwMode="auto">
            <a:xfrm>
              <a:off x="1808" y="1804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GB" altLang="id-ID"/>
            </a:p>
          </p:txBody>
        </p:sp>
        <p:sp>
          <p:nvSpPr>
            <p:cNvPr id="9261" name="Rectangle 29"/>
            <p:cNvSpPr>
              <a:spLocks noChangeArrowheads="1"/>
            </p:cNvSpPr>
            <p:nvPr/>
          </p:nvSpPr>
          <p:spPr bwMode="auto">
            <a:xfrm>
              <a:off x="1861" y="1713"/>
              <a:ext cx="3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 = 20</a:t>
              </a:r>
              <a:endParaRPr lang="en-GB" altLang="id-ID"/>
            </a:p>
          </p:txBody>
        </p:sp>
      </p:grp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1733550" y="1658939"/>
            <a:ext cx="8976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C (0, 20)</a:t>
            </a:r>
            <a:endParaRPr lang="en-GB" altLang="id-ID"/>
          </a:p>
        </p:txBody>
      </p:sp>
      <p:sp>
        <p:nvSpPr>
          <p:cNvPr id="105503" name="Rectangle 31"/>
          <p:cNvSpPr>
            <a:spLocks noChangeArrowheads="1"/>
          </p:cNvSpPr>
          <p:nvPr/>
        </p:nvSpPr>
        <p:spPr bwMode="auto">
          <a:xfrm>
            <a:off x="3736975" y="6265864"/>
            <a:ext cx="10900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id-ID" sz="1800" b="1">
                <a:solidFill>
                  <a:srgbClr val="FF0000"/>
                </a:solidFill>
                <a:latin typeface="Arial" panose="020B0604020202020204" pitchFamily="34" charset="0"/>
              </a:rPr>
              <a:t>D (20/3, 0)</a:t>
            </a:r>
            <a:endParaRPr lang="en-GB" altLang="id-ID"/>
          </a:p>
        </p:txBody>
      </p:sp>
      <p:sp>
        <p:nvSpPr>
          <p:cNvPr id="9229" name="Freeform 37"/>
          <p:cNvSpPr>
            <a:spLocks/>
          </p:cNvSpPr>
          <p:nvPr/>
        </p:nvSpPr>
        <p:spPr bwMode="auto">
          <a:xfrm>
            <a:off x="2630488" y="1397001"/>
            <a:ext cx="101600" cy="100013"/>
          </a:xfrm>
          <a:custGeom>
            <a:avLst/>
            <a:gdLst>
              <a:gd name="T0" fmla="*/ 2147483647 w 64"/>
              <a:gd name="T1" fmla="*/ 0 h 63"/>
              <a:gd name="T2" fmla="*/ 0 w 64"/>
              <a:gd name="T3" fmla="*/ 2147483647 h 63"/>
              <a:gd name="T4" fmla="*/ 2147483647 w 64"/>
              <a:gd name="T5" fmla="*/ 2147483647 h 63"/>
              <a:gd name="T6" fmla="*/ 2147483647 w 64"/>
              <a:gd name="T7" fmla="*/ 2147483647 h 63"/>
              <a:gd name="T8" fmla="*/ 2147483647 w 64"/>
              <a:gd name="T9" fmla="*/ 2147483647 h 63"/>
              <a:gd name="T10" fmla="*/ 2147483647 w 64"/>
              <a:gd name="T11" fmla="*/ 2147483647 h 63"/>
              <a:gd name="T12" fmla="*/ 2147483647 w 64"/>
              <a:gd name="T13" fmla="*/ 2147483647 h 63"/>
              <a:gd name="T14" fmla="*/ 2147483647 w 64"/>
              <a:gd name="T15" fmla="*/ 2147483647 h 63"/>
              <a:gd name="T16" fmla="*/ 2147483647 w 64"/>
              <a:gd name="T17" fmla="*/ 2147483647 h 63"/>
              <a:gd name="T18" fmla="*/ 2147483647 w 64"/>
              <a:gd name="T19" fmla="*/ 2147483647 h 63"/>
              <a:gd name="T20" fmla="*/ 2147483647 w 64"/>
              <a:gd name="T21" fmla="*/ 2147483647 h 63"/>
              <a:gd name="T22" fmla="*/ 2147483647 w 64"/>
              <a:gd name="T23" fmla="*/ 2147483647 h 63"/>
              <a:gd name="T24" fmla="*/ 2147483647 w 64"/>
              <a:gd name="T25" fmla="*/ 2147483647 h 63"/>
              <a:gd name="T26" fmla="*/ 2147483647 w 64"/>
              <a:gd name="T27" fmla="*/ 2147483647 h 63"/>
              <a:gd name="T28" fmla="*/ 2147483647 w 64"/>
              <a:gd name="T29" fmla="*/ 2147483647 h 63"/>
              <a:gd name="T30" fmla="*/ 2147483647 w 64"/>
              <a:gd name="T31" fmla="*/ 2147483647 h 63"/>
              <a:gd name="T32" fmla="*/ 2147483647 w 64"/>
              <a:gd name="T33" fmla="*/ 0 h 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4"/>
              <a:gd name="T52" fmla="*/ 0 h 63"/>
              <a:gd name="T53" fmla="*/ 64 w 64"/>
              <a:gd name="T54" fmla="*/ 63 h 6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4" h="63">
                <a:moveTo>
                  <a:pt x="32" y="0"/>
                </a:moveTo>
                <a:lnTo>
                  <a:pt x="0" y="63"/>
                </a:lnTo>
                <a:lnTo>
                  <a:pt x="5" y="61"/>
                </a:lnTo>
                <a:lnTo>
                  <a:pt x="10" y="59"/>
                </a:lnTo>
                <a:lnTo>
                  <a:pt x="14" y="58"/>
                </a:lnTo>
                <a:lnTo>
                  <a:pt x="19" y="56"/>
                </a:lnTo>
                <a:lnTo>
                  <a:pt x="22" y="56"/>
                </a:lnTo>
                <a:lnTo>
                  <a:pt x="27" y="56"/>
                </a:lnTo>
                <a:lnTo>
                  <a:pt x="32" y="56"/>
                </a:lnTo>
                <a:lnTo>
                  <a:pt x="37" y="56"/>
                </a:lnTo>
                <a:lnTo>
                  <a:pt x="42" y="56"/>
                </a:lnTo>
                <a:lnTo>
                  <a:pt x="46" y="56"/>
                </a:lnTo>
                <a:lnTo>
                  <a:pt x="51" y="58"/>
                </a:lnTo>
                <a:lnTo>
                  <a:pt x="56" y="59"/>
                </a:lnTo>
                <a:lnTo>
                  <a:pt x="59" y="61"/>
                </a:lnTo>
                <a:lnTo>
                  <a:pt x="64" y="63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grpSp>
        <p:nvGrpSpPr>
          <p:cNvPr id="9230" name="Group 49"/>
          <p:cNvGrpSpPr>
            <a:grpSpLocks/>
          </p:cNvGrpSpPr>
          <p:nvPr/>
        </p:nvGrpSpPr>
        <p:grpSpPr bwMode="auto">
          <a:xfrm>
            <a:off x="7534275" y="5657850"/>
            <a:ext cx="419100" cy="452438"/>
            <a:chOff x="4089" y="3564"/>
            <a:chExt cx="264" cy="285"/>
          </a:xfrm>
        </p:grpSpPr>
        <p:sp>
          <p:nvSpPr>
            <p:cNvPr id="9254" name="Rectangle 34"/>
            <p:cNvSpPr>
              <a:spLocks noChangeArrowheads="1"/>
            </p:cNvSpPr>
            <p:nvPr/>
          </p:nvSpPr>
          <p:spPr bwMode="auto">
            <a:xfrm>
              <a:off x="4187" y="3564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GB" altLang="id-ID"/>
            </a:p>
          </p:txBody>
        </p:sp>
        <p:sp>
          <p:nvSpPr>
            <p:cNvPr id="9255" name="Rectangle 35"/>
            <p:cNvSpPr>
              <a:spLocks noChangeArrowheads="1"/>
            </p:cNvSpPr>
            <p:nvPr/>
          </p:nvSpPr>
          <p:spPr bwMode="auto">
            <a:xfrm>
              <a:off x="4281" y="368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GB" altLang="id-ID" sz="16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GB" altLang="id-ID"/>
            </a:p>
          </p:txBody>
        </p:sp>
        <p:sp>
          <p:nvSpPr>
            <p:cNvPr id="9256" name="Freeform 39"/>
            <p:cNvSpPr>
              <a:spLocks/>
            </p:cNvSpPr>
            <p:nvPr/>
          </p:nvSpPr>
          <p:spPr bwMode="auto">
            <a:xfrm>
              <a:off x="4089" y="3785"/>
              <a:ext cx="64" cy="64"/>
            </a:xfrm>
            <a:custGeom>
              <a:avLst/>
              <a:gdLst>
                <a:gd name="T0" fmla="*/ 64 w 64"/>
                <a:gd name="T1" fmla="*/ 32 h 64"/>
                <a:gd name="T2" fmla="*/ 0 w 64"/>
                <a:gd name="T3" fmla="*/ 0 h 64"/>
                <a:gd name="T4" fmla="*/ 2 w 64"/>
                <a:gd name="T5" fmla="*/ 5 h 64"/>
                <a:gd name="T6" fmla="*/ 3 w 64"/>
                <a:gd name="T7" fmla="*/ 8 h 64"/>
                <a:gd name="T8" fmla="*/ 5 w 64"/>
                <a:gd name="T9" fmla="*/ 13 h 64"/>
                <a:gd name="T10" fmla="*/ 6 w 64"/>
                <a:gd name="T11" fmla="*/ 18 h 64"/>
                <a:gd name="T12" fmla="*/ 6 w 64"/>
                <a:gd name="T13" fmla="*/ 23 h 64"/>
                <a:gd name="T14" fmla="*/ 6 w 64"/>
                <a:gd name="T15" fmla="*/ 27 h 64"/>
                <a:gd name="T16" fmla="*/ 8 w 64"/>
                <a:gd name="T17" fmla="*/ 32 h 64"/>
                <a:gd name="T18" fmla="*/ 6 w 64"/>
                <a:gd name="T19" fmla="*/ 37 h 64"/>
                <a:gd name="T20" fmla="*/ 6 w 64"/>
                <a:gd name="T21" fmla="*/ 42 h 64"/>
                <a:gd name="T22" fmla="*/ 6 w 64"/>
                <a:gd name="T23" fmla="*/ 47 h 64"/>
                <a:gd name="T24" fmla="*/ 5 w 64"/>
                <a:gd name="T25" fmla="*/ 50 h 64"/>
                <a:gd name="T26" fmla="*/ 3 w 64"/>
                <a:gd name="T27" fmla="*/ 55 h 64"/>
                <a:gd name="T28" fmla="*/ 2 w 64"/>
                <a:gd name="T29" fmla="*/ 59 h 64"/>
                <a:gd name="T30" fmla="*/ 0 w 64"/>
                <a:gd name="T31" fmla="*/ 64 h 64"/>
                <a:gd name="T32" fmla="*/ 64 w 64"/>
                <a:gd name="T33" fmla="*/ 32 h 6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64"/>
                <a:gd name="T53" fmla="*/ 64 w 64"/>
                <a:gd name="T54" fmla="*/ 64 h 6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64">
                  <a:moveTo>
                    <a:pt x="64" y="32"/>
                  </a:moveTo>
                  <a:lnTo>
                    <a:pt x="0" y="0"/>
                  </a:lnTo>
                  <a:lnTo>
                    <a:pt x="2" y="5"/>
                  </a:lnTo>
                  <a:lnTo>
                    <a:pt x="3" y="8"/>
                  </a:lnTo>
                  <a:lnTo>
                    <a:pt x="5" y="13"/>
                  </a:lnTo>
                  <a:lnTo>
                    <a:pt x="6" y="18"/>
                  </a:lnTo>
                  <a:lnTo>
                    <a:pt x="6" y="23"/>
                  </a:lnTo>
                  <a:lnTo>
                    <a:pt x="6" y="27"/>
                  </a:lnTo>
                  <a:lnTo>
                    <a:pt x="8" y="32"/>
                  </a:lnTo>
                  <a:lnTo>
                    <a:pt x="6" y="37"/>
                  </a:lnTo>
                  <a:lnTo>
                    <a:pt x="6" y="42"/>
                  </a:lnTo>
                  <a:lnTo>
                    <a:pt x="6" y="47"/>
                  </a:lnTo>
                  <a:lnTo>
                    <a:pt x="5" y="50"/>
                  </a:lnTo>
                  <a:lnTo>
                    <a:pt x="3" y="55"/>
                  </a:lnTo>
                  <a:lnTo>
                    <a:pt x="2" y="59"/>
                  </a:lnTo>
                  <a:lnTo>
                    <a:pt x="0" y="64"/>
                  </a:lnTo>
                  <a:lnTo>
                    <a:pt x="6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</p:grpSp>
      <p:sp>
        <p:nvSpPr>
          <p:cNvPr id="105514" name="Freeform 42"/>
          <p:cNvSpPr>
            <a:spLocks/>
          </p:cNvSpPr>
          <p:nvPr/>
        </p:nvSpPr>
        <p:spPr bwMode="auto">
          <a:xfrm>
            <a:off x="2566988" y="1489075"/>
            <a:ext cx="1828800" cy="4806950"/>
          </a:xfrm>
          <a:custGeom>
            <a:avLst/>
            <a:gdLst>
              <a:gd name="T0" fmla="*/ 2147483647 w 1152"/>
              <a:gd name="T1" fmla="*/ 2147483647 h 3028"/>
              <a:gd name="T2" fmla="*/ 0 w 1152"/>
              <a:gd name="T3" fmla="*/ 0 h 3028"/>
              <a:gd name="T4" fmla="*/ 0 w 1152"/>
              <a:gd name="T5" fmla="*/ 0 h 3028"/>
              <a:gd name="T6" fmla="*/ 0 60000 65536"/>
              <a:gd name="T7" fmla="*/ 0 60000 65536"/>
              <a:gd name="T8" fmla="*/ 0 60000 65536"/>
              <a:gd name="T9" fmla="*/ 0 w 1152"/>
              <a:gd name="T10" fmla="*/ 0 h 3028"/>
              <a:gd name="T11" fmla="*/ 1152 w 1152"/>
              <a:gd name="T12" fmla="*/ 3028 h 30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3028">
                <a:moveTo>
                  <a:pt x="1152" y="302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5517" name="Freeform 45"/>
          <p:cNvSpPr>
            <a:spLocks/>
          </p:cNvSpPr>
          <p:nvPr/>
        </p:nvSpPr>
        <p:spPr bwMode="auto">
          <a:xfrm>
            <a:off x="2681288" y="3689351"/>
            <a:ext cx="1600200" cy="2378075"/>
          </a:xfrm>
          <a:custGeom>
            <a:avLst/>
            <a:gdLst>
              <a:gd name="T0" fmla="*/ 0 w 1008"/>
              <a:gd name="T1" fmla="*/ 0 h 1498"/>
              <a:gd name="T2" fmla="*/ 2147483647 w 1008"/>
              <a:gd name="T3" fmla="*/ 2147483647 h 1498"/>
              <a:gd name="T4" fmla="*/ 2147483647 w 1008"/>
              <a:gd name="T5" fmla="*/ 2147483647 h 1498"/>
              <a:gd name="T6" fmla="*/ 0 w 1008"/>
              <a:gd name="T7" fmla="*/ 2147483647 h 1498"/>
              <a:gd name="T8" fmla="*/ 0 w 1008"/>
              <a:gd name="T9" fmla="*/ 0 h 14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1498"/>
              <a:gd name="T17" fmla="*/ 1008 w 1008"/>
              <a:gd name="T18" fmla="*/ 1498 h 14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1498">
                <a:moveTo>
                  <a:pt x="0" y="0"/>
                </a:moveTo>
                <a:lnTo>
                  <a:pt x="576" y="303"/>
                </a:lnTo>
                <a:lnTo>
                  <a:pt x="1008" y="1498"/>
                </a:lnTo>
                <a:lnTo>
                  <a:pt x="0" y="1498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grpSp>
        <p:nvGrpSpPr>
          <p:cNvPr id="9233" name="Group 46"/>
          <p:cNvGrpSpPr>
            <a:grpSpLocks/>
          </p:cNvGrpSpPr>
          <p:nvPr/>
        </p:nvGrpSpPr>
        <p:grpSpPr bwMode="auto">
          <a:xfrm>
            <a:off x="2681289" y="1473201"/>
            <a:ext cx="4878387" cy="4587875"/>
            <a:chOff x="1032" y="928"/>
            <a:chExt cx="3073" cy="2890"/>
          </a:xfrm>
        </p:grpSpPr>
        <p:sp>
          <p:nvSpPr>
            <p:cNvPr id="9252" name="Freeform 36"/>
            <p:cNvSpPr>
              <a:spLocks/>
            </p:cNvSpPr>
            <p:nvPr/>
          </p:nvSpPr>
          <p:spPr bwMode="auto">
            <a:xfrm>
              <a:off x="1032" y="928"/>
              <a:ext cx="1" cy="2888"/>
            </a:xfrm>
            <a:custGeom>
              <a:avLst/>
              <a:gdLst>
                <a:gd name="T0" fmla="*/ 0 w 1"/>
                <a:gd name="T1" fmla="*/ 0 h 2888"/>
                <a:gd name="T2" fmla="*/ 0 w 1"/>
                <a:gd name="T3" fmla="*/ 2888 h 2888"/>
                <a:gd name="T4" fmla="*/ 0 w 1"/>
                <a:gd name="T5" fmla="*/ 2888 h 2888"/>
                <a:gd name="T6" fmla="*/ 0 60000 65536"/>
                <a:gd name="T7" fmla="*/ 0 60000 65536"/>
                <a:gd name="T8" fmla="*/ 0 60000 65536"/>
                <a:gd name="T9" fmla="*/ 0 w 1"/>
                <a:gd name="T10" fmla="*/ 0 h 2888"/>
                <a:gd name="T11" fmla="*/ 1 w 1"/>
                <a:gd name="T12" fmla="*/ 2888 h 28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888">
                  <a:moveTo>
                    <a:pt x="0" y="0"/>
                  </a:moveTo>
                  <a:lnTo>
                    <a:pt x="0" y="288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  <p:sp>
          <p:nvSpPr>
            <p:cNvPr id="9253" name="Freeform 38"/>
            <p:cNvSpPr>
              <a:spLocks/>
            </p:cNvSpPr>
            <p:nvPr/>
          </p:nvSpPr>
          <p:spPr bwMode="auto">
            <a:xfrm>
              <a:off x="1032" y="3817"/>
              <a:ext cx="3073" cy="1"/>
            </a:xfrm>
            <a:custGeom>
              <a:avLst/>
              <a:gdLst>
                <a:gd name="T0" fmla="*/ 3073 w 3073"/>
                <a:gd name="T1" fmla="*/ 0 h 1"/>
                <a:gd name="T2" fmla="*/ 0 w 3073"/>
                <a:gd name="T3" fmla="*/ 0 h 1"/>
                <a:gd name="T4" fmla="*/ 0 w 3073"/>
                <a:gd name="T5" fmla="*/ 0 h 1"/>
                <a:gd name="T6" fmla="*/ 0 60000 65536"/>
                <a:gd name="T7" fmla="*/ 0 60000 65536"/>
                <a:gd name="T8" fmla="*/ 0 60000 65536"/>
                <a:gd name="T9" fmla="*/ 0 w 3073"/>
                <a:gd name="T10" fmla="*/ 0 h 1"/>
                <a:gd name="T11" fmla="*/ 3073 w 307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3" h="1">
                  <a:moveTo>
                    <a:pt x="3073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id-ID"/>
            </a:p>
          </p:txBody>
        </p:sp>
      </p:grpSp>
      <p:sp>
        <p:nvSpPr>
          <p:cNvPr id="105513" name="Freeform 41"/>
          <p:cNvSpPr>
            <a:spLocks/>
          </p:cNvSpPr>
          <p:nvPr/>
        </p:nvSpPr>
        <p:spPr bwMode="auto">
          <a:xfrm>
            <a:off x="2592388" y="1628776"/>
            <a:ext cx="177800" cy="174625"/>
          </a:xfrm>
          <a:custGeom>
            <a:avLst/>
            <a:gdLst>
              <a:gd name="T0" fmla="*/ 0 w 112"/>
              <a:gd name="T1" fmla="*/ 2147483647 h 110"/>
              <a:gd name="T2" fmla="*/ 2147483647 w 112"/>
              <a:gd name="T3" fmla="*/ 2147483647 h 110"/>
              <a:gd name="T4" fmla="*/ 2147483647 w 112"/>
              <a:gd name="T5" fmla="*/ 2147483647 h 110"/>
              <a:gd name="T6" fmla="*/ 2147483647 w 112"/>
              <a:gd name="T7" fmla="*/ 2147483647 h 110"/>
              <a:gd name="T8" fmla="*/ 2147483647 w 112"/>
              <a:gd name="T9" fmla="*/ 2147483647 h 110"/>
              <a:gd name="T10" fmla="*/ 2147483647 w 112"/>
              <a:gd name="T11" fmla="*/ 0 h 110"/>
              <a:gd name="T12" fmla="*/ 2147483647 w 112"/>
              <a:gd name="T13" fmla="*/ 2147483647 h 110"/>
              <a:gd name="T14" fmla="*/ 2147483647 w 112"/>
              <a:gd name="T15" fmla="*/ 2147483647 h 110"/>
              <a:gd name="T16" fmla="*/ 2147483647 w 112"/>
              <a:gd name="T17" fmla="*/ 2147483647 h 110"/>
              <a:gd name="T18" fmla="*/ 2147483647 w 112"/>
              <a:gd name="T19" fmla="*/ 2147483647 h 110"/>
              <a:gd name="T20" fmla="*/ 2147483647 w 112"/>
              <a:gd name="T21" fmla="*/ 2147483647 h 110"/>
              <a:gd name="T22" fmla="*/ 2147483647 w 112"/>
              <a:gd name="T23" fmla="*/ 2147483647 h 110"/>
              <a:gd name="T24" fmla="*/ 2147483647 w 112"/>
              <a:gd name="T25" fmla="*/ 2147483647 h 110"/>
              <a:gd name="T26" fmla="*/ 2147483647 w 112"/>
              <a:gd name="T27" fmla="*/ 2147483647 h 110"/>
              <a:gd name="T28" fmla="*/ 2147483647 w 112"/>
              <a:gd name="T29" fmla="*/ 2147483647 h 110"/>
              <a:gd name="T30" fmla="*/ 2147483647 w 112"/>
              <a:gd name="T31" fmla="*/ 2147483647 h 110"/>
              <a:gd name="T32" fmla="*/ 2147483647 w 112"/>
              <a:gd name="T33" fmla="*/ 2147483647 h 110"/>
              <a:gd name="T34" fmla="*/ 2147483647 w 112"/>
              <a:gd name="T35" fmla="*/ 2147483647 h 110"/>
              <a:gd name="T36" fmla="*/ 2147483647 w 112"/>
              <a:gd name="T37" fmla="*/ 2147483647 h 110"/>
              <a:gd name="T38" fmla="*/ 2147483647 w 112"/>
              <a:gd name="T39" fmla="*/ 2147483647 h 110"/>
              <a:gd name="T40" fmla="*/ 0 w 112"/>
              <a:gd name="T41" fmla="*/ 2147483647 h 1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2"/>
              <a:gd name="T64" fmla="*/ 0 h 110"/>
              <a:gd name="T65" fmla="*/ 112 w 112"/>
              <a:gd name="T66" fmla="*/ 110 h 1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2" h="110">
                <a:moveTo>
                  <a:pt x="0" y="56"/>
                </a:moveTo>
                <a:lnTo>
                  <a:pt x="3" y="38"/>
                </a:lnTo>
                <a:lnTo>
                  <a:pt x="11" y="22"/>
                </a:lnTo>
                <a:lnTo>
                  <a:pt x="24" y="11"/>
                </a:lnTo>
                <a:lnTo>
                  <a:pt x="40" y="3"/>
                </a:lnTo>
                <a:lnTo>
                  <a:pt x="56" y="0"/>
                </a:lnTo>
                <a:lnTo>
                  <a:pt x="74" y="3"/>
                </a:lnTo>
                <a:lnTo>
                  <a:pt x="89" y="11"/>
                </a:lnTo>
                <a:lnTo>
                  <a:pt x="101" y="22"/>
                </a:lnTo>
                <a:lnTo>
                  <a:pt x="109" y="38"/>
                </a:lnTo>
                <a:lnTo>
                  <a:pt x="112" y="56"/>
                </a:lnTo>
                <a:lnTo>
                  <a:pt x="109" y="72"/>
                </a:lnTo>
                <a:lnTo>
                  <a:pt x="101" y="88"/>
                </a:lnTo>
                <a:lnTo>
                  <a:pt x="89" y="101"/>
                </a:lnTo>
                <a:lnTo>
                  <a:pt x="74" y="109"/>
                </a:lnTo>
                <a:lnTo>
                  <a:pt x="56" y="110"/>
                </a:lnTo>
                <a:lnTo>
                  <a:pt x="40" y="109"/>
                </a:lnTo>
                <a:lnTo>
                  <a:pt x="24" y="101"/>
                </a:lnTo>
                <a:lnTo>
                  <a:pt x="11" y="88"/>
                </a:lnTo>
                <a:lnTo>
                  <a:pt x="3" y="72"/>
                </a:lnTo>
                <a:lnTo>
                  <a:pt x="0" y="56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5505" name="Freeform 33"/>
          <p:cNvSpPr>
            <a:spLocks/>
          </p:cNvSpPr>
          <p:nvPr/>
        </p:nvSpPr>
        <p:spPr bwMode="auto">
          <a:xfrm>
            <a:off x="4194176" y="5978525"/>
            <a:ext cx="176213" cy="177800"/>
          </a:xfrm>
          <a:custGeom>
            <a:avLst/>
            <a:gdLst>
              <a:gd name="T0" fmla="*/ 0 w 111"/>
              <a:gd name="T1" fmla="*/ 2147483647 h 112"/>
              <a:gd name="T2" fmla="*/ 2147483647 w 111"/>
              <a:gd name="T3" fmla="*/ 2147483647 h 112"/>
              <a:gd name="T4" fmla="*/ 2147483647 w 111"/>
              <a:gd name="T5" fmla="*/ 2147483647 h 112"/>
              <a:gd name="T6" fmla="*/ 2147483647 w 111"/>
              <a:gd name="T7" fmla="*/ 2147483647 h 112"/>
              <a:gd name="T8" fmla="*/ 2147483647 w 111"/>
              <a:gd name="T9" fmla="*/ 2147483647 h 112"/>
              <a:gd name="T10" fmla="*/ 2147483647 w 111"/>
              <a:gd name="T11" fmla="*/ 0 h 112"/>
              <a:gd name="T12" fmla="*/ 2147483647 w 111"/>
              <a:gd name="T13" fmla="*/ 2147483647 h 112"/>
              <a:gd name="T14" fmla="*/ 2147483647 w 111"/>
              <a:gd name="T15" fmla="*/ 2147483647 h 112"/>
              <a:gd name="T16" fmla="*/ 2147483647 w 111"/>
              <a:gd name="T17" fmla="*/ 2147483647 h 112"/>
              <a:gd name="T18" fmla="*/ 2147483647 w 111"/>
              <a:gd name="T19" fmla="*/ 2147483647 h 112"/>
              <a:gd name="T20" fmla="*/ 2147483647 w 111"/>
              <a:gd name="T21" fmla="*/ 2147483647 h 112"/>
              <a:gd name="T22" fmla="*/ 2147483647 w 111"/>
              <a:gd name="T23" fmla="*/ 2147483647 h 112"/>
              <a:gd name="T24" fmla="*/ 2147483647 w 111"/>
              <a:gd name="T25" fmla="*/ 2147483647 h 112"/>
              <a:gd name="T26" fmla="*/ 2147483647 w 111"/>
              <a:gd name="T27" fmla="*/ 2147483647 h 112"/>
              <a:gd name="T28" fmla="*/ 2147483647 w 111"/>
              <a:gd name="T29" fmla="*/ 2147483647 h 112"/>
              <a:gd name="T30" fmla="*/ 2147483647 w 111"/>
              <a:gd name="T31" fmla="*/ 2147483647 h 112"/>
              <a:gd name="T32" fmla="*/ 2147483647 w 111"/>
              <a:gd name="T33" fmla="*/ 2147483647 h 112"/>
              <a:gd name="T34" fmla="*/ 2147483647 w 111"/>
              <a:gd name="T35" fmla="*/ 2147483647 h 112"/>
              <a:gd name="T36" fmla="*/ 2147483647 w 111"/>
              <a:gd name="T37" fmla="*/ 2147483647 h 112"/>
              <a:gd name="T38" fmla="*/ 2147483647 w 111"/>
              <a:gd name="T39" fmla="*/ 2147483647 h 112"/>
              <a:gd name="T40" fmla="*/ 0 w 111"/>
              <a:gd name="T41" fmla="*/ 2147483647 h 1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"/>
              <a:gd name="T64" fmla="*/ 0 h 112"/>
              <a:gd name="T65" fmla="*/ 111 w 111"/>
              <a:gd name="T66" fmla="*/ 112 h 1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" h="112">
                <a:moveTo>
                  <a:pt x="0" y="56"/>
                </a:moveTo>
                <a:lnTo>
                  <a:pt x="2" y="38"/>
                </a:lnTo>
                <a:lnTo>
                  <a:pt x="10" y="22"/>
                </a:lnTo>
                <a:lnTo>
                  <a:pt x="23" y="11"/>
                </a:lnTo>
                <a:lnTo>
                  <a:pt x="39" y="3"/>
                </a:lnTo>
                <a:lnTo>
                  <a:pt x="55" y="0"/>
                </a:lnTo>
                <a:lnTo>
                  <a:pt x="72" y="3"/>
                </a:lnTo>
                <a:lnTo>
                  <a:pt x="88" y="11"/>
                </a:lnTo>
                <a:lnTo>
                  <a:pt x="100" y="22"/>
                </a:lnTo>
                <a:lnTo>
                  <a:pt x="108" y="38"/>
                </a:lnTo>
                <a:lnTo>
                  <a:pt x="111" y="56"/>
                </a:lnTo>
                <a:lnTo>
                  <a:pt x="108" y="74"/>
                </a:lnTo>
                <a:lnTo>
                  <a:pt x="100" y="88"/>
                </a:lnTo>
                <a:lnTo>
                  <a:pt x="88" y="101"/>
                </a:lnTo>
                <a:lnTo>
                  <a:pt x="72" y="109"/>
                </a:lnTo>
                <a:lnTo>
                  <a:pt x="55" y="112"/>
                </a:lnTo>
                <a:lnTo>
                  <a:pt x="39" y="109"/>
                </a:lnTo>
                <a:lnTo>
                  <a:pt x="23" y="101"/>
                </a:lnTo>
                <a:lnTo>
                  <a:pt x="10" y="88"/>
                </a:lnTo>
                <a:lnTo>
                  <a:pt x="2" y="74"/>
                </a:lnTo>
                <a:lnTo>
                  <a:pt x="0" y="56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9236" name="Freeform 43"/>
          <p:cNvSpPr>
            <a:spLocks/>
          </p:cNvSpPr>
          <p:nvPr/>
        </p:nvSpPr>
        <p:spPr bwMode="auto">
          <a:xfrm>
            <a:off x="2224089" y="3478214"/>
            <a:ext cx="5716587" cy="2917825"/>
          </a:xfrm>
          <a:custGeom>
            <a:avLst/>
            <a:gdLst>
              <a:gd name="T0" fmla="*/ 2147483647 w 3601"/>
              <a:gd name="T1" fmla="*/ 2147483647 h 1838"/>
              <a:gd name="T2" fmla="*/ 0 w 3601"/>
              <a:gd name="T3" fmla="*/ 0 h 1838"/>
              <a:gd name="T4" fmla="*/ 0 w 3601"/>
              <a:gd name="T5" fmla="*/ 0 h 1838"/>
              <a:gd name="T6" fmla="*/ 0 60000 65536"/>
              <a:gd name="T7" fmla="*/ 0 60000 65536"/>
              <a:gd name="T8" fmla="*/ 0 60000 65536"/>
              <a:gd name="T9" fmla="*/ 0 w 3601"/>
              <a:gd name="T10" fmla="*/ 0 h 1838"/>
              <a:gd name="T11" fmla="*/ 3601 w 3601"/>
              <a:gd name="T12" fmla="*/ 1838 h 18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01" h="1838">
                <a:moveTo>
                  <a:pt x="3601" y="1838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9237" name="Freeform 40"/>
          <p:cNvSpPr>
            <a:spLocks/>
          </p:cNvSpPr>
          <p:nvPr/>
        </p:nvSpPr>
        <p:spPr bwMode="auto">
          <a:xfrm>
            <a:off x="2592388" y="3600450"/>
            <a:ext cx="177800" cy="177800"/>
          </a:xfrm>
          <a:custGeom>
            <a:avLst/>
            <a:gdLst>
              <a:gd name="T0" fmla="*/ 0 w 112"/>
              <a:gd name="T1" fmla="*/ 2147483647 h 112"/>
              <a:gd name="T2" fmla="*/ 2147483647 w 112"/>
              <a:gd name="T3" fmla="*/ 2147483647 h 112"/>
              <a:gd name="T4" fmla="*/ 2147483647 w 112"/>
              <a:gd name="T5" fmla="*/ 2147483647 h 112"/>
              <a:gd name="T6" fmla="*/ 2147483647 w 112"/>
              <a:gd name="T7" fmla="*/ 2147483647 h 112"/>
              <a:gd name="T8" fmla="*/ 2147483647 w 112"/>
              <a:gd name="T9" fmla="*/ 2147483647 h 112"/>
              <a:gd name="T10" fmla="*/ 2147483647 w 112"/>
              <a:gd name="T11" fmla="*/ 0 h 112"/>
              <a:gd name="T12" fmla="*/ 2147483647 w 112"/>
              <a:gd name="T13" fmla="*/ 2147483647 h 112"/>
              <a:gd name="T14" fmla="*/ 2147483647 w 112"/>
              <a:gd name="T15" fmla="*/ 2147483647 h 112"/>
              <a:gd name="T16" fmla="*/ 2147483647 w 112"/>
              <a:gd name="T17" fmla="*/ 2147483647 h 112"/>
              <a:gd name="T18" fmla="*/ 2147483647 w 112"/>
              <a:gd name="T19" fmla="*/ 2147483647 h 112"/>
              <a:gd name="T20" fmla="*/ 2147483647 w 112"/>
              <a:gd name="T21" fmla="*/ 2147483647 h 112"/>
              <a:gd name="T22" fmla="*/ 2147483647 w 112"/>
              <a:gd name="T23" fmla="*/ 2147483647 h 112"/>
              <a:gd name="T24" fmla="*/ 2147483647 w 112"/>
              <a:gd name="T25" fmla="*/ 2147483647 h 112"/>
              <a:gd name="T26" fmla="*/ 2147483647 w 112"/>
              <a:gd name="T27" fmla="*/ 2147483647 h 112"/>
              <a:gd name="T28" fmla="*/ 2147483647 w 112"/>
              <a:gd name="T29" fmla="*/ 2147483647 h 112"/>
              <a:gd name="T30" fmla="*/ 2147483647 w 112"/>
              <a:gd name="T31" fmla="*/ 2147483647 h 112"/>
              <a:gd name="T32" fmla="*/ 2147483647 w 112"/>
              <a:gd name="T33" fmla="*/ 2147483647 h 112"/>
              <a:gd name="T34" fmla="*/ 2147483647 w 112"/>
              <a:gd name="T35" fmla="*/ 2147483647 h 112"/>
              <a:gd name="T36" fmla="*/ 2147483647 w 112"/>
              <a:gd name="T37" fmla="*/ 2147483647 h 112"/>
              <a:gd name="T38" fmla="*/ 2147483647 w 112"/>
              <a:gd name="T39" fmla="*/ 2147483647 h 112"/>
              <a:gd name="T40" fmla="*/ 0 w 112"/>
              <a:gd name="T41" fmla="*/ 2147483647 h 1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2"/>
              <a:gd name="T64" fmla="*/ 0 h 112"/>
              <a:gd name="T65" fmla="*/ 112 w 112"/>
              <a:gd name="T66" fmla="*/ 112 h 1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2" h="112">
                <a:moveTo>
                  <a:pt x="0" y="56"/>
                </a:moveTo>
                <a:lnTo>
                  <a:pt x="3" y="38"/>
                </a:lnTo>
                <a:lnTo>
                  <a:pt x="11" y="24"/>
                </a:lnTo>
                <a:lnTo>
                  <a:pt x="24" y="11"/>
                </a:lnTo>
                <a:lnTo>
                  <a:pt x="40" y="3"/>
                </a:lnTo>
                <a:lnTo>
                  <a:pt x="56" y="0"/>
                </a:lnTo>
                <a:lnTo>
                  <a:pt x="74" y="3"/>
                </a:lnTo>
                <a:lnTo>
                  <a:pt x="89" y="11"/>
                </a:lnTo>
                <a:lnTo>
                  <a:pt x="101" y="24"/>
                </a:lnTo>
                <a:lnTo>
                  <a:pt x="109" y="38"/>
                </a:lnTo>
                <a:lnTo>
                  <a:pt x="112" y="56"/>
                </a:lnTo>
                <a:lnTo>
                  <a:pt x="109" y="73"/>
                </a:lnTo>
                <a:lnTo>
                  <a:pt x="101" y="88"/>
                </a:lnTo>
                <a:lnTo>
                  <a:pt x="89" y="101"/>
                </a:lnTo>
                <a:lnTo>
                  <a:pt x="74" y="109"/>
                </a:lnTo>
                <a:lnTo>
                  <a:pt x="56" y="112"/>
                </a:lnTo>
                <a:lnTo>
                  <a:pt x="40" y="109"/>
                </a:lnTo>
                <a:lnTo>
                  <a:pt x="24" y="101"/>
                </a:lnTo>
                <a:lnTo>
                  <a:pt x="11" y="88"/>
                </a:lnTo>
                <a:lnTo>
                  <a:pt x="3" y="73"/>
                </a:lnTo>
                <a:lnTo>
                  <a:pt x="0" y="56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9238" name="Freeform 32"/>
          <p:cNvSpPr>
            <a:spLocks/>
          </p:cNvSpPr>
          <p:nvPr/>
        </p:nvSpPr>
        <p:spPr bwMode="auto">
          <a:xfrm>
            <a:off x="7165976" y="5978525"/>
            <a:ext cx="174625" cy="177800"/>
          </a:xfrm>
          <a:custGeom>
            <a:avLst/>
            <a:gdLst>
              <a:gd name="T0" fmla="*/ 0 w 110"/>
              <a:gd name="T1" fmla="*/ 2147483647 h 112"/>
              <a:gd name="T2" fmla="*/ 2147483647 w 110"/>
              <a:gd name="T3" fmla="*/ 2147483647 h 112"/>
              <a:gd name="T4" fmla="*/ 2147483647 w 110"/>
              <a:gd name="T5" fmla="*/ 2147483647 h 112"/>
              <a:gd name="T6" fmla="*/ 2147483647 w 110"/>
              <a:gd name="T7" fmla="*/ 2147483647 h 112"/>
              <a:gd name="T8" fmla="*/ 2147483647 w 110"/>
              <a:gd name="T9" fmla="*/ 2147483647 h 112"/>
              <a:gd name="T10" fmla="*/ 2147483647 w 110"/>
              <a:gd name="T11" fmla="*/ 0 h 112"/>
              <a:gd name="T12" fmla="*/ 2147483647 w 110"/>
              <a:gd name="T13" fmla="*/ 2147483647 h 112"/>
              <a:gd name="T14" fmla="*/ 2147483647 w 110"/>
              <a:gd name="T15" fmla="*/ 2147483647 h 112"/>
              <a:gd name="T16" fmla="*/ 2147483647 w 110"/>
              <a:gd name="T17" fmla="*/ 2147483647 h 112"/>
              <a:gd name="T18" fmla="*/ 2147483647 w 110"/>
              <a:gd name="T19" fmla="*/ 2147483647 h 112"/>
              <a:gd name="T20" fmla="*/ 2147483647 w 110"/>
              <a:gd name="T21" fmla="*/ 2147483647 h 112"/>
              <a:gd name="T22" fmla="*/ 2147483647 w 110"/>
              <a:gd name="T23" fmla="*/ 2147483647 h 112"/>
              <a:gd name="T24" fmla="*/ 2147483647 w 110"/>
              <a:gd name="T25" fmla="*/ 2147483647 h 112"/>
              <a:gd name="T26" fmla="*/ 2147483647 w 110"/>
              <a:gd name="T27" fmla="*/ 2147483647 h 112"/>
              <a:gd name="T28" fmla="*/ 2147483647 w 110"/>
              <a:gd name="T29" fmla="*/ 2147483647 h 112"/>
              <a:gd name="T30" fmla="*/ 2147483647 w 110"/>
              <a:gd name="T31" fmla="*/ 2147483647 h 112"/>
              <a:gd name="T32" fmla="*/ 2147483647 w 110"/>
              <a:gd name="T33" fmla="*/ 2147483647 h 112"/>
              <a:gd name="T34" fmla="*/ 2147483647 w 110"/>
              <a:gd name="T35" fmla="*/ 2147483647 h 112"/>
              <a:gd name="T36" fmla="*/ 2147483647 w 110"/>
              <a:gd name="T37" fmla="*/ 2147483647 h 112"/>
              <a:gd name="T38" fmla="*/ 2147483647 w 110"/>
              <a:gd name="T39" fmla="*/ 2147483647 h 112"/>
              <a:gd name="T40" fmla="*/ 0 w 110"/>
              <a:gd name="T41" fmla="*/ 2147483647 h 1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0"/>
              <a:gd name="T64" fmla="*/ 0 h 112"/>
              <a:gd name="T65" fmla="*/ 110 w 110"/>
              <a:gd name="T66" fmla="*/ 112 h 1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0" h="112">
                <a:moveTo>
                  <a:pt x="0" y="56"/>
                </a:moveTo>
                <a:lnTo>
                  <a:pt x="2" y="38"/>
                </a:lnTo>
                <a:lnTo>
                  <a:pt x="10" y="22"/>
                </a:lnTo>
                <a:lnTo>
                  <a:pt x="22" y="11"/>
                </a:lnTo>
                <a:lnTo>
                  <a:pt x="38" y="3"/>
                </a:lnTo>
                <a:lnTo>
                  <a:pt x="54" y="0"/>
                </a:lnTo>
                <a:lnTo>
                  <a:pt x="72" y="3"/>
                </a:lnTo>
                <a:lnTo>
                  <a:pt x="88" y="11"/>
                </a:lnTo>
                <a:lnTo>
                  <a:pt x="101" y="22"/>
                </a:lnTo>
                <a:lnTo>
                  <a:pt x="109" y="38"/>
                </a:lnTo>
                <a:lnTo>
                  <a:pt x="110" y="56"/>
                </a:lnTo>
                <a:lnTo>
                  <a:pt x="109" y="74"/>
                </a:lnTo>
                <a:lnTo>
                  <a:pt x="101" y="88"/>
                </a:lnTo>
                <a:lnTo>
                  <a:pt x="88" y="101"/>
                </a:lnTo>
                <a:lnTo>
                  <a:pt x="72" y="109"/>
                </a:lnTo>
                <a:lnTo>
                  <a:pt x="54" y="112"/>
                </a:lnTo>
                <a:lnTo>
                  <a:pt x="38" y="109"/>
                </a:lnTo>
                <a:lnTo>
                  <a:pt x="22" y="101"/>
                </a:lnTo>
                <a:lnTo>
                  <a:pt x="10" y="88"/>
                </a:lnTo>
                <a:lnTo>
                  <a:pt x="2" y="74"/>
                </a:lnTo>
                <a:lnTo>
                  <a:pt x="0" y="56"/>
                </a:lnTo>
                <a:close/>
              </a:path>
            </a:pathLst>
          </a:custGeom>
          <a:solidFill>
            <a:srgbClr val="00FF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105549" name="Text Box 77"/>
          <p:cNvSpPr txBox="1">
            <a:spLocks noChangeArrowheads="1"/>
          </p:cNvSpPr>
          <p:nvPr/>
        </p:nvSpPr>
        <p:spPr bwMode="auto">
          <a:xfrm>
            <a:off x="6037264" y="2646363"/>
            <a:ext cx="782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1</a:t>
            </a:r>
            <a:r>
              <a:rPr lang="en-US" altLang="id-ID" sz="1800" b="1">
                <a:latin typeface="Arial" panose="020B0604020202020204" pitchFamily="34" charset="0"/>
              </a:rPr>
              <a:t> = 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50" name="Line 78"/>
          <p:cNvSpPr>
            <a:spLocks noChangeShapeType="1"/>
          </p:cNvSpPr>
          <p:nvPr/>
        </p:nvSpPr>
        <p:spPr bwMode="auto">
          <a:xfrm>
            <a:off x="6815138" y="28384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551" name="Text Box 79"/>
          <p:cNvSpPr txBox="1">
            <a:spLocks noChangeArrowheads="1"/>
          </p:cNvSpPr>
          <p:nvPr/>
        </p:nvSpPr>
        <p:spPr bwMode="auto">
          <a:xfrm>
            <a:off x="7196138" y="2624138"/>
            <a:ext cx="99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2</a:t>
            </a:r>
            <a:r>
              <a:rPr lang="en-US" altLang="id-ID" sz="1800" b="1">
                <a:latin typeface="Arial" panose="020B0604020202020204" pitchFamily="34" charset="0"/>
              </a:rPr>
              <a:t> = 20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52" name="Text Box 80"/>
          <p:cNvSpPr txBox="1">
            <a:spLocks noChangeArrowheads="1"/>
          </p:cNvSpPr>
          <p:nvPr/>
        </p:nvSpPr>
        <p:spPr bwMode="auto">
          <a:xfrm>
            <a:off x="8275639" y="2646363"/>
            <a:ext cx="1381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id-ID" sz="1800" b="1">
                <a:latin typeface="Arial" panose="020B0604020202020204" pitchFamily="34" charset="0"/>
              </a:rPr>
              <a:t>  C (0, 20)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53" name="Text Box 81"/>
          <p:cNvSpPr txBox="1">
            <a:spLocks noChangeArrowheads="1"/>
          </p:cNvSpPr>
          <p:nvPr/>
        </p:nvSpPr>
        <p:spPr bwMode="auto">
          <a:xfrm>
            <a:off x="6053139" y="2928938"/>
            <a:ext cx="782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2</a:t>
            </a:r>
            <a:r>
              <a:rPr lang="en-US" altLang="id-ID" sz="1800" b="1">
                <a:latin typeface="Arial" panose="020B0604020202020204" pitchFamily="34" charset="0"/>
              </a:rPr>
              <a:t> = 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54" name="Line 82"/>
          <p:cNvSpPr>
            <a:spLocks noChangeShapeType="1"/>
          </p:cNvSpPr>
          <p:nvPr/>
        </p:nvSpPr>
        <p:spPr bwMode="auto">
          <a:xfrm>
            <a:off x="6831013" y="31210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105555" name="Text Box 83"/>
          <p:cNvSpPr txBox="1">
            <a:spLocks noChangeArrowheads="1"/>
          </p:cNvSpPr>
          <p:nvPr/>
        </p:nvSpPr>
        <p:spPr bwMode="auto">
          <a:xfrm>
            <a:off x="7212014" y="2906713"/>
            <a:ext cx="1203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1</a:t>
            </a:r>
            <a:r>
              <a:rPr lang="en-US" altLang="id-ID" sz="1800" b="1">
                <a:latin typeface="Arial" panose="020B0604020202020204" pitchFamily="34" charset="0"/>
              </a:rPr>
              <a:t> = 20/3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56" name="Text Box 84"/>
          <p:cNvSpPr txBox="1">
            <a:spLocks noChangeArrowheads="1"/>
          </p:cNvSpPr>
          <p:nvPr/>
        </p:nvSpPr>
        <p:spPr bwMode="auto">
          <a:xfrm>
            <a:off x="8291514" y="2928938"/>
            <a:ext cx="1571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id-ID" sz="1800" b="1">
                <a:latin typeface="Arial" panose="020B0604020202020204" pitchFamily="34" charset="0"/>
              </a:rPr>
              <a:t>  D (20/3, 0)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5572" name="Text Box 100"/>
          <p:cNvSpPr txBox="1">
            <a:spLocks noChangeArrowheads="1"/>
          </p:cNvSpPr>
          <p:nvPr/>
        </p:nvSpPr>
        <p:spPr bwMode="auto">
          <a:xfrm>
            <a:off x="5900738" y="2305051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3x</a:t>
            </a:r>
            <a:r>
              <a:rPr lang="en-US" altLang="id-ID" sz="1800" b="1" baseline="-25000">
                <a:latin typeface="Arial" panose="020B0604020202020204" pitchFamily="34" charset="0"/>
              </a:rPr>
              <a:t>1</a:t>
            </a:r>
            <a:r>
              <a:rPr lang="en-US" altLang="id-ID" sz="1800" b="1">
                <a:latin typeface="Arial" panose="020B0604020202020204" pitchFamily="34" charset="0"/>
              </a:rPr>
              <a:t> + x</a:t>
            </a:r>
            <a:r>
              <a:rPr lang="en-US" altLang="id-ID" sz="1800" b="1" baseline="-25000">
                <a:latin typeface="Arial" panose="020B0604020202020204" pitchFamily="34" charset="0"/>
              </a:rPr>
              <a:t>2</a:t>
            </a:r>
            <a:r>
              <a:rPr lang="en-US" altLang="id-ID" sz="1800" b="1">
                <a:latin typeface="Arial" panose="020B0604020202020204" pitchFamily="34" charset="0"/>
              </a:rPr>
              <a:t> =  20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5981701" y="3665538"/>
            <a:ext cx="43418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66"/>
                </a:solidFill>
                <a:cs typeface="Times New Roman" panose="02020603050405020304" pitchFamily="18" charset="0"/>
              </a:rPr>
              <a:t>Interseksi bidang AOB dan COD merupakan daerah fisibel</a:t>
            </a:r>
            <a:endParaRPr lang="en-GB" altLang="id-ID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p:sp>
        <p:nvSpPr>
          <p:cNvPr id="59" name="Curved Up Arrow 58"/>
          <p:cNvSpPr>
            <a:spLocks noChangeArrowheads="1"/>
          </p:cNvSpPr>
          <p:nvPr/>
        </p:nvSpPr>
        <p:spPr bwMode="auto">
          <a:xfrm rot="19575834" flipV="1">
            <a:off x="2085975" y="4491038"/>
            <a:ext cx="1276350" cy="569912"/>
          </a:xfrm>
          <a:prstGeom prst="curvedUpArrow">
            <a:avLst>
              <a:gd name="adj1" fmla="val 25008"/>
              <a:gd name="adj2" fmla="val 50037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797050" y="5275263"/>
            <a:ext cx="119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b="1">
                <a:solidFill>
                  <a:srgbClr val="6600FF"/>
                </a:solidFill>
                <a:cs typeface="Times New Roman" panose="02020603050405020304" pitchFamily="18" charset="0"/>
              </a:rPr>
              <a:t>Daerah Fisibel</a:t>
            </a:r>
            <a:endParaRPr lang="en-GB" altLang="id-ID" b="1">
              <a:solidFill>
                <a:srgbClr val="6600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8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0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0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16" grpId="0" animBg="1"/>
      <p:bldP spid="105478" grpId="0"/>
      <p:bldP spid="105502" grpId="0" autoUpdateAnimBg="0"/>
      <p:bldP spid="105503" grpId="0" autoUpdateAnimBg="0"/>
      <p:bldP spid="105514" grpId="0" animBg="1"/>
      <p:bldP spid="105517" grpId="0" animBg="1"/>
      <p:bldP spid="105513" grpId="0" animBg="1"/>
      <p:bldP spid="105505" grpId="0" animBg="1"/>
      <p:bldP spid="105549" grpId="0" autoUpdateAnimBg="0"/>
      <p:bldP spid="105551" grpId="0" autoUpdateAnimBg="0"/>
      <p:bldP spid="105552" grpId="0" autoUpdateAnimBg="0"/>
      <p:bldP spid="105553" grpId="0" autoUpdateAnimBg="0"/>
      <p:bldP spid="105555" grpId="0" autoUpdateAnimBg="0"/>
      <p:bldP spid="105556" grpId="0" autoUpdateAnimBg="0"/>
      <p:bldP spid="105572" grpId="0" autoUpdateAnimBg="0"/>
      <p:bldP spid="58" grpId="0"/>
      <p:bldP spid="59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64" name="Rectangle 68"/>
          <p:cNvSpPr>
            <a:spLocks noChangeArrowheads="1"/>
          </p:cNvSpPr>
          <p:nvPr/>
        </p:nvSpPr>
        <p:spPr bwMode="auto">
          <a:xfrm>
            <a:off x="5313363" y="4267200"/>
            <a:ext cx="40513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A4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graphicFrame>
        <p:nvGraphicFramePr>
          <p:cNvPr id="106554" name="Object 58"/>
          <p:cNvGraphicFramePr>
            <a:graphicFrameLocks noChangeAspect="1"/>
          </p:cNvGraphicFramePr>
          <p:nvPr/>
        </p:nvGraphicFramePr>
        <p:xfrm>
          <a:off x="1585914" y="1422400"/>
          <a:ext cx="6415087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VISIO" r:id="rId4" imgW="6415200" imgH="5283720" progId="Visio.Drawing.6">
                  <p:embed/>
                </p:oleObj>
              </mc:Choice>
              <mc:Fallback>
                <p:oleObj name="VISIO" r:id="rId4" imgW="6415200" imgH="5283720" progId="Visio.Drawing.6">
                  <p:embed/>
                  <p:pic>
                    <p:nvPicPr>
                      <p:cNvPr id="10655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4" y="1422400"/>
                        <a:ext cx="6415087" cy="528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70497" y="252480"/>
            <a:ext cx="7680018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id-ID" dirty="0" err="1">
                <a:solidFill>
                  <a:srgbClr val="9900FF"/>
                </a:solidFill>
              </a:rPr>
              <a:t>Contoh</a:t>
            </a:r>
            <a:r>
              <a:rPr lang="en-US" altLang="id-ID" dirty="0">
                <a:solidFill>
                  <a:srgbClr val="9900FF"/>
                </a:solidFill>
              </a:rPr>
              <a:t> 2.</a:t>
            </a:r>
            <a:r>
              <a:rPr lang="id-ID" altLang="id-ID" dirty="0">
                <a:solidFill>
                  <a:srgbClr val="9900FF"/>
                </a:solidFill>
              </a:rPr>
              <a:t>7 dari Soal Contoh 2.2 </a:t>
            </a:r>
            <a:br>
              <a:rPr lang="en-US" altLang="id-ID" dirty="0">
                <a:solidFill>
                  <a:srgbClr val="9900FF"/>
                </a:solidFill>
              </a:rPr>
            </a:br>
            <a:r>
              <a:rPr lang="en-US" altLang="id-ID" dirty="0">
                <a:solidFill>
                  <a:srgbClr val="9900FF"/>
                </a:solidFill>
              </a:rPr>
              <a:t>Program Linier – </a:t>
            </a:r>
            <a:r>
              <a:rPr lang="en-US" altLang="id-ID" dirty="0" err="1">
                <a:solidFill>
                  <a:srgbClr val="9900FF"/>
                </a:solidFill>
              </a:rPr>
              <a:t>Penyelesaian</a:t>
            </a:r>
            <a:r>
              <a:rPr lang="en-US" altLang="id-ID" dirty="0">
                <a:solidFill>
                  <a:srgbClr val="9900FF"/>
                </a:solidFill>
              </a:rPr>
              <a:t> </a:t>
            </a:r>
            <a:r>
              <a:rPr lang="en-US" altLang="id-ID" dirty="0" err="1">
                <a:solidFill>
                  <a:srgbClr val="9900FF"/>
                </a:solidFill>
              </a:rPr>
              <a:t>Grafik</a:t>
            </a:r>
            <a:r>
              <a:rPr lang="en-US" altLang="id-ID" dirty="0">
                <a:solidFill>
                  <a:srgbClr val="9900FF"/>
                </a:solidFill>
              </a:rPr>
              <a:t> (7)</a:t>
            </a:r>
            <a:endParaRPr lang="en-GB" altLang="id-ID" dirty="0">
              <a:solidFill>
                <a:srgbClr val="0000FF"/>
              </a:solidFill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171825" y="1374775"/>
            <a:ext cx="4173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Daerah </a:t>
            </a:r>
            <a:r>
              <a:rPr lang="en-US" altLang="id-ID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fisibel</a:t>
            </a:r>
            <a:r>
              <a:rPr lang="en-US" altLang="id-ID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:  OAED</a:t>
            </a:r>
          </a:p>
          <a:p>
            <a:pPr eaLnBrk="1" hangingPunct="1"/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Mencari</a:t>
            </a:r>
            <a:r>
              <a:rPr lang="en-US" altLang="id-ID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titik</a:t>
            </a:r>
            <a:r>
              <a:rPr lang="en-US" altLang="id-ID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potong</a:t>
            </a:r>
            <a:r>
              <a:rPr lang="en-US" altLang="id-ID" dirty="0">
                <a:solidFill>
                  <a:srgbClr val="FF0066"/>
                </a:solidFill>
                <a:cs typeface="Times New Roman" panose="02020603050405020304" pitchFamily="18" charset="0"/>
              </a:rPr>
              <a:t> E </a:t>
            </a:r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adalah</a:t>
            </a:r>
            <a:r>
              <a:rPr lang="en-US" altLang="id-ID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dengan</a:t>
            </a:r>
            <a:r>
              <a:rPr lang="en-US" altLang="id-ID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menyelesaikan</a:t>
            </a:r>
            <a:r>
              <a:rPr lang="en-US" altLang="id-ID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kedua</a:t>
            </a:r>
            <a:r>
              <a:rPr lang="en-US" altLang="id-ID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persamaan</a:t>
            </a:r>
            <a:r>
              <a:rPr lang="en-US" altLang="id-ID" dirty="0">
                <a:solidFill>
                  <a:srgbClr val="FF0066"/>
                </a:solidFill>
                <a:cs typeface="Times New Roman" panose="02020603050405020304" pitchFamily="18" charset="0"/>
              </a:rPr>
              <a:t> </a:t>
            </a:r>
            <a:r>
              <a:rPr lang="en-US" altLang="id-ID" dirty="0" err="1">
                <a:solidFill>
                  <a:srgbClr val="FF0066"/>
                </a:solidFill>
                <a:cs typeface="Times New Roman" panose="02020603050405020304" pitchFamily="18" charset="0"/>
              </a:rPr>
              <a:t>kendala</a:t>
            </a:r>
            <a:endParaRPr lang="en-GB" altLang="id-ID" dirty="0">
              <a:solidFill>
                <a:srgbClr val="FF0066"/>
              </a:solidFill>
              <a:cs typeface="Times New Roman" panose="02020603050405020304" pitchFamily="18" charset="0"/>
            </a:endParaRPr>
          </a:p>
        </p:txBody>
      </p:sp>
      <p:sp>
        <p:nvSpPr>
          <p:cNvPr id="106547" name="Text Box 51"/>
          <p:cNvSpPr txBox="1">
            <a:spLocks noChangeArrowheads="1"/>
          </p:cNvSpPr>
          <p:nvPr/>
        </p:nvSpPr>
        <p:spPr bwMode="auto">
          <a:xfrm>
            <a:off x="9505950" y="228600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id-ID" sz="1800" b="1">
                <a:latin typeface="Arial" panose="020B0604020202020204" pitchFamily="34" charset="0"/>
              </a:rPr>
              <a:t>E (4, 8)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6552" name="Text Box 56"/>
          <p:cNvSpPr txBox="1">
            <a:spLocks noChangeArrowheads="1"/>
          </p:cNvSpPr>
          <p:nvPr/>
        </p:nvSpPr>
        <p:spPr bwMode="auto">
          <a:xfrm>
            <a:off x="6934200" y="2057401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x</a:t>
            </a:r>
            <a:r>
              <a:rPr lang="en-US" altLang="id-ID" sz="1800" b="1" baseline="-25000">
                <a:latin typeface="Arial" panose="020B0604020202020204" pitchFamily="34" charset="0"/>
              </a:rPr>
              <a:t>1</a:t>
            </a:r>
            <a:r>
              <a:rPr lang="en-US" altLang="id-ID" sz="1800" b="1">
                <a:latin typeface="Arial" panose="020B0604020202020204" pitchFamily="34" charset="0"/>
              </a:rPr>
              <a:t> + 2 x</a:t>
            </a:r>
            <a:r>
              <a:rPr lang="en-US" altLang="id-ID" sz="1800" b="1" baseline="-25000">
                <a:latin typeface="Arial" panose="020B0604020202020204" pitchFamily="34" charset="0"/>
              </a:rPr>
              <a:t>2</a:t>
            </a:r>
            <a:r>
              <a:rPr lang="en-US" altLang="id-ID" sz="1800" b="1">
                <a:latin typeface="Arial" panose="020B0604020202020204" pitchFamily="34" charset="0"/>
              </a:rPr>
              <a:t> =  20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6553" name="Text Box 57"/>
          <p:cNvSpPr txBox="1">
            <a:spLocks noChangeArrowheads="1"/>
          </p:cNvSpPr>
          <p:nvPr/>
        </p:nvSpPr>
        <p:spPr bwMode="auto">
          <a:xfrm>
            <a:off x="6858000" y="2438401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 sz="1800" b="1">
                <a:latin typeface="Arial" panose="020B0604020202020204" pitchFamily="34" charset="0"/>
              </a:rPr>
              <a:t>3x</a:t>
            </a:r>
            <a:r>
              <a:rPr lang="en-US" altLang="id-ID" sz="1800" b="1" baseline="-25000">
                <a:latin typeface="Arial" panose="020B0604020202020204" pitchFamily="34" charset="0"/>
              </a:rPr>
              <a:t>1</a:t>
            </a:r>
            <a:r>
              <a:rPr lang="en-US" altLang="id-ID" sz="1800" b="1">
                <a:latin typeface="Arial" panose="020B0604020202020204" pitchFamily="34" charset="0"/>
              </a:rPr>
              <a:t> + x</a:t>
            </a:r>
            <a:r>
              <a:rPr lang="en-US" altLang="id-ID" sz="1800" b="1" baseline="-25000">
                <a:latin typeface="Arial" panose="020B0604020202020204" pitchFamily="34" charset="0"/>
              </a:rPr>
              <a:t>2</a:t>
            </a:r>
            <a:r>
              <a:rPr lang="en-US" altLang="id-ID" sz="1800" b="1">
                <a:latin typeface="Arial" panose="020B0604020202020204" pitchFamily="34" charset="0"/>
              </a:rPr>
              <a:t> =  20</a:t>
            </a:r>
            <a:endParaRPr lang="en-GB" altLang="id-ID" sz="1800" b="1">
              <a:latin typeface="Arial" panose="020B0604020202020204" pitchFamily="34" charset="0"/>
            </a:endParaRPr>
          </a:p>
        </p:txBody>
      </p:sp>
      <p:sp>
        <p:nvSpPr>
          <p:cNvPr id="106555" name="Text Box 59"/>
          <p:cNvSpPr txBox="1">
            <a:spLocks noChangeArrowheads="1"/>
          </p:cNvSpPr>
          <p:nvPr/>
        </p:nvSpPr>
        <p:spPr bwMode="auto">
          <a:xfrm>
            <a:off x="3581400" y="3886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66"/>
                </a:solidFill>
              </a:rPr>
              <a:t>E</a:t>
            </a:r>
            <a:endParaRPr lang="en-GB" altLang="id-ID">
              <a:solidFill>
                <a:srgbClr val="FF0066"/>
              </a:solidFill>
            </a:endParaRPr>
          </a:p>
        </p:txBody>
      </p:sp>
      <p:sp>
        <p:nvSpPr>
          <p:cNvPr id="106557" name="AutoShape 61"/>
          <p:cNvSpPr>
            <a:spLocks noChangeArrowheads="1"/>
          </p:cNvSpPr>
          <p:nvPr/>
        </p:nvSpPr>
        <p:spPr bwMode="auto">
          <a:xfrm>
            <a:off x="8610600" y="2133600"/>
            <a:ext cx="762000" cy="762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id-ID"/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541963" y="2955925"/>
            <a:ext cx="3810000" cy="2133600"/>
            <a:chOff x="2976" y="1862"/>
            <a:chExt cx="2400" cy="1344"/>
          </a:xfrm>
        </p:grpSpPr>
        <p:sp>
          <p:nvSpPr>
            <p:cNvPr id="2066" name="Line 62"/>
            <p:cNvSpPr>
              <a:spLocks noChangeShapeType="1"/>
            </p:cNvSpPr>
            <p:nvPr/>
          </p:nvSpPr>
          <p:spPr bwMode="auto">
            <a:xfrm>
              <a:off x="2976" y="2160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  <p:sp>
          <p:nvSpPr>
            <p:cNvPr id="2067" name="Line 63"/>
            <p:cNvSpPr>
              <a:spLocks noChangeShapeType="1"/>
            </p:cNvSpPr>
            <p:nvPr/>
          </p:nvSpPr>
          <p:spPr bwMode="auto">
            <a:xfrm flipV="1">
              <a:off x="3955" y="1862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  <p:sp>
        <p:nvSpPr>
          <p:cNvPr id="106560" name="Text Box 64"/>
          <p:cNvSpPr txBox="1">
            <a:spLocks noChangeArrowheads="1"/>
          </p:cNvSpPr>
          <p:nvPr/>
        </p:nvSpPr>
        <p:spPr bwMode="auto">
          <a:xfrm>
            <a:off x="5549900" y="2921000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Titik</a:t>
            </a:r>
            <a:endParaRPr lang="en-GB" altLang="id-ID">
              <a:solidFill>
                <a:srgbClr val="0000FF"/>
              </a:solidFill>
            </a:endParaRPr>
          </a:p>
        </p:txBody>
      </p:sp>
      <p:sp>
        <p:nvSpPr>
          <p:cNvPr id="106561" name="Text Box 65"/>
          <p:cNvSpPr txBox="1">
            <a:spLocks noChangeArrowheads="1"/>
          </p:cNvSpPr>
          <p:nvPr/>
        </p:nvSpPr>
        <p:spPr bwMode="auto">
          <a:xfrm>
            <a:off x="7142163" y="2895600"/>
            <a:ext cx="225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f(x) = 3 x</a:t>
            </a:r>
            <a:r>
              <a:rPr lang="en-US" altLang="id-ID" baseline="-25000">
                <a:solidFill>
                  <a:srgbClr val="0000FF"/>
                </a:solidFill>
              </a:rPr>
              <a:t>1</a:t>
            </a:r>
            <a:r>
              <a:rPr lang="en-US" altLang="id-ID">
                <a:solidFill>
                  <a:srgbClr val="0000FF"/>
                </a:solidFill>
              </a:rPr>
              <a:t> + 2 x</a:t>
            </a:r>
            <a:r>
              <a:rPr lang="en-US" altLang="id-ID" baseline="-25000">
                <a:solidFill>
                  <a:srgbClr val="0000FF"/>
                </a:solidFill>
              </a:rPr>
              <a:t>2</a:t>
            </a:r>
            <a:endParaRPr lang="en-GB" altLang="id-ID" baseline="-25000">
              <a:solidFill>
                <a:srgbClr val="0000FF"/>
              </a:solidFill>
            </a:endParaRPr>
          </a:p>
        </p:txBody>
      </p:sp>
      <p:sp>
        <p:nvSpPr>
          <p:cNvPr id="106562" name="Text Box 66"/>
          <p:cNvSpPr txBox="1">
            <a:spLocks noChangeArrowheads="1"/>
          </p:cNvSpPr>
          <p:nvPr/>
        </p:nvSpPr>
        <p:spPr bwMode="auto">
          <a:xfrm>
            <a:off x="5473700" y="3454400"/>
            <a:ext cx="15440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O (0, 0)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A (0, 10)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E (4, 8)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D (20/3, 0)</a:t>
            </a:r>
            <a:endParaRPr lang="en-GB" altLang="id-ID">
              <a:solidFill>
                <a:srgbClr val="0000FF"/>
              </a:solidFill>
            </a:endParaRPr>
          </a:p>
        </p:txBody>
      </p:sp>
      <p:sp>
        <p:nvSpPr>
          <p:cNvPr id="106563" name="Text Box 67"/>
          <p:cNvSpPr txBox="1">
            <a:spLocks noChangeArrowheads="1"/>
          </p:cNvSpPr>
          <p:nvPr/>
        </p:nvSpPr>
        <p:spPr bwMode="auto">
          <a:xfrm>
            <a:off x="7299325" y="3492500"/>
            <a:ext cx="25717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3*0+2*0 = 0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3*0 + 2*10 = 20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3*4 + 2*8 = 28</a:t>
            </a:r>
          </a:p>
          <a:p>
            <a:pPr eaLnBrk="1" hangingPunct="1"/>
            <a:r>
              <a:rPr lang="en-US" altLang="id-ID">
                <a:solidFill>
                  <a:srgbClr val="0000FF"/>
                </a:solidFill>
              </a:rPr>
              <a:t>3*20/3 + 2*0 = 20</a:t>
            </a:r>
          </a:p>
          <a:p>
            <a:pPr eaLnBrk="1" hangingPunct="1"/>
            <a:endParaRPr lang="en-GB" altLang="id-ID">
              <a:solidFill>
                <a:srgbClr val="0000FF"/>
              </a:solidFill>
            </a:endParaRPr>
          </a:p>
        </p:txBody>
      </p:sp>
      <p:sp>
        <p:nvSpPr>
          <p:cNvPr id="106565" name="Text Box 69"/>
          <p:cNvSpPr txBox="1">
            <a:spLocks noChangeArrowheads="1"/>
          </p:cNvSpPr>
          <p:nvPr/>
        </p:nvSpPr>
        <p:spPr bwMode="auto">
          <a:xfrm>
            <a:off x="9548814" y="4219575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id-ID">
                <a:solidFill>
                  <a:srgbClr val="FF0000"/>
                </a:solidFill>
              </a:rPr>
              <a:t>max !</a:t>
            </a:r>
            <a:endParaRPr lang="en-GB" altLang="id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9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06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64" grpId="0" animBg="1"/>
      <p:bldP spid="106498" grpId="0" autoUpdateAnimBg="0"/>
      <p:bldP spid="106499" grpId="0" build="p" autoUpdateAnimBg="0"/>
      <p:bldP spid="106547" grpId="0" autoUpdateAnimBg="0"/>
      <p:bldP spid="106552" grpId="0" autoUpdateAnimBg="0"/>
      <p:bldP spid="106553" grpId="0" autoUpdateAnimBg="0"/>
      <p:bldP spid="106555" grpId="0" autoUpdateAnimBg="0"/>
      <p:bldP spid="106557" grpId="0" animBg="1"/>
      <p:bldP spid="106560" grpId="0" autoUpdateAnimBg="0"/>
      <p:bldP spid="106561" grpId="0" autoUpdateAnimBg="0"/>
      <p:bldP spid="106562" grpId="0" build="p" autoUpdateAnimBg="0"/>
      <p:bldP spid="106563" grpId="0" build="p" autoUpdateAnimBg="0"/>
      <p:bldP spid="1065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2246"/>
            <a:ext cx="9599430" cy="5015753"/>
          </a:xfrm>
        </p:spPr>
        <p:txBody>
          <a:bodyPr/>
          <a:lstStyle/>
          <a:p>
            <a:r>
              <a:rPr lang="id-ID" dirty="0"/>
              <a:t>	Fungsi sasaran:</a:t>
            </a:r>
          </a:p>
          <a:p>
            <a:pPr marL="0" indent="0">
              <a:buNone/>
            </a:pPr>
            <a:r>
              <a:rPr lang="id-ID" dirty="0"/>
              <a:t>		Maksimumkan </a:t>
            </a:r>
          </a:p>
          <a:p>
            <a:pPr marL="0" indent="0">
              <a:buNone/>
            </a:pPr>
            <a:r>
              <a:rPr lang="id-ID" dirty="0"/>
              <a:t>		</a:t>
            </a:r>
          </a:p>
          <a:p>
            <a:pPr marL="0" indent="0">
              <a:buNone/>
            </a:pPr>
            <a:r>
              <a:rPr lang="id-ID" dirty="0"/>
              <a:t>		Kendala: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                                                   dan bulat</a:t>
            </a:r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92539"/>
              </p:ext>
            </p:extLst>
          </p:nvPr>
        </p:nvGraphicFramePr>
        <p:xfrm>
          <a:off x="3257762" y="2196921"/>
          <a:ext cx="3463108" cy="95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3" imgW="1663560" imgH="457200" progId="Equation.DSMT4">
                  <p:embed/>
                </p:oleObj>
              </mc:Choice>
              <mc:Fallback>
                <p:oleObj name="Equation" r:id="rId3" imgW="1663560" imgH="4572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7762" y="2196921"/>
                        <a:ext cx="3463108" cy="951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64254"/>
              </p:ext>
            </p:extLst>
          </p:nvPr>
        </p:nvGraphicFramePr>
        <p:xfrm>
          <a:off x="2859555" y="3393298"/>
          <a:ext cx="3462558" cy="2862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5" imgW="1904760" imgH="1574640" progId="Equation.DSMT4">
                  <p:embed/>
                </p:oleObj>
              </mc:Choice>
              <mc:Fallback>
                <p:oleObj name="Equation" r:id="rId5" imgW="1904760" imgH="1574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9555" y="3393298"/>
                        <a:ext cx="3462558" cy="2862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d-ID"/>
              <a:t>Contoh 2.8 dari Soal Contoh 2.5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2113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8907"/>
            <a:ext cx="8596668" cy="601083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d-ID" dirty="0"/>
              <a:t>Kendala </a:t>
            </a:r>
          </a:p>
          <a:p>
            <a:pPr marL="0" indent="0">
              <a:buNone/>
            </a:pPr>
            <a:r>
              <a:rPr lang="id-ID" dirty="0"/>
              <a:t>	Jika</a:t>
            </a:r>
          </a:p>
          <a:p>
            <a:pPr marL="0" indent="0">
              <a:buNone/>
            </a:pPr>
            <a:r>
              <a:rPr lang="id-ID" dirty="0"/>
              <a:t>	Jika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Didapat titik A = (176,0) dan titik B = (0,110)</a:t>
            </a:r>
          </a:p>
          <a:p>
            <a:pPr marL="444500" indent="0">
              <a:buNone/>
            </a:pPr>
            <a:r>
              <a:rPr lang="id-ID" dirty="0"/>
              <a:t>Uji daerah fisibel, misal titik (0,0)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DAERAH FISIBEL, 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jadi daerah fisibelnya ada di daerah 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sisi kiri garis kendala.</a:t>
            </a:r>
            <a:endParaRPr lang="id-ID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id-ID" dirty="0"/>
              <a:t>Kendala </a:t>
            </a:r>
          </a:p>
          <a:p>
            <a:pPr marL="0" indent="0">
              <a:buNone/>
            </a:pPr>
            <a:r>
              <a:rPr lang="id-ID" dirty="0"/>
              <a:t>	Jika</a:t>
            </a:r>
          </a:p>
          <a:p>
            <a:pPr marL="0" indent="0">
              <a:buNone/>
            </a:pPr>
            <a:r>
              <a:rPr lang="id-ID" dirty="0"/>
              <a:t>	Jika	</a:t>
            </a:r>
          </a:p>
          <a:p>
            <a:pPr marL="0" indent="0">
              <a:buNone/>
            </a:pPr>
            <a:r>
              <a:rPr lang="id-ID" dirty="0"/>
              <a:t>	</a:t>
            </a:r>
            <a:r>
              <a:rPr lang="id-ID" dirty="0">
                <a:solidFill>
                  <a:srgbClr val="FF0000"/>
                </a:solidFill>
              </a:rPr>
              <a:t>Didapat titik C = (110,0) dan titik D = (0,220)</a:t>
            </a:r>
          </a:p>
          <a:p>
            <a:pPr marL="444500" indent="0">
              <a:buNone/>
            </a:pPr>
            <a:r>
              <a:rPr lang="id-ID" dirty="0"/>
              <a:t>Uji daerah fisibel, misal titik (0,0)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DAERAH FISIBEL, </a:t>
            </a:r>
          </a:p>
          <a:p>
            <a:pPr marL="444500" indent="0">
              <a:buNone/>
            </a:pP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jadi daerah fisibelnya ada di daerah sisi kiri garis kendala.</a:t>
            </a: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d-ID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d-ID" dirty="0"/>
              <a:t>	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72131"/>
              </p:ext>
            </p:extLst>
          </p:nvPr>
        </p:nvGraphicFramePr>
        <p:xfrm>
          <a:off x="2066925" y="684774"/>
          <a:ext cx="20605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6925" y="684774"/>
                        <a:ext cx="206057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91875"/>
              </p:ext>
            </p:extLst>
          </p:nvPr>
        </p:nvGraphicFramePr>
        <p:xfrm>
          <a:off x="2129630" y="3485774"/>
          <a:ext cx="20193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" name="Equation" r:id="rId5" imgW="1231560" imgH="228600" progId="Equation.DSMT4">
                  <p:embed/>
                </p:oleObj>
              </mc:Choice>
              <mc:Fallback>
                <p:oleObj name="Equation" r:id="rId5" imgW="12315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9630" y="3485774"/>
                        <a:ext cx="201930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36616"/>
              </p:ext>
            </p:extLst>
          </p:nvPr>
        </p:nvGraphicFramePr>
        <p:xfrm>
          <a:off x="1754188" y="1065961"/>
          <a:ext cx="25606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" name="Equation" r:id="rId7" imgW="1562040" imgH="228600" progId="Equation.DSMT4">
                  <p:embed/>
                </p:oleObj>
              </mc:Choice>
              <mc:Fallback>
                <p:oleObj name="Equation" r:id="rId7" imgW="156204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4188" y="1065961"/>
                        <a:ext cx="25606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99648"/>
              </p:ext>
            </p:extLst>
          </p:nvPr>
        </p:nvGraphicFramePr>
        <p:xfrm>
          <a:off x="1816892" y="3892828"/>
          <a:ext cx="25606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" name="Equation" r:id="rId9" imgW="1562040" imgH="228600" progId="Equation.DSMT4">
                  <p:embed/>
                </p:oleObj>
              </mc:Choice>
              <mc:Fallback>
                <p:oleObj name="Equation" r:id="rId9" imgW="15620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16892" y="3892828"/>
                        <a:ext cx="25606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290312"/>
              </p:ext>
            </p:extLst>
          </p:nvPr>
        </p:nvGraphicFramePr>
        <p:xfrm>
          <a:off x="1754186" y="1447148"/>
          <a:ext cx="25606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" name="Equation" r:id="rId11" imgW="1562040" imgH="228600" progId="Equation.DSMT4">
                  <p:embed/>
                </p:oleObj>
              </mc:Choice>
              <mc:Fallback>
                <p:oleObj name="Equation" r:id="rId11" imgW="15620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4186" y="1447148"/>
                        <a:ext cx="2560637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330942"/>
              </p:ext>
            </p:extLst>
          </p:nvPr>
        </p:nvGraphicFramePr>
        <p:xfrm>
          <a:off x="1796255" y="4285221"/>
          <a:ext cx="26019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" name="Equation" r:id="rId13" imgW="1587240" imgH="228600" progId="Equation.DSMT4">
                  <p:embed/>
                </p:oleObj>
              </mc:Choice>
              <mc:Fallback>
                <p:oleObj name="Equation" r:id="rId13" imgW="158724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96255" y="4285221"/>
                        <a:ext cx="260191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92596" y="1634473"/>
            <a:ext cx="4547660" cy="35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86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4720</TotalTime>
  <Words>1681</Words>
  <Application>Microsoft Office PowerPoint</Application>
  <PresentationFormat>Widescreen</PresentationFormat>
  <Paragraphs>343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Calibri</vt:lpstr>
      <vt:lpstr>Times New Roman</vt:lpstr>
      <vt:lpstr>Trebuchet MS</vt:lpstr>
      <vt:lpstr>Wingdings</vt:lpstr>
      <vt:lpstr>Wingdings 3</vt:lpstr>
      <vt:lpstr>Facet</vt:lpstr>
      <vt:lpstr>Equation</vt:lpstr>
      <vt:lpstr>Equation.DSMT4</vt:lpstr>
      <vt:lpstr>VISIO</vt:lpstr>
      <vt:lpstr>Riset Operasional Pertemuan 2:  “Program Linier: Penyelesaian Grafik (2)”</vt:lpstr>
      <vt:lpstr>2.2 Penyelesaian Grafik</vt:lpstr>
      <vt:lpstr>PowerPoint Presentation</vt:lpstr>
      <vt:lpstr>Contoh 2.2 Program Linier – Penyelesaian Grafik (4)</vt:lpstr>
      <vt:lpstr>Contoh 2.7 dari Soal Contoh 2.2  Program Linier – Penyelesaian Grafik (5)</vt:lpstr>
      <vt:lpstr>Contoh 2.7 dari Soal Contoh 2.2  Program Linier – Penyelesaian Grafik (6)</vt:lpstr>
      <vt:lpstr>Contoh 2.7 dari Soal Contoh 2.2  Program Linier – Penyelesaian Grafik (7)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2.3.5 Soal Redundant</vt:lpstr>
      <vt:lpstr>PowerPoint Presentation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Pemrograman 1 “Dasar Pemrograman C++”</dc:title>
  <dc:creator>4L134R</dc:creator>
  <cp:lastModifiedBy>Moh Ali Albar</cp:lastModifiedBy>
  <cp:revision>138</cp:revision>
  <dcterms:created xsi:type="dcterms:W3CDTF">2016-07-29T15:07:22Z</dcterms:created>
  <dcterms:modified xsi:type="dcterms:W3CDTF">2020-08-29T22:03:23Z</dcterms:modified>
</cp:coreProperties>
</file>