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7" r:id="rId4"/>
    <p:sldId id="348" r:id="rId5"/>
    <p:sldId id="349" r:id="rId6"/>
    <p:sldId id="298" r:id="rId7"/>
    <p:sldId id="350" r:id="rId8"/>
    <p:sldId id="351" r:id="rId9"/>
    <p:sldId id="352" r:id="rId10"/>
    <p:sldId id="353" r:id="rId11"/>
    <p:sldId id="354" r:id="rId12"/>
    <p:sldId id="355" r:id="rId13"/>
    <p:sldId id="443" r:id="rId14"/>
    <p:sldId id="444" r:id="rId15"/>
    <p:sldId id="361" r:id="rId16"/>
    <p:sldId id="362" r:id="rId17"/>
    <p:sldId id="363" r:id="rId18"/>
    <p:sldId id="364" r:id="rId19"/>
    <p:sldId id="365" r:id="rId20"/>
    <p:sldId id="366" r:id="rId21"/>
    <p:sldId id="418" r:id="rId22"/>
    <p:sldId id="419" r:id="rId23"/>
    <p:sldId id="420" r:id="rId24"/>
    <p:sldId id="368" r:id="rId25"/>
    <p:sldId id="437" r:id="rId26"/>
    <p:sldId id="371" r:id="rId27"/>
    <p:sldId id="376" r:id="rId28"/>
    <p:sldId id="377" r:id="rId29"/>
    <p:sldId id="378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21" Type="http://schemas.openxmlformats.org/officeDocument/2006/relationships/image" Target="../media/image47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23" Type="http://schemas.openxmlformats.org/officeDocument/2006/relationships/image" Target="../media/image49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Relationship Id="rId22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51.wmf"/><Relationship Id="rId3" Type="http://schemas.openxmlformats.org/officeDocument/2006/relationships/image" Target="../media/image37.wmf"/><Relationship Id="rId7" Type="http://schemas.openxmlformats.org/officeDocument/2006/relationships/image" Target="../media/image32.wmf"/><Relationship Id="rId12" Type="http://schemas.openxmlformats.org/officeDocument/2006/relationships/image" Target="../media/image45.wmf"/><Relationship Id="rId17" Type="http://schemas.openxmlformats.org/officeDocument/2006/relationships/image" Target="../media/image55.wmf"/><Relationship Id="rId2" Type="http://schemas.openxmlformats.org/officeDocument/2006/relationships/image" Target="../media/image50.wmf"/><Relationship Id="rId16" Type="http://schemas.openxmlformats.org/officeDocument/2006/relationships/image" Target="../media/image54.wmf"/><Relationship Id="rId1" Type="http://schemas.openxmlformats.org/officeDocument/2006/relationships/image" Target="../media/image31.wmf"/><Relationship Id="rId6" Type="http://schemas.openxmlformats.org/officeDocument/2006/relationships/image" Target="../media/image30.wmf"/><Relationship Id="rId11" Type="http://schemas.openxmlformats.org/officeDocument/2006/relationships/image" Target="../media/image44.wmf"/><Relationship Id="rId5" Type="http://schemas.openxmlformats.org/officeDocument/2006/relationships/image" Target="../media/image29.wmf"/><Relationship Id="rId15" Type="http://schemas.openxmlformats.org/officeDocument/2006/relationships/image" Target="../media/image53.wmf"/><Relationship Id="rId10" Type="http://schemas.openxmlformats.org/officeDocument/2006/relationships/image" Target="../media/image43.wmf"/><Relationship Id="rId4" Type="http://schemas.openxmlformats.org/officeDocument/2006/relationships/image" Target="../media/image28.wmf"/><Relationship Id="rId9" Type="http://schemas.openxmlformats.org/officeDocument/2006/relationships/image" Target="../media/image42.wmf"/><Relationship Id="rId1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5114-9921-4EE1-98A0-62AFD2D88B31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F513-7F1C-416C-8C1F-02EFBECE34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90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id-ID" sz="1200"/>
              <a:t>Riset Operasi Dalam Pendekatan Algoritmis</a:t>
            </a:r>
            <a:endParaRPr lang="en-GB" altLang="id-ID" sz="120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200"/>
              <a:t>(c) J.J.Siang (2013)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C7E7C9-59A3-4F7A-9D48-CE3552189407}" type="slidenum">
              <a:rPr lang="en-GB" altLang="id-ID" sz="1200"/>
              <a:pPr eaLnBrk="1" hangingPunct="1"/>
              <a:t>7</a:t>
            </a:fld>
            <a:endParaRPr lang="en-GB" altLang="id-ID" sz="1200"/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d-ID"/>
              <a:t>Manajer &amp; keputusan</a:t>
            </a:r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162897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id-ID" sz="1200"/>
              <a:t>Riset Operasi Dalam Pendekatan Algoritmis</a:t>
            </a:r>
            <a:endParaRPr lang="en-GB" altLang="id-ID" sz="120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200"/>
              <a:t>(c) J.J.Siang (2013)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DC1660-0891-4E9D-9756-54E0AEF60DD2}" type="slidenum">
              <a:rPr lang="en-GB" altLang="id-ID" sz="1200"/>
              <a:pPr eaLnBrk="1" hangingPunct="1"/>
              <a:t>8</a:t>
            </a:fld>
            <a:endParaRPr lang="en-GB" altLang="id-ID" sz="1200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d-ID"/>
              <a:t>Manajer &amp; keputusan</a:t>
            </a:r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847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id-ID" sz="1200"/>
              <a:t>Riset Operasi Dalam Pendekatan Algoritmis</a:t>
            </a:r>
            <a:endParaRPr lang="en-GB" altLang="id-ID" sz="120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200"/>
              <a:t>(c) J.J.Siang (2013)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7779E0-9BCF-44B6-97FD-47092FBAE984}" type="slidenum">
              <a:rPr lang="en-GB" altLang="id-ID" sz="1200"/>
              <a:pPr eaLnBrk="1" hangingPunct="1"/>
              <a:t>9</a:t>
            </a:fld>
            <a:endParaRPr lang="en-GB" altLang="id-ID" sz="120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d-ID"/>
              <a:t>Manajer &amp; keputusan</a:t>
            </a:r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34736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42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47" Type="http://schemas.openxmlformats.org/officeDocument/2006/relationships/oleObject" Target="../embeddings/oleObject46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4.wmf"/><Relationship Id="rId46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37.bin"/><Relationship Id="rId41" Type="http://schemas.openxmlformats.org/officeDocument/2006/relationships/oleObject" Target="../embeddings/oleObject4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45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47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Relationship Id="rId48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54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44.wmf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30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70" y="2404534"/>
            <a:ext cx="8594734" cy="1646302"/>
          </a:xfrm>
        </p:spPr>
        <p:txBody>
          <a:bodyPr/>
          <a:lstStyle/>
          <a:p>
            <a:r>
              <a:rPr lang="id-ID" dirty="0"/>
              <a:t>Riset Operasional</a:t>
            </a:r>
            <a:br>
              <a:rPr lang="id-ID" dirty="0"/>
            </a:br>
            <a:r>
              <a:rPr lang="id-ID" sz="3600" dirty="0">
                <a:solidFill>
                  <a:srgbClr val="FF0000"/>
                </a:solidFill>
              </a:rPr>
              <a:t>Pertemuan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id-ID" sz="3600" dirty="0">
                <a:solidFill>
                  <a:srgbClr val="FF0000"/>
                </a:solidFill>
              </a:rPr>
              <a:t>: 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“Program Linier: Metode Simpleks</a:t>
            </a:r>
            <a:r>
              <a:rPr lang="en-US" sz="3600" dirty="0">
                <a:solidFill>
                  <a:srgbClr val="FF0000"/>
                </a:solidFill>
              </a:rPr>
              <a:t> (1)</a:t>
            </a:r>
            <a:r>
              <a:rPr lang="id-ID" sz="3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4756"/>
          </a:xfrm>
        </p:spPr>
        <p:txBody>
          <a:bodyPr>
            <a:normAutofit/>
          </a:bodyPr>
          <a:lstStyle/>
          <a:p>
            <a:r>
              <a:rPr lang="id-ID" dirty="0"/>
              <a:t>Dosen : MOH. ALI ALBAR, ST., M.Eng</a:t>
            </a:r>
          </a:p>
          <a:p>
            <a:r>
              <a:rPr lang="id-ID" dirty="0"/>
              <a:t>Program Studi Teknik Informatika</a:t>
            </a:r>
          </a:p>
          <a:p>
            <a:r>
              <a:rPr lang="id-ID" dirty="0"/>
              <a:t>Fakultas Teknik UNRAM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995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5700"/>
            <a:ext cx="8596668" cy="1320800"/>
          </a:xfrm>
        </p:spPr>
        <p:txBody>
          <a:bodyPr/>
          <a:lstStyle/>
          <a:p>
            <a:r>
              <a:rPr lang="id-ID" dirty="0"/>
              <a:t>3.2 Metode Simpleks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5242"/>
            <a:ext cx="8596668" cy="3880773"/>
          </a:xfrm>
        </p:spPr>
        <p:txBody>
          <a:bodyPr/>
          <a:lstStyle/>
          <a:p>
            <a:r>
              <a:rPr lang="id-ID" dirty="0"/>
              <a:t>Setelah menjadi bentuk standar simpleks, soal siap dimasukkan dalam tabel simpleks untuk diselesaikan.</a:t>
            </a:r>
          </a:p>
          <a:p>
            <a:r>
              <a:rPr lang="id-ID" dirty="0"/>
              <a:t>Bentuk awal tabel simpleks adalah: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86" y="2468436"/>
            <a:ext cx="4976886" cy="41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3206"/>
            <a:ext cx="8596668" cy="5964071"/>
          </a:xfrm>
        </p:spPr>
        <p:txBody>
          <a:bodyPr>
            <a:normAutofit lnSpcReduction="10000"/>
          </a:bodyPr>
          <a:lstStyle/>
          <a:p>
            <a:r>
              <a:rPr lang="id-ID" dirty="0"/>
              <a:t>Beberapa bagian penting dalam tabel simpleks adalah:</a:t>
            </a:r>
          </a:p>
          <a:p>
            <a:pPr>
              <a:buFont typeface="+mj-lt"/>
              <a:buAutoNum type="arabicPeriod"/>
            </a:pPr>
            <a:r>
              <a:rPr lang="id-ID" dirty="0"/>
              <a:t>Koefisien-koefisien model program linier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Koefisien fungsi sasaran                         diletakkan pada baris paling atas.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Matriks kendala                     diletakkan pada bagian tengah.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Disebelah kanannya adalah nilai ruas kanan kendala     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Semua koefisien harus dalam bentuk standar simpleks.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Pada setiap iterasi, nilai matriks A dan vektor b akan selalu direvisi.</a:t>
            </a:r>
          </a:p>
          <a:p>
            <a:pPr marL="381000" indent="0">
              <a:buNone/>
            </a:pPr>
            <a:endParaRPr lang="id-ID" dirty="0"/>
          </a:p>
          <a:p>
            <a:pPr>
              <a:buFont typeface="+mj-lt"/>
              <a:buAutoNum type="arabicPeriod" startAt="2"/>
            </a:pPr>
            <a:r>
              <a:rPr lang="id-ID" dirty="0"/>
              <a:t>Variabel basis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Diantara variabel-variabel yang ada, beberapa diantaranya merupakan variabel basis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Variabel basis akan menentukan penyelesaian program linier.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Revisi tabel pada tiap iterasi dilakukan dengan mengubah variabel basisnya. 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Variabel basis diletakkan pada kolom ke 2. Koefisiennya diletakkan pada kolom paling kiri.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950943"/>
              </p:ext>
            </p:extLst>
          </p:nvPr>
        </p:nvGraphicFramePr>
        <p:xfrm>
          <a:off x="4115376" y="1231949"/>
          <a:ext cx="1395474" cy="43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5376" y="1231949"/>
                        <a:ext cx="1395474" cy="43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69316"/>
              </p:ext>
            </p:extLst>
          </p:nvPr>
        </p:nvGraphicFramePr>
        <p:xfrm>
          <a:off x="3257584" y="1610435"/>
          <a:ext cx="1062512" cy="46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5" imgW="634680" imgH="279360" progId="Equation.DSMT4">
                  <p:embed/>
                </p:oleObj>
              </mc:Choice>
              <mc:Fallback>
                <p:oleObj name="Equation" r:id="rId5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7584" y="1610435"/>
                        <a:ext cx="1062512" cy="46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92915"/>
              </p:ext>
            </p:extLst>
          </p:nvPr>
        </p:nvGraphicFramePr>
        <p:xfrm>
          <a:off x="6900346" y="2008845"/>
          <a:ext cx="2045090" cy="43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0346" y="2008845"/>
                        <a:ext cx="2045090" cy="43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99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id-ID" dirty="0"/>
              <a:t>Perhitungan nilai fungsi dan pengecekan optimalitas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Baris paling bawah dipakai untuk menentukan apakah tabel yang dibuat sudah optimal.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Jika sudah optimal maka iterasi dihentikan.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Jika belum optimal, maka tabel perlu direvisi dengan mengubah variabel basisnya.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Nilai fungsi pada setiap iterasi tampak pada sel di ujung kanan bawah.</a:t>
            </a:r>
          </a:p>
          <a:p>
            <a:pPr>
              <a:buFont typeface="+mj-lt"/>
              <a:buAutoNum type="arabicPeriod" startAt="3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64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0" y="74822"/>
            <a:ext cx="3912360" cy="67083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075800" cy="3580263"/>
          </a:xfrm>
        </p:spPr>
        <p:txBody>
          <a:bodyPr>
            <a:normAutofit fontScale="90000"/>
          </a:bodyPr>
          <a:lstStyle/>
          <a:p>
            <a:r>
              <a:rPr lang="id-ID" dirty="0"/>
              <a:t>Bagan alir keseluruhan proses penyelesaian program linier dengan metode simpleks</a:t>
            </a:r>
          </a:p>
        </p:txBody>
      </p:sp>
    </p:spTree>
    <p:extLst>
      <p:ext uri="{BB962C8B-B14F-4D97-AF65-F5344CB8AC3E}">
        <p14:creationId xmlns:p14="http://schemas.microsoft.com/office/powerpoint/2010/main" val="297189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09516" y="0"/>
            <a:ext cx="5208896" cy="6698438"/>
            <a:chOff x="509516" y="0"/>
            <a:chExt cx="5208896" cy="6698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16" y="0"/>
              <a:ext cx="5031476" cy="6698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872251" y="4326340"/>
              <a:ext cx="846161" cy="2372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18412" y="2274626"/>
            <a:ext cx="3621711" cy="2051713"/>
          </a:xfrm>
        </p:spPr>
        <p:txBody>
          <a:bodyPr>
            <a:normAutofit fontScale="90000"/>
          </a:bodyPr>
          <a:lstStyle/>
          <a:p>
            <a:r>
              <a:rPr lang="id-ID" dirty="0"/>
              <a:t>Bagan alir revisi tabel apabila tabel belum optimal</a:t>
            </a:r>
          </a:p>
        </p:txBody>
      </p:sp>
    </p:spTree>
    <p:extLst>
      <p:ext uri="{BB962C8B-B14F-4D97-AF65-F5344CB8AC3E}">
        <p14:creationId xmlns:p14="http://schemas.microsoft.com/office/powerpoint/2010/main" val="124896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4777844" y="4572000"/>
            <a:ext cx="533400" cy="990600"/>
          </a:xfrm>
          <a:prstGeom prst="rect">
            <a:avLst/>
          </a:prstGeom>
          <a:solidFill>
            <a:srgbClr val="6BFF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5387444" y="4572000"/>
            <a:ext cx="533400" cy="990600"/>
          </a:xfrm>
          <a:prstGeom prst="rect">
            <a:avLst/>
          </a:prstGeom>
          <a:solidFill>
            <a:srgbClr val="FFE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 b="1">
              <a:solidFill>
                <a:srgbClr val="EB15C2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044" y="457200"/>
            <a:ext cx="8915400" cy="1143000"/>
          </a:xfrm>
        </p:spPr>
        <p:txBody>
          <a:bodyPr/>
          <a:lstStyle/>
          <a:p>
            <a:pPr algn="r" eaLnBrk="1" hangingPunct="1"/>
            <a:r>
              <a:rPr lang="en-US" altLang="id-ID" sz="3200" b="1">
                <a:solidFill>
                  <a:srgbClr val="FF0000"/>
                </a:solidFill>
                <a:latin typeface="Arial" panose="020B0604020202020204" pitchFamily="34" charset="0"/>
              </a:rPr>
              <a:t>Contoh 3.2</a:t>
            </a:r>
            <a:br>
              <a:rPr lang="en-US" altLang="id-ID" sz="32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id-ID" sz="3200" b="1">
                <a:solidFill>
                  <a:srgbClr val="FF0000"/>
                </a:solidFill>
                <a:latin typeface="Arial" panose="020B0604020202020204" pitchFamily="34" charset="0"/>
              </a:rPr>
              <a:t>Program Linier – Simpleks Kendala  </a:t>
            </a:r>
            <a:r>
              <a:rPr lang="en-US" altLang="id-ID" sz="32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endParaRPr lang="en-GB" altLang="id-ID" sz="32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1969" y="1600200"/>
            <a:ext cx="68900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EB15C2"/>
                </a:solidFill>
                <a:cs typeface="Times New Roman" panose="02020603050405020304" pitchFamily="18" charset="0"/>
              </a:rPr>
              <a:t>Contoh 3.2 : Selesaikan dengan metode simpleks ! 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Maksimumkan    Z   =  3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+ 2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Kendala	 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+ 2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 20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		3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+   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 20        ;	   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, </a:t>
            </a:r>
            <a:r>
              <a:rPr lang="en-US" altLang="id-ID" i="1">
                <a:solidFill>
                  <a:srgbClr val="EB15C2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EB15C2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 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id-ID">
              <a:solidFill>
                <a:srgbClr val="EB15C2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67845" y="3276601"/>
            <a:ext cx="43444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Penyelesaian  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Ubah ke bentuk standar simpleks</a:t>
            </a:r>
            <a:r>
              <a:rPr lang="en-GB" altLang="id-ID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72644" y="4556125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Kendala	 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+ 2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 		=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20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01444" y="501332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=  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72644" y="4098925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 err="1">
                <a:solidFill>
                  <a:srgbClr val="0000FF"/>
                </a:solidFill>
                <a:cs typeface="Times New Roman" panose="02020603050405020304" pitchFamily="18" charset="0"/>
              </a:rPr>
              <a:t>Maksimumkan</a:t>
            </a:r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Z  =  3x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+  2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15844" y="5546725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 0</a:t>
            </a:r>
            <a:r>
              <a:rPr lang="en-GB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49244" y="4556125"/>
            <a:ext cx="76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49244" y="501332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	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492220" y="4098925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 0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0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701644" y="55467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7063844" y="4800601"/>
            <a:ext cx="1524000" cy="830997"/>
          </a:xfrm>
          <a:prstGeom prst="rect">
            <a:avLst/>
          </a:prstGeom>
          <a:gradFill rotWithShape="0">
            <a:gsLst>
              <a:gs pos="0">
                <a:srgbClr val="6BFF6B"/>
              </a:gs>
              <a:gs pos="100000">
                <a:srgbClr val="FFE88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6600FF"/>
                </a:solidFill>
              </a:rPr>
              <a:t>var basis  :  x</a:t>
            </a:r>
            <a:r>
              <a:rPr lang="en-US" altLang="id-ID" baseline="-25000">
                <a:solidFill>
                  <a:srgbClr val="6600FF"/>
                </a:solidFill>
              </a:rPr>
              <a:t>3</a:t>
            </a:r>
            <a:r>
              <a:rPr lang="en-US" altLang="id-ID">
                <a:solidFill>
                  <a:srgbClr val="6600FF"/>
                </a:solidFill>
              </a:rPr>
              <a:t> dan  x</a:t>
            </a:r>
            <a:r>
              <a:rPr lang="en-US" altLang="id-ID" baseline="-25000">
                <a:solidFill>
                  <a:srgbClr val="6600FF"/>
                </a:solidFill>
              </a:rPr>
              <a:t>4</a:t>
            </a:r>
            <a:endParaRPr lang="en-GB" altLang="id-ID" baseline="-25000">
              <a:solidFill>
                <a:srgbClr val="6600FF"/>
              </a:solidFill>
            </a:endParaRPr>
          </a:p>
        </p:txBody>
      </p:sp>
      <p:cxnSp>
        <p:nvCxnSpPr>
          <p:cNvPr id="18" name="AutoShape 23"/>
          <p:cNvCxnSpPr>
            <a:cxnSpLocks noChangeShapeType="1"/>
            <a:stCxn id="17" idx="2"/>
            <a:endCxn id="16" idx="0"/>
          </p:cNvCxnSpPr>
          <p:nvPr/>
        </p:nvCxnSpPr>
        <p:spPr bwMode="auto">
          <a:xfrm rot="16200000" flipV="1">
            <a:off x="6493932" y="4291013"/>
            <a:ext cx="76200" cy="2587625"/>
          </a:xfrm>
          <a:prstGeom prst="bentConnector5">
            <a:avLst>
              <a:gd name="adj1" fmla="val -981250"/>
              <a:gd name="adj2" fmla="val 54356"/>
              <a:gd name="adj3" fmla="val -98125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5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2 3"/>
          <p:cNvSpPr/>
          <p:nvPr/>
        </p:nvSpPr>
        <p:spPr bwMode="auto">
          <a:xfrm rot="10800000">
            <a:off x="2425872" y="1346579"/>
            <a:ext cx="2133600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8554"/>
              <a:gd name="adj6" fmla="val 51979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Line Callout 2 4"/>
          <p:cNvSpPr>
            <a:spLocks/>
          </p:cNvSpPr>
          <p:nvPr/>
        </p:nvSpPr>
        <p:spPr bwMode="auto">
          <a:xfrm rot="10800000">
            <a:off x="1359072" y="1651379"/>
            <a:ext cx="1676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1037"/>
              <a:gd name="adj6" fmla="val -20176"/>
            </a:avLst>
          </a:prstGeom>
          <a:solidFill>
            <a:srgbClr val="B7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Oval 275"/>
          <p:cNvSpPr>
            <a:spLocks noChangeArrowheads="1"/>
          </p:cNvSpPr>
          <p:nvPr/>
        </p:nvSpPr>
        <p:spPr bwMode="auto">
          <a:xfrm>
            <a:off x="2092497" y="4197729"/>
            <a:ext cx="457200" cy="457200"/>
          </a:xfrm>
          <a:prstGeom prst="ellipse">
            <a:avLst/>
          </a:prstGeom>
          <a:solidFill>
            <a:srgbClr val="EEF91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7" name="Oval 274"/>
          <p:cNvSpPr>
            <a:spLocks noChangeArrowheads="1"/>
          </p:cNvSpPr>
          <p:nvPr/>
        </p:nvSpPr>
        <p:spPr bwMode="auto">
          <a:xfrm>
            <a:off x="2987847" y="3267454"/>
            <a:ext cx="457200" cy="457200"/>
          </a:xfrm>
          <a:prstGeom prst="ellipse">
            <a:avLst/>
          </a:prstGeom>
          <a:solidFill>
            <a:srgbClr val="EEF91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8" name="Rectangle 168"/>
          <p:cNvSpPr>
            <a:spLocks noChangeArrowheads="1"/>
          </p:cNvSpPr>
          <p:nvPr/>
        </p:nvSpPr>
        <p:spPr bwMode="auto">
          <a:xfrm>
            <a:off x="2851322" y="3740530"/>
            <a:ext cx="852488" cy="803275"/>
          </a:xfrm>
          <a:prstGeom prst="rect">
            <a:avLst/>
          </a:prstGeom>
          <a:solidFill>
            <a:schemeClr val="accent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9" name="Rectangle 169"/>
          <p:cNvSpPr>
            <a:spLocks noChangeArrowheads="1"/>
          </p:cNvSpPr>
          <p:nvPr/>
        </p:nvSpPr>
        <p:spPr bwMode="auto">
          <a:xfrm>
            <a:off x="2852910" y="4175505"/>
            <a:ext cx="4445000" cy="360363"/>
          </a:xfrm>
          <a:prstGeom prst="rect">
            <a:avLst/>
          </a:prstGeom>
          <a:solidFill>
            <a:srgbClr val="6BFF6B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10" name="Rectangle 225"/>
          <p:cNvSpPr>
            <a:spLocks noChangeArrowheads="1"/>
          </p:cNvSpPr>
          <p:nvPr/>
        </p:nvSpPr>
        <p:spPr bwMode="auto">
          <a:xfrm>
            <a:off x="2851322" y="4192967"/>
            <a:ext cx="852488" cy="342900"/>
          </a:xfrm>
          <a:prstGeom prst="rect">
            <a:avLst/>
          </a:prstGeom>
          <a:gradFill rotWithShape="0">
            <a:gsLst>
              <a:gs pos="0">
                <a:srgbClr val="97BDBD"/>
              </a:gs>
              <a:gs pos="50000">
                <a:srgbClr val="CCFFFF"/>
              </a:gs>
              <a:gs pos="100000">
                <a:srgbClr val="97BDBD"/>
              </a:gs>
            </a:gsLst>
            <a:lin ang="0" scaled="1"/>
          </a:gra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pSp>
        <p:nvGrpSpPr>
          <p:cNvPr id="11" name="Group 256"/>
          <p:cNvGrpSpPr>
            <a:grpSpLocks/>
          </p:cNvGrpSpPr>
          <p:nvPr/>
        </p:nvGrpSpPr>
        <p:grpSpPr bwMode="auto">
          <a:xfrm>
            <a:off x="960610" y="2762630"/>
            <a:ext cx="7772400" cy="2752725"/>
            <a:chOff x="565" y="1746"/>
            <a:chExt cx="4896" cy="1734"/>
          </a:xfrm>
        </p:grpSpPr>
        <p:grpSp>
          <p:nvGrpSpPr>
            <p:cNvPr id="12" name="Group 255"/>
            <p:cNvGrpSpPr>
              <a:grpSpLocks/>
            </p:cNvGrpSpPr>
            <p:nvPr/>
          </p:nvGrpSpPr>
          <p:grpSpPr bwMode="auto">
            <a:xfrm>
              <a:off x="1141" y="2903"/>
              <a:ext cx="3456" cy="577"/>
              <a:chOff x="1141" y="2903"/>
              <a:chExt cx="3456" cy="577"/>
            </a:xfrm>
          </p:grpSpPr>
          <p:sp>
            <p:nvSpPr>
              <p:cNvPr id="49" name="Rectangle 171"/>
              <p:cNvSpPr>
                <a:spLocks noChangeArrowheads="1"/>
              </p:cNvSpPr>
              <p:nvPr/>
            </p:nvSpPr>
            <p:spPr bwMode="auto">
              <a:xfrm>
                <a:off x="1717" y="2903"/>
                <a:ext cx="2304" cy="57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174"/>
              <p:cNvSpPr>
                <a:spLocks noChangeArrowheads="1"/>
              </p:cNvSpPr>
              <p:nvPr/>
            </p:nvSpPr>
            <p:spPr bwMode="auto">
              <a:xfrm>
                <a:off x="4021" y="2903"/>
                <a:ext cx="576" cy="57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188"/>
              <p:cNvSpPr>
                <a:spLocks noChangeArrowheads="1"/>
              </p:cNvSpPr>
              <p:nvPr/>
            </p:nvSpPr>
            <p:spPr bwMode="auto">
              <a:xfrm>
                <a:off x="1141" y="2903"/>
                <a:ext cx="576" cy="57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id-ID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254"/>
            <p:cNvGrpSpPr>
              <a:grpSpLocks/>
            </p:cNvGrpSpPr>
            <p:nvPr/>
          </p:nvGrpSpPr>
          <p:grpSpPr bwMode="auto">
            <a:xfrm>
              <a:off x="565" y="1746"/>
              <a:ext cx="4896" cy="1154"/>
              <a:chOff x="565" y="1728"/>
              <a:chExt cx="4896" cy="1154"/>
            </a:xfrm>
          </p:grpSpPr>
          <p:grpSp>
            <p:nvGrpSpPr>
              <p:cNvPr id="14" name="Group 253"/>
              <p:cNvGrpSpPr>
                <a:grpSpLocks/>
              </p:cNvGrpSpPr>
              <p:nvPr/>
            </p:nvGrpSpPr>
            <p:grpSpPr bwMode="auto">
              <a:xfrm>
                <a:off x="1141" y="1728"/>
                <a:ext cx="3456" cy="1154"/>
                <a:chOff x="1141" y="1653"/>
                <a:chExt cx="3456" cy="1154"/>
              </a:xfrm>
            </p:grpSpPr>
            <p:sp>
              <p:nvSpPr>
                <p:cNvPr id="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21" y="2230"/>
                  <a:ext cx="576" cy="577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Rectangle 193"/>
                <p:cNvSpPr>
                  <a:spLocks noChangeArrowheads="1"/>
                </p:cNvSpPr>
                <p:nvPr/>
              </p:nvSpPr>
              <p:spPr bwMode="auto">
                <a:xfrm>
                  <a:off x="1717" y="1942"/>
                  <a:ext cx="2304" cy="288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Rectangle 194"/>
                <p:cNvSpPr>
                  <a:spLocks noChangeArrowheads="1"/>
                </p:cNvSpPr>
                <p:nvPr/>
              </p:nvSpPr>
              <p:spPr bwMode="auto">
                <a:xfrm>
                  <a:off x="4021" y="1942"/>
                  <a:ext cx="576" cy="288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Rectangle 197"/>
                <p:cNvSpPr>
                  <a:spLocks noChangeArrowheads="1"/>
                </p:cNvSpPr>
                <p:nvPr/>
              </p:nvSpPr>
              <p:spPr bwMode="auto">
                <a:xfrm>
                  <a:off x="1141" y="1653"/>
                  <a:ext cx="576" cy="289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Rectangle 216"/>
                <p:cNvSpPr>
                  <a:spLocks noChangeArrowheads="1"/>
                </p:cNvSpPr>
                <p:nvPr/>
              </p:nvSpPr>
              <p:spPr bwMode="auto">
                <a:xfrm>
                  <a:off x="1141" y="1942"/>
                  <a:ext cx="576" cy="288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565" y="1728"/>
                <a:ext cx="4896" cy="1154"/>
                <a:chOff x="565" y="1749"/>
                <a:chExt cx="4896" cy="1154"/>
              </a:xfrm>
            </p:grpSpPr>
            <p:sp>
              <p:nvSpPr>
                <p:cNvPr id="1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717" y="2326"/>
                  <a:ext cx="2304" cy="577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Rectangle 166"/>
                <p:cNvSpPr>
                  <a:spLocks noChangeArrowheads="1"/>
                </p:cNvSpPr>
                <p:nvPr/>
              </p:nvSpPr>
              <p:spPr bwMode="auto">
                <a:xfrm>
                  <a:off x="4597" y="2326"/>
                  <a:ext cx="864" cy="577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141" y="2326"/>
                  <a:ext cx="576" cy="577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9" name="Group 230"/>
                <p:cNvGrpSpPr>
                  <a:grpSpLocks/>
                </p:cNvGrpSpPr>
                <p:nvPr/>
              </p:nvGrpSpPr>
              <p:grpSpPr bwMode="auto">
                <a:xfrm>
                  <a:off x="1931" y="2064"/>
                  <a:ext cx="146" cy="272"/>
                  <a:chOff x="1931" y="2064"/>
                  <a:chExt cx="146" cy="272"/>
                </a:xfrm>
              </p:grpSpPr>
              <p:sp>
                <p:nvSpPr>
                  <p:cNvPr id="42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931" y="2064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x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2182"/>
                    <a:ext cx="58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1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0" name="Group 226"/>
                <p:cNvGrpSpPr>
                  <a:grpSpLocks/>
                </p:cNvGrpSpPr>
                <p:nvPr/>
              </p:nvGrpSpPr>
              <p:grpSpPr bwMode="auto">
                <a:xfrm>
                  <a:off x="4246" y="2064"/>
                  <a:ext cx="125" cy="272"/>
                  <a:chOff x="4246" y="2064"/>
                  <a:chExt cx="125" cy="272"/>
                </a:xfrm>
              </p:grpSpPr>
              <p:sp>
                <p:nvSpPr>
                  <p:cNvPr id="40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4246" y="2064"/>
                    <a:ext cx="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b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4342" y="2182"/>
                    <a:ext cx="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i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" name="Group 231"/>
                <p:cNvGrpSpPr>
                  <a:grpSpLocks/>
                </p:cNvGrpSpPr>
                <p:nvPr/>
              </p:nvGrpSpPr>
              <p:grpSpPr bwMode="auto">
                <a:xfrm>
                  <a:off x="1370" y="1775"/>
                  <a:ext cx="117" cy="272"/>
                  <a:chOff x="1370" y="1775"/>
                  <a:chExt cx="117" cy="272"/>
                </a:xfrm>
              </p:grpSpPr>
              <p:sp>
                <p:nvSpPr>
                  <p:cNvPr id="3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370" y="1775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c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1893"/>
                    <a:ext cx="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j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2" name="Rectangle 200"/>
                <p:cNvSpPr>
                  <a:spLocks noChangeArrowheads="1"/>
                </p:cNvSpPr>
                <p:nvPr/>
              </p:nvSpPr>
              <p:spPr bwMode="auto">
                <a:xfrm>
                  <a:off x="4597" y="2038"/>
                  <a:ext cx="864" cy="288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" name="Group 227"/>
                <p:cNvGrpSpPr>
                  <a:grpSpLocks/>
                </p:cNvGrpSpPr>
                <p:nvPr/>
              </p:nvGrpSpPr>
              <p:grpSpPr bwMode="auto">
                <a:xfrm>
                  <a:off x="3661" y="2064"/>
                  <a:ext cx="146" cy="272"/>
                  <a:chOff x="3661" y="2064"/>
                  <a:chExt cx="146" cy="272"/>
                </a:xfrm>
              </p:grpSpPr>
              <p:sp>
                <p:nvSpPr>
                  <p:cNvPr id="36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61" y="2064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x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7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2182"/>
                    <a:ext cx="58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4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4" name="Group 228"/>
                <p:cNvGrpSpPr>
                  <a:grpSpLocks/>
                </p:cNvGrpSpPr>
                <p:nvPr/>
              </p:nvGrpSpPr>
              <p:grpSpPr bwMode="auto">
                <a:xfrm>
                  <a:off x="3085" y="2064"/>
                  <a:ext cx="146" cy="272"/>
                  <a:chOff x="3085" y="2064"/>
                  <a:chExt cx="146" cy="272"/>
                </a:xfrm>
              </p:grpSpPr>
              <p:sp>
                <p:nvSpPr>
                  <p:cNvPr id="3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2064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x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173" y="2182"/>
                    <a:ext cx="58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3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5" name="Group 229"/>
                <p:cNvGrpSpPr>
                  <a:grpSpLocks/>
                </p:cNvGrpSpPr>
                <p:nvPr/>
              </p:nvGrpSpPr>
              <p:grpSpPr bwMode="auto">
                <a:xfrm>
                  <a:off x="2507" y="2064"/>
                  <a:ext cx="146" cy="272"/>
                  <a:chOff x="2507" y="2064"/>
                  <a:chExt cx="146" cy="272"/>
                </a:xfrm>
              </p:grpSpPr>
              <p:sp>
                <p:nvSpPr>
                  <p:cNvPr id="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507" y="2064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x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5" y="2182"/>
                    <a:ext cx="58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2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6" name="Rectangle 210"/>
                <p:cNvSpPr>
                  <a:spLocks noChangeArrowheads="1"/>
                </p:cNvSpPr>
                <p:nvPr/>
              </p:nvSpPr>
              <p:spPr bwMode="auto">
                <a:xfrm>
                  <a:off x="1717" y="1749"/>
                  <a:ext cx="2304" cy="289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Rectangle 211"/>
                <p:cNvSpPr>
                  <a:spLocks noChangeArrowheads="1"/>
                </p:cNvSpPr>
                <p:nvPr/>
              </p:nvSpPr>
              <p:spPr bwMode="auto">
                <a:xfrm>
                  <a:off x="565" y="2038"/>
                  <a:ext cx="576" cy="288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8" name="Group 232"/>
                <p:cNvGrpSpPr>
                  <a:grpSpLocks/>
                </p:cNvGrpSpPr>
                <p:nvPr/>
              </p:nvGrpSpPr>
              <p:grpSpPr bwMode="auto">
                <a:xfrm>
                  <a:off x="1578" y="2011"/>
                  <a:ext cx="117" cy="270"/>
                  <a:chOff x="1578" y="2011"/>
                  <a:chExt cx="117" cy="270"/>
                </a:xfrm>
              </p:grpSpPr>
              <p:sp>
                <p:nvSpPr>
                  <p:cNvPr id="3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011"/>
                    <a:ext cx="8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x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66" y="2127"/>
                    <a:ext cx="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914400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id-ID" sz="1600" b="1">
                        <a:solidFill>
                          <a:srgbClr val="000000"/>
                        </a:solidFill>
                        <a:latin typeface="Arial Narrow" panose="020B0606020202030204" pitchFamily="34" charset="0"/>
                      </a:rPr>
                      <a:t>j</a:t>
                    </a:r>
                    <a:endParaRPr lang="en-GB" altLang="id-ID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9" name="Rectangle 224"/>
                <p:cNvSpPr>
                  <a:spLocks noChangeArrowheads="1"/>
                </p:cNvSpPr>
                <p:nvPr/>
              </p:nvSpPr>
              <p:spPr bwMode="auto">
                <a:xfrm>
                  <a:off x="565" y="2326"/>
                  <a:ext cx="576" cy="577"/>
                </a:xfrm>
                <a:prstGeom prst="rect">
                  <a:avLst/>
                </a:prstGeom>
                <a:noFill/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9144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id-ID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6272" y="279779"/>
            <a:ext cx="7315200" cy="1143000"/>
          </a:xfrm>
        </p:spPr>
        <p:txBody>
          <a:bodyPr/>
          <a:lstStyle/>
          <a:p>
            <a:pPr algn="r" eaLnBrk="1" hangingPunct="1"/>
            <a:r>
              <a:rPr lang="en-US" altLang="id-ID" b="1">
                <a:solidFill>
                  <a:srgbClr val="FF0000"/>
                </a:solidFill>
                <a:latin typeface="Arial" panose="020B0604020202020204" pitchFamily="34" charset="0"/>
              </a:rPr>
              <a:t>Iterasi Awal</a:t>
            </a:r>
            <a:endParaRPr lang="en-GB" altLang="id-ID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Rectangle 147"/>
          <p:cNvSpPr>
            <a:spLocks noChangeArrowheads="1"/>
          </p:cNvSpPr>
          <p:nvPr/>
        </p:nvSpPr>
        <p:spPr bwMode="auto">
          <a:xfrm>
            <a:off x="7802736" y="4183442"/>
            <a:ext cx="49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C060"/>
                </a:solidFill>
                <a:latin typeface="Arial Narrow" panose="020B0606020202030204" pitchFamily="34" charset="0"/>
              </a:rPr>
              <a:t>20/3</a:t>
            </a:r>
            <a:endParaRPr lang="en-GB" altLang="id-ID">
              <a:solidFill>
                <a:srgbClr val="00C060"/>
              </a:solidFill>
            </a:endParaRPr>
          </a:p>
        </p:txBody>
      </p:sp>
      <p:sp>
        <p:nvSpPr>
          <p:cNvPr id="54" name="Rectangle 148"/>
          <p:cNvSpPr>
            <a:spLocks noChangeArrowheads="1"/>
          </p:cNvSpPr>
          <p:nvPr/>
        </p:nvSpPr>
        <p:spPr bwMode="auto">
          <a:xfrm>
            <a:off x="6764511" y="3724654"/>
            <a:ext cx="28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20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55" name="Rectangle 149"/>
          <p:cNvSpPr>
            <a:spLocks noChangeArrowheads="1"/>
          </p:cNvSpPr>
          <p:nvPr/>
        </p:nvSpPr>
        <p:spPr bwMode="auto">
          <a:xfrm>
            <a:off x="3175172" y="372465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56" name="Rectangle 150"/>
          <p:cNvSpPr>
            <a:spLocks noChangeArrowheads="1"/>
          </p:cNvSpPr>
          <p:nvPr/>
        </p:nvSpPr>
        <p:spPr bwMode="auto">
          <a:xfrm>
            <a:off x="5921547" y="372465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57" name="Rectangle 151"/>
          <p:cNvSpPr>
            <a:spLocks noChangeArrowheads="1"/>
          </p:cNvSpPr>
          <p:nvPr/>
        </p:nvSpPr>
        <p:spPr bwMode="auto">
          <a:xfrm>
            <a:off x="3175172" y="41834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58" name="Rectangle 152"/>
          <p:cNvSpPr>
            <a:spLocks noChangeArrowheads="1"/>
          </p:cNvSpPr>
          <p:nvPr/>
        </p:nvSpPr>
        <p:spPr bwMode="auto">
          <a:xfrm>
            <a:off x="5921547" y="41834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59" name="Rectangle 153"/>
          <p:cNvSpPr>
            <a:spLocks noChangeArrowheads="1"/>
          </p:cNvSpPr>
          <p:nvPr/>
        </p:nvSpPr>
        <p:spPr bwMode="auto">
          <a:xfrm>
            <a:off x="4089572" y="41834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FF0000"/>
              </a:solidFill>
            </a:endParaRPr>
          </a:p>
        </p:txBody>
      </p:sp>
      <p:grpSp>
        <p:nvGrpSpPr>
          <p:cNvPr id="60" name="Group 236"/>
          <p:cNvGrpSpPr>
            <a:grpSpLocks/>
          </p:cNvGrpSpPr>
          <p:nvPr/>
        </p:nvGrpSpPr>
        <p:grpSpPr bwMode="auto">
          <a:xfrm>
            <a:off x="2216323" y="4183442"/>
            <a:ext cx="231775" cy="431800"/>
            <a:chOff x="1356" y="2641"/>
            <a:chExt cx="146" cy="272"/>
          </a:xfrm>
        </p:grpSpPr>
        <p:sp>
          <p:nvSpPr>
            <p:cNvPr id="61" name="Rectangle 155"/>
            <p:cNvSpPr>
              <a:spLocks noChangeArrowheads="1"/>
            </p:cNvSpPr>
            <p:nvPr/>
          </p:nvSpPr>
          <p:spPr bwMode="auto">
            <a:xfrm>
              <a:off x="1356" y="2641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62" name="Rectangle 156"/>
            <p:cNvSpPr>
              <a:spLocks noChangeArrowheads="1"/>
            </p:cNvSpPr>
            <p:nvPr/>
          </p:nvSpPr>
          <p:spPr bwMode="auto">
            <a:xfrm>
              <a:off x="1444" y="2759"/>
              <a:ext cx="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63" name="Rectangle 157"/>
          <p:cNvSpPr>
            <a:spLocks noChangeArrowheads="1"/>
          </p:cNvSpPr>
          <p:nvPr/>
        </p:nvSpPr>
        <p:spPr bwMode="auto">
          <a:xfrm>
            <a:off x="1346372" y="41834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CC33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CC3300"/>
              </a:solidFill>
            </a:endParaRPr>
          </a:p>
        </p:txBody>
      </p:sp>
      <p:sp>
        <p:nvSpPr>
          <p:cNvPr id="64" name="Rectangle 158"/>
          <p:cNvSpPr>
            <a:spLocks noChangeArrowheads="1"/>
          </p:cNvSpPr>
          <p:nvPr/>
        </p:nvSpPr>
        <p:spPr bwMode="auto">
          <a:xfrm>
            <a:off x="4089572" y="372465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65" name="Rectangle 159"/>
          <p:cNvSpPr>
            <a:spLocks noChangeArrowheads="1"/>
          </p:cNvSpPr>
          <p:nvPr/>
        </p:nvSpPr>
        <p:spPr bwMode="auto">
          <a:xfrm>
            <a:off x="5007147" y="372465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66" name="Rectangle 160"/>
          <p:cNvSpPr>
            <a:spLocks noChangeArrowheads="1"/>
          </p:cNvSpPr>
          <p:nvPr/>
        </p:nvSpPr>
        <p:spPr bwMode="auto">
          <a:xfrm>
            <a:off x="5007147" y="41834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FF0000"/>
              </a:solidFill>
            </a:endParaRPr>
          </a:p>
        </p:txBody>
      </p:sp>
      <p:grpSp>
        <p:nvGrpSpPr>
          <p:cNvPr id="67" name="Group 235"/>
          <p:cNvGrpSpPr>
            <a:grpSpLocks/>
          </p:cNvGrpSpPr>
          <p:nvPr/>
        </p:nvGrpSpPr>
        <p:grpSpPr bwMode="auto">
          <a:xfrm>
            <a:off x="2216323" y="3724654"/>
            <a:ext cx="231775" cy="431800"/>
            <a:chOff x="1356" y="2352"/>
            <a:chExt cx="146" cy="272"/>
          </a:xfrm>
        </p:grpSpPr>
        <p:sp>
          <p:nvSpPr>
            <p:cNvPr id="68" name="Rectangle 162"/>
            <p:cNvSpPr>
              <a:spLocks noChangeArrowheads="1"/>
            </p:cNvSpPr>
            <p:nvPr/>
          </p:nvSpPr>
          <p:spPr bwMode="auto">
            <a:xfrm>
              <a:off x="1356" y="2352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69" name="Rectangle 163"/>
            <p:cNvSpPr>
              <a:spLocks noChangeArrowheads="1"/>
            </p:cNvSpPr>
            <p:nvPr/>
          </p:nvSpPr>
          <p:spPr bwMode="auto">
            <a:xfrm>
              <a:off x="1444" y="2470"/>
              <a:ext cx="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70" name="Rectangle 164"/>
          <p:cNvSpPr>
            <a:spLocks noChangeArrowheads="1"/>
          </p:cNvSpPr>
          <p:nvPr/>
        </p:nvSpPr>
        <p:spPr bwMode="auto">
          <a:xfrm>
            <a:off x="1346372" y="372465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CC33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CC3300"/>
              </a:solidFill>
            </a:endParaRPr>
          </a:p>
        </p:txBody>
      </p:sp>
      <p:sp>
        <p:nvSpPr>
          <p:cNvPr id="71" name="Rectangle 165"/>
          <p:cNvSpPr>
            <a:spLocks noChangeArrowheads="1"/>
          </p:cNvSpPr>
          <p:nvPr/>
        </p:nvSpPr>
        <p:spPr bwMode="auto">
          <a:xfrm>
            <a:off x="6764511" y="4183442"/>
            <a:ext cx="28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20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72" name="Rectangle 170"/>
          <p:cNvSpPr>
            <a:spLocks noChangeArrowheads="1"/>
          </p:cNvSpPr>
          <p:nvPr/>
        </p:nvSpPr>
        <p:spPr bwMode="auto">
          <a:xfrm>
            <a:off x="7523335" y="3724654"/>
            <a:ext cx="1064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C060"/>
                </a:solidFill>
                <a:latin typeface="Arial Narrow" panose="020B0606020202030204" pitchFamily="34" charset="0"/>
              </a:rPr>
              <a:t>20/1 = 20</a:t>
            </a:r>
            <a:endParaRPr lang="en-GB" altLang="id-ID">
              <a:solidFill>
                <a:srgbClr val="00C060"/>
              </a:solidFill>
            </a:endParaRPr>
          </a:p>
        </p:txBody>
      </p:sp>
      <p:grpSp>
        <p:nvGrpSpPr>
          <p:cNvPr id="73" name="Group 237"/>
          <p:cNvGrpSpPr>
            <a:grpSpLocks/>
          </p:cNvGrpSpPr>
          <p:nvPr/>
        </p:nvGrpSpPr>
        <p:grpSpPr bwMode="auto">
          <a:xfrm>
            <a:off x="2246485" y="4640647"/>
            <a:ext cx="169862" cy="433388"/>
            <a:chOff x="1375" y="2929"/>
            <a:chExt cx="107" cy="273"/>
          </a:xfrm>
        </p:grpSpPr>
        <p:sp>
          <p:nvSpPr>
            <p:cNvPr id="74" name="Rectangle 172"/>
            <p:cNvSpPr>
              <a:spLocks noChangeArrowheads="1"/>
            </p:cNvSpPr>
            <p:nvPr/>
          </p:nvSpPr>
          <p:spPr bwMode="auto">
            <a:xfrm>
              <a:off x="1375" y="2929"/>
              <a:ext cx="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z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/>
          </p:nvSpPr>
          <p:spPr bwMode="auto">
            <a:xfrm>
              <a:off x="1453" y="3047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j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76" name="Rectangle 175"/>
          <p:cNvSpPr>
            <a:spLocks noChangeArrowheads="1"/>
          </p:cNvSpPr>
          <p:nvPr/>
        </p:nvSpPr>
        <p:spPr bwMode="auto">
          <a:xfrm>
            <a:off x="6835947" y="48692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77" name="Rectangle 176"/>
          <p:cNvSpPr>
            <a:spLocks noChangeArrowheads="1"/>
          </p:cNvSpPr>
          <p:nvPr/>
        </p:nvSpPr>
        <p:spPr bwMode="auto">
          <a:xfrm>
            <a:off x="3175172" y="46406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6600FF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6600FF"/>
              </a:solidFill>
            </a:endParaRPr>
          </a:p>
        </p:txBody>
      </p:sp>
      <p:sp>
        <p:nvSpPr>
          <p:cNvPr id="78" name="Rectangle 177"/>
          <p:cNvSpPr>
            <a:spLocks noChangeArrowheads="1"/>
          </p:cNvSpPr>
          <p:nvPr/>
        </p:nvSpPr>
        <p:spPr bwMode="auto">
          <a:xfrm>
            <a:off x="5921547" y="46406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6600FF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6600FF"/>
              </a:solidFill>
            </a:endParaRPr>
          </a:p>
        </p:txBody>
      </p:sp>
      <p:sp>
        <p:nvSpPr>
          <p:cNvPr id="79" name="Rectangle 178"/>
          <p:cNvSpPr>
            <a:spLocks noChangeArrowheads="1"/>
          </p:cNvSpPr>
          <p:nvPr/>
        </p:nvSpPr>
        <p:spPr bwMode="auto">
          <a:xfrm>
            <a:off x="4089572" y="46406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6600FF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6600FF"/>
              </a:solidFill>
            </a:endParaRPr>
          </a:p>
        </p:txBody>
      </p:sp>
      <p:sp>
        <p:nvSpPr>
          <p:cNvPr id="80" name="Rectangle 179"/>
          <p:cNvSpPr>
            <a:spLocks noChangeArrowheads="1"/>
          </p:cNvSpPr>
          <p:nvPr/>
        </p:nvSpPr>
        <p:spPr bwMode="auto">
          <a:xfrm>
            <a:off x="3175172" y="50978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66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006600"/>
              </a:solidFill>
            </a:endParaRPr>
          </a:p>
        </p:txBody>
      </p:sp>
      <p:sp>
        <p:nvSpPr>
          <p:cNvPr id="81" name="Rectangle 180"/>
          <p:cNvSpPr>
            <a:spLocks noChangeArrowheads="1"/>
          </p:cNvSpPr>
          <p:nvPr/>
        </p:nvSpPr>
        <p:spPr bwMode="auto">
          <a:xfrm>
            <a:off x="5921547" y="50978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66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6600"/>
              </a:solidFill>
            </a:endParaRPr>
          </a:p>
        </p:txBody>
      </p:sp>
      <p:sp>
        <p:nvSpPr>
          <p:cNvPr id="82" name="Rectangle 181"/>
          <p:cNvSpPr>
            <a:spLocks noChangeArrowheads="1"/>
          </p:cNvSpPr>
          <p:nvPr/>
        </p:nvSpPr>
        <p:spPr bwMode="auto">
          <a:xfrm>
            <a:off x="4089572" y="50978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66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006600"/>
              </a:solidFill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5007147" y="46406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6600FF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6600FF"/>
              </a:solidFill>
            </a:endParaRPr>
          </a:p>
        </p:txBody>
      </p:sp>
      <p:sp>
        <p:nvSpPr>
          <p:cNvPr id="84" name="Rectangle 183"/>
          <p:cNvSpPr>
            <a:spLocks noChangeArrowheads="1"/>
          </p:cNvSpPr>
          <p:nvPr/>
        </p:nvSpPr>
        <p:spPr bwMode="auto">
          <a:xfrm>
            <a:off x="5007147" y="509784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66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6600"/>
              </a:solidFill>
            </a:endParaRPr>
          </a:p>
        </p:txBody>
      </p:sp>
      <p:grpSp>
        <p:nvGrpSpPr>
          <p:cNvPr id="85" name="Group 238"/>
          <p:cNvGrpSpPr>
            <a:grpSpLocks/>
          </p:cNvGrpSpPr>
          <p:nvPr/>
        </p:nvGrpSpPr>
        <p:grpSpPr bwMode="auto">
          <a:xfrm>
            <a:off x="2043285" y="5097836"/>
            <a:ext cx="576262" cy="434974"/>
            <a:chOff x="1247" y="3217"/>
            <a:chExt cx="363" cy="274"/>
          </a:xfrm>
        </p:grpSpPr>
        <p:sp>
          <p:nvSpPr>
            <p:cNvPr id="86" name="Rectangle 184"/>
            <p:cNvSpPr>
              <a:spLocks noChangeArrowheads="1"/>
            </p:cNvSpPr>
            <p:nvPr/>
          </p:nvSpPr>
          <p:spPr bwMode="auto">
            <a:xfrm>
              <a:off x="1247" y="3217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c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/>
          </p:nvSpPr>
          <p:spPr bwMode="auto">
            <a:xfrm>
              <a:off x="1335" y="3336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j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/>
          </p:nvSpPr>
          <p:spPr bwMode="auto">
            <a:xfrm>
              <a:off x="1364" y="3217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 - z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/>
          </p:nvSpPr>
          <p:spPr bwMode="auto">
            <a:xfrm>
              <a:off x="1581" y="3336"/>
              <a:ext cx="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j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90" name="Rectangle 189"/>
          <p:cNvSpPr>
            <a:spLocks noChangeArrowheads="1"/>
          </p:cNvSpPr>
          <p:nvPr/>
        </p:nvSpPr>
        <p:spPr bwMode="auto">
          <a:xfrm>
            <a:off x="3175172" y="2808667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91" name="Rectangle 190"/>
          <p:cNvSpPr>
            <a:spLocks noChangeArrowheads="1"/>
          </p:cNvSpPr>
          <p:nvPr/>
        </p:nvSpPr>
        <p:spPr bwMode="auto">
          <a:xfrm>
            <a:off x="5921547" y="2808667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92" name="Rectangle 201"/>
          <p:cNvSpPr>
            <a:spLocks noChangeArrowheads="1"/>
          </p:cNvSpPr>
          <p:nvPr/>
        </p:nvSpPr>
        <p:spPr bwMode="auto">
          <a:xfrm>
            <a:off x="7988472" y="3251579"/>
            <a:ext cx="160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b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93" name="Rectangle 208"/>
          <p:cNvSpPr>
            <a:spLocks noChangeArrowheads="1"/>
          </p:cNvSpPr>
          <p:nvPr/>
        </p:nvSpPr>
        <p:spPr bwMode="auto">
          <a:xfrm>
            <a:off x="5007147" y="2808667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94" name="Rectangle 209"/>
          <p:cNvSpPr>
            <a:spLocks noChangeArrowheads="1"/>
          </p:cNvSpPr>
          <p:nvPr/>
        </p:nvSpPr>
        <p:spPr bwMode="auto">
          <a:xfrm>
            <a:off x="4089572" y="2808667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FF0000"/>
              </a:solidFill>
            </a:endParaRPr>
          </a:p>
        </p:txBody>
      </p:sp>
      <p:grpSp>
        <p:nvGrpSpPr>
          <p:cNvPr id="95" name="Group 234"/>
          <p:cNvGrpSpPr>
            <a:grpSpLocks/>
          </p:cNvGrpSpPr>
          <p:nvPr/>
        </p:nvGrpSpPr>
        <p:grpSpPr bwMode="auto">
          <a:xfrm>
            <a:off x="1181273" y="3267454"/>
            <a:ext cx="473075" cy="431800"/>
            <a:chOff x="704" y="2064"/>
            <a:chExt cx="298" cy="272"/>
          </a:xfrm>
        </p:grpSpPr>
        <p:sp>
          <p:nvSpPr>
            <p:cNvPr id="96" name="Rectangle 212"/>
            <p:cNvSpPr>
              <a:spLocks noChangeArrowheads="1"/>
            </p:cNvSpPr>
            <p:nvPr/>
          </p:nvSpPr>
          <p:spPr bwMode="auto">
            <a:xfrm>
              <a:off x="704" y="2064"/>
              <a:ext cx="1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(c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7" name="Rectangle 213"/>
            <p:cNvSpPr>
              <a:spLocks noChangeArrowheads="1"/>
            </p:cNvSpPr>
            <p:nvPr/>
          </p:nvSpPr>
          <p:spPr bwMode="auto">
            <a:xfrm>
              <a:off x="845" y="2182"/>
              <a:ext cx="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8" name="Rectangle 214"/>
            <p:cNvSpPr>
              <a:spLocks noChangeArrowheads="1"/>
            </p:cNvSpPr>
            <p:nvPr/>
          </p:nvSpPr>
          <p:spPr bwMode="auto">
            <a:xfrm>
              <a:off x="920" y="2064"/>
              <a:ext cx="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)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9" name="Rectangle 215"/>
            <p:cNvSpPr>
              <a:spLocks noChangeArrowheads="1"/>
            </p:cNvSpPr>
            <p:nvPr/>
          </p:nvSpPr>
          <p:spPr bwMode="auto">
            <a:xfrm>
              <a:off x="973" y="2182"/>
              <a:ext cx="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i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100" name="Group 233"/>
          <p:cNvGrpSpPr>
            <a:grpSpLocks/>
          </p:cNvGrpSpPr>
          <p:nvPr/>
        </p:nvGrpSpPr>
        <p:grpSpPr bwMode="auto">
          <a:xfrm>
            <a:off x="1895648" y="3297617"/>
            <a:ext cx="473075" cy="431800"/>
            <a:chOff x="1154" y="2083"/>
            <a:chExt cx="298" cy="272"/>
          </a:xfrm>
        </p:grpSpPr>
        <p:sp>
          <p:nvSpPr>
            <p:cNvPr id="101" name="Rectangle 217"/>
            <p:cNvSpPr>
              <a:spLocks noChangeArrowheads="1"/>
            </p:cNvSpPr>
            <p:nvPr/>
          </p:nvSpPr>
          <p:spPr bwMode="auto">
            <a:xfrm>
              <a:off x="1154" y="2083"/>
              <a:ext cx="1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(x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2" name="Rectangle 218"/>
            <p:cNvSpPr>
              <a:spLocks noChangeArrowheads="1"/>
            </p:cNvSpPr>
            <p:nvPr/>
          </p:nvSpPr>
          <p:spPr bwMode="auto">
            <a:xfrm>
              <a:off x="1295" y="2201"/>
              <a:ext cx="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B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3" name="Rectangle 219"/>
            <p:cNvSpPr>
              <a:spLocks noChangeArrowheads="1"/>
            </p:cNvSpPr>
            <p:nvPr/>
          </p:nvSpPr>
          <p:spPr bwMode="auto">
            <a:xfrm>
              <a:off x="1370" y="2083"/>
              <a:ext cx="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b="1">
                  <a:solidFill>
                    <a:srgbClr val="000000"/>
                  </a:solidFill>
                  <a:latin typeface="Arial Narrow" panose="020B0606020202030204" pitchFamily="34" charset="0"/>
                </a:rPr>
                <a:t>)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4" name="Rectangle 220"/>
            <p:cNvSpPr>
              <a:spLocks noChangeArrowheads="1"/>
            </p:cNvSpPr>
            <p:nvPr/>
          </p:nvSpPr>
          <p:spPr bwMode="auto">
            <a:xfrm>
              <a:off x="1423" y="2201"/>
              <a:ext cx="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6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i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105" name="Line 223"/>
          <p:cNvSpPr>
            <a:spLocks noChangeShapeType="1"/>
          </p:cNvSpPr>
          <p:nvPr/>
        </p:nvSpPr>
        <p:spPr bwMode="auto">
          <a:xfrm>
            <a:off x="1875010" y="3226179"/>
            <a:ext cx="914400" cy="4572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6" name="Group 271"/>
          <p:cNvGrpSpPr>
            <a:grpSpLocks/>
          </p:cNvGrpSpPr>
          <p:nvPr/>
        </p:nvGrpSpPr>
        <p:grpSpPr bwMode="auto">
          <a:xfrm>
            <a:off x="6845472" y="5248654"/>
            <a:ext cx="1411288" cy="985838"/>
            <a:chOff x="4272" y="3418"/>
            <a:chExt cx="889" cy="621"/>
          </a:xfrm>
        </p:grpSpPr>
        <p:sp>
          <p:nvSpPr>
            <p:cNvPr id="107" name="Text Box 241"/>
            <p:cNvSpPr txBox="1">
              <a:spLocks noChangeArrowheads="1"/>
            </p:cNvSpPr>
            <p:nvPr/>
          </p:nvSpPr>
          <p:spPr bwMode="auto">
            <a:xfrm>
              <a:off x="4272" y="3751"/>
              <a:ext cx="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Nilai fungsi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Line 244"/>
            <p:cNvSpPr>
              <a:spLocks noChangeShapeType="1"/>
            </p:cNvSpPr>
            <p:nvPr/>
          </p:nvSpPr>
          <p:spPr bwMode="auto">
            <a:xfrm flipH="1" flipV="1">
              <a:off x="4416" y="3418"/>
              <a:ext cx="192" cy="384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" name="Group 270"/>
          <p:cNvGrpSpPr>
            <a:grpSpLocks/>
          </p:cNvGrpSpPr>
          <p:nvPr/>
        </p:nvGrpSpPr>
        <p:grpSpPr bwMode="auto">
          <a:xfrm>
            <a:off x="6219998" y="1856168"/>
            <a:ext cx="2709863" cy="1030287"/>
            <a:chOff x="3878" y="1281"/>
            <a:chExt cx="1707" cy="649"/>
          </a:xfrm>
        </p:grpSpPr>
        <p:sp>
          <p:nvSpPr>
            <p:cNvPr id="110" name="Text Box 239"/>
            <p:cNvSpPr txBox="1">
              <a:spLocks noChangeArrowheads="1"/>
            </p:cNvSpPr>
            <p:nvPr/>
          </p:nvSpPr>
          <p:spPr bwMode="auto">
            <a:xfrm>
              <a:off x="3878" y="1281"/>
              <a:ext cx="1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Koefisien fungsi tujuan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Line 245"/>
            <p:cNvSpPr>
              <a:spLocks noChangeShapeType="1"/>
            </p:cNvSpPr>
            <p:nvPr/>
          </p:nvSpPr>
          <p:spPr bwMode="auto">
            <a:xfrm flipH="1">
              <a:off x="3888" y="1594"/>
              <a:ext cx="432" cy="336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Group 269"/>
          <p:cNvGrpSpPr>
            <a:grpSpLocks/>
          </p:cNvGrpSpPr>
          <p:nvPr/>
        </p:nvGrpSpPr>
        <p:grpSpPr bwMode="auto">
          <a:xfrm>
            <a:off x="3416472" y="2108580"/>
            <a:ext cx="1555750" cy="1311275"/>
            <a:chOff x="2112" y="1440"/>
            <a:chExt cx="980" cy="826"/>
          </a:xfrm>
        </p:grpSpPr>
        <p:sp>
          <p:nvSpPr>
            <p:cNvPr id="113" name="Text Box 242"/>
            <p:cNvSpPr txBox="1">
              <a:spLocks noChangeArrowheads="1"/>
            </p:cNvSpPr>
            <p:nvPr/>
          </p:nvSpPr>
          <p:spPr bwMode="auto">
            <a:xfrm>
              <a:off x="2150" y="1440"/>
              <a:ext cx="9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Calon basis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4" name="Line 246"/>
            <p:cNvSpPr>
              <a:spLocks noChangeShapeType="1"/>
            </p:cNvSpPr>
            <p:nvPr/>
          </p:nvSpPr>
          <p:spPr bwMode="auto">
            <a:xfrm flipH="1">
              <a:off x="2112" y="1690"/>
              <a:ext cx="336" cy="576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" name="Group 272"/>
          <p:cNvGrpSpPr>
            <a:grpSpLocks/>
          </p:cNvGrpSpPr>
          <p:nvPr/>
        </p:nvGrpSpPr>
        <p:grpSpPr bwMode="auto">
          <a:xfrm>
            <a:off x="3416472" y="4410454"/>
            <a:ext cx="1112838" cy="1728788"/>
            <a:chOff x="2112" y="2890"/>
            <a:chExt cx="701" cy="1089"/>
          </a:xfrm>
        </p:grpSpPr>
        <p:sp>
          <p:nvSpPr>
            <p:cNvPr id="116" name="Text Box 247"/>
            <p:cNvSpPr txBox="1">
              <a:spLocks noChangeArrowheads="1"/>
            </p:cNvSpPr>
            <p:nvPr/>
          </p:nvSpPr>
          <p:spPr bwMode="auto">
            <a:xfrm>
              <a:off x="2112" y="3456"/>
              <a:ext cx="70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Elemen 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Kunci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Line 248"/>
            <p:cNvSpPr>
              <a:spLocks noChangeShapeType="1"/>
            </p:cNvSpPr>
            <p:nvPr/>
          </p:nvSpPr>
          <p:spPr bwMode="auto">
            <a:xfrm flipH="1" flipV="1">
              <a:off x="2112" y="2890"/>
              <a:ext cx="384" cy="864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8" name="Group 273"/>
          <p:cNvGrpSpPr>
            <a:grpSpLocks/>
          </p:cNvGrpSpPr>
          <p:nvPr/>
        </p:nvGrpSpPr>
        <p:grpSpPr bwMode="auto">
          <a:xfrm>
            <a:off x="520872" y="4470780"/>
            <a:ext cx="1600200" cy="982663"/>
            <a:chOff x="288" y="2928"/>
            <a:chExt cx="1008" cy="619"/>
          </a:xfrm>
        </p:grpSpPr>
        <p:sp>
          <p:nvSpPr>
            <p:cNvPr id="119" name="Text Box 243"/>
            <p:cNvSpPr txBox="1">
              <a:spLocks noChangeArrowheads="1"/>
            </p:cNvSpPr>
            <p:nvPr/>
          </p:nvSpPr>
          <p:spPr bwMode="auto">
            <a:xfrm>
              <a:off x="288" y="3024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keluar 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dari basis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0" name="Line 249"/>
            <p:cNvSpPr>
              <a:spLocks noChangeShapeType="1"/>
            </p:cNvSpPr>
            <p:nvPr/>
          </p:nvSpPr>
          <p:spPr bwMode="auto">
            <a:xfrm flipV="1">
              <a:off x="768" y="2928"/>
              <a:ext cx="528" cy="432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1" name="Group 268"/>
          <p:cNvGrpSpPr>
            <a:grpSpLocks/>
          </p:cNvGrpSpPr>
          <p:nvPr/>
        </p:nvGrpSpPr>
        <p:grpSpPr bwMode="auto">
          <a:xfrm>
            <a:off x="444672" y="2260979"/>
            <a:ext cx="2895600" cy="1295400"/>
            <a:chOff x="240" y="1536"/>
            <a:chExt cx="1824" cy="816"/>
          </a:xfrm>
        </p:grpSpPr>
        <p:sp>
          <p:nvSpPr>
            <p:cNvPr id="122" name="Text Box 240"/>
            <p:cNvSpPr txBox="1">
              <a:spLocks noChangeArrowheads="1"/>
            </p:cNvSpPr>
            <p:nvPr/>
          </p:nvSpPr>
          <p:spPr bwMode="auto">
            <a:xfrm>
              <a:off x="240" y="1536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EB15C2"/>
                  </a:solidFill>
                  <a:latin typeface="Arial Narrow" panose="020B0606020202030204" pitchFamily="34" charset="0"/>
                </a:rPr>
                <a:t>Variabel &amp; koefisien basis</a:t>
              </a:r>
              <a:endParaRPr lang="en-GB" altLang="id-ID">
                <a:solidFill>
                  <a:srgbClr val="EB15C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" name="Line 250"/>
            <p:cNvSpPr>
              <a:spLocks noChangeShapeType="1"/>
            </p:cNvSpPr>
            <p:nvPr/>
          </p:nvSpPr>
          <p:spPr bwMode="auto">
            <a:xfrm>
              <a:off x="816" y="1920"/>
              <a:ext cx="240" cy="432"/>
            </a:xfrm>
            <a:prstGeom prst="line">
              <a:avLst/>
            </a:prstGeom>
            <a:noFill/>
            <a:ln w="28575">
              <a:solidFill>
                <a:srgbClr val="E6BA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4" name="Rectangle 265"/>
          <p:cNvSpPr>
            <a:spLocks noChangeArrowheads="1"/>
          </p:cNvSpPr>
          <p:nvPr/>
        </p:nvSpPr>
        <p:spPr bwMode="auto">
          <a:xfrm>
            <a:off x="444672" y="1359279"/>
            <a:ext cx="4267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Maksimumkan   Z  =  3x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 + 2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  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+  0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3  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+ 0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4</a:t>
            </a:r>
            <a:endParaRPr lang="en-US" altLang="id-ID" sz="16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Kendala	 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 + 2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  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+ 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3  	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=  20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	3x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 +   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  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+       x</a:t>
            </a:r>
            <a:r>
              <a:rPr lang="en-US" altLang="id-ID" sz="1600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4  	</a:t>
            </a:r>
            <a:r>
              <a:rPr lang="en-US" altLang="id-ID" sz="1600" b="1">
                <a:solidFill>
                  <a:srgbClr val="0000FF"/>
                </a:solidFill>
                <a:cs typeface="Times New Roman" panose="02020603050405020304" pitchFamily="18" charset="0"/>
              </a:rPr>
              <a:t>=  20</a:t>
            </a:r>
          </a:p>
        </p:txBody>
      </p:sp>
      <p:sp>
        <p:nvSpPr>
          <p:cNvPr id="125" name="Line Callout 2 124"/>
          <p:cNvSpPr>
            <a:spLocks/>
          </p:cNvSpPr>
          <p:nvPr/>
        </p:nvSpPr>
        <p:spPr bwMode="auto">
          <a:xfrm>
            <a:off x="1359072" y="5613779"/>
            <a:ext cx="1219200" cy="457200"/>
          </a:xfrm>
          <a:prstGeom prst="borderCallout2">
            <a:avLst>
              <a:gd name="adj1" fmla="val 18750"/>
              <a:gd name="adj2" fmla="val 100250"/>
              <a:gd name="adj3" fmla="val 21736"/>
              <a:gd name="adj4" fmla="val 119898"/>
              <a:gd name="adj5" fmla="val -167264"/>
              <a:gd name="adj6" fmla="val 1447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</a:rPr>
              <a:t>0*1 + 0*3</a:t>
            </a:r>
          </a:p>
        </p:txBody>
      </p:sp>
      <p:sp>
        <p:nvSpPr>
          <p:cNvPr id="126" name="Line Callout 2 125"/>
          <p:cNvSpPr>
            <a:spLocks/>
          </p:cNvSpPr>
          <p:nvPr/>
        </p:nvSpPr>
        <p:spPr bwMode="auto">
          <a:xfrm>
            <a:off x="4864272" y="5613779"/>
            <a:ext cx="12192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3148"/>
              <a:gd name="adj6" fmla="val -505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</a:rPr>
              <a:t>0*2 + 0*1</a:t>
            </a:r>
          </a:p>
        </p:txBody>
      </p:sp>
      <p:sp>
        <p:nvSpPr>
          <p:cNvPr id="127" name="Line Callout 2 126"/>
          <p:cNvSpPr>
            <a:spLocks/>
          </p:cNvSpPr>
          <p:nvPr/>
        </p:nvSpPr>
        <p:spPr bwMode="auto">
          <a:xfrm>
            <a:off x="7378872" y="5232779"/>
            <a:ext cx="1447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208"/>
              <a:gd name="adj6" fmla="val -328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</a:rPr>
              <a:t>0*20 + 0*20</a:t>
            </a:r>
          </a:p>
        </p:txBody>
      </p:sp>
      <p:grpSp>
        <p:nvGrpSpPr>
          <p:cNvPr id="128" name="Group 130"/>
          <p:cNvGrpSpPr>
            <a:grpSpLocks/>
          </p:cNvGrpSpPr>
          <p:nvPr/>
        </p:nvGrpSpPr>
        <p:grpSpPr bwMode="auto">
          <a:xfrm>
            <a:off x="1359072" y="5385179"/>
            <a:ext cx="5486400" cy="1219200"/>
            <a:chOff x="1295400" y="5562600"/>
            <a:chExt cx="5486400" cy="1219200"/>
          </a:xfrm>
        </p:grpSpPr>
        <p:sp>
          <p:nvSpPr>
            <p:cNvPr id="129" name="Line Callout 2 127"/>
            <p:cNvSpPr>
              <a:spLocks/>
            </p:cNvSpPr>
            <p:nvPr/>
          </p:nvSpPr>
          <p:spPr bwMode="auto">
            <a:xfrm>
              <a:off x="1295400" y="6324600"/>
              <a:ext cx="5486400" cy="457200"/>
            </a:xfrm>
            <a:prstGeom prst="borderCallout2">
              <a:avLst>
                <a:gd name="adj1" fmla="val -2144"/>
                <a:gd name="adj2" fmla="val 31657"/>
                <a:gd name="adj3" fmla="val -79759"/>
                <a:gd name="adj4" fmla="val 32690"/>
                <a:gd name="adj5" fmla="val -155324"/>
                <a:gd name="adj6" fmla="val 33315"/>
              </a:avLst>
            </a:prstGeom>
            <a:solidFill>
              <a:srgbClr val="B7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2000">
                  <a:solidFill>
                    <a:srgbClr val="000000"/>
                  </a:solidFill>
                </a:rPr>
                <a:t>Masih ada yg &gt; 0 (soal maks) </a:t>
              </a:r>
              <a:r>
                <a:rPr lang="en-US" altLang="id-ID" sz="2000">
                  <a:solidFill>
                    <a:srgbClr val="000000"/>
                  </a:solidFill>
                  <a:sym typeface="Wingdings" panose="05000000000000000000" pitchFamily="2" charset="2"/>
                </a:rPr>
                <a:t> tabel perlu direvisi</a:t>
              </a:r>
              <a:endParaRPr lang="en-US" altLang="id-ID" sz="2000">
                <a:solidFill>
                  <a:srgbClr val="000000"/>
                </a:solidFill>
              </a:endParaRPr>
            </a:p>
          </p:txBody>
        </p: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 flipV="1">
              <a:off x="3048000" y="5562600"/>
              <a:ext cx="9906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78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70" grpId="0" autoUpdateAnimBg="0"/>
      <p:bldP spid="71" grpId="0" autoUpdateAnimBg="0"/>
      <p:bldP spid="72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  <p:bldP spid="84" grpId="0" autoUpdateAnimBg="0"/>
      <p:bldP spid="90" grpId="0" autoUpdateAnimBg="0"/>
      <p:bldP spid="91" grpId="0" autoUpdateAnimBg="0"/>
      <p:bldP spid="92" grpId="0" autoUpdateAnimBg="0"/>
      <p:bldP spid="93" grpId="0" autoUpdateAnimBg="0"/>
      <p:bldP spid="94" grpId="0" autoUpdateAnimBg="0"/>
      <p:bldP spid="124" grpId="0" autoUpdateAnimBg="0"/>
      <p:bldP spid="125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45750"/>
              </p:ext>
            </p:extLst>
          </p:nvPr>
        </p:nvGraphicFramePr>
        <p:xfrm>
          <a:off x="1546747" y="3599456"/>
          <a:ext cx="911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0" name="VISIO" r:id="rId3" imgW="911160" imgH="861120" progId="Visio.Drawing.6">
                  <p:embed/>
                </p:oleObj>
              </mc:Choice>
              <mc:Fallback>
                <p:oleObj name="VISIO" r:id="rId3" imgW="911160" imgH="861120" progId="Visio.Drawing.6">
                  <p:embed/>
                  <p:pic>
                    <p:nvPicPr>
                      <p:cNvPr id="101587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47" y="3599456"/>
                        <a:ext cx="911225" cy="860425"/>
                      </a:xfrm>
                      <a:prstGeom prst="rect">
                        <a:avLst/>
                      </a:prstGeom>
                      <a:solidFill>
                        <a:srgbClr val="FFE88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71786"/>
              </p:ext>
            </p:extLst>
          </p:nvPr>
        </p:nvGraphicFramePr>
        <p:xfrm>
          <a:off x="632346" y="4040780"/>
          <a:ext cx="3652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1" name="VISIO" r:id="rId5" imgW="3652560" imgH="419760" progId="Visio.Drawing.6">
                  <p:embed/>
                </p:oleObj>
              </mc:Choice>
              <mc:Fallback>
                <p:oleObj name="VISIO" r:id="rId5" imgW="3652560" imgH="419760" progId="Visio.Drawing.6">
                  <p:embed/>
                  <p:pic>
                    <p:nvPicPr>
                      <p:cNvPr id="101588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46" y="4040780"/>
                        <a:ext cx="3652838" cy="419100"/>
                      </a:xfrm>
                      <a:prstGeom prst="rect">
                        <a:avLst/>
                      </a:prstGeom>
                      <a:solidFill>
                        <a:srgbClr val="6BFF6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32594"/>
              </p:ext>
            </p:extLst>
          </p:nvPr>
        </p:nvGraphicFramePr>
        <p:xfrm>
          <a:off x="1556272" y="4040780"/>
          <a:ext cx="904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2" name="VISIO" r:id="rId7" imgW="905040" imgH="419760" progId="Visio.Drawing.6">
                  <p:embed/>
                </p:oleObj>
              </mc:Choice>
              <mc:Fallback>
                <p:oleObj name="VISIO" r:id="rId7" imgW="905040" imgH="419760" progId="Visio.Drawing.6">
                  <p:embed/>
                  <p:pic>
                    <p:nvPicPr>
                      <p:cNvPr id="101589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272" y="4040780"/>
                        <a:ext cx="904875" cy="419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1775346" y="580030"/>
            <a:ext cx="7315200" cy="1143000"/>
          </a:xfrm>
        </p:spPr>
        <p:txBody>
          <a:bodyPr/>
          <a:lstStyle/>
          <a:p>
            <a:pPr algn="r" eaLnBrk="1" hangingPunct="1"/>
            <a:r>
              <a:rPr lang="en-US" altLang="id-ID" b="1">
                <a:solidFill>
                  <a:srgbClr val="FF0000"/>
                </a:solidFill>
                <a:latin typeface="Arial" panose="020B0604020202020204" pitchFamily="34" charset="0"/>
              </a:rPr>
              <a:t>Revisi Tabel (1)</a:t>
            </a:r>
            <a:endParaRPr lang="en-GB" altLang="id-ID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209"/>
          <p:cNvSpPr txBox="1">
            <a:spLocks noChangeArrowheads="1"/>
          </p:cNvSpPr>
          <p:nvPr/>
        </p:nvSpPr>
        <p:spPr bwMode="auto">
          <a:xfrm>
            <a:off x="768872" y="1992906"/>
            <a:ext cx="7788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EB15C2"/>
                </a:solidFill>
              </a:rPr>
              <a:t>Elemen di baris dimana basis keluar : masing-masing dibagi dengan elemen kunci</a:t>
            </a:r>
            <a:endParaRPr lang="en-GB" altLang="id-ID">
              <a:solidFill>
                <a:srgbClr val="EB15C2"/>
              </a:solidFill>
            </a:endParaRPr>
          </a:p>
        </p:txBody>
      </p:sp>
      <p:graphicFrame>
        <p:nvGraphicFramePr>
          <p:cNvPr id="9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97103"/>
              </p:ext>
            </p:extLst>
          </p:nvPr>
        </p:nvGraphicFramePr>
        <p:xfrm>
          <a:off x="860946" y="3621680"/>
          <a:ext cx="31892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3" name="VISIO" r:id="rId9" imgW="3189960" imgH="843840" progId="Visio.Drawing.6">
                  <p:embed/>
                </p:oleObj>
              </mc:Choice>
              <mc:Fallback>
                <p:oleObj name="VISIO" r:id="rId9" imgW="3189960" imgH="843840" progId="Visio.Drawing.6">
                  <p:embed/>
                  <p:pic>
                    <p:nvPicPr>
                      <p:cNvPr id="101586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46" y="3621680"/>
                        <a:ext cx="31892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14"/>
          <p:cNvSpPr txBox="1">
            <a:spLocks noChangeArrowheads="1"/>
          </p:cNvSpPr>
          <p:nvPr/>
        </p:nvSpPr>
        <p:spPr bwMode="auto">
          <a:xfrm>
            <a:off x="768871" y="2902543"/>
            <a:ext cx="183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var calon basis</a:t>
            </a:r>
            <a:endParaRPr lang="en-GB" altLang="id-ID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215"/>
          <p:cNvSpPr txBox="1">
            <a:spLocks noChangeArrowheads="1"/>
          </p:cNvSpPr>
          <p:nvPr/>
        </p:nvSpPr>
        <p:spPr bwMode="auto">
          <a:xfrm>
            <a:off x="327546" y="5375868"/>
            <a:ext cx="239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var keluar dari basis</a:t>
            </a:r>
            <a:endParaRPr lang="en-GB" altLang="id-ID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216"/>
          <p:cNvSpPr txBox="1">
            <a:spLocks noChangeArrowheads="1"/>
          </p:cNvSpPr>
          <p:nvPr/>
        </p:nvSpPr>
        <p:spPr bwMode="auto">
          <a:xfrm>
            <a:off x="2067446" y="4842468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elemen kunci</a:t>
            </a:r>
            <a:endParaRPr lang="en-GB" altLang="id-ID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17"/>
          <p:cNvSpPr>
            <a:spLocks noChangeShapeType="1"/>
          </p:cNvSpPr>
          <p:nvPr/>
        </p:nvSpPr>
        <p:spPr bwMode="auto">
          <a:xfrm flipH="1" flipV="1">
            <a:off x="2232546" y="4313830"/>
            <a:ext cx="533400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Line 218"/>
          <p:cNvSpPr>
            <a:spLocks noChangeShapeType="1"/>
          </p:cNvSpPr>
          <p:nvPr/>
        </p:nvSpPr>
        <p:spPr bwMode="auto">
          <a:xfrm flipH="1" flipV="1">
            <a:off x="479946" y="4313830"/>
            <a:ext cx="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Line 219"/>
          <p:cNvSpPr>
            <a:spLocks noChangeShapeType="1"/>
          </p:cNvSpPr>
          <p:nvPr/>
        </p:nvSpPr>
        <p:spPr bwMode="auto">
          <a:xfrm>
            <a:off x="1851546" y="3247030"/>
            <a:ext cx="228600" cy="304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5313"/>
              </p:ext>
            </p:extLst>
          </p:nvPr>
        </p:nvGraphicFramePr>
        <p:xfrm>
          <a:off x="4720159" y="2683468"/>
          <a:ext cx="79216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4" name="Equation" r:id="rId11" imgW="444240" imgH="419040" progId="Equation.DSMT4">
                  <p:embed/>
                </p:oleObj>
              </mc:Choice>
              <mc:Fallback>
                <p:oleObj name="Equation" r:id="rId11" imgW="444240" imgH="419040" progId="Equation.DSMT4">
                  <p:embed/>
                  <p:pic>
                    <p:nvPicPr>
                      <p:cNvPr id="101596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59" y="2683468"/>
                        <a:ext cx="792162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08743"/>
              </p:ext>
            </p:extLst>
          </p:nvPr>
        </p:nvGraphicFramePr>
        <p:xfrm>
          <a:off x="4720160" y="3475631"/>
          <a:ext cx="12461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5" name="Equation" r:id="rId13" imgW="698400" imgH="419040" progId="Equation.DSMT4">
                  <p:embed/>
                </p:oleObj>
              </mc:Choice>
              <mc:Fallback>
                <p:oleObj name="Equation" r:id="rId13" imgW="698400" imgH="419040" progId="Equation.DSMT4">
                  <p:embed/>
                  <p:pic>
                    <p:nvPicPr>
                      <p:cNvPr id="101597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60" y="3475631"/>
                        <a:ext cx="124618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14614"/>
              </p:ext>
            </p:extLst>
          </p:nvPr>
        </p:nvGraphicFramePr>
        <p:xfrm>
          <a:off x="4720159" y="4390031"/>
          <a:ext cx="8366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6" name="Equation" r:id="rId15" imgW="469800" imgH="419040" progId="Equation.DSMT4">
                  <p:embed/>
                </p:oleObj>
              </mc:Choice>
              <mc:Fallback>
                <p:oleObj name="Equation" r:id="rId15" imgW="469800" imgH="419040" progId="Equation.DSMT4">
                  <p:embed/>
                  <p:pic>
                    <p:nvPicPr>
                      <p:cNvPr id="101598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59" y="4390031"/>
                        <a:ext cx="8366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96807"/>
              </p:ext>
            </p:extLst>
          </p:nvPr>
        </p:nvGraphicFramePr>
        <p:xfrm>
          <a:off x="4720160" y="5318718"/>
          <a:ext cx="81438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7" name="Equation" r:id="rId17" imgW="457200" imgH="419040" progId="Equation.DSMT4">
                  <p:embed/>
                </p:oleObj>
              </mc:Choice>
              <mc:Fallback>
                <p:oleObj name="Equation" r:id="rId17" imgW="457200" imgH="419040" progId="Equation.DSMT4">
                  <p:embed/>
                  <p:pic>
                    <p:nvPicPr>
                      <p:cNvPr id="101599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160" y="5318718"/>
                        <a:ext cx="814387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46330"/>
              </p:ext>
            </p:extLst>
          </p:nvPr>
        </p:nvGraphicFramePr>
        <p:xfrm>
          <a:off x="6617221" y="2637431"/>
          <a:ext cx="13350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8" name="Equation" r:id="rId19" imgW="749160" imgH="419040" progId="Equation.DSMT4">
                  <p:embed/>
                </p:oleObj>
              </mc:Choice>
              <mc:Fallback>
                <p:oleObj name="Equation" r:id="rId19" imgW="749160" imgH="419040" progId="Equation.DSMT4">
                  <p:embed/>
                  <p:pic>
                    <p:nvPicPr>
                      <p:cNvPr id="101600" name="Objec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221" y="2637431"/>
                        <a:ext cx="133508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21212"/>
              </p:ext>
            </p:extLst>
          </p:nvPr>
        </p:nvGraphicFramePr>
        <p:xfrm>
          <a:off x="6617222" y="3399431"/>
          <a:ext cx="17875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9" name="Equation" r:id="rId21" imgW="1002960" imgH="419040" progId="Equation.DSMT4">
                  <p:embed/>
                </p:oleObj>
              </mc:Choice>
              <mc:Fallback>
                <p:oleObj name="Equation" r:id="rId21" imgW="1002960" imgH="419040" progId="Equation.DSMT4">
                  <p:embed/>
                  <p:pic>
                    <p:nvPicPr>
                      <p:cNvPr id="101601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222" y="3399431"/>
                        <a:ext cx="17875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26857"/>
              </p:ext>
            </p:extLst>
          </p:nvPr>
        </p:nvGraphicFramePr>
        <p:xfrm>
          <a:off x="6617221" y="4313831"/>
          <a:ext cx="13350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0" name="Equation" r:id="rId23" imgW="749160" imgH="419040" progId="Equation.DSMT4">
                  <p:embed/>
                </p:oleObj>
              </mc:Choice>
              <mc:Fallback>
                <p:oleObj name="Equation" r:id="rId23" imgW="749160" imgH="419040" progId="Equation.DSMT4">
                  <p:embed/>
                  <p:pic>
                    <p:nvPicPr>
                      <p:cNvPr id="101602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221" y="4313831"/>
                        <a:ext cx="133508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43966"/>
              </p:ext>
            </p:extLst>
          </p:nvPr>
        </p:nvGraphicFramePr>
        <p:xfrm>
          <a:off x="6617221" y="5304431"/>
          <a:ext cx="1403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1" name="Equation" r:id="rId25" imgW="787320" imgH="419040" progId="Equation.DSMT4">
                  <p:embed/>
                </p:oleObj>
              </mc:Choice>
              <mc:Fallback>
                <p:oleObj name="Equation" r:id="rId25" imgW="787320" imgH="419040" progId="Equation.DSMT4">
                  <p:embed/>
                  <p:pic>
                    <p:nvPicPr>
                      <p:cNvPr id="101603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221" y="5304431"/>
                        <a:ext cx="1403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5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32133"/>
              </p:ext>
            </p:extLst>
          </p:nvPr>
        </p:nvGraphicFramePr>
        <p:xfrm>
          <a:off x="423650" y="2920621"/>
          <a:ext cx="110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4" name="Equation" r:id="rId3" imgW="634680" imgH="393480" progId="Equation.DSMT4">
                  <p:embed/>
                </p:oleObj>
              </mc:Choice>
              <mc:Fallback>
                <p:oleObj name="Equation" r:id="rId3" imgW="634680" imgH="393480" progId="Equation.DSMT4">
                  <p:embed/>
                  <p:pic>
                    <p:nvPicPr>
                      <p:cNvPr id="1034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50" y="2920621"/>
                        <a:ext cx="1104900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5"/>
          <p:cNvSpPr>
            <a:spLocks noChangeArrowheads="1"/>
          </p:cNvSpPr>
          <p:nvPr/>
        </p:nvSpPr>
        <p:spPr bwMode="auto">
          <a:xfrm>
            <a:off x="2595350" y="4673221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>
            <a:off x="4424150" y="2387221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459048"/>
              </p:ext>
            </p:extLst>
          </p:nvPr>
        </p:nvGraphicFramePr>
        <p:xfrm>
          <a:off x="3311314" y="1853821"/>
          <a:ext cx="3703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5" name="VISIO" r:id="rId5" imgW="3704400" imgH="504000" progId="Visio.Drawing.6">
                  <p:embed/>
                </p:oleObj>
              </mc:Choice>
              <mc:Fallback>
                <p:oleObj name="VISIO" r:id="rId5" imgW="3704400" imgH="504000" progId="Visio.Drawing.6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314" y="1853821"/>
                        <a:ext cx="3703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16370"/>
              </p:ext>
            </p:extLst>
          </p:nvPr>
        </p:nvGraphicFramePr>
        <p:xfrm>
          <a:off x="4274926" y="4650997"/>
          <a:ext cx="911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6" name="VISIO" r:id="rId7" imgW="911160" imgH="861120" progId="Visio.Drawing.6">
                  <p:embed/>
                </p:oleObj>
              </mc:Choice>
              <mc:Fallback>
                <p:oleObj name="VISIO" r:id="rId7" imgW="911160" imgH="861120" progId="Visio.Drawing.6">
                  <p:embed/>
                  <p:pic>
                    <p:nvPicPr>
                      <p:cNvPr id="1034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26" y="4650997"/>
                        <a:ext cx="911225" cy="860425"/>
                      </a:xfrm>
                      <a:prstGeom prst="rect">
                        <a:avLst/>
                      </a:prstGeom>
                      <a:solidFill>
                        <a:srgbClr val="FFE88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26008"/>
              </p:ext>
            </p:extLst>
          </p:nvPr>
        </p:nvGraphicFramePr>
        <p:xfrm>
          <a:off x="3357350" y="4635121"/>
          <a:ext cx="4503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7" name="VISIO" r:id="rId9" imgW="4503960" imgH="419760" progId="Visio.Drawing.6">
                  <p:embed/>
                </p:oleObj>
              </mc:Choice>
              <mc:Fallback>
                <p:oleObj name="VISIO" r:id="rId9" imgW="4503960" imgH="419760" progId="Visio.Drawing.6">
                  <p:embed/>
                  <p:pic>
                    <p:nvPicPr>
                      <p:cNvPr id="1034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50" y="4635121"/>
                        <a:ext cx="4503738" cy="419100"/>
                      </a:xfrm>
                      <a:prstGeom prst="rect">
                        <a:avLst/>
                      </a:prstGeom>
                      <a:solidFill>
                        <a:srgbClr val="6BFF6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4557"/>
              </p:ext>
            </p:extLst>
          </p:nvPr>
        </p:nvGraphicFramePr>
        <p:xfrm>
          <a:off x="1493626" y="4614485"/>
          <a:ext cx="78073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8" name="VISIO" r:id="rId11" imgW="7806960" imgH="1888200" progId="Visio.Drawing.6">
                  <p:embed/>
                </p:oleObj>
              </mc:Choice>
              <mc:Fallback>
                <p:oleObj name="VISIO" r:id="rId11" imgW="7806960" imgH="1888200" progId="Visio.Drawing.6">
                  <p:embed/>
                  <p:pic>
                    <p:nvPicPr>
                      <p:cNvPr id="103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626" y="4614485"/>
                        <a:ext cx="780732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288401"/>
              </p:ext>
            </p:extLst>
          </p:nvPr>
        </p:nvGraphicFramePr>
        <p:xfrm>
          <a:off x="4271751" y="4652585"/>
          <a:ext cx="9112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9" name="VISIO" r:id="rId13" imgW="911160" imgH="402120" progId="Visio.Drawing.6">
                  <p:embed/>
                </p:oleObj>
              </mc:Choice>
              <mc:Fallback>
                <p:oleObj name="VISIO" r:id="rId13" imgW="911160" imgH="402120" progId="Visio.Drawing.6">
                  <p:embed/>
                  <p:pic>
                    <p:nvPicPr>
                      <p:cNvPr id="1034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751" y="4652585"/>
                        <a:ext cx="911225" cy="4016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>
                              <a:gamma/>
                              <a:shade val="77255"/>
                              <a:invGamma/>
                            </a:srgbClr>
                          </a:gs>
                          <a:gs pos="50000">
                            <a:srgbClr val="CCFFFF"/>
                          </a:gs>
                          <a:gs pos="100000">
                            <a:srgbClr val="CCFFFF">
                              <a:gamma/>
                              <a:shade val="77255"/>
                              <a:invGamma/>
                            </a:srgbClr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585950" y="2387221"/>
            <a:ext cx="457200" cy="457200"/>
          </a:xfrm>
          <a:prstGeom prst="ellipse">
            <a:avLst/>
          </a:prstGeom>
          <a:solidFill>
            <a:srgbClr val="EEF91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840162"/>
              </p:ext>
            </p:extLst>
          </p:nvPr>
        </p:nvGraphicFramePr>
        <p:xfrm>
          <a:off x="3357351" y="2822197"/>
          <a:ext cx="911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0" name="VISIO" r:id="rId15" imgW="911160" imgH="861120" progId="Visio.Drawing.6">
                  <p:embed/>
                </p:oleObj>
              </mc:Choice>
              <mc:Fallback>
                <p:oleObj name="VISIO" r:id="rId15" imgW="911160" imgH="861120" progId="Visio.Drawing.6">
                  <p:embed/>
                  <p:pic>
                    <p:nvPicPr>
                      <p:cNvPr id="103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51" y="2822197"/>
                        <a:ext cx="911225" cy="860425"/>
                      </a:xfrm>
                      <a:prstGeom prst="rect">
                        <a:avLst/>
                      </a:prstGeom>
                      <a:solidFill>
                        <a:srgbClr val="FFE88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30149"/>
              </p:ext>
            </p:extLst>
          </p:nvPr>
        </p:nvGraphicFramePr>
        <p:xfrm>
          <a:off x="3357350" y="3263521"/>
          <a:ext cx="4503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1" name="VISIO" r:id="rId17" imgW="4503960" imgH="419760" progId="Visio.Drawing.6">
                  <p:embed/>
                </p:oleObj>
              </mc:Choice>
              <mc:Fallback>
                <p:oleObj name="VISIO" r:id="rId17" imgW="4503960" imgH="419760" progId="Visio.Drawing.6">
                  <p:embed/>
                  <p:pic>
                    <p:nvPicPr>
                      <p:cNvPr id="103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50" y="3263521"/>
                        <a:ext cx="4503738" cy="419100"/>
                      </a:xfrm>
                      <a:prstGeom prst="rect">
                        <a:avLst/>
                      </a:prstGeom>
                      <a:solidFill>
                        <a:srgbClr val="6BFF6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07160"/>
              </p:ext>
            </p:extLst>
          </p:nvPr>
        </p:nvGraphicFramePr>
        <p:xfrm>
          <a:off x="3357351" y="3280985"/>
          <a:ext cx="9112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2" name="VISIO" r:id="rId19" imgW="911160" imgH="402120" progId="Visio.Drawing.6">
                  <p:embed/>
                </p:oleObj>
              </mc:Choice>
              <mc:Fallback>
                <p:oleObj name="VISIO" r:id="rId19" imgW="911160" imgH="402120" progId="Visio.Drawing.6">
                  <p:embed/>
                  <p:pic>
                    <p:nvPicPr>
                      <p:cNvPr id="1034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51" y="3280985"/>
                        <a:ext cx="911225" cy="401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754877"/>
              </p:ext>
            </p:extLst>
          </p:nvPr>
        </p:nvGraphicFramePr>
        <p:xfrm>
          <a:off x="3566900" y="2844421"/>
          <a:ext cx="4133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3" name="VISIO" r:id="rId21" imgW="4133160" imgH="843840" progId="Visio.Drawing.6">
                  <p:embed/>
                </p:oleObj>
              </mc:Choice>
              <mc:Fallback>
                <p:oleObj name="VISIO" r:id="rId21" imgW="4133160" imgH="843840" progId="Visio.Drawing.6">
                  <p:embed/>
                  <p:pic>
                    <p:nvPicPr>
                      <p:cNvPr id="10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900" y="2844421"/>
                        <a:ext cx="41338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1950" y="634621"/>
            <a:ext cx="7315200" cy="1143000"/>
          </a:xfrm>
        </p:spPr>
        <p:txBody>
          <a:bodyPr/>
          <a:lstStyle/>
          <a:p>
            <a:pPr algn="r" eaLnBrk="1" hangingPunct="1"/>
            <a:r>
              <a:rPr lang="en-US" altLang="id-ID" b="1">
                <a:solidFill>
                  <a:srgbClr val="FF0000"/>
                </a:solidFill>
                <a:latin typeface="Arial" panose="020B0604020202020204" pitchFamily="34" charset="0"/>
              </a:rPr>
              <a:t>Revisi Tabel (2)</a:t>
            </a:r>
            <a:endParaRPr lang="en-GB" altLang="id-ID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04747"/>
              </p:ext>
            </p:extLst>
          </p:nvPr>
        </p:nvGraphicFramePr>
        <p:xfrm>
          <a:off x="1493626" y="1853821"/>
          <a:ext cx="78073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4" name="VISIO" r:id="rId23" imgW="7806960" imgH="2802600" progId="Visio.Drawing.6">
                  <p:embed/>
                </p:oleObj>
              </mc:Choice>
              <mc:Fallback>
                <p:oleObj name="VISIO" r:id="rId23" imgW="7806960" imgH="2802600" progId="Visio.Drawing.6">
                  <p:embed/>
                  <p:pic>
                    <p:nvPicPr>
                      <p:cNvPr id="103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626" y="1853821"/>
                        <a:ext cx="780732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34323"/>
              </p:ext>
            </p:extLst>
          </p:nvPr>
        </p:nvGraphicFramePr>
        <p:xfrm>
          <a:off x="7996026" y="2844421"/>
          <a:ext cx="1304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5" name="VISIO" r:id="rId25" imgW="1304280" imgH="843840" progId="Visio.Drawing.6">
                  <p:embed/>
                </p:oleObj>
              </mc:Choice>
              <mc:Fallback>
                <p:oleObj name="VISIO" r:id="rId25" imgW="1304280" imgH="843840" progId="Visio.Drawing.6">
                  <p:embed/>
                  <p:pic>
                    <p:nvPicPr>
                      <p:cNvPr id="103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026" y="2844421"/>
                        <a:ext cx="1304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2671550" y="3301621"/>
            <a:ext cx="457200" cy="457200"/>
          </a:xfrm>
          <a:prstGeom prst="ellipse">
            <a:avLst/>
          </a:prstGeom>
          <a:solidFill>
            <a:srgbClr val="EEF91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27760"/>
              </p:ext>
            </p:extLst>
          </p:nvPr>
        </p:nvGraphicFramePr>
        <p:xfrm>
          <a:off x="1807950" y="2838071"/>
          <a:ext cx="1320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6" name="VISIO" r:id="rId27" imgW="1320480" imgH="920160" progId="Visio.Drawing.6">
                  <p:embed/>
                </p:oleObj>
              </mc:Choice>
              <mc:Fallback>
                <p:oleObj name="VISIO" r:id="rId27" imgW="1320480" imgH="920160" progId="Visio.Drawing.6">
                  <p:embed/>
                  <p:pic>
                    <p:nvPicPr>
                      <p:cNvPr id="103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50" y="2838071"/>
                        <a:ext cx="13208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92542"/>
              </p:ext>
            </p:extLst>
          </p:nvPr>
        </p:nvGraphicFramePr>
        <p:xfrm>
          <a:off x="3373226" y="3682621"/>
          <a:ext cx="45561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7" name="VISIO" r:id="rId29" imgW="4555440" imgH="978120" progId="Visio.Drawing.6">
                  <p:embed/>
                </p:oleObj>
              </mc:Choice>
              <mc:Fallback>
                <p:oleObj name="VISIO" r:id="rId29" imgW="4555440" imgH="978120" progId="Visio.Drawing.6">
                  <p:embed/>
                  <p:pic>
                    <p:nvPicPr>
                      <p:cNvPr id="10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26" y="3682621"/>
                        <a:ext cx="45561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4970"/>
              </p:ext>
            </p:extLst>
          </p:nvPr>
        </p:nvGraphicFramePr>
        <p:xfrm>
          <a:off x="2671550" y="4673221"/>
          <a:ext cx="446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8" name="VISIO" r:id="rId31" imgW="446760" imgH="462960" progId="Visio.Drawing.6">
                  <p:embed/>
                </p:oleObj>
              </mc:Choice>
              <mc:Fallback>
                <p:oleObj name="VISIO" r:id="rId31" imgW="446760" imgH="462960" progId="Visio.Drawing.6">
                  <p:embed/>
                  <p:pic>
                    <p:nvPicPr>
                      <p:cNvPr id="1034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550" y="4673221"/>
                        <a:ext cx="4460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64334"/>
              </p:ext>
            </p:extLst>
          </p:nvPr>
        </p:nvGraphicFramePr>
        <p:xfrm>
          <a:off x="2671550" y="5054221"/>
          <a:ext cx="446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9" name="VISIO" r:id="rId33" imgW="446760" imgH="462960" progId="Visio.Drawing.6">
                  <p:embed/>
                </p:oleObj>
              </mc:Choice>
              <mc:Fallback>
                <p:oleObj name="VISIO" r:id="rId33" imgW="446760" imgH="462960" progId="Visio.Drawing.6">
                  <p:embed/>
                  <p:pic>
                    <p:nvPicPr>
                      <p:cNvPr id="1034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550" y="5054221"/>
                        <a:ext cx="4460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922250" y="5070096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922250" y="4673221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3719300" y="469068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719300" y="514788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6316451" y="4690684"/>
            <a:ext cx="436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-1/3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548100" y="514788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5548100" y="469068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530514" y="5147884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1/3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4530514" y="4690684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5/3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360901" y="5147884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1/3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7203864" y="5147884"/>
            <a:ext cx="49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20/3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7203864" y="4690684"/>
            <a:ext cx="49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40/3</a:t>
            </a:r>
            <a:endParaRPr lang="en-GB" altLang="id-ID">
              <a:solidFill>
                <a:srgbClr val="000000"/>
              </a:solidFill>
            </a:endParaRPr>
          </a:p>
        </p:txBody>
      </p:sp>
      <p:graphicFrame>
        <p:nvGraphicFramePr>
          <p:cNvPr id="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20749"/>
              </p:ext>
            </p:extLst>
          </p:nvPr>
        </p:nvGraphicFramePr>
        <p:xfrm>
          <a:off x="3311314" y="5541585"/>
          <a:ext cx="37036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0" name="VISIO" r:id="rId35" imgW="3704400" imgH="504000" progId="Visio.Drawing.6">
                  <p:embed/>
                </p:oleObj>
              </mc:Choice>
              <mc:Fallback>
                <p:oleObj name="VISIO" r:id="rId35" imgW="3704400" imgH="504000" progId="Visio.Drawing.6">
                  <p:embed/>
                  <p:pic>
                    <p:nvPicPr>
                      <p:cNvPr id="1034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314" y="5541585"/>
                        <a:ext cx="37036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46297"/>
              </p:ext>
            </p:extLst>
          </p:nvPr>
        </p:nvGraphicFramePr>
        <p:xfrm>
          <a:off x="6968914" y="5693985"/>
          <a:ext cx="960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1" name="VISIO" r:id="rId37" imgW="961200" imgH="504000" progId="Visio.Drawing.6">
                  <p:embed/>
                </p:oleObj>
              </mc:Choice>
              <mc:Fallback>
                <p:oleObj name="VISIO" r:id="rId37" imgW="961200" imgH="504000" progId="Visio.Drawing.6">
                  <p:embed/>
                  <p:pic>
                    <p:nvPicPr>
                      <p:cNvPr id="1034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914" y="5693985"/>
                        <a:ext cx="960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79459"/>
              </p:ext>
            </p:extLst>
          </p:nvPr>
        </p:nvGraphicFramePr>
        <p:xfrm>
          <a:off x="3311314" y="5998785"/>
          <a:ext cx="37036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2" name="VISIO" r:id="rId39" imgW="3704400" imgH="504000" progId="Visio.Drawing.6">
                  <p:embed/>
                </p:oleObj>
              </mc:Choice>
              <mc:Fallback>
                <p:oleObj name="VISIO" r:id="rId39" imgW="3704400" imgH="504000" progId="Visio.Drawing.6">
                  <p:embed/>
                  <p:pic>
                    <p:nvPicPr>
                      <p:cNvPr id="1034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314" y="5998785"/>
                        <a:ext cx="37036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8565938" y="4690684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8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8497676" y="5147884"/>
            <a:ext cx="28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20</a:t>
            </a:r>
            <a:endParaRPr lang="en-GB" altLang="id-ID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1528550" y="3301621"/>
            <a:ext cx="2895600" cy="144780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" name="Group 49"/>
          <p:cNvGrpSpPr>
            <a:grpSpLocks/>
          </p:cNvGrpSpPr>
          <p:nvPr/>
        </p:nvGrpSpPr>
        <p:grpSpPr bwMode="auto">
          <a:xfrm>
            <a:off x="423650" y="3606421"/>
            <a:ext cx="4991100" cy="1295400"/>
            <a:chOff x="114300" y="3429000"/>
            <a:chExt cx="4991100" cy="1295400"/>
          </a:xfrm>
        </p:grpSpPr>
        <p:graphicFrame>
          <p:nvGraphicFramePr>
            <p:cNvPr id="44" name="Object 32"/>
            <p:cNvGraphicFramePr>
              <a:graphicFrameLocks noChangeAspect="1"/>
            </p:cNvGraphicFramePr>
            <p:nvPr/>
          </p:nvGraphicFramePr>
          <p:xfrm>
            <a:off x="114300" y="3429000"/>
            <a:ext cx="11049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3" name="Equation" r:id="rId41" imgW="634680" imgH="393480" progId="Equation.DSMT4">
                    <p:embed/>
                  </p:oleObj>
                </mc:Choice>
                <mc:Fallback>
                  <p:oleObj name="Equation" r:id="rId41" imgW="634680" imgH="393480" progId="Equation.DSMT4">
                    <p:embed/>
                    <p:pic>
                      <p:nvPicPr>
                        <p:cNvPr id="10345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" y="3429000"/>
                          <a:ext cx="1104900" cy="685800"/>
                        </a:xfrm>
                        <a:prstGeom prst="rect">
                          <a:avLst/>
                        </a:prstGeom>
                        <a:solidFill>
                          <a:srgbClr val="EEF91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3810000"/>
              <a:ext cx="3886200" cy="9144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423650" y="4368421"/>
            <a:ext cx="5829300" cy="685800"/>
            <a:chOff x="114300" y="4191000"/>
            <a:chExt cx="5829300" cy="685800"/>
          </a:xfrm>
        </p:grpSpPr>
        <p:graphicFrame>
          <p:nvGraphicFramePr>
            <p:cNvPr id="47" name="Object 33"/>
            <p:cNvGraphicFramePr>
              <a:graphicFrameLocks noChangeAspect="1"/>
            </p:cNvGraphicFramePr>
            <p:nvPr/>
          </p:nvGraphicFramePr>
          <p:xfrm>
            <a:off x="114300" y="4191000"/>
            <a:ext cx="11049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4" name="Equation" r:id="rId43" imgW="634680" imgH="393480" progId="Equation.DSMT4">
                    <p:embed/>
                  </p:oleObj>
                </mc:Choice>
                <mc:Fallback>
                  <p:oleObj name="Equation" r:id="rId43" imgW="634680" imgH="393480" progId="Equation.DSMT4">
                    <p:embed/>
                    <p:pic>
                      <p:nvPicPr>
                        <p:cNvPr id="10345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" y="4191000"/>
                          <a:ext cx="1104900" cy="685800"/>
                        </a:xfrm>
                        <a:prstGeom prst="rect">
                          <a:avLst/>
                        </a:prstGeom>
                        <a:solidFill>
                          <a:srgbClr val="6BFF6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4495800"/>
              <a:ext cx="4724400" cy="2286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423650" y="4978021"/>
            <a:ext cx="3238500" cy="762000"/>
            <a:chOff x="114300" y="4800600"/>
            <a:chExt cx="3238500" cy="762000"/>
          </a:xfrm>
        </p:grpSpPr>
        <p:graphicFrame>
          <p:nvGraphicFramePr>
            <p:cNvPr id="50" name="Object 34"/>
            <p:cNvGraphicFramePr>
              <a:graphicFrameLocks noChangeAspect="1"/>
            </p:cNvGraphicFramePr>
            <p:nvPr/>
          </p:nvGraphicFramePr>
          <p:xfrm>
            <a:off x="114300" y="4876800"/>
            <a:ext cx="11049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5" name="Equation" r:id="rId45" imgW="634680" imgH="393480" progId="Equation.DSMT4">
                    <p:embed/>
                  </p:oleObj>
                </mc:Choice>
                <mc:Fallback>
                  <p:oleObj name="Equation" r:id="rId45" imgW="634680" imgH="393480" progId="Equation.DSMT4">
                    <p:embed/>
                    <p:pic>
                      <p:nvPicPr>
                        <p:cNvPr id="10345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" y="4876800"/>
                          <a:ext cx="1104900" cy="68580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1219200" y="4800600"/>
              <a:ext cx="2133600" cy="4572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Group 61"/>
          <p:cNvGrpSpPr>
            <a:grpSpLocks/>
          </p:cNvGrpSpPr>
          <p:nvPr/>
        </p:nvGrpSpPr>
        <p:grpSpPr bwMode="auto">
          <a:xfrm>
            <a:off x="269662" y="4978021"/>
            <a:ext cx="6821488" cy="1447800"/>
            <a:chOff x="-39688" y="4800600"/>
            <a:chExt cx="6821488" cy="1447800"/>
          </a:xfrm>
        </p:grpSpPr>
        <p:graphicFrame>
          <p:nvGraphicFramePr>
            <p:cNvPr id="53" name="Object 46"/>
            <p:cNvGraphicFramePr>
              <a:graphicFrameLocks noChangeAspect="1"/>
            </p:cNvGraphicFramePr>
            <p:nvPr/>
          </p:nvGraphicFramePr>
          <p:xfrm>
            <a:off x="-39688" y="5562600"/>
            <a:ext cx="14144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6" name="Equation" r:id="rId47" imgW="812520" imgH="393480" progId="Equation.DSMT4">
                    <p:embed/>
                  </p:oleObj>
                </mc:Choice>
                <mc:Fallback>
                  <p:oleObj name="Equation" r:id="rId47" imgW="812520" imgH="393480" progId="Equation.DSMT4">
                    <p:embed/>
                    <p:pic>
                      <p:nvPicPr>
                        <p:cNvPr id="10347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9688" y="5562600"/>
                          <a:ext cx="1414463" cy="685800"/>
                        </a:xfrm>
                        <a:prstGeom prst="rect">
                          <a:avLst/>
                        </a:prstGeom>
                        <a:solidFill>
                          <a:srgbClr val="99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Straight Arrow Connector 58"/>
            <p:cNvCxnSpPr>
              <a:cxnSpLocks noChangeShapeType="1"/>
            </p:cNvCxnSpPr>
            <p:nvPr/>
          </p:nvCxnSpPr>
          <p:spPr bwMode="auto">
            <a:xfrm flipV="1">
              <a:off x="1371600" y="4800600"/>
              <a:ext cx="5410200" cy="11430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73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0" grpId="0" animBg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40" grpId="0" autoUpdateAnimBg="0"/>
      <p:bldP spid="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2"/>
          <p:cNvSpPr>
            <a:spLocks noChangeArrowheads="1"/>
          </p:cNvSpPr>
          <p:nvPr/>
        </p:nvSpPr>
        <p:spPr bwMode="auto">
          <a:xfrm>
            <a:off x="7222605" y="4939353"/>
            <a:ext cx="411163" cy="396875"/>
          </a:xfrm>
          <a:prstGeom prst="octagon">
            <a:avLst>
              <a:gd name="adj" fmla="val 2928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AutoShape 83"/>
          <p:cNvSpPr>
            <a:spLocks noChangeArrowheads="1"/>
          </p:cNvSpPr>
          <p:nvPr/>
        </p:nvSpPr>
        <p:spPr bwMode="auto">
          <a:xfrm>
            <a:off x="7206730" y="4482153"/>
            <a:ext cx="411163" cy="396875"/>
          </a:xfrm>
          <a:prstGeom prst="octagon">
            <a:avLst>
              <a:gd name="adj" fmla="val 2928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AutoShape 81"/>
          <p:cNvSpPr>
            <a:spLocks noChangeArrowheads="1"/>
          </p:cNvSpPr>
          <p:nvPr/>
        </p:nvSpPr>
        <p:spPr bwMode="auto">
          <a:xfrm>
            <a:off x="2652192" y="4450403"/>
            <a:ext cx="411162" cy="396875"/>
          </a:xfrm>
          <a:prstGeom prst="octagon">
            <a:avLst>
              <a:gd name="adj" fmla="val 2928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7" name="AutoShape 78"/>
          <p:cNvSpPr>
            <a:spLocks noChangeArrowheads="1"/>
          </p:cNvSpPr>
          <p:nvPr/>
        </p:nvSpPr>
        <p:spPr bwMode="auto">
          <a:xfrm>
            <a:off x="2644255" y="4923478"/>
            <a:ext cx="411163" cy="396875"/>
          </a:xfrm>
          <a:prstGeom prst="octagon">
            <a:avLst>
              <a:gd name="adj" fmla="val 2928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00519"/>
              </p:ext>
            </p:extLst>
          </p:nvPr>
        </p:nvGraphicFramePr>
        <p:xfrm>
          <a:off x="1466330" y="4423416"/>
          <a:ext cx="78073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8" name="VISIO" r:id="rId3" imgW="7806960" imgH="1888200" progId="Visio.Drawing.6">
                  <p:embed/>
                </p:oleObj>
              </mc:Choice>
              <mc:Fallback>
                <p:oleObj name="VISIO" r:id="rId3" imgW="7806960" imgH="1888200" progId="Visio.Drawing.6">
                  <p:embed/>
                  <p:pic>
                    <p:nvPicPr>
                      <p:cNvPr id="105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0" y="4423416"/>
                        <a:ext cx="780732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31447"/>
              </p:ext>
            </p:extLst>
          </p:nvPr>
        </p:nvGraphicFramePr>
        <p:xfrm>
          <a:off x="2644254" y="4886965"/>
          <a:ext cx="446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9" name="VISIO" r:id="rId5" imgW="446760" imgH="462960" progId="Visio.Drawing.6">
                  <p:embed/>
                </p:oleObj>
              </mc:Choice>
              <mc:Fallback>
                <p:oleObj name="VISIO" r:id="rId5" imgW="446760" imgH="462960" progId="Visio.Drawing.6">
                  <p:embed/>
                  <p:pic>
                    <p:nvPicPr>
                      <p:cNvPr id="1055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254" y="4886965"/>
                        <a:ext cx="4460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96854" y="2196152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5474"/>
              </p:ext>
            </p:extLst>
          </p:nvPr>
        </p:nvGraphicFramePr>
        <p:xfrm>
          <a:off x="1466330" y="1662752"/>
          <a:ext cx="78073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0" name="VISIO" r:id="rId7" imgW="7806960" imgH="2802600" progId="Visio.Drawing.6">
                  <p:embed/>
                </p:oleObj>
              </mc:Choice>
              <mc:Fallback>
                <p:oleObj name="VISIO" r:id="rId7" imgW="7806960" imgH="2802600" progId="Visio.Drawing.6">
                  <p:embed/>
                  <p:pic>
                    <p:nvPicPr>
                      <p:cNvPr id="1054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0" y="1662752"/>
                        <a:ext cx="780732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568054" y="2653352"/>
            <a:ext cx="6096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37588"/>
              </p:ext>
            </p:extLst>
          </p:nvPr>
        </p:nvGraphicFramePr>
        <p:xfrm>
          <a:off x="3284018" y="1662752"/>
          <a:ext cx="3703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1" name="VISIO" r:id="rId9" imgW="3704400" imgH="504000" progId="Visio.Drawing.6">
                  <p:embed/>
                </p:oleObj>
              </mc:Choice>
              <mc:Fallback>
                <p:oleObj name="VISIO" r:id="rId9" imgW="3704400" imgH="504000" progId="Visio.Drawing.6">
                  <p:embed/>
                  <p:pic>
                    <p:nvPicPr>
                      <p:cNvPr id="105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018" y="1662752"/>
                        <a:ext cx="3703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21113"/>
              </p:ext>
            </p:extLst>
          </p:nvPr>
        </p:nvGraphicFramePr>
        <p:xfrm>
          <a:off x="4247630" y="2631128"/>
          <a:ext cx="911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2" name="VISIO" r:id="rId11" imgW="911160" imgH="861120" progId="Visio.Drawing.6">
                  <p:embed/>
                </p:oleObj>
              </mc:Choice>
              <mc:Fallback>
                <p:oleObj name="VISIO" r:id="rId11" imgW="911160" imgH="861120" progId="Visio.Drawing.6">
                  <p:embed/>
                  <p:pic>
                    <p:nvPicPr>
                      <p:cNvPr id="105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30" y="2631128"/>
                        <a:ext cx="911225" cy="860425"/>
                      </a:xfrm>
                      <a:prstGeom prst="rect">
                        <a:avLst/>
                      </a:prstGeom>
                      <a:solidFill>
                        <a:srgbClr val="FFE88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40333"/>
              </p:ext>
            </p:extLst>
          </p:nvPr>
        </p:nvGraphicFramePr>
        <p:xfrm>
          <a:off x="3330054" y="2615252"/>
          <a:ext cx="4503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3" name="VISIO" r:id="rId13" imgW="4503960" imgH="419760" progId="Visio.Drawing.6">
                  <p:embed/>
                </p:oleObj>
              </mc:Choice>
              <mc:Fallback>
                <p:oleObj name="VISIO" r:id="rId13" imgW="4503960" imgH="419760" progId="Visio.Drawing.6">
                  <p:embed/>
                  <p:pic>
                    <p:nvPicPr>
                      <p:cNvPr id="105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054" y="2615252"/>
                        <a:ext cx="4503738" cy="419100"/>
                      </a:xfrm>
                      <a:prstGeom prst="rect">
                        <a:avLst/>
                      </a:prstGeom>
                      <a:solidFill>
                        <a:srgbClr val="6BFF6B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68179"/>
              </p:ext>
            </p:extLst>
          </p:nvPr>
        </p:nvGraphicFramePr>
        <p:xfrm>
          <a:off x="4244455" y="2632716"/>
          <a:ext cx="9112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4" name="VISIO" r:id="rId15" imgW="911160" imgH="402120" progId="Visio.Drawing.6">
                  <p:embed/>
                </p:oleObj>
              </mc:Choice>
              <mc:Fallback>
                <p:oleObj name="VISIO" r:id="rId15" imgW="911160" imgH="402120" progId="Visio.Drawing.6">
                  <p:embed/>
                  <p:pic>
                    <p:nvPicPr>
                      <p:cNvPr id="105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455" y="2632716"/>
                        <a:ext cx="911225" cy="4016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>
                              <a:gamma/>
                              <a:shade val="77255"/>
                              <a:invGamma/>
                            </a:srgbClr>
                          </a:gs>
                          <a:gs pos="50000">
                            <a:srgbClr val="CCFFFF"/>
                          </a:gs>
                          <a:gs pos="100000">
                            <a:srgbClr val="CCFFFF">
                              <a:gamma/>
                              <a:shade val="77255"/>
                              <a:invGamma/>
                            </a:srgbClr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034654" y="443552"/>
            <a:ext cx="7315200" cy="1143000"/>
          </a:xfrm>
        </p:spPr>
        <p:txBody>
          <a:bodyPr/>
          <a:lstStyle/>
          <a:p>
            <a:pPr algn="r" eaLnBrk="1" hangingPunct="1"/>
            <a:r>
              <a:rPr lang="en-US" altLang="id-ID" b="1">
                <a:solidFill>
                  <a:srgbClr val="FF0000"/>
                </a:solidFill>
                <a:latin typeface="Arial" panose="020B0604020202020204" pitchFamily="34" charset="0"/>
              </a:rPr>
              <a:t>Revisi Tabel (3)</a:t>
            </a:r>
            <a:endParaRPr lang="en-GB" altLang="id-ID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1894954" y="2647002"/>
            <a:ext cx="1195388" cy="844550"/>
            <a:chOff x="1016" y="2832"/>
            <a:chExt cx="753" cy="532"/>
          </a:xfrm>
        </p:grpSpPr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1488" y="2832"/>
            <a:ext cx="28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5" name="VISIO" r:id="rId17" imgW="446760" imgH="462960" progId="Visio.Drawing.6">
                    <p:embed/>
                  </p:oleObj>
                </mc:Choice>
                <mc:Fallback>
                  <p:oleObj name="VISIO" r:id="rId17" imgW="446760" imgH="462960" progId="Visio.Drawing.6">
                    <p:embed/>
                    <p:pic>
                      <p:nvPicPr>
                        <p:cNvPr id="308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32"/>
                          <a:ext cx="28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/>
          </p:nvGraphicFramePr>
          <p:xfrm>
            <a:off x="1488" y="3072"/>
            <a:ext cx="28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6" name="VISIO" r:id="rId19" imgW="446760" imgH="462960" progId="Visio.Drawing.6">
                    <p:embed/>
                  </p:oleObj>
                </mc:Choice>
                <mc:Fallback>
                  <p:oleObj name="VISIO" r:id="rId19" imgW="446760" imgH="462960" progId="Visio.Drawing.6">
                    <p:embed/>
                    <p:pic>
                      <p:nvPicPr>
                        <p:cNvPr id="309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72"/>
                          <a:ext cx="28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016" y="3082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1016" y="2832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45"/>
          <p:cNvGrpSpPr>
            <a:grpSpLocks/>
          </p:cNvGrpSpPr>
          <p:nvPr/>
        </p:nvGrpSpPr>
        <p:grpSpPr bwMode="auto">
          <a:xfrm>
            <a:off x="3692004" y="2653355"/>
            <a:ext cx="3978276" cy="827088"/>
            <a:chOff x="2148" y="2843"/>
            <a:chExt cx="2506" cy="521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148" y="284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148" y="3131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784" y="2843"/>
              <a:ext cx="2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-1/3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300" y="3131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300" y="284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659" y="3131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1/3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2659" y="2843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5/3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3812" y="3131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1/3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4343" y="3131"/>
              <a:ext cx="3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20/3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4343" y="2843"/>
              <a:ext cx="3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40/3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Group 47"/>
          <p:cNvGrpSpPr>
            <a:grpSpLocks/>
          </p:cNvGrpSpPr>
          <p:nvPr/>
        </p:nvGrpSpPr>
        <p:grpSpPr bwMode="auto">
          <a:xfrm>
            <a:off x="3284018" y="3521716"/>
            <a:ext cx="4618037" cy="960437"/>
            <a:chOff x="1891" y="3379"/>
            <a:chExt cx="2909" cy="605"/>
          </a:xfrm>
        </p:grpSpPr>
        <p:graphicFrame>
          <p:nvGraphicFramePr>
            <p:cNvPr id="35" name="Object 38"/>
            <p:cNvGraphicFramePr>
              <a:graphicFrameLocks noChangeAspect="1"/>
            </p:cNvGraphicFramePr>
            <p:nvPr/>
          </p:nvGraphicFramePr>
          <p:xfrm>
            <a:off x="1891" y="3379"/>
            <a:ext cx="233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7" name="VISIO" r:id="rId21" imgW="3704400" imgH="504000" progId="Visio.Drawing.6">
                    <p:embed/>
                  </p:oleObj>
                </mc:Choice>
                <mc:Fallback>
                  <p:oleObj name="VISIO" r:id="rId21" imgW="3704400" imgH="504000" progId="Visio.Drawing.6">
                    <p:embed/>
                    <p:pic>
                      <p:nvPicPr>
                        <p:cNvPr id="308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3379"/>
                          <a:ext cx="233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9"/>
            <p:cNvGraphicFramePr>
              <a:graphicFrameLocks noChangeAspect="1"/>
            </p:cNvGraphicFramePr>
            <p:nvPr/>
          </p:nvGraphicFramePr>
          <p:xfrm>
            <a:off x="4195" y="3475"/>
            <a:ext cx="6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8" name="VISIO" r:id="rId23" imgW="961200" imgH="504000" progId="Visio.Drawing.6">
                    <p:embed/>
                  </p:oleObj>
                </mc:Choice>
                <mc:Fallback>
                  <p:oleObj name="VISIO" r:id="rId23" imgW="961200" imgH="504000" progId="Visio.Drawing.6">
                    <p:embed/>
                    <p:pic>
                      <p:nvPicPr>
                        <p:cNvPr id="308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475"/>
                          <a:ext cx="60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1891" y="3667"/>
            <a:ext cx="233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9" name="VISIO" r:id="rId25" imgW="3704400" imgH="504000" progId="Visio.Drawing.6">
                    <p:embed/>
                  </p:oleObj>
                </mc:Choice>
                <mc:Fallback>
                  <p:oleObj name="VISIO" r:id="rId25" imgW="3704400" imgH="504000" progId="Visio.Drawing.6">
                    <p:embed/>
                    <p:pic>
                      <p:nvPicPr>
                        <p:cNvPr id="308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3667"/>
                          <a:ext cx="233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8470380" y="2653355"/>
            <a:ext cx="282575" cy="827088"/>
            <a:chOff x="5158" y="2843"/>
            <a:chExt cx="178" cy="521"/>
          </a:xfrm>
        </p:grpSpPr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5201" y="284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8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158" y="3131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>
                  <a:solidFill>
                    <a:srgbClr val="000000"/>
                  </a:solidFill>
                  <a:latin typeface="Arial Narrow" panose="020B0606020202030204" pitchFamily="34" charset="0"/>
                </a:rPr>
                <a:t>20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2691"/>
              </p:ext>
            </p:extLst>
          </p:nvPr>
        </p:nvGraphicFramePr>
        <p:xfrm>
          <a:off x="2644254" y="4405952"/>
          <a:ext cx="446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0" name="VISIO" r:id="rId27" imgW="446760" imgH="462960" progId="Visio.Drawing.6">
                  <p:embed/>
                </p:oleObj>
              </mc:Choice>
              <mc:Fallback>
                <p:oleObj name="VISIO" r:id="rId27" imgW="446760" imgH="462960" progId="Visio.Drawing.6">
                  <p:embed/>
                  <p:pic>
                    <p:nvPicPr>
                      <p:cNvPr id="1055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254" y="4405952"/>
                        <a:ext cx="4460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1864792" y="49584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864792" y="449961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3692004" y="449961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3692004" y="49584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289155" y="4499615"/>
            <a:ext cx="436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-1/5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5376343" y="4958402"/>
            <a:ext cx="436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-1/5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5419205" y="4499615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3/5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4606404" y="49584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4606404" y="449961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6333605" y="4958402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7351192" y="49584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4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7351192" y="4499615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8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3692004" y="54156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3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3692004" y="5874390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6" name="Rectangle 65"/>
          <p:cNvSpPr>
            <a:spLocks noChangeArrowheads="1"/>
          </p:cNvSpPr>
          <p:nvPr/>
        </p:nvSpPr>
        <p:spPr bwMode="auto">
          <a:xfrm>
            <a:off x="4606404" y="5415602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6333605" y="5415602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4/5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8" name="Rectangle 67"/>
          <p:cNvSpPr>
            <a:spLocks noChangeArrowheads="1"/>
          </p:cNvSpPr>
          <p:nvPr/>
        </p:nvSpPr>
        <p:spPr bwMode="auto">
          <a:xfrm>
            <a:off x="5376343" y="5874390"/>
            <a:ext cx="436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-3/5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9" name="Rectangle 68"/>
          <p:cNvSpPr>
            <a:spLocks noChangeArrowheads="1"/>
          </p:cNvSpPr>
          <p:nvPr/>
        </p:nvSpPr>
        <p:spPr bwMode="auto">
          <a:xfrm>
            <a:off x="5419205" y="5415602"/>
            <a:ext cx="352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3/5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0" name="Rectangle 69"/>
          <p:cNvSpPr>
            <a:spLocks noChangeArrowheads="1"/>
          </p:cNvSpPr>
          <p:nvPr/>
        </p:nvSpPr>
        <p:spPr bwMode="auto">
          <a:xfrm>
            <a:off x="4606404" y="5874390"/>
            <a:ext cx="141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1" name="Rectangle 70"/>
          <p:cNvSpPr>
            <a:spLocks noChangeArrowheads="1"/>
          </p:cNvSpPr>
          <p:nvPr/>
        </p:nvSpPr>
        <p:spPr bwMode="auto">
          <a:xfrm>
            <a:off x="7279755" y="5644202"/>
            <a:ext cx="28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28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6289155" y="5874390"/>
            <a:ext cx="436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>
                <a:solidFill>
                  <a:srgbClr val="000000"/>
                </a:solidFill>
                <a:latin typeface="Arial Narrow" panose="020B0606020202030204" pitchFamily="34" charset="0"/>
              </a:rPr>
              <a:t>-4/5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7978254" y="3796352"/>
            <a:ext cx="12954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4" name="Text Box 72"/>
          <p:cNvSpPr txBox="1">
            <a:spLocks noChangeArrowheads="1"/>
          </p:cNvSpPr>
          <p:nvPr/>
        </p:nvSpPr>
        <p:spPr bwMode="auto">
          <a:xfrm>
            <a:off x="8016354" y="3948752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FF0000"/>
                </a:solidFill>
              </a:rPr>
              <a:t>Tabel Opt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8130655" y="4558353"/>
            <a:ext cx="923651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FF"/>
                </a:solidFill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</a:rPr>
              <a:t>1</a:t>
            </a:r>
            <a:r>
              <a:rPr lang="en-US" altLang="id-ID" b="1">
                <a:solidFill>
                  <a:srgbClr val="0000FF"/>
                </a:solidFill>
              </a:rPr>
              <a:t> = 4</a:t>
            </a:r>
            <a:endParaRPr lang="en-GB" altLang="id-ID" b="1">
              <a:solidFill>
                <a:srgbClr val="0000FF"/>
              </a:solidFill>
            </a:endParaRPr>
          </a:p>
        </p:txBody>
      </p:sp>
      <p:sp>
        <p:nvSpPr>
          <p:cNvPr id="66" name="Text Box 76"/>
          <p:cNvSpPr txBox="1">
            <a:spLocks noChangeArrowheads="1"/>
          </p:cNvSpPr>
          <p:nvPr/>
        </p:nvSpPr>
        <p:spPr bwMode="auto">
          <a:xfrm>
            <a:off x="8130655" y="5015553"/>
            <a:ext cx="923651" cy="4616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FF"/>
                </a:solidFill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</a:rPr>
              <a:t>2</a:t>
            </a:r>
            <a:r>
              <a:rPr lang="en-US" altLang="id-ID" b="1">
                <a:solidFill>
                  <a:srgbClr val="0000FF"/>
                </a:solidFill>
              </a:rPr>
              <a:t> = 8</a:t>
            </a:r>
            <a:endParaRPr lang="en-GB" altLang="id-ID" b="1">
              <a:solidFill>
                <a:srgbClr val="0000FF"/>
              </a:solidFill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978254" y="5548952"/>
            <a:ext cx="1339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FF"/>
                </a:solidFill>
              </a:rPr>
              <a:t>f(X) = 28</a:t>
            </a:r>
            <a:endParaRPr lang="en-GB" altLang="id-ID" b="1">
              <a:solidFill>
                <a:srgbClr val="0000FF"/>
              </a:solidFill>
            </a:endParaRPr>
          </a:p>
        </p:txBody>
      </p:sp>
      <p:sp>
        <p:nvSpPr>
          <p:cNvPr id="68" name="Line 84"/>
          <p:cNvSpPr>
            <a:spLocks noChangeShapeType="1"/>
          </p:cNvSpPr>
          <p:nvPr/>
        </p:nvSpPr>
        <p:spPr bwMode="auto">
          <a:xfrm flipH="1">
            <a:off x="7665517" y="4764727"/>
            <a:ext cx="442912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auto">
          <a:xfrm flipH="1" flipV="1">
            <a:off x="7657579" y="4748853"/>
            <a:ext cx="4572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H="1">
            <a:off x="7589317" y="5731516"/>
            <a:ext cx="41910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" name="Group 85"/>
          <p:cNvGrpSpPr>
            <a:grpSpLocks/>
          </p:cNvGrpSpPr>
          <p:nvPr/>
        </p:nvGrpSpPr>
        <p:grpSpPr bwMode="auto">
          <a:xfrm>
            <a:off x="359842" y="2348552"/>
            <a:ext cx="3275012" cy="2590800"/>
            <a:chOff x="77788" y="2362200"/>
            <a:chExt cx="3275012" cy="2590800"/>
          </a:xfrm>
        </p:grpSpPr>
        <p:graphicFrame>
          <p:nvGraphicFramePr>
            <p:cNvPr id="72" name="Object 2"/>
            <p:cNvGraphicFramePr>
              <a:graphicFrameLocks noChangeAspect="1"/>
            </p:cNvGraphicFramePr>
            <p:nvPr/>
          </p:nvGraphicFramePr>
          <p:xfrm>
            <a:off x="77788" y="2362200"/>
            <a:ext cx="137001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1" name="Equation" r:id="rId29" imgW="787320" imgH="393480" progId="Equation.DSMT4">
                    <p:embed/>
                  </p:oleObj>
                </mc:Choice>
                <mc:Fallback>
                  <p:oleObj name="Equation" r:id="rId29" imgW="787320" imgH="393480" progId="Equation.DSMT4">
                    <p:embed/>
                    <p:pic>
                      <p:nvPicPr>
                        <p:cNvPr id="1054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88" y="2362200"/>
                          <a:ext cx="1370012" cy="6858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3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1295400" y="2895600"/>
              <a:ext cx="2209800" cy="19050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" name="Group 86"/>
          <p:cNvGrpSpPr>
            <a:grpSpLocks/>
          </p:cNvGrpSpPr>
          <p:nvPr/>
        </p:nvGrpSpPr>
        <p:grpSpPr bwMode="auto">
          <a:xfrm>
            <a:off x="359842" y="3034352"/>
            <a:ext cx="5027612" cy="1981200"/>
            <a:chOff x="77788" y="3048000"/>
            <a:chExt cx="5027612" cy="1981200"/>
          </a:xfrm>
        </p:grpSpPr>
        <p:graphicFrame>
          <p:nvGraphicFramePr>
            <p:cNvPr id="75" name="Object 3"/>
            <p:cNvGraphicFramePr>
              <a:graphicFrameLocks noChangeAspect="1"/>
            </p:cNvGraphicFramePr>
            <p:nvPr/>
          </p:nvGraphicFramePr>
          <p:xfrm>
            <a:off x="77788" y="3048000"/>
            <a:ext cx="137001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2" name="Equation" r:id="rId31" imgW="787320" imgH="393480" progId="Equation.DSMT4">
                    <p:embed/>
                  </p:oleObj>
                </mc:Choice>
                <mc:Fallback>
                  <p:oleObj name="Equation" r:id="rId31" imgW="787320" imgH="393480" progId="Equation.DSMT4">
                    <p:embed/>
                    <p:pic>
                      <p:nvPicPr>
                        <p:cNvPr id="1054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88" y="3048000"/>
                          <a:ext cx="1370012" cy="685800"/>
                        </a:xfrm>
                        <a:prstGeom prst="rect">
                          <a:avLst/>
                        </a:prstGeom>
                        <a:solidFill>
                          <a:srgbClr val="EEF91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" name="Straight Arrow Connector 76"/>
            <p:cNvCxnSpPr>
              <a:cxnSpLocks noChangeShapeType="1"/>
            </p:cNvCxnSpPr>
            <p:nvPr/>
          </p:nvCxnSpPr>
          <p:spPr bwMode="auto">
            <a:xfrm>
              <a:off x="1447800" y="3352800"/>
              <a:ext cx="3657600" cy="16764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" name="Group 87"/>
          <p:cNvGrpSpPr>
            <a:grpSpLocks/>
          </p:cNvGrpSpPr>
          <p:nvPr/>
        </p:nvGrpSpPr>
        <p:grpSpPr bwMode="auto">
          <a:xfrm>
            <a:off x="407468" y="3720152"/>
            <a:ext cx="5818187" cy="1447800"/>
            <a:chOff x="125413" y="3733800"/>
            <a:chExt cx="5818187" cy="1447800"/>
          </a:xfrm>
        </p:grpSpPr>
        <p:graphicFrame>
          <p:nvGraphicFramePr>
            <p:cNvPr id="78" name="Object 4"/>
            <p:cNvGraphicFramePr>
              <a:graphicFrameLocks noChangeAspect="1"/>
            </p:cNvGraphicFramePr>
            <p:nvPr/>
          </p:nvGraphicFramePr>
          <p:xfrm>
            <a:off x="125413" y="3733800"/>
            <a:ext cx="1855787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3" name="Equation" r:id="rId33" imgW="1066680" imgH="393480" progId="Equation.DSMT4">
                    <p:embed/>
                  </p:oleObj>
                </mc:Choice>
                <mc:Fallback>
                  <p:oleObj name="Equation" r:id="rId33" imgW="1066680" imgH="393480" progId="Equation.DSMT4">
                    <p:embed/>
                    <p:pic>
                      <p:nvPicPr>
                        <p:cNvPr id="1054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13" y="3733800"/>
                          <a:ext cx="1855787" cy="685800"/>
                        </a:xfrm>
                        <a:prstGeom prst="rect">
                          <a:avLst/>
                        </a:prstGeom>
                        <a:solidFill>
                          <a:srgbClr val="6BFF6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Straight Arrow Connector 79"/>
            <p:cNvCxnSpPr>
              <a:cxnSpLocks noChangeShapeType="1"/>
            </p:cNvCxnSpPr>
            <p:nvPr/>
          </p:nvCxnSpPr>
          <p:spPr bwMode="auto">
            <a:xfrm>
              <a:off x="1981200" y="4038600"/>
              <a:ext cx="3962400" cy="11430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" name="Group 88"/>
          <p:cNvGrpSpPr>
            <a:grpSpLocks/>
          </p:cNvGrpSpPr>
          <p:nvPr/>
        </p:nvGrpSpPr>
        <p:grpSpPr bwMode="auto">
          <a:xfrm>
            <a:off x="358254" y="5167952"/>
            <a:ext cx="6781800" cy="914400"/>
            <a:chOff x="76200" y="5181600"/>
            <a:chExt cx="6781800" cy="914400"/>
          </a:xfrm>
        </p:grpSpPr>
        <p:graphicFrame>
          <p:nvGraphicFramePr>
            <p:cNvPr id="81" name="Object 43"/>
            <p:cNvGraphicFramePr>
              <a:graphicFrameLocks noChangeAspect="1"/>
            </p:cNvGraphicFramePr>
            <p:nvPr/>
          </p:nvGraphicFramePr>
          <p:xfrm>
            <a:off x="76200" y="5410200"/>
            <a:ext cx="198913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4" name="Equation" r:id="rId35" imgW="1143000" imgH="393480" progId="Equation.DSMT4">
                    <p:embed/>
                  </p:oleObj>
                </mc:Choice>
                <mc:Fallback>
                  <p:oleObj name="Equation" r:id="rId35" imgW="1143000" imgH="393480" progId="Equation.DSMT4">
                    <p:embed/>
                    <p:pic>
                      <p:nvPicPr>
                        <p:cNvPr id="1055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5410200"/>
                          <a:ext cx="1989138" cy="685800"/>
                        </a:xfrm>
                        <a:prstGeom prst="rect">
                          <a:avLst/>
                        </a:prstGeom>
                        <a:solidFill>
                          <a:srgbClr val="99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Straight Arrow Connector 82"/>
            <p:cNvCxnSpPr>
              <a:cxnSpLocks noChangeShapeType="1"/>
            </p:cNvCxnSpPr>
            <p:nvPr/>
          </p:nvCxnSpPr>
          <p:spPr bwMode="auto">
            <a:xfrm flipV="1">
              <a:off x="2057400" y="5181600"/>
              <a:ext cx="4800600" cy="5334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265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nimBg="1" autoUpdateAnimBg="0"/>
      <p:bldP spid="64" grpId="0" autoUpdateAnimBg="0"/>
      <p:bldP spid="65" grpId="0" animBg="1" autoUpdateAnimBg="0"/>
      <p:bldP spid="66" grpId="0" animBg="1" autoUpdateAnimBg="0"/>
      <p:bldP spid="6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2823"/>
            <a:ext cx="8596668" cy="3944203"/>
          </a:xfrm>
        </p:spPr>
        <p:txBody>
          <a:bodyPr>
            <a:normAutofit/>
          </a:bodyPr>
          <a:lstStyle/>
          <a:p>
            <a:r>
              <a:rPr lang="id-ID" dirty="0"/>
              <a:t>Merupakan perluasan metode grafik</a:t>
            </a:r>
          </a:p>
          <a:p>
            <a:endParaRPr lang="id-ID" dirty="0"/>
          </a:p>
          <a:p>
            <a:r>
              <a:rPr lang="id-ID" dirty="0"/>
              <a:t>Prinsip kerja metode simpleks dan grafik sebenarnya sama, yaitu mencari nilai fungsi di titik ujung daerah fisibel.</a:t>
            </a:r>
          </a:p>
          <a:p>
            <a:endParaRPr lang="id-ID" dirty="0"/>
          </a:p>
          <a:p>
            <a:r>
              <a:rPr lang="id-ID" dirty="0"/>
              <a:t>Hanya saja dalam metode simpleks, pencarian iteratif dilakukan secara numerik sehingga terhindar dari keterbatasan jumlah variabel seperti yang dialami oleh metode grafik.</a:t>
            </a:r>
          </a:p>
        </p:txBody>
      </p:sp>
    </p:spTree>
    <p:extLst>
      <p:ext uri="{BB962C8B-B14F-4D97-AF65-F5344CB8AC3E}">
        <p14:creationId xmlns:p14="http://schemas.microsoft.com/office/powerpoint/2010/main" val="364243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5"/>
          <p:cNvSpPr>
            <a:spLocks noChangeArrowheads="1"/>
          </p:cNvSpPr>
          <p:nvPr/>
        </p:nvSpPr>
        <p:spPr bwMode="auto">
          <a:xfrm>
            <a:off x="3812323" y="3516977"/>
            <a:ext cx="366713" cy="6096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AutoShape 141"/>
          <p:cNvSpPr>
            <a:spLocks noChangeArrowheads="1"/>
          </p:cNvSpPr>
          <p:nvPr/>
        </p:nvSpPr>
        <p:spPr bwMode="auto">
          <a:xfrm>
            <a:off x="3820260" y="2251739"/>
            <a:ext cx="366712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AutoShape 142"/>
          <p:cNvSpPr>
            <a:spLocks noChangeArrowheads="1"/>
          </p:cNvSpPr>
          <p:nvPr/>
        </p:nvSpPr>
        <p:spPr bwMode="auto">
          <a:xfrm>
            <a:off x="1046898" y="2258089"/>
            <a:ext cx="366713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7" name="AutoShape 146"/>
          <p:cNvSpPr>
            <a:spLocks noChangeArrowheads="1"/>
          </p:cNvSpPr>
          <p:nvPr/>
        </p:nvSpPr>
        <p:spPr bwMode="auto">
          <a:xfrm>
            <a:off x="1046898" y="4758402"/>
            <a:ext cx="366713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1053248" y="3509039"/>
            <a:ext cx="366713" cy="6096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9" name="AutoShape 143"/>
          <p:cNvSpPr>
            <a:spLocks noChangeArrowheads="1"/>
          </p:cNvSpPr>
          <p:nvPr/>
        </p:nvSpPr>
        <p:spPr bwMode="auto">
          <a:xfrm>
            <a:off x="3828198" y="4758402"/>
            <a:ext cx="366713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graphicFrame>
        <p:nvGraphicFramePr>
          <p:cNvPr id="10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57150"/>
              </p:ext>
            </p:extLst>
          </p:nvPr>
        </p:nvGraphicFramePr>
        <p:xfrm>
          <a:off x="475397" y="1594514"/>
          <a:ext cx="464820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VISIO" r:id="rId3" imgW="3412440" imgH="3258360" progId="Visio.Drawing.6">
                  <p:embed/>
                </p:oleObj>
              </mc:Choice>
              <mc:Fallback>
                <p:oleObj name="VISIO" r:id="rId3" imgW="3412440" imgH="3258360" progId="Visio.Drawing.6">
                  <p:embed/>
                  <p:pic>
                    <p:nvPicPr>
                      <p:cNvPr id="10760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97" y="1594514"/>
                        <a:ext cx="4648200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075597" y="375314"/>
            <a:ext cx="7315200" cy="1143000"/>
          </a:xfrm>
        </p:spPr>
        <p:txBody>
          <a:bodyPr/>
          <a:lstStyle/>
          <a:p>
            <a:pPr algn="r" eaLnBrk="1" hangingPunct="1"/>
            <a:r>
              <a:rPr lang="en-US" altLang="id-ID" b="1">
                <a:solidFill>
                  <a:srgbClr val="FF0000"/>
                </a:solidFill>
                <a:latin typeface="Arial" panose="020B0604020202020204" pitchFamily="34" charset="0"/>
              </a:rPr>
              <a:t>Interpretasi Geometris</a:t>
            </a:r>
            <a:endParaRPr lang="en-GB" altLang="id-ID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5625247" y="1746914"/>
            <a:ext cx="3810000" cy="3201988"/>
            <a:chOff x="3360" y="1488"/>
            <a:chExt cx="2400" cy="2017"/>
          </a:xfrm>
        </p:grpSpPr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3360" y="2400"/>
              <a:ext cx="33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A (0,10)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  <p:sp>
          <p:nvSpPr>
            <p:cNvPr id="14" name="Rectangle 92"/>
            <p:cNvSpPr>
              <a:spLocks noChangeArrowheads="1"/>
            </p:cNvSpPr>
            <p:nvPr/>
          </p:nvSpPr>
          <p:spPr bwMode="auto">
            <a:xfrm>
              <a:off x="5136" y="3334"/>
              <a:ext cx="3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B (20,0)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  <p:sp>
          <p:nvSpPr>
            <p:cNvPr id="15" name="Freeform 99"/>
            <p:cNvSpPr>
              <a:spLocks/>
            </p:cNvSpPr>
            <p:nvPr/>
          </p:nvSpPr>
          <p:spPr bwMode="auto">
            <a:xfrm>
              <a:off x="3723" y="2377"/>
              <a:ext cx="1757" cy="936"/>
            </a:xfrm>
            <a:custGeom>
              <a:avLst/>
              <a:gdLst>
                <a:gd name="T0" fmla="*/ 0 w 2879"/>
                <a:gd name="T1" fmla="*/ 0 h 1501"/>
                <a:gd name="T2" fmla="*/ 0 w 2879"/>
                <a:gd name="T3" fmla="*/ 89 h 1501"/>
                <a:gd name="T4" fmla="*/ 149 w 2879"/>
                <a:gd name="T5" fmla="*/ 89 h 1501"/>
                <a:gd name="T6" fmla="*/ 0 w 2879"/>
                <a:gd name="T7" fmla="*/ 0 h 15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9"/>
                <a:gd name="T13" fmla="*/ 0 h 1501"/>
                <a:gd name="T14" fmla="*/ 2879 w 2879"/>
                <a:gd name="T15" fmla="*/ 1501 h 15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9" h="1501">
                  <a:moveTo>
                    <a:pt x="0" y="0"/>
                  </a:moveTo>
                  <a:lnTo>
                    <a:pt x="0" y="1501"/>
                  </a:lnTo>
                  <a:lnTo>
                    <a:pt x="2879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sp>
          <p:nvSpPr>
            <p:cNvPr id="16" name="Rectangle 106"/>
            <p:cNvSpPr>
              <a:spLocks noChangeArrowheads="1"/>
            </p:cNvSpPr>
            <p:nvPr/>
          </p:nvSpPr>
          <p:spPr bwMode="auto">
            <a:xfrm>
              <a:off x="3840" y="1536"/>
              <a:ext cx="37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C (0, 20)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  <p:sp>
          <p:nvSpPr>
            <p:cNvPr id="17" name="Rectangle 107"/>
            <p:cNvSpPr>
              <a:spLocks noChangeArrowheads="1"/>
            </p:cNvSpPr>
            <p:nvPr/>
          </p:nvSpPr>
          <p:spPr bwMode="auto">
            <a:xfrm>
              <a:off x="3867" y="3389"/>
              <a:ext cx="4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D (20/3, 0)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  <p:sp>
          <p:nvSpPr>
            <p:cNvPr id="18" name="Freeform 108"/>
            <p:cNvSpPr>
              <a:spLocks/>
            </p:cNvSpPr>
            <p:nvPr/>
          </p:nvSpPr>
          <p:spPr bwMode="auto">
            <a:xfrm>
              <a:off x="3718" y="1488"/>
              <a:ext cx="39" cy="39"/>
            </a:xfrm>
            <a:custGeom>
              <a:avLst/>
              <a:gdLst>
                <a:gd name="T0" fmla="*/ 1 w 64"/>
                <a:gd name="T1" fmla="*/ 0 h 63"/>
                <a:gd name="T2" fmla="*/ 0 w 64"/>
                <a:gd name="T3" fmla="*/ 4 h 63"/>
                <a:gd name="T4" fmla="*/ 1 w 64"/>
                <a:gd name="T5" fmla="*/ 4 h 63"/>
                <a:gd name="T6" fmla="*/ 1 w 64"/>
                <a:gd name="T7" fmla="*/ 4 h 63"/>
                <a:gd name="T8" fmla="*/ 1 w 64"/>
                <a:gd name="T9" fmla="*/ 4 h 63"/>
                <a:gd name="T10" fmla="*/ 1 w 64"/>
                <a:gd name="T11" fmla="*/ 4 h 63"/>
                <a:gd name="T12" fmla="*/ 1 w 64"/>
                <a:gd name="T13" fmla="*/ 4 h 63"/>
                <a:gd name="T14" fmla="*/ 1 w 64"/>
                <a:gd name="T15" fmla="*/ 4 h 63"/>
                <a:gd name="T16" fmla="*/ 1 w 64"/>
                <a:gd name="T17" fmla="*/ 4 h 63"/>
                <a:gd name="T18" fmla="*/ 2 w 64"/>
                <a:gd name="T19" fmla="*/ 4 h 63"/>
                <a:gd name="T20" fmla="*/ 2 w 64"/>
                <a:gd name="T21" fmla="*/ 4 h 63"/>
                <a:gd name="T22" fmla="*/ 2 w 64"/>
                <a:gd name="T23" fmla="*/ 4 h 63"/>
                <a:gd name="T24" fmla="*/ 2 w 64"/>
                <a:gd name="T25" fmla="*/ 4 h 63"/>
                <a:gd name="T26" fmla="*/ 3 w 64"/>
                <a:gd name="T27" fmla="*/ 4 h 63"/>
                <a:gd name="T28" fmla="*/ 3 w 64"/>
                <a:gd name="T29" fmla="*/ 4 h 63"/>
                <a:gd name="T30" fmla="*/ 3 w 64"/>
                <a:gd name="T31" fmla="*/ 4 h 63"/>
                <a:gd name="T32" fmla="*/ 1 w 64"/>
                <a:gd name="T33" fmla="*/ 0 h 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63"/>
                <a:gd name="T53" fmla="*/ 64 w 64"/>
                <a:gd name="T54" fmla="*/ 63 h 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63">
                  <a:moveTo>
                    <a:pt x="32" y="0"/>
                  </a:moveTo>
                  <a:lnTo>
                    <a:pt x="0" y="63"/>
                  </a:lnTo>
                  <a:lnTo>
                    <a:pt x="5" y="61"/>
                  </a:lnTo>
                  <a:lnTo>
                    <a:pt x="10" y="59"/>
                  </a:lnTo>
                  <a:lnTo>
                    <a:pt x="14" y="58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7" y="56"/>
                  </a:lnTo>
                  <a:lnTo>
                    <a:pt x="32" y="56"/>
                  </a:lnTo>
                  <a:lnTo>
                    <a:pt x="37" y="56"/>
                  </a:lnTo>
                  <a:lnTo>
                    <a:pt x="42" y="56"/>
                  </a:lnTo>
                  <a:lnTo>
                    <a:pt x="46" y="56"/>
                  </a:lnTo>
                  <a:lnTo>
                    <a:pt x="51" y="58"/>
                  </a:lnTo>
                  <a:lnTo>
                    <a:pt x="56" y="59"/>
                  </a:lnTo>
                  <a:lnTo>
                    <a:pt x="59" y="61"/>
                  </a:lnTo>
                  <a:lnTo>
                    <a:pt x="64" y="6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sp>
          <p:nvSpPr>
            <p:cNvPr id="19" name="Freeform 113"/>
            <p:cNvSpPr>
              <a:spLocks/>
            </p:cNvSpPr>
            <p:nvPr/>
          </p:nvSpPr>
          <p:spPr bwMode="auto">
            <a:xfrm>
              <a:off x="3693" y="1524"/>
              <a:ext cx="704" cy="1890"/>
            </a:xfrm>
            <a:custGeom>
              <a:avLst/>
              <a:gdLst>
                <a:gd name="T0" fmla="*/ 60 w 1152"/>
                <a:gd name="T1" fmla="*/ 179 h 3028"/>
                <a:gd name="T2" fmla="*/ 0 w 1152"/>
                <a:gd name="T3" fmla="*/ 0 h 3028"/>
                <a:gd name="T4" fmla="*/ 0 w 1152"/>
                <a:gd name="T5" fmla="*/ 0 h 3028"/>
                <a:gd name="T6" fmla="*/ 0 60000 65536"/>
                <a:gd name="T7" fmla="*/ 0 60000 65536"/>
                <a:gd name="T8" fmla="*/ 0 60000 65536"/>
                <a:gd name="T9" fmla="*/ 0 w 1152"/>
                <a:gd name="T10" fmla="*/ 0 h 3028"/>
                <a:gd name="T11" fmla="*/ 1152 w 1152"/>
                <a:gd name="T12" fmla="*/ 3028 h 30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3028">
                  <a:moveTo>
                    <a:pt x="1152" y="302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sp>
          <p:nvSpPr>
            <p:cNvPr id="20" name="Freeform 114"/>
            <p:cNvSpPr>
              <a:spLocks/>
            </p:cNvSpPr>
            <p:nvPr/>
          </p:nvSpPr>
          <p:spPr bwMode="auto">
            <a:xfrm>
              <a:off x="3737" y="1647"/>
              <a:ext cx="616" cy="1677"/>
            </a:xfrm>
            <a:custGeom>
              <a:avLst/>
              <a:gdLst>
                <a:gd name="T0" fmla="*/ 0 w 1008"/>
                <a:gd name="T1" fmla="*/ 0 h 2687"/>
                <a:gd name="T2" fmla="*/ 0 w 1008"/>
                <a:gd name="T3" fmla="*/ 159 h 2687"/>
                <a:gd name="T4" fmla="*/ 53 w 1008"/>
                <a:gd name="T5" fmla="*/ 159 h 2687"/>
                <a:gd name="T6" fmla="*/ 0 w 1008"/>
                <a:gd name="T7" fmla="*/ 0 h 26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2687"/>
                <a:gd name="T14" fmla="*/ 1008 w 1008"/>
                <a:gd name="T15" fmla="*/ 2687 h 26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2687">
                  <a:moveTo>
                    <a:pt x="0" y="0"/>
                  </a:moveTo>
                  <a:lnTo>
                    <a:pt x="0" y="2687"/>
                  </a:lnTo>
                  <a:lnTo>
                    <a:pt x="1008" y="2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sp>
          <p:nvSpPr>
            <p:cNvPr id="21" name="Freeform 115"/>
            <p:cNvSpPr>
              <a:spLocks/>
            </p:cNvSpPr>
            <p:nvPr/>
          </p:nvSpPr>
          <p:spPr bwMode="auto">
            <a:xfrm>
              <a:off x="3737" y="2389"/>
              <a:ext cx="616" cy="935"/>
            </a:xfrm>
            <a:custGeom>
              <a:avLst/>
              <a:gdLst>
                <a:gd name="T0" fmla="*/ 0 w 1008"/>
                <a:gd name="T1" fmla="*/ 0 h 1498"/>
                <a:gd name="T2" fmla="*/ 30 w 1008"/>
                <a:gd name="T3" fmla="*/ 18 h 1498"/>
                <a:gd name="T4" fmla="*/ 53 w 1008"/>
                <a:gd name="T5" fmla="*/ 89 h 1498"/>
                <a:gd name="T6" fmla="*/ 0 w 1008"/>
                <a:gd name="T7" fmla="*/ 89 h 1498"/>
                <a:gd name="T8" fmla="*/ 0 w 1008"/>
                <a:gd name="T9" fmla="*/ 0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498"/>
                <a:gd name="T17" fmla="*/ 1008 w 100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498">
                  <a:moveTo>
                    <a:pt x="0" y="0"/>
                  </a:moveTo>
                  <a:lnTo>
                    <a:pt x="576" y="303"/>
                  </a:lnTo>
                  <a:lnTo>
                    <a:pt x="1008" y="1498"/>
                  </a:lnTo>
                  <a:lnTo>
                    <a:pt x="0" y="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grpSp>
          <p:nvGrpSpPr>
            <p:cNvPr id="22" name="Group 116"/>
            <p:cNvGrpSpPr>
              <a:grpSpLocks/>
            </p:cNvGrpSpPr>
            <p:nvPr/>
          </p:nvGrpSpPr>
          <p:grpSpPr bwMode="auto">
            <a:xfrm>
              <a:off x="3737" y="1518"/>
              <a:ext cx="1876" cy="1803"/>
              <a:chOff x="1032" y="928"/>
              <a:chExt cx="3073" cy="2890"/>
            </a:xfrm>
          </p:grpSpPr>
          <p:sp>
            <p:nvSpPr>
              <p:cNvPr id="26" name="Freeform 117"/>
              <p:cNvSpPr>
                <a:spLocks/>
              </p:cNvSpPr>
              <p:nvPr/>
            </p:nvSpPr>
            <p:spPr bwMode="auto">
              <a:xfrm>
                <a:off x="1032" y="928"/>
                <a:ext cx="1" cy="2888"/>
              </a:xfrm>
              <a:custGeom>
                <a:avLst/>
                <a:gdLst>
                  <a:gd name="T0" fmla="*/ 0 w 1"/>
                  <a:gd name="T1" fmla="*/ 0 h 2888"/>
                  <a:gd name="T2" fmla="*/ 0 w 1"/>
                  <a:gd name="T3" fmla="*/ 2888 h 2888"/>
                  <a:gd name="T4" fmla="*/ 0 w 1"/>
                  <a:gd name="T5" fmla="*/ 2888 h 288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88"/>
                  <a:gd name="T11" fmla="*/ 1 w 1"/>
                  <a:gd name="T12" fmla="*/ 2888 h 28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88">
                    <a:moveTo>
                      <a:pt x="0" y="0"/>
                    </a:moveTo>
                    <a:lnTo>
                      <a:pt x="0" y="288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118"/>
              <p:cNvSpPr>
                <a:spLocks/>
              </p:cNvSpPr>
              <p:nvPr/>
            </p:nvSpPr>
            <p:spPr bwMode="auto">
              <a:xfrm>
                <a:off x="1032" y="3817"/>
                <a:ext cx="3073" cy="1"/>
              </a:xfrm>
              <a:custGeom>
                <a:avLst/>
                <a:gdLst>
                  <a:gd name="T0" fmla="*/ 3073 w 3073"/>
                  <a:gd name="T1" fmla="*/ 0 h 1"/>
                  <a:gd name="T2" fmla="*/ 0 w 3073"/>
                  <a:gd name="T3" fmla="*/ 0 h 1"/>
                  <a:gd name="T4" fmla="*/ 0 w 307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073"/>
                  <a:gd name="T10" fmla="*/ 0 h 1"/>
                  <a:gd name="T11" fmla="*/ 3073 w 307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73" h="1">
                    <a:moveTo>
                      <a:pt x="307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3562" y="2306"/>
              <a:ext cx="2198" cy="1147"/>
            </a:xfrm>
            <a:custGeom>
              <a:avLst/>
              <a:gdLst>
                <a:gd name="T0" fmla="*/ 186 w 3601"/>
                <a:gd name="T1" fmla="*/ 109 h 1838"/>
                <a:gd name="T2" fmla="*/ 0 w 3601"/>
                <a:gd name="T3" fmla="*/ 0 h 1838"/>
                <a:gd name="T4" fmla="*/ 0 w 3601"/>
                <a:gd name="T5" fmla="*/ 0 h 1838"/>
                <a:gd name="T6" fmla="*/ 0 60000 65536"/>
                <a:gd name="T7" fmla="*/ 0 60000 65536"/>
                <a:gd name="T8" fmla="*/ 0 60000 65536"/>
                <a:gd name="T9" fmla="*/ 0 w 3601"/>
                <a:gd name="T10" fmla="*/ 0 h 1838"/>
                <a:gd name="T11" fmla="*/ 3601 w 3601"/>
                <a:gd name="T12" fmla="*/ 1838 h 18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1" h="1838">
                  <a:moveTo>
                    <a:pt x="3601" y="183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id-ID">
                <a:solidFill>
                  <a:srgbClr val="000000"/>
                </a:solidFill>
              </a:endParaRPr>
            </a:p>
          </p:txBody>
        </p:sp>
        <p:sp>
          <p:nvSpPr>
            <p:cNvPr id="24" name="Rectangle 135"/>
            <p:cNvSpPr>
              <a:spLocks noChangeArrowheads="1"/>
            </p:cNvSpPr>
            <p:nvPr/>
          </p:nvSpPr>
          <p:spPr bwMode="auto">
            <a:xfrm>
              <a:off x="4493" y="2621"/>
              <a:ext cx="55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id-ID" sz="12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 + 2x</a:t>
              </a:r>
              <a:r>
                <a:rPr lang="en-US" altLang="id-ID" sz="12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 = 20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  <p:sp>
          <p:nvSpPr>
            <p:cNvPr id="25" name="Rectangle 136"/>
            <p:cNvSpPr>
              <a:spLocks noChangeArrowheads="1"/>
            </p:cNvSpPr>
            <p:nvPr/>
          </p:nvSpPr>
          <p:spPr bwMode="auto">
            <a:xfrm>
              <a:off x="4043" y="2106"/>
              <a:ext cx="5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3x</a:t>
              </a:r>
              <a:r>
                <a:rPr lang="en-US" altLang="id-ID" sz="12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 + x</a:t>
              </a:r>
              <a:r>
                <a:rPr lang="en-US" altLang="id-ID" sz="12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id-ID" sz="1200">
                  <a:solidFill>
                    <a:srgbClr val="FF0000"/>
                  </a:solidFill>
                  <a:latin typeface="Arial" panose="020B0604020202020204" pitchFamily="34" charset="0"/>
                </a:rPr>
                <a:t> = 20</a:t>
              </a:r>
              <a:endParaRPr lang="en-GB" altLang="id-ID" sz="1200">
                <a:solidFill>
                  <a:srgbClr val="000000"/>
                </a:solidFill>
              </a:endParaRPr>
            </a:p>
          </p:txBody>
        </p:sp>
      </p:grpSp>
      <p:sp>
        <p:nvSpPr>
          <p:cNvPr id="28" name="Oval 147"/>
          <p:cNvSpPr>
            <a:spLocks noChangeArrowheads="1"/>
          </p:cNvSpPr>
          <p:nvPr/>
        </p:nvSpPr>
        <p:spPr bwMode="auto">
          <a:xfrm>
            <a:off x="6150710" y="45885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29" name="Oval 148"/>
          <p:cNvSpPr>
            <a:spLocks noChangeArrowheads="1"/>
          </p:cNvSpPr>
          <p:nvPr/>
        </p:nvSpPr>
        <p:spPr bwMode="auto">
          <a:xfrm>
            <a:off x="7125435" y="4572664"/>
            <a:ext cx="152400" cy="1524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30" name="Oval 149"/>
          <p:cNvSpPr>
            <a:spLocks noChangeArrowheads="1"/>
          </p:cNvSpPr>
          <p:nvPr/>
        </p:nvSpPr>
        <p:spPr bwMode="auto">
          <a:xfrm>
            <a:off x="6714272" y="3423314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31" name="Text Box 150"/>
          <p:cNvSpPr txBox="1">
            <a:spLocks noChangeArrowheads="1"/>
          </p:cNvSpPr>
          <p:nvPr/>
        </p:nvSpPr>
        <p:spPr bwMode="auto">
          <a:xfrm>
            <a:off x="5152172" y="2266028"/>
            <a:ext cx="674688" cy="581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FF0000"/>
                </a:solidFill>
              </a:rPr>
              <a:t>x</a:t>
            </a:r>
            <a:r>
              <a:rPr lang="en-US" altLang="id-ID" sz="1600" b="1" baseline="-25000">
                <a:solidFill>
                  <a:srgbClr val="FF0000"/>
                </a:solidFill>
              </a:rPr>
              <a:t>1</a:t>
            </a:r>
            <a:r>
              <a:rPr lang="en-US" altLang="id-ID" sz="1600" b="1">
                <a:solidFill>
                  <a:srgbClr val="FF0000"/>
                </a:solidFill>
              </a:rPr>
              <a:t> = 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FF0000"/>
                </a:solidFill>
              </a:rPr>
              <a:t>x</a:t>
            </a:r>
            <a:r>
              <a:rPr lang="en-US" altLang="id-ID" sz="1600" b="1" baseline="-25000">
                <a:solidFill>
                  <a:srgbClr val="FF0000"/>
                </a:solidFill>
              </a:rPr>
              <a:t>2</a:t>
            </a:r>
            <a:r>
              <a:rPr lang="en-US" altLang="id-ID" sz="1600" b="1">
                <a:solidFill>
                  <a:srgbClr val="FF0000"/>
                </a:solidFill>
              </a:rPr>
              <a:t> = 0</a:t>
            </a:r>
            <a:endParaRPr lang="en-GB" altLang="id-ID" sz="1600" b="1">
              <a:solidFill>
                <a:srgbClr val="FF0000"/>
              </a:solidFill>
            </a:endParaRPr>
          </a:p>
        </p:txBody>
      </p:sp>
      <p:sp>
        <p:nvSpPr>
          <p:cNvPr id="32" name="Text Box 151"/>
          <p:cNvSpPr txBox="1">
            <a:spLocks noChangeArrowheads="1"/>
          </p:cNvSpPr>
          <p:nvPr/>
        </p:nvSpPr>
        <p:spPr bwMode="auto">
          <a:xfrm>
            <a:off x="5152172" y="3520153"/>
            <a:ext cx="935038" cy="581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00FF"/>
                </a:solidFill>
              </a:rPr>
              <a:t>x</a:t>
            </a:r>
            <a:r>
              <a:rPr lang="en-US" altLang="id-ID" sz="1600" b="1" baseline="-25000">
                <a:solidFill>
                  <a:srgbClr val="0000FF"/>
                </a:solidFill>
              </a:rPr>
              <a:t>1</a:t>
            </a:r>
            <a:r>
              <a:rPr lang="en-US" altLang="id-ID" sz="1600" b="1">
                <a:solidFill>
                  <a:srgbClr val="0000FF"/>
                </a:solidFill>
              </a:rPr>
              <a:t> = 20/3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00FF"/>
                </a:solidFill>
              </a:rPr>
              <a:t>x</a:t>
            </a:r>
            <a:r>
              <a:rPr lang="en-US" altLang="id-ID" sz="1600" b="1" baseline="-25000">
                <a:solidFill>
                  <a:srgbClr val="0000FF"/>
                </a:solidFill>
              </a:rPr>
              <a:t>2</a:t>
            </a:r>
            <a:r>
              <a:rPr lang="en-US" altLang="id-ID" sz="1600" b="1">
                <a:solidFill>
                  <a:srgbClr val="0000FF"/>
                </a:solidFill>
              </a:rPr>
              <a:t> = 0</a:t>
            </a:r>
            <a:endParaRPr lang="en-GB" altLang="id-ID" sz="1600" b="1">
              <a:solidFill>
                <a:srgbClr val="0000FF"/>
              </a:solidFill>
            </a:endParaRPr>
          </a:p>
        </p:txBody>
      </p:sp>
      <p:sp>
        <p:nvSpPr>
          <p:cNvPr id="33" name="Text Box 152"/>
          <p:cNvSpPr txBox="1">
            <a:spLocks noChangeArrowheads="1"/>
          </p:cNvSpPr>
          <p:nvPr/>
        </p:nvSpPr>
        <p:spPr bwMode="auto">
          <a:xfrm>
            <a:off x="5152172" y="4766340"/>
            <a:ext cx="674688" cy="581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6600"/>
                </a:solidFill>
              </a:rPr>
              <a:t>x</a:t>
            </a:r>
            <a:r>
              <a:rPr lang="en-US" altLang="id-ID" sz="1600" b="1" baseline="-25000">
                <a:solidFill>
                  <a:srgbClr val="006600"/>
                </a:solidFill>
              </a:rPr>
              <a:t>1</a:t>
            </a:r>
            <a:r>
              <a:rPr lang="en-US" altLang="id-ID" sz="1600" b="1">
                <a:solidFill>
                  <a:srgbClr val="006600"/>
                </a:solidFill>
              </a:rPr>
              <a:t> = 4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600" b="1">
                <a:solidFill>
                  <a:srgbClr val="006600"/>
                </a:solidFill>
              </a:rPr>
              <a:t>x</a:t>
            </a:r>
            <a:r>
              <a:rPr lang="en-US" altLang="id-ID" sz="1600" b="1" baseline="-25000">
                <a:solidFill>
                  <a:srgbClr val="006600"/>
                </a:solidFill>
              </a:rPr>
              <a:t>2</a:t>
            </a:r>
            <a:r>
              <a:rPr lang="en-US" altLang="id-ID" sz="1600" b="1">
                <a:solidFill>
                  <a:srgbClr val="006600"/>
                </a:solidFill>
              </a:rPr>
              <a:t> = 8</a:t>
            </a:r>
            <a:endParaRPr lang="en-GB" altLang="id-ID" sz="1600" b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utoUpdateAnimBg="0"/>
      <p:bldP spid="28" grpId="0" animBg="1"/>
      <p:bldP spid="29" grpId="0" animBg="1"/>
      <p:bldP spid="30" grpId="0" animBg="1"/>
      <p:bldP spid="31" grpId="0" animBg="1" autoUpdateAnimBg="0"/>
      <p:bldP spid="32" grpId="0" animBg="1" autoUpdateAnimBg="0"/>
      <p:bldP spid="3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Selesaikan soal berikut dengan metode simpleks</a:t>
            </a:r>
          </a:p>
          <a:p>
            <a:pPr marL="0" indent="0">
              <a:buNone/>
            </a:pPr>
            <a:r>
              <a:rPr lang="id-ID" dirty="0"/>
              <a:t>	Maksimumkan</a:t>
            </a:r>
          </a:p>
          <a:p>
            <a:pPr marL="0" indent="0">
              <a:buNone/>
            </a:pPr>
            <a:r>
              <a:rPr lang="id-ID" dirty="0"/>
              <a:t>	Kendala: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761460"/>
              </p:ext>
            </p:extLst>
          </p:nvPr>
        </p:nvGraphicFramePr>
        <p:xfrm>
          <a:off x="2807936" y="2524456"/>
          <a:ext cx="4335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3" imgW="2031840" imgH="228600" progId="Equation.DSMT4">
                  <p:embed/>
                </p:oleObj>
              </mc:Choice>
              <mc:Fallback>
                <p:oleObj name="Equation" r:id="rId3" imgW="20318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936" y="2524456"/>
                        <a:ext cx="43354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77964"/>
              </p:ext>
            </p:extLst>
          </p:nvPr>
        </p:nvGraphicFramePr>
        <p:xfrm>
          <a:off x="2281712" y="3375686"/>
          <a:ext cx="3411537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5" imgW="1676160" imgH="965160" progId="Equation.DSMT4">
                  <p:embed/>
                </p:oleObj>
              </mc:Choice>
              <mc:Fallback>
                <p:oleObj name="Equation" r:id="rId5" imgW="1676160" imgH="965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712" y="3375686"/>
                        <a:ext cx="3411537" cy="196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19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Lakukan sedikit penyederhanaan</a:t>
            </a:r>
          </a:p>
          <a:p>
            <a:pPr marL="0" indent="0">
              <a:buNone/>
            </a:pPr>
            <a:r>
              <a:rPr lang="id-ID" dirty="0"/>
              <a:t>	Maksimumkan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Kendala: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0025"/>
              </p:ext>
            </p:extLst>
          </p:nvPr>
        </p:nvGraphicFramePr>
        <p:xfrm>
          <a:off x="2930766" y="2551752"/>
          <a:ext cx="43354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3" imgW="2031840" imgH="228600" progId="Equation.DSMT4">
                  <p:embed/>
                </p:oleObj>
              </mc:Choice>
              <mc:Fallback>
                <p:oleObj name="Equation" r:id="rId3" imgW="20318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766" y="2551752"/>
                        <a:ext cx="43354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11303"/>
              </p:ext>
            </p:extLst>
          </p:nvPr>
        </p:nvGraphicFramePr>
        <p:xfrm>
          <a:off x="2930766" y="3611551"/>
          <a:ext cx="27654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5" imgW="1358640" imgH="914400" progId="Equation.DSMT4">
                  <p:embed/>
                </p:oleObj>
              </mc:Choice>
              <mc:Fallback>
                <p:oleObj name="Equation" r:id="rId5" imgW="1358640" imgH="914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0766" y="3611551"/>
                        <a:ext cx="2765425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10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 standar simpleks:</a:t>
            </a:r>
          </a:p>
          <a:p>
            <a:pPr marL="0" indent="0">
              <a:buNone/>
            </a:pPr>
            <a:r>
              <a:rPr lang="id-ID" dirty="0"/>
              <a:t>	Maksimumkan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9025"/>
              </p:ext>
            </p:extLst>
          </p:nvPr>
        </p:nvGraphicFramePr>
        <p:xfrm>
          <a:off x="1670050" y="3005138"/>
          <a:ext cx="79676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Equation" r:id="rId3" imgW="3733560" imgH="228600" progId="Equation.DSMT4">
                  <p:embed/>
                </p:oleObj>
              </mc:Choice>
              <mc:Fallback>
                <p:oleObj name="Equation" r:id="rId3" imgW="37335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3005138"/>
                        <a:ext cx="796766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44342"/>
              </p:ext>
            </p:extLst>
          </p:nvPr>
        </p:nvGraphicFramePr>
        <p:xfrm>
          <a:off x="2101850" y="4100513"/>
          <a:ext cx="33575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Equation" r:id="rId5" imgW="1650960" imgH="914400" progId="Equation.DSMT4">
                  <p:embed/>
                </p:oleObj>
              </mc:Choice>
              <mc:Fallback>
                <p:oleObj name="Equation" r:id="rId5" imgW="165096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1850" y="4100513"/>
                        <a:ext cx="3357563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5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8" y="634621"/>
            <a:ext cx="8137482" cy="54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8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8491"/>
            <a:ext cx="8596668" cy="6305264"/>
          </a:xfrm>
        </p:spPr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LANJUTAN TABEL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r>
              <a:rPr lang="id-ID" dirty="0"/>
              <a:t>Maka titik optimalnya adalah 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76138"/>
              </p:ext>
            </p:extLst>
          </p:nvPr>
        </p:nvGraphicFramePr>
        <p:xfrm>
          <a:off x="1046163" y="5961063"/>
          <a:ext cx="85280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3" imgW="4711680" imgH="393480" progId="Equation.DSMT4">
                  <p:embed/>
                </p:oleObj>
              </mc:Choice>
              <mc:Fallback>
                <p:oleObj name="Equation" r:id="rId3" imgW="471168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5961063"/>
                        <a:ext cx="8528050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299" y="1025863"/>
            <a:ext cx="7468738" cy="42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1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3733800" y="5533077"/>
            <a:ext cx="263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 0</a:t>
            </a:r>
            <a:r>
              <a:rPr lang="en-GB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419600" y="5533077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3552"/>
            <a:ext cx="9067800" cy="1143000"/>
          </a:xfrm>
        </p:spPr>
        <p:txBody>
          <a:bodyPr/>
          <a:lstStyle/>
          <a:p>
            <a:pPr algn="r" eaLnBrk="1" hangingPunct="1"/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Contoh 3.4</a:t>
            </a:r>
            <a:b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Program Linier – Simpleks dgn Kendala   </a:t>
            </a: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  (1)</a:t>
            </a:r>
            <a:endParaRPr lang="en-GB" altLang="id-ID" sz="3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3886200" y="4558352"/>
            <a:ext cx="533400" cy="990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4495800" y="4558352"/>
            <a:ext cx="533400" cy="990600"/>
          </a:xfrm>
          <a:prstGeom prst="rect">
            <a:avLst/>
          </a:prstGeom>
          <a:solidFill>
            <a:srgbClr val="FFC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 b="1">
              <a:solidFill>
                <a:srgbClr val="EB15C2"/>
              </a:solidFill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69925" y="1586552"/>
            <a:ext cx="68897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6600"/>
                </a:solidFill>
                <a:cs typeface="Times New Roman" panose="02020603050405020304" pitchFamily="18" charset="0"/>
              </a:rPr>
              <a:t>Contoh 3.4 : Selesaikan dengan metode simpleks ! 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Minimumkan    Z   =  12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+ 5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Kendala	4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+ 2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 80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		2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+ 3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 90        ;	   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, </a:t>
            </a:r>
            <a:r>
              <a:rPr lang="en-US" altLang="id-ID" i="1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006600"/>
                </a:solidFill>
                <a:cs typeface="Times New Roman" panose="02020603050405020304" pitchFamily="18" charset="0"/>
              </a:rPr>
              <a:t> 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id-ID">
              <a:solidFill>
                <a:srgbClr val="006600"/>
              </a:solidFill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85800" y="3262953"/>
            <a:ext cx="4344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FF4BFF"/>
                </a:solidFill>
                <a:cs typeface="Times New Roman" panose="02020603050405020304" pitchFamily="18" charset="0"/>
              </a:rPr>
              <a:t>Penyelesaian </a:t>
            </a:r>
            <a:r>
              <a:rPr lang="en-US" altLang="id-ID">
                <a:solidFill>
                  <a:srgbClr val="FFCC00"/>
                </a:solidFill>
                <a:cs typeface="Times New Roman" panose="02020603050405020304" pitchFamily="18" charset="0"/>
              </a:rPr>
              <a:t> 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FF0000"/>
                </a:solidFill>
                <a:cs typeface="Times New Roman" panose="02020603050405020304" pitchFamily="18" charset="0"/>
              </a:rPr>
              <a:t>Ubah ke bentuk standar simpleks</a:t>
            </a:r>
            <a:r>
              <a:rPr lang="en-GB" altLang="id-ID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990600" y="4542477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Kendala 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4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+ 12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 	    =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80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209800" y="499967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3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=  90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990600" y="4085277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M</a:t>
            </a:r>
            <a:r>
              <a:rPr lang="id-ID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inimum</a:t>
            </a:r>
            <a:r>
              <a:rPr lang="en-US" altLang="id-ID" dirty="0" err="1">
                <a:solidFill>
                  <a:srgbClr val="0000FF"/>
                </a:solidFill>
                <a:cs typeface="Times New Roman" panose="02020603050405020304" pitchFamily="18" charset="0"/>
              </a:rPr>
              <a:t>kan</a:t>
            </a:r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Z  =  12x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+ 5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3810000" y="4542477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3810000" y="4999677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     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5210176" y="4085277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 0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0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6248400" y="4786952"/>
            <a:ext cx="2514600" cy="1570038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FFCB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6600FF"/>
                </a:solidFill>
              </a:rPr>
              <a:t>x</a:t>
            </a:r>
            <a:r>
              <a:rPr lang="en-US" altLang="id-ID" baseline="-25000">
                <a:solidFill>
                  <a:srgbClr val="6600FF"/>
                </a:solidFill>
              </a:rPr>
              <a:t>3</a:t>
            </a:r>
            <a:r>
              <a:rPr lang="en-US" altLang="id-ID">
                <a:solidFill>
                  <a:srgbClr val="6600FF"/>
                </a:solidFill>
              </a:rPr>
              <a:t> dan  x</a:t>
            </a:r>
            <a:r>
              <a:rPr lang="en-US" altLang="id-ID" baseline="-25000">
                <a:solidFill>
                  <a:srgbClr val="6600FF"/>
                </a:solidFill>
              </a:rPr>
              <a:t>4 </a:t>
            </a:r>
            <a:r>
              <a:rPr lang="en-US" altLang="id-ID">
                <a:solidFill>
                  <a:srgbClr val="6600FF"/>
                </a:solidFill>
              </a:rPr>
              <a:t> var slack, tapi</a:t>
            </a:r>
            <a:r>
              <a:rPr lang="en-US" altLang="id-ID" b="1">
                <a:solidFill>
                  <a:srgbClr val="6600FF"/>
                </a:solidFill>
              </a:rPr>
              <a:t> bukan</a:t>
            </a:r>
            <a:r>
              <a:rPr lang="en-US" altLang="id-ID">
                <a:solidFill>
                  <a:srgbClr val="6600FF"/>
                </a:solidFill>
              </a:rPr>
              <a:t> var basis krn koefisien </a:t>
            </a:r>
            <a:r>
              <a:rPr lang="en-US" altLang="id-ID" b="1">
                <a:solidFill>
                  <a:srgbClr val="6600FF"/>
                </a:solidFill>
              </a:rPr>
              <a:t>≠</a:t>
            </a:r>
            <a:r>
              <a:rPr lang="en-US" altLang="id-ID">
                <a:solidFill>
                  <a:srgbClr val="6600FF"/>
                </a:solidFill>
              </a:rPr>
              <a:t> 1</a:t>
            </a:r>
            <a:endParaRPr lang="en-GB" altLang="id-ID">
              <a:solidFill>
                <a:srgbClr val="6600FF"/>
              </a:solidFill>
            </a:endParaRPr>
          </a:p>
        </p:txBody>
      </p:sp>
      <p:cxnSp>
        <p:nvCxnSpPr>
          <p:cNvPr id="18" name="AutoShape 45"/>
          <p:cNvCxnSpPr>
            <a:cxnSpLocks noChangeShapeType="1"/>
            <a:stCxn id="17" idx="2"/>
            <a:endCxn id="15" idx="2"/>
          </p:cNvCxnSpPr>
          <p:nvPr/>
        </p:nvCxnSpPr>
        <p:spPr bwMode="auto">
          <a:xfrm rot="5400000" flipH="1">
            <a:off x="5476082" y="4327372"/>
            <a:ext cx="900113" cy="3159125"/>
          </a:xfrm>
          <a:prstGeom prst="bentConnector3">
            <a:avLst>
              <a:gd name="adj1" fmla="val -2540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4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nimBg="1"/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>
            <a:spLocks/>
          </p:cNvSpPr>
          <p:nvPr/>
        </p:nvSpPr>
        <p:spPr bwMode="auto">
          <a:xfrm rot="10800000">
            <a:off x="5036024" y="3397155"/>
            <a:ext cx="1143000" cy="685800"/>
          </a:xfrm>
          <a:prstGeom prst="borderCallout1">
            <a:avLst>
              <a:gd name="adj1" fmla="val 18750"/>
              <a:gd name="adj2" fmla="val -8333"/>
              <a:gd name="adj3" fmla="val -96625"/>
              <a:gd name="adj4" fmla="val -56019"/>
            </a:avLst>
          </a:prstGeom>
          <a:solidFill>
            <a:srgbClr val="FFA7A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224" y="730155"/>
            <a:ext cx="9067800" cy="1143000"/>
          </a:xfrm>
        </p:spPr>
        <p:txBody>
          <a:bodyPr/>
          <a:lstStyle/>
          <a:p>
            <a:pPr algn="r" eaLnBrk="1" hangingPunct="1"/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Contoh 3.4</a:t>
            </a:r>
            <a:b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Program Linier – Simpleks dgn Kendala   </a:t>
            </a: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  (2)</a:t>
            </a:r>
            <a:endParaRPr lang="en-GB" altLang="id-ID" sz="3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9150" y="2197006"/>
            <a:ext cx="85010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Tambahkan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variabel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semu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x</a:t>
            </a:r>
            <a:r>
              <a:rPr lang="en-US" altLang="id-ID" baseline="-25000" dirty="0">
                <a:solidFill>
                  <a:srgbClr val="6600FF"/>
                </a:solidFill>
                <a:cs typeface="Times New Roman" panose="02020603050405020304" pitchFamily="18" charset="0"/>
              </a:rPr>
              <a:t>5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25000" dirty="0">
                <a:solidFill>
                  <a:srgbClr val="6600FF"/>
                </a:solidFill>
                <a:cs typeface="Times New Roman" panose="02020603050405020304" pitchFamily="18" charset="0"/>
              </a:rPr>
              <a:t>6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agar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muncul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var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basis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Soal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me-min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koef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25000" dirty="0">
                <a:solidFill>
                  <a:srgbClr val="6600FF"/>
                </a:solidFill>
                <a:cs typeface="Times New Roman" panose="02020603050405020304" pitchFamily="18" charset="0"/>
              </a:rPr>
              <a:t>5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25000" dirty="0">
                <a:solidFill>
                  <a:srgbClr val="6600FF"/>
                </a:solidFill>
                <a:cs typeface="Times New Roman" panose="02020603050405020304" pitchFamily="18" charset="0"/>
              </a:rPr>
              <a:t>6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di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fungsi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sasaran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= M (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bil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positi</a:t>
            </a:r>
            <a:r>
              <a:rPr lang="id-ID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besar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id-ID" dirty="0">
              <a:solidFill>
                <a:srgbClr val="6600FF"/>
              </a:solidFill>
              <a:cs typeface="Times New Roman" panose="02020603050405020304" pitchFamily="18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 err="1">
                <a:solidFill>
                  <a:srgbClr val="006600"/>
                </a:solidFill>
                <a:cs typeface="Times New Roman" panose="02020603050405020304" pitchFamily="18" charset="0"/>
              </a:rPr>
              <a:t>Minimumkan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   Z   =  12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+ 5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+ 0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+ 0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4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M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5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M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6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 err="1">
                <a:solidFill>
                  <a:srgbClr val="006600"/>
                </a:solidFill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	4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+ 2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-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     +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5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	=  80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		2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+ 3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      -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4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     +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6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	=  90 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			  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,  ... ,  </a:t>
            </a:r>
            <a:r>
              <a:rPr lang="en-US" altLang="id-ID" i="1" dirty="0">
                <a:solidFill>
                  <a:srgbClr val="0066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 dirty="0">
                <a:solidFill>
                  <a:srgbClr val="006600"/>
                </a:solidFill>
                <a:cs typeface="Times New Roman" panose="02020603050405020304" pitchFamily="18" charset="0"/>
              </a:rPr>
              <a:t>6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 dirty="0">
                <a:solidFill>
                  <a:srgbClr val="006600"/>
                </a:solidFill>
                <a:cs typeface="Times New Roman" panose="02020603050405020304" pitchFamily="18" charset="0"/>
              </a:rPr>
              <a:t> 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id-ID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93225" y="4768755"/>
            <a:ext cx="2366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Variabel basis : x</a:t>
            </a:r>
            <a:r>
              <a:rPr lang="en-US" altLang="id-ID" sz="2000" baseline="-25000">
                <a:solidFill>
                  <a:srgbClr val="FF0000"/>
                </a:solidFill>
              </a:rPr>
              <a:t>5</a:t>
            </a:r>
            <a:r>
              <a:rPr lang="en-US" altLang="id-ID" sz="2000">
                <a:solidFill>
                  <a:srgbClr val="FF0000"/>
                </a:solidFill>
              </a:rPr>
              <a:t>, x</a:t>
            </a:r>
            <a:r>
              <a:rPr lang="en-US" altLang="id-ID" sz="2000" baseline="-2500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052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7"/>
          <p:cNvSpPr>
            <a:spLocks noChangeArrowheads="1"/>
          </p:cNvSpPr>
          <p:nvPr/>
        </p:nvSpPr>
        <p:spPr bwMode="auto">
          <a:xfrm>
            <a:off x="3436441" y="2493324"/>
            <a:ext cx="633413" cy="5937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3442791" y="2482212"/>
            <a:ext cx="4683125" cy="2698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Rectangle 139"/>
          <p:cNvSpPr>
            <a:spLocks noChangeArrowheads="1"/>
          </p:cNvSpPr>
          <p:nvPr/>
        </p:nvSpPr>
        <p:spPr bwMode="auto">
          <a:xfrm>
            <a:off x="3436441" y="2474273"/>
            <a:ext cx="633413" cy="268288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815" y="470848"/>
            <a:ext cx="9067800" cy="1143000"/>
          </a:xfrm>
        </p:spPr>
        <p:txBody>
          <a:bodyPr/>
          <a:lstStyle/>
          <a:p>
            <a:pPr algn="r" eaLnBrk="1" hangingPunct="1"/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Contoh 3.4</a:t>
            </a:r>
            <a:b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Program Linier – Simpleks dgn Kendala   </a:t>
            </a: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  (3)</a:t>
            </a:r>
            <a:endParaRPr lang="en-GB" altLang="id-ID" sz="3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59846"/>
              </p:ext>
            </p:extLst>
          </p:nvPr>
        </p:nvGraphicFramePr>
        <p:xfrm>
          <a:off x="2007691" y="1766249"/>
          <a:ext cx="6892925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2" name="VISIO" r:id="rId3" imgW="6892560" imgH="2113200" progId="Visio.Drawing.6">
                  <p:embed/>
                </p:oleObj>
              </mc:Choice>
              <mc:Fallback>
                <p:oleObj name="VISIO" r:id="rId3" imgW="6892560" imgH="2113200" progId="Visio.Drawing.6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691" y="1766249"/>
                        <a:ext cx="6892925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3647579" y="2098037"/>
            <a:ext cx="858837" cy="331787"/>
            <a:chOff x="2163" y="1313"/>
            <a:chExt cx="541" cy="20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63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28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595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60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000000"/>
                  </a:solidFill>
                  <a:latin typeface="Arial Narrow" panose="020B0606020202030204" pitchFamily="34" charset="0"/>
                </a:rPr>
                <a:t>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5017591" y="2098037"/>
            <a:ext cx="860425" cy="331787"/>
            <a:chOff x="3026" y="1313"/>
            <a:chExt cx="542" cy="209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58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524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0000FF"/>
                  </a:solidFill>
                  <a:latin typeface="Arial Narrow" panose="020B0606020202030204" pitchFamily="34" charset="0"/>
                </a:rPr>
                <a:t>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026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092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0000FF"/>
                  </a:solidFill>
                  <a:latin typeface="Arial Narrow" panose="020B0606020202030204" pitchFamily="34" charset="0"/>
                </a:rPr>
                <a:t>3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6389190" y="2098037"/>
            <a:ext cx="858838" cy="331787"/>
            <a:chOff x="3890" y="1313"/>
            <a:chExt cx="541" cy="209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890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956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322" y="1313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x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4387" y="1406"/>
              <a:ext cx="4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2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6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21463"/>
              </p:ext>
            </p:extLst>
          </p:nvPr>
        </p:nvGraphicFramePr>
        <p:xfrm>
          <a:off x="3368179" y="1766249"/>
          <a:ext cx="416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3" name="VISIO" r:id="rId5" imgW="4161600" imgH="389880" progId="Visio.Drawing.6">
                  <p:embed/>
                </p:oleObj>
              </mc:Choice>
              <mc:Fallback>
                <p:oleObj name="VISIO" r:id="rId5" imgW="4161600" imgH="389880" progId="Visio.Drawing.6">
                  <p:embed/>
                  <p:pic>
                    <p:nvPicPr>
                      <p:cNvPr id="1157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179" y="1766249"/>
                        <a:ext cx="416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26602"/>
              </p:ext>
            </p:extLst>
          </p:nvPr>
        </p:nvGraphicFramePr>
        <p:xfrm>
          <a:off x="3368179" y="2452048"/>
          <a:ext cx="14176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4" name="VISIO" r:id="rId7" imgW="1418400" imgH="732600" progId="Visio.Drawing.6">
                  <p:embed/>
                </p:oleObj>
              </mc:Choice>
              <mc:Fallback>
                <p:oleObj name="VISIO" r:id="rId7" imgW="1418400" imgH="732600" progId="Visio.Drawing.6">
                  <p:embed/>
                  <p:pic>
                    <p:nvPicPr>
                      <p:cNvPr id="1157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179" y="2452048"/>
                        <a:ext cx="14176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02600"/>
              </p:ext>
            </p:extLst>
          </p:nvPr>
        </p:nvGraphicFramePr>
        <p:xfrm>
          <a:off x="4739779" y="2452048"/>
          <a:ext cx="14176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5" name="VISIO" r:id="rId9" imgW="1418400" imgH="732600" progId="Visio.Drawing.6">
                  <p:embed/>
                </p:oleObj>
              </mc:Choice>
              <mc:Fallback>
                <p:oleObj name="VISIO" r:id="rId9" imgW="1418400" imgH="732600" progId="Visio.Drawing.6">
                  <p:embed/>
                  <p:pic>
                    <p:nvPicPr>
                      <p:cNvPr id="1157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779" y="2452048"/>
                        <a:ext cx="14176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617587"/>
              </p:ext>
            </p:extLst>
          </p:nvPr>
        </p:nvGraphicFramePr>
        <p:xfrm>
          <a:off x="6111379" y="2452048"/>
          <a:ext cx="14176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6" name="VISIO" r:id="rId11" imgW="1418400" imgH="732600" progId="Visio.Drawing.6">
                  <p:embed/>
                </p:oleObj>
              </mc:Choice>
              <mc:Fallback>
                <p:oleObj name="VISIO" r:id="rId11" imgW="1418400" imgH="732600" progId="Visio.Drawing.6">
                  <p:embed/>
                  <p:pic>
                    <p:nvPicPr>
                      <p:cNvPr id="1157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379" y="2452048"/>
                        <a:ext cx="14176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71306"/>
              </p:ext>
            </p:extLst>
          </p:nvPr>
        </p:nvGraphicFramePr>
        <p:xfrm>
          <a:off x="7529015" y="2452048"/>
          <a:ext cx="7318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7" name="VISIO" r:id="rId13" imgW="732600" imgH="732600" progId="Visio.Drawing.6">
                  <p:embed/>
                </p:oleObj>
              </mc:Choice>
              <mc:Fallback>
                <p:oleObj name="VISIO" r:id="rId13" imgW="732600" imgH="732600" progId="Visio.Drawing.6">
                  <p:embed/>
                  <p:pic>
                    <p:nvPicPr>
                      <p:cNvPr id="115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015" y="2452048"/>
                        <a:ext cx="7318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430715" y="2501262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8430715" y="2847337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45</a:t>
            </a:r>
            <a:endParaRPr lang="en-GB" altLang="id-ID">
              <a:solidFill>
                <a:srgbClr val="000000"/>
              </a:solidFill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39714"/>
              </p:ext>
            </p:extLst>
          </p:nvPr>
        </p:nvGraphicFramePr>
        <p:xfrm>
          <a:off x="2007691" y="2452049"/>
          <a:ext cx="1406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8" name="VISIO" r:id="rId15" imgW="1406160" imgH="398520" progId="Visio.Drawing.6">
                  <p:embed/>
                </p:oleObj>
              </mc:Choice>
              <mc:Fallback>
                <p:oleObj name="VISIO" r:id="rId15" imgW="1406160" imgH="398520" progId="Visio.Drawing.6">
                  <p:embed/>
                  <p:pic>
                    <p:nvPicPr>
                      <p:cNvPr id="115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691" y="2452049"/>
                        <a:ext cx="1406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40866"/>
              </p:ext>
            </p:extLst>
          </p:nvPr>
        </p:nvGraphicFramePr>
        <p:xfrm>
          <a:off x="2007691" y="2756849"/>
          <a:ext cx="1406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9" name="VISIO" r:id="rId17" imgW="1406160" imgH="398520" progId="Visio.Drawing.6">
                  <p:embed/>
                </p:oleObj>
              </mc:Choice>
              <mc:Fallback>
                <p:oleObj name="VISIO" r:id="rId17" imgW="1406160" imgH="398520" progId="Visio.Drawing.6">
                  <p:embed/>
                  <p:pic>
                    <p:nvPicPr>
                      <p:cNvPr id="1157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691" y="2756849"/>
                        <a:ext cx="1406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71483"/>
              </p:ext>
            </p:extLst>
          </p:nvPr>
        </p:nvGraphicFramePr>
        <p:xfrm>
          <a:off x="3368179" y="3137849"/>
          <a:ext cx="416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0" name="VISIO" r:id="rId19" imgW="4161600" imgH="389880" progId="Visio.Drawing.6">
                  <p:embed/>
                </p:oleObj>
              </mc:Choice>
              <mc:Fallback>
                <p:oleObj name="VISIO" r:id="rId19" imgW="4161600" imgH="389880" progId="Visio.Drawing.6">
                  <p:embed/>
                  <p:pic>
                    <p:nvPicPr>
                      <p:cNvPr id="1157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179" y="3137849"/>
                        <a:ext cx="416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49690"/>
              </p:ext>
            </p:extLst>
          </p:nvPr>
        </p:nvGraphicFramePr>
        <p:xfrm>
          <a:off x="3368179" y="3442649"/>
          <a:ext cx="416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1" name="VISIO" r:id="rId21" imgW="4161600" imgH="389880" progId="Visio.Drawing.6">
                  <p:embed/>
                </p:oleObj>
              </mc:Choice>
              <mc:Fallback>
                <p:oleObj name="VISIO" r:id="rId21" imgW="4161600" imgH="389880" progId="Visio.Drawing.6">
                  <p:embed/>
                  <p:pic>
                    <p:nvPicPr>
                      <p:cNvPr id="1157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179" y="3442649"/>
                        <a:ext cx="416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69588"/>
              </p:ext>
            </p:extLst>
          </p:nvPr>
        </p:nvGraphicFramePr>
        <p:xfrm>
          <a:off x="7529015" y="3137848"/>
          <a:ext cx="7318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2" name="VISIO" r:id="rId23" imgW="732600" imgH="732600" progId="Visio.Drawing.6">
                  <p:embed/>
                </p:oleObj>
              </mc:Choice>
              <mc:Fallback>
                <p:oleObj name="VISIO" r:id="rId23" imgW="732600" imgH="732600" progId="Visio.Drawing.6">
                  <p:embed/>
                  <p:pic>
                    <p:nvPicPr>
                      <p:cNvPr id="1157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015" y="3137848"/>
                        <a:ext cx="7318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272411"/>
              </p:ext>
            </p:extLst>
          </p:nvPr>
        </p:nvGraphicFramePr>
        <p:xfrm>
          <a:off x="2007691" y="3823649"/>
          <a:ext cx="689292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3" name="VISIO" r:id="rId25" imgW="6892560" imgH="1427400" progId="Visio.Drawing.6">
                  <p:embed/>
                </p:oleObj>
              </mc:Choice>
              <mc:Fallback>
                <p:oleObj name="VISIO" r:id="rId25" imgW="6892560" imgH="1427400" progId="Visio.Drawing.6">
                  <p:embed/>
                  <p:pic>
                    <p:nvPicPr>
                      <p:cNvPr id="11580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691" y="3823649"/>
                        <a:ext cx="6892925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92"/>
          <p:cNvSpPr>
            <a:spLocks noChangeArrowheads="1"/>
          </p:cNvSpPr>
          <p:nvPr/>
        </p:nvSpPr>
        <p:spPr bwMode="auto">
          <a:xfrm>
            <a:off x="8427540" y="3871274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40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8427540" y="4215762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25</a:t>
            </a:r>
            <a:endParaRPr lang="en-GB" altLang="id-ID">
              <a:solidFill>
                <a:srgbClr val="000000"/>
              </a:solidFill>
            </a:endParaRPr>
          </a:p>
        </p:txBody>
      </p:sp>
      <p:grpSp>
        <p:nvGrpSpPr>
          <p:cNvPr id="39" name="Group 133"/>
          <p:cNvGrpSpPr>
            <a:grpSpLocks/>
          </p:cNvGrpSpPr>
          <p:nvPr/>
        </p:nvGrpSpPr>
        <p:grpSpPr bwMode="auto">
          <a:xfrm>
            <a:off x="7557591" y="4593586"/>
            <a:ext cx="585788" cy="552450"/>
            <a:chOff x="4626" y="2885"/>
            <a:chExt cx="369" cy="348"/>
          </a:xfrm>
        </p:grpSpPr>
        <p:sp>
          <p:nvSpPr>
            <p:cNvPr id="40" name="Rectangle 94"/>
            <p:cNvSpPr>
              <a:spLocks noChangeArrowheads="1"/>
            </p:cNvSpPr>
            <p:nvPr/>
          </p:nvSpPr>
          <p:spPr bwMode="auto">
            <a:xfrm>
              <a:off x="4626" y="2885"/>
              <a:ext cx="3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50 M +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1" name="Rectangle 95"/>
            <p:cNvSpPr>
              <a:spLocks noChangeArrowheads="1"/>
            </p:cNvSpPr>
            <p:nvPr/>
          </p:nvSpPr>
          <p:spPr bwMode="auto">
            <a:xfrm>
              <a:off x="4711" y="3059"/>
              <a:ext cx="2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240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42" name="Rectangle 96"/>
          <p:cNvSpPr>
            <a:spLocks noChangeArrowheads="1"/>
          </p:cNvSpPr>
          <p:nvPr/>
        </p:nvSpPr>
        <p:spPr bwMode="auto">
          <a:xfrm>
            <a:off x="4101604" y="3891911"/>
            <a:ext cx="631825" cy="59531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43" name="Rectangle 97"/>
          <p:cNvSpPr>
            <a:spLocks noChangeArrowheads="1"/>
          </p:cNvSpPr>
          <p:nvPr/>
        </p:nvSpPr>
        <p:spPr bwMode="auto">
          <a:xfrm>
            <a:off x="3445966" y="4225286"/>
            <a:ext cx="4683125" cy="2730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44" name="Rectangle 98"/>
          <p:cNvSpPr>
            <a:spLocks noChangeArrowheads="1"/>
          </p:cNvSpPr>
          <p:nvPr/>
        </p:nvSpPr>
        <p:spPr bwMode="auto">
          <a:xfrm>
            <a:off x="4971553" y="4215762"/>
            <a:ext cx="2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1/2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5" name="Rectangle 99"/>
          <p:cNvSpPr>
            <a:spLocks noChangeArrowheads="1"/>
          </p:cNvSpPr>
          <p:nvPr/>
        </p:nvSpPr>
        <p:spPr bwMode="auto">
          <a:xfrm>
            <a:off x="5736728" y="3871274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6" name="Rectangle 100"/>
          <p:cNvSpPr>
            <a:spLocks noChangeArrowheads="1"/>
          </p:cNvSpPr>
          <p:nvPr/>
        </p:nvSpPr>
        <p:spPr bwMode="auto">
          <a:xfrm>
            <a:off x="5706565" y="4215762"/>
            <a:ext cx="1683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-1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7" name="Rectangle 101"/>
          <p:cNvSpPr>
            <a:spLocks noChangeArrowheads="1"/>
          </p:cNvSpPr>
          <p:nvPr/>
        </p:nvSpPr>
        <p:spPr bwMode="auto">
          <a:xfrm>
            <a:off x="4941391" y="3871274"/>
            <a:ext cx="3270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-1/4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7109915" y="3871274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7109915" y="4215762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auto">
          <a:xfrm>
            <a:off x="6343153" y="3871274"/>
            <a:ext cx="2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1/4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1" name="Rectangle 105"/>
          <p:cNvSpPr>
            <a:spLocks noChangeArrowheads="1"/>
          </p:cNvSpPr>
          <p:nvPr/>
        </p:nvSpPr>
        <p:spPr bwMode="auto">
          <a:xfrm>
            <a:off x="6312991" y="4215762"/>
            <a:ext cx="3270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-1/2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2" name="Rectangle 106"/>
          <p:cNvSpPr>
            <a:spLocks noChangeArrowheads="1"/>
          </p:cNvSpPr>
          <p:nvPr/>
        </p:nvSpPr>
        <p:spPr bwMode="auto">
          <a:xfrm>
            <a:off x="7743328" y="4215762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50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53" name="Rectangle 107"/>
          <p:cNvSpPr>
            <a:spLocks noChangeArrowheads="1"/>
          </p:cNvSpPr>
          <p:nvPr/>
        </p:nvSpPr>
        <p:spPr bwMode="auto">
          <a:xfrm>
            <a:off x="7743328" y="3871274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20</a:t>
            </a:r>
            <a:endParaRPr lang="en-GB" altLang="id-ID">
              <a:solidFill>
                <a:srgbClr val="000000"/>
              </a:solidFill>
            </a:endParaRPr>
          </a:p>
        </p:txBody>
      </p:sp>
      <p:grpSp>
        <p:nvGrpSpPr>
          <p:cNvPr id="54" name="Group 134"/>
          <p:cNvGrpSpPr>
            <a:grpSpLocks/>
          </p:cNvGrpSpPr>
          <p:nvPr/>
        </p:nvGrpSpPr>
        <p:grpSpPr bwMode="auto">
          <a:xfrm>
            <a:off x="2255340" y="3871279"/>
            <a:ext cx="877888" cy="331788"/>
            <a:chOff x="1286" y="2430"/>
            <a:chExt cx="553" cy="209"/>
          </a:xfrm>
        </p:grpSpPr>
        <p:grpSp>
          <p:nvGrpSpPr>
            <p:cNvPr id="55" name="Group 131"/>
            <p:cNvGrpSpPr>
              <a:grpSpLocks/>
            </p:cNvGrpSpPr>
            <p:nvPr/>
          </p:nvGrpSpPr>
          <p:grpSpPr bwMode="auto">
            <a:xfrm>
              <a:off x="1729" y="2430"/>
              <a:ext cx="110" cy="209"/>
              <a:chOff x="1729" y="2430"/>
              <a:chExt cx="110" cy="209"/>
            </a:xfrm>
          </p:grpSpPr>
          <p:sp>
            <p:nvSpPr>
              <p:cNvPr id="57" name="Rectangle 117"/>
              <p:cNvSpPr>
                <a:spLocks noChangeArrowheads="1"/>
              </p:cNvSpPr>
              <p:nvPr/>
            </p:nvSpPr>
            <p:spPr bwMode="auto">
              <a:xfrm>
                <a:off x="1729" y="2430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118"/>
              <p:cNvSpPr>
                <a:spLocks noChangeArrowheads="1"/>
              </p:cNvSpPr>
              <p:nvPr/>
            </p:nvSpPr>
            <p:spPr bwMode="auto">
              <a:xfrm>
                <a:off x="1795" y="2523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1286" y="2430"/>
              <a:ext cx="1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135"/>
          <p:cNvGrpSpPr>
            <a:grpSpLocks/>
          </p:cNvGrpSpPr>
          <p:nvPr/>
        </p:nvGrpSpPr>
        <p:grpSpPr bwMode="auto">
          <a:xfrm>
            <a:off x="2283916" y="4215767"/>
            <a:ext cx="849313" cy="331788"/>
            <a:chOff x="1304" y="2647"/>
            <a:chExt cx="535" cy="209"/>
          </a:xfrm>
        </p:grpSpPr>
        <p:grpSp>
          <p:nvGrpSpPr>
            <p:cNvPr id="60" name="Group 132"/>
            <p:cNvGrpSpPr>
              <a:grpSpLocks/>
            </p:cNvGrpSpPr>
            <p:nvPr/>
          </p:nvGrpSpPr>
          <p:grpSpPr bwMode="auto">
            <a:xfrm>
              <a:off x="1729" y="2647"/>
              <a:ext cx="110" cy="209"/>
              <a:chOff x="1729" y="2647"/>
              <a:chExt cx="110" cy="209"/>
            </a:xfrm>
          </p:grpSpPr>
          <p:sp>
            <p:nvSpPr>
              <p:cNvPr id="62" name="Rectangle 120"/>
              <p:cNvSpPr>
                <a:spLocks noChangeArrowheads="1"/>
              </p:cNvSpPr>
              <p:nvPr/>
            </p:nvSpPr>
            <p:spPr bwMode="auto">
              <a:xfrm>
                <a:off x="1729" y="2647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1"/>
              <p:cNvSpPr>
                <a:spLocks noChangeArrowheads="1"/>
              </p:cNvSpPr>
              <p:nvPr/>
            </p:nvSpPr>
            <p:spPr bwMode="auto">
              <a:xfrm>
                <a:off x="1795" y="2740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6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Rectangle 122"/>
            <p:cNvSpPr>
              <a:spLocks noChangeArrowheads="1"/>
            </p:cNvSpPr>
            <p:nvPr/>
          </p:nvSpPr>
          <p:spPr bwMode="auto">
            <a:xfrm>
              <a:off x="1304" y="2647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64" name="Rectangle 123"/>
          <p:cNvSpPr>
            <a:spLocks noChangeArrowheads="1"/>
          </p:cNvSpPr>
          <p:nvPr/>
        </p:nvSpPr>
        <p:spPr bwMode="auto">
          <a:xfrm>
            <a:off x="4101604" y="4228461"/>
            <a:ext cx="631825" cy="266700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5" name="Rectangle 124"/>
          <p:cNvSpPr>
            <a:spLocks noChangeArrowheads="1"/>
          </p:cNvSpPr>
          <p:nvPr/>
        </p:nvSpPr>
        <p:spPr bwMode="auto">
          <a:xfrm>
            <a:off x="3679328" y="3871274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6" name="Rectangle 125"/>
          <p:cNvSpPr>
            <a:spLocks noChangeArrowheads="1"/>
          </p:cNvSpPr>
          <p:nvPr/>
        </p:nvSpPr>
        <p:spPr bwMode="auto">
          <a:xfrm>
            <a:off x="3679328" y="4215762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7" name="Rectangle 126"/>
          <p:cNvSpPr>
            <a:spLocks noChangeArrowheads="1"/>
          </p:cNvSpPr>
          <p:nvPr/>
        </p:nvSpPr>
        <p:spPr bwMode="auto">
          <a:xfrm>
            <a:off x="4365128" y="4215762"/>
            <a:ext cx="105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endParaRPr lang="en-GB" altLang="id-ID">
              <a:solidFill>
                <a:srgbClr val="000000"/>
              </a:solidFill>
            </a:endParaRPr>
          </a:p>
        </p:txBody>
      </p:sp>
      <p:sp>
        <p:nvSpPr>
          <p:cNvPr id="68" name="Rectangle 127"/>
          <p:cNvSpPr>
            <a:spLocks noChangeArrowheads="1"/>
          </p:cNvSpPr>
          <p:nvPr/>
        </p:nvSpPr>
        <p:spPr bwMode="auto">
          <a:xfrm>
            <a:off x="4287340" y="3871274"/>
            <a:ext cx="2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1/2</a:t>
            </a:r>
            <a:endParaRPr lang="en-GB" altLang="id-ID">
              <a:solidFill>
                <a:srgbClr val="000000"/>
              </a:solidFill>
            </a:endParaRPr>
          </a:p>
        </p:txBody>
      </p:sp>
      <p:grpSp>
        <p:nvGrpSpPr>
          <p:cNvPr id="69" name="Group 140"/>
          <p:cNvGrpSpPr>
            <a:grpSpLocks/>
          </p:cNvGrpSpPr>
          <p:nvPr/>
        </p:nvGrpSpPr>
        <p:grpSpPr bwMode="auto">
          <a:xfrm>
            <a:off x="3628528" y="4561837"/>
            <a:ext cx="3613150" cy="276225"/>
            <a:chOff x="2151" y="2865"/>
            <a:chExt cx="2276" cy="174"/>
          </a:xfrm>
        </p:grpSpPr>
        <p:sp>
          <p:nvSpPr>
            <p:cNvPr id="70" name="Rectangle 108"/>
            <p:cNvSpPr>
              <a:spLocks noChangeArrowheads="1"/>
            </p:cNvSpPr>
            <p:nvPr/>
          </p:nvSpPr>
          <p:spPr bwMode="auto">
            <a:xfrm>
              <a:off x="2151" y="2865"/>
              <a:ext cx="1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auto">
            <a:xfrm>
              <a:off x="3444" y="2865"/>
              <a:ext cx="1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-M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auto">
            <a:xfrm>
              <a:off x="2895" y="2865"/>
              <a:ext cx="3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(M-6)/2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auto">
            <a:xfrm>
              <a:off x="4328" y="2865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auto">
            <a:xfrm>
              <a:off x="2466" y="2865"/>
              <a:ext cx="3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2M + 6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5" name="Rectangle 129"/>
            <p:cNvSpPr>
              <a:spLocks noChangeArrowheads="1"/>
            </p:cNvSpPr>
            <p:nvPr/>
          </p:nvSpPr>
          <p:spPr bwMode="auto">
            <a:xfrm>
              <a:off x="3719" y="2865"/>
              <a:ext cx="4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(-M+6)/2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76" name="Group 141"/>
          <p:cNvGrpSpPr>
            <a:grpSpLocks/>
          </p:cNvGrpSpPr>
          <p:nvPr/>
        </p:nvGrpSpPr>
        <p:grpSpPr bwMode="auto">
          <a:xfrm>
            <a:off x="3679328" y="4904737"/>
            <a:ext cx="3536950" cy="276225"/>
            <a:chOff x="2183" y="3081"/>
            <a:chExt cx="2228" cy="174"/>
          </a:xfrm>
        </p:grpSpPr>
        <p:sp>
          <p:nvSpPr>
            <p:cNvPr id="77" name="Rectangle 113"/>
            <p:cNvSpPr>
              <a:spLocks noChangeArrowheads="1"/>
            </p:cNvSpPr>
            <p:nvPr/>
          </p:nvSpPr>
          <p:spPr bwMode="auto">
            <a:xfrm>
              <a:off x="2183" y="3081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8" name="Rectangle 114"/>
            <p:cNvSpPr>
              <a:spLocks noChangeArrowheads="1"/>
            </p:cNvSpPr>
            <p:nvPr/>
          </p:nvSpPr>
          <p:spPr bwMode="auto">
            <a:xfrm>
              <a:off x="3463" y="3081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2494" y="3081"/>
              <a:ext cx="3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-2M-1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4344" y="3081"/>
              <a:ext cx="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1" name="Rectangle 128"/>
            <p:cNvSpPr>
              <a:spLocks noChangeArrowheads="1"/>
            </p:cNvSpPr>
            <p:nvPr/>
          </p:nvSpPr>
          <p:spPr bwMode="auto">
            <a:xfrm>
              <a:off x="2855" y="3081"/>
              <a:ext cx="4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(-M+6)/2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2" name="Rectangle 130"/>
            <p:cNvSpPr>
              <a:spLocks noChangeArrowheads="1"/>
            </p:cNvSpPr>
            <p:nvPr/>
          </p:nvSpPr>
          <p:spPr bwMode="auto">
            <a:xfrm>
              <a:off x="3720" y="3081"/>
              <a:ext cx="4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(3M-6)/2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83" name="Group 91"/>
          <p:cNvGrpSpPr>
            <a:grpSpLocks/>
          </p:cNvGrpSpPr>
          <p:nvPr/>
        </p:nvGrpSpPr>
        <p:grpSpPr bwMode="auto">
          <a:xfrm>
            <a:off x="671015" y="3747448"/>
            <a:ext cx="3505200" cy="2362200"/>
            <a:chOff x="457200" y="3733800"/>
            <a:chExt cx="3505200" cy="2362200"/>
          </a:xfrm>
        </p:grpSpPr>
        <p:sp>
          <p:nvSpPr>
            <p:cNvPr id="84" name="Line Callout 2 81"/>
            <p:cNvSpPr>
              <a:spLocks/>
            </p:cNvSpPr>
            <p:nvPr/>
          </p:nvSpPr>
          <p:spPr bwMode="auto">
            <a:xfrm>
              <a:off x="457200" y="4724400"/>
              <a:ext cx="1600200" cy="1371600"/>
            </a:xfrm>
            <a:prstGeom prst="borderCallout2">
              <a:avLst>
                <a:gd name="adj1" fmla="val 21736"/>
                <a:gd name="adj2" fmla="val 100759"/>
                <a:gd name="adj3" fmla="val 2829"/>
                <a:gd name="adj4" fmla="val 114560"/>
                <a:gd name="adj5" fmla="val -71579"/>
                <a:gd name="adj6" fmla="val 17895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Ada yg negatif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 (kendala &gt;=) </a:t>
              </a:r>
              <a:r>
                <a:rPr lang="en-US" altLang="id-ID" sz="2000">
                  <a:solidFill>
                    <a:srgbClr val="000000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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2000">
                  <a:solidFill>
                    <a:srgbClr val="000000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Tabel perlu </a:t>
              </a:r>
            </a:p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2000">
                  <a:solidFill>
                    <a:srgbClr val="000000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direvisi </a:t>
              </a:r>
              <a:endParaRPr lang="id-ID" altLang="id-ID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5" name="Straight Connector 83"/>
            <p:cNvCxnSpPr>
              <a:cxnSpLocks noChangeShapeType="1"/>
              <a:stCxn id="84" idx="0"/>
            </p:cNvCxnSpPr>
            <p:nvPr/>
          </p:nvCxnSpPr>
          <p:spPr bwMode="auto">
            <a:xfrm flipV="1">
              <a:off x="2057400" y="3733800"/>
              <a:ext cx="1905000" cy="1676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Line Callout 1 85"/>
          <p:cNvSpPr/>
          <p:nvPr/>
        </p:nvSpPr>
        <p:spPr bwMode="auto">
          <a:xfrm>
            <a:off x="2347415" y="5804848"/>
            <a:ext cx="914400" cy="381000"/>
          </a:xfrm>
          <a:prstGeom prst="borderCallout1">
            <a:avLst>
              <a:gd name="adj1" fmla="val -5250"/>
              <a:gd name="adj2" fmla="val 37917"/>
              <a:gd name="adj3" fmla="val -443500"/>
              <a:gd name="adj4" fmla="val 144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4/4 = 1</a:t>
            </a:r>
            <a:endParaRPr lang="id-ID" sz="20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7" name="Line Callout 1 86"/>
          <p:cNvSpPr/>
          <p:nvPr/>
        </p:nvSpPr>
        <p:spPr bwMode="auto">
          <a:xfrm>
            <a:off x="3414215" y="5804848"/>
            <a:ext cx="914400" cy="381000"/>
          </a:xfrm>
          <a:prstGeom prst="borderCallout1">
            <a:avLst>
              <a:gd name="adj1" fmla="val -5250"/>
              <a:gd name="adj2" fmla="val 37917"/>
              <a:gd name="adj3" fmla="val -436336"/>
              <a:gd name="adj4" fmla="val 1010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2/4 = 1/2</a:t>
            </a:r>
            <a:endParaRPr lang="id-ID" sz="20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8" name="Line Callout 1 87"/>
          <p:cNvSpPr/>
          <p:nvPr/>
        </p:nvSpPr>
        <p:spPr bwMode="auto">
          <a:xfrm>
            <a:off x="4557215" y="5804848"/>
            <a:ext cx="1524000" cy="381000"/>
          </a:xfrm>
          <a:prstGeom prst="borderCallout1">
            <a:avLst>
              <a:gd name="adj1" fmla="val -5250"/>
              <a:gd name="adj2" fmla="val 37917"/>
              <a:gd name="adj3" fmla="val -357530"/>
              <a:gd name="adj4" fmla="val -49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3 – (2*2/4) = 2</a:t>
            </a:r>
            <a:endParaRPr lang="id-ID" sz="2000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Line Callout 1 88"/>
          <p:cNvSpPr/>
          <p:nvPr/>
        </p:nvSpPr>
        <p:spPr bwMode="auto">
          <a:xfrm>
            <a:off x="6233615" y="5804848"/>
            <a:ext cx="1828800" cy="381000"/>
          </a:xfrm>
          <a:prstGeom prst="borderCallout1">
            <a:avLst>
              <a:gd name="adj1" fmla="val -5250"/>
              <a:gd name="adj2" fmla="val 37917"/>
              <a:gd name="adj3" fmla="val -374347"/>
              <a:gd name="adj4" fmla="val -524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0 – (-1*2/4) = 1/2</a:t>
            </a:r>
            <a:endParaRPr lang="id-ID" sz="200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787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utoUpdateAnimBg="0"/>
      <p:bldP spid="29" grpId="0" autoUpdateAnimBg="0"/>
      <p:bldP spid="30" grpId="0" autoUpdateAnimBg="0"/>
      <p:bldP spid="37" grpId="0" autoUpdateAnimBg="0"/>
      <p:bldP spid="38" grpId="0" autoUpdateAnimBg="0"/>
      <p:bldP spid="42" grpId="0" animBg="1"/>
      <p:bldP spid="43" grpId="0" animBg="1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64" grpId="0" animBg="1"/>
      <p:bldP spid="65" grpId="0" autoUpdateAnimBg="0"/>
      <p:bldP spid="66" grpId="0" autoUpdateAnimBg="0"/>
      <p:bldP spid="67" grpId="0" autoUpdateAnimBg="0"/>
      <p:bldP spid="68" grpId="0" autoUpdateAnimBg="0"/>
      <p:bldP spid="86" grpId="0" animBg="1"/>
      <p:bldP spid="87" grpId="0" animBg="1"/>
      <p:bldP spid="88" grpId="0" animBg="1"/>
      <p:bldP spid="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2 3"/>
          <p:cNvSpPr>
            <a:spLocks/>
          </p:cNvSpPr>
          <p:nvPr/>
        </p:nvSpPr>
        <p:spPr bwMode="auto">
          <a:xfrm>
            <a:off x="7523329" y="3597323"/>
            <a:ext cx="533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4755"/>
              <a:gd name="adj6" fmla="val -1874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9730" y="2190799"/>
            <a:ext cx="633413" cy="5937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60905" y="2179687"/>
            <a:ext cx="4683125" cy="2698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89730" y="2171748"/>
            <a:ext cx="633413" cy="268288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id-ID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31929" y="320723"/>
            <a:ext cx="9067800" cy="1143000"/>
          </a:xfrm>
        </p:spPr>
        <p:txBody>
          <a:bodyPr/>
          <a:lstStyle/>
          <a:p>
            <a:pPr algn="r" eaLnBrk="1" hangingPunct="1"/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Contoh 3.4</a:t>
            </a:r>
            <a:b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</a:rPr>
              <a:t>Program Linier – Simpleks dgn Kendala   </a:t>
            </a:r>
            <a:r>
              <a:rPr lang="en-US" altLang="id-ID" sz="30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  (4)</a:t>
            </a:r>
            <a:endParaRPr lang="en-GB" altLang="id-ID" sz="3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925805" y="1463724"/>
            <a:ext cx="6892925" cy="2112963"/>
            <a:chOff x="1130" y="1104"/>
            <a:chExt cx="4342" cy="1331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1130" y="1104"/>
            <a:ext cx="4342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2" name="VISIO" r:id="rId3" imgW="6892560" imgH="2113200" progId="Visio.Drawing.6">
                    <p:embed/>
                  </p:oleObj>
                </mc:Choice>
                <mc:Fallback>
                  <p:oleObj name="VISIO" r:id="rId3" imgW="6892560" imgH="2113200" progId="Visio.Drawing.6">
                    <p:embed/>
                    <p:pic>
                      <p:nvPicPr>
                        <p:cNvPr id="205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104"/>
                          <a:ext cx="4342" cy="1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163" y="1313"/>
              <a:ext cx="541" cy="209"/>
              <a:chOff x="2163" y="1313"/>
              <a:chExt cx="541" cy="209"/>
            </a:xfrm>
          </p:grpSpPr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2163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2228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2595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2660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026" y="1313"/>
              <a:ext cx="542" cy="209"/>
              <a:chOff x="3026" y="1313"/>
              <a:chExt cx="542" cy="209"/>
            </a:xfrm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3458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FF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3524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FF"/>
                    </a:solidFill>
                    <a:latin typeface="Arial Narrow" panose="020B0606020202030204" pitchFamily="34" charset="0"/>
                  </a:rPr>
                  <a:t>4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3026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FF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3092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0000FF"/>
                    </a:solidFill>
                    <a:latin typeface="Arial Narrow" panose="020B0606020202030204" pitchFamily="34" charset="0"/>
                  </a:rPr>
                  <a:t>3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3890" y="1313"/>
              <a:ext cx="541" cy="209"/>
              <a:chOff x="3890" y="1313"/>
              <a:chExt cx="541" cy="209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3890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3956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5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4322" y="131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4387" y="1406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200" b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6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1987" y="1104"/>
            <a:ext cx="26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3" name="VISIO" r:id="rId5" imgW="4161600" imgH="389880" progId="Visio.Drawing.6">
                    <p:embed/>
                  </p:oleObj>
                </mc:Choice>
                <mc:Fallback>
                  <p:oleObj name="VISIO" r:id="rId5" imgW="4161600" imgH="389880" progId="Visio.Drawing.6">
                    <p:embed/>
                    <p:pic>
                      <p:nvPicPr>
                        <p:cNvPr id="205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104"/>
                          <a:ext cx="26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8348829" y="2198736"/>
            <a:ext cx="209550" cy="620712"/>
            <a:chOff x="5176" y="1567"/>
            <a:chExt cx="132" cy="39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76" y="1567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232" y="1785"/>
              <a:ext cx="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06"/>
          <p:cNvGrpSpPr>
            <a:grpSpLocks/>
          </p:cNvGrpSpPr>
          <p:nvPr/>
        </p:nvGrpSpPr>
        <p:grpSpPr bwMode="auto">
          <a:xfrm>
            <a:off x="2208378" y="2192383"/>
            <a:ext cx="850900" cy="330199"/>
            <a:chOff x="1308" y="1563"/>
            <a:chExt cx="536" cy="208"/>
          </a:xfrm>
        </p:grpSpPr>
        <p:grpSp>
          <p:nvGrpSpPr>
            <p:cNvPr id="31" name="Group 104"/>
            <p:cNvGrpSpPr>
              <a:grpSpLocks/>
            </p:cNvGrpSpPr>
            <p:nvPr/>
          </p:nvGrpSpPr>
          <p:grpSpPr bwMode="auto">
            <a:xfrm>
              <a:off x="1735" y="1563"/>
              <a:ext cx="109" cy="208"/>
              <a:chOff x="1735" y="1563"/>
              <a:chExt cx="109" cy="208"/>
            </a:xfrm>
          </p:grpSpPr>
          <p:sp>
            <p:nvSpPr>
              <p:cNvPr id="33" name="Rectangle 82"/>
              <p:cNvSpPr>
                <a:spLocks noChangeArrowheads="1"/>
              </p:cNvSpPr>
              <p:nvPr/>
            </p:nvSpPr>
            <p:spPr bwMode="auto">
              <a:xfrm>
                <a:off x="1735" y="1563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83"/>
              <p:cNvSpPr>
                <a:spLocks noChangeArrowheads="1"/>
              </p:cNvSpPr>
              <p:nvPr/>
            </p:nvSpPr>
            <p:spPr bwMode="auto">
              <a:xfrm>
                <a:off x="1800" y="1655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" name="Rectangle 84"/>
            <p:cNvSpPr>
              <a:spLocks noChangeArrowheads="1"/>
            </p:cNvSpPr>
            <p:nvPr/>
          </p:nvSpPr>
          <p:spPr bwMode="auto">
            <a:xfrm>
              <a:off x="1308" y="1563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107"/>
          <p:cNvGrpSpPr>
            <a:grpSpLocks/>
          </p:cNvGrpSpPr>
          <p:nvPr/>
        </p:nvGrpSpPr>
        <p:grpSpPr bwMode="auto">
          <a:xfrm>
            <a:off x="2208378" y="2497183"/>
            <a:ext cx="850900" cy="330199"/>
            <a:chOff x="1308" y="1755"/>
            <a:chExt cx="536" cy="208"/>
          </a:xfrm>
        </p:grpSpPr>
        <p:grpSp>
          <p:nvGrpSpPr>
            <p:cNvPr id="36" name="Group 105"/>
            <p:cNvGrpSpPr>
              <a:grpSpLocks/>
            </p:cNvGrpSpPr>
            <p:nvPr/>
          </p:nvGrpSpPr>
          <p:grpSpPr bwMode="auto">
            <a:xfrm>
              <a:off x="1735" y="1755"/>
              <a:ext cx="109" cy="208"/>
              <a:chOff x="1735" y="1755"/>
              <a:chExt cx="109" cy="208"/>
            </a:xfrm>
          </p:grpSpPr>
          <p:sp>
            <p:nvSpPr>
              <p:cNvPr id="38" name="Rectangle 85"/>
              <p:cNvSpPr>
                <a:spLocks noChangeArrowheads="1"/>
              </p:cNvSpPr>
              <p:nvPr/>
            </p:nvSpPr>
            <p:spPr bwMode="auto">
              <a:xfrm>
                <a:off x="1735" y="1755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86"/>
              <p:cNvSpPr>
                <a:spLocks noChangeArrowheads="1"/>
              </p:cNvSpPr>
              <p:nvPr/>
            </p:nvSpPr>
            <p:spPr bwMode="auto">
              <a:xfrm>
                <a:off x="1800" y="1847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" name="Rectangle 87"/>
            <p:cNvSpPr>
              <a:spLocks noChangeArrowheads="1"/>
            </p:cNvSpPr>
            <p:nvPr/>
          </p:nvSpPr>
          <p:spPr bwMode="auto">
            <a:xfrm>
              <a:off x="1308" y="1755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 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123"/>
          <p:cNvGrpSpPr>
            <a:grpSpLocks/>
          </p:cNvGrpSpPr>
          <p:nvPr/>
        </p:nvGrpSpPr>
        <p:grpSpPr bwMode="auto">
          <a:xfrm>
            <a:off x="3522829" y="2886123"/>
            <a:ext cx="3803650" cy="274638"/>
            <a:chOff x="2136" y="2000"/>
            <a:chExt cx="2396" cy="173"/>
          </a:xfrm>
        </p:grpSpPr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2136" y="2000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3444" y="2000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976" y="2000"/>
              <a:ext cx="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13/4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3840" y="2000"/>
              <a:ext cx="2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13/4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4328" y="2000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622" y="2000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124"/>
          <p:cNvGrpSpPr>
            <a:grpSpLocks/>
          </p:cNvGrpSpPr>
          <p:nvPr/>
        </p:nvGrpSpPr>
        <p:grpSpPr bwMode="auto">
          <a:xfrm>
            <a:off x="3608555" y="3190923"/>
            <a:ext cx="3832225" cy="274638"/>
            <a:chOff x="2190" y="2192"/>
            <a:chExt cx="2414" cy="173"/>
          </a:xfrm>
        </p:grpSpPr>
        <p:sp>
          <p:nvSpPr>
            <p:cNvPr id="48" name="Rectangle 115"/>
            <p:cNvSpPr>
              <a:spLocks noChangeArrowheads="1"/>
            </p:cNvSpPr>
            <p:nvPr/>
          </p:nvSpPr>
          <p:spPr bwMode="auto">
            <a:xfrm>
              <a:off x="2190" y="2192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49" name="Rectangle 116"/>
            <p:cNvSpPr>
              <a:spLocks noChangeArrowheads="1"/>
            </p:cNvSpPr>
            <p:nvPr/>
          </p:nvSpPr>
          <p:spPr bwMode="auto">
            <a:xfrm>
              <a:off x="3408" y="2192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2995" y="2192"/>
              <a:ext cx="2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13/4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2622" y="2192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4272" y="2192"/>
              <a:ext cx="3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M+1/2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3808" y="2192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M-13/4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54" name="Rectangle 121"/>
          <p:cNvSpPr>
            <a:spLocks noChangeArrowheads="1"/>
          </p:cNvSpPr>
          <p:nvPr/>
        </p:nvSpPr>
        <p:spPr bwMode="auto">
          <a:xfrm>
            <a:off x="7599530" y="3057573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1</a:t>
            </a:r>
            <a:r>
              <a:rPr lang="en-US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5</a:t>
            </a:r>
            <a:endParaRPr lang="en-GB" altLang="id-ID">
              <a:solidFill>
                <a:srgbClr val="000000"/>
              </a:solidFill>
            </a:endParaRPr>
          </a:p>
        </p:txBody>
      </p:sp>
      <p:graphicFrame>
        <p:nvGraphicFramePr>
          <p:cNvPr id="5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97067"/>
              </p:ext>
            </p:extLst>
          </p:nvPr>
        </p:nvGraphicFramePr>
        <p:xfrm>
          <a:off x="1925805" y="3521124"/>
          <a:ext cx="689292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4" name="VISIO" r:id="rId7" imgW="6892560" imgH="1427400" progId="Visio.Drawing.6">
                  <p:embed/>
                </p:oleObj>
              </mc:Choice>
              <mc:Fallback>
                <p:oleObj name="VISIO" r:id="rId7" imgW="6892560" imgH="1427400" progId="Visio.Drawing.6">
                  <p:embed/>
                  <p:pic>
                    <p:nvPicPr>
                      <p:cNvPr id="1177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805" y="3521124"/>
                        <a:ext cx="6892925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7666205" y="4435523"/>
            <a:ext cx="314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r>
              <a:rPr lang="en-US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r>
              <a:rPr lang="en-GB" altLang="id-ID" sz="1800">
                <a:solidFill>
                  <a:srgbClr val="000000"/>
                </a:solidFill>
                <a:latin typeface="Arial Narrow" panose="020B0606020202030204" pitchFamily="34" charset="0"/>
              </a:rPr>
              <a:t>0</a:t>
            </a:r>
            <a:endParaRPr lang="en-GB" altLang="id-ID">
              <a:solidFill>
                <a:srgbClr val="000000"/>
              </a:solidFill>
            </a:endParaRPr>
          </a:p>
        </p:txBody>
      </p:sp>
      <p:grpSp>
        <p:nvGrpSpPr>
          <p:cNvPr id="57" name="Group 52"/>
          <p:cNvGrpSpPr>
            <a:grpSpLocks/>
          </p:cNvGrpSpPr>
          <p:nvPr/>
        </p:nvGrpSpPr>
        <p:grpSpPr bwMode="auto">
          <a:xfrm>
            <a:off x="2173454" y="3568754"/>
            <a:ext cx="877888" cy="331788"/>
            <a:chOff x="1286" y="2430"/>
            <a:chExt cx="553" cy="209"/>
          </a:xfrm>
        </p:grpSpPr>
        <p:grpSp>
          <p:nvGrpSpPr>
            <p:cNvPr id="58" name="Group 53"/>
            <p:cNvGrpSpPr>
              <a:grpSpLocks/>
            </p:cNvGrpSpPr>
            <p:nvPr/>
          </p:nvGrpSpPr>
          <p:grpSpPr bwMode="auto">
            <a:xfrm>
              <a:off x="1729" y="2430"/>
              <a:ext cx="110" cy="209"/>
              <a:chOff x="1729" y="2430"/>
              <a:chExt cx="110" cy="209"/>
            </a:xfrm>
          </p:grpSpPr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1729" y="2430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1795" y="2523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4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286" y="2430"/>
              <a:ext cx="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 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2202030" y="3913242"/>
            <a:ext cx="849313" cy="331788"/>
            <a:chOff x="1304" y="2647"/>
            <a:chExt cx="535" cy="209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729" y="2647"/>
              <a:ext cx="110" cy="209"/>
              <a:chOff x="1729" y="2647"/>
              <a:chExt cx="110" cy="209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1729" y="2647"/>
                <a:ext cx="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id-ID" sz="18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1795" y="2740"/>
                <a:ext cx="4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2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GB" altLang="id-ID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1304" y="264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oup 126"/>
          <p:cNvGrpSpPr>
            <a:grpSpLocks/>
          </p:cNvGrpSpPr>
          <p:nvPr/>
        </p:nvGrpSpPr>
        <p:grpSpPr bwMode="auto">
          <a:xfrm>
            <a:off x="3597442" y="3568749"/>
            <a:ext cx="4273550" cy="619125"/>
            <a:chOff x="2183" y="2430"/>
            <a:chExt cx="2692" cy="390"/>
          </a:xfrm>
        </p:grpSpPr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2976" y="2647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3479" y="2430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3486" y="264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2978" y="2430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4344" y="2430"/>
              <a:ext cx="1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4398" y="264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3861" y="2430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3867" y="2647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4743" y="2647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4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4743" y="2430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183" y="2430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79" name="Rectangle 64"/>
            <p:cNvSpPr>
              <a:spLocks noChangeArrowheads="1"/>
            </p:cNvSpPr>
            <p:nvPr/>
          </p:nvSpPr>
          <p:spPr bwMode="auto">
            <a:xfrm>
              <a:off x="2183" y="264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0" name="Rectangle 65"/>
            <p:cNvSpPr>
              <a:spLocks noChangeArrowheads="1"/>
            </p:cNvSpPr>
            <p:nvPr/>
          </p:nvSpPr>
          <p:spPr bwMode="auto">
            <a:xfrm>
              <a:off x="2615" y="2647"/>
              <a:ext cx="1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2622" y="2430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oup 129"/>
          <p:cNvGrpSpPr>
            <a:grpSpLocks/>
          </p:cNvGrpSpPr>
          <p:nvPr/>
        </p:nvGrpSpPr>
        <p:grpSpPr bwMode="auto">
          <a:xfrm>
            <a:off x="3546643" y="4259303"/>
            <a:ext cx="3671887" cy="276224"/>
            <a:chOff x="2151" y="2865"/>
            <a:chExt cx="2313" cy="174"/>
          </a:xfrm>
        </p:grpSpPr>
        <p:sp>
          <p:nvSpPr>
            <p:cNvPr id="83" name="Rectangle 68"/>
            <p:cNvSpPr>
              <a:spLocks noChangeArrowheads="1"/>
            </p:cNvSpPr>
            <p:nvPr/>
          </p:nvSpPr>
          <p:spPr bwMode="auto">
            <a:xfrm>
              <a:off x="2151" y="2865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4" name="Rectangle 69"/>
            <p:cNvSpPr>
              <a:spLocks noChangeArrowheads="1"/>
            </p:cNvSpPr>
            <p:nvPr/>
          </p:nvSpPr>
          <p:spPr bwMode="auto">
            <a:xfrm>
              <a:off x="3486" y="2865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2964" y="2865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6" name="Rectangle 71"/>
            <p:cNvSpPr>
              <a:spLocks noChangeArrowheads="1"/>
            </p:cNvSpPr>
            <p:nvPr/>
          </p:nvSpPr>
          <p:spPr bwMode="auto">
            <a:xfrm>
              <a:off x="4398" y="2865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7" name="Rectangle 72"/>
            <p:cNvSpPr>
              <a:spLocks noChangeArrowheads="1"/>
            </p:cNvSpPr>
            <p:nvPr/>
          </p:nvSpPr>
          <p:spPr bwMode="auto">
            <a:xfrm>
              <a:off x="2583" y="2865"/>
              <a:ext cx="1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88" name="Rectangle 73"/>
            <p:cNvSpPr>
              <a:spLocks noChangeArrowheads="1"/>
            </p:cNvSpPr>
            <p:nvPr/>
          </p:nvSpPr>
          <p:spPr bwMode="auto">
            <a:xfrm>
              <a:off x="3867" y="2865"/>
              <a:ext cx="1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Group 130"/>
          <p:cNvGrpSpPr>
            <a:grpSpLocks/>
          </p:cNvGrpSpPr>
          <p:nvPr/>
        </p:nvGrpSpPr>
        <p:grpSpPr bwMode="auto">
          <a:xfrm>
            <a:off x="3597443" y="4602202"/>
            <a:ext cx="3621087" cy="276224"/>
            <a:chOff x="2183" y="3081"/>
            <a:chExt cx="2281" cy="174"/>
          </a:xfrm>
        </p:grpSpPr>
        <p:sp>
          <p:nvSpPr>
            <p:cNvPr id="90" name="Rectangle 75"/>
            <p:cNvSpPr>
              <a:spLocks noChangeArrowheads="1"/>
            </p:cNvSpPr>
            <p:nvPr/>
          </p:nvSpPr>
          <p:spPr bwMode="auto">
            <a:xfrm>
              <a:off x="2183" y="3081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1" name="Rectangle 76"/>
            <p:cNvSpPr>
              <a:spLocks noChangeArrowheads="1"/>
            </p:cNvSpPr>
            <p:nvPr/>
          </p:nvSpPr>
          <p:spPr bwMode="auto">
            <a:xfrm>
              <a:off x="3486" y="3081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2556" y="3081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3" name="Rectangle 78"/>
            <p:cNvSpPr>
              <a:spLocks noChangeArrowheads="1"/>
            </p:cNvSpPr>
            <p:nvPr/>
          </p:nvSpPr>
          <p:spPr bwMode="auto">
            <a:xfrm>
              <a:off x="4366" y="3081"/>
              <a:ext cx="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4" name="Rectangle 79"/>
            <p:cNvSpPr>
              <a:spLocks noChangeArrowheads="1"/>
            </p:cNvSpPr>
            <p:nvPr/>
          </p:nvSpPr>
          <p:spPr bwMode="auto">
            <a:xfrm>
              <a:off x="3003" y="3081"/>
              <a:ext cx="1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5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3760" y="3081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 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 5</a:t>
              </a: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122"/>
          <p:cNvGrpSpPr>
            <a:grpSpLocks/>
          </p:cNvGrpSpPr>
          <p:nvPr/>
        </p:nvGrpSpPr>
        <p:grpSpPr bwMode="auto">
          <a:xfrm>
            <a:off x="3597442" y="2198736"/>
            <a:ext cx="4368800" cy="620712"/>
            <a:chOff x="2183" y="1567"/>
            <a:chExt cx="2752" cy="391"/>
          </a:xfrm>
        </p:grpSpPr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3003" y="1776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3456" y="1567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3408" y="1785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2976" y="1567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3/8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4320" y="1567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4344" y="1785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3888" y="1567"/>
              <a:ext cx="1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3/8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3840" y="1785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-1/4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4773" y="1785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25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>
              <a:off x="4704" y="1567"/>
              <a:ext cx="2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15/2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7" name="Rectangle 88"/>
            <p:cNvSpPr>
              <a:spLocks noChangeArrowheads="1"/>
            </p:cNvSpPr>
            <p:nvPr/>
          </p:nvSpPr>
          <p:spPr bwMode="auto">
            <a:xfrm>
              <a:off x="2183" y="156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8" name="Rectangle 89"/>
            <p:cNvSpPr>
              <a:spLocks noChangeArrowheads="1"/>
            </p:cNvSpPr>
            <p:nvPr/>
          </p:nvSpPr>
          <p:spPr bwMode="auto">
            <a:xfrm>
              <a:off x="2183" y="1785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2616" y="1785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1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  <p:sp>
          <p:nvSpPr>
            <p:cNvPr id="110" name="Rectangle 91"/>
            <p:cNvSpPr>
              <a:spLocks noChangeArrowheads="1"/>
            </p:cNvSpPr>
            <p:nvPr/>
          </p:nvSpPr>
          <p:spPr bwMode="auto">
            <a:xfrm>
              <a:off x="2616" y="1567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0</a:t>
              </a:r>
              <a:endParaRPr lang="en-GB" altLang="id-ID">
                <a:solidFill>
                  <a:srgbClr val="000000"/>
                </a:solidFill>
              </a:endParaRPr>
            </a:p>
          </p:txBody>
        </p:sp>
      </p:grp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94530" y="4968923"/>
            <a:ext cx="3529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Tabel Optimal dengan 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x</a:t>
            </a:r>
            <a:r>
              <a:rPr lang="en-US" altLang="id-ID" sz="2000" baseline="-25000">
                <a:solidFill>
                  <a:srgbClr val="FF0000"/>
                </a:solidFill>
              </a:rPr>
              <a:t>1</a:t>
            </a:r>
            <a:r>
              <a:rPr lang="en-US" altLang="id-ID" sz="2000">
                <a:solidFill>
                  <a:srgbClr val="FF0000"/>
                </a:solidFill>
              </a:rPr>
              <a:t> = 0 (krn bukan variabel basis)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x</a:t>
            </a:r>
            <a:r>
              <a:rPr lang="en-US" altLang="id-ID" sz="2000" baseline="-25000">
                <a:solidFill>
                  <a:srgbClr val="FF0000"/>
                </a:solidFill>
              </a:rPr>
              <a:t>2</a:t>
            </a:r>
            <a:r>
              <a:rPr lang="en-US" altLang="id-ID" sz="2000">
                <a:solidFill>
                  <a:srgbClr val="FF0000"/>
                </a:solidFill>
              </a:rPr>
              <a:t> = 40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x</a:t>
            </a:r>
            <a:r>
              <a:rPr lang="en-US" altLang="id-ID" sz="2000" baseline="-25000">
                <a:solidFill>
                  <a:srgbClr val="FF0000"/>
                </a:solidFill>
              </a:rPr>
              <a:t>3</a:t>
            </a:r>
            <a:r>
              <a:rPr lang="en-US" altLang="id-ID" sz="2000">
                <a:solidFill>
                  <a:srgbClr val="FF0000"/>
                </a:solidFill>
              </a:rPr>
              <a:t> = 0 (krn bukan variabel basis)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0000"/>
                </a:solidFill>
              </a:rPr>
              <a:t>x</a:t>
            </a:r>
            <a:r>
              <a:rPr lang="en-US" altLang="id-ID" sz="2000" baseline="-25000">
                <a:solidFill>
                  <a:srgbClr val="FF0000"/>
                </a:solidFill>
              </a:rPr>
              <a:t>4</a:t>
            </a:r>
            <a:r>
              <a:rPr lang="en-US" altLang="id-ID" sz="2000">
                <a:solidFill>
                  <a:srgbClr val="FF0000"/>
                </a:solidFill>
              </a:rPr>
              <a:t> = 30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067217" y="5324523"/>
            <a:ext cx="2551112" cy="1016000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FF00"/>
                </a:solidFill>
              </a:rPr>
              <a:t>Penyelesaian soal asli 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FF00"/>
                </a:solidFill>
              </a:rPr>
              <a:t>x</a:t>
            </a:r>
            <a:r>
              <a:rPr lang="en-US" altLang="id-ID" sz="2000" baseline="-25000">
                <a:solidFill>
                  <a:srgbClr val="FFFF00"/>
                </a:solidFill>
              </a:rPr>
              <a:t>1</a:t>
            </a:r>
            <a:r>
              <a:rPr lang="en-US" altLang="id-ID" sz="2000">
                <a:solidFill>
                  <a:srgbClr val="FFFF00"/>
                </a:solidFill>
              </a:rPr>
              <a:t> = 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FFFF00"/>
                </a:solidFill>
              </a:rPr>
              <a:t>x</a:t>
            </a:r>
            <a:r>
              <a:rPr lang="en-US" altLang="id-ID" sz="2000" baseline="-25000">
                <a:solidFill>
                  <a:srgbClr val="FFFF00"/>
                </a:solidFill>
              </a:rPr>
              <a:t>2</a:t>
            </a:r>
            <a:r>
              <a:rPr lang="en-US" altLang="id-ID" sz="2000">
                <a:solidFill>
                  <a:srgbClr val="FFFF00"/>
                </a:solidFill>
              </a:rPr>
              <a:t> = 40</a:t>
            </a:r>
          </a:p>
        </p:txBody>
      </p:sp>
      <p:sp>
        <p:nvSpPr>
          <p:cNvPr id="113" name="Line Callout 1 112"/>
          <p:cNvSpPr/>
          <p:nvPr/>
        </p:nvSpPr>
        <p:spPr bwMode="auto">
          <a:xfrm>
            <a:off x="817729" y="5349923"/>
            <a:ext cx="1981200" cy="1066800"/>
          </a:xfrm>
          <a:prstGeom prst="borderCallout1">
            <a:avLst>
              <a:gd name="adj1" fmla="val -7917"/>
              <a:gd name="adj2" fmla="val 60667"/>
              <a:gd name="adj3" fmla="val -49404"/>
              <a:gd name="adj4" fmla="val 942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Semua cj – zj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</a:rPr>
              <a:t>Tdk ada yg negatif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 Narrow"/>
                <a:sym typeface="Wingdings" pitchFamily="2" charset="2"/>
              </a:rPr>
              <a:t>  Tabel optimal</a:t>
            </a:r>
            <a:endParaRPr lang="id-ID" sz="200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935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utoUpdateAnimBg="0"/>
      <p:bldP spid="54" grpId="0" autoUpdateAnimBg="0"/>
      <p:bldP spid="56" grpId="0" autoUpdateAnimBg="0"/>
      <p:bldP spid="111" grpId="0"/>
      <p:bldP spid="112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3.1 Bentuk Standar Simpleks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1379"/>
            <a:ext cx="9708613" cy="4749421"/>
          </a:xfrm>
        </p:spPr>
        <p:txBody>
          <a:bodyPr/>
          <a:lstStyle/>
          <a:p>
            <a:r>
              <a:rPr lang="id-ID" dirty="0"/>
              <a:t>Sebelum melakukan proses iterasi metode simpleks, masalah harus terlebih dahulu dibawa ke bentuk standar metode simpleks</a:t>
            </a:r>
          </a:p>
          <a:p>
            <a:r>
              <a:rPr lang="id-ID" dirty="0"/>
              <a:t>Bentuk standar metode simpleks adalah sebagai berikut: 	</a:t>
            </a:r>
          </a:p>
          <a:p>
            <a:pPr marL="0" indent="0">
              <a:buNone/>
            </a:pPr>
            <a:r>
              <a:rPr lang="id-ID" dirty="0"/>
              <a:t>	  </a:t>
            </a:r>
          </a:p>
          <a:p>
            <a:pPr marL="0" indent="0">
              <a:buNone/>
            </a:pPr>
            <a:r>
              <a:rPr lang="id-ID" dirty="0"/>
              <a:t>	Maksimumkan/Minimumkan  	</a:t>
            </a:r>
          </a:p>
          <a:p>
            <a:pPr marL="0" indent="0">
              <a:buNone/>
            </a:pPr>
            <a:r>
              <a:rPr lang="id-ID" dirty="0"/>
              <a:t>	dengan kendala: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58812"/>
              </p:ext>
            </p:extLst>
          </p:nvPr>
        </p:nvGraphicFramePr>
        <p:xfrm>
          <a:off x="1611313" y="4043363"/>
          <a:ext cx="625157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3" imgW="3200400" imgH="1168200" progId="Equation.DSMT4">
                  <p:embed/>
                </p:oleObj>
              </mc:Choice>
              <mc:Fallback>
                <p:oleObj name="Equation" r:id="rId3" imgW="32004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3" y="4043363"/>
                        <a:ext cx="6251575" cy="228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63232"/>
              </p:ext>
            </p:extLst>
          </p:nvPr>
        </p:nvGraphicFramePr>
        <p:xfrm>
          <a:off x="4220716" y="3082646"/>
          <a:ext cx="3367438" cy="43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0716" y="3082646"/>
                        <a:ext cx="3367438" cy="439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98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91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6000" b="1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11763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8740"/>
            <a:ext cx="8596668" cy="5622877"/>
          </a:xfrm>
        </p:spPr>
        <p:txBody>
          <a:bodyPr/>
          <a:lstStyle/>
          <a:p>
            <a:r>
              <a:rPr lang="id-ID" dirty="0"/>
              <a:t>Dalam  notasi vektor/matriks, bentuk standar simpleks dapat dinyatakan sebagai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Maksimumkan/Minimumkan  	</a:t>
            </a:r>
          </a:p>
          <a:p>
            <a:pPr marL="0" indent="0">
              <a:buNone/>
            </a:pPr>
            <a:r>
              <a:rPr lang="id-ID" dirty="0"/>
              <a:t>	dengan kendala: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05202"/>
              </p:ext>
            </p:extLst>
          </p:nvPr>
        </p:nvGraphicFramePr>
        <p:xfrm>
          <a:off x="609600" y="2663825"/>
          <a:ext cx="9155113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3" imgW="4686120" imgH="1384200" progId="Equation.DSMT4">
                  <p:embed/>
                </p:oleObj>
              </mc:Choice>
              <mc:Fallback>
                <p:oleObj name="Equation" r:id="rId3" imgW="4686120" imgH="1384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663825"/>
                        <a:ext cx="9155113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887822"/>
              </p:ext>
            </p:extLst>
          </p:nvPr>
        </p:nvGraphicFramePr>
        <p:xfrm>
          <a:off x="4186048" y="1827105"/>
          <a:ext cx="10017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5" imgW="520560" imgH="164880" progId="Equation.DSMT4">
                  <p:embed/>
                </p:oleObj>
              </mc:Choice>
              <mc:Fallback>
                <p:oleObj name="Equation" r:id="rId5" imgW="520560" imgH="1648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048" y="1827105"/>
                        <a:ext cx="1001712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12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bentuk standar metode simpleks, ada 2 hal yang harus diperhatikan:</a:t>
            </a:r>
          </a:p>
          <a:p>
            <a:pPr marL="0" indent="0">
              <a:buNone/>
            </a:pPr>
            <a:endParaRPr lang="id-ID" dirty="0"/>
          </a:p>
          <a:p>
            <a:pPr>
              <a:buFont typeface="+mj-lt"/>
              <a:buAutoNum type="arabicPeriod"/>
            </a:pPr>
            <a:r>
              <a:rPr lang="id-ID" dirty="0"/>
              <a:t>Semua kendala harus berbentuk persamaan. Apabila kendala berbentuk pertidaksamaan, maka harus diubah ke bentuk persamaan dengan penambahan variabel slack secukupnya. Koefisien variabel slack dalam fungsi sasaran = 0</a:t>
            </a:r>
          </a:p>
          <a:p>
            <a:pPr>
              <a:buFont typeface="+mj-lt"/>
              <a:buAutoNum type="arabicPeriod"/>
            </a:pPr>
            <a:endParaRPr lang="id-ID" dirty="0"/>
          </a:p>
          <a:p>
            <a:pPr>
              <a:buFont typeface="+mj-lt"/>
              <a:buAutoNum type="arabicPeriod"/>
            </a:pPr>
            <a:r>
              <a:rPr lang="id-ID" dirty="0"/>
              <a:t>Semua ruas kanan kendala tidak boleh negatif. Apabila ada kendala yang ruas kanannya negatif maka harus diubah dulu menjadi tak negatif dengan mengalikan kendala tersebut dengan (-1).</a:t>
            </a:r>
          </a:p>
        </p:txBody>
      </p:sp>
    </p:spTree>
    <p:extLst>
      <p:ext uri="{BB962C8B-B14F-4D97-AF65-F5344CB8AC3E}">
        <p14:creationId xmlns:p14="http://schemas.microsoft.com/office/powerpoint/2010/main" val="17013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777"/>
            <a:ext cx="8596668" cy="5172502"/>
          </a:xfrm>
        </p:spPr>
        <p:txBody>
          <a:bodyPr>
            <a:normAutofit/>
          </a:bodyPr>
          <a:lstStyle/>
          <a:p>
            <a:r>
              <a:rPr lang="id-ID" dirty="0"/>
              <a:t>Jadikan betuk berikut ini menjadi bentuk standar simpleks:</a:t>
            </a:r>
          </a:p>
          <a:p>
            <a:pPr>
              <a:buFont typeface="+mj-lt"/>
              <a:buAutoNum type="alphaLcPeriod"/>
            </a:pPr>
            <a:r>
              <a:rPr lang="id-ID" dirty="0"/>
              <a:t>Maksimumkan  </a:t>
            </a:r>
          </a:p>
          <a:p>
            <a:pPr marL="0" indent="0">
              <a:buNone/>
            </a:pPr>
            <a:r>
              <a:rPr lang="id-ID" dirty="0"/>
              <a:t>	Kendala: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>
              <a:buFont typeface="+mj-lt"/>
              <a:buAutoNum type="alphaLcPeriod"/>
            </a:pPr>
            <a:endParaRPr lang="id-ID" dirty="0"/>
          </a:p>
          <a:p>
            <a:pPr>
              <a:buFont typeface="+mj-lt"/>
              <a:buAutoNum type="alphaLcPeriod" startAt="2"/>
            </a:pPr>
            <a:r>
              <a:rPr lang="id-ID" dirty="0"/>
              <a:t>Minimumkan</a:t>
            </a:r>
          </a:p>
          <a:p>
            <a:pPr marL="0" indent="0">
              <a:buNone/>
            </a:pPr>
            <a:r>
              <a:rPr lang="id-ID" dirty="0"/>
              <a:t>	Kendala: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93755"/>
              </p:ext>
            </p:extLst>
          </p:nvPr>
        </p:nvGraphicFramePr>
        <p:xfrm>
          <a:off x="2754472" y="1700852"/>
          <a:ext cx="18526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72" y="1700852"/>
                        <a:ext cx="1852613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50814"/>
              </p:ext>
            </p:extLst>
          </p:nvPr>
        </p:nvGraphicFramePr>
        <p:xfrm>
          <a:off x="2538413" y="2454275"/>
          <a:ext cx="14906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5" imgW="761760" imgH="685800" progId="Equation.DSMT4">
                  <p:embed/>
                </p:oleObj>
              </mc:Choice>
              <mc:Fallback>
                <p:oleObj name="Equation" r:id="rId5" imgW="761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8413" y="2454275"/>
                        <a:ext cx="1490662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1809"/>
              </p:ext>
            </p:extLst>
          </p:nvPr>
        </p:nvGraphicFramePr>
        <p:xfrm>
          <a:off x="3227388" y="4116388"/>
          <a:ext cx="2549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7388" y="4116388"/>
                        <a:ext cx="25495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26159"/>
              </p:ext>
            </p:extLst>
          </p:nvPr>
        </p:nvGraphicFramePr>
        <p:xfrm>
          <a:off x="2308225" y="4919663"/>
          <a:ext cx="25193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9" imgW="1295280" imgH="685800" progId="Equation.DSMT4">
                  <p:embed/>
                </p:oleObj>
              </mc:Choice>
              <mc:Fallback>
                <p:oleObj name="Equation" r:id="rId9" imgW="12952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8225" y="4919663"/>
                        <a:ext cx="2519363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31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9342" y="457200"/>
            <a:ext cx="9067800" cy="1143000"/>
          </a:xfrm>
        </p:spPr>
        <p:txBody>
          <a:bodyPr/>
          <a:lstStyle/>
          <a:p>
            <a:pPr eaLnBrk="1" hangingPunct="1"/>
            <a:r>
              <a:rPr lang="id-ID" altLang="id-ID" sz="3200" b="1" dirty="0">
                <a:solidFill>
                  <a:srgbClr val="FF0000"/>
                </a:solidFill>
                <a:latin typeface="Arial" panose="020B0604020202020204" pitchFamily="34" charset="0"/>
              </a:rPr>
              <a:t>Penyelesaian</a:t>
            </a:r>
            <a:endParaRPr lang="en-GB" altLang="id-ID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79267" y="1676400"/>
            <a:ext cx="766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Jadikan bentuk berikut ini menjadi bentuk standar simpleks :</a:t>
            </a:r>
            <a:r>
              <a:rPr lang="en-GB" altLang="id-ID">
                <a:solidFill>
                  <a:srgbClr val="99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995142" y="2133600"/>
            <a:ext cx="632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a.  Maksimumkan   Z =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   Kendala	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+ 5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 5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  4	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 0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995142" y="32004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cs typeface="Times New Roman" panose="02020603050405020304" pitchFamily="18" charset="0"/>
              </a:rPr>
              <a:t>Penyelesaian</a:t>
            </a:r>
            <a:r>
              <a:rPr lang="en-US" altLang="id-ID" dirty="0">
                <a:solidFill>
                  <a:schemeClr val="bg2"/>
                </a:solidFill>
                <a:cs typeface="Times New Roman" panose="02020603050405020304" pitchFamily="18" charset="0"/>
              </a:rPr>
              <a:t>  :</a:t>
            </a:r>
          </a:p>
          <a:p>
            <a:pPr eaLnBrk="1" hangingPunct="1"/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Tiap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yg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berbentuk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pertidaksamaan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harus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ditambah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id-ID" dirty="0" err="1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variabel</a:t>
            </a:r>
            <a:r>
              <a:rPr lang="en-US" altLang="id-ID" dirty="0">
                <a:solidFill>
                  <a:srgbClr val="FF4B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slack </a:t>
            </a:r>
            <a:r>
              <a:rPr lang="en-GB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agar </a:t>
            </a:r>
            <a:r>
              <a:rPr lang="en-GB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menjadi</a:t>
            </a:r>
            <a:r>
              <a:rPr lang="en-GB" altLang="id-ID" dirty="0">
                <a:solidFill>
                  <a:srgbClr val="FF4BFF"/>
                </a:solidFill>
                <a:cs typeface="Times New Roman" panose="02020603050405020304" pitchFamily="18" charset="0"/>
              </a:rPr>
              <a:t> </a:t>
            </a:r>
            <a:r>
              <a:rPr lang="en-GB" altLang="id-ID" dirty="0" err="1">
                <a:solidFill>
                  <a:srgbClr val="FF4BFF"/>
                </a:solidFill>
                <a:cs typeface="Times New Roman" panose="02020603050405020304" pitchFamily="18" charset="0"/>
              </a:rPr>
              <a:t>persamaan</a:t>
            </a:r>
            <a:endParaRPr lang="en-GB" altLang="id-ID" dirty="0">
              <a:solidFill>
                <a:srgbClr val="FF4BFF"/>
              </a:solidFill>
              <a:cs typeface="Times New Roman" panose="02020603050405020304" pitchFamily="18" charset="0"/>
            </a:endParaRP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995142" y="4876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solidFill>
                  <a:srgbClr val="0000FF"/>
                </a:solidFill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+  5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		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5</a:t>
            </a:r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2823942" y="533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 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 4</a:t>
            </a: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995142" y="4419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Maksimumkan  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Z =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+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3738343" y="5867401"/>
            <a:ext cx="2661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lang="en-GB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4576542" y="4876800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id-ID" altLang="id-ID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id-ID" b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GB" altLang="id-ID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5205192" y="5334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4271742" y="4876801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4881342" y="5334001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4576543" y="4419600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 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5687792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00C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GB" altLang="id-ID" b="1">
              <a:solidFill>
                <a:srgbClr val="00C06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4849592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00C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GB" altLang="id-ID" b="1">
              <a:solidFill>
                <a:srgbClr val="00C060"/>
              </a:solidFill>
              <a:cs typeface="Times New Roman" panose="02020603050405020304" pitchFamily="18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4424142" y="58674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6481542" y="4343401"/>
            <a:ext cx="274320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b="1" baseline="-2500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en-US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dan</a:t>
            </a:r>
            <a:r>
              <a:rPr lang="en-US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b="1" baseline="-2500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adalah variabel slack. Koefisien variabel slack di fungsi tujuan </a:t>
            </a:r>
            <a:r>
              <a:rPr lang="en-US" b="1">
                <a:solidFill>
                  <a:srgbClr val="00B050"/>
                </a:solidFill>
                <a:cs typeface="Times New Roman" pitchFamily="18" charset="0"/>
              </a:rPr>
              <a:t>= 0</a:t>
            </a:r>
            <a:r>
              <a:rPr lang="en-US">
                <a:cs typeface="Times New Roman" pitchFamily="18" charset="0"/>
              </a:rPr>
              <a:t> </a:t>
            </a:r>
            <a:endParaRPr lang="en-US" baseline="-250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3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3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3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3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54" grpId="0" build="p" autoUpdateAnimBg="0"/>
      <p:bldP spid="87064" grpId="0" autoUpdateAnimBg="0"/>
      <p:bldP spid="87067" grpId="0" autoUpdateAnimBg="0"/>
      <p:bldP spid="87068" grpId="0" autoUpdateAnimBg="0"/>
      <p:bldP spid="87069" grpId="0" autoUpdateAnimBg="0"/>
      <p:bldP spid="87070" grpId="0" autoUpdateAnimBg="0"/>
      <p:bldP spid="87071" grpId="0" autoUpdateAnimBg="0"/>
      <p:bldP spid="87072" grpId="0" autoUpdateAnimBg="0"/>
      <p:bldP spid="87073" grpId="0" autoUpdateAnimBg="0"/>
      <p:bldP spid="87074" grpId="0" autoUpdateAnimBg="0"/>
      <p:bldP spid="87075" grpId="0" autoUpdateAnimBg="0"/>
      <p:bldP spid="87077" grpId="0" autoUpdateAnimBg="0"/>
      <p:bldP spid="87078" grpId="0" autoUpdateAnimBg="0"/>
      <p:bldP spid="87079" grpId="0" autoUpdateAnimBg="0"/>
      <p:bldP spid="2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78000" y="1752600"/>
            <a:ext cx="533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b.  Minimumkan   Z  =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-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+ 4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altLang="id-ID" baseline="-2500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   Kendala	 5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+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-  3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  -7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- 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+ 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   8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 0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78000" y="3352800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cs typeface="Times New Roman" pitchFamily="18" charset="0"/>
              </a:rPr>
              <a:t>Penyelesaian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bg2"/>
                </a:solidFill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Ada 2 </a:t>
            </a:r>
            <a:r>
              <a:rPr lang="en-US" dirty="0" err="1">
                <a:cs typeface="Times New Roman" pitchFamily="18" charset="0"/>
              </a:rPr>
              <a:t>syarat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standar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simpleks</a:t>
            </a:r>
            <a:r>
              <a:rPr lang="en-US" dirty="0">
                <a:cs typeface="Times New Roman" pitchFamily="18" charset="0"/>
              </a:rPr>
              <a:t> :</a:t>
            </a:r>
          </a:p>
          <a:p>
            <a:pPr marL="231775" indent="-231775"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Ruas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kanan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konstanta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kendala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tidak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negatif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tidak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dipenuhi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oleh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kendala-1)  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kalikan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kedua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ruas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 -1</a:t>
            </a:r>
            <a:endParaRPr lang="en-US" dirty="0">
              <a:solidFill>
                <a:srgbClr val="0070C0"/>
              </a:solidFill>
              <a:cs typeface="Times New Roman" pitchFamily="18" charset="0"/>
            </a:endParaRPr>
          </a:p>
          <a:p>
            <a:pPr marL="231775" indent="-231775"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Semua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kendala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berbentuk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persamaan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tidak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dipenuhi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oleh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kedua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EB15C2"/>
                </a:solidFill>
                <a:cs typeface="Times New Roman" pitchFamily="18" charset="0"/>
              </a:rPr>
              <a:t>kendala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</a:rPr>
              <a:t>)  </a:t>
            </a:r>
            <a:r>
              <a:rPr lang="en-US" dirty="0">
                <a:solidFill>
                  <a:srgbClr val="EB15C2"/>
                </a:solidFill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tambahkan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2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buah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variabel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  <a:sym typeface="Wingdings" pitchFamily="2" charset="2"/>
              </a:rPr>
              <a:t> slack</a:t>
            </a:r>
            <a:endParaRPr lang="en-US" dirty="0">
              <a:solidFill>
                <a:srgbClr val="0070C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ular Callout 23"/>
          <p:cNvSpPr/>
          <p:nvPr/>
        </p:nvSpPr>
        <p:spPr bwMode="auto">
          <a:xfrm>
            <a:off x="7576783" y="3883920"/>
            <a:ext cx="2057400" cy="1464231"/>
          </a:xfrm>
          <a:prstGeom prst="wedgeRoundRectCallout">
            <a:avLst>
              <a:gd name="adj1" fmla="val -147103"/>
              <a:gd name="adj2" fmla="val 83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cs typeface="Times New Roman" pitchFamily="18" charset="0"/>
              </a:rPr>
              <a:t>Untuk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kendala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,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variabel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 slack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bertanda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negatif</a:t>
            </a:r>
            <a:endParaRPr lang="en-GB" sz="2000" dirty="0"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10736" y="3127585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cs typeface="Times New Roman" panose="02020603050405020304" pitchFamily="18" charset="0"/>
              </a:rPr>
              <a:t>Karena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kedua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berbentuk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pertidaksamaan</a:t>
            </a:r>
            <a:r>
              <a:rPr lang="en-US" altLang="id-ID" dirty="0">
                <a:cs typeface="Times New Roman" panose="02020603050405020304" pitchFamily="18" charset="0"/>
              </a:rPr>
              <a:t>, </a:t>
            </a:r>
            <a:r>
              <a:rPr lang="en-US" altLang="id-ID" dirty="0" err="1">
                <a:cs typeface="Times New Roman" panose="02020603050405020304" pitchFamily="18" charset="0"/>
              </a:rPr>
              <a:t>maka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tambahkan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variabel</a:t>
            </a:r>
            <a:r>
              <a:rPr lang="en-US" altLang="id-ID" dirty="0">
                <a:cs typeface="Times New Roman" panose="02020603050405020304" pitchFamily="18" charset="0"/>
              </a:rPr>
              <a:t> slack </a:t>
            </a:r>
            <a:r>
              <a:rPr lang="en-US" altLang="id-ID" dirty="0" err="1">
                <a:cs typeface="Times New Roman" panose="02020603050405020304" pitchFamily="18" charset="0"/>
              </a:rPr>
              <a:t>untuk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tiap</a:t>
            </a:r>
            <a:r>
              <a:rPr lang="en-US" altLang="id-ID" dirty="0"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cs typeface="Times New Roman" panose="02020603050405020304" pitchFamily="18" charset="0"/>
              </a:rPr>
              <a:t>kendala</a:t>
            </a:r>
            <a:endParaRPr lang="en-GB" altLang="id-ID" dirty="0">
              <a:cs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2136" y="1519447"/>
            <a:ext cx="533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   Minimumkan   Z  =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-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+ 4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altLang="id-ID" baseline="-2500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   Kendala	 </a:t>
            </a:r>
            <a:r>
              <a:rPr lang="en-US" altLang="id-ID">
                <a:solidFill>
                  <a:srgbClr val="800000"/>
                </a:solidFill>
                <a:cs typeface="Times New Roman" panose="02020603050405020304" pitchFamily="18" charset="0"/>
              </a:rPr>
              <a:t>-5 x</a:t>
            </a:r>
            <a:r>
              <a:rPr lang="en-US" altLang="id-ID" baseline="-25000">
                <a:solidFill>
                  <a:srgbClr val="8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800000"/>
                </a:solidFill>
                <a:cs typeface="Times New Roman" panose="02020603050405020304" pitchFamily="18" charset="0"/>
              </a:rPr>
              <a:t> -  2 x</a:t>
            </a:r>
            <a:r>
              <a:rPr lang="en-US" altLang="id-ID" baseline="-25000">
                <a:solidFill>
                  <a:srgbClr val="8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800000"/>
                </a:solidFill>
                <a:cs typeface="Times New Roman" panose="02020603050405020304" pitchFamily="18" charset="0"/>
              </a:rPr>
              <a:t> + 3 x</a:t>
            </a:r>
            <a:r>
              <a:rPr lang="en-US" altLang="id-ID" baseline="-25000">
                <a:solidFill>
                  <a:srgbClr val="8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8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8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 7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-  2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+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   8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      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aseline="-25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 0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10737" y="1062248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EB15C2"/>
                </a:solidFill>
                <a:cs typeface="Times New Roman" panose="02020603050405020304" pitchFamily="18" charset="0"/>
              </a:rPr>
              <a:t>Kalikan kedua ruas kendala 1 dengan  -1. Model menjadi :</a:t>
            </a:r>
            <a:endParaRPr lang="en-GB" altLang="id-ID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58361" y="4338847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solidFill>
                  <a:srgbClr val="0000FF"/>
                </a:solidFill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</a:rPr>
              <a:t>	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-5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- 2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+ 3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		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7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487161" y="4796047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-  2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+  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	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  8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10736" y="3881647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Minimumkan    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Z  =  2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-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b="1">
                <a:solidFill>
                  <a:srgbClr val="0000FF"/>
                </a:solidFill>
                <a:cs typeface="Times New Roman" panose="02020603050405020304" pitchFamily="18" charset="0"/>
              </a:rPr>
              <a:t> + 4 x</a:t>
            </a:r>
            <a:r>
              <a:rPr lang="en-US" altLang="id-ID" b="1" baseline="-2500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2896736" y="5329448"/>
            <a:ext cx="3046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x</a:t>
            </a:r>
            <a:r>
              <a:rPr lang="en-US" altLang="id-ID" b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	     </a:t>
            </a:r>
            <a:r>
              <a:rPr lang="id-ID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lang="en-GB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endParaRPr lang="en-GB" altLang="id-ID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5154161" y="433884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5782811" y="479604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4849361" y="4338847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5458961" y="4796048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5182737" y="3881647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 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  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6249536" y="388164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00C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GB" altLang="id-ID" b="1">
              <a:solidFill>
                <a:srgbClr val="00C06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5455786" y="388164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00C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GB" altLang="id-ID" b="1">
              <a:solidFill>
                <a:srgbClr val="00C060"/>
              </a:solidFill>
              <a:cs typeface="Times New Roman" panose="02020603050405020304" pitchFamily="18" charset="0"/>
            </a:endParaRP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4087361" y="5329448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id-ID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id-ID" b="1" baseline="-250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GB" altLang="id-ID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5792336" y="1595648"/>
            <a:ext cx="3200400" cy="1463675"/>
          </a:xfrm>
          <a:prstGeom prst="wedgeRoundRectCallout">
            <a:avLst>
              <a:gd name="adj1" fmla="val -66769"/>
              <a:gd name="adj2" fmla="val -112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/>
              <a:t>Perhatikan bahwa tanda </a:t>
            </a:r>
            <a:r>
              <a:rPr lang="en-US" altLang="id-ID" sz="200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 sz="2000">
                <a:cs typeface="Times New Roman" panose="02020603050405020304" pitchFamily="18" charset="0"/>
              </a:rPr>
              <a:t>  berubah menjadi  </a:t>
            </a:r>
            <a:r>
              <a:rPr lang="en-US" altLang="id-ID" sz="2000">
                <a:cs typeface="Times New Roman" panose="02020603050405020304" pitchFamily="18" charset="0"/>
                <a:sym typeface="Symbol" panose="05050102010706020507" pitchFamily="18" charset="2"/>
              </a:rPr>
              <a:t>  akibat perkalian kedua ruas dengan (-1)</a:t>
            </a:r>
            <a:endParaRPr lang="en-US" altLang="id-ID" sz="2000"/>
          </a:p>
        </p:txBody>
      </p:sp>
    </p:spTree>
    <p:extLst>
      <p:ext uri="{BB962C8B-B14F-4D97-AF65-F5344CB8AC3E}">
        <p14:creationId xmlns:p14="http://schemas.microsoft.com/office/powerpoint/2010/main" val="15166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3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3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3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3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utoUpdateAnimBg="0"/>
      <p:bldP spid="89092" grpId="0" build="p" autoUpdateAnimBg="0"/>
      <p:bldP spid="89093" grpId="0" autoUpdateAnimBg="0"/>
      <p:bldP spid="89094" grpId="0" autoUpdateAnimBg="0"/>
      <p:bldP spid="89095" grpId="0" autoUpdateAnimBg="0"/>
      <p:bldP spid="89096" grpId="0" autoUpdateAnimBg="0"/>
      <p:bldP spid="89097" grpId="0" autoUpdateAnimBg="0"/>
      <p:bldP spid="89098" grpId="0" autoUpdateAnimBg="0"/>
      <p:bldP spid="89099" grpId="0" autoUpdateAnimBg="0"/>
      <p:bldP spid="89100" grpId="0" autoUpdateAnimBg="0"/>
      <p:bldP spid="89101" grpId="0" autoUpdateAnimBg="0"/>
      <p:bldP spid="89102" grpId="0" autoUpdateAnimBg="0"/>
      <p:bldP spid="89103" grpId="0" autoUpdateAnimBg="0"/>
      <p:bldP spid="89104" grpId="0" autoUpdateAnimBg="0"/>
      <p:bldP spid="89105" grpId="0" autoUpdateAnimBg="0"/>
      <p:bldP spid="2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5584</TotalTime>
  <Words>1847</Words>
  <Application>Microsoft Office PowerPoint</Application>
  <PresentationFormat>Widescreen</PresentationFormat>
  <Paragraphs>502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Equation</vt:lpstr>
      <vt:lpstr>VISIO</vt:lpstr>
      <vt:lpstr>Riset Operasional Pertemuan 4:  “Program Linier: Metode Simpleks (1)”</vt:lpstr>
      <vt:lpstr>PowerPoint Presentation</vt:lpstr>
      <vt:lpstr>3.1 Bentuk Standar Simpleks</vt:lpstr>
      <vt:lpstr>PowerPoint Presentation</vt:lpstr>
      <vt:lpstr>PowerPoint Presentation</vt:lpstr>
      <vt:lpstr>Contoh 3.1</vt:lpstr>
      <vt:lpstr>Penyelesaian</vt:lpstr>
      <vt:lpstr>PowerPoint Presentation</vt:lpstr>
      <vt:lpstr>PowerPoint Presentation</vt:lpstr>
      <vt:lpstr>3.2 Metode Simpleks</vt:lpstr>
      <vt:lpstr>PowerPoint Presentation</vt:lpstr>
      <vt:lpstr>PowerPoint Presentation</vt:lpstr>
      <vt:lpstr>Bagan alir keseluruhan proses penyelesaian program linier dengan metode simpleks</vt:lpstr>
      <vt:lpstr>Bagan alir revisi tabel apabila tabel belum optimal</vt:lpstr>
      <vt:lpstr>Contoh 3.2 Program Linier – Simpleks Kendala  </vt:lpstr>
      <vt:lpstr>Iterasi Awal</vt:lpstr>
      <vt:lpstr>Revisi Tabel (1)</vt:lpstr>
      <vt:lpstr>Revisi Tabel (2)</vt:lpstr>
      <vt:lpstr>Revisi Tabel (3)</vt:lpstr>
      <vt:lpstr>Interpretasi Geometris</vt:lpstr>
      <vt:lpstr>Contoh 3.3</vt:lpstr>
      <vt:lpstr>Penyelesaian</vt:lpstr>
      <vt:lpstr>Penyelesaian</vt:lpstr>
      <vt:lpstr>PowerPoint Presentation</vt:lpstr>
      <vt:lpstr>PowerPoint Presentation</vt:lpstr>
      <vt:lpstr>Contoh 3.4 Program Linier – Simpleks dgn Kendala     (1)</vt:lpstr>
      <vt:lpstr>Contoh 3.4 Program Linier – Simpleks dgn Kendala     (2)</vt:lpstr>
      <vt:lpstr>Contoh 3.4 Program Linier – Simpleks dgn Kendala     (3)</vt:lpstr>
      <vt:lpstr>Contoh 3.4 Program Linier – Simpleks dgn Kendala     (4)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1 “Dasar Pemrograman C++”</dc:title>
  <dc:creator>4L134R</dc:creator>
  <cp:lastModifiedBy>mohal</cp:lastModifiedBy>
  <cp:revision>211</cp:revision>
  <dcterms:created xsi:type="dcterms:W3CDTF">2016-07-29T15:07:22Z</dcterms:created>
  <dcterms:modified xsi:type="dcterms:W3CDTF">2020-09-12T07:59:17Z</dcterms:modified>
</cp:coreProperties>
</file>