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6" r:id="rId2"/>
    <p:sldId id="547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88" r:id="rId23"/>
    <p:sldId id="589" r:id="rId24"/>
    <p:sldId id="590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567" r:id="rId34"/>
    <p:sldId id="600" r:id="rId35"/>
    <p:sldId id="601" r:id="rId36"/>
    <p:sldId id="568" r:id="rId37"/>
    <p:sldId id="569" r:id="rId38"/>
    <p:sldId id="570" r:id="rId39"/>
    <p:sldId id="571" r:id="rId40"/>
    <p:sldId id="572" r:id="rId41"/>
    <p:sldId id="573" r:id="rId42"/>
    <p:sldId id="574" r:id="rId43"/>
    <p:sldId id="575" r:id="rId44"/>
    <p:sldId id="636" r:id="rId45"/>
    <p:sldId id="637" r:id="rId46"/>
    <p:sldId id="638" r:id="rId47"/>
    <p:sldId id="640" r:id="rId48"/>
    <p:sldId id="639" r:id="rId49"/>
    <p:sldId id="641" r:id="rId50"/>
    <p:sldId id="642" r:id="rId51"/>
    <p:sldId id="643" r:id="rId52"/>
    <p:sldId id="644" r:id="rId53"/>
    <p:sldId id="645" r:id="rId54"/>
    <p:sldId id="646" r:id="rId55"/>
    <p:sldId id="647" r:id="rId56"/>
    <p:sldId id="648" r:id="rId57"/>
    <p:sldId id="649" r:id="rId58"/>
    <p:sldId id="650" r:id="rId59"/>
    <p:sldId id="651" r:id="rId60"/>
    <p:sldId id="652" r:id="rId61"/>
    <p:sldId id="295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5114-9921-4EE1-98A0-62AFD2D88B31}" type="datetimeFigureOut">
              <a:rPr lang="id-ID" smtClean="0"/>
              <a:t>18/10/2020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2F513-7F1C-416C-8C1F-02EFBECE34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90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7.wmf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image" Target="../media/image62.pn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11" Type="http://schemas.openxmlformats.org/officeDocument/2006/relationships/image" Target="../media/image80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11" Type="http://schemas.openxmlformats.org/officeDocument/2006/relationships/image" Target="../media/image93.png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3.wmf"/><Relationship Id="rId9" Type="http://schemas.openxmlformats.org/officeDocument/2006/relationships/image" Target="../media/image1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2.png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4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image" Target="../media/image1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4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7" Type="http://schemas.openxmlformats.org/officeDocument/2006/relationships/image" Target="../media/image1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6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58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7" Type="http://schemas.openxmlformats.org/officeDocument/2006/relationships/image" Target="../media/image1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7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7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70" y="2404534"/>
            <a:ext cx="8594734" cy="1646302"/>
          </a:xfrm>
        </p:spPr>
        <p:txBody>
          <a:bodyPr/>
          <a:lstStyle/>
          <a:p>
            <a:r>
              <a:rPr lang="id-ID" dirty="0"/>
              <a:t>Riset Operasional</a:t>
            </a:r>
            <a:br>
              <a:rPr lang="id-ID" dirty="0"/>
            </a:br>
            <a:r>
              <a:rPr lang="id-ID" sz="3600" dirty="0">
                <a:solidFill>
                  <a:srgbClr val="FF0000"/>
                </a:solidFill>
              </a:rPr>
              <a:t>Pertemuan </a:t>
            </a:r>
            <a:r>
              <a:rPr lang="en-US" sz="3600" dirty="0">
                <a:solidFill>
                  <a:srgbClr val="FF0000"/>
                </a:solidFill>
              </a:rPr>
              <a:t>7</a:t>
            </a:r>
            <a:r>
              <a:rPr lang="id-ID" sz="3600" dirty="0">
                <a:solidFill>
                  <a:srgbClr val="FF0000"/>
                </a:solidFill>
              </a:rPr>
              <a:t>: 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id-ID" sz="3600" dirty="0">
                <a:solidFill>
                  <a:srgbClr val="FF0000"/>
                </a:solidFill>
              </a:rPr>
              <a:t>“Program Bilangan Bulat (2)”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4756"/>
          </a:xfrm>
        </p:spPr>
        <p:txBody>
          <a:bodyPr>
            <a:normAutofit/>
          </a:bodyPr>
          <a:lstStyle/>
          <a:p>
            <a:r>
              <a:rPr lang="id-ID" dirty="0"/>
              <a:t>Dosen : MOH. ALI ALBAR, ST., M.Eng</a:t>
            </a:r>
          </a:p>
          <a:p>
            <a:r>
              <a:rPr lang="id-ID" dirty="0"/>
              <a:t>Program Studi Teknik Informatika</a:t>
            </a:r>
          </a:p>
          <a:p>
            <a:r>
              <a:rPr lang="id-ID" dirty="0"/>
              <a:t>Fakultas Teknik UNRAM</a:t>
            </a:r>
          </a:p>
        </p:txBody>
      </p:sp>
    </p:spTree>
    <p:extLst>
      <p:ext uri="{BB962C8B-B14F-4D97-AF65-F5344CB8AC3E}">
        <p14:creationId xmlns:p14="http://schemas.microsoft.com/office/powerpoint/2010/main" val="266995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mengurangi jumlah iterasi maka pada setiap titik dilakukan </a:t>
            </a:r>
            <a:r>
              <a:rPr lang="id-ID" dirty="0">
                <a:solidFill>
                  <a:srgbClr val="FF0000"/>
                </a:solidFill>
              </a:rPr>
              <a:t>proses uji penyelesaian nol </a:t>
            </a:r>
            <a:r>
              <a:rPr lang="id-ID" i="1" dirty="0">
                <a:solidFill>
                  <a:srgbClr val="FF0000"/>
                </a:solidFill>
              </a:rPr>
              <a:t>(zero completion test) </a:t>
            </a:r>
            <a:r>
              <a:rPr lang="id-ID" dirty="0">
                <a:solidFill>
                  <a:srgbClr val="FF0000"/>
                </a:solidFill>
              </a:rPr>
              <a:t>dan uji infisibilitas </a:t>
            </a:r>
            <a:r>
              <a:rPr lang="id-ID" i="1" dirty="0">
                <a:solidFill>
                  <a:srgbClr val="FF0000"/>
                </a:solidFill>
              </a:rPr>
              <a:t>(infeasibility test)</a:t>
            </a:r>
            <a:endParaRPr lang="id-ID" dirty="0">
              <a:solidFill>
                <a:srgbClr val="FF0000"/>
              </a:solidFill>
            </a:endParaRPr>
          </a:p>
          <a:p>
            <a:endParaRPr lang="id-ID" i="1" dirty="0"/>
          </a:p>
          <a:p>
            <a:r>
              <a:rPr lang="id-ID" dirty="0"/>
              <a:t>Kedua uji ini digunakan untuk menentukan apakah titik tersebut perlu dicabangkan atau tidak.</a:t>
            </a:r>
          </a:p>
          <a:p>
            <a:endParaRPr lang="id-ID" dirty="0"/>
          </a:p>
          <a:p>
            <a:r>
              <a:rPr lang="id-ID" dirty="0">
                <a:solidFill>
                  <a:srgbClr val="FF0000"/>
                </a:solidFill>
              </a:rPr>
              <a:t>Jika perlu</a:t>
            </a:r>
            <a:r>
              <a:rPr lang="id-ID" dirty="0"/>
              <a:t>, lakukan </a:t>
            </a:r>
            <a:r>
              <a:rPr lang="id-ID" dirty="0">
                <a:solidFill>
                  <a:srgbClr val="FF0000"/>
                </a:solidFill>
              </a:rPr>
              <a:t>percabangan kiri </a:t>
            </a:r>
            <a:r>
              <a:rPr lang="id-ID" dirty="0"/>
              <a:t>dengan mengambil                    </a:t>
            </a:r>
          </a:p>
          <a:p>
            <a:endParaRPr lang="id-ID" dirty="0"/>
          </a:p>
          <a:p>
            <a:r>
              <a:rPr lang="id-ID" dirty="0">
                <a:solidFill>
                  <a:srgbClr val="FF0000"/>
                </a:solidFill>
              </a:rPr>
              <a:t>Jika tidak perlu</a:t>
            </a:r>
            <a:r>
              <a:rPr lang="id-ID" dirty="0"/>
              <a:t> dicabangkan, lakukan proses </a:t>
            </a:r>
            <a:r>
              <a:rPr lang="id-ID" dirty="0">
                <a:solidFill>
                  <a:srgbClr val="FF0000"/>
                </a:solidFill>
              </a:rPr>
              <a:t>backtracking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19394"/>
              </p:ext>
            </p:extLst>
          </p:nvPr>
        </p:nvGraphicFramePr>
        <p:xfrm>
          <a:off x="6998672" y="4224978"/>
          <a:ext cx="974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3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8672" y="4224978"/>
                        <a:ext cx="97472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6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347"/>
            <a:ext cx="8596668" cy="1320800"/>
          </a:xfrm>
        </p:spPr>
        <p:txBody>
          <a:bodyPr/>
          <a:lstStyle/>
          <a:p>
            <a:r>
              <a:rPr lang="id-ID" dirty="0"/>
              <a:t>5.1.1.1 Uji Penyelesaian Nol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5349921"/>
          </a:xfrm>
        </p:spPr>
        <p:txBody>
          <a:bodyPr>
            <a:normAutofit/>
          </a:bodyPr>
          <a:lstStyle/>
          <a:p>
            <a:r>
              <a:rPr lang="id-ID" dirty="0"/>
              <a:t>Penyelesian nol adalah pemberian nilai nol pada semua variabel bebas.</a:t>
            </a:r>
          </a:p>
          <a:p>
            <a:r>
              <a:rPr lang="id-ID" dirty="0">
                <a:solidFill>
                  <a:srgbClr val="FF0000"/>
                </a:solidFill>
              </a:rPr>
              <a:t>z</a:t>
            </a:r>
            <a:r>
              <a:rPr lang="id-ID" baseline="-25000" dirty="0">
                <a:solidFill>
                  <a:srgbClr val="FF0000"/>
                </a:solidFill>
              </a:rPr>
              <a:t>u</a:t>
            </a:r>
            <a:r>
              <a:rPr lang="id-ID" dirty="0">
                <a:solidFill>
                  <a:srgbClr val="FF0000"/>
                </a:solidFill>
              </a:rPr>
              <a:t> = batas atas</a:t>
            </a:r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  <a:p>
            <a:r>
              <a:rPr lang="id-ID" dirty="0"/>
              <a:t>Pada awal proses belum ditemukan batas atas penyelesaian sehingga </a:t>
            </a:r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50174"/>
              </p:ext>
            </p:extLst>
          </p:nvPr>
        </p:nvGraphicFramePr>
        <p:xfrm>
          <a:off x="8359828" y="6025843"/>
          <a:ext cx="14462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5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9828" y="6025843"/>
                        <a:ext cx="1446212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715" y="1742705"/>
            <a:ext cx="5080000" cy="42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757"/>
            <a:ext cx="8596668" cy="1320800"/>
          </a:xfrm>
        </p:spPr>
        <p:txBody>
          <a:bodyPr/>
          <a:lstStyle/>
          <a:p>
            <a:r>
              <a:rPr lang="id-ID" dirty="0"/>
              <a:t>5.1.1.2 Uji Infisibilitas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128"/>
            <a:ext cx="8596668" cy="5506871"/>
          </a:xfrm>
        </p:spPr>
        <p:txBody>
          <a:bodyPr/>
          <a:lstStyle/>
          <a:p>
            <a:r>
              <a:rPr lang="id-ID" dirty="0"/>
              <a:t>Digunakan untuk menentukan apakah dalam proses berikutnya nanti akan mungkin memperoleh penyelesaian fisibel.</a:t>
            </a:r>
          </a:p>
          <a:p>
            <a:pPr marL="804863">
              <a:buFont typeface="+mj-lt"/>
              <a:buAutoNum type="arabicPeriod"/>
            </a:pPr>
            <a:r>
              <a:rPr lang="id-ID" dirty="0">
                <a:solidFill>
                  <a:srgbClr val="FF0000"/>
                </a:solidFill>
              </a:rPr>
              <a:t>Jika mungkin</a:t>
            </a:r>
            <a:r>
              <a:rPr lang="id-ID" dirty="0"/>
              <a:t>, maka dilakukan percabangan untuk memperoleh penyelesaian lainnya.</a:t>
            </a:r>
          </a:p>
          <a:p>
            <a:pPr marL="804863">
              <a:buFont typeface="+mj-lt"/>
              <a:buAutoNum type="arabicPeriod"/>
            </a:pPr>
            <a:r>
              <a:rPr lang="id-ID" dirty="0">
                <a:solidFill>
                  <a:srgbClr val="FF0000"/>
                </a:solidFill>
              </a:rPr>
              <a:t>Jika tidak mungkin</a:t>
            </a:r>
            <a:r>
              <a:rPr lang="id-ID" dirty="0"/>
              <a:t>, maka titik tersebut tidak perlu dicabangkan lagi.</a:t>
            </a:r>
          </a:p>
          <a:p>
            <a:r>
              <a:rPr lang="id-ID" dirty="0"/>
              <a:t>Uji infisibilitas dilakukan dengan </a:t>
            </a:r>
            <a:r>
              <a:rPr lang="id-ID" dirty="0">
                <a:solidFill>
                  <a:srgbClr val="FF0000"/>
                </a:solidFill>
              </a:rPr>
              <a:t>mengevaluasi besarnya nilai maksimum variabel longgar (variabel slack) pada tiap kendala</a:t>
            </a:r>
            <a:r>
              <a:rPr lang="id-ID" dirty="0"/>
              <a:t>.</a:t>
            </a:r>
          </a:p>
          <a:p>
            <a:r>
              <a:rPr lang="id-ID" dirty="0"/>
              <a:t>Dalam bentuk standar, semua kendala berbentuk         sehingga diperlukan penambahan </a:t>
            </a:r>
            <a:r>
              <a:rPr lang="id-ID" dirty="0">
                <a:solidFill>
                  <a:srgbClr val="FF0000"/>
                </a:solidFill>
              </a:rPr>
              <a:t>variabel longgar ( = s ) </a:t>
            </a:r>
            <a:r>
              <a:rPr lang="id-ID" dirty="0"/>
              <a:t>untuk menjadikannya kendala persamaan</a:t>
            </a:r>
          </a:p>
          <a:p>
            <a:endParaRPr lang="id-ID" dirty="0"/>
          </a:p>
          <a:p>
            <a:r>
              <a:rPr lang="id-ID" dirty="0">
                <a:solidFill>
                  <a:srgbClr val="FF0000"/>
                </a:solidFill>
              </a:rPr>
              <a:t>Jika nilai maksimum variabel longgar pada suatu kendala adalah negatif           berarti tidaklah mungkin memperoleh penyelesaian fisibel sehingga titik tersebut tidak perlu dicabangkan.</a:t>
            </a:r>
          </a:p>
          <a:p>
            <a:r>
              <a:rPr lang="id-ID" dirty="0">
                <a:solidFill>
                  <a:srgbClr val="FF0000"/>
                </a:solidFill>
              </a:rPr>
              <a:t>Sebaliknya, Jika nilai maksimum                untuk semua kendala, berarti titik tersebut perlu dicabangkan.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77743"/>
              </p:ext>
            </p:extLst>
          </p:nvPr>
        </p:nvGraphicFramePr>
        <p:xfrm>
          <a:off x="6257750" y="3787018"/>
          <a:ext cx="2476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8"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7750" y="3787018"/>
                        <a:ext cx="2476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95386"/>
              </p:ext>
            </p:extLst>
          </p:nvPr>
        </p:nvGraphicFramePr>
        <p:xfrm>
          <a:off x="8602733" y="4796666"/>
          <a:ext cx="9413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9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2733" y="4796666"/>
                        <a:ext cx="941388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10731"/>
              </p:ext>
            </p:extLst>
          </p:nvPr>
        </p:nvGraphicFramePr>
        <p:xfrm>
          <a:off x="4504974" y="5754285"/>
          <a:ext cx="9413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0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4974" y="5754285"/>
                        <a:ext cx="941388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21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00249"/>
            <a:ext cx="9217293" cy="5895832"/>
          </a:xfrm>
        </p:spPr>
        <p:txBody>
          <a:bodyPr/>
          <a:lstStyle/>
          <a:p>
            <a:r>
              <a:rPr lang="id-ID" dirty="0"/>
              <a:t>Contoh: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r>
              <a:rPr lang="id-ID" dirty="0"/>
              <a:t>Misalkan pada suatu iterasi, variabel tetapnya adalah </a:t>
            </a:r>
          </a:p>
          <a:p>
            <a:pPr marL="0" indent="0">
              <a:buNone/>
            </a:pPr>
            <a:r>
              <a:rPr lang="id-ID" dirty="0"/>
              <a:t>Maka kendala tersebut menjadi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Untuk mengubahnya menjadi bentuk persamaan, tambahkan variabel longgar s: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Karena semua        hanya mungkin bernilai 0 dan 1, maka nilai maksimum s akan dicapai jika semua variabel yang memiliki koefisien positif                      diberi nilai = 1 dan yang berkoefisien negatif                       diberi nilai = 0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85126"/>
              </p:ext>
            </p:extLst>
          </p:nvPr>
        </p:nvGraphicFramePr>
        <p:xfrm>
          <a:off x="2240934" y="682836"/>
          <a:ext cx="415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7" name="Equation" r:id="rId3" imgW="2120760" imgH="228600" progId="Equation.DSMT4">
                  <p:embed/>
                </p:oleObj>
              </mc:Choice>
              <mc:Fallback>
                <p:oleObj name="Equation" r:id="rId3" imgW="21207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0934" y="682836"/>
                        <a:ext cx="41529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3025"/>
              </p:ext>
            </p:extLst>
          </p:nvPr>
        </p:nvGraphicFramePr>
        <p:xfrm>
          <a:off x="6529388" y="1062271"/>
          <a:ext cx="2212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8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9388" y="1062271"/>
                        <a:ext cx="22129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72620"/>
              </p:ext>
            </p:extLst>
          </p:nvPr>
        </p:nvGraphicFramePr>
        <p:xfrm>
          <a:off x="2240934" y="1892533"/>
          <a:ext cx="51228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9" name="Equation" r:id="rId7" imgW="2616120" imgH="482400" progId="Equation.DSMT4">
                  <p:embed/>
                </p:oleObj>
              </mc:Choice>
              <mc:Fallback>
                <p:oleObj name="Equation" r:id="rId7" imgW="261612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0934" y="1892533"/>
                        <a:ext cx="5122862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10207"/>
              </p:ext>
            </p:extLst>
          </p:nvPr>
        </p:nvGraphicFramePr>
        <p:xfrm>
          <a:off x="2240934" y="3534029"/>
          <a:ext cx="63912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0" name="Equation" r:id="rId9" imgW="3263760" imgH="457200" progId="Equation.DSMT4">
                  <p:embed/>
                </p:oleObj>
              </mc:Choice>
              <mc:Fallback>
                <p:oleObj name="Equation" r:id="rId9" imgW="3263760" imgH="457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0934" y="3534029"/>
                        <a:ext cx="6391275" cy="89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2935"/>
              </p:ext>
            </p:extLst>
          </p:nvPr>
        </p:nvGraphicFramePr>
        <p:xfrm>
          <a:off x="2322822" y="4677051"/>
          <a:ext cx="2984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1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2822" y="4677051"/>
                        <a:ext cx="298450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63988"/>
              </p:ext>
            </p:extLst>
          </p:nvPr>
        </p:nvGraphicFramePr>
        <p:xfrm>
          <a:off x="6818124" y="4942626"/>
          <a:ext cx="1417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2" name="Equation" r:id="rId13" imgW="723600" imgH="253800" progId="Equation.DSMT4">
                  <p:embed/>
                </p:oleObj>
              </mc:Choice>
              <mc:Fallback>
                <p:oleObj name="Equation" r:id="rId13" imgW="723600" imgH="253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18124" y="4942626"/>
                        <a:ext cx="14176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13552"/>
              </p:ext>
            </p:extLst>
          </p:nvPr>
        </p:nvGraphicFramePr>
        <p:xfrm>
          <a:off x="3868342" y="5219159"/>
          <a:ext cx="1417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3" name="Equation" r:id="rId15" imgW="723600" imgH="253800" progId="Equation.DSMT4">
                  <p:embed/>
                </p:oleObj>
              </mc:Choice>
              <mc:Fallback>
                <p:oleObj name="Equation" r:id="rId15" imgW="72360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68342" y="5219159"/>
                        <a:ext cx="141763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97930"/>
              </p:ext>
            </p:extLst>
          </p:nvPr>
        </p:nvGraphicFramePr>
        <p:xfrm>
          <a:off x="2240934" y="5624959"/>
          <a:ext cx="3929066" cy="84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4" name="Equation" r:id="rId17" imgW="2234880" imgH="482400" progId="Equation.DSMT4">
                  <p:embed/>
                </p:oleObj>
              </mc:Choice>
              <mc:Fallback>
                <p:oleObj name="Equation" r:id="rId17" imgW="223488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40934" y="5624959"/>
                        <a:ext cx="3929066" cy="849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61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6037"/>
            <a:ext cx="8596668" cy="5345326"/>
          </a:xfrm>
        </p:spPr>
        <p:txBody>
          <a:bodyPr/>
          <a:lstStyle/>
          <a:p>
            <a:r>
              <a:rPr lang="id-ID" dirty="0"/>
              <a:t>Bagan alir uji infisibitas pada titik-k</a:t>
            </a: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70" y="2024741"/>
            <a:ext cx="6881260" cy="33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Selesaikan program 0-1 berikut ini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Minimumkan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76413"/>
              </p:ext>
            </p:extLst>
          </p:nvPr>
        </p:nvGraphicFramePr>
        <p:xfrm>
          <a:off x="2921000" y="3951572"/>
          <a:ext cx="39782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6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0" y="3951572"/>
                        <a:ext cx="3978275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68847"/>
              </p:ext>
            </p:extLst>
          </p:nvPr>
        </p:nvGraphicFramePr>
        <p:xfrm>
          <a:off x="2921000" y="2964833"/>
          <a:ext cx="3829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7" name="Equation" r:id="rId5" imgW="1955520" imgH="228600" progId="Equation.DSMT4">
                  <p:embed/>
                </p:oleObj>
              </mc:Choice>
              <mc:Fallback>
                <p:oleObj name="Equation" r:id="rId5" imgW="195552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1000" y="2964833"/>
                        <a:ext cx="38290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26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Penyelesaian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Tampak bahwa soal sudah dalam bentuk standar, yaitu soal meminimumkan dengan semua                , dan semua kendala berbentuk          </a:t>
            </a:r>
          </a:p>
          <a:p>
            <a:endParaRPr lang="id-ID" dirty="0"/>
          </a:p>
          <a:p>
            <a:r>
              <a:rPr lang="id-ID" dirty="0"/>
              <a:t>Tampak pula bahwa ruas kanan kendalanya negatif sehingga penyelesaian optimalnya bukan                  untuk semua I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79951"/>
              </p:ext>
            </p:extLst>
          </p:nvPr>
        </p:nvGraphicFramePr>
        <p:xfrm>
          <a:off x="2725951" y="2416009"/>
          <a:ext cx="8937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1" name="Equation" r:id="rId3" imgW="457200" imgH="241200" progId="Equation.DSMT4">
                  <p:embed/>
                </p:oleObj>
              </mc:Choice>
              <mc:Fallback>
                <p:oleObj name="Equation" r:id="rId3" imgW="45720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5951" y="2416009"/>
                        <a:ext cx="893763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0599"/>
              </p:ext>
            </p:extLst>
          </p:nvPr>
        </p:nvGraphicFramePr>
        <p:xfrm>
          <a:off x="7034892" y="2456953"/>
          <a:ext cx="2476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2" name="Equation" r:id="rId5" imgW="126720" imgH="152280" progId="Equation.DSMT4">
                  <p:embed/>
                </p:oleObj>
              </mc:Choice>
              <mc:Fallback>
                <p:oleObj name="Equation" r:id="rId5" imgW="126720" imgH="1522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4892" y="2456953"/>
                        <a:ext cx="2476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72640"/>
              </p:ext>
            </p:extLst>
          </p:nvPr>
        </p:nvGraphicFramePr>
        <p:xfrm>
          <a:off x="3102637" y="3495675"/>
          <a:ext cx="869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3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2637" y="3495675"/>
                        <a:ext cx="8699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18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332"/>
            <a:ext cx="8596668" cy="1320800"/>
          </a:xfrm>
        </p:spPr>
        <p:txBody>
          <a:bodyPr/>
          <a:lstStyle/>
          <a:p>
            <a:r>
              <a:rPr lang="id-ID" dirty="0"/>
              <a:t>Program-0 (program mula-mula)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9802"/>
            <a:ext cx="10295466" cy="5650179"/>
          </a:xfrm>
        </p:spPr>
        <p:txBody>
          <a:bodyPr/>
          <a:lstStyle/>
          <a:p>
            <a:r>
              <a:rPr lang="id-ID" dirty="0"/>
              <a:t>Karena pada awalnya belum ditemukan penyelesaian fisibel maka diambil batas atas penyelesaian                      </a:t>
            </a:r>
          </a:p>
          <a:p>
            <a:r>
              <a:rPr lang="id-ID" dirty="0"/>
              <a:t>Pada program-0, belum ada variabel yang diberi nilai sehingga semua variabelnya merupakan variabel bebas.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</a:rPr>
              <a:t>UJI PENYELESAIAN NOL</a:t>
            </a:r>
          </a:p>
          <a:p>
            <a:pPr marL="0" indent="0">
              <a:buNone/>
            </a:pPr>
            <a:endParaRPr lang="id-ID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Ambil               untuk semua variabel bebas (berarti                                               )</a:t>
            </a:r>
          </a:p>
          <a:p>
            <a:pPr marL="0" indent="0">
              <a:buNone/>
            </a:pPr>
            <a:r>
              <a:rPr lang="id-ID" dirty="0"/>
              <a:t>Maka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Karena                maka selanjutnya uji apakah pengambilan                tersebut merupakan penyelesaian fisibel (memenuhi semua kendala):</a:t>
            </a:r>
          </a:p>
          <a:p>
            <a:pPr marL="0" indent="0">
              <a:buNone/>
            </a:pPr>
            <a:r>
              <a:rPr lang="id-ID" dirty="0"/>
              <a:t>Kendala-1:     </a:t>
            </a:r>
          </a:p>
          <a:p>
            <a:pPr marL="0" indent="0">
              <a:buNone/>
            </a:pPr>
            <a:r>
              <a:rPr lang="id-ID" dirty="0"/>
              <a:t>Jadi penyelesaian dengan                tersebut tidak fisibel sehingga selanjutnya dilakukan uji infisibitas. Perhatikan bahwa kendala-2 tidak perlu diuji lagi.                               </a:t>
            </a:r>
            <a:r>
              <a:rPr lang="id-ID" b="1" dirty="0">
                <a:solidFill>
                  <a:srgbClr val="FF0000"/>
                </a:solidFill>
              </a:rPr>
              <a:t>             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27802"/>
              </p:ext>
            </p:extLst>
          </p:nvPr>
        </p:nvGraphicFramePr>
        <p:xfrm>
          <a:off x="2574686" y="1172707"/>
          <a:ext cx="842963" cy="3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3" name="Equation" r:id="rId3" imgW="431640" imgH="177480" progId="Equation.DSMT4">
                  <p:embed/>
                </p:oleObj>
              </mc:Choice>
              <mc:Fallback>
                <p:oleObj name="Equation" r:id="rId3" imgW="431640" imgH="177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4686" y="1172707"/>
                        <a:ext cx="842963" cy="38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255719"/>
              </p:ext>
            </p:extLst>
          </p:nvPr>
        </p:nvGraphicFramePr>
        <p:xfrm>
          <a:off x="2265805" y="5231690"/>
          <a:ext cx="54197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4" name="Equation" r:id="rId5" imgW="2768400" imgH="253800" progId="Equation.DSMT4">
                  <p:embed/>
                </p:oleObj>
              </mc:Choice>
              <mc:Fallback>
                <p:oleObj name="Equation" r:id="rId5" imgW="27684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5805" y="5231690"/>
                        <a:ext cx="5419725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90279"/>
              </p:ext>
            </p:extLst>
          </p:nvPr>
        </p:nvGraphicFramePr>
        <p:xfrm>
          <a:off x="3539364" y="5686839"/>
          <a:ext cx="869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5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9364" y="5686839"/>
                        <a:ext cx="8699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19134"/>
              </p:ext>
            </p:extLst>
          </p:nvPr>
        </p:nvGraphicFramePr>
        <p:xfrm>
          <a:off x="6992248" y="4577001"/>
          <a:ext cx="869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6"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2248" y="4577001"/>
                        <a:ext cx="8699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3849"/>
              </p:ext>
            </p:extLst>
          </p:nvPr>
        </p:nvGraphicFramePr>
        <p:xfrm>
          <a:off x="1572994" y="4549705"/>
          <a:ext cx="895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7"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72994" y="4549705"/>
                        <a:ext cx="8953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23521"/>
              </p:ext>
            </p:extLst>
          </p:nvPr>
        </p:nvGraphicFramePr>
        <p:xfrm>
          <a:off x="6250252" y="3388867"/>
          <a:ext cx="29829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8" name="Equation" r:id="rId12" imgW="1523880" imgH="228600" progId="Equation.DSMT4">
                  <p:embed/>
                </p:oleObj>
              </mc:Choice>
              <mc:Fallback>
                <p:oleObj name="Equation" r:id="rId12" imgW="15238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50252" y="3388867"/>
                        <a:ext cx="29829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30671"/>
              </p:ext>
            </p:extLst>
          </p:nvPr>
        </p:nvGraphicFramePr>
        <p:xfrm>
          <a:off x="1453287" y="3372885"/>
          <a:ext cx="869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9" name="Equation" r:id="rId14" imgW="444240" imgH="228600" progId="Equation.DSMT4">
                  <p:embed/>
                </p:oleObj>
              </mc:Choice>
              <mc:Fallback>
                <p:oleObj name="Equation" r:id="rId14" imgW="4442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3287" y="3372885"/>
                        <a:ext cx="86995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4308"/>
              </p:ext>
            </p:extLst>
          </p:nvPr>
        </p:nvGraphicFramePr>
        <p:xfrm>
          <a:off x="1833248" y="3871513"/>
          <a:ext cx="5246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90" name="Equation" r:id="rId15" imgW="2679480" imgH="253800" progId="Equation.DSMT4">
                  <p:embed/>
                </p:oleObj>
              </mc:Choice>
              <mc:Fallback>
                <p:oleObj name="Equation" r:id="rId15" imgW="267948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3248" y="3871513"/>
                        <a:ext cx="5246688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403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1193"/>
            <a:ext cx="8596668" cy="644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 dirty="0">
                <a:solidFill>
                  <a:srgbClr val="FF0000"/>
                </a:solidFill>
              </a:rPr>
              <a:t>UJI INFISIBILITAS</a:t>
            </a:r>
          </a:p>
          <a:p>
            <a:r>
              <a:rPr lang="id-ID" dirty="0"/>
              <a:t>Untuk menjadikan kendala sebagai bentuk persamaan maka perlu ditambahkan variabel longgar s</a:t>
            </a:r>
            <a:r>
              <a:rPr lang="id-ID" baseline="-25000" dirty="0"/>
              <a:t>1</a:t>
            </a:r>
            <a:r>
              <a:rPr lang="id-ID" dirty="0"/>
              <a:t> dan s</a:t>
            </a:r>
            <a:r>
              <a:rPr lang="id-ID" baseline="-25000" dirty="0"/>
              <a:t>2</a:t>
            </a:r>
            <a:r>
              <a:rPr lang="id-ID" dirty="0"/>
              <a:t> pada kendala-1 dan kendala-2</a:t>
            </a:r>
          </a:p>
          <a:p>
            <a:r>
              <a:rPr lang="id-ID" dirty="0"/>
              <a:t>Kendala-1 : 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Kendala-2 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Karena                                                maka titik-1 perlu dicabangkan.</a:t>
            </a:r>
          </a:p>
          <a:p>
            <a:r>
              <a:rPr lang="id-ID" dirty="0"/>
              <a:t>Ambil sembarang variabel untuk dijadikan variabel tetap (misal ambil x</a:t>
            </a:r>
            <a:r>
              <a:rPr lang="id-ID" baseline="-25000" dirty="0"/>
              <a:t>1</a:t>
            </a:r>
            <a:r>
              <a:rPr lang="id-ID" dirty="0"/>
              <a:t>)</a:t>
            </a:r>
          </a:p>
          <a:p>
            <a:r>
              <a:rPr lang="id-ID" dirty="0"/>
              <a:t>Percabangan dilakukan dengan mengambil x</a:t>
            </a:r>
            <a:r>
              <a:rPr lang="id-ID" baseline="-25000" dirty="0"/>
              <a:t>1</a:t>
            </a:r>
            <a:r>
              <a:rPr lang="id-ID" dirty="0"/>
              <a:t> = 1</a:t>
            </a:r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84929"/>
              </p:ext>
            </p:extLst>
          </p:nvPr>
        </p:nvGraphicFramePr>
        <p:xfrm>
          <a:off x="2594450" y="1417348"/>
          <a:ext cx="6222004" cy="119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2" name="Equation" r:id="rId3" imgW="3708360" imgH="711000" progId="Equation.DSMT4">
                  <p:embed/>
                </p:oleObj>
              </mc:Choice>
              <mc:Fallback>
                <p:oleObj name="Equation" r:id="rId3" imgW="370836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4450" y="1417348"/>
                        <a:ext cx="6222004" cy="1192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86843"/>
              </p:ext>
            </p:extLst>
          </p:nvPr>
        </p:nvGraphicFramePr>
        <p:xfrm>
          <a:off x="2594450" y="2610330"/>
          <a:ext cx="65627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3" name="Equation" r:id="rId5" imgW="3695400" imgH="711000" progId="Equation.DSMT4">
                  <p:embed/>
                </p:oleObj>
              </mc:Choice>
              <mc:Fallback>
                <p:oleObj name="Equation" r:id="rId5" imgW="369540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4450" y="2610330"/>
                        <a:ext cx="6562725" cy="126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85466"/>
              </p:ext>
            </p:extLst>
          </p:nvPr>
        </p:nvGraphicFramePr>
        <p:xfrm>
          <a:off x="1997541" y="5447512"/>
          <a:ext cx="29098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4" name="Equation" r:id="rId7" imgW="1638000" imgH="241200" progId="Equation.DSMT4">
                  <p:embed/>
                </p:oleObj>
              </mc:Choice>
              <mc:Fallback>
                <p:oleObj name="Equation" r:id="rId7" imgW="16380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7541" y="5447512"/>
                        <a:ext cx="2909887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7175" y="3872392"/>
            <a:ext cx="2467428" cy="19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0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Program-1 (x</a:t>
            </a:r>
            <a:r>
              <a:rPr lang="id-ID" baseline="-25000" dirty="0"/>
              <a:t>1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1</a:t>
            </a:r>
            <a:r>
              <a:rPr lang="id-ID" dirty="0"/>
              <a:t>=1 pada model program-0 maka diperoleh: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33499"/>
              </p:ext>
            </p:extLst>
          </p:nvPr>
        </p:nvGraphicFramePr>
        <p:xfrm>
          <a:off x="3032125" y="3289762"/>
          <a:ext cx="3455988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8" name="Equation" r:id="rId3" imgW="1765080" imgH="711000" progId="Equation.DSMT4">
                  <p:embed/>
                </p:oleObj>
              </mc:Choice>
              <mc:Fallback>
                <p:oleObj name="Equation" r:id="rId3" imgW="176508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25" y="3289762"/>
                        <a:ext cx="3455988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94151"/>
              </p:ext>
            </p:extLst>
          </p:nvPr>
        </p:nvGraphicFramePr>
        <p:xfrm>
          <a:off x="3032125" y="2255838"/>
          <a:ext cx="3606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9" name="Equation" r:id="rId5" imgW="1841400" imgH="228600" progId="Equation.DSMT4">
                  <p:embed/>
                </p:oleObj>
              </mc:Choice>
              <mc:Fallback>
                <p:oleObj name="Equation" r:id="rId5" imgW="18414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2125" y="2255838"/>
                        <a:ext cx="36068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38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5.1 Program 0-1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Program 0-1 merupakan kasus khusus bilangan bulat, dimana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Program 0-1 lebih mudah dilakukan dibandingkan metode cabang batas ataupun bidang potong, dengan menguji semua kemungkinannya mengingat semua variabelnya hanya bernilai 0 atau 1.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Akan tetapi pengujian membutuhkan waktu yang lama jika jumlah variabelnya cukup besar.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Jika ada n buah variabel, maka ada 2</a:t>
            </a:r>
            <a:r>
              <a:rPr lang="id-ID" baseline="30000" dirty="0"/>
              <a:t>n</a:t>
            </a:r>
            <a:r>
              <a:rPr lang="id-ID" dirty="0"/>
              <a:t> kemungkinan penyelesaian.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92615"/>
              </p:ext>
            </p:extLst>
          </p:nvPr>
        </p:nvGraphicFramePr>
        <p:xfrm>
          <a:off x="7493316" y="2115204"/>
          <a:ext cx="3097346" cy="46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7" name="Equation" r:id="rId3" imgW="1714320" imgH="253800" progId="Equation.DSMT4">
                  <p:embed/>
                </p:oleObj>
              </mc:Choice>
              <mc:Fallback>
                <p:oleObj name="Equation" r:id="rId3" imgW="171432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3316" y="2115204"/>
                        <a:ext cx="3097346" cy="46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959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0880"/>
            <a:ext cx="8596668" cy="4749420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endParaRPr lang="id-ID" dirty="0"/>
          </a:p>
          <a:p>
            <a:r>
              <a:rPr lang="id-ID" dirty="0"/>
              <a:t>Variabel bebasnya adalah</a:t>
            </a:r>
          </a:p>
          <a:p>
            <a:r>
              <a:rPr lang="id-ID" dirty="0"/>
              <a:t>Dengan mengambil</a:t>
            </a:r>
          </a:p>
          <a:p>
            <a:r>
              <a:rPr lang="id-ID" dirty="0"/>
              <a:t>Karena                                      maka selanjutnya diuji apakah penyelesaian nol tersebut memenuhi semua kendala </a:t>
            </a:r>
          </a:p>
          <a:p>
            <a:endParaRPr lang="id-ID" dirty="0"/>
          </a:p>
          <a:p>
            <a:r>
              <a:rPr lang="id-ID" dirty="0"/>
              <a:t>Pada kendala-1 :</a:t>
            </a:r>
          </a:p>
          <a:p>
            <a:endParaRPr lang="id-ID" dirty="0"/>
          </a:p>
          <a:p>
            <a:r>
              <a:rPr lang="id-ID" dirty="0"/>
              <a:t>Tapi pada kendala-2 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sehingga perlu dilakukan uji infisibilitas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05562"/>
              </p:ext>
            </p:extLst>
          </p:nvPr>
        </p:nvGraphicFramePr>
        <p:xfrm>
          <a:off x="3825663" y="1880883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8" name="Equation" r:id="rId3" imgW="647640" imgH="253800" progId="Equation.DSMT4">
                  <p:embed/>
                </p:oleObj>
              </mc:Choice>
              <mc:Fallback>
                <p:oleObj name="Equation" r:id="rId3" imgW="64764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663" y="1880883"/>
                        <a:ext cx="1266825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44097"/>
              </p:ext>
            </p:extLst>
          </p:nvPr>
        </p:nvGraphicFramePr>
        <p:xfrm>
          <a:off x="3261223" y="2296074"/>
          <a:ext cx="5619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09" name="Equation" r:id="rId5" imgW="2869920" imgH="228600" progId="Equation.DSMT4">
                  <p:embed/>
                </p:oleObj>
              </mc:Choice>
              <mc:Fallback>
                <p:oleObj name="Equation" r:id="rId5" imgW="286992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1223" y="2296074"/>
                        <a:ext cx="56197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3706"/>
              </p:ext>
            </p:extLst>
          </p:nvPr>
        </p:nvGraphicFramePr>
        <p:xfrm>
          <a:off x="1989303" y="2697617"/>
          <a:ext cx="21891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10" name="Equation" r:id="rId7" imgW="1117440" imgH="228600" progId="Equation.DSMT4">
                  <p:embed/>
                </p:oleObj>
              </mc:Choice>
              <mc:Fallback>
                <p:oleObj name="Equation" r:id="rId7" imgW="11174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9303" y="2697617"/>
                        <a:ext cx="218916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07484"/>
              </p:ext>
            </p:extLst>
          </p:nvPr>
        </p:nvGraphicFramePr>
        <p:xfrm>
          <a:off x="3746204" y="3799187"/>
          <a:ext cx="42767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11" name="Equation" r:id="rId9" imgW="2184120" imgH="253800" progId="Equation.DSMT4">
                  <p:embed/>
                </p:oleObj>
              </mc:Choice>
              <mc:Fallback>
                <p:oleObj name="Equation" r:id="rId9" imgW="218412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6204" y="3799187"/>
                        <a:ext cx="4276725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18753"/>
              </p:ext>
            </p:extLst>
          </p:nvPr>
        </p:nvGraphicFramePr>
        <p:xfrm>
          <a:off x="3746204" y="4594004"/>
          <a:ext cx="46497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12" name="Equation" r:id="rId11" imgW="2374560" imgH="253800" progId="Equation.DSMT4">
                  <p:embed/>
                </p:oleObj>
              </mc:Choice>
              <mc:Fallback>
                <p:oleObj name="Equation" r:id="rId11" imgW="237456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46204" y="4594004"/>
                        <a:ext cx="4649788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52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r>
              <a:rPr lang="id-ID" dirty="0"/>
              <a:t>Slack kendala-1 : </a:t>
            </a:r>
          </a:p>
          <a:p>
            <a:r>
              <a:rPr lang="id-ID" dirty="0"/>
              <a:t>Slack kendala-2 :</a:t>
            </a:r>
          </a:p>
          <a:p>
            <a:r>
              <a:rPr lang="id-ID" dirty="0"/>
              <a:t>Karena keduanya          maka titik-1 perlu dicabangkan lagi dengan mengambil                 (program 2)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6886"/>
              </p:ext>
            </p:extLst>
          </p:nvPr>
        </p:nvGraphicFramePr>
        <p:xfrm>
          <a:off x="3180071" y="1524782"/>
          <a:ext cx="57308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0" name="Equation" r:id="rId3" imgW="3416040" imgH="241200" progId="Equation.DSMT4">
                  <p:embed/>
                </p:oleObj>
              </mc:Choice>
              <mc:Fallback>
                <p:oleObj name="Equation" r:id="rId3" imgW="341604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0071" y="1524782"/>
                        <a:ext cx="57308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874199"/>
              </p:ext>
            </p:extLst>
          </p:nvPr>
        </p:nvGraphicFramePr>
        <p:xfrm>
          <a:off x="3180071" y="1929594"/>
          <a:ext cx="6472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1" name="Equation" r:id="rId5" imgW="3644640" imgH="241200" progId="Equation.DSMT4">
                  <p:embed/>
                </p:oleObj>
              </mc:Choice>
              <mc:Fallback>
                <p:oleObj name="Equation" r:id="rId5" imgW="364464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0071" y="1929594"/>
                        <a:ext cx="6472238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54710"/>
              </p:ext>
            </p:extLst>
          </p:nvPr>
        </p:nvGraphicFramePr>
        <p:xfrm>
          <a:off x="3001346" y="2358219"/>
          <a:ext cx="4699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2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1346" y="2358219"/>
                        <a:ext cx="469900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85987"/>
              </p:ext>
            </p:extLst>
          </p:nvPr>
        </p:nvGraphicFramePr>
        <p:xfrm>
          <a:off x="9314171" y="2293132"/>
          <a:ext cx="676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3"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14171" y="2293132"/>
                        <a:ext cx="6762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6296" y="2786844"/>
            <a:ext cx="4041150" cy="39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Program-2 (x</a:t>
            </a:r>
            <a:r>
              <a:rPr lang="id-ID" baseline="-25000" dirty="0"/>
              <a:t>1</a:t>
            </a:r>
            <a:r>
              <a:rPr lang="id-ID" dirty="0"/>
              <a:t> = 1, x</a:t>
            </a:r>
            <a:r>
              <a:rPr lang="id-ID" baseline="-25000" dirty="0"/>
              <a:t>2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2</a:t>
            </a:r>
            <a:r>
              <a:rPr lang="id-ID" dirty="0"/>
              <a:t> = 1 pada model program-1 maka diperoleh: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09303"/>
              </p:ext>
            </p:extLst>
          </p:nvPr>
        </p:nvGraphicFramePr>
        <p:xfrm>
          <a:off x="3467100" y="3289300"/>
          <a:ext cx="2586038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6" name="Equation" r:id="rId3" imgW="1320480" imgH="711000" progId="Equation.DSMT4">
                  <p:embed/>
                </p:oleObj>
              </mc:Choice>
              <mc:Fallback>
                <p:oleObj name="Equation" r:id="rId3" imgW="132048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7100" y="3289300"/>
                        <a:ext cx="2586038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369306"/>
              </p:ext>
            </p:extLst>
          </p:nvPr>
        </p:nvGraphicFramePr>
        <p:xfrm>
          <a:off x="3392488" y="2255838"/>
          <a:ext cx="2886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7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2488" y="2255838"/>
                        <a:ext cx="28860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36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0880"/>
            <a:ext cx="8596668" cy="5459102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endParaRPr lang="id-ID" dirty="0"/>
          </a:p>
          <a:p>
            <a:r>
              <a:rPr lang="id-ID" dirty="0"/>
              <a:t>Variabel bebasnya adalah</a:t>
            </a:r>
          </a:p>
          <a:p>
            <a:r>
              <a:rPr lang="id-ID" dirty="0"/>
              <a:t>Dengan mengambil</a:t>
            </a:r>
          </a:p>
          <a:p>
            <a:r>
              <a:rPr lang="id-ID" dirty="0"/>
              <a:t>Pengujian penyelesaian nol pada kedua kendala akan menghasilkan:</a:t>
            </a:r>
          </a:p>
          <a:p>
            <a:r>
              <a:rPr lang="id-ID" dirty="0"/>
              <a:t>Pada kendala-1 :</a:t>
            </a:r>
          </a:p>
          <a:p>
            <a:r>
              <a:rPr lang="id-ID" dirty="0"/>
              <a:t>Tapi pada kendala-2 :</a:t>
            </a:r>
          </a:p>
          <a:p>
            <a:endParaRPr lang="id-ID" dirty="0"/>
          </a:p>
          <a:p>
            <a:r>
              <a:rPr lang="id-ID" dirty="0"/>
              <a:t>Semua kendala terpenuhi oleh penyelesaian nol. Maka z menjadi batas atas baru. Didapat </a:t>
            </a:r>
          </a:p>
          <a:p>
            <a:r>
              <a:rPr lang="id-ID" dirty="0"/>
              <a:t>Uji infisibilitas tidak perlu dilakukan.</a:t>
            </a:r>
          </a:p>
          <a:p>
            <a:r>
              <a:rPr lang="id-ID" dirty="0"/>
              <a:t>Setelah mendapatkan         baru (=9), lakukan backtracking ke node terdekat di atasnya, yaitu titik-1. Cabangkan titik-1 ke kanan dengan mengambil                  (program-3)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895859"/>
              </p:ext>
            </p:extLst>
          </p:nvPr>
        </p:nvGraphicFramePr>
        <p:xfrm>
          <a:off x="3825663" y="1880883"/>
          <a:ext cx="1266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06" name="Equation" r:id="rId3" imgW="647640" imgH="253800" progId="Equation.DSMT4">
                  <p:embed/>
                </p:oleObj>
              </mc:Choice>
              <mc:Fallback>
                <p:oleObj name="Equation" r:id="rId3" imgW="64764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663" y="1880883"/>
                        <a:ext cx="1266825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31184"/>
              </p:ext>
            </p:extLst>
          </p:nvPr>
        </p:nvGraphicFramePr>
        <p:xfrm>
          <a:off x="3546475" y="2295525"/>
          <a:ext cx="5048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07" name="Equation" r:id="rId5" imgW="2577960" imgH="228600" progId="Equation.DSMT4">
                  <p:embed/>
                </p:oleObj>
              </mc:Choice>
              <mc:Fallback>
                <p:oleObj name="Equation" r:id="rId5" imgW="25779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6475" y="2295525"/>
                        <a:ext cx="50482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36773"/>
              </p:ext>
            </p:extLst>
          </p:nvPr>
        </p:nvGraphicFramePr>
        <p:xfrm>
          <a:off x="3973513" y="3157538"/>
          <a:ext cx="27384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08" name="Equation" r:id="rId7" imgW="1663560" imgH="253800" progId="Equation.DSMT4">
                  <p:embed/>
                </p:oleObj>
              </mc:Choice>
              <mc:Fallback>
                <p:oleObj name="Equation" r:id="rId7" imgW="166356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3513" y="3157538"/>
                        <a:ext cx="2738437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9418"/>
              </p:ext>
            </p:extLst>
          </p:nvPr>
        </p:nvGraphicFramePr>
        <p:xfrm>
          <a:off x="3618670" y="3570288"/>
          <a:ext cx="30511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09" name="Equation" r:id="rId9" imgW="1854000" imgH="253800" progId="Equation.DSMT4">
                  <p:embed/>
                </p:oleObj>
              </mc:Choice>
              <mc:Fallback>
                <p:oleObj name="Equation" r:id="rId9" imgW="1854000" imgH="2538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18670" y="3570288"/>
                        <a:ext cx="305117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29650"/>
              </p:ext>
            </p:extLst>
          </p:nvPr>
        </p:nvGraphicFramePr>
        <p:xfrm>
          <a:off x="2636627" y="4577734"/>
          <a:ext cx="964440" cy="51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10" name="Equation" r:id="rId11" imgW="431640" imgH="228600" progId="Equation.DSMT4">
                  <p:embed/>
                </p:oleObj>
              </mc:Choice>
              <mc:Fallback>
                <p:oleObj name="Equation" r:id="rId11" imgW="43164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6627" y="4577734"/>
                        <a:ext cx="964440" cy="510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55976"/>
              </p:ext>
            </p:extLst>
          </p:nvPr>
        </p:nvGraphicFramePr>
        <p:xfrm>
          <a:off x="8594725" y="5676710"/>
          <a:ext cx="846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11" name="Equation" r:id="rId13" imgW="431640" imgH="228600" progId="Equation.DSMT4">
                  <p:embed/>
                </p:oleObj>
              </mc:Choice>
              <mc:Fallback>
                <p:oleObj name="Equation" r:id="rId13" imgW="4316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94725" y="5676710"/>
                        <a:ext cx="84613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4024"/>
              </p:ext>
            </p:extLst>
          </p:nvPr>
        </p:nvGraphicFramePr>
        <p:xfrm>
          <a:off x="3471438" y="5287785"/>
          <a:ext cx="369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12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71438" y="5287785"/>
                        <a:ext cx="36988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0138" y="1282356"/>
            <a:ext cx="2931886" cy="29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Program-3 (x</a:t>
            </a:r>
            <a:r>
              <a:rPr lang="id-ID" baseline="-25000" dirty="0"/>
              <a:t>1</a:t>
            </a:r>
            <a:r>
              <a:rPr lang="id-ID" dirty="0"/>
              <a:t> = 1, x</a:t>
            </a:r>
            <a:r>
              <a:rPr lang="id-ID" baseline="-25000" dirty="0"/>
              <a:t>2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2</a:t>
            </a:r>
            <a:r>
              <a:rPr lang="id-ID" dirty="0"/>
              <a:t>=0 pada model program-1 maka diperoleh: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endParaRPr lang="id-ID" dirty="0"/>
          </a:p>
          <a:p>
            <a:r>
              <a:rPr lang="id-ID" dirty="0"/>
              <a:t>Ruas kanan kendala-2 = -4 </a:t>
            </a:r>
            <a:r>
              <a:rPr lang="id-ID" sz="2400" dirty="0"/>
              <a:t>&lt;</a:t>
            </a:r>
            <a:r>
              <a:rPr lang="id-ID" dirty="0"/>
              <a:t> 0, maka perlu dilakukan uji infisibilitas 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501141"/>
              </p:ext>
            </p:extLst>
          </p:nvPr>
        </p:nvGraphicFramePr>
        <p:xfrm>
          <a:off x="2427288" y="2018825"/>
          <a:ext cx="28352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6" name="Equation" r:id="rId3" imgW="1447560" imgH="711000" progId="Equation.DSMT4">
                  <p:embed/>
                </p:oleObj>
              </mc:Choice>
              <mc:Fallback>
                <p:oleObj name="Equation" r:id="rId3" imgW="144756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288" y="2018825"/>
                        <a:ext cx="2835275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028248"/>
              </p:ext>
            </p:extLst>
          </p:nvPr>
        </p:nvGraphicFramePr>
        <p:xfrm>
          <a:off x="2832930" y="1559800"/>
          <a:ext cx="2886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7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2930" y="1559800"/>
                        <a:ext cx="28860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39802"/>
              </p:ext>
            </p:extLst>
          </p:nvPr>
        </p:nvGraphicFramePr>
        <p:xfrm>
          <a:off x="1708943" y="4060954"/>
          <a:ext cx="42719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8" name="Equation" r:id="rId7" imgW="2438280" imgH="228600" progId="Equation.DSMT4">
                  <p:embed/>
                </p:oleObj>
              </mc:Choice>
              <mc:Fallback>
                <p:oleObj name="Equation" r:id="rId7" imgW="24382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943" y="4060954"/>
                        <a:ext cx="427196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23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r>
              <a:rPr lang="id-ID" dirty="0"/>
              <a:t>Slack kendala-1 : </a:t>
            </a:r>
          </a:p>
          <a:p>
            <a:r>
              <a:rPr lang="id-ID" dirty="0"/>
              <a:t>Slack kendala-2 :</a:t>
            </a:r>
          </a:p>
          <a:p>
            <a:r>
              <a:rPr lang="id-ID" dirty="0">
                <a:solidFill>
                  <a:srgbClr val="FF0000"/>
                </a:solidFill>
              </a:rPr>
              <a:t>Karena tidak ada            yang negatif</a:t>
            </a:r>
            <a:r>
              <a:rPr lang="id-ID" dirty="0"/>
              <a:t>, maka titik-3 harus dicabangkan dengan mengambil             (program-4)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004524"/>
              </p:ext>
            </p:extLst>
          </p:nvPr>
        </p:nvGraphicFramePr>
        <p:xfrm>
          <a:off x="3236296" y="1524000"/>
          <a:ext cx="51133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2" name="Equation" r:id="rId3" imgW="3047760" imgH="241200" progId="Equation.DSMT4">
                  <p:embed/>
                </p:oleObj>
              </mc:Choice>
              <mc:Fallback>
                <p:oleObj name="Equation" r:id="rId3" imgW="304776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6296" y="1524000"/>
                        <a:ext cx="5113337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68928"/>
              </p:ext>
            </p:extLst>
          </p:nvPr>
        </p:nvGraphicFramePr>
        <p:xfrm>
          <a:off x="3236296" y="1929594"/>
          <a:ext cx="5299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3" name="Equation" r:id="rId5" imgW="2984400" imgH="241200" progId="Equation.DSMT4">
                  <p:embed/>
                </p:oleObj>
              </mc:Choice>
              <mc:Fallback>
                <p:oleObj name="Equation" r:id="rId5" imgW="29844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6296" y="1929594"/>
                        <a:ext cx="52990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10108"/>
              </p:ext>
            </p:extLst>
          </p:nvPr>
        </p:nvGraphicFramePr>
        <p:xfrm>
          <a:off x="2368831" y="2588130"/>
          <a:ext cx="676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4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831" y="2588130"/>
                        <a:ext cx="6762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03682"/>
              </p:ext>
            </p:extLst>
          </p:nvPr>
        </p:nvGraphicFramePr>
        <p:xfrm>
          <a:off x="2999450" y="2282727"/>
          <a:ext cx="517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5" name="Equation" r:id="rId9" imgW="291960" imgH="228600" progId="Equation.DSMT4">
                  <p:embed/>
                </p:oleObj>
              </mc:Choice>
              <mc:Fallback>
                <p:oleObj name="Equation" r:id="rId9" imgW="29196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9450" y="2282727"/>
                        <a:ext cx="5175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6603" y="2689127"/>
            <a:ext cx="3077030" cy="41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Program-4 (x</a:t>
            </a:r>
            <a:r>
              <a:rPr lang="id-ID" baseline="-25000" dirty="0"/>
              <a:t>1</a:t>
            </a:r>
            <a:r>
              <a:rPr lang="id-ID" dirty="0"/>
              <a:t> = 1, x</a:t>
            </a:r>
            <a:r>
              <a:rPr lang="id-ID" baseline="-25000" dirty="0"/>
              <a:t>2</a:t>
            </a:r>
            <a:r>
              <a:rPr lang="id-ID" dirty="0"/>
              <a:t> = 0 , x</a:t>
            </a:r>
            <a:r>
              <a:rPr lang="id-ID" baseline="-25000" dirty="0"/>
              <a:t>3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3</a:t>
            </a:r>
            <a:r>
              <a:rPr lang="id-ID" dirty="0"/>
              <a:t> = 1 pada model program-3 maka diperoleh: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879595"/>
              </p:ext>
            </p:extLst>
          </p:nvPr>
        </p:nvGraphicFramePr>
        <p:xfrm>
          <a:off x="2967607" y="3289762"/>
          <a:ext cx="1865312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6" name="Equation" r:id="rId3" imgW="952200" imgH="711000" progId="Equation.DSMT4">
                  <p:embed/>
                </p:oleObj>
              </mc:Choice>
              <mc:Fallback>
                <p:oleObj name="Equation" r:id="rId3" imgW="95220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7607" y="3289762"/>
                        <a:ext cx="1865312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00126"/>
              </p:ext>
            </p:extLst>
          </p:nvPr>
        </p:nvGraphicFramePr>
        <p:xfrm>
          <a:off x="2967607" y="2192432"/>
          <a:ext cx="2289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7"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7607" y="2192432"/>
                        <a:ext cx="22891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8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9558"/>
            <a:ext cx="8596668" cy="5459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endParaRPr lang="id-ID" dirty="0"/>
          </a:p>
          <a:p>
            <a:r>
              <a:rPr lang="id-ID" dirty="0"/>
              <a:t>Jika</a:t>
            </a:r>
          </a:p>
          <a:p>
            <a:r>
              <a:rPr lang="id-ID" dirty="0"/>
              <a:t>Ini berarti bahwa titik-4 tidak akan menghasilkan penyelesaian yang lebih optimal dibandingkan penyelesaian yang sudah ditemukan ( =9).</a:t>
            </a:r>
          </a:p>
          <a:p>
            <a:r>
              <a:rPr lang="id-ID" dirty="0"/>
              <a:t>Jadi titik-4 tidak perlu dicabangkan lagi.</a:t>
            </a:r>
          </a:p>
          <a:p>
            <a:r>
              <a:rPr lang="id-ID" dirty="0"/>
              <a:t>Backtracking terdekat berikutnya adalah dengan mengambil              pada titik-3 (program-5)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35410"/>
              </p:ext>
            </p:extLst>
          </p:nvPr>
        </p:nvGraphicFramePr>
        <p:xfrm>
          <a:off x="1664862" y="1437297"/>
          <a:ext cx="4352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0" name="Equation" r:id="rId3" imgW="2222280" imgH="228600" progId="Equation.DSMT4">
                  <p:embed/>
                </p:oleObj>
              </mc:Choice>
              <mc:Fallback>
                <p:oleObj name="Equation" r:id="rId3" imgW="22222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4862" y="1437297"/>
                        <a:ext cx="43529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246919"/>
              </p:ext>
            </p:extLst>
          </p:nvPr>
        </p:nvGraphicFramePr>
        <p:xfrm>
          <a:off x="7393722" y="2896026"/>
          <a:ext cx="846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1" name="Equation" r:id="rId5" imgW="431640" imgH="228600" progId="Equation.DSMT4">
                  <p:embed/>
                </p:oleObj>
              </mc:Choice>
              <mc:Fallback>
                <p:oleObj name="Equation" r:id="rId5" imgW="43164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3722" y="2896026"/>
                        <a:ext cx="84613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1324" y="3343701"/>
            <a:ext cx="2380344" cy="31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73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Program-5 (x</a:t>
            </a:r>
            <a:r>
              <a:rPr lang="id-ID" baseline="-25000" dirty="0"/>
              <a:t>1</a:t>
            </a:r>
            <a:r>
              <a:rPr lang="id-ID" dirty="0"/>
              <a:t> = 1, x</a:t>
            </a:r>
            <a:r>
              <a:rPr lang="id-ID" baseline="-25000" dirty="0"/>
              <a:t>2</a:t>
            </a:r>
            <a:r>
              <a:rPr lang="id-ID" dirty="0"/>
              <a:t> = 0 , x</a:t>
            </a:r>
            <a:r>
              <a:rPr lang="id-ID" baseline="-25000" dirty="0"/>
              <a:t>3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3</a:t>
            </a:r>
            <a:r>
              <a:rPr lang="id-ID" dirty="0"/>
              <a:t>=0 pada model program-3 maka diperoleh: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endParaRPr lang="id-ID" dirty="0"/>
          </a:p>
          <a:p>
            <a:r>
              <a:rPr lang="id-ID" dirty="0"/>
              <a:t>Ruas kanan kendala-2 = -4 </a:t>
            </a:r>
            <a:r>
              <a:rPr lang="id-ID" sz="2400" dirty="0"/>
              <a:t>&lt;</a:t>
            </a:r>
            <a:r>
              <a:rPr lang="id-ID" dirty="0"/>
              <a:t> 0, maka perlu dilakukan uji infisibilitas 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520864"/>
              </p:ext>
            </p:extLst>
          </p:nvPr>
        </p:nvGraphicFramePr>
        <p:xfrm>
          <a:off x="2911475" y="2019300"/>
          <a:ext cx="18653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7" name="Equation" r:id="rId3" imgW="952200" imgH="711000" progId="Equation.DSMT4">
                  <p:embed/>
                </p:oleObj>
              </mc:Choice>
              <mc:Fallback>
                <p:oleObj name="Equation" r:id="rId3" imgW="95220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1475" y="2019300"/>
                        <a:ext cx="1865313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842188"/>
              </p:ext>
            </p:extLst>
          </p:nvPr>
        </p:nvGraphicFramePr>
        <p:xfrm>
          <a:off x="3181350" y="1560513"/>
          <a:ext cx="21891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8"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1350" y="1560513"/>
                        <a:ext cx="218916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45190"/>
              </p:ext>
            </p:extLst>
          </p:nvPr>
        </p:nvGraphicFramePr>
        <p:xfrm>
          <a:off x="1952625" y="4060825"/>
          <a:ext cx="37814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9" name="Equation" r:id="rId7" imgW="2158920" imgH="228600" progId="Equation.DSMT4">
                  <p:embed/>
                </p:oleObj>
              </mc:Choice>
              <mc:Fallback>
                <p:oleObj name="Equation" r:id="rId7" imgW="215892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625" y="4060825"/>
                        <a:ext cx="37814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347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r>
              <a:rPr lang="id-ID" dirty="0"/>
              <a:t>Slack kendala-1 : </a:t>
            </a:r>
          </a:p>
          <a:p>
            <a:r>
              <a:rPr lang="id-ID" dirty="0"/>
              <a:t>Slack kendala-2 :</a:t>
            </a:r>
          </a:p>
          <a:p>
            <a:r>
              <a:rPr lang="id-ID" dirty="0"/>
              <a:t>Karena               maka dilakukan backtracking untuk mencabangkan titik di atasnya. Titik terdekat yang dicabangkan adalah titik-0.</a:t>
            </a:r>
          </a:p>
          <a:p>
            <a:r>
              <a:rPr lang="id-ID" dirty="0"/>
              <a:t>Percabangan dilakukan dengan mengambil                  (program 6)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187614"/>
              </p:ext>
            </p:extLst>
          </p:nvPr>
        </p:nvGraphicFramePr>
        <p:xfrm>
          <a:off x="3236296" y="1524781"/>
          <a:ext cx="45164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46" name="Equation" r:id="rId3" imgW="2692080" imgH="241200" progId="Equation.DSMT4">
                  <p:embed/>
                </p:oleObj>
              </mc:Choice>
              <mc:Fallback>
                <p:oleObj name="Equation" r:id="rId3" imgW="269208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6296" y="1524781"/>
                        <a:ext cx="4516437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88457"/>
              </p:ext>
            </p:extLst>
          </p:nvPr>
        </p:nvGraphicFramePr>
        <p:xfrm>
          <a:off x="3236296" y="1929594"/>
          <a:ext cx="5299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47" name="Equation" r:id="rId5" imgW="2984400" imgH="241200" progId="Equation.DSMT4">
                  <p:embed/>
                </p:oleObj>
              </mc:Choice>
              <mc:Fallback>
                <p:oleObj name="Equation" r:id="rId5" imgW="29844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6296" y="1929594"/>
                        <a:ext cx="52990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269141"/>
              </p:ext>
            </p:extLst>
          </p:nvPr>
        </p:nvGraphicFramePr>
        <p:xfrm>
          <a:off x="5711565" y="2973599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48" name="Equation" r:id="rId7" imgW="393480" imgH="228600" progId="Equation.DSMT4">
                  <p:embed/>
                </p:oleObj>
              </mc:Choice>
              <mc:Fallback>
                <p:oleObj name="Equation" r:id="rId7" imgW="3934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1565" y="2973599"/>
                        <a:ext cx="698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362197"/>
              </p:ext>
            </p:extLst>
          </p:nvPr>
        </p:nvGraphicFramePr>
        <p:xfrm>
          <a:off x="1945020" y="2317275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49" name="Equation" r:id="rId9" imgW="419040" imgH="228600" progId="Equation.DSMT4">
                  <p:embed/>
                </p:oleObj>
              </mc:Choice>
              <mc:Fallback>
                <p:oleObj name="Equation" r:id="rId9" imgW="41904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45020" y="2317275"/>
                        <a:ext cx="7429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282" y="3341750"/>
            <a:ext cx="3976916" cy="35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0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Penyelesaian program 0-1 lebih efisien dilakukan dengan metode enumerasi implisit.</a:t>
            </a:r>
          </a:p>
          <a:p>
            <a:endParaRPr lang="id-ID" dirty="0"/>
          </a:p>
          <a:p>
            <a:r>
              <a:rPr lang="id-ID" dirty="0"/>
              <a:t>Metode enumerasi implisit mirip dengan metode cabang batas, hanya saja aturan percabangan, pembatasan, dan penghentian cabang diubah lebih sederhana karena setiap variabelnya hanya bisa bernilai 0 atau 1.</a:t>
            </a:r>
          </a:p>
        </p:txBody>
      </p:sp>
    </p:spTree>
    <p:extLst>
      <p:ext uri="{BB962C8B-B14F-4D97-AF65-F5344CB8AC3E}">
        <p14:creationId xmlns:p14="http://schemas.microsoft.com/office/powerpoint/2010/main" val="871322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Program-6 (x</a:t>
            </a:r>
            <a:r>
              <a:rPr lang="id-ID" baseline="-25000" dirty="0"/>
              <a:t>1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1</a:t>
            </a:r>
            <a:r>
              <a:rPr lang="id-ID" dirty="0"/>
              <a:t>=0 pada model program-0 maka diperoleh: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endParaRPr lang="id-ID" dirty="0"/>
          </a:p>
          <a:p>
            <a:r>
              <a:rPr lang="id-ID" dirty="0"/>
              <a:t>Ruas kanan kedua </a:t>
            </a:r>
            <a:r>
              <a:rPr lang="id-ID" sz="2400" dirty="0"/>
              <a:t>&lt;</a:t>
            </a:r>
            <a:r>
              <a:rPr lang="id-ID" dirty="0"/>
              <a:t> 0, maka perlu dilakukan uji infisibilitas 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1581"/>
              </p:ext>
            </p:extLst>
          </p:nvPr>
        </p:nvGraphicFramePr>
        <p:xfrm>
          <a:off x="1641095" y="4101289"/>
          <a:ext cx="47609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99" name="Equation" r:id="rId3" imgW="2717640" imgH="228600" progId="Equation.DSMT4">
                  <p:embed/>
                </p:oleObj>
              </mc:Choice>
              <mc:Fallback>
                <p:oleObj name="Equation" r:id="rId3" imgW="27176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095" y="4101289"/>
                        <a:ext cx="476091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1246"/>
              </p:ext>
            </p:extLst>
          </p:nvPr>
        </p:nvGraphicFramePr>
        <p:xfrm>
          <a:off x="2473988" y="2059160"/>
          <a:ext cx="35306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0" name="Equation" r:id="rId5" imgW="1803240" imgH="711000" progId="Equation.DSMT4">
                  <p:embed/>
                </p:oleObj>
              </mc:Choice>
              <mc:Fallback>
                <p:oleObj name="Equation" r:id="rId5" imgW="180324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3988" y="2059160"/>
                        <a:ext cx="3530600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10650"/>
              </p:ext>
            </p:extLst>
          </p:nvPr>
        </p:nvGraphicFramePr>
        <p:xfrm>
          <a:off x="2872451" y="1589070"/>
          <a:ext cx="3132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1" name="Equation" r:id="rId7" imgW="1600200" imgH="228600" progId="Equation.DSMT4">
                  <p:embed/>
                </p:oleObj>
              </mc:Choice>
              <mc:Fallback>
                <p:oleObj name="Equation" r:id="rId7" imgW="16002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2451" y="1589070"/>
                        <a:ext cx="31321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051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r>
              <a:rPr lang="id-ID" dirty="0"/>
              <a:t>Karena tidak ada                  maka titik-6 perlu dicabangkan dengan mengambil             (program 7)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06647"/>
              </p:ext>
            </p:extLst>
          </p:nvPr>
        </p:nvGraphicFramePr>
        <p:xfrm>
          <a:off x="2318344" y="1810320"/>
          <a:ext cx="676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0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8344" y="1810320"/>
                        <a:ext cx="6762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958850"/>
              </p:ext>
            </p:extLst>
          </p:nvPr>
        </p:nvGraphicFramePr>
        <p:xfrm>
          <a:off x="2994619" y="1484288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1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4619" y="1484288"/>
                        <a:ext cx="990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827" y="2156319"/>
            <a:ext cx="5254174" cy="45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Program-7 (x</a:t>
            </a:r>
            <a:r>
              <a:rPr lang="id-ID" baseline="-25000" dirty="0"/>
              <a:t>1</a:t>
            </a:r>
            <a:r>
              <a:rPr lang="id-ID" dirty="0"/>
              <a:t> = 0, x</a:t>
            </a:r>
            <a:r>
              <a:rPr lang="id-ID" baseline="-25000" dirty="0"/>
              <a:t>2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2</a:t>
            </a:r>
            <a:r>
              <a:rPr lang="id-ID" dirty="0"/>
              <a:t>=1 pada model program-6 maka diperoleh: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endParaRPr lang="id-ID" dirty="0"/>
          </a:p>
          <a:p>
            <a:r>
              <a:rPr lang="id-ID" dirty="0"/>
              <a:t>Ruas kanan kedua kendala tidak ada yang negatif sehingga diperoleh batas atas baru, yaitu               </a:t>
            </a:r>
          </a:p>
          <a:p>
            <a:r>
              <a:rPr lang="id-ID" dirty="0"/>
              <a:t>Backtracking akan mencabangkan titik-6 ke kanan dengan mengambil            (program-8)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34134"/>
              </p:ext>
            </p:extLst>
          </p:nvPr>
        </p:nvGraphicFramePr>
        <p:xfrm>
          <a:off x="1897063" y="4100513"/>
          <a:ext cx="42497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68" name="Equation" r:id="rId3" imgW="2425680" imgH="228600" progId="Equation.DSMT4">
                  <p:embed/>
                </p:oleObj>
              </mc:Choice>
              <mc:Fallback>
                <p:oleObj name="Equation" r:id="rId3" imgW="24256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7063" y="4100513"/>
                        <a:ext cx="424973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550197"/>
              </p:ext>
            </p:extLst>
          </p:nvPr>
        </p:nvGraphicFramePr>
        <p:xfrm>
          <a:off x="2921000" y="2058988"/>
          <a:ext cx="263525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69" name="Equation" r:id="rId5" imgW="1346040" imgH="711000" progId="Equation.DSMT4">
                  <p:embed/>
                </p:oleObj>
              </mc:Choice>
              <mc:Fallback>
                <p:oleObj name="Equation" r:id="rId5" imgW="1346040" imgH="7110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1000" y="2058988"/>
                        <a:ext cx="2635250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20621"/>
              </p:ext>
            </p:extLst>
          </p:nvPr>
        </p:nvGraphicFramePr>
        <p:xfrm>
          <a:off x="2995613" y="1589088"/>
          <a:ext cx="28844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0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5613" y="1589088"/>
                        <a:ext cx="288448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30655"/>
              </p:ext>
            </p:extLst>
          </p:nvPr>
        </p:nvGraphicFramePr>
        <p:xfrm>
          <a:off x="2921000" y="5164763"/>
          <a:ext cx="7572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1" name="Equation" r:id="rId9" imgW="431640" imgH="228600" progId="Equation.DSMT4">
                  <p:embed/>
                </p:oleObj>
              </mc:Choice>
              <mc:Fallback>
                <p:oleObj name="Equation" r:id="rId9" imgW="4316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1000" y="5164763"/>
                        <a:ext cx="75723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41179"/>
              </p:ext>
            </p:extLst>
          </p:nvPr>
        </p:nvGraphicFramePr>
        <p:xfrm>
          <a:off x="8410575" y="5565775"/>
          <a:ext cx="722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2" name="Equation" r:id="rId11" imgW="406080" imgH="228600" progId="Equation.DSMT4">
                  <p:embed/>
                </p:oleObj>
              </mc:Choice>
              <mc:Fallback>
                <p:oleObj name="Equation" r:id="rId11" imgW="4060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10575" y="5565775"/>
                        <a:ext cx="7223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532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74" y="918237"/>
            <a:ext cx="6901794" cy="52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8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Program-8 (x</a:t>
            </a:r>
            <a:r>
              <a:rPr lang="id-ID" baseline="-25000" dirty="0"/>
              <a:t>1</a:t>
            </a:r>
            <a:r>
              <a:rPr lang="id-ID" dirty="0"/>
              <a:t> = 0, x</a:t>
            </a:r>
            <a:r>
              <a:rPr lang="id-ID" baseline="-25000" dirty="0"/>
              <a:t>2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r>
              <a:rPr lang="id-ID" dirty="0"/>
              <a:t>Dengan mensubstitusikan x</a:t>
            </a:r>
            <a:r>
              <a:rPr lang="id-ID" baseline="-25000" dirty="0"/>
              <a:t>2</a:t>
            </a:r>
            <a:r>
              <a:rPr lang="id-ID" dirty="0"/>
              <a:t>=0 pada model program-6 maka diperoleh: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endParaRPr lang="id-ID" dirty="0"/>
          </a:p>
          <a:p>
            <a:r>
              <a:rPr lang="id-ID" dirty="0"/>
              <a:t>Ruas kanan kedua kendala </a:t>
            </a:r>
            <a:r>
              <a:rPr lang="id-ID" sz="2400" dirty="0"/>
              <a:t>&lt;</a:t>
            </a:r>
            <a:r>
              <a:rPr lang="id-ID" dirty="0"/>
              <a:t> 0, maka perlu dilakukan uji infisibilitas 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495663"/>
              </p:ext>
            </p:extLst>
          </p:nvPr>
        </p:nvGraphicFramePr>
        <p:xfrm>
          <a:off x="2476500" y="2019300"/>
          <a:ext cx="273526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8" name="Equation" r:id="rId3" imgW="1396800" imgH="711000" progId="Equation.DSMT4">
                  <p:embed/>
                </p:oleObj>
              </mc:Choice>
              <mc:Fallback>
                <p:oleObj name="Equation" r:id="rId3" imgW="1396800" imgH="711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0" y="2019300"/>
                        <a:ext cx="2735263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41774"/>
              </p:ext>
            </p:extLst>
          </p:nvPr>
        </p:nvGraphicFramePr>
        <p:xfrm>
          <a:off x="3057525" y="1560513"/>
          <a:ext cx="24368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9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7525" y="1560513"/>
                        <a:ext cx="24368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15208"/>
              </p:ext>
            </p:extLst>
          </p:nvPr>
        </p:nvGraphicFramePr>
        <p:xfrm>
          <a:off x="1708150" y="4060825"/>
          <a:ext cx="42703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0" name="Equation" r:id="rId7" imgW="2438280" imgH="228600" progId="Equation.DSMT4">
                  <p:embed/>
                </p:oleObj>
              </mc:Choice>
              <mc:Fallback>
                <p:oleObj name="Equation" r:id="rId7" imgW="24382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150" y="4060825"/>
                        <a:ext cx="427037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69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r>
              <a:rPr lang="id-ID" dirty="0"/>
              <a:t>Slack kendala-1 : </a:t>
            </a:r>
          </a:p>
          <a:p>
            <a:r>
              <a:rPr lang="id-ID" dirty="0"/>
              <a:t>Slack kendala-2 :</a:t>
            </a:r>
          </a:p>
          <a:p>
            <a:r>
              <a:rPr lang="id-ID" dirty="0"/>
              <a:t>Karena                   maka titik-8 tidak perlu dicabangkan lagi.</a:t>
            </a:r>
          </a:p>
          <a:p>
            <a:r>
              <a:rPr lang="id-ID" dirty="0"/>
              <a:t>Proses backtracking juga tidak menghasilkan titik baru karena semua titik di atas titik-8 sudah memiliki 2 cabang.</a:t>
            </a:r>
          </a:p>
          <a:p>
            <a:r>
              <a:rPr lang="id-ID" dirty="0"/>
              <a:t>Ini berarti proses iterasi selesai dengan penyelesaian optimal di titik-7 (dengan semua variabel bebasnya = 0)</a:t>
            </a:r>
          </a:p>
          <a:p>
            <a:endParaRPr lang="id-ID" dirty="0"/>
          </a:p>
          <a:p>
            <a:r>
              <a:rPr lang="id-ID" dirty="0"/>
              <a:t>Jadi: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3421"/>
              </p:ext>
            </p:extLst>
          </p:nvPr>
        </p:nvGraphicFramePr>
        <p:xfrm>
          <a:off x="3049667" y="1524000"/>
          <a:ext cx="5219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0" name="Equation" r:id="rId3" imgW="3111480" imgH="241200" progId="Equation.DSMT4">
                  <p:embed/>
                </p:oleObj>
              </mc:Choice>
              <mc:Fallback>
                <p:oleObj name="Equation" r:id="rId3" imgW="311148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9667" y="1524000"/>
                        <a:ext cx="5219700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9918"/>
              </p:ext>
            </p:extLst>
          </p:nvPr>
        </p:nvGraphicFramePr>
        <p:xfrm>
          <a:off x="3049667" y="1928813"/>
          <a:ext cx="5862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1" name="Equation" r:id="rId5" imgW="3301920" imgH="241200" progId="Equation.DSMT4">
                  <p:embed/>
                </p:oleObj>
              </mc:Choice>
              <mc:Fallback>
                <p:oleObj name="Equation" r:id="rId5" imgW="330192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9667" y="1928813"/>
                        <a:ext cx="5862638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14067"/>
              </p:ext>
            </p:extLst>
          </p:nvPr>
        </p:nvGraphicFramePr>
        <p:xfrm>
          <a:off x="1915428" y="2306638"/>
          <a:ext cx="1103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2" name="Equation" r:id="rId7" imgW="622080" imgH="241200" progId="Equation.DSMT4">
                  <p:embed/>
                </p:oleObj>
              </mc:Choice>
              <mc:Fallback>
                <p:oleObj name="Equation" r:id="rId7" imgW="62208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5428" y="2306638"/>
                        <a:ext cx="11033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64465"/>
              </p:ext>
            </p:extLst>
          </p:nvPr>
        </p:nvGraphicFramePr>
        <p:xfrm>
          <a:off x="1783616" y="4892795"/>
          <a:ext cx="6134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3" name="Equation" r:id="rId9" imgW="3454200" imgH="241200" progId="Equation.DSMT4">
                  <p:embed/>
                </p:oleObj>
              </mc:Choice>
              <mc:Fallback>
                <p:oleObj name="Equation" r:id="rId9" imgW="34542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3616" y="4892795"/>
                        <a:ext cx="61341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824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2868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sz="4400" dirty="0"/>
              <a:t>5.1.2 Aplikasi Program 0-1</a:t>
            </a:r>
          </a:p>
        </p:txBody>
      </p:sp>
    </p:spTree>
    <p:extLst>
      <p:ext uri="{BB962C8B-B14F-4D97-AF65-F5344CB8AC3E}">
        <p14:creationId xmlns:p14="http://schemas.microsoft.com/office/powerpoint/2010/main" val="410040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5.1.2.1 Masalah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Masalah knapsack (=ransel) muncul jika kita memiliki </a:t>
            </a:r>
            <a:r>
              <a:rPr lang="id-ID" b="1" dirty="0"/>
              <a:t>n</a:t>
            </a:r>
            <a:r>
              <a:rPr lang="id-ID" dirty="0"/>
              <a:t> buah item yang tidak semuanya dapat dimasukkan dalam suatu tempat (misal tas/ransel).</a:t>
            </a:r>
          </a:p>
          <a:p>
            <a:endParaRPr lang="id-ID" dirty="0"/>
          </a:p>
          <a:p>
            <a:r>
              <a:rPr lang="id-ID" dirty="0"/>
              <a:t>Masing-masing item memiliki faktor utilitas/manfaat yang berbeda.</a:t>
            </a:r>
          </a:p>
          <a:p>
            <a:endParaRPr lang="id-ID" dirty="0"/>
          </a:p>
          <a:p>
            <a:r>
              <a:rPr lang="id-ID" dirty="0"/>
              <a:t>Masalahnya adalah memilih barang-barang yang dibawa (dengan keterbatasan tempat) agar total utilitas yang dihasilkannya maksimum.</a:t>
            </a:r>
          </a:p>
        </p:txBody>
      </p:sp>
    </p:spTree>
    <p:extLst>
      <p:ext uri="{BB962C8B-B14F-4D97-AF65-F5344CB8AC3E}">
        <p14:creationId xmlns:p14="http://schemas.microsoft.com/office/powerpoint/2010/main" val="2416873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0914"/>
            <a:ext cx="8596668" cy="6437086"/>
          </a:xfrm>
        </p:spPr>
        <p:txBody>
          <a:bodyPr/>
          <a:lstStyle/>
          <a:p>
            <a:r>
              <a:rPr lang="id-ID" dirty="0"/>
              <a:t>Misalkan:		= berat/volume barang ke-i (i = 1,2,3,...,n)</a:t>
            </a:r>
          </a:p>
          <a:p>
            <a:pPr marL="0" indent="0">
              <a:buNone/>
            </a:pPr>
            <a:r>
              <a:rPr lang="id-ID" dirty="0"/>
              <a:t>				= nilai utilitas/manfaat barang ke-i (i = 1,2,3,...,n)</a:t>
            </a:r>
          </a:p>
          <a:p>
            <a:pPr marL="0" indent="0">
              <a:buNone/>
            </a:pPr>
            <a:r>
              <a:rPr lang="id-ID" dirty="0"/>
              <a:t>			  W	= daya tampung tas/ransel pembawa barang</a:t>
            </a:r>
          </a:p>
          <a:p>
            <a:pPr marL="0" indent="0">
              <a:buNone/>
            </a:pPr>
            <a:r>
              <a:rPr lang="id-ID" dirty="0"/>
              <a:t>Didefinisikan variabel         sebagai berikut: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Masalah knapsack dapat dinyatakan dalam model program 0-1 sebagai berikut: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Maksimumkan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Masa knapsack dapat ditransformasikan menjadi bentuk standar program 0-1 dan diselesaikan dengan enumerasi implisit.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671654"/>
              </p:ext>
            </p:extLst>
          </p:nvPr>
        </p:nvGraphicFramePr>
        <p:xfrm>
          <a:off x="2288495" y="420914"/>
          <a:ext cx="269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8495" y="420914"/>
                        <a:ext cx="26987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89355"/>
              </p:ext>
            </p:extLst>
          </p:nvPr>
        </p:nvGraphicFramePr>
        <p:xfrm>
          <a:off x="2289175" y="825500"/>
          <a:ext cx="247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7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825500"/>
                        <a:ext cx="247650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93857"/>
              </p:ext>
            </p:extLst>
          </p:nvPr>
        </p:nvGraphicFramePr>
        <p:xfrm>
          <a:off x="3166609" y="1589314"/>
          <a:ext cx="269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8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6609" y="1589314"/>
                        <a:ext cx="26987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018441"/>
              </p:ext>
            </p:extLst>
          </p:nvPr>
        </p:nvGraphicFramePr>
        <p:xfrm>
          <a:off x="1175883" y="2149249"/>
          <a:ext cx="42513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9" name="Equation" r:id="rId9" imgW="2400120" imgH="457200" progId="Equation.DSMT4">
                  <p:embed/>
                </p:oleObj>
              </mc:Choice>
              <mc:Fallback>
                <p:oleObj name="Equation" r:id="rId9" imgW="2400120" imgH="457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5883" y="2149249"/>
                        <a:ext cx="42513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35063"/>
              </p:ext>
            </p:extLst>
          </p:nvPr>
        </p:nvGraphicFramePr>
        <p:xfrm>
          <a:off x="2765425" y="3698875"/>
          <a:ext cx="1304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0" name="Equation" r:id="rId11" imgW="736560" imgH="431640" progId="Equation.DSMT4">
                  <p:embed/>
                </p:oleObj>
              </mc:Choice>
              <mc:Fallback>
                <p:oleObj name="Equation" r:id="rId11" imgW="73656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65425" y="3698875"/>
                        <a:ext cx="1304925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99537"/>
              </p:ext>
            </p:extLst>
          </p:nvPr>
        </p:nvGraphicFramePr>
        <p:xfrm>
          <a:off x="2093686" y="4906282"/>
          <a:ext cx="159861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1" name="Equation" r:id="rId13" imgW="901440" imgH="660240" progId="Equation.DSMT4">
                  <p:embed/>
                </p:oleObj>
              </mc:Choice>
              <mc:Fallback>
                <p:oleObj name="Equation" r:id="rId13" imgW="901440" imgH="6602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3686" y="4906282"/>
                        <a:ext cx="1598613" cy="116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457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id-ID" dirty="0"/>
              <a:t>Contoh 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343"/>
            <a:ext cx="8596668" cy="5152571"/>
          </a:xfrm>
        </p:spPr>
        <p:txBody>
          <a:bodyPr/>
          <a:lstStyle/>
          <a:p>
            <a:r>
              <a:rPr lang="id-ID" dirty="0"/>
              <a:t>Seorang yang hendak berpergian dengan pesawat memiliki sisa bagasi seberat 11 kg. Ada 4 jenis barang yang harus ia bawa. Berat dan tingkat kegunaan masing-masing barang adalah: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Tentukan jenis barang yang harus ia bawa agar total manfaat yang diperoleh maksimum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52" y="2939143"/>
            <a:ext cx="7032440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109"/>
            <a:ext cx="8596668" cy="1320800"/>
          </a:xfrm>
        </p:spPr>
        <p:txBody>
          <a:bodyPr/>
          <a:lstStyle/>
          <a:p>
            <a:r>
              <a:rPr lang="id-ID" dirty="0"/>
              <a:t>5.1.1 Metode Enumerasi Implisit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4526"/>
            <a:ext cx="8596668" cy="5691116"/>
          </a:xfrm>
        </p:spPr>
        <p:txBody>
          <a:bodyPr>
            <a:normAutofit lnSpcReduction="10000"/>
          </a:bodyPr>
          <a:lstStyle/>
          <a:p>
            <a:r>
              <a:rPr lang="id-ID" dirty="0"/>
              <a:t>Dasarnya adalah mengenumerasi sebagian kecil dari semua kemungkinan penyelesaian.</a:t>
            </a:r>
          </a:p>
          <a:p>
            <a:r>
              <a:rPr lang="id-ID" dirty="0"/>
              <a:t>Penyelesaian </a:t>
            </a:r>
            <a:r>
              <a:rPr lang="id-ID"/>
              <a:t>yang tidak </a:t>
            </a:r>
            <a:r>
              <a:rPr lang="id-ID" dirty="0"/>
              <a:t>fisibel atau akan menghasilkan nilai yang tidak lebih optimal dari nilai penyelesaian yang sudah di dapat sebelumnya dapat diabaikan.</a:t>
            </a:r>
          </a:p>
          <a:p>
            <a:r>
              <a:rPr lang="id-ID" dirty="0"/>
              <a:t>Iterasinya digambarkan sebagai pohon biner.</a:t>
            </a:r>
          </a:p>
          <a:p>
            <a:r>
              <a:rPr lang="id-ID" dirty="0"/>
              <a:t>Percabangan dilakukan dengan lebih sederhana, yaitu dengan mengambil nilai suatu variabel =1 atau 0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Variabel yang sudah ditetapkan nilainya (1 atau 0) disebut variabel tetap </a:t>
            </a:r>
            <a:r>
              <a:rPr lang="id-ID" i="1" dirty="0"/>
              <a:t>(fixed variable), </a:t>
            </a:r>
            <a:r>
              <a:rPr lang="id-ID" dirty="0"/>
              <a:t>sebaliknya, variabel yang belum ditetapkan nilainya disebut variabel bebas </a:t>
            </a:r>
            <a:r>
              <a:rPr lang="id-ID" i="1" dirty="0"/>
              <a:t>(free variable)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57" y="3559666"/>
            <a:ext cx="3048000" cy="18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0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Penyelesaian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Sebelum mebuat model, barang-barang tersebut diurutkan berdasarkan rasio manfaat/berat. Semakin besar rasionya, semakin besar pula kemungkinan terpilih sehingga diletakkan lebih depan agar titik pohon yang terbentuk lebih sedkit.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98627"/>
            <a:ext cx="8637436" cy="16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81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Dengan mengurutkan rasio dari yang terbesar, ambil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Model program 0-1 yang sesuai adalah: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Maksimumkan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08879"/>
              </p:ext>
            </p:extLst>
          </p:nvPr>
        </p:nvGraphicFramePr>
        <p:xfrm>
          <a:off x="1753961" y="2648630"/>
          <a:ext cx="6724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8" name="Equation" r:id="rId3" imgW="3797280" imgH="228600" progId="Equation.DSMT4">
                  <p:embed/>
                </p:oleObj>
              </mc:Choice>
              <mc:Fallback>
                <p:oleObj name="Equation" r:id="rId3" imgW="37972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3961" y="2648630"/>
                        <a:ext cx="672465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72908"/>
              </p:ext>
            </p:extLst>
          </p:nvPr>
        </p:nvGraphicFramePr>
        <p:xfrm>
          <a:off x="3417888" y="5167313"/>
          <a:ext cx="28987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9" name="Equation" r:id="rId5" imgW="1600200" imgH="482400" progId="Equation.DSMT4">
                  <p:embed/>
                </p:oleObj>
              </mc:Choice>
              <mc:Fallback>
                <p:oleObj name="Equation" r:id="rId5" imgW="160020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7888" y="5167313"/>
                        <a:ext cx="2898775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4380"/>
              </p:ext>
            </p:extLst>
          </p:nvPr>
        </p:nvGraphicFramePr>
        <p:xfrm>
          <a:off x="3338513" y="4175125"/>
          <a:ext cx="27590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0" name="Equation" r:id="rId7" imgW="1523880" imgH="228600" progId="Equation.DSMT4">
                  <p:embed/>
                </p:oleObj>
              </mc:Choice>
              <mc:Fallback>
                <p:oleObj name="Equation" r:id="rId7" imgW="15238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8513" y="4175125"/>
                        <a:ext cx="2759075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50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1372"/>
            <a:ext cx="8596668" cy="3468914"/>
          </a:xfrm>
        </p:spPr>
        <p:txBody>
          <a:bodyPr/>
          <a:lstStyle/>
          <a:p>
            <a:r>
              <a:rPr lang="id-ID" dirty="0"/>
              <a:t>Jadikan ke bentuk standar program 0-1 sebagai berikut:</a:t>
            </a:r>
          </a:p>
          <a:p>
            <a:pPr>
              <a:buFont typeface="+mj-lt"/>
              <a:buAutoNum type="arabicPeriod"/>
            </a:pPr>
            <a:r>
              <a:rPr lang="id-ID" dirty="0"/>
              <a:t>Ubah fungsi sasaran menjadi meminimumkan dengan mengalikan koefisien fungsi sasaran dengan (-1) didapat: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Minimumkan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>
              <a:buFont typeface="+mj-lt"/>
              <a:buAutoNum type="arabicPeriod"/>
            </a:pPr>
            <a:endParaRPr lang="id-ID" dirty="0"/>
          </a:p>
          <a:p>
            <a:pPr>
              <a:buFont typeface="+mj-lt"/>
              <a:buAutoNum type="arabicPeriod"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8582"/>
              </p:ext>
            </p:extLst>
          </p:nvPr>
        </p:nvGraphicFramePr>
        <p:xfrm>
          <a:off x="2606675" y="3761695"/>
          <a:ext cx="28987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4" name="Equation" r:id="rId3" imgW="1600200" imgH="482400" progId="Equation.DSMT4">
                  <p:embed/>
                </p:oleObj>
              </mc:Choice>
              <mc:Fallback>
                <p:oleObj name="Equation" r:id="rId3" imgW="160020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75" y="3761695"/>
                        <a:ext cx="2898775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1039"/>
              </p:ext>
            </p:extLst>
          </p:nvPr>
        </p:nvGraphicFramePr>
        <p:xfrm>
          <a:off x="2871788" y="3348038"/>
          <a:ext cx="30813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5" name="Equation" r:id="rId5" imgW="1701720" imgH="228600" progId="Equation.DSMT4">
                  <p:embed/>
                </p:oleObj>
              </mc:Choice>
              <mc:Fallback>
                <p:oleObj name="Equation" r:id="rId5" imgW="170172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1788" y="3348038"/>
                        <a:ext cx="30813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558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944"/>
            <a:ext cx="8596668" cy="5141476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id-ID" dirty="0"/>
              <a:t>Ubah fungsi sasaran sehingga semua koefisiennya tidak negatif. Karena semua fungsi sasaran &gt;  0, maka lakukan transformasi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Meminimumkan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Sederhanakan menjadi: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627447"/>
              </p:ext>
            </p:extLst>
          </p:nvPr>
        </p:nvGraphicFramePr>
        <p:xfrm>
          <a:off x="3163652" y="2934271"/>
          <a:ext cx="5475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7" name="Equation" r:id="rId3" imgW="3022560" imgH="253800" progId="Equation.DSMT4">
                  <p:embed/>
                </p:oleObj>
              </mc:Choice>
              <mc:Fallback>
                <p:oleObj name="Equation" r:id="rId3" imgW="302256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3652" y="2934271"/>
                        <a:ext cx="5475287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32098"/>
              </p:ext>
            </p:extLst>
          </p:nvPr>
        </p:nvGraphicFramePr>
        <p:xfrm>
          <a:off x="2611201" y="2267066"/>
          <a:ext cx="60277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8" name="Equation" r:id="rId5" imgW="3403440" imgH="228600" progId="Equation.DSMT4">
                  <p:embed/>
                </p:oleObj>
              </mc:Choice>
              <mc:Fallback>
                <p:oleObj name="Equation" r:id="rId5" imgW="340344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1201" y="2267066"/>
                        <a:ext cx="6027738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461199"/>
              </p:ext>
            </p:extLst>
          </p:nvPr>
        </p:nvGraphicFramePr>
        <p:xfrm>
          <a:off x="2611201" y="3817890"/>
          <a:ext cx="52451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9" name="Equation" r:id="rId7" imgW="2895480" imgH="507960" progId="Equation.DSMT4">
                  <p:embed/>
                </p:oleObj>
              </mc:Choice>
              <mc:Fallback>
                <p:oleObj name="Equation" r:id="rId7" imgW="2895480" imgH="5079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1201" y="3817890"/>
                        <a:ext cx="52451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887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Program-0 (program mula-mula)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Pada awal iterasi, semua variabel adalah variabel bebas dan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endParaRPr lang="id-ID" dirty="0"/>
          </a:p>
          <a:p>
            <a:r>
              <a:rPr lang="id-ID" dirty="0"/>
              <a:t>Ruas kanan kendala = -4 </a:t>
            </a:r>
            <a:r>
              <a:rPr lang="id-ID" sz="2400" dirty="0"/>
              <a:t>&lt;</a:t>
            </a:r>
            <a:r>
              <a:rPr lang="id-ID" dirty="0"/>
              <a:t> 0, maka perlu dilakukan uji infisibilitas 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20473"/>
              </p:ext>
            </p:extLst>
          </p:nvPr>
        </p:nvGraphicFramePr>
        <p:xfrm>
          <a:off x="1739106" y="4482466"/>
          <a:ext cx="53848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4" name="Equation" r:id="rId3" imgW="3073320" imgH="228600" progId="Equation.DSMT4">
                  <p:embed/>
                </p:oleObj>
              </mc:Choice>
              <mc:Fallback>
                <p:oleObj name="Equation" r:id="rId3" imgW="307332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106" y="4482466"/>
                        <a:ext cx="538480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95820"/>
              </p:ext>
            </p:extLst>
          </p:nvPr>
        </p:nvGraphicFramePr>
        <p:xfrm>
          <a:off x="2690813" y="2108844"/>
          <a:ext cx="34813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5" name="Equation" r:id="rId5" imgW="1777680" imgH="482400" progId="Equation.DSMT4">
                  <p:embed/>
                </p:oleObj>
              </mc:Choice>
              <mc:Fallback>
                <p:oleObj name="Equation" r:id="rId5" imgW="177768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0813" y="2108844"/>
                        <a:ext cx="3481387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33401"/>
              </p:ext>
            </p:extLst>
          </p:nvPr>
        </p:nvGraphicFramePr>
        <p:xfrm>
          <a:off x="2690813" y="1557852"/>
          <a:ext cx="3902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6" name="Equation" r:id="rId7" imgW="1993680" imgH="228600" progId="Equation.DSMT4">
                  <p:embed/>
                </p:oleObj>
              </mc:Choice>
              <mc:Fallback>
                <p:oleObj name="Equation" r:id="rId7" imgW="19936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1557852"/>
                        <a:ext cx="39020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3679"/>
              </p:ext>
            </p:extLst>
          </p:nvPr>
        </p:nvGraphicFramePr>
        <p:xfrm>
          <a:off x="7539264" y="3163888"/>
          <a:ext cx="1190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7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9264" y="3163888"/>
                        <a:ext cx="1190625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412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Karena                  maka titik-0 perlu dicabangkan dengan mengambil             </a:t>
            </a:r>
          </a:p>
          <a:p>
            <a:pPr marL="0" indent="0">
              <a:buNone/>
            </a:pPr>
            <a:r>
              <a:rPr lang="id-ID" dirty="0"/>
              <a:t>     (program 1)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40760"/>
              </p:ext>
            </p:extLst>
          </p:nvPr>
        </p:nvGraphicFramePr>
        <p:xfrm>
          <a:off x="8385315" y="2280881"/>
          <a:ext cx="676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5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5315" y="2280881"/>
                        <a:ext cx="6762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49682"/>
              </p:ext>
            </p:extLst>
          </p:nvPr>
        </p:nvGraphicFramePr>
        <p:xfrm>
          <a:off x="1968187" y="226026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6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187" y="2260260"/>
                        <a:ext cx="990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66088"/>
              </p:ext>
            </p:extLst>
          </p:nvPr>
        </p:nvGraphicFramePr>
        <p:xfrm>
          <a:off x="1099911" y="1657367"/>
          <a:ext cx="6489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7" name="Equation" r:id="rId7" imgW="3314520" imgH="228600" progId="Equation.DSMT4">
                  <p:embed/>
                </p:oleObj>
              </mc:Choice>
              <mc:Fallback>
                <p:oleObj name="Equation" r:id="rId7" imgW="331452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9911" y="1657367"/>
                        <a:ext cx="64897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4761" y="3589361"/>
            <a:ext cx="1857828" cy="17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3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Program-1 (y</a:t>
            </a:r>
            <a:r>
              <a:rPr lang="id-ID" baseline="-25000" dirty="0"/>
              <a:t>1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9787466" cy="539768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1</a:t>
            </a:r>
            <a:r>
              <a:rPr lang="id-ID" dirty="0"/>
              <a:t> = 1 ke program-0,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r>
              <a:rPr lang="id-ID" dirty="0"/>
              <a:t>Ruas kanan kendala = 2 </a:t>
            </a:r>
            <a:r>
              <a:rPr lang="id-ID" sz="2400" dirty="0"/>
              <a:t>&gt;</a:t>
            </a:r>
            <a:r>
              <a:rPr lang="id-ID" dirty="0"/>
              <a:t> 0, sehingga penyelesaian nol memenuhi kendala.</a:t>
            </a:r>
          </a:p>
          <a:p>
            <a:r>
              <a:rPr lang="id-ID" dirty="0"/>
              <a:t>Ini berarti diperoleh batas atas baru </a:t>
            </a:r>
          </a:p>
          <a:p>
            <a:r>
              <a:rPr lang="id-ID" dirty="0"/>
              <a:t>Backtracking ke atas. Cabangkan titik-0 ke kanan dengan mengambil    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107090"/>
              </p:ext>
            </p:extLst>
          </p:nvPr>
        </p:nvGraphicFramePr>
        <p:xfrm>
          <a:off x="1704521" y="3670300"/>
          <a:ext cx="4783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73" name="Equation" r:id="rId3" imgW="2730240" imgH="228600" progId="Equation.DSMT4">
                  <p:embed/>
                </p:oleObj>
              </mc:Choice>
              <mc:Fallback>
                <p:oleObj name="Equation" r:id="rId3" imgW="27302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521" y="3670300"/>
                        <a:ext cx="478313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87028"/>
              </p:ext>
            </p:extLst>
          </p:nvPr>
        </p:nvGraphicFramePr>
        <p:xfrm>
          <a:off x="3236913" y="2132013"/>
          <a:ext cx="26606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74" name="Equation" r:id="rId5" imgW="1358640" imgH="482400" progId="Equation.DSMT4">
                  <p:embed/>
                </p:oleObj>
              </mc:Choice>
              <mc:Fallback>
                <p:oleObj name="Equation" r:id="rId5" imgW="135864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6913" y="2132013"/>
                        <a:ext cx="2660650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55292"/>
              </p:ext>
            </p:extLst>
          </p:nvPr>
        </p:nvGraphicFramePr>
        <p:xfrm>
          <a:off x="3125788" y="1557338"/>
          <a:ext cx="3032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75" name="Equation" r:id="rId7" imgW="1549080" imgH="228600" progId="Equation.DSMT4">
                  <p:embed/>
                </p:oleObj>
              </mc:Choice>
              <mc:Fallback>
                <p:oleObj name="Equation" r:id="rId7" imgW="15490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5788" y="1557338"/>
                        <a:ext cx="30321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47518"/>
              </p:ext>
            </p:extLst>
          </p:nvPr>
        </p:nvGraphicFramePr>
        <p:xfrm>
          <a:off x="4975668" y="4535575"/>
          <a:ext cx="1612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76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5668" y="4535575"/>
                        <a:ext cx="1612900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57421"/>
              </p:ext>
            </p:extLst>
          </p:nvPr>
        </p:nvGraphicFramePr>
        <p:xfrm>
          <a:off x="8305800" y="4962525"/>
          <a:ext cx="720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77" name="Equation" r:id="rId11" imgW="406080" imgH="228600" progId="Equation.DSMT4">
                  <p:embed/>
                </p:oleObj>
              </mc:Choice>
              <mc:Fallback>
                <p:oleObj name="Equation" r:id="rId11" imgW="4060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05800" y="4962525"/>
                        <a:ext cx="7207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970" y="1294833"/>
            <a:ext cx="4289486" cy="25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3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Program-2 (y</a:t>
            </a:r>
            <a:r>
              <a:rPr lang="id-ID" baseline="-25000" dirty="0"/>
              <a:t>1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1</a:t>
            </a:r>
            <a:r>
              <a:rPr lang="id-ID" dirty="0"/>
              <a:t> = 0 ke program-0,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r>
              <a:rPr lang="id-ID" dirty="0"/>
              <a:t>Ruas kanan kendala = -4 </a:t>
            </a:r>
            <a:r>
              <a:rPr lang="id-ID" sz="2400" dirty="0"/>
              <a:t>&lt;</a:t>
            </a:r>
            <a:r>
              <a:rPr lang="id-ID" dirty="0"/>
              <a:t> 0, sehingga perlu dilakukan uji infisibiitas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15554"/>
              </p:ext>
            </p:extLst>
          </p:nvPr>
        </p:nvGraphicFramePr>
        <p:xfrm>
          <a:off x="1668236" y="4636914"/>
          <a:ext cx="48275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5" name="Equation" r:id="rId3" imgW="2755800" imgH="228600" progId="Equation.DSMT4">
                  <p:embed/>
                </p:oleObj>
              </mc:Choice>
              <mc:Fallback>
                <p:oleObj name="Equation" r:id="rId3" imgW="27558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8236" y="4636914"/>
                        <a:ext cx="482758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25788" y="2132214"/>
          <a:ext cx="28844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6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5788" y="2132214"/>
                        <a:ext cx="2884487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82750"/>
              </p:ext>
            </p:extLst>
          </p:nvPr>
        </p:nvGraphicFramePr>
        <p:xfrm>
          <a:off x="3063875" y="1557338"/>
          <a:ext cx="3155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7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3875" y="1557338"/>
                        <a:ext cx="31559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647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Sehingga titik-2 perlu dicabangkan ke kiri dengan mengambil</a:t>
            </a:r>
          </a:p>
          <a:p>
            <a:pPr marL="0" indent="0">
              <a:buNone/>
            </a:pPr>
            <a:r>
              <a:rPr lang="id-ID" dirty="0"/>
              <a:t>     (program 3)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014416"/>
              </p:ext>
            </p:extLst>
          </p:nvPr>
        </p:nvGraphicFramePr>
        <p:xfrm>
          <a:off x="7488238" y="2281238"/>
          <a:ext cx="7000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0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8238" y="2281238"/>
                        <a:ext cx="7000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47810"/>
              </p:ext>
            </p:extLst>
          </p:nvPr>
        </p:nvGraphicFramePr>
        <p:xfrm>
          <a:off x="1497013" y="1657350"/>
          <a:ext cx="56943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1" name="Equation" r:id="rId5" imgW="2908080" imgH="228600" progId="Equation.DSMT4">
                  <p:embed/>
                </p:oleObj>
              </mc:Choice>
              <mc:Fallback>
                <p:oleObj name="Equation" r:id="rId5" imgW="29080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013" y="1657350"/>
                        <a:ext cx="56943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756" y="2852056"/>
            <a:ext cx="4142774" cy="3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2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Program-3 (y</a:t>
            </a:r>
            <a:r>
              <a:rPr lang="id-ID" baseline="-25000" dirty="0"/>
              <a:t>1</a:t>
            </a:r>
            <a:r>
              <a:rPr lang="id-ID" dirty="0"/>
              <a:t> = 0, y</a:t>
            </a:r>
            <a:r>
              <a:rPr lang="id-ID" baseline="-25000" dirty="0"/>
              <a:t>2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1</a:t>
            </a:r>
            <a:r>
              <a:rPr lang="id-ID" dirty="0"/>
              <a:t> = 1 ke program-2,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r>
              <a:rPr lang="id-ID" dirty="0"/>
              <a:t>Ruas kanan kendala = 0, sehingga diperoleh                            </a:t>
            </a:r>
          </a:p>
          <a:p>
            <a:r>
              <a:rPr lang="id-ID" dirty="0"/>
              <a:t>Backtracking dan cabangkan titik-2 ke kanan dengan mengambil 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02878"/>
              </p:ext>
            </p:extLst>
          </p:nvPr>
        </p:nvGraphicFramePr>
        <p:xfrm>
          <a:off x="1935163" y="4637088"/>
          <a:ext cx="4292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6" name="Equation" r:id="rId3" imgW="2450880" imgH="228600" progId="Equation.DSMT4">
                  <p:embed/>
                </p:oleObj>
              </mc:Choice>
              <mc:Fallback>
                <p:oleObj name="Equation" r:id="rId3" imgW="24508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3" y="4637088"/>
                        <a:ext cx="429260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4247"/>
              </p:ext>
            </p:extLst>
          </p:nvPr>
        </p:nvGraphicFramePr>
        <p:xfrm>
          <a:off x="3597275" y="2132013"/>
          <a:ext cx="19399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7" name="Equation" r:id="rId5" imgW="990360" imgH="482400" progId="Equation.DSMT4">
                  <p:embed/>
                </p:oleObj>
              </mc:Choice>
              <mc:Fallback>
                <p:oleObj name="Equation" r:id="rId5" imgW="99036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7275" y="2132013"/>
                        <a:ext cx="1939925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90769"/>
              </p:ext>
            </p:extLst>
          </p:nvPr>
        </p:nvGraphicFramePr>
        <p:xfrm>
          <a:off x="3448050" y="1557338"/>
          <a:ext cx="2386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8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8050" y="1557338"/>
                        <a:ext cx="23860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2611"/>
              </p:ext>
            </p:extLst>
          </p:nvPr>
        </p:nvGraphicFramePr>
        <p:xfrm>
          <a:off x="5727928" y="5082267"/>
          <a:ext cx="16240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9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7928" y="5082267"/>
                        <a:ext cx="16240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99826"/>
              </p:ext>
            </p:extLst>
          </p:nvPr>
        </p:nvGraphicFramePr>
        <p:xfrm>
          <a:off x="7940675" y="5483225"/>
          <a:ext cx="744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0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40675" y="5483225"/>
                        <a:ext cx="74453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77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9812"/>
            <a:ext cx="8596668" cy="5800299"/>
          </a:xfrm>
        </p:spPr>
        <p:txBody>
          <a:bodyPr/>
          <a:lstStyle/>
          <a:p>
            <a:r>
              <a:rPr lang="id-ID" dirty="0"/>
              <a:t>Algoritma enumerasi implisit untuk menyelesaikan program 0-1 adalah:</a:t>
            </a:r>
          </a:p>
          <a:p>
            <a:pPr>
              <a:buFont typeface="+mj-lt"/>
              <a:buAutoNum type="arabicPeriod"/>
            </a:pPr>
            <a:r>
              <a:rPr lang="id-ID" dirty="0"/>
              <a:t>Langkah Maju </a:t>
            </a:r>
            <a:r>
              <a:rPr lang="id-ID" i="1" dirty="0"/>
              <a:t>(Forward Step)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Ujilah apakah suatu titik iterasi perlu dicabangkan.</a:t>
            </a:r>
            <a:r>
              <a:rPr lang="id-ID" i="1" dirty="0"/>
              <a:t>	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Jika perlu, cabangkan titik tersebut ke kiri dengan memberi nilai = 1 pada suatu variabel bebas.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Lakukan terus hingga sampai pada suatu titik yang tidak dicabangkan lagi.</a:t>
            </a:r>
          </a:p>
          <a:p>
            <a:pPr marL="0" indent="0">
              <a:buNone/>
            </a:pPr>
            <a:endParaRPr lang="id-ID" i="1" dirty="0"/>
          </a:p>
          <a:p>
            <a:pPr>
              <a:buFont typeface="+mj-lt"/>
              <a:buAutoNum type="arabicPeriod" startAt="2"/>
            </a:pPr>
            <a:r>
              <a:rPr lang="id-ID" dirty="0"/>
              <a:t>Langkah Balik </a:t>
            </a:r>
            <a:r>
              <a:rPr lang="id-ID" i="1" dirty="0"/>
              <a:t>(Backtracking)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Carilah titik terdekat diatasnya yang hanya memiliki sebuah cabang kiri (misal titik </a:t>
            </a:r>
            <a:r>
              <a:rPr lang="id-ID" b="1" dirty="0">
                <a:solidFill>
                  <a:srgbClr val="FF0000"/>
                </a:solidFill>
              </a:rPr>
              <a:t>v</a:t>
            </a:r>
            <a:r>
              <a:rPr lang="id-ID" b="1" baseline="-25000" dirty="0">
                <a:solidFill>
                  <a:srgbClr val="FF0000"/>
                </a:solidFill>
              </a:rPr>
              <a:t>k</a:t>
            </a:r>
            <a:r>
              <a:rPr lang="id-ID" dirty="0"/>
              <a:t> ).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Apabila semua titik di atasnya sudah memiliki 2 cabang, maka hentikan proses.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Cabangkan titik </a:t>
            </a:r>
            <a:r>
              <a:rPr lang="id-ID" b="1" dirty="0">
                <a:solidFill>
                  <a:srgbClr val="FF0000"/>
                </a:solidFill>
              </a:rPr>
              <a:t>v</a:t>
            </a:r>
            <a:r>
              <a:rPr lang="id-ID" b="1" baseline="-25000" dirty="0">
                <a:solidFill>
                  <a:srgbClr val="FF0000"/>
                </a:solidFill>
              </a:rPr>
              <a:t>k</a:t>
            </a:r>
            <a:r>
              <a:rPr lang="id-ID" dirty="0"/>
              <a:t> ke kanan dengan mengambil </a:t>
            </a:r>
            <a:r>
              <a:rPr lang="id-ID" b="1" dirty="0">
                <a:solidFill>
                  <a:srgbClr val="FF0000"/>
                </a:solidFill>
              </a:rPr>
              <a:t>x</a:t>
            </a:r>
            <a:r>
              <a:rPr lang="id-ID" b="1" baseline="-25000" dirty="0">
                <a:solidFill>
                  <a:srgbClr val="FF0000"/>
                </a:solidFill>
              </a:rPr>
              <a:t>k</a:t>
            </a:r>
            <a:r>
              <a:rPr lang="id-ID" b="1" dirty="0">
                <a:solidFill>
                  <a:srgbClr val="FF0000"/>
                </a:solidFill>
              </a:rPr>
              <a:t> = 0</a:t>
            </a:r>
          </a:p>
          <a:p>
            <a:pPr marL="723900">
              <a:buFont typeface="Wingdings" panose="05000000000000000000" pitchFamily="2" charset="2"/>
              <a:buChar char="v"/>
            </a:pPr>
            <a:r>
              <a:rPr lang="id-ID" dirty="0"/>
              <a:t>Kembali ke langkah (1).</a:t>
            </a:r>
          </a:p>
        </p:txBody>
      </p:sp>
    </p:spTree>
    <p:extLst>
      <p:ext uri="{BB962C8B-B14F-4D97-AF65-F5344CB8AC3E}">
        <p14:creationId xmlns:p14="http://schemas.microsoft.com/office/powerpoint/2010/main" val="638341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00" y="1139371"/>
            <a:ext cx="5726856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18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Program-4 (y</a:t>
            </a:r>
            <a:r>
              <a:rPr lang="id-ID" baseline="-25000" dirty="0"/>
              <a:t>1</a:t>
            </a:r>
            <a:r>
              <a:rPr lang="id-ID" dirty="0"/>
              <a:t> = 0, y</a:t>
            </a:r>
            <a:r>
              <a:rPr lang="id-ID" baseline="-25000" dirty="0"/>
              <a:t>2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2</a:t>
            </a:r>
            <a:r>
              <a:rPr lang="id-ID" dirty="0"/>
              <a:t> = 0 ke program-2,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r>
              <a:rPr lang="id-ID" dirty="0"/>
              <a:t>Ruas kanan kendala = -4 </a:t>
            </a:r>
            <a:r>
              <a:rPr lang="id-ID" sz="2400" dirty="0"/>
              <a:t>&lt;</a:t>
            </a:r>
            <a:r>
              <a:rPr lang="id-ID" dirty="0"/>
              <a:t> 0, sehingga perlu dilakukan uji infisibiitas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030662"/>
              </p:ext>
            </p:extLst>
          </p:nvPr>
        </p:nvGraphicFramePr>
        <p:xfrm>
          <a:off x="1890713" y="4637088"/>
          <a:ext cx="43830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1" name="Equation" r:id="rId3" imgW="2501640" imgH="228600" progId="Equation.DSMT4">
                  <p:embed/>
                </p:oleObj>
              </mc:Choice>
              <mc:Fallback>
                <p:oleObj name="Equation" r:id="rId3" imgW="25016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0713" y="4637088"/>
                        <a:ext cx="438308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23813"/>
              </p:ext>
            </p:extLst>
          </p:nvPr>
        </p:nvGraphicFramePr>
        <p:xfrm>
          <a:off x="3486150" y="2132013"/>
          <a:ext cx="21637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2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6150" y="2132013"/>
                        <a:ext cx="2163763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29967"/>
              </p:ext>
            </p:extLst>
          </p:nvPr>
        </p:nvGraphicFramePr>
        <p:xfrm>
          <a:off x="3436938" y="1557338"/>
          <a:ext cx="2409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3" name="Equation" r:id="rId7" imgW="1231560" imgH="228600" progId="Equation.DSMT4">
                  <p:embed/>
                </p:oleObj>
              </mc:Choice>
              <mc:Fallback>
                <p:oleObj name="Equation" r:id="rId7" imgW="12315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6938" y="1557338"/>
                        <a:ext cx="24098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330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Sehingga titik-4 perlu dicabangkan ke kiri dengan mengambil</a:t>
            </a:r>
          </a:p>
          <a:p>
            <a:pPr marL="0" indent="0">
              <a:buNone/>
            </a:pPr>
            <a:r>
              <a:rPr lang="id-ID" dirty="0"/>
              <a:t>     (program 5)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459381"/>
              </p:ext>
            </p:extLst>
          </p:nvPr>
        </p:nvGraphicFramePr>
        <p:xfrm>
          <a:off x="7499350" y="2281238"/>
          <a:ext cx="677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8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9350" y="2281238"/>
                        <a:ext cx="6778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54532"/>
              </p:ext>
            </p:extLst>
          </p:nvPr>
        </p:nvGraphicFramePr>
        <p:xfrm>
          <a:off x="1881188" y="1657350"/>
          <a:ext cx="4924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9" name="Equation" r:id="rId5" imgW="2514600" imgH="228600" progId="Equation.DSMT4">
                  <p:embed/>
                </p:oleObj>
              </mc:Choice>
              <mc:Fallback>
                <p:oleObj name="Equation" r:id="rId5" imgW="25146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1188" y="1657350"/>
                        <a:ext cx="49244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2200" y="2825587"/>
            <a:ext cx="3826936" cy="3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86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Program-5 (y</a:t>
            </a:r>
            <a:r>
              <a:rPr lang="id-ID" baseline="-25000" dirty="0"/>
              <a:t>1</a:t>
            </a:r>
            <a:r>
              <a:rPr lang="id-ID" dirty="0"/>
              <a:t> = 0, y</a:t>
            </a:r>
            <a:r>
              <a:rPr lang="id-ID" baseline="-25000" dirty="0"/>
              <a:t>2</a:t>
            </a:r>
            <a:r>
              <a:rPr lang="id-ID" dirty="0"/>
              <a:t> = 0 , y</a:t>
            </a:r>
            <a:r>
              <a:rPr lang="id-ID" baseline="-25000" dirty="0"/>
              <a:t>3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3</a:t>
            </a:r>
            <a:r>
              <a:rPr lang="id-ID" dirty="0"/>
              <a:t> = 1 ke program-4,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r>
              <a:rPr lang="id-ID" dirty="0"/>
              <a:t>Ruas kanan kendala = -1 </a:t>
            </a:r>
            <a:r>
              <a:rPr lang="id-ID" sz="2400" dirty="0"/>
              <a:t>&lt;</a:t>
            </a:r>
            <a:r>
              <a:rPr lang="id-ID" dirty="0"/>
              <a:t> 0, sehingga perlu dilakukan uji infisibiitas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92271"/>
              </p:ext>
            </p:extLst>
          </p:nvPr>
        </p:nvGraphicFramePr>
        <p:xfrm>
          <a:off x="2146300" y="4637088"/>
          <a:ext cx="3871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3" name="Equation" r:id="rId3" imgW="2209680" imgH="228600" progId="Equation.DSMT4">
                  <p:embed/>
                </p:oleObj>
              </mc:Choice>
              <mc:Fallback>
                <p:oleObj name="Equation" r:id="rId3" imgW="22096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300" y="4637088"/>
                        <a:ext cx="38719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702979"/>
              </p:ext>
            </p:extLst>
          </p:nvPr>
        </p:nvGraphicFramePr>
        <p:xfrm>
          <a:off x="3870325" y="2132013"/>
          <a:ext cx="13938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4" name="Equation" r:id="rId5" imgW="711000" imgH="482400" progId="Equation.DSMT4">
                  <p:embed/>
                </p:oleObj>
              </mc:Choice>
              <mc:Fallback>
                <p:oleObj name="Equation" r:id="rId5" imgW="71100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0325" y="2132013"/>
                        <a:ext cx="1393825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998377"/>
              </p:ext>
            </p:extLst>
          </p:nvPr>
        </p:nvGraphicFramePr>
        <p:xfrm>
          <a:off x="3808413" y="1557338"/>
          <a:ext cx="16652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5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8413" y="1557338"/>
                        <a:ext cx="166528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41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Sehingga titik-5 perlu dicabangkan ke kiri dengan mengambil</a:t>
            </a:r>
          </a:p>
          <a:p>
            <a:pPr marL="0" indent="0">
              <a:buNone/>
            </a:pPr>
            <a:r>
              <a:rPr lang="id-ID" dirty="0"/>
              <a:t>     (program-6)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412750"/>
              </p:ext>
            </p:extLst>
          </p:nvPr>
        </p:nvGraphicFramePr>
        <p:xfrm>
          <a:off x="7488238" y="2281238"/>
          <a:ext cx="701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2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8238" y="2281238"/>
                        <a:ext cx="7016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43133"/>
              </p:ext>
            </p:extLst>
          </p:nvPr>
        </p:nvGraphicFramePr>
        <p:xfrm>
          <a:off x="2303463" y="1657350"/>
          <a:ext cx="40782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3" name="Equation" r:id="rId5" imgW="2082600" imgH="228600" progId="Equation.DSMT4">
                  <p:embed/>
                </p:oleObj>
              </mc:Choice>
              <mc:Fallback>
                <p:oleObj name="Equation" r:id="rId5" imgW="20826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3463" y="1657350"/>
                        <a:ext cx="407828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977" y="2484438"/>
            <a:ext cx="3193142" cy="43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1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Program-6 (y</a:t>
            </a:r>
            <a:r>
              <a:rPr lang="id-ID" baseline="-25000" dirty="0"/>
              <a:t>1</a:t>
            </a:r>
            <a:r>
              <a:rPr lang="id-ID" dirty="0"/>
              <a:t> = 0, y</a:t>
            </a:r>
            <a:r>
              <a:rPr lang="id-ID" baseline="-25000" dirty="0"/>
              <a:t>2</a:t>
            </a:r>
            <a:r>
              <a:rPr lang="id-ID" dirty="0"/>
              <a:t> = 0, y</a:t>
            </a:r>
            <a:r>
              <a:rPr lang="id-ID" baseline="-25000" dirty="0"/>
              <a:t>3</a:t>
            </a:r>
            <a:r>
              <a:rPr lang="id-ID" dirty="0"/>
              <a:t> = 1, y</a:t>
            </a:r>
            <a:r>
              <a:rPr lang="id-ID" baseline="-25000" dirty="0"/>
              <a:t>4</a:t>
            </a:r>
            <a:r>
              <a:rPr lang="id-ID" dirty="0"/>
              <a:t>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4</a:t>
            </a:r>
            <a:r>
              <a:rPr lang="id-ID" dirty="0"/>
              <a:t> = 1 ke program-5,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endParaRPr lang="id-ID" dirty="0"/>
          </a:p>
          <a:p>
            <a:r>
              <a:rPr lang="id-ID" dirty="0"/>
              <a:t>Karena sudah tidak ada variabel bebas maka </a:t>
            </a:r>
          </a:p>
          <a:p>
            <a:r>
              <a:rPr lang="id-ID" dirty="0"/>
              <a:t>Tampak bahwa kendala bernilai benar sehingga memperoleh batas atas baru, yaitu </a:t>
            </a:r>
          </a:p>
          <a:p>
            <a:r>
              <a:rPr lang="id-ID" dirty="0"/>
              <a:t>Backtracking ke atas untuk mencabangkan titik-5 ke kanan dengan mengambil          (program-7)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42181"/>
              </p:ext>
            </p:extLst>
          </p:nvPr>
        </p:nvGraphicFramePr>
        <p:xfrm>
          <a:off x="5863546" y="4471744"/>
          <a:ext cx="22685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1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3546" y="4471744"/>
                        <a:ext cx="226853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94593"/>
              </p:ext>
            </p:extLst>
          </p:nvPr>
        </p:nvGraphicFramePr>
        <p:xfrm>
          <a:off x="2962275" y="2680249"/>
          <a:ext cx="1119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2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2275" y="2680249"/>
                        <a:ext cx="111918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73820"/>
              </p:ext>
            </p:extLst>
          </p:nvPr>
        </p:nvGraphicFramePr>
        <p:xfrm>
          <a:off x="2962276" y="1583389"/>
          <a:ext cx="11191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3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2276" y="1583389"/>
                        <a:ext cx="1119187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82945"/>
              </p:ext>
            </p:extLst>
          </p:nvPr>
        </p:nvGraphicFramePr>
        <p:xfrm>
          <a:off x="1839914" y="5125129"/>
          <a:ext cx="10683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4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9914" y="5125129"/>
                        <a:ext cx="106838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96206"/>
              </p:ext>
            </p:extLst>
          </p:nvPr>
        </p:nvGraphicFramePr>
        <p:xfrm>
          <a:off x="9274002" y="5526766"/>
          <a:ext cx="744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25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74002" y="5526766"/>
                        <a:ext cx="74453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010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3" y="511693"/>
            <a:ext cx="4296228" cy="60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6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Program-7 (y</a:t>
            </a:r>
            <a:r>
              <a:rPr lang="id-ID" baseline="-25000" dirty="0"/>
              <a:t>1</a:t>
            </a:r>
            <a:r>
              <a:rPr lang="id-ID" dirty="0"/>
              <a:t> = 0, y</a:t>
            </a:r>
            <a:r>
              <a:rPr lang="id-ID" baseline="-25000" dirty="0"/>
              <a:t>2</a:t>
            </a:r>
            <a:r>
              <a:rPr lang="id-ID" dirty="0"/>
              <a:t> = 0, y</a:t>
            </a:r>
            <a:r>
              <a:rPr lang="id-ID" baseline="-25000" dirty="0"/>
              <a:t>3</a:t>
            </a:r>
            <a:r>
              <a:rPr lang="id-ID" dirty="0"/>
              <a:t> = 1, y</a:t>
            </a:r>
            <a:r>
              <a:rPr lang="id-ID" baseline="-25000" dirty="0"/>
              <a:t>4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4</a:t>
            </a:r>
            <a:r>
              <a:rPr lang="id-ID" dirty="0"/>
              <a:t> = 0 ke program-5,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Karena sudah tidak ada variabel bebas maka </a:t>
            </a:r>
          </a:p>
          <a:p>
            <a:r>
              <a:rPr lang="id-ID" dirty="0"/>
              <a:t>Kendala bernilai salah sehingga perlu dilakukan uji infisibilitas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91542"/>
              </p:ext>
            </p:extLst>
          </p:nvPr>
        </p:nvGraphicFramePr>
        <p:xfrm>
          <a:off x="5911623" y="4679950"/>
          <a:ext cx="22907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7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1623" y="4679950"/>
                        <a:ext cx="22907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271131"/>
              </p:ext>
            </p:extLst>
          </p:nvPr>
        </p:nvGraphicFramePr>
        <p:xfrm>
          <a:off x="4094163" y="2405063"/>
          <a:ext cx="946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8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4163" y="2405063"/>
                        <a:ext cx="94615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89906"/>
              </p:ext>
            </p:extLst>
          </p:nvPr>
        </p:nvGraphicFramePr>
        <p:xfrm>
          <a:off x="4081463" y="1581150"/>
          <a:ext cx="11191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9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1463" y="1581150"/>
                        <a:ext cx="1119187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410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7797"/>
            <a:ext cx="8596668" cy="592312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Lakukan backtracking dengan mencabangkan titik-4 ke kanan dengan mengambil              (program-8)</a:t>
            </a:r>
          </a:p>
          <a:p>
            <a:endParaRPr lang="id-ID" dirty="0"/>
          </a:p>
          <a:p>
            <a:endParaRPr lang="id-ID" dirty="0"/>
          </a:p>
          <a:p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40666"/>
              </p:ext>
            </p:extLst>
          </p:nvPr>
        </p:nvGraphicFramePr>
        <p:xfrm>
          <a:off x="2368550" y="257175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2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8550" y="2571750"/>
                        <a:ext cx="723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77265"/>
              </p:ext>
            </p:extLst>
          </p:nvPr>
        </p:nvGraphicFramePr>
        <p:xfrm>
          <a:off x="2565400" y="1657350"/>
          <a:ext cx="3556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3" name="Equation" r:id="rId5" imgW="1815840" imgH="228600" progId="Equation.DSMT4">
                  <p:embed/>
                </p:oleObj>
              </mc:Choice>
              <mc:Fallback>
                <p:oleObj name="Equation" r:id="rId5" imgW="18158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5400" y="1657350"/>
                        <a:ext cx="3556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923" y="2105025"/>
            <a:ext cx="3826934" cy="44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848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290"/>
            <a:ext cx="8596668" cy="1320800"/>
          </a:xfrm>
        </p:spPr>
        <p:txBody>
          <a:bodyPr/>
          <a:lstStyle/>
          <a:p>
            <a:r>
              <a:rPr lang="id-ID" dirty="0"/>
              <a:t>Program-8 (y</a:t>
            </a:r>
            <a:r>
              <a:rPr lang="id-ID" baseline="-25000" dirty="0"/>
              <a:t>1</a:t>
            </a:r>
            <a:r>
              <a:rPr lang="id-ID" dirty="0"/>
              <a:t> = 0, y</a:t>
            </a:r>
            <a:r>
              <a:rPr lang="id-ID" baseline="-25000" dirty="0"/>
              <a:t>2</a:t>
            </a:r>
            <a:r>
              <a:rPr lang="id-ID" dirty="0"/>
              <a:t> = 0 , y</a:t>
            </a:r>
            <a:r>
              <a:rPr lang="id-ID" baseline="-25000" dirty="0"/>
              <a:t>3</a:t>
            </a:r>
            <a:r>
              <a:rPr lang="id-ID" dirty="0"/>
              <a:t> =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000"/>
            <a:ext cx="8596668" cy="5397689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Substitusikan y</a:t>
            </a:r>
            <a:r>
              <a:rPr lang="id-ID" baseline="-25000" dirty="0"/>
              <a:t>3</a:t>
            </a:r>
            <a:r>
              <a:rPr lang="id-ID" dirty="0"/>
              <a:t> = 0 ke program-4, didapat:</a:t>
            </a:r>
          </a:p>
          <a:p>
            <a:pPr marL="0" indent="0">
              <a:buNone/>
            </a:pPr>
            <a:r>
              <a:rPr lang="id-ID" dirty="0"/>
              <a:t>	Minimumkan </a:t>
            </a:r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PENYELESAIAN NOL</a:t>
            </a:r>
          </a:p>
          <a:p>
            <a:r>
              <a:rPr lang="id-ID" dirty="0"/>
              <a:t>Jika</a:t>
            </a:r>
          </a:p>
          <a:p>
            <a:r>
              <a:rPr lang="id-ID" dirty="0"/>
              <a:t>Ruas kanan kendala = -4 </a:t>
            </a:r>
            <a:r>
              <a:rPr lang="id-ID" sz="2400" dirty="0"/>
              <a:t>&lt;</a:t>
            </a:r>
            <a:r>
              <a:rPr lang="id-ID" dirty="0"/>
              <a:t> 0, sehingga perlu dilakukan uji infisibiitas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39224"/>
              </p:ext>
            </p:extLst>
          </p:nvPr>
        </p:nvGraphicFramePr>
        <p:xfrm>
          <a:off x="2135188" y="4637088"/>
          <a:ext cx="38941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2" name="Equation" r:id="rId3" imgW="2222280" imgH="228600" progId="Equation.DSMT4">
                  <p:embed/>
                </p:oleObj>
              </mc:Choice>
              <mc:Fallback>
                <p:oleObj name="Equation" r:id="rId3" imgW="22222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4637088"/>
                        <a:ext cx="389413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84783"/>
              </p:ext>
            </p:extLst>
          </p:nvPr>
        </p:nvGraphicFramePr>
        <p:xfrm>
          <a:off x="3846513" y="2132013"/>
          <a:ext cx="14430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3" name="Equation" r:id="rId5" imgW="736560" imgH="482400" progId="Equation.DSMT4">
                  <p:embed/>
                </p:oleObj>
              </mc:Choice>
              <mc:Fallback>
                <p:oleObj name="Equation" r:id="rId5" imgW="73656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6513" y="2132013"/>
                        <a:ext cx="1443037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26948"/>
              </p:ext>
            </p:extLst>
          </p:nvPr>
        </p:nvGraphicFramePr>
        <p:xfrm>
          <a:off x="3797300" y="1557338"/>
          <a:ext cx="168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4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7300" y="1557338"/>
                        <a:ext cx="16891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82137"/>
            <a:ext cx="8848803" cy="647586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Iterasinya dengan metode enumerasi implisit dengan proses </a:t>
            </a:r>
            <a:r>
              <a:rPr lang="id-ID" i="1" dirty="0"/>
              <a:t>Depth First Search</a:t>
            </a:r>
          </a:p>
          <a:p>
            <a:endParaRPr lang="id-ID" i="1" dirty="0">
              <a:solidFill>
                <a:srgbClr val="FF0000"/>
              </a:solidFill>
            </a:endParaRPr>
          </a:p>
          <a:p>
            <a:endParaRPr lang="id-ID" i="1" dirty="0"/>
          </a:p>
          <a:p>
            <a:endParaRPr lang="id-ID" i="1" dirty="0"/>
          </a:p>
          <a:p>
            <a:endParaRPr lang="id-ID" i="1" dirty="0"/>
          </a:p>
          <a:p>
            <a:endParaRPr lang="id-ID" i="1" dirty="0"/>
          </a:p>
          <a:p>
            <a:endParaRPr lang="id-ID" i="1" dirty="0"/>
          </a:p>
          <a:p>
            <a:endParaRPr lang="id-ID" i="1" dirty="0"/>
          </a:p>
          <a:p>
            <a:endParaRPr lang="id-ID" i="1" dirty="0"/>
          </a:p>
          <a:p>
            <a:endParaRPr lang="id-ID" i="1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Misalkan titik-2 tidak perlu dicabangkan lagi, maka lakukan proses backtracking.</a:t>
            </a:r>
          </a:p>
          <a:p>
            <a:r>
              <a:rPr lang="id-ID" dirty="0"/>
              <a:t>Karena sudah mencabangkan ketiga variabel, berikutnya lakukan backtracking dengan mencabangkan titik-3 ke kanan sehingga diperoleh titik-5</a:t>
            </a:r>
          </a:p>
          <a:p>
            <a:r>
              <a:rPr lang="id-ID" dirty="0"/>
              <a:t>Karena titik-5 tidak bisa dicabangkan lagi maka proses backtracking berikutnya adalah mencabangkan titik-0 ke kanan sehingga diperoleh titik-6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57" y="915371"/>
            <a:ext cx="3744686" cy="38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7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911"/>
            <a:ext cx="8596668" cy="6411632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>
                <a:solidFill>
                  <a:srgbClr val="FF0000"/>
                </a:solidFill>
              </a:rPr>
              <a:t>UJI INFISIBILITAS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Sehingga titik-8 tidak perlu dicabangkan.</a:t>
            </a:r>
          </a:p>
          <a:p>
            <a:r>
              <a:rPr lang="id-ID" dirty="0"/>
              <a:t>Backtracking tidak dapat dilakukan karena semua titik di atas titik-8 sudah memiliki 2 cabang.</a:t>
            </a:r>
          </a:p>
          <a:p>
            <a:r>
              <a:rPr lang="id-ID" dirty="0"/>
              <a:t>Iterasi selesai dengan penyelesaian optimal di titik-6: </a:t>
            </a:r>
          </a:p>
          <a:p>
            <a:r>
              <a:rPr lang="id-ID" dirty="0"/>
              <a:t>Jika dikembalikan ke masalah semula maka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dengan nilai fungsi maksimum = </a:t>
            </a:r>
          </a:p>
          <a:p>
            <a:r>
              <a:rPr lang="id-ID" dirty="0"/>
              <a:t>Jadi supaya utilitasnya maksimum, ia harus membawa buku (x</a:t>
            </a:r>
            <a:r>
              <a:rPr lang="id-ID" baseline="-25000" dirty="0"/>
              <a:t>1</a:t>
            </a:r>
            <a:r>
              <a:rPr lang="id-ID" dirty="0"/>
              <a:t>) dan pakaian (x</a:t>
            </a:r>
            <a:r>
              <a:rPr lang="id-ID" baseline="-25000" dirty="0"/>
              <a:t>2</a:t>
            </a:r>
            <a:r>
              <a:rPr lang="id-ID" dirty="0"/>
              <a:t>) saja.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18667"/>
              </p:ext>
            </p:extLst>
          </p:nvPr>
        </p:nvGraphicFramePr>
        <p:xfrm>
          <a:off x="6758668" y="2573361"/>
          <a:ext cx="3033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2" name="Equation" r:id="rId3" imgW="1701720" imgH="228600" progId="Equation.DSMT4">
                  <p:embed/>
                </p:oleObj>
              </mc:Choice>
              <mc:Fallback>
                <p:oleObj name="Equation" r:id="rId3" imgW="170172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8668" y="2573361"/>
                        <a:ext cx="303371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82592"/>
              </p:ext>
            </p:extLst>
          </p:nvPr>
        </p:nvGraphicFramePr>
        <p:xfrm>
          <a:off x="2130425" y="873578"/>
          <a:ext cx="4425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3" name="Equation" r:id="rId5" imgW="2260440" imgH="228600" progId="Equation.DSMT4">
                  <p:embed/>
                </p:oleObj>
              </mc:Choice>
              <mc:Fallback>
                <p:oleObj name="Equation" r:id="rId5" imgW="22604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0425" y="873578"/>
                        <a:ext cx="44259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921628"/>
              </p:ext>
            </p:extLst>
          </p:nvPr>
        </p:nvGraphicFramePr>
        <p:xfrm>
          <a:off x="3109912" y="3590302"/>
          <a:ext cx="24669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4" name="Equation" r:id="rId7" imgW="1384200" imgH="914400" progId="Equation.DSMT4">
                  <p:embed/>
                </p:oleObj>
              </mc:Choice>
              <mc:Fallback>
                <p:oleObj name="Equation" r:id="rId7" imgW="1384200" imgH="914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9912" y="3590302"/>
                        <a:ext cx="2466975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68710"/>
              </p:ext>
            </p:extLst>
          </p:nvPr>
        </p:nvGraphicFramePr>
        <p:xfrm>
          <a:off x="4229328" y="5400109"/>
          <a:ext cx="8683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5" name="Equation" r:id="rId9" imgW="495000" imgH="228600" progId="Equation.DSMT4">
                  <p:embed/>
                </p:oleObj>
              </mc:Choice>
              <mc:Fallback>
                <p:oleObj name="Equation" r:id="rId9" imgW="4950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9328" y="5400109"/>
                        <a:ext cx="86836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637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91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sz="6000" b="1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11763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43" y="777923"/>
            <a:ext cx="8596668" cy="5704763"/>
          </a:xfrm>
        </p:spPr>
        <p:txBody>
          <a:bodyPr>
            <a:normAutofit/>
          </a:bodyPr>
          <a:lstStyle/>
          <a:p>
            <a:r>
              <a:rPr lang="id-ID" dirty="0"/>
              <a:t>Program 0-1 dapat dinyatakan dalam bentuk standar: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Minimumkan  	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dengan kendala: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/>
              <a:t>	     tidak disyaratkan              ,   tapi         yang harus   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718359"/>
              </p:ext>
            </p:extLst>
          </p:nvPr>
        </p:nvGraphicFramePr>
        <p:xfrm>
          <a:off x="2982913" y="3353363"/>
          <a:ext cx="35972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88" name="Equation" r:id="rId3" imgW="1841400" imgH="1143000" progId="Equation.DSMT4">
                  <p:embed/>
                </p:oleObj>
              </mc:Choice>
              <mc:Fallback>
                <p:oleObj name="Equation" r:id="rId3" imgW="184140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2913" y="3353363"/>
                        <a:ext cx="3597275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876370"/>
              </p:ext>
            </p:extLst>
          </p:nvPr>
        </p:nvGraphicFramePr>
        <p:xfrm>
          <a:off x="2982913" y="2114972"/>
          <a:ext cx="48799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89" name="Equation" r:id="rId5" imgW="2539800" imgH="241200" progId="Equation.DSMT4">
                  <p:embed/>
                </p:oleObj>
              </mc:Choice>
              <mc:Fallback>
                <p:oleObj name="Equation" r:id="rId5" imgW="253980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2913" y="2114972"/>
                        <a:ext cx="48799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97568"/>
              </p:ext>
            </p:extLst>
          </p:nvPr>
        </p:nvGraphicFramePr>
        <p:xfrm>
          <a:off x="1178944" y="5950424"/>
          <a:ext cx="273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0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8944" y="5950424"/>
                        <a:ext cx="2730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81863"/>
              </p:ext>
            </p:extLst>
          </p:nvPr>
        </p:nvGraphicFramePr>
        <p:xfrm>
          <a:off x="3453796" y="5999636"/>
          <a:ext cx="495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1" name="Equation" r:id="rId9" imgW="253800" imgH="203040" progId="Equation.DSMT4">
                  <p:embed/>
                </p:oleObj>
              </mc:Choice>
              <mc:Fallback>
                <p:oleObj name="Equation" r:id="rId9" imgW="25380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53796" y="5999636"/>
                        <a:ext cx="4953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680795"/>
              </p:ext>
            </p:extLst>
          </p:nvPr>
        </p:nvGraphicFramePr>
        <p:xfrm>
          <a:off x="5100638" y="5937722"/>
          <a:ext cx="3222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2" name="Equation" r:id="rId11" imgW="164880" imgH="241200" progId="Equation.DSMT4">
                  <p:embed/>
                </p:oleObj>
              </mc:Choice>
              <mc:Fallback>
                <p:oleObj name="Equation" r:id="rId11" imgW="164880" imgH="241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0638" y="5937722"/>
                        <a:ext cx="322262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566975"/>
              </p:ext>
            </p:extLst>
          </p:nvPr>
        </p:nvGraphicFramePr>
        <p:xfrm>
          <a:off x="6780149" y="6015973"/>
          <a:ext cx="495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3" name="Equation" r:id="rId13" imgW="253800" imgH="203040" progId="Equation.DSMT4">
                  <p:embed/>
                </p:oleObj>
              </mc:Choice>
              <mc:Fallback>
                <p:oleObj name="Equation" r:id="rId13" imgW="25380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0149" y="6015973"/>
                        <a:ext cx="4953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6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4149"/>
            <a:ext cx="8596668" cy="5800299"/>
          </a:xfrm>
        </p:spPr>
        <p:txBody>
          <a:bodyPr/>
          <a:lstStyle/>
          <a:p>
            <a:r>
              <a:rPr lang="id-ID" dirty="0"/>
              <a:t>Perubahan soal ke bentuk standar program 0-1 dilakukan dengan cara sebagai berikut:</a:t>
            </a:r>
          </a:p>
          <a:p>
            <a:pPr>
              <a:buFont typeface="+mj-lt"/>
              <a:buAutoNum type="arabicPeriod"/>
            </a:pPr>
            <a:r>
              <a:rPr lang="id-ID" dirty="0"/>
              <a:t>Jika </a:t>
            </a:r>
            <a:r>
              <a:rPr lang="id-ID" dirty="0">
                <a:solidFill>
                  <a:srgbClr val="FF0000"/>
                </a:solidFill>
              </a:rPr>
              <a:t>soal memaksimumkan, jadikan ke soal minimumkan </a:t>
            </a:r>
            <a:r>
              <a:rPr lang="id-ID" dirty="0"/>
              <a:t>dengan mengalikan      di fungsi sasaran dengan (-1)</a:t>
            </a:r>
          </a:p>
          <a:p>
            <a:pPr marL="0" indent="0">
              <a:buNone/>
            </a:pPr>
            <a:r>
              <a:rPr lang="id-ID" dirty="0"/>
              <a:t>	Contoh: soal memaksimumkan                                dapat diubah menjadi </a:t>
            </a:r>
          </a:p>
          <a:p>
            <a:pPr marL="0" indent="0">
              <a:buNone/>
            </a:pPr>
            <a:r>
              <a:rPr lang="id-ID" dirty="0"/>
              <a:t>	meminimumkan  </a:t>
            </a:r>
          </a:p>
          <a:p>
            <a:pPr>
              <a:buFont typeface="+mj-lt"/>
              <a:buAutoNum type="arabicPeriod" startAt="2"/>
            </a:pPr>
            <a:r>
              <a:rPr lang="id-ID" dirty="0"/>
              <a:t>Jika </a:t>
            </a:r>
            <a:r>
              <a:rPr lang="id-ID" dirty="0">
                <a:solidFill>
                  <a:srgbClr val="FF0000"/>
                </a:solidFill>
              </a:rPr>
              <a:t>ada kendala berbentuk pertidaksamaan         , ubah ke bentuk pertidaksamaan        </a:t>
            </a:r>
            <a:r>
              <a:rPr lang="id-ID" dirty="0"/>
              <a:t>dengan mengalikan kedua ruasnya dengan (-1)</a:t>
            </a:r>
          </a:p>
          <a:p>
            <a:pPr>
              <a:buFont typeface="+mj-lt"/>
              <a:buAutoNum type="arabicPeriod" startAt="2"/>
            </a:pPr>
            <a:r>
              <a:rPr lang="id-ID" dirty="0"/>
              <a:t>Jika </a:t>
            </a:r>
            <a:r>
              <a:rPr lang="id-ID" dirty="0">
                <a:solidFill>
                  <a:srgbClr val="FF0000"/>
                </a:solidFill>
              </a:rPr>
              <a:t>ada kendala berbentuk persamaan, ubahlah menjadi 2 buah kendala </a:t>
            </a:r>
            <a:r>
              <a:rPr lang="id-ID" dirty="0"/>
              <a:t>yang masing-masing berupa pertidaksamaan           dan 	</a:t>
            </a:r>
          </a:p>
          <a:p>
            <a:pPr marL="0" indent="0">
              <a:buNone/>
            </a:pPr>
            <a:r>
              <a:rPr lang="id-ID" dirty="0"/>
              <a:t>	Contoh: Kendala                                </a:t>
            </a:r>
          </a:p>
          <a:p>
            <a:pPr marL="0" indent="0">
              <a:buNone/>
            </a:pPr>
            <a:r>
              <a:rPr lang="id-ID" dirty="0"/>
              <a:t>			diubah menjadi 2 kendala:                               dan  </a:t>
            </a:r>
          </a:p>
          <a:p>
            <a:pPr>
              <a:buFont typeface="+mj-lt"/>
              <a:buAutoNum type="arabicPeriod"/>
            </a:pPr>
            <a:endParaRPr lang="id-ID" dirty="0"/>
          </a:p>
          <a:p>
            <a:pPr>
              <a:buFont typeface="+mj-lt"/>
              <a:buAutoNum type="arabicPeriod" startAt="4"/>
            </a:pPr>
            <a:r>
              <a:rPr lang="id-ID" dirty="0"/>
              <a:t>Jika  </a:t>
            </a:r>
            <a:r>
              <a:rPr lang="id-ID" dirty="0">
                <a:solidFill>
                  <a:srgbClr val="FF0000"/>
                </a:solidFill>
              </a:rPr>
              <a:t>ada                 , gantilah                                      </a:t>
            </a:r>
            <a:r>
              <a:rPr lang="id-ID" dirty="0"/>
              <a:t>, baik pada fungsi sasaran maupun pada kendalanya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683370"/>
              </p:ext>
            </p:extLst>
          </p:nvPr>
        </p:nvGraphicFramePr>
        <p:xfrm>
          <a:off x="9112871" y="1229244"/>
          <a:ext cx="3222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2" name="Equation" r:id="rId3" imgW="164880" imgH="241200" progId="Equation.DSMT4">
                  <p:embed/>
                </p:oleObj>
              </mc:Choice>
              <mc:Fallback>
                <p:oleObj name="Equation" r:id="rId3" imgW="16488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2871" y="1229244"/>
                        <a:ext cx="322262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38389"/>
              </p:ext>
            </p:extLst>
          </p:nvPr>
        </p:nvGraphicFramePr>
        <p:xfrm>
          <a:off x="4557713" y="1949450"/>
          <a:ext cx="1709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3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7713" y="1949450"/>
                        <a:ext cx="17097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71175"/>
              </p:ext>
            </p:extLst>
          </p:nvPr>
        </p:nvGraphicFramePr>
        <p:xfrm>
          <a:off x="3067493" y="2369948"/>
          <a:ext cx="1908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4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7493" y="2369948"/>
                        <a:ext cx="19081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440061"/>
              </p:ext>
            </p:extLst>
          </p:nvPr>
        </p:nvGraphicFramePr>
        <p:xfrm>
          <a:off x="5861185" y="2817623"/>
          <a:ext cx="2476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5" name="Equation" r:id="rId9" imgW="126720" imgH="152280" progId="Equation.DSMT4">
                  <p:embed/>
                </p:oleObj>
              </mc:Choice>
              <mc:Fallback>
                <p:oleObj name="Equation" r:id="rId9" imgW="126720" imgH="1522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1185" y="2817623"/>
                        <a:ext cx="2476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364929"/>
              </p:ext>
            </p:extLst>
          </p:nvPr>
        </p:nvGraphicFramePr>
        <p:xfrm>
          <a:off x="2943668" y="3088896"/>
          <a:ext cx="2476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6" name="Equation" r:id="rId11" imgW="126720" imgH="152280" progId="Equation.DSMT4">
                  <p:embed/>
                </p:oleObj>
              </mc:Choice>
              <mc:Fallback>
                <p:oleObj name="Equation" r:id="rId11" imgW="126720" imgH="1522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3668" y="3088896"/>
                        <a:ext cx="2476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406397"/>
              </p:ext>
            </p:extLst>
          </p:nvPr>
        </p:nvGraphicFramePr>
        <p:xfrm>
          <a:off x="5288756" y="3732426"/>
          <a:ext cx="2476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7" name="Equation" r:id="rId13" imgW="126720" imgH="152280" progId="Equation.DSMT4">
                  <p:embed/>
                </p:oleObj>
              </mc:Choice>
              <mc:Fallback>
                <p:oleObj name="Equation" r:id="rId13" imgW="126720" imgH="152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88756" y="3732426"/>
                        <a:ext cx="2476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9750"/>
              </p:ext>
            </p:extLst>
          </p:nvPr>
        </p:nvGraphicFramePr>
        <p:xfrm>
          <a:off x="6423018" y="3732426"/>
          <a:ext cx="2476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8" name="Equation" r:id="rId14" imgW="126720" imgH="152280" progId="Equation.DSMT4">
                  <p:embed/>
                </p:oleObj>
              </mc:Choice>
              <mc:Fallback>
                <p:oleObj name="Equation" r:id="rId14" imgW="126720" imgH="1522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3018" y="3732426"/>
                        <a:ext cx="2476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35001"/>
              </p:ext>
            </p:extLst>
          </p:nvPr>
        </p:nvGraphicFramePr>
        <p:xfrm>
          <a:off x="3217863" y="4065588"/>
          <a:ext cx="1585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9" name="Equation" r:id="rId15" imgW="812520" imgH="228600" progId="Equation.DSMT4">
                  <p:embed/>
                </p:oleObj>
              </mc:Choice>
              <mc:Fallback>
                <p:oleObj name="Equation" r:id="rId15" imgW="81252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7863" y="4065588"/>
                        <a:ext cx="15859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15517"/>
              </p:ext>
            </p:extLst>
          </p:nvPr>
        </p:nvGraphicFramePr>
        <p:xfrm>
          <a:off x="5098404" y="4492318"/>
          <a:ext cx="1585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0" name="Equation" r:id="rId17" imgW="812520" imgH="228600" progId="Equation.DSMT4">
                  <p:embed/>
                </p:oleObj>
              </mc:Choice>
              <mc:Fallback>
                <p:oleObj name="Equation" r:id="rId17" imgW="81252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8404" y="4492318"/>
                        <a:ext cx="15859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2949"/>
              </p:ext>
            </p:extLst>
          </p:nvPr>
        </p:nvGraphicFramePr>
        <p:xfrm>
          <a:off x="7638933" y="4492317"/>
          <a:ext cx="1585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1" name="Equation" r:id="rId19" imgW="812520" imgH="228600" progId="Equation.DSMT4">
                  <p:embed/>
                </p:oleObj>
              </mc:Choice>
              <mc:Fallback>
                <p:oleObj name="Equation" r:id="rId19" imgW="81252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38933" y="4492317"/>
                        <a:ext cx="15859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64964"/>
              </p:ext>
            </p:extLst>
          </p:nvPr>
        </p:nvGraphicFramePr>
        <p:xfrm>
          <a:off x="2224531" y="5292370"/>
          <a:ext cx="8429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2" name="Equation" r:id="rId21" imgW="431640" imgH="228600" progId="Equation.DSMT4">
                  <p:embed/>
                </p:oleObj>
              </mc:Choice>
              <mc:Fallback>
                <p:oleObj name="Equation" r:id="rId21" imgW="43164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24531" y="5292370"/>
                        <a:ext cx="8429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93731"/>
              </p:ext>
            </p:extLst>
          </p:nvPr>
        </p:nvGraphicFramePr>
        <p:xfrm>
          <a:off x="4397375" y="5240338"/>
          <a:ext cx="2279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3" name="Equation" r:id="rId23" imgW="1168200" imgH="228600" progId="Equation.DSMT4">
                  <p:embed/>
                </p:oleObj>
              </mc:Choice>
              <mc:Fallback>
                <p:oleObj name="Equation" r:id="rId23" imgW="116820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97375" y="5240338"/>
                        <a:ext cx="22796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57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6854"/>
            <a:ext cx="8596668" cy="6032309"/>
          </a:xfrm>
        </p:spPr>
        <p:txBody>
          <a:bodyPr/>
          <a:lstStyle/>
          <a:p>
            <a:r>
              <a:rPr lang="id-ID" dirty="0"/>
              <a:t>Sebagai contoh, pada model:</a:t>
            </a:r>
          </a:p>
          <a:p>
            <a:pPr marL="0" indent="0">
              <a:buNone/>
            </a:pPr>
            <a:r>
              <a:rPr lang="id-ID" dirty="0"/>
              <a:t>	Minimumkan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diubah ke bentuk standar program 0-1 dengan mengambil</a:t>
            </a:r>
          </a:p>
          <a:p>
            <a:pPr marL="0" indent="0">
              <a:buNone/>
            </a:pPr>
            <a:r>
              <a:rPr lang="id-ID" dirty="0"/>
              <a:t>	Jika disubstitusikan ke model akan menghasilkan:</a:t>
            </a:r>
          </a:p>
          <a:p>
            <a:pPr marL="0" indent="0">
              <a:buNone/>
            </a:pPr>
            <a:r>
              <a:rPr lang="id-ID" dirty="0"/>
              <a:t>	Minimumkan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	Kendala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79594"/>
              </p:ext>
            </p:extLst>
          </p:nvPr>
        </p:nvGraphicFramePr>
        <p:xfrm>
          <a:off x="2735263" y="881063"/>
          <a:ext cx="23256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6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5263" y="881063"/>
                        <a:ext cx="2325687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85303"/>
              </p:ext>
            </p:extLst>
          </p:nvPr>
        </p:nvGraphicFramePr>
        <p:xfrm>
          <a:off x="2375231" y="1740421"/>
          <a:ext cx="2163763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7" name="Equation" r:id="rId5" imgW="1104840" imgH="711000" progId="Equation.DSMT4">
                  <p:embed/>
                </p:oleObj>
              </mc:Choice>
              <mc:Fallback>
                <p:oleObj name="Equation" r:id="rId5" imgW="1104840" imgH="711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5231" y="1740421"/>
                        <a:ext cx="2163763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96197"/>
              </p:ext>
            </p:extLst>
          </p:nvPr>
        </p:nvGraphicFramePr>
        <p:xfrm>
          <a:off x="7372255" y="3314109"/>
          <a:ext cx="1343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8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255" y="3314109"/>
                        <a:ext cx="13430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74976"/>
              </p:ext>
            </p:extLst>
          </p:nvPr>
        </p:nvGraphicFramePr>
        <p:xfrm>
          <a:off x="2735263" y="4014556"/>
          <a:ext cx="5537818" cy="64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9" name="Equation" r:id="rId9" imgW="2387520" imgH="279360" progId="Equation.DSMT4">
                  <p:embed/>
                </p:oleObj>
              </mc:Choice>
              <mc:Fallback>
                <p:oleObj name="Equation" r:id="rId9" imgW="23875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5263" y="4014556"/>
                        <a:ext cx="5537818" cy="64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31564"/>
              </p:ext>
            </p:extLst>
          </p:nvPr>
        </p:nvGraphicFramePr>
        <p:xfrm>
          <a:off x="2573242" y="4889148"/>
          <a:ext cx="547052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40" name="Equation" r:id="rId11" imgW="2793960" imgH="838080" progId="Equation.DSMT4">
                  <p:embed/>
                </p:oleObj>
              </mc:Choice>
              <mc:Fallback>
                <p:oleObj name="Equation" r:id="rId11" imgW="2793960" imgH="8380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73242" y="4889148"/>
                        <a:ext cx="547052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491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6616</TotalTime>
  <Words>2416</Words>
  <Application>Microsoft Office PowerPoint</Application>
  <PresentationFormat>Widescreen</PresentationFormat>
  <Paragraphs>537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Trebuchet MS</vt:lpstr>
      <vt:lpstr>Wingdings</vt:lpstr>
      <vt:lpstr>Wingdings 3</vt:lpstr>
      <vt:lpstr>Facet</vt:lpstr>
      <vt:lpstr>Equation</vt:lpstr>
      <vt:lpstr>Riset Operasional Pertemuan 7:  “Program Bilangan Bulat (2)”</vt:lpstr>
      <vt:lpstr>5.1 Program 0-1</vt:lpstr>
      <vt:lpstr>PowerPoint Presentation</vt:lpstr>
      <vt:lpstr>5.1.1 Metode Enumerasi Implisit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5.1.1.1 Uji Penyelesaian Nol</vt:lpstr>
      <vt:lpstr>5.1.1.2 Uji Infisibilitas</vt:lpstr>
      <vt:lpstr>PowerPoint Presentation</vt:lpstr>
      <vt:lpstr>PowerPoint Presentation</vt:lpstr>
      <vt:lpstr>Contoh 5.1</vt:lpstr>
      <vt:lpstr>Penyelesaian</vt:lpstr>
      <vt:lpstr>Program-0 (program mula-mula)</vt:lpstr>
      <vt:lpstr>PowerPoint Presentation</vt:lpstr>
      <vt:lpstr>Program-1 (x1 = 1)</vt:lpstr>
      <vt:lpstr>PowerPoint Presentation</vt:lpstr>
      <vt:lpstr>PowerPoint Presentation</vt:lpstr>
      <vt:lpstr>Program-2 (x1 = 1, x2 = 1)</vt:lpstr>
      <vt:lpstr>PowerPoint Presentation</vt:lpstr>
      <vt:lpstr>Program-3 (x1 = 1, x2 = 0)</vt:lpstr>
      <vt:lpstr>PowerPoint Presentation</vt:lpstr>
      <vt:lpstr>Program-4 (x1 = 1, x2 = 0 , x3 = 1)</vt:lpstr>
      <vt:lpstr>PowerPoint Presentation</vt:lpstr>
      <vt:lpstr>Program-5 (x1 = 1, x2 = 0 , x3 = 0)</vt:lpstr>
      <vt:lpstr>PowerPoint Presentation</vt:lpstr>
      <vt:lpstr>Program-6 (x1 = 0)</vt:lpstr>
      <vt:lpstr>PowerPoint Presentation</vt:lpstr>
      <vt:lpstr>Program-7 (x1 = 0, x2 = 1)</vt:lpstr>
      <vt:lpstr>PowerPoint Presentation</vt:lpstr>
      <vt:lpstr>Program-8 (x1 = 0, x2 = 0)</vt:lpstr>
      <vt:lpstr>PowerPoint Presentation</vt:lpstr>
      <vt:lpstr>5.1.2 Aplikasi Program 0-1</vt:lpstr>
      <vt:lpstr>5.1.2.1 Masalah Knapsack</vt:lpstr>
      <vt:lpstr>PowerPoint Presentation</vt:lpstr>
      <vt:lpstr>Contoh 5.2</vt:lpstr>
      <vt:lpstr>Penyelesaian</vt:lpstr>
      <vt:lpstr>PowerPoint Presentation</vt:lpstr>
      <vt:lpstr>PowerPoint Presentation</vt:lpstr>
      <vt:lpstr>PowerPoint Presentation</vt:lpstr>
      <vt:lpstr>Program-0 (program mula-mula)</vt:lpstr>
      <vt:lpstr>PowerPoint Presentation</vt:lpstr>
      <vt:lpstr>Program-1 (y1 = 1)</vt:lpstr>
      <vt:lpstr>Program-2 (y1 = 0)</vt:lpstr>
      <vt:lpstr>PowerPoint Presentation</vt:lpstr>
      <vt:lpstr>Program-3 (y1 = 0, y2 = 1)</vt:lpstr>
      <vt:lpstr>PowerPoint Presentation</vt:lpstr>
      <vt:lpstr>Program-4 (y1 = 0, y2 = 0)</vt:lpstr>
      <vt:lpstr>PowerPoint Presentation</vt:lpstr>
      <vt:lpstr>Program-5 (y1 = 0, y2 = 0 , y3 = 1)</vt:lpstr>
      <vt:lpstr>PowerPoint Presentation</vt:lpstr>
      <vt:lpstr>Program-6 (y1 = 0, y2 = 0, y3 = 1, y4 = 1)</vt:lpstr>
      <vt:lpstr>PowerPoint Presentation</vt:lpstr>
      <vt:lpstr>Program-7 (y1 = 0, y2 = 0, y3 = 1, y4 = 0)</vt:lpstr>
      <vt:lpstr>PowerPoint Presentation</vt:lpstr>
      <vt:lpstr>Program-8 (y1 = 0, y2 = 0 , y3 = 0)</vt:lpstr>
      <vt:lpstr>PowerPoint Presentation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1 “Dasar Pemrograman C++”</dc:title>
  <dc:creator>4L134R</dc:creator>
  <cp:lastModifiedBy>mohal</cp:lastModifiedBy>
  <cp:revision>396</cp:revision>
  <dcterms:created xsi:type="dcterms:W3CDTF">2016-07-29T15:07:22Z</dcterms:created>
  <dcterms:modified xsi:type="dcterms:W3CDTF">2020-10-18T08:20:22Z</dcterms:modified>
</cp:coreProperties>
</file>