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866955-083E-44D0-9D52-96E6D3FF23B4}" type="doc">
      <dgm:prSet loTypeId="urn:microsoft.com/office/officeart/2005/8/layout/hProcess9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id-ID"/>
        </a:p>
      </dgm:t>
    </dgm:pt>
    <dgm:pt modelId="{3686237F-C4C2-468D-A111-8F334FE6F8FD}">
      <dgm:prSet phldrT="[Text]" custT="1"/>
      <dgm:spPr/>
      <dgm:t>
        <a:bodyPr/>
        <a:lstStyle/>
        <a:p>
          <a:r>
            <a:rPr lang="id-ID" sz="4000" dirty="0" smtClean="0"/>
            <a:t>Tugas</a:t>
          </a:r>
        </a:p>
        <a:p>
          <a:r>
            <a:rPr lang="id-ID" sz="4000" dirty="0" smtClean="0"/>
            <a:t>25%</a:t>
          </a:r>
        </a:p>
      </dgm:t>
    </dgm:pt>
    <dgm:pt modelId="{55A77511-BA77-4934-8CCA-E8D67FC23350}" type="parTrans" cxnId="{B77F9B65-6FBE-4BE5-A48D-39976AE7D82C}">
      <dgm:prSet/>
      <dgm:spPr/>
      <dgm:t>
        <a:bodyPr/>
        <a:lstStyle/>
        <a:p>
          <a:endParaRPr lang="id-ID"/>
        </a:p>
      </dgm:t>
    </dgm:pt>
    <dgm:pt modelId="{6B3E954F-88FF-4AF1-8078-5ECD4F3FDE67}" type="sibTrans" cxnId="{B77F9B65-6FBE-4BE5-A48D-39976AE7D82C}">
      <dgm:prSet/>
      <dgm:spPr/>
      <dgm:t>
        <a:bodyPr/>
        <a:lstStyle/>
        <a:p>
          <a:endParaRPr lang="id-ID"/>
        </a:p>
      </dgm:t>
    </dgm:pt>
    <dgm:pt modelId="{FD864CB3-9735-412B-836E-CF17E6ED66F7}">
      <dgm:prSet phldrT="[Text]" custT="1"/>
      <dgm:spPr/>
      <dgm:t>
        <a:bodyPr/>
        <a:lstStyle/>
        <a:p>
          <a:r>
            <a:rPr lang="id-ID" sz="4000" dirty="0" smtClean="0"/>
            <a:t>UTS 35%</a:t>
          </a:r>
        </a:p>
      </dgm:t>
    </dgm:pt>
    <dgm:pt modelId="{1B9FEFDC-EDA5-4C3E-9D4D-04DD85406724}" type="parTrans" cxnId="{1B4F2031-BBBC-4621-95BE-B017DAC0744B}">
      <dgm:prSet/>
      <dgm:spPr/>
      <dgm:t>
        <a:bodyPr/>
        <a:lstStyle/>
        <a:p>
          <a:endParaRPr lang="id-ID"/>
        </a:p>
      </dgm:t>
    </dgm:pt>
    <dgm:pt modelId="{DCCB54A2-F99E-4DD3-B2AD-B27981ECFAAE}" type="sibTrans" cxnId="{1B4F2031-BBBC-4621-95BE-B017DAC0744B}">
      <dgm:prSet/>
      <dgm:spPr/>
      <dgm:t>
        <a:bodyPr/>
        <a:lstStyle/>
        <a:p>
          <a:endParaRPr lang="id-ID"/>
        </a:p>
      </dgm:t>
    </dgm:pt>
    <dgm:pt modelId="{0436A3E7-D4CA-44DE-9EEF-694E3D76CD02}">
      <dgm:prSet phldrT="[Text]"/>
      <dgm:spPr/>
      <dgm:t>
        <a:bodyPr/>
        <a:lstStyle/>
        <a:p>
          <a:r>
            <a:rPr lang="id-ID" dirty="0" smtClean="0"/>
            <a:t>UAS 40%</a:t>
          </a:r>
        </a:p>
      </dgm:t>
    </dgm:pt>
    <dgm:pt modelId="{86685CB8-1FF3-4875-A483-D4BF2D37BD0B}" type="parTrans" cxnId="{897656D7-D47D-4DDA-9A85-03569FDE265C}">
      <dgm:prSet/>
      <dgm:spPr/>
      <dgm:t>
        <a:bodyPr/>
        <a:lstStyle/>
        <a:p>
          <a:endParaRPr lang="id-ID"/>
        </a:p>
      </dgm:t>
    </dgm:pt>
    <dgm:pt modelId="{CFCB83DB-81A7-46B2-9B35-7F0271E711B2}" type="sibTrans" cxnId="{897656D7-D47D-4DDA-9A85-03569FDE265C}">
      <dgm:prSet/>
      <dgm:spPr/>
      <dgm:t>
        <a:bodyPr/>
        <a:lstStyle/>
        <a:p>
          <a:endParaRPr lang="id-ID"/>
        </a:p>
      </dgm:t>
    </dgm:pt>
    <dgm:pt modelId="{DB63A536-BD52-4E50-9802-1BA901FC6230}" type="pres">
      <dgm:prSet presAssocID="{7F866955-083E-44D0-9D52-96E6D3FF23B4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9AA2A324-F735-401D-BEC0-305D70F9B8D0}" type="pres">
      <dgm:prSet presAssocID="{7F866955-083E-44D0-9D52-96E6D3FF23B4}" presName="arrow" presStyleLbl="bgShp" presStyleIdx="0" presStyleCnt="1"/>
      <dgm:spPr/>
    </dgm:pt>
    <dgm:pt modelId="{4E21DE62-2DAE-4BB6-B4AF-F802B688E6C1}" type="pres">
      <dgm:prSet presAssocID="{7F866955-083E-44D0-9D52-96E6D3FF23B4}" presName="linearProcess" presStyleCnt="0"/>
      <dgm:spPr/>
    </dgm:pt>
    <dgm:pt modelId="{005BBB7D-C943-4927-BEAF-B46A3DE62BA0}" type="pres">
      <dgm:prSet presAssocID="{3686237F-C4C2-468D-A111-8F334FE6F8FD}" presName="textNode" presStyleLbl="node1" presStyleIdx="0" presStyleCnt="3" custScaleX="120964" custScaleY="166669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4B4B996-249D-4C51-A353-7E22BE2349A1}" type="pres">
      <dgm:prSet presAssocID="{6B3E954F-88FF-4AF1-8078-5ECD4F3FDE67}" presName="sibTrans" presStyleCnt="0"/>
      <dgm:spPr/>
    </dgm:pt>
    <dgm:pt modelId="{4F0607E6-AE4C-4106-835C-7AB35CB39CA3}" type="pres">
      <dgm:prSet presAssocID="{FD864CB3-9735-412B-836E-CF17E6ED66F7}" presName="textNode" presStyleLbl="node1" presStyleIdx="1" presStyleCnt="3" custScaleX="115077" custScaleY="16161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B0DA09F-931D-492E-9DB9-3E55BC3D3275}" type="pres">
      <dgm:prSet presAssocID="{DCCB54A2-F99E-4DD3-B2AD-B27981ECFAAE}" presName="sibTrans" presStyleCnt="0"/>
      <dgm:spPr/>
    </dgm:pt>
    <dgm:pt modelId="{9364BD11-536D-40D7-A99D-32F7C5CCDD36}" type="pres">
      <dgm:prSet presAssocID="{0436A3E7-D4CA-44DE-9EEF-694E3D76CD02}" presName="textNode" presStyleLbl="node1" presStyleIdx="2" presStyleCnt="3" custScaleX="120964" custScaleY="166669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50227A71-9D7D-456A-8519-6AC35B7D1504}" type="presOf" srcId="{0436A3E7-D4CA-44DE-9EEF-694E3D76CD02}" destId="{9364BD11-536D-40D7-A99D-32F7C5CCDD36}" srcOrd="0" destOrd="0" presId="urn:microsoft.com/office/officeart/2005/8/layout/hProcess9"/>
    <dgm:cxn modelId="{B77F9B65-6FBE-4BE5-A48D-39976AE7D82C}" srcId="{7F866955-083E-44D0-9D52-96E6D3FF23B4}" destId="{3686237F-C4C2-468D-A111-8F334FE6F8FD}" srcOrd="0" destOrd="0" parTransId="{55A77511-BA77-4934-8CCA-E8D67FC23350}" sibTransId="{6B3E954F-88FF-4AF1-8078-5ECD4F3FDE67}"/>
    <dgm:cxn modelId="{68B9A3BD-0BE7-4901-9B39-B04DC9AF8234}" type="presOf" srcId="{FD864CB3-9735-412B-836E-CF17E6ED66F7}" destId="{4F0607E6-AE4C-4106-835C-7AB35CB39CA3}" srcOrd="0" destOrd="0" presId="urn:microsoft.com/office/officeart/2005/8/layout/hProcess9"/>
    <dgm:cxn modelId="{897656D7-D47D-4DDA-9A85-03569FDE265C}" srcId="{7F866955-083E-44D0-9D52-96E6D3FF23B4}" destId="{0436A3E7-D4CA-44DE-9EEF-694E3D76CD02}" srcOrd="2" destOrd="0" parTransId="{86685CB8-1FF3-4875-A483-D4BF2D37BD0B}" sibTransId="{CFCB83DB-81A7-46B2-9B35-7F0271E711B2}"/>
    <dgm:cxn modelId="{649BED76-765D-4E7F-AC43-98E834008D76}" type="presOf" srcId="{7F866955-083E-44D0-9D52-96E6D3FF23B4}" destId="{DB63A536-BD52-4E50-9802-1BA901FC6230}" srcOrd="0" destOrd="0" presId="urn:microsoft.com/office/officeart/2005/8/layout/hProcess9"/>
    <dgm:cxn modelId="{1B4F2031-BBBC-4621-95BE-B017DAC0744B}" srcId="{7F866955-083E-44D0-9D52-96E6D3FF23B4}" destId="{FD864CB3-9735-412B-836E-CF17E6ED66F7}" srcOrd="1" destOrd="0" parTransId="{1B9FEFDC-EDA5-4C3E-9D4D-04DD85406724}" sibTransId="{DCCB54A2-F99E-4DD3-B2AD-B27981ECFAAE}"/>
    <dgm:cxn modelId="{F7E931D1-DC47-4F08-93B7-B72ED4983559}" type="presOf" srcId="{3686237F-C4C2-468D-A111-8F334FE6F8FD}" destId="{005BBB7D-C943-4927-BEAF-B46A3DE62BA0}" srcOrd="0" destOrd="0" presId="urn:microsoft.com/office/officeart/2005/8/layout/hProcess9"/>
    <dgm:cxn modelId="{2120F48F-6036-4F59-AE95-094E4D14C983}" type="presParOf" srcId="{DB63A536-BD52-4E50-9802-1BA901FC6230}" destId="{9AA2A324-F735-401D-BEC0-305D70F9B8D0}" srcOrd="0" destOrd="0" presId="urn:microsoft.com/office/officeart/2005/8/layout/hProcess9"/>
    <dgm:cxn modelId="{089CF5BF-0D5A-4E98-AA80-1FDCDBE6EEF9}" type="presParOf" srcId="{DB63A536-BD52-4E50-9802-1BA901FC6230}" destId="{4E21DE62-2DAE-4BB6-B4AF-F802B688E6C1}" srcOrd="1" destOrd="0" presId="urn:microsoft.com/office/officeart/2005/8/layout/hProcess9"/>
    <dgm:cxn modelId="{C427BED0-C95A-408E-ADFA-71070BF726F1}" type="presParOf" srcId="{4E21DE62-2DAE-4BB6-B4AF-F802B688E6C1}" destId="{005BBB7D-C943-4927-BEAF-B46A3DE62BA0}" srcOrd="0" destOrd="0" presId="urn:microsoft.com/office/officeart/2005/8/layout/hProcess9"/>
    <dgm:cxn modelId="{24CD5585-74B3-44B9-9695-111909613D51}" type="presParOf" srcId="{4E21DE62-2DAE-4BB6-B4AF-F802B688E6C1}" destId="{34B4B996-249D-4C51-A353-7E22BE2349A1}" srcOrd="1" destOrd="0" presId="urn:microsoft.com/office/officeart/2005/8/layout/hProcess9"/>
    <dgm:cxn modelId="{C7AEF07F-8090-4273-8B27-17B204670CA2}" type="presParOf" srcId="{4E21DE62-2DAE-4BB6-B4AF-F802B688E6C1}" destId="{4F0607E6-AE4C-4106-835C-7AB35CB39CA3}" srcOrd="2" destOrd="0" presId="urn:microsoft.com/office/officeart/2005/8/layout/hProcess9"/>
    <dgm:cxn modelId="{CF56D666-F74B-4C75-9B9E-4929C8BCDA84}" type="presParOf" srcId="{4E21DE62-2DAE-4BB6-B4AF-F802B688E6C1}" destId="{3B0DA09F-931D-492E-9DB9-3E55BC3D3275}" srcOrd="3" destOrd="0" presId="urn:microsoft.com/office/officeart/2005/8/layout/hProcess9"/>
    <dgm:cxn modelId="{114C43CA-49FD-4D31-876C-5A8261C56651}" type="presParOf" srcId="{4E21DE62-2DAE-4BB6-B4AF-F802B688E6C1}" destId="{9364BD11-536D-40D7-A99D-32F7C5CCDD36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A2A324-F735-401D-BEC0-305D70F9B8D0}">
      <dsp:nvSpPr>
        <dsp:cNvPr id="0" name=""/>
        <dsp:cNvSpPr/>
      </dsp:nvSpPr>
      <dsp:spPr>
        <a:xfrm>
          <a:off x="544355" y="0"/>
          <a:ext cx="6169361" cy="2828932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5BBB7D-C943-4927-BEAF-B46A3DE62BA0}">
      <dsp:nvSpPr>
        <dsp:cNvPr id="0" name=""/>
        <dsp:cNvSpPr/>
      </dsp:nvSpPr>
      <dsp:spPr>
        <a:xfrm>
          <a:off x="3899" y="471475"/>
          <a:ext cx="2329324" cy="188598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4000" kern="1200" dirty="0" smtClean="0"/>
            <a:t>Tugas</a:t>
          </a:r>
        </a:p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4000" kern="1200" dirty="0" smtClean="0"/>
            <a:t>25%</a:t>
          </a:r>
        </a:p>
      </dsp:txBody>
      <dsp:txXfrm>
        <a:off x="95965" y="563541"/>
        <a:ext cx="2145192" cy="1701849"/>
      </dsp:txXfrm>
    </dsp:sp>
    <dsp:sp modelId="{4F0607E6-AE4C-4106-835C-7AB35CB39CA3}">
      <dsp:nvSpPr>
        <dsp:cNvPr id="0" name=""/>
        <dsp:cNvSpPr/>
      </dsp:nvSpPr>
      <dsp:spPr>
        <a:xfrm>
          <a:off x="2521054" y="500064"/>
          <a:ext cx="2215962" cy="1828802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4000" kern="1200" dirty="0" smtClean="0"/>
            <a:t>UTS 35%</a:t>
          </a:r>
        </a:p>
      </dsp:txBody>
      <dsp:txXfrm>
        <a:off x="2610329" y="589339"/>
        <a:ext cx="2037412" cy="1650252"/>
      </dsp:txXfrm>
    </dsp:sp>
    <dsp:sp modelId="{9364BD11-536D-40D7-A99D-32F7C5CCDD36}">
      <dsp:nvSpPr>
        <dsp:cNvPr id="0" name=""/>
        <dsp:cNvSpPr/>
      </dsp:nvSpPr>
      <dsp:spPr>
        <a:xfrm>
          <a:off x="4924848" y="471475"/>
          <a:ext cx="2329324" cy="1885981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4600" kern="1200" dirty="0" smtClean="0"/>
            <a:t>UAS 40%</a:t>
          </a:r>
        </a:p>
      </dsp:txBody>
      <dsp:txXfrm>
        <a:off x="5016914" y="563541"/>
        <a:ext cx="2145192" cy="17018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B2804-B4AB-4E1F-A202-948D3C7D8BFE}" type="datetimeFigureOut">
              <a:rPr lang="id-ID" smtClean="0"/>
              <a:pPr/>
              <a:t>27/08/2020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E0F7-FCD0-4B7F-B96A-8D5DC234AC1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B2804-B4AB-4E1F-A202-948D3C7D8BFE}" type="datetimeFigureOut">
              <a:rPr lang="id-ID" smtClean="0"/>
              <a:pPr/>
              <a:t>27/08/2020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E0F7-FCD0-4B7F-B96A-8D5DC234AC1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B2804-B4AB-4E1F-A202-948D3C7D8BFE}" type="datetimeFigureOut">
              <a:rPr lang="id-ID" smtClean="0"/>
              <a:pPr/>
              <a:t>27/08/2020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E0F7-FCD0-4B7F-B96A-8D5DC234AC1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B2804-B4AB-4E1F-A202-948D3C7D8BFE}" type="datetimeFigureOut">
              <a:rPr lang="id-ID" smtClean="0"/>
              <a:pPr/>
              <a:t>27/08/2020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E0F7-FCD0-4B7F-B96A-8D5DC234AC1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B2804-B4AB-4E1F-A202-948D3C7D8BFE}" type="datetimeFigureOut">
              <a:rPr lang="id-ID" smtClean="0"/>
              <a:pPr/>
              <a:t>27/08/2020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E0F7-FCD0-4B7F-B96A-8D5DC234AC1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B2804-B4AB-4E1F-A202-948D3C7D8BFE}" type="datetimeFigureOut">
              <a:rPr lang="id-ID" smtClean="0"/>
              <a:pPr/>
              <a:t>27/08/2020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E0F7-FCD0-4B7F-B96A-8D5DC234AC1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B2804-B4AB-4E1F-A202-948D3C7D8BFE}" type="datetimeFigureOut">
              <a:rPr lang="id-ID" smtClean="0"/>
              <a:pPr/>
              <a:t>27/08/2020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E0F7-FCD0-4B7F-B96A-8D5DC234AC1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B2804-B4AB-4E1F-A202-948D3C7D8BFE}" type="datetimeFigureOut">
              <a:rPr lang="id-ID" smtClean="0"/>
              <a:pPr/>
              <a:t>27/08/2020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E0F7-FCD0-4B7F-B96A-8D5DC234AC1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B2804-B4AB-4E1F-A202-948D3C7D8BFE}" type="datetimeFigureOut">
              <a:rPr lang="id-ID" smtClean="0"/>
              <a:pPr/>
              <a:t>27/08/2020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E0F7-FCD0-4B7F-B96A-8D5DC234AC1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B2804-B4AB-4E1F-A202-948D3C7D8BFE}" type="datetimeFigureOut">
              <a:rPr lang="id-ID" smtClean="0"/>
              <a:pPr/>
              <a:t>27/08/2020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E0F7-FCD0-4B7F-B96A-8D5DC234AC1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B2804-B4AB-4E1F-A202-948D3C7D8BFE}" type="datetimeFigureOut">
              <a:rPr lang="id-ID" smtClean="0"/>
              <a:pPr/>
              <a:t>27/08/2020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E0F7-FCD0-4B7F-B96A-8D5DC234AC1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B2804-B4AB-4E1F-A202-948D3C7D8BFE}" type="datetimeFigureOut">
              <a:rPr lang="id-ID" smtClean="0"/>
              <a:pPr/>
              <a:t>27/08/2020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4E0F7-FCD0-4B7F-B96A-8D5DC234AC1E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id-ID" dirty="0" smtClean="0"/>
              <a:t>Tata Kelola TI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Teknik Informatika</a:t>
            </a:r>
          </a:p>
          <a:p>
            <a:r>
              <a:rPr lang="id-ID" dirty="0" smtClean="0"/>
              <a:t>Universitas Mataram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Kontrak Kuliah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Matakuliah : Tata Kelola TI </a:t>
            </a:r>
          </a:p>
          <a:p>
            <a:r>
              <a:rPr lang="id-ID" dirty="0" smtClean="0"/>
              <a:t>Semester : Pilihan</a:t>
            </a:r>
          </a:p>
          <a:p>
            <a:r>
              <a:rPr lang="id-ID" dirty="0" smtClean="0"/>
              <a:t>Jumlah SKS : 2 SKS</a:t>
            </a:r>
          </a:p>
          <a:p>
            <a:r>
              <a:rPr lang="id-ID" dirty="0" smtClean="0"/>
              <a:t>Dosen Pengampu : Nadiyasari Agitha, S.Kom, M.MT.</a:t>
            </a:r>
          </a:p>
          <a:p>
            <a:r>
              <a:rPr lang="id-ID" dirty="0" smtClean="0"/>
              <a:t>Email : </a:t>
            </a:r>
            <a:r>
              <a:rPr lang="en-US" dirty="0" smtClean="0"/>
              <a:t>nadiya@unram.ac.id</a:t>
            </a:r>
            <a:endParaRPr lang="id-ID" dirty="0" smtClean="0"/>
          </a:p>
          <a:p>
            <a:r>
              <a:rPr lang="id-ID" dirty="0" smtClean="0"/>
              <a:t>Telp : 081 831 6986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id-ID" dirty="0" smtClean="0"/>
          </a:p>
          <a:p>
            <a:r>
              <a:rPr lang="id-ID" dirty="0" smtClean="0"/>
              <a:t>Memiliki pengetahuan dasar mengenai pengauditan </a:t>
            </a:r>
            <a:r>
              <a:rPr lang="id-ID" i="1" dirty="0" smtClean="0"/>
              <a:t>(auditing). </a:t>
            </a:r>
          </a:p>
          <a:p>
            <a:endParaRPr lang="id-ID" dirty="0" smtClean="0"/>
          </a:p>
          <a:p>
            <a:r>
              <a:rPr lang="id-ID" dirty="0" smtClean="0"/>
              <a:t>Mengetahui model &amp; metode untuk audit s.i; </a:t>
            </a:r>
          </a:p>
          <a:p>
            <a:endParaRPr lang="id-ID" dirty="0" smtClean="0"/>
          </a:p>
          <a:p>
            <a:r>
              <a:rPr lang="id-ID" dirty="0" smtClean="0"/>
              <a:t>Memberi kemampuan kepada mahasiswa agar dapat menetapkan langkah-langkah logis dalam menganalisis dan mengevaluasi sebuah sistem / sistem informasi dengan pendekatan konsep audit. </a:t>
            </a:r>
          </a:p>
          <a:p>
            <a:endParaRPr lang="id-ID" dirty="0" smtClean="0"/>
          </a:p>
          <a:p>
            <a:r>
              <a:rPr lang="id-ID" dirty="0" smtClean="0"/>
              <a:t>Memberikan pengalaman kepada mahasiswa dalam rangka mencoba langsung kegiatan audit dengan studi kasus.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Materi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i="1" dirty="0" smtClean="0"/>
              <a:t>Introduction to Tata Kelola Teknologi Informasi </a:t>
            </a:r>
          </a:p>
          <a:p>
            <a:r>
              <a:rPr lang="it-IT" i="1" dirty="0" smtClean="0"/>
              <a:t>I</a:t>
            </a:r>
            <a:r>
              <a:rPr lang="id-ID" i="1" dirty="0" smtClean="0"/>
              <a:t>T Governance Overview</a:t>
            </a:r>
          </a:p>
          <a:p>
            <a:r>
              <a:rPr lang="id-ID" i="1" dirty="0" smtClean="0"/>
              <a:t>IT Governance Framework</a:t>
            </a:r>
          </a:p>
          <a:p>
            <a:r>
              <a:rPr lang="id-ID" i="1" dirty="0" smtClean="0"/>
              <a:t>IT Governance Implementation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Penilaian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1589497"/>
              </p:ext>
            </p:extLst>
          </p:nvPr>
        </p:nvGraphicFramePr>
        <p:xfrm>
          <a:off x="1285852" y="1571612"/>
          <a:ext cx="7258072" cy="2828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Tugas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UTS</a:t>
            </a:r>
          </a:p>
          <a:p>
            <a:pPr marL="400050" lvl="1" indent="57150">
              <a:buNone/>
            </a:pP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langkah-langkah</a:t>
            </a:r>
            <a:r>
              <a:rPr lang="en-US" dirty="0" smtClean="0"/>
              <a:t> audit IT </a:t>
            </a:r>
            <a:r>
              <a:rPr lang="en-US" dirty="0" err="1" smtClean="0"/>
              <a:t>menggunakan</a:t>
            </a:r>
            <a:r>
              <a:rPr lang="en-US" dirty="0" smtClean="0"/>
              <a:t> framework COBIT 5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Proses </a:t>
            </a:r>
            <a:r>
              <a:rPr lang="en-US" dirty="0" err="1" smtClean="0"/>
              <a:t>Kuesioner</a:t>
            </a:r>
            <a:endParaRPr lang="id-ID" dirty="0" smtClean="0"/>
          </a:p>
          <a:p>
            <a:pPr lvl="1">
              <a:buNone/>
            </a:pPr>
            <a:endParaRPr lang="id-ID" dirty="0" smtClean="0"/>
          </a:p>
          <a:p>
            <a:pPr lvl="1">
              <a:buNone/>
            </a:pPr>
            <a:r>
              <a:rPr lang="id-ID" dirty="0" smtClean="0"/>
              <a:t>UAS</a:t>
            </a:r>
          </a:p>
          <a:p>
            <a:pPr marL="457200" lvl="1" indent="0">
              <a:buNone/>
            </a:pPr>
            <a:r>
              <a:rPr lang="en-US" dirty="0" err="1" smtClean="0"/>
              <a:t>Melanjutkan</a:t>
            </a:r>
            <a:r>
              <a:rPr lang="en-US" dirty="0" smtClean="0"/>
              <a:t> </a:t>
            </a:r>
            <a:r>
              <a:rPr lang="en-US" dirty="0" err="1" smtClean="0"/>
              <a:t>langkah</a:t>
            </a:r>
            <a:r>
              <a:rPr lang="en-US" dirty="0" smtClean="0"/>
              <a:t> Audit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Rekomendasi</a:t>
            </a:r>
            <a:r>
              <a:rPr lang="en-US" dirty="0" smtClean="0"/>
              <a:t> </a:t>
            </a:r>
            <a:r>
              <a:rPr lang="en-US" dirty="0" err="1" smtClean="0"/>
              <a:t>Kebijakan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format COBIT 5</a:t>
            </a:r>
            <a:endParaRPr lang="id-ID" dirty="0" smtClean="0"/>
          </a:p>
          <a:p>
            <a:pPr lvl="1">
              <a:buNone/>
            </a:pP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330116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,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maksimal</a:t>
            </a:r>
            <a:r>
              <a:rPr lang="en-US" dirty="0" smtClean="0"/>
              <a:t> 5 orang.</a:t>
            </a:r>
          </a:p>
          <a:p>
            <a:r>
              <a:rPr lang="en-US" dirty="0" err="1" smtClean="0"/>
              <a:t>Carilah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/</a:t>
            </a:r>
            <a:r>
              <a:rPr lang="en-US" dirty="0" err="1" smtClean="0"/>
              <a:t>instansi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lakukan</a:t>
            </a:r>
            <a:r>
              <a:rPr lang="en-US" dirty="0" smtClean="0"/>
              <a:t> audit TKTI (paling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/</a:t>
            </a:r>
            <a:r>
              <a:rPr lang="en-US" dirty="0" err="1" smtClean="0"/>
              <a:t>instansi</a:t>
            </a:r>
            <a:r>
              <a:rPr lang="en-US" dirty="0" smtClean="0"/>
              <a:t> </a:t>
            </a:r>
            <a:r>
              <a:rPr lang="en-US" dirty="0" err="1" smtClean="0"/>
              <a:t>tsb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visi</a:t>
            </a:r>
            <a:r>
              <a:rPr lang="en-US" dirty="0" smtClean="0"/>
              <a:t>, </a:t>
            </a:r>
            <a:r>
              <a:rPr lang="en-US" dirty="0" err="1" smtClean="0"/>
              <a:t>misi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Minggu</a:t>
            </a:r>
            <a:r>
              <a:rPr lang="en-US" dirty="0" smtClean="0"/>
              <a:t> </a:t>
            </a:r>
            <a:r>
              <a:rPr lang="en-US" dirty="0" err="1" smtClean="0"/>
              <a:t>depan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dibahas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instansi</a:t>
            </a:r>
            <a:r>
              <a:rPr lang="en-US" dirty="0" smtClean="0"/>
              <a:t>/</a:t>
            </a:r>
            <a:r>
              <a:rPr lang="en-US" dirty="0" err="1" smtClean="0"/>
              <a:t>organisasi</a:t>
            </a:r>
            <a:r>
              <a:rPr lang="en-US" dirty="0" smtClean="0"/>
              <a:t> mana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di audit TKTI-</a:t>
            </a:r>
            <a:r>
              <a:rPr lang="en-US" dirty="0" err="1" smtClean="0"/>
              <a:t>nya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42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192</Words>
  <Application>Microsoft Office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Tata Kelola TI</vt:lpstr>
      <vt:lpstr>Kontrak Kuliah</vt:lpstr>
      <vt:lpstr>Tujuan</vt:lpstr>
      <vt:lpstr>Materi</vt:lpstr>
      <vt:lpstr>Penilaian</vt:lpstr>
      <vt:lpstr>Tugas</vt:lpstr>
      <vt:lpstr>Tugas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Metode Penambangan Data</dc:title>
  <dc:creator>Nadiyasari Agitha</dc:creator>
  <cp:lastModifiedBy>USER</cp:lastModifiedBy>
  <cp:revision>20</cp:revision>
  <dcterms:created xsi:type="dcterms:W3CDTF">2014-08-11T04:52:23Z</dcterms:created>
  <dcterms:modified xsi:type="dcterms:W3CDTF">2020-08-27T01:55:13Z</dcterms:modified>
</cp:coreProperties>
</file>