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7" r:id="rId18"/>
    <p:sldId id="288" r:id="rId19"/>
    <p:sldId id="289" r:id="rId20"/>
    <p:sldId id="282" r:id="rId21"/>
    <p:sldId id="284" r:id="rId22"/>
    <p:sldId id="285" r:id="rId23"/>
    <p:sldId id="268" r:id="rId24"/>
    <p:sldId id="286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1B00"/>
    <a:srgbClr val="FFFF37"/>
    <a:srgbClr val="FFB3BE"/>
    <a:srgbClr val="FFE4B3"/>
    <a:srgbClr val="EBDDE7"/>
    <a:srgbClr val="F8025A"/>
    <a:srgbClr val="234600"/>
    <a:srgbClr val="336600"/>
    <a:srgbClr val="EE006C"/>
    <a:srgbClr val="FFA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7" d="100"/>
          <a:sy n="67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41AEE-A91A-4731-8D97-99275A853956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352C3-8262-4B16-B7FB-F1A64ABA8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4345230"/>
            <a:ext cx="7329840" cy="122164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566870"/>
            <a:ext cx="73298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809336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96541"/>
            <a:ext cx="8093365" cy="473385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6" y="374901"/>
            <a:ext cx="671902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443835"/>
            <a:ext cx="6719019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3156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5"/>
            <a:ext cx="4048424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5"/>
            <a:ext cx="4048423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30203"/>
            <a:ext cx="42251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5"/>
            <a:ext cx="4225159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Introduction to Tata Kelola TI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566870"/>
            <a:ext cx="2293930" cy="1062530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IT Governance 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TIF UNRAM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20</a:t>
            </a:r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3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MODEL TATAKELOLA TEKNOLOGI INFORMASI      (1)</a:t>
            </a:r>
            <a:endParaRPr lang="en-US" sz="320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i="1" dirty="0" smtClean="0"/>
              <a:t>1. The IT Infrastructure Library (ITIL)</a:t>
            </a:r>
          </a:p>
          <a:p>
            <a:pPr marL="0" indent="0" algn="just">
              <a:buFont typeface="Arial" charset="0"/>
              <a:buNone/>
              <a:defRPr/>
            </a:pPr>
            <a:endParaRPr lang="en-US" sz="2400" b="1" dirty="0" smtClean="0"/>
          </a:p>
          <a:p>
            <a:pPr marL="0" indent="0" algn="just">
              <a:buFont typeface="Arial" charset="0"/>
              <a:buNone/>
              <a:defRPr/>
            </a:pPr>
            <a:r>
              <a:rPr lang="en-US" sz="2800" b="1" dirty="0" smtClean="0"/>
              <a:t>ITIL </a:t>
            </a:r>
            <a:r>
              <a:rPr lang="en-US" sz="2800" b="1" dirty="0" err="1" smtClean="0"/>
              <a:t>dikembangkan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oleh</a:t>
            </a:r>
            <a:r>
              <a:rPr lang="en-US" sz="2800" b="1" dirty="0" smtClean="0"/>
              <a:t> The Office of Government Commerce (OGC) </a:t>
            </a:r>
            <a:r>
              <a:rPr lang="en-US" sz="2800" b="1" dirty="0" err="1" smtClean="0"/>
              <a:t>suatu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dibawah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pemerintah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Inggris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bekerja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The IT Service Management Forum (</a:t>
            </a:r>
            <a:r>
              <a:rPr lang="en-US" sz="2800" b="1" dirty="0" err="1" smtClean="0"/>
              <a:t>itSMF</a:t>
            </a:r>
            <a:r>
              <a:rPr lang="en-US" sz="2800" b="1" dirty="0" smtClean="0"/>
              <a:t>)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British</a:t>
            </a:r>
          </a:p>
          <a:p>
            <a:pPr marL="0" indent="0" algn="just">
              <a:buFont typeface="Arial" charset="0"/>
              <a:buNone/>
              <a:defRPr/>
            </a:pPr>
            <a:r>
              <a:rPr lang="en-US" sz="2800" b="1" dirty="0" smtClean="0"/>
              <a:t>Standard Institute (BSI)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/>
              <a:t>ITIL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framework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layanan</a:t>
            </a:r>
            <a:r>
              <a:rPr lang="en-US" sz="2800" dirty="0" smtClean="0"/>
              <a:t> TI (IT </a:t>
            </a:r>
            <a:r>
              <a:rPr lang="en-US" sz="2800" dirty="0" smtClean="0"/>
              <a:t>Service Management </a:t>
            </a:r>
            <a:r>
              <a:rPr lang="en-US" sz="2800" dirty="0" smtClean="0"/>
              <a:t>– ITSM)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diadopsi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standar</a:t>
            </a:r>
            <a:r>
              <a:rPr lang="en-US" sz="2800" dirty="0" smtClean="0"/>
              <a:t> </a:t>
            </a:r>
            <a:r>
              <a:rPr lang="en-US" sz="2800" dirty="0" err="1" smtClean="0"/>
              <a:t>industri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industri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di </a:t>
            </a:r>
            <a:r>
              <a:rPr lang="en-US" sz="2800" dirty="0" err="1" smtClean="0"/>
              <a:t>dunia</a:t>
            </a:r>
            <a:r>
              <a:rPr lang="en-US" sz="2800" dirty="0" smtClean="0"/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914400"/>
          </a:xfrm>
        </p:spPr>
        <p:txBody>
          <a:bodyPr/>
          <a:lstStyle/>
          <a:p>
            <a:pPr algn="l"/>
            <a:r>
              <a:rPr lang="en-US" sz="3200" b="1" smtClean="0"/>
              <a:t>MODEL TATAKELOLA TEKNOLOGI INFORMASI      (2)</a:t>
            </a: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4102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800" dirty="0" smtClean="0"/>
              <a:t>ITSM </a:t>
            </a:r>
            <a:r>
              <a:rPr lang="en-US" sz="2800" dirty="0" err="1" smtClean="0"/>
              <a:t>memfokuskan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3 (</a:t>
            </a:r>
            <a:r>
              <a:rPr lang="en-US" sz="2800" dirty="0" err="1" smtClean="0"/>
              <a:t>tiga</a:t>
            </a:r>
            <a:r>
              <a:rPr lang="en-US" sz="2800" dirty="0" smtClean="0"/>
              <a:t>)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:</a:t>
            </a:r>
          </a:p>
          <a:p>
            <a:pPr>
              <a:buFont typeface="Arial" charset="0"/>
              <a:buNone/>
              <a:defRPr/>
            </a:pPr>
            <a:r>
              <a:rPr lang="en-US" sz="2800" b="1" dirty="0" smtClean="0"/>
              <a:t>1. </a:t>
            </a:r>
            <a:r>
              <a:rPr lang="en-US" sz="2800" b="1" dirty="0" err="1" smtClean="0"/>
              <a:t>Menyelaraskan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layanan</a:t>
            </a:r>
            <a:r>
              <a:rPr lang="en-US" sz="2800" b="1" dirty="0" smtClean="0"/>
              <a:t> TI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kebutuhan</a:t>
            </a:r>
            <a:r>
              <a:rPr lang="en-US" sz="2800" b="1" dirty="0" smtClean="0"/>
              <a:t> </a:t>
            </a:r>
            <a:r>
              <a:rPr lang="nl-NL" sz="2800" b="1" dirty="0" smtClean="0"/>
              <a:t>sekarang dan akan datang dari bisnis dan </a:t>
            </a:r>
            <a:r>
              <a:rPr lang="en-US" sz="2800" b="1" dirty="0" err="1" smtClean="0"/>
              <a:t>pelanggannya</a:t>
            </a:r>
            <a:r>
              <a:rPr lang="en-US" sz="2800" b="1" dirty="0" smtClean="0"/>
              <a:t>.</a:t>
            </a:r>
          </a:p>
          <a:p>
            <a:pPr>
              <a:buFont typeface="Arial" charset="0"/>
              <a:buNone/>
              <a:defRPr/>
            </a:pPr>
            <a:r>
              <a:rPr lang="fi-FI" sz="2800" b="1" dirty="0" smtClean="0"/>
              <a:t>2. Memperbaiki kualitas layanan-layanan TI.</a:t>
            </a:r>
          </a:p>
          <a:p>
            <a:pPr>
              <a:buFont typeface="Arial" charset="0"/>
              <a:buNone/>
              <a:defRPr/>
            </a:pPr>
            <a:r>
              <a:rPr lang="en-US" sz="2800" b="1" dirty="0" smtClean="0"/>
              <a:t>3. </a:t>
            </a:r>
            <a:r>
              <a:rPr lang="en-US" sz="2800" b="1" dirty="0" err="1" smtClean="0"/>
              <a:t>Mengurangi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biaya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jangka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panjang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pengelolaan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layanan-layanan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tersebut</a:t>
            </a:r>
            <a:endParaRPr lang="en-US" sz="2800" b="1" dirty="0" smtClean="0"/>
          </a:p>
          <a:p>
            <a:pPr>
              <a:buFont typeface="Arial" charset="0"/>
              <a:buNone/>
              <a:defRPr/>
            </a:pPr>
            <a:endParaRPr lang="en-US" sz="2800" b="1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2800" dirty="0" err="1" smtClean="0"/>
              <a:t>Standar</a:t>
            </a:r>
            <a:r>
              <a:rPr lang="en-US" sz="2800" dirty="0" smtClean="0"/>
              <a:t> ITIL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pelayanan</a:t>
            </a:r>
            <a:r>
              <a:rPr lang="en-US" sz="2800" dirty="0" smtClean="0"/>
              <a:t> </a:t>
            </a:r>
            <a:r>
              <a:rPr lang="fi-FI" sz="2800" i="1" dirty="0" smtClean="0"/>
              <a:t>customer, dan sama sekali tidak menyertakan proses </a:t>
            </a:r>
            <a:r>
              <a:rPr lang="en-US" sz="2800" dirty="0" err="1" smtClean="0"/>
              <a:t>penyelarasan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TI yang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.</a:t>
            </a:r>
            <a:endParaRPr lang="en-US" sz="2800" b="1" dirty="0" smtClean="0"/>
          </a:p>
          <a:p>
            <a:pPr>
              <a:buFont typeface="Arial" charset="0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smtClean="0"/>
              <a:t>MODEL TATAKELOLA TEKNOLOGI INFORMASI      (3)</a:t>
            </a: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smtClean="0"/>
              <a:t>2. ISO/IEC 17799 </a:t>
            </a:r>
          </a:p>
          <a:p>
            <a:pPr marL="58738" indent="0" algn="just">
              <a:buFont typeface="Arial" charset="0"/>
              <a:buNone/>
              <a:defRPr/>
            </a:pPr>
            <a:r>
              <a:rPr lang="en-US" sz="2400" dirty="0" smtClean="0"/>
              <a:t>ISO/IEC 17799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i="1" dirty="0" smtClean="0"/>
              <a:t>The International Organization for Standardization (ISO) </a:t>
            </a:r>
            <a:r>
              <a:rPr lang="en-US" sz="2400" i="1" dirty="0" err="1" smtClean="0"/>
              <a:t>dan</a:t>
            </a:r>
            <a:endParaRPr lang="en-US" sz="2400" i="1" dirty="0" smtClean="0"/>
          </a:p>
          <a:p>
            <a:pPr marL="58738" indent="0" algn="just">
              <a:buFont typeface="Arial" charset="0"/>
              <a:buNone/>
              <a:defRPr/>
            </a:pPr>
            <a:r>
              <a:rPr lang="en-US" sz="2400" b="1" i="1" dirty="0" smtClean="0"/>
              <a:t>The International </a:t>
            </a:r>
            <a:r>
              <a:rPr lang="en-US" sz="2400" b="1" i="1" dirty="0" err="1" smtClean="0"/>
              <a:t>Electrotechnical</a:t>
            </a:r>
            <a:r>
              <a:rPr lang="en-US" sz="2400" b="1" i="1" dirty="0" smtClean="0"/>
              <a:t> Commission (IEC) </a:t>
            </a:r>
            <a:r>
              <a:rPr lang="en-US" sz="2400" b="1" dirty="0" smtClean="0"/>
              <a:t>ISO/IEC 17799 </a:t>
            </a:r>
            <a:r>
              <a:rPr lang="en-US" sz="2400" b="1" dirty="0" err="1" smtClean="0"/>
              <a:t>bertujuan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memperkuat</a:t>
            </a:r>
            <a:r>
              <a:rPr lang="en-US" sz="2400" b="1" dirty="0" smtClean="0"/>
              <a:t> 3 (</a:t>
            </a:r>
            <a:r>
              <a:rPr lang="en-US" sz="2400" b="1" dirty="0" err="1" smtClean="0"/>
              <a:t>tiga</a:t>
            </a:r>
            <a:r>
              <a:rPr lang="en-US" sz="2400" b="1" dirty="0" smtClean="0"/>
              <a:t>) element </a:t>
            </a:r>
            <a:r>
              <a:rPr lang="en-US" sz="2400" b="1" dirty="0" err="1" smtClean="0"/>
              <a:t>dasar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keamanan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informasi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yaitu</a:t>
            </a:r>
            <a:r>
              <a:rPr lang="en-US" sz="2400" b="1" dirty="0" smtClean="0"/>
              <a:t>:</a:t>
            </a:r>
          </a:p>
          <a:p>
            <a:pPr marL="398463" indent="-339725" algn="just">
              <a:buFont typeface="Arial" charset="0"/>
              <a:buNone/>
              <a:defRPr/>
            </a:pPr>
            <a:r>
              <a:rPr lang="en-US" sz="2400" dirty="0" smtClean="0"/>
              <a:t>1. </a:t>
            </a:r>
            <a:r>
              <a:rPr lang="en-US" sz="2400" b="1" i="1" dirty="0" smtClean="0"/>
              <a:t>Confidentiality </a:t>
            </a:r>
            <a:r>
              <a:rPr lang="en-US" sz="2400" i="1" dirty="0" smtClean="0"/>
              <a:t>– </a:t>
            </a:r>
            <a:r>
              <a:rPr lang="en-US" sz="2400" i="1" dirty="0" err="1" smtClean="0"/>
              <a:t>memastikan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bahwa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informasi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berhak</a:t>
            </a:r>
            <a:r>
              <a:rPr lang="en-US" sz="2400" dirty="0" smtClean="0"/>
              <a:t>.</a:t>
            </a:r>
          </a:p>
          <a:p>
            <a:pPr marL="398463" indent="-339725" algn="just">
              <a:buFont typeface="Arial" charset="0"/>
              <a:buNone/>
              <a:defRPr/>
            </a:pPr>
            <a:r>
              <a:rPr lang="en-US" sz="2400" dirty="0" smtClean="0"/>
              <a:t>2. </a:t>
            </a:r>
            <a:r>
              <a:rPr lang="en-US" sz="2400" b="1" i="1" dirty="0" smtClean="0"/>
              <a:t>Integrity </a:t>
            </a:r>
            <a:r>
              <a:rPr lang="en-US" sz="2400" i="1" dirty="0" smtClean="0"/>
              <a:t>– </a:t>
            </a:r>
            <a:r>
              <a:rPr lang="en-US" sz="2400" i="1" dirty="0" err="1" smtClean="0"/>
              <a:t>menjaga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akurasi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selesainya</a:t>
            </a:r>
            <a:r>
              <a:rPr lang="en-US" sz="2400" i="1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pemrosesan</a:t>
            </a:r>
            <a:r>
              <a:rPr lang="en-US" sz="2400" dirty="0" smtClean="0"/>
              <a:t>.</a:t>
            </a:r>
          </a:p>
          <a:p>
            <a:pPr marL="398463" indent="-339725" algn="just">
              <a:buFont typeface="Arial" charset="0"/>
              <a:buNone/>
              <a:defRPr/>
            </a:pPr>
            <a:r>
              <a:rPr lang="en-US" sz="2400" dirty="0" smtClean="0"/>
              <a:t>3.	</a:t>
            </a:r>
            <a:r>
              <a:rPr lang="en-US" sz="2400" b="1" i="1" dirty="0" smtClean="0"/>
              <a:t>Availability</a:t>
            </a:r>
            <a:r>
              <a:rPr lang="en-US" sz="2400" i="1" dirty="0" smtClean="0"/>
              <a:t> – </a:t>
            </a:r>
            <a:r>
              <a:rPr lang="en-US" sz="2400" i="1" dirty="0" err="1" smtClean="0"/>
              <a:t>memastikan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bahwa</a:t>
            </a:r>
            <a:r>
              <a:rPr lang="en-US" sz="2400" i="1" dirty="0" smtClean="0"/>
              <a:t> user yang </a:t>
            </a:r>
            <a:r>
              <a:rPr lang="fi-FI" sz="2400" dirty="0" smtClean="0"/>
              <a:t>terotorisasi mendapatkan akses kepada informasi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aset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dengannya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memerlukannya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l"/>
            <a:r>
              <a:rPr lang="en-US" sz="3200" b="1" smtClean="0"/>
              <a:t>MODEL TATAKELOLA TEKNOLOGI INFORMASI      (4)</a:t>
            </a: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54102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smtClean="0"/>
              <a:t>3. COSO </a:t>
            </a:r>
          </a:p>
          <a:p>
            <a:pPr indent="-3175" algn="just">
              <a:buFont typeface="Arial" charset="0"/>
              <a:buNone/>
              <a:defRPr/>
            </a:pPr>
            <a:r>
              <a:rPr lang="en-US" dirty="0" smtClean="0"/>
              <a:t>COSO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kependekan</a:t>
            </a:r>
            <a:r>
              <a:rPr lang="en-US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Committee of Sponsoring Organization of the </a:t>
            </a:r>
            <a:r>
              <a:rPr lang="en-US" i="1" dirty="0" err="1" smtClean="0"/>
              <a:t>Treadway</a:t>
            </a:r>
            <a:r>
              <a:rPr lang="en-US" i="1" dirty="0" smtClean="0"/>
              <a:t> </a:t>
            </a:r>
            <a:r>
              <a:rPr lang="it-IT" i="1" dirty="0" smtClean="0"/>
              <a:t>Commission, sebuah organisasi di Amerika yang </a:t>
            </a:r>
            <a:r>
              <a:rPr lang="en-US" dirty="0" err="1" smtClean="0"/>
              <a:t>berdedikasi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pelaporan</a:t>
            </a:r>
            <a:r>
              <a:rPr lang="en-US" dirty="0" smtClean="0"/>
              <a:t> </a:t>
            </a:r>
            <a:r>
              <a:rPr lang="en-US" dirty="0" err="1" smtClean="0"/>
              <a:t>finansial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, </a:t>
            </a:r>
            <a:r>
              <a:rPr lang="en-US" dirty="0" err="1" smtClean="0"/>
              <a:t>kontrol</a:t>
            </a:r>
            <a:r>
              <a:rPr lang="en-US" dirty="0" smtClean="0"/>
              <a:t> internal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corporate governance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pPr algn="l"/>
            <a:r>
              <a:rPr lang="en-US" sz="3200" b="1" smtClean="0"/>
              <a:t>MODEL TATAKELOLA TEKNOLOGI INFORMASI      (5)</a:t>
            </a: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49831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800" b="1" dirty="0" smtClean="0"/>
              <a:t>COSO </a:t>
            </a:r>
            <a:r>
              <a:rPr lang="en-US" sz="2800" dirty="0" smtClean="0"/>
              <a:t>framework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3 </a:t>
            </a:r>
            <a:r>
              <a:rPr lang="en-US" sz="2800" dirty="0" err="1" smtClean="0"/>
              <a:t>dimensi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:</a:t>
            </a:r>
          </a:p>
          <a:p>
            <a:pPr>
              <a:buFont typeface="Arial" charset="0"/>
              <a:buNone/>
              <a:defRPr/>
            </a:pPr>
            <a:r>
              <a:rPr lang="en-US" b="1" dirty="0" smtClean="0"/>
              <a:t>3. 1. </a:t>
            </a:r>
            <a:r>
              <a:rPr lang="en-US" b="1" dirty="0" err="1" smtClean="0"/>
              <a:t>Komponen</a:t>
            </a:r>
            <a:r>
              <a:rPr lang="en-US" b="1" dirty="0" smtClean="0"/>
              <a:t> </a:t>
            </a:r>
            <a:r>
              <a:rPr lang="en-US" b="1" dirty="0" err="1" smtClean="0"/>
              <a:t>kontrol</a:t>
            </a:r>
            <a:r>
              <a:rPr lang="en-US" b="1" dirty="0" smtClean="0"/>
              <a:t> COSO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/>
              <a:t>COSO </a:t>
            </a:r>
            <a:r>
              <a:rPr lang="en-US" sz="2800" dirty="0" err="1" smtClean="0"/>
              <a:t>mengidentifikasi</a:t>
            </a:r>
            <a:r>
              <a:rPr lang="en-US" sz="2800" dirty="0" smtClean="0"/>
              <a:t> 5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yang </a:t>
            </a:r>
            <a:r>
              <a:rPr lang="sv-SE" sz="2800" dirty="0" smtClean="0"/>
              <a:t>diintegrasikan dan dijalankan dalam semua unit </a:t>
            </a:r>
            <a:r>
              <a:rPr lang="en-US" sz="2800" dirty="0" err="1" smtClean="0"/>
              <a:t>bisnis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sasaran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internal: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i="1" dirty="0" smtClean="0"/>
              <a:t>a. Monitoring.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i="1" dirty="0" smtClean="0"/>
              <a:t>b. Information and communications.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i="1" dirty="0" smtClean="0"/>
              <a:t>c. Control activities.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i="1" dirty="0" smtClean="0"/>
              <a:t>d. Risk assessment.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i="1" dirty="0" smtClean="0"/>
              <a:t>e. Control environment.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algn="l"/>
            <a:r>
              <a:rPr lang="en-US" sz="3200" b="1" smtClean="0"/>
              <a:t>MODEL TATAKELOLA TEKNOLOGI INFORMASI      (6)</a:t>
            </a: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56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 smtClean="0"/>
              <a:t>3.2. </a:t>
            </a:r>
            <a:r>
              <a:rPr lang="en-US" b="1" dirty="0" err="1" smtClean="0"/>
              <a:t>Sasaran</a:t>
            </a:r>
            <a:r>
              <a:rPr lang="en-US" b="1" dirty="0" smtClean="0"/>
              <a:t> </a:t>
            </a:r>
            <a:r>
              <a:rPr lang="en-US" b="1" dirty="0" err="1" smtClean="0"/>
              <a:t>kontrol</a:t>
            </a:r>
            <a:r>
              <a:rPr lang="en-US" b="1" dirty="0" smtClean="0"/>
              <a:t> internal </a:t>
            </a:r>
          </a:p>
          <a:p>
            <a:pPr marL="738188" indent="-738188">
              <a:buFont typeface="Arial" charset="0"/>
              <a:buNone/>
              <a:defRPr/>
            </a:pPr>
            <a:r>
              <a:rPr lang="en-US" sz="2800" dirty="0" smtClean="0"/>
              <a:t>     	</a:t>
            </a:r>
            <a:r>
              <a:rPr lang="sv-SE" sz="2800" dirty="0" smtClean="0"/>
              <a:t>Sasaran kontrol internal dikategorikan menjadi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area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>
              <a:buFont typeface="Arial" charset="0"/>
              <a:buNone/>
              <a:defRPr/>
            </a:pPr>
            <a:endParaRPr lang="en-US" sz="2800" dirty="0" smtClean="0"/>
          </a:p>
          <a:p>
            <a:pPr marL="1150938" indent="-412750" algn="just">
              <a:buFont typeface="Arial" charset="0"/>
              <a:buNone/>
              <a:defRPr/>
            </a:pPr>
            <a:r>
              <a:rPr lang="sv-SE" sz="2800" dirty="0" smtClean="0"/>
              <a:t>a.	</a:t>
            </a:r>
            <a:r>
              <a:rPr lang="sv-SE" sz="2800" b="1" i="1" dirty="0" smtClean="0"/>
              <a:t>Operations</a:t>
            </a:r>
            <a:r>
              <a:rPr lang="sv-SE" sz="2800" i="1" dirty="0" smtClean="0"/>
              <a:t> – efisisensi dan efektifitas operasi </a:t>
            </a:r>
            <a:r>
              <a:rPr lang="pt-BR" sz="2800" dirty="0" smtClean="0"/>
              <a:t>dalam mencapai sasaran bisnis yang juga </a:t>
            </a:r>
            <a:r>
              <a:rPr lang="fi-FI" sz="2800" dirty="0" smtClean="0"/>
              <a:t>meliputi tujuan performansi dan keuntungan.</a:t>
            </a:r>
          </a:p>
          <a:p>
            <a:pPr marL="1150938" indent="-412750" algn="just">
              <a:buFont typeface="Arial" charset="0"/>
              <a:buNone/>
              <a:defRPr/>
            </a:pPr>
            <a:r>
              <a:rPr lang="en-US" sz="2800" b="1" dirty="0" smtClean="0"/>
              <a:t>b. </a:t>
            </a:r>
            <a:r>
              <a:rPr lang="en-US" sz="2800" b="1" i="1" dirty="0" smtClean="0"/>
              <a:t>Financial reporting </a:t>
            </a:r>
            <a:r>
              <a:rPr lang="en-US" sz="2800" i="1" dirty="0" smtClean="0"/>
              <a:t>– </a:t>
            </a:r>
            <a:r>
              <a:rPr lang="en-US" sz="2800" i="1" dirty="0" err="1" smtClean="0"/>
              <a:t>persiapan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pelaporan</a:t>
            </a:r>
            <a:r>
              <a:rPr lang="en-US" sz="2800" i="1" dirty="0" smtClean="0"/>
              <a:t> </a:t>
            </a:r>
            <a:r>
              <a:rPr lang="en-US" sz="2800" dirty="0" err="1" smtClean="0"/>
              <a:t>anggaran</a:t>
            </a:r>
            <a:r>
              <a:rPr lang="en-US" sz="2800" dirty="0" smtClean="0"/>
              <a:t> </a:t>
            </a:r>
            <a:r>
              <a:rPr lang="en-US" sz="2800" dirty="0" err="1" smtClean="0"/>
              <a:t>finansial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dipercaya</a:t>
            </a:r>
            <a:r>
              <a:rPr lang="en-US" sz="2800" dirty="0" smtClean="0"/>
              <a:t>.</a:t>
            </a:r>
          </a:p>
          <a:p>
            <a:pPr marL="1150938" indent="-412750" algn="just">
              <a:buFont typeface="Arial" charset="0"/>
              <a:buNone/>
              <a:defRPr/>
            </a:pPr>
            <a:r>
              <a:rPr lang="en-US" sz="2800" dirty="0" smtClean="0"/>
              <a:t>c.	</a:t>
            </a:r>
            <a:r>
              <a:rPr lang="en-US" sz="2800" b="1" i="1" dirty="0" smtClean="0"/>
              <a:t>Compliance </a:t>
            </a:r>
            <a:r>
              <a:rPr lang="en-US" sz="2800" i="1" dirty="0" smtClean="0"/>
              <a:t>– </a:t>
            </a:r>
            <a:r>
              <a:rPr lang="en-US" sz="2800" i="1" dirty="0" err="1" smtClean="0"/>
              <a:t>pemenuhan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hukum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aturan</a:t>
            </a:r>
            <a:r>
              <a:rPr lang="en-US" sz="2800" i="1" dirty="0" smtClean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dipercaya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sz="3200" b="1" smtClean="0"/>
              <a:t>MODEL TATAKELOLA TEKNOLOGI INFORMASI      (7)</a:t>
            </a: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algn="just">
              <a:buFont typeface="Arial" charset="0"/>
              <a:buNone/>
              <a:defRPr/>
            </a:pPr>
            <a:r>
              <a:rPr lang="en-US" b="1" dirty="0" smtClean="0"/>
              <a:t>3.3.  Unit/</a:t>
            </a:r>
            <a:r>
              <a:rPr lang="en-US" b="1" dirty="0" err="1" smtClean="0"/>
              <a:t>Aktifitas</a:t>
            </a:r>
            <a:r>
              <a:rPr lang="en-US" b="1" dirty="0" smtClean="0"/>
              <a:t> </a:t>
            </a:r>
            <a:r>
              <a:rPr lang="en-US" b="1" dirty="0" err="1" smtClean="0"/>
              <a:t>Terhadap</a:t>
            </a:r>
            <a:r>
              <a:rPr lang="en-US" b="1" dirty="0" smtClean="0"/>
              <a:t> </a:t>
            </a:r>
            <a:r>
              <a:rPr lang="en-US" b="1" dirty="0" err="1" smtClean="0"/>
              <a:t>Organisasi</a:t>
            </a:r>
            <a:endParaRPr lang="en-US" b="1" dirty="0" smtClean="0"/>
          </a:p>
          <a:p>
            <a:pPr marL="855663" indent="-855663" algn="just">
              <a:buFont typeface="Arial" charset="0"/>
              <a:buNone/>
              <a:defRPr/>
            </a:pPr>
            <a:r>
              <a:rPr lang="fi-FI" sz="2800" dirty="0" smtClean="0"/>
              <a:t>	Dimensi ini mengidentifikasikan unit/aktifitas pada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menghubungkan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internal.</a:t>
            </a:r>
          </a:p>
          <a:p>
            <a:pPr marL="855663" indent="-855663" algn="just">
              <a:buFont typeface="Arial" charset="0"/>
              <a:buNone/>
              <a:defRPr/>
            </a:pPr>
            <a:r>
              <a:rPr lang="en-US" sz="2800" dirty="0" smtClean="0"/>
              <a:t>	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internal </a:t>
            </a:r>
            <a:r>
              <a:rPr lang="en-US" sz="2800" dirty="0" err="1" smtClean="0"/>
              <a:t>menyangkut</a:t>
            </a:r>
            <a:r>
              <a:rPr lang="en-US" sz="2800" dirty="0" smtClean="0"/>
              <a:t>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sv-SE" sz="2800" dirty="0" smtClean="0"/>
              <a:t>dan semua bagian-bagiannya. Kontrol internal </a:t>
            </a:r>
            <a:r>
              <a:rPr lang="en-US" sz="2800" dirty="0" err="1" smtClean="0"/>
              <a:t>seharusnya</a:t>
            </a:r>
            <a:r>
              <a:rPr lang="en-US" sz="2800" dirty="0" smtClean="0"/>
              <a:t> </a:t>
            </a:r>
            <a:r>
              <a:rPr lang="en-US" sz="2800" dirty="0" err="1" smtClean="0"/>
              <a:t>diimplementasikan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unit-unit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aktifitas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sz="3200" b="1" dirty="0" smtClean="0"/>
              <a:t>MODEL TATAKELOLA TEKNOLOGI INFORMASI      </a:t>
            </a:r>
            <a:r>
              <a:rPr lang="en-US" sz="3200" b="1" dirty="0" smtClean="0"/>
              <a:t>(8)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algn="just">
              <a:buFont typeface="Arial" charset="0"/>
              <a:buNone/>
              <a:defRPr/>
            </a:pPr>
            <a:r>
              <a:rPr lang="en-US" b="1" dirty="0"/>
              <a:t>4</a:t>
            </a:r>
            <a:r>
              <a:rPr lang="en-US" b="1" dirty="0" smtClean="0"/>
              <a:t>.  TOGAF</a:t>
            </a:r>
            <a:endParaRPr lang="en-US" b="1" dirty="0" smtClean="0"/>
          </a:p>
          <a:p>
            <a:pPr algn="just">
              <a:defRPr/>
            </a:pPr>
            <a:r>
              <a:rPr lang="en-US" dirty="0"/>
              <a:t>The Open Group Architecture Framework </a:t>
            </a:r>
            <a:r>
              <a:rPr lang="en-US" dirty="0" smtClean="0"/>
              <a:t>(TOGAF)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/>
              <a:t>enterprise frame work</a:t>
            </a:r>
            <a:r>
              <a:rPr lang="en-US" dirty="0" smtClean="0"/>
              <a:t>.</a:t>
            </a:r>
          </a:p>
          <a:p>
            <a:pPr algn="just">
              <a:defRPr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TOGAF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enterprise? TOGAF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TOGAF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gratis.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6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sz="3200" b="1" dirty="0" smtClean="0"/>
              <a:t>MODEL TATAKELOLA TEKNOLOGI INFORMASI      </a:t>
            </a:r>
            <a:r>
              <a:rPr lang="en-US" sz="3200" b="1" dirty="0" smtClean="0"/>
              <a:t>(9)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None/>
              <a:defRPr/>
            </a:pPr>
            <a:r>
              <a:rPr lang="en-US" b="1" dirty="0" smtClean="0"/>
              <a:t>5.  ZACHMAN FRAMEWORK</a:t>
            </a:r>
            <a:endParaRPr lang="en-US" b="1" dirty="0" smtClean="0"/>
          </a:p>
          <a:p>
            <a:pPr algn="just">
              <a:defRPr/>
            </a:pPr>
            <a:r>
              <a:rPr lang="en-US" dirty="0" err="1"/>
              <a:t>Zachman</a:t>
            </a:r>
            <a:r>
              <a:rPr lang="en-US" dirty="0"/>
              <a:t> Frameworks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meluas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Zachman</a:t>
            </a:r>
            <a:r>
              <a:rPr lang="en-US" dirty="0"/>
              <a:t> Frameworks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menyelaraskan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IT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Zachman</a:t>
            </a:r>
            <a:r>
              <a:rPr lang="en-US" dirty="0"/>
              <a:t> Frameworks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Merupakan</a:t>
            </a:r>
            <a:r>
              <a:rPr lang="en-US" dirty="0"/>
              <a:t> Platform yang </a:t>
            </a:r>
            <a:r>
              <a:rPr lang="en-US" dirty="0" err="1"/>
              <a:t>netral</a:t>
            </a:r>
            <a:endParaRPr lang="en-US" dirty="0"/>
          </a:p>
          <a:p>
            <a:pPr lvl="1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powerful</a:t>
            </a:r>
          </a:p>
          <a:p>
            <a:pPr lvl="1"/>
            <a:r>
              <a:rPr lang="en-US" dirty="0" err="1"/>
              <a:t>Komprehensif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berkecimpung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non-</a:t>
            </a:r>
            <a:r>
              <a:rPr lang="en-US" dirty="0" err="1"/>
              <a:t>teknikal</a:t>
            </a:r>
            <a:endParaRPr lang="en-US" dirty="0"/>
          </a:p>
          <a:p>
            <a:pPr lvl="1"/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problem</a:t>
            </a:r>
          </a:p>
          <a:p>
            <a:pPr lvl="1"/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 algn="just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180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sz="3200" b="1" dirty="0" smtClean="0"/>
              <a:t>MODEL TATAKELOLA TEKNOLOGI INFORMASI      </a:t>
            </a:r>
            <a:r>
              <a:rPr lang="en-US" sz="3200" b="1" dirty="0" smtClean="0"/>
              <a:t>(10)</a:t>
            </a:r>
            <a:endParaRPr lang="en-US" sz="32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46" y="1597025"/>
            <a:ext cx="6124308" cy="4733925"/>
          </a:xfrm>
        </p:spPr>
      </p:pic>
    </p:spTree>
    <p:extLst>
      <p:ext uri="{BB962C8B-B14F-4D97-AF65-F5344CB8AC3E}">
        <p14:creationId xmlns:p14="http://schemas.microsoft.com/office/powerpoint/2010/main" val="294570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Pentingnya Tata Kelola TI</a:t>
            </a:r>
          </a:p>
          <a:p>
            <a:r>
              <a:rPr lang="id-ID" dirty="0" smtClean="0"/>
              <a:t>Definisi Tata Kelola TI</a:t>
            </a:r>
          </a:p>
          <a:p>
            <a:r>
              <a:rPr lang="id-ID" dirty="0" smtClean="0"/>
              <a:t>Pengabaian Tata Kelola TI</a:t>
            </a:r>
          </a:p>
          <a:p>
            <a:r>
              <a:rPr lang="id-ID" dirty="0" smtClean="0"/>
              <a:t>Manfaat Tata Kelola TI</a:t>
            </a:r>
          </a:p>
          <a:p>
            <a:r>
              <a:rPr lang="id-ID" dirty="0" smtClean="0"/>
              <a:t>Fokus Utama IT Governance</a:t>
            </a:r>
          </a:p>
          <a:p>
            <a:r>
              <a:rPr lang="id-ID" dirty="0" smtClean="0"/>
              <a:t>Model Tata Kelola TI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57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l"/>
            <a:r>
              <a:rPr lang="en-US" sz="3200" b="1" dirty="0" smtClean="0"/>
              <a:t>MODEL TATAKELOLA TEKNOLOGI INFORMASI      </a:t>
            </a:r>
            <a:r>
              <a:rPr lang="en-US" sz="3200" b="1" dirty="0" smtClean="0"/>
              <a:t>(11)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715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i="1" dirty="0"/>
              <a:t>6</a:t>
            </a:r>
            <a:r>
              <a:rPr lang="en-US" b="1" i="1" dirty="0" smtClean="0"/>
              <a:t>. </a:t>
            </a:r>
            <a:r>
              <a:rPr lang="en-US" b="1" i="1" dirty="0" smtClean="0"/>
              <a:t>Control Objectives for Information and related</a:t>
            </a:r>
          </a:p>
          <a:p>
            <a:pPr marL="398463" indent="-398463">
              <a:buFont typeface="Arial" charset="0"/>
              <a:buNone/>
              <a:defRPr/>
            </a:pPr>
            <a:r>
              <a:rPr lang="en-US" b="1" i="1" dirty="0" smtClean="0"/>
              <a:t>	Technology 4.1 (COBIT)</a:t>
            </a:r>
          </a:p>
          <a:p>
            <a:pPr marL="398463" indent="-398463">
              <a:buFont typeface="Arial" charset="0"/>
              <a:buNone/>
              <a:defRPr/>
            </a:pPr>
            <a:r>
              <a:rPr lang="en-US" sz="2800" i="1" dirty="0" smtClean="0"/>
              <a:t>	COBIT Framework </a:t>
            </a:r>
            <a:r>
              <a:rPr lang="en-US" sz="2800" i="1" dirty="0" err="1" smtClean="0"/>
              <a:t>dikembangkan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oleh</a:t>
            </a:r>
            <a:r>
              <a:rPr lang="en-US" sz="2800" i="1" dirty="0" smtClean="0"/>
              <a:t> IT Governance Institute, </a:t>
            </a:r>
            <a:r>
              <a:rPr lang="en-US" sz="2800" i="1" dirty="0" err="1" smtClean="0"/>
              <a:t>sebuah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organisasi</a:t>
            </a:r>
            <a:r>
              <a:rPr lang="en-US" sz="2800" i="1" dirty="0" smtClean="0"/>
              <a:t> yang </a:t>
            </a:r>
            <a:r>
              <a:rPr lang="en-US" sz="2800" i="1" dirty="0" err="1" smtClean="0"/>
              <a:t>melakukan</a:t>
            </a:r>
            <a:r>
              <a:rPr lang="en-US" sz="2800" i="1" dirty="0" smtClean="0"/>
              <a:t> </a:t>
            </a:r>
            <a:r>
              <a:rPr lang="en-US" sz="2800" dirty="0" err="1" smtClean="0"/>
              <a:t>studi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model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TI yang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Amerika</a:t>
            </a:r>
            <a:r>
              <a:rPr lang="en-US" sz="2800" dirty="0" smtClean="0"/>
              <a:t> </a:t>
            </a:r>
            <a:r>
              <a:rPr lang="en-US" sz="2800" dirty="0" err="1" smtClean="0"/>
              <a:t>Serikat</a:t>
            </a:r>
            <a:endParaRPr lang="en-US" sz="2800" dirty="0" smtClean="0"/>
          </a:p>
          <a:p>
            <a:pPr>
              <a:buFont typeface="Arial" charset="0"/>
              <a:buNone/>
              <a:defRPr/>
            </a:pPr>
            <a:r>
              <a:rPr lang="en-US" sz="2800" dirty="0" smtClean="0"/>
              <a:t>     </a:t>
            </a:r>
            <a:r>
              <a:rPr lang="en-US" sz="2800" b="1" dirty="0" smtClean="0"/>
              <a:t>COBIT </a:t>
            </a:r>
            <a:r>
              <a:rPr lang="en-US" sz="2800" b="1" i="1" dirty="0" smtClean="0"/>
              <a:t>Framework </a:t>
            </a:r>
            <a:r>
              <a:rPr lang="en-US" sz="2800" b="1" i="1" dirty="0" err="1" smtClean="0"/>
              <a:t>terdiri</a:t>
            </a:r>
            <a:r>
              <a:rPr lang="en-US" sz="2800" b="1" i="1" dirty="0" smtClean="0"/>
              <a:t> </a:t>
            </a:r>
            <a:r>
              <a:rPr lang="en-US" sz="2800" b="1" dirty="0" err="1" smtClean="0"/>
              <a:t>atas</a:t>
            </a:r>
            <a:r>
              <a:rPr lang="en-US" sz="2800" b="1" dirty="0" smtClean="0"/>
              <a:t> 4 domain </a:t>
            </a:r>
            <a:r>
              <a:rPr lang="en-US" sz="2800" b="1" dirty="0" err="1" smtClean="0"/>
              <a:t>utama</a:t>
            </a:r>
            <a:r>
              <a:rPr lang="en-US" sz="2800" b="1" dirty="0" smtClean="0"/>
              <a:t>: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/>
              <a:t>1. </a:t>
            </a:r>
            <a:r>
              <a:rPr lang="en-US" sz="2800" i="1" dirty="0" smtClean="0"/>
              <a:t>Planning &amp; </a:t>
            </a:r>
            <a:r>
              <a:rPr lang="en-US" sz="2800" i="1" dirty="0" err="1" smtClean="0"/>
              <a:t>Organisation</a:t>
            </a:r>
            <a:r>
              <a:rPr lang="en-US" sz="2800" i="1" dirty="0" smtClean="0"/>
              <a:t>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/>
              <a:t>2. </a:t>
            </a:r>
            <a:r>
              <a:rPr lang="en-US" sz="2800" i="1" dirty="0" smtClean="0"/>
              <a:t>Acquisition &amp; Implementation.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/>
              <a:t>3. </a:t>
            </a:r>
            <a:r>
              <a:rPr lang="en-US" sz="2800" i="1" dirty="0" smtClean="0"/>
              <a:t>Delivery &amp; Support.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/>
              <a:t>4. </a:t>
            </a:r>
            <a:r>
              <a:rPr lang="en-US" sz="2800" i="1" dirty="0" smtClean="0"/>
              <a:t>Monitoring and Evaluate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l"/>
            <a:r>
              <a:rPr lang="en-US" sz="3200" b="1" dirty="0" smtClean="0"/>
              <a:t>MODEL TATAKELOLA TEKNOLOGI INFORMASI      </a:t>
            </a:r>
            <a:r>
              <a:rPr lang="en-US" sz="3200" b="1" dirty="0" smtClean="0"/>
              <a:t>(12)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7150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b="1" i="1" dirty="0" smtClean="0"/>
              <a:t>7</a:t>
            </a:r>
            <a:r>
              <a:rPr lang="en-US" b="1" i="1" dirty="0" smtClean="0"/>
              <a:t>. </a:t>
            </a:r>
            <a:r>
              <a:rPr lang="en-US" b="1" i="1" dirty="0" smtClean="0"/>
              <a:t>Control Objectives for Information and related</a:t>
            </a:r>
          </a:p>
          <a:p>
            <a:pPr marL="398463" indent="-398463">
              <a:buFont typeface="Arial" charset="0"/>
              <a:buNone/>
              <a:defRPr/>
            </a:pPr>
            <a:r>
              <a:rPr lang="en-US" b="1" i="1" dirty="0" smtClean="0"/>
              <a:t>	Technology 5 </a:t>
            </a:r>
          </a:p>
          <a:p>
            <a:pPr marL="398463" indent="-398463">
              <a:buFont typeface="Arial" charset="0"/>
              <a:buNone/>
              <a:defRPr/>
            </a:pPr>
            <a:r>
              <a:rPr lang="en-US" sz="2800" i="1" dirty="0" smtClean="0"/>
              <a:t>	</a:t>
            </a:r>
            <a:r>
              <a:rPr lang="en-US" dirty="0"/>
              <a:t>COBIT 5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a set of best practice</a:t>
            </a:r>
            <a:r>
              <a:rPr lang="en-US" dirty="0"/>
              <a:t> (framework)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(IT management)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i="1" dirty="0"/>
              <a:t>: executive summary, framework, control objectives, audit guidelines, implementation tool set</a:t>
            </a:r>
            <a:r>
              <a:rPr lang="en-US" dirty="0"/>
              <a:t> </a:t>
            </a:r>
            <a:r>
              <a:rPr lang="en-US" dirty="0" err="1"/>
              <a:t>serta</a:t>
            </a:r>
            <a:r>
              <a:rPr lang="en-US" dirty="0"/>
              <a:t> </a:t>
            </a:r>
            <a:r>
              <a:rPr lang="en-US" i="1" dirty="0"/>
              <a:t>management guidelines</a:t>
            </a:r>
            <a:r>
              <a:rPr lang="en-US" dirty="0"/>
              <a:t> 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  <a:r>
              <a:rPr lang="en-US" sz="2800" dirty="0" smtClean="0"/>
              <a:t>    </a:t>
            </a:r>
          </a:p>
          <a:p>
            <a:pPr marL="398463" indent="-398463">
              <a:buFont typeface="Arial" charset="0"/>
              <a:buNone/>
              <a:defRPr/>
            </a:pPr>
            <a:endParaRPr lang="en-US" sz="2800" dirty="0" smtClean="0"/>
          </a:p>
          <a:p>
            <a:pPr marL="398463" indent="-398463">
              <a:buFont typeface="Arial" charset="0"/>
              <a:buNone/>
              <a:defRPr/>
            </a:pPr>
            <a:r>
              <a:rPr lang="en-US" sz="2800" dirty="0" smtClean="0"/>
              <a:t> </a:t>
            </a:r>
            <a:r>
              <a:rPr lang="en-US" sz="2800" b="1" dirty="0" smtClean="0"/>
              <a:t>COBIT 5 </a:t>
            </a:r>
            <a:r>
              <a:rPr lang="en-US" sz="2800" b="1" i="1" dirty="0" smtClean="0"/>
              <a:t>Framework </a:t>
            </a:r>
            <a:r>
              <a:rPr lang="en-US" sz="2800" b="1" i="1" dirty="0" err="1" smtClean="0"/>
              <a:t>terdiri</a:t>
            </a:r>
            <a:r>
              <a:rPr lang="en-US" sz="2800" b="1" i="1" dirty="0" smtClean="0"/>
              <a:t> </a:t>
            </a:r>
            <a:r>
              <a:rPr lang="en-US" sz="2800" b="1" dirty="0" err="1" smtClean="0"/>
              <a:t>atas</a:t>
            </a:r>
            <a:r>
              <a:rPr lang="en-US" sz="2800" b="1" dirty="0" smtClean="0"/>
              <a:t> 4 domain </a:t>
            </a:r>
            <a:r>
              <a:rPr lang="en-US" sz="2800" b="1" dirty="0" err="1" smtClean="0"/>
              <a:t>utama</a:t>
            </a:r>
            <a:r>
              <a:rPr lang="en-US" sz="2800" b="1" dirty="0" smtClean="0"/>
              <a:t>: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/>
              <a:t>1. Align, </a:t>
            </a:r>
            <a:r>
              <a:rPr lang="en-US" sz="2800" i="1" dirty="0" smtClean="0"/>
              <a:t>Plan and Organize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/>
              <a:t>2. Build, Acquire and</a:t>
            </a:r>
            <a:r>
              <a:rPr lang="en-US" sz="2800" i="1" dirty="0" smtClean="0"/>
              <a:t> Implement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/>
              <a:t>3. </a:t>
            </a:r>
            <a:r>
              <a:rPr lang="en-US" sz="2800" i="1" dirty="0" smtClean="0"/>
              <a:t>Deliver, Service and Support.</a:t>
            </a:r>
          </a:p>
          <a:p>
            <a:pPr indent="-3175">
              <a:buFont typeface="Arial" charset="0"/>
              <a:buNone/>
              <a:defRPr/>
            </a:pPr>
            <a:r>
              <a:rPr lang="en-US" sz="2800" dirty="0" smtClean="0"/>
              <a:t>4. Evaluate, Direct and </a:t>
            </a:r>
            <a:r>
              <a:rPr lang="en-US" sz="2800" i="1" dirty="0" smtClean="0"/>
              <a:t>Monitoring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0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Framework : COBIT 4.1 vs COBIT 5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buAutoNum type="arabicPeriod"/>
              <a:defRPr/>
            </a:pP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TI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/>
              <a:t> </a:t>
            </a:r>
            <a:r>
              <a:rPr lang="en-US" dirty="0" smtClean="0"/>
              <a:t>(COBIT 4 </a:t>
            </a:r>
            <a:r>
              <a:rPr lang="en-US" dirty="0" err="1" smtClean="0"/>
              <a:t>lebih</a:t>
            </a:r>
            <a:r>
              <a:rPr lang="en-US" dirty="0" smtClean="0"/>
              <a:t> focus </a:t>
            </a:r>
            <a:r>
              <a:rPr lang="en-US" dirty="0" err="1" smtClean="0"/>
              <a:t>pada</a:t>
            </a:r>
            <a:r>
              <a:rPr lang="en-US" dirty="0" smtClean="0"/>
              <a:t> proses)</a:t>
            </a:r>
            <a:endParaRPr lang="en-US" dirty="0" smtClean="0"/>
          </a:p>
          <a:p>
            <a:pPr marL="514350" indent="-514350" algn="just">
              <a:buAutoNum type="arabicPeriod"/>
              <a:defRPr/>
            </a:pPr>
            <a:r>
              <a:rPr lang="en-US" dirty="0" err="1" smtClean="0"/>
              <a:t>CobiT</a:t>
            </a:r>
            <a:r>
              <a:rPr lang="en-US" dirty="0" smtClean="0"/>
              <a:t> </a:t>
            </a:r>
            <a:r>
              <a:rPr lang="en-US" dirty="0"/>
              <a:t>5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penekanan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 </a:t>
            </a:r>
            <a:r>
              <a:rPr lang="en-US" i="1" dirty="0"/>
              <a:t>Enabler</a:t>
            </a:r>
            <a:endParaRPr lang="en-US" dirty="0" smtClean="0"/>
          </a:p>
          <a:p>
            <a:pPr marL="514350" indent="-514350" algn="just">
              <a:buAutoNum type="arabicPeriod"/>
              <a:defRPr/>
            </a:pPr>
            <a:r>
              <a:rPr lang="en-US" dirty="0" err="1"/>
              <a:t>CobiT</a:t>
            </a:r>
            <a:r>
              <a:rPr lang="en-US" dirty="0"/>
              <a:t> 5 juga </a:t>
            </a:r>
            <a:r>
              <a:rPr lang="en-US" dirty="0" err="1"/>
              <a:t>dimutakhirkan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menyelaraskan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/>
              <a:t>best practices</a:t>
            </a:r>
            <a:r>
              <a:rPr lang="en-US" dirty="0"/>
              <a:t> 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ITIL v3 2011 </a:t>
            </a:r>
            <a:r>
              <a:rPr lang="en-US" dirty="0" err="1"/>
              <a:t>dan</a:t>
            </a:r>
            <a:r>
              <a:rPr lang="en-US" dirty="0"/>
              <a:t> TOGAF</a:t>
            </a:r>
            <a:r>
              <a:rPr lang="en-US" dirty="0" smtClean="0"/>
              <a:t>.</a:t>
            </a:r>
          </a:p>
          <a:p>
            <a:pPr marL="514350" indent="-514350" algn="just">
              <a:buAutoNum type="arabicPeriod"/>
              <a:defRPr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</a:t>
            </a:r>
            <a:r>
              <a:rPr lang="en-US" dirty="0" err="1"/>
              <a:t>referensi</a:t>
            </a:r>
            <a:r>
              <a:rPr lang="en-US" dirty="0"/>
              <a:t> proses </a:t>
            </a:r>
            <a:r>
              <a:rPr lang="en-US" dirty="0" err="1"/>
              <a:t>CobiT</a:t>
            </a:r>
            <a:r>
              <a:rPr lang="en-US" dirty="0"/>
              <a:t> 5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CobiT</a:t>
            </a:r>
            <a:r>
              <a:rPr lang="en-US" dirty="0"/>
              <a:t> 4.1, Risk IT </a:t>
            </a:r>
            <a:r>
              <a:rPr lang="en-US" dirty="0" err="1"/>
              <a:t>dan</a:t>
            </a:r>
            <a:r>
              <a:rPr lang="en-US" dirty="0"/>
              <a:t> Val IT. </a:t>
            </a:r>
            <a:r>
              <a:rPr lang="en-US" dirty="0" err="1"/>
              <a:t>Sehingga</a:t>
            </a:r>
            <a:r>
              <a:rPr lang="en-US" dirty="0"/>
              <a:t> proses-proses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CobiT</a:t>
            </a:r>
            <a:r>
              <a:rPr lang="en-US" dirty="0"/>
              <a:t> 5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holistik</a:t>
            </a:r>
            <a:r>
              <a:rPr lang="en-US" dirty="0"/>
              <a:t>,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IT 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i="1" dirty="0"/>
              <a:t>end-to-end</a:t>
            </a:r>
            <a:r>
              <a:rPr lang="en-US" dirty="0"/>
              <a:t>.</a:t>
            </a:r>
            <a:endParaRPr lang="en-US" dirty="0" smtClean="0"/>
          </a:p>
          <a:p>
            <a:pPr>
              <a:buNone/>
            </a:pP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991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Fokus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r>
              <a:rPr lang="en-US" b="1" dirty="0" smtClean="0"/>
              <a:t> Area Tata </a:t>
            </a:r>
            <a:r>
              <a:rPr lang="en-US" b="1" dirty="0" err="1" smtClean="0"/>
              <a:t>Kelola</a:t>
            </a:r>
            <a:r>
              <a:rPr lang="en-US" b="1" dirty="0" smtClean="0"/>
              <a:t> </a:t>
            </a:r>
            <a:r>
              <a:rPr lang="en-US" b="1" dirty="0" smtClean="0"/>
              <a:t>TI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Cobit</a:t>
            </a:r>
            <a:r>
              <a:rPr lang="en-US" b="1" dirty="0" smtClean="0"/>
              <a:t> 5)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84" y="1444625"/>
            <a:ext cx="5659807" cy="488632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Framework : COBIT 5 vs COBIT 2019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/>
              <a:t>sama-sama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COBIT 2019 </a:t>
            </a:r>
            <a:r>
              <a:rPr lang="en-US" dirty="0" err="1"/>
              <a:t>membuat</a:t>
            </a:r>
            <a:r>
              <a:rPr lang="en-US" dirty="0"/>
              <a:t> 2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marL="514350" indent="-514350">
              <a:buAutoNum type="arabicParenBoth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kelola</a:t>
            </a:r>
            <a:r>
              <a:rPr lang="en-US" dirty="0"/>
              <a:t> (</a:t>
            </a:r>
            <a:r>
              <a:rPr lang="en-US" i="1" dirty="0"/>
              <a:t>governance system</a:t>
            </a:r>
            <a:r>
              <a:rPr lang="en-US" dirty="0"/>
              <a:t>), </a:t>
            </a:r>
            <a:r>
              <a:rPr lang="en-US" dirty="0" err="1" smtClean="0"/>
              <a:t>dan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(2</a:t>
            </a:r>
            <a:r>
              <a:rPr lang="en-US" dirty="0"/>
              <a:t>)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kelola</a:t>
            </a:r>
            <a:r>
              <a:rPr lang="en-US" dirty="0"/>
              <a:t> (</a:t>
            </a:r>
            <a:r>
              <a:rPr lang="en-US" i="1" dirty="0"/>
              <a:t>governance framework</a:t>
            </a:r>
            <a:r>
              <a:rPr lang="en-US" i="1" dirty="0" smtClean="0"/>
              <a:t>).</a:t>
            </a:r>
          </a:p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kelola</a:t>
            </a:r>
            <a:r>
              <a:rPr lang="en-US" dirty="0"/>
              <a:t> COBIT 2019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Berbasis</a:t>
            </a:r>
            <a:r>
              <a:rPr lang="en-US" dirty="0"/>
              <a:t> model </a:t>
            </a:r>
            <a:r>
              <a:rPr lang="en-US" dirty="0" err="1"/>
              <a:t>konseptual</a:t>
            </a:r>
            <a:endParaRPr lang="en-US" dirty="0"/>
          </a:p>
          <a:p>
            <a:pPr lvl="1"/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pPr lvl="1"/>
            <a:r>
              <a:rPr lang="en-US" dirty="0" err="1"/>
              <a:t>Selaras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standard-standard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329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6" y="1752600"/>
            <a:ext cx="6718300" cy="3695065"/>
          </a:xfrm>
        </p:spPr>
      </p:pic>
    </p:spTree>
    <p:extLst>
      <p:ext uri="{BB962C8B-B14F-4D97-AF65-F5344CB8AC3E}">
        <p14:creationId xmlns:p14="http://schemas.microsoft.com/office/powerpoint/2010/main" val="37448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PERTANYAAN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• Mengapa sistem tidak berjalan sesuai harapan?</a:t>
            </a:r>
          </a:p>
          <a:p>
            <a:pPr>
              <a:buNone/>
            </a:pPr>
            <a:r>
              <a:rPr lang="sv-SE" dirty="0" smtClean="0"/>
              <a:t>•Mengapa sdm tidak dapat melaksanakan tugas pengelolaan sistem?</a:t>
            </a:r>
          </a:p>
          <a:p>
            <a:pPr>
              <a:buNone/>
            </a:pPr>
            <a:r>
              <a:rPr lang="id-ID" dirty="0" smtClean="0"/>
              <a:t>•Mengapa sering terjadi kesalahpahaman dalam pengelolaan sistem?</a:t>
            </a:r>
          </a:p>
          <a:p>
            <a:pPr>
              <a:buNone/>
            </a:pPr>
            <a:r>
              <a:rPr lang="id-ID" dirty="0" smtClean="0"/>
              <a:t>•Apakah yang di maksud dengan tata kelola?</a:t>
            </a:r>
          </a:p>
          <a:p>
            <a:pPr>
              <a:buNone/>
            </a:pPr>
            <a:r>
              <a:rPr lang="id-ID" dirty="0" smtClean="0"/>
              <a:t>•Apakah yang di maksud dengan audit? </a:t>
            </a:r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5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PENTINGNYA TATA KELOLA 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7475" indent="0" algn="just">
              <a:buNone/>
              <a:defRPr/>
            </a:pPr>
            <a:r>
              <a:rPr lang="en-US" dirty="0" smtClean="0"/>
              <a:t>Di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(TI),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TI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ekspektasi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.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i="1" dirty="0" smtClean="0"/>
              <a:t>shareholder </a:t>
            </a:r>
            <a:r>
              <a:rPr lang="en-US" i="1" dirty="0" err="1" smtClean="0"/>
              <a:t>perusahaan</a:t>
            </a:r>
            <a:r>
              <a:rPr lang="en-US" i="1" dirty="0" smtClean="0"/>
              <a:t> </a:t>
            </a:r>
            <a:r>
              <a:rPr lang="en-US" i="1" dirty="0" err="1" smtClean="0"/>
              <a:t>selalu</a:t>
            </a:r>
            <a:r>
              <a:rPr lang="en-US" i="1" dirty="0" smtClean="0"/>
              <a:t> </a:t>
            </a:r>
            <a:r>
              <a:rPr lang="en-US" i="1" dirty="0" err="1" smtClean="0"/>
              <a:t>berharap</a:t>
            </a:r>
            <a:r>
              <a:rPr lang="en-US" i="1" dirty="0" smtClean="0"/>
              <a:t> agar </a:t>
            </a:r>
            <a:r>
              <a:rPr lang="en-US" i="1" dirty="0" err="1" smtClean="0"/>
              <a:t>perusahaan</a:t>
            </a:r>
            <a:r>
              <a:rPr lang="en-US" i="1" dirty="0" smtClean="0"/>
              <a:t> </a:t>
            </a:r>
            <a:r>
              <a:rPr lang="en-US" i="1" dirty="0" err="1" smtClean="0"/>
              <a:t>dapat</a:t>
            </a:r>
            <a:r>
              <a:rPr lang="en-US" i="1" dirty="0" smtClean="0"/>
              <a:t> : </a:t>
            </a:r>
          </a:p>
          <a:p>
            <a:pPr marL="117475" indent="0" algn="just">
              <a:buNone/>
              <a:defRPr/>
            </a:pPr>
            <a:endParaRPr lang="en-US" i="1" dirty="0" smtClean="0"/>
          </a:p>
          <a:p>
            <a:pPr marL="515938" indent="-398463" algn="just">
              <a:buNone/>
              <a:defRPr/>
            </a:pPr>
            <a:r>
              <a:rPr lang="en-US" dirty="0" smtClean="0"/>
              <a:t>1.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TI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,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. </a:t>
            </a:r>
          </a:p>
          <a:p>
            <a:pPr marL="515938" indent="-398463" algn="just">
              <a:buNone/>
              <a:defRPr/>
            </a:pPr>
            <a:r>
              <a:rPr lang="en-US" dirty="0" smtClean="0"/>
              <a:t>2.	</a:t>
            </a:r>
            <a:r>
              <a:rPr lang="en-US" dirty="0" err="1" smtClean="0"/>
              <a:t>Menguasai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mendatangkan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. </a:t>
            </a:r>
          </a:p>
          <a:p>
            <a:pPr marL="515938" indent="-398463" algn="just">
              <a:buNone/>
              <a:defRPr/>
            </a:pPr>
            <a:r>
              <a:rPr lang="en-US" dirty="0" smtClean="0"/>
              <a:t>3.	</a:t>
            </a:r>
            <a:r>
              <a:rPr lang="en-US" dirty="0" err="1" smtClean="0"/>
              <a:t>Menerapkan</a:t>
            </a:r>
            <a:r>
              <a:rPr lang="en-US" dirty="0" smtClean="0"/>
              <a:t> TI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produktifitas</a:t>
            </a:r>
            <a:r>
              <a:rPr lang="en-US" dirty="0" smtClean="0"/>
              <a:t>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TI. 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5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PENTINGNYA TATA KELOLA 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Font typeface="Arial" charset="0"/>
              <a:buNone/>
              <a:defRPr/>
            </a:pPr>
            <a:r>
              <a:rPr lang="en-US" dirty="0" err="1" smtClean="0"/>
              <a:t>Tatakelola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yang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perusahan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 algn="just">
              <a:buFont typeface="Arial" charset="0"/>
              <a:buNone/>
              <a:defRPr/>
            </a:pPr>
            <a:endParaRPr lang="en-US" sz="2400" dirty="0" smtClean="0"/>
          </a:p>
          <a:p>
            <a:pPr>
              <a:buFont typeface="Arial" charset="0"/>
              <a:buNone/>
              <a:defRPr/>
            </a:pPr>
            <a:r>
              <a:rPr lang="nb-NO" dirty="0" smtClean="0"/>
              <a:t>1. Memastikan kepentingan </a:t>
            </a:r>
            <a:r>
              <a:rPr lang="nb-NO" i="1" dirty="0" smtClean="0"/>
              <a:t>stakeholder diikutsertakan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pPr>
              <a:buFont typeface="Arial" charset="0"/>
              <a:buNone/>
              <a:defRPr/>
            </a:pPr>
            <a:r>
              <a:rPr lang="nb-NO" dirty="0" smtClean="0"/>
              <a:t>2. Memberikan arahan kepada proses-proses yang </a:t>
            </a:r>
            <a:r>
              <a:rPr lang="en-US" dirty="0" err="1" smtClean="0"/>
              <a:t>menerap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pPr>
              <a:buFont typeface="Arial" charset="0"/>
              <a:buNone/>
              <a:defRPr/>
            </a:pPr>
            <a:r>
              <a:rPr lang="nb-NO" dirty="0" smtClean="0"/>
              <a:t>3. Memastikan proses-proses tersebut menghasilkan </a:t>
            </a:r>
            <a:r>
              <a:rPr lang="en-US" dirty="0" err="1" smtClean="0"/>
              <a:t>keluaran</a:t>
            </a:r>
            <a:r>
              <a:rPr lang="en-US" dirty="0" smtClean="0"/>
              <a:t> yang </a:t>
            </a:r>
            <a:r>
              <a:rPr lang="en-US" dirty="0" err="1" smtClean="0"/>
              <a:t>terukur</a:t>
            </a:r>
            <a:r>
              <a:rPr lang="en-US" dirty="0" smtClean="0"/>
              <a:t>.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4.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dipero</a:t>
            </a:r>
            <a:r>
              <a:rPr lang="en-US" dirty="0" smtClean="0"/>
              <a:t> </a:t>
            </a:r>
            <a:r>
              <a:rPr lang="en-US" dirty="0" err="1" smtClean="0"/>
              <a:t>leh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mengukurnya</a:t>
            </a:r>
            <a:r>
              <a:rPr lang="en-US" dirty="0" smtClean="0"/>
              <a:t>.</a:t>
            </a:r>
          </a:p>
          <a:p>
            <a:pPr>
              <a:buFont typeface="Arial" charset="0"/>
              <a:buNone/>
              <a:defRPr/>
            </a:pPr>
            <a:r>
              <a:rPr lang="fi-FI" dirty="0" smtClean="0"/>
              <a:t>5. Memastikan keluaran yg dihasilkan sesuai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diharap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5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Tata Kelola TI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Tata kelola teknologi informasi (</a:t>
            </a:r>
            <a:r>
              <a:rPr lang="id-ID" i="1" dirty="0" smtClean="0"/>
              <a:t>IT governance) adalah suatu cabang dari tata kelola perusahaan yang terfokus pada sistem teknologi informasi (TI) serta manajemen kinerja dan risikonya. </a:t>
            </a:r>
          </a:p>
          <a:p>
            <a:r>
              <a:rPr lang="id-ID" i="1" dirty="0" smtClean="0"/>
              <a:t>IT governance adalah istilah inclusive yang mencakup sistem informasi, teknologi, dan komunikasi, bisnis, masalah hukum dan lainnya, dan semua stakeholder bersangkutan, direktur, manajemen senior, pemilik proses, TI pemasok, pengguna dan auditor. </a:t>
            </a:r>
          </a:p>
          <a:p>
            <a:endParaRPr lang="id-ID" i="1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Tata Kelola TI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Tata </a:t>
            </a:r>
            <a:r>
              <a:rPr lang="en-US" dirty="0" err="1" smtClean="0"/>
              <a:t>kelola</a:t>
            </a:r>
            <a:r>
              <a:rPr lang="en-US" dirty="0" smtClean="0"/>
              <a:t> TI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kesesuaian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TI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dukungannya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yang </a:t>
            </a:r>
            <a:r>
              <a:rPr lang="en-US" dirty="0" err="1" smtClean="0"/>
              <a:t>ditawarkan</a:t>
            </a:r>
            <a:r>
              <a:rPr lang="en-US" dirty="0" smtClean="0"/>
              <a:t> TI,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TI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resiko-resiko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TI</a:t>
            </a:r>
            <a:endParaRPr lang="en-US" b="1" dirty="0" smtClean="0"/>
          </a:p>
          <a:p>
            <a:endParaRPr lang="id-ID" i="1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Pengabaian Tata Kelola TI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defRPr/>
            </a:pPr>
            <a:r>
              <a:rPr lang="en-US" dirty="0" smtClean="0"/>
              <a:t>Tata </a:t>
            </a:r>
            <a:r>
              <a:rPr lang="en-US" dirty="0" err="1" smtClean="0"/>
              <a:t>kelola</a:t>
            </a:r>
            <a:r>
              <a:rPr lang="en-US" dirty="0" smtClean="0"/>
              <a:t> TI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yang </a:t>
            </a:r>
            <a:r>
              <a:rPr lang="en-US" dirty="0" err="1" smtClean="0"/>
              <a:t>memicu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TI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: </a:t>
            </a:r>
          </a:p>
          <a:p>
            <a:pPr marL="0" indent="0" algn="just">
              <a:buNone/>
              <a:defRPr/>
            </a:pPr>
            <a:endParaRPr lang="en-US" dirty="0" smtClean="0"/>
          </a:p>
          <a:p>
            <a:pPr marL="514350" indent="-514350" algn="just">
              <a:buAutoNum type="arabicPeriod"/>
              <a:defRPr/>
            </a:pP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, </a:t>
            </a:r>
            <a:r>
              <a:rPr lang="en-US" dirty="0" err="1" smtClean="0"/>
              <a:t>berkurangnya</a:t>
            </a:r>
            <a:r>
              <a:rPr lang="en-US" dirty="0" smtClean="0"/>
              <a:t> </a:t>
            </a:r>
            <a:r>
              <a:rPr lang="en-US" dirty="0" err="1" smtClean="0"/>
              <a:t>reputasi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melemahnya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kompetisi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indent="-514350" algn="just">
              <a:buAutoNum type="arabicPeriod"/>
              <a:defRPr/>
            </a:pPr>
            <a:r>
              <a:rPr lang="en-US" dirty="0" err="1" smtClean="0"/>
              <a:t>Tenggang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terlampaui</a:t>
            </a:r>
            <a:r>
              <a:rPr lang="en-US" dirty="0" smtClean="0"/>
              <a:t>,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perkirakan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diantisipasi</a:t>
            </a:r>
            <a:r>
              <a:rPr lang="en-US" dirty="0" smtClean="0"/>
              <a:t>. </a:t>
            </a:r>
            <a:endParaRPr lang="id-ID" dirty="0" smtClean="0"/>
          </a:p>
          <a:p>
            <a:pPr marL="514350" indent="-514350" algn="just">
              <a:buAutoNum type="arabicPeriod"/>
              <a:defRPr/>
            </a:pP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terpengaruh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rendahnya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TI. </a:t>
            </a:r>
            <a:endParaRPr lang="id-ID" dirty="0" smtClean="0"/>
          </a:p>
          <a:p>
            <a:pPr marL="514350" indent="-514350" algn="just">
              <a:buAutoNum type="arabicPeriod"/>
              <a:defRPr/>
            </a:pP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inisiatif</a:t>
            </a:r>
            <a:r>
              <a:rPr lang="en-US" dirty="0" smtClean="0"/>
              <a:t> TI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melahirkan</a:t>
            </a:r>
            <a:r>
              <a:rPr lang="en-US" dirty="0" smtClean="0"/>
              <a:t> </a:t>
            </a:r>
            <a:r>
              <a:rPr lang="en-US" dirty="0" err="1" smtClean="0"/>
              <a:t>inovasi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yang </a:t>
            </a:r>
            <a:r>
              <a:rPr lang="en-US" dirty="0" err="1" smtClean="0"/>
              <a:t>dijanjikan</a:t>
            </a:r>
            <a:r>
              <a:rPr lang="id-ID" dirty="0" smtClean="0"/>
              <a:t>.</a:t>
            </a:r>
            <a:endParaRPr lang="en-US" dirty="0" smtClean="0"/>
          </a:p>
          <a:p>
            <a:pPr>
              <a:buNone/>
            </a:pP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Manfaat</a:t>
            </a:r>
            <a:r>
              <a:rPr lang="en-US" b="1" dirty="0" smtClean="0"/>
              <a:t> Tata </a:t>
            </a:r>
            <a:r>
              <a:rPr lang="en-US" b="1" dirty="0" err="1" smtClean="0"/>
              <a:t>kelola</a:t>
            </a:r>
            <a:r>
              <a:rPr lang="en-US" b="1" dirty="0" smtClean="0"/>
              <a:t> TI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TI,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TI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/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area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TI</a:t>
            </a:r>
          </a:p>
          <a:p>
            <a:pPr>
              <a:buNone/>
            </a:pP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Introduction to Tata Kelola TI</vt:lpstr>
      <vt:lpstr>Overview</vt:lpstr>
      <vt:lpstr>PERTANYAAN </vt:lpstr>
      <vt:lpstr>PENTINGNYA TATA KELOLA TI</vt:lpstr>
      <vt:lpstr>PENTINGNYA TATA KELOLA TI</vt:lpstr>
      <vt:lpstr>Definisi Tata Kelola TI</vt:lpstr>
      <vt:lpstr>Definisi Tata Kelola TI</vt:lpstr>
      <vt:lpstr>Pengabaian Tata Kelola TI</vt:lpstr>
      <vt:lpstr>Manfaat Tata kelola TI</vt:lpstr>
      <vt:lpstr>MODEL TATAKELOLA TEKNOLOGI INFORMASI      (1)</vt:lpstr>
      <vt:lpstr>MODEL TATAKELOLA TEKNOLOGI INFORMASI      (2)</vt:lpstr>
      <vt:lpstr>MODEL TATAKELOLA TEKNOLOGI INFORMASI      (3)</vt:lpstr>
      <vt:lpstr>MODEL TATAKELOLA TEKNOLOGI INFORMASI      (4)</vt:lpstr>
      <vt:lpstr>MODEL TATAKELOLA TEKNOLOGI INFORMASI      (5)</vt:lpstr>
      <vt:lpstr>MODEL TATAKELOLA TEKNOLOGI INFORMASI      (6)</vt:lpstr>
      <vt:lpstr>MODEL TATAKELOLA TEKNOLOGI INFORMASI      (7)</vt:lpstr>
      <vt:lpstr>MODEL TATAKELOLA TEKNOLOGI INFORMASI      (8)</vt:lpstr>
      <vt:lpstr>MODEL TATAKELOLA TEKNOLOGI INFORMASI      (9)</vt:lpstr>
      <vt:lpstr>MODEL TATAKELOLA TEKNOLOGI INFORMASI      (10)</vt:lpstr>
      <vt:lpstr>MODEL TATAKELOLA TEKNOLOGI INFORMASI      (11)</vt:lpstr>
      <vt:lpstr>MODEL TATAKELOLA TEKNOLOGI INFORMASI      (12)</vt:lpstr>
      <vt:lpstr>Framework : COBIT 4.1 vs COBIT 5</vt:lpstr>
      <vt:lpstr>Fokus utama Area Tata Kelola TI  (Cobit 5)</vt:lpstr>
      <vt:lpstr>Framework : COBIT 5 vs COBIT 2019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2015-04-09T21:18:08Z</dcterms:created>
  <dcterms:modified xsi:type="dcterms:W3CDTF">2020-08-27T02:33:58Z</dcterms:modified>
</cp:coreProperties>
</file>