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handoutMasterIdLst>
    <p:handoutMasterId r:id="rId20"/>
  </p:handoutMasterIdLst>
  <p:sldIdLst>
    <p:sldId id="256" r:id="rId2"/>
    <p:sldId id="259" r:id="rId3"/>
    <p:sldId id="260" r:id="rId4"/>
    <p:sldId id="262" r:id="rId5"/>
    <p:sldId id="264" r:id="rId6"/>
    <p:sldId id="263" r:id="rId7"/>
    <p:sldId id="261" r:id="rId8"/>
    <p:sldId id="265" r:id="rId9"/>
    <p:sldId id="266" r:id="rId10"/>
    <p:sldId id="267" r:id="rId11"/>
    <p:sldId id="268" r:id="rId12"/>
    <p:sldId id="270" r:id="rId13"/>
    <p:sldId id="272" r:id="rId14"/>
    <p:sldId id="331" r:id="rId15"/>
    <p:sldId id="333" r:id="rId16"/>
    <p:sldId id="334" r:id="rId17"/>
    <p:sldId id="335" r:id="rId18"/>
    <p:sldId id="330"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53" autoAdjust="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491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491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491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54827892-EC8B-4354-A5D9-0A36286A75E5}" type="slidenum">
              <a:rPr lang="en-US"/>
              <a:pPr/>
              <a:t>‹#›</a:t>
            </a:fld>
            <a:endParaRPr lang="en-US"/>
          </a:p>
        </p:txBody>
      </p:sp>
    </p:spTree>
    <p:extLst>
      <p:ext uri="{BB962C8B-B14F-4D97-AF65-F5344CB8AC3E}">
        <p14:creationId xmlns:p14="http://schemas.microsoft.com/office/powerpoint/2010/main" val="387860810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5A691FF-6619-4DA1-9B3B-39E30CF80E9B}" type="slidenum">
              <a:rPr lang="en-US" smtClean="0"/>
              <a:pPr/>
              <a:t>‹#›</a:t>
            </a:fld>
            <a:endParaRPr lang="en-US"/>
          </a:p>
        </p:txBody>
      </p:sp>
    </p:spTree>
    <p:extLst>
      <p:ext uri="{BB962C8B-B14F-4D97-AF65-F5344CB8AC3E}">
        <p14:creationId xmlns:p14="http://schemas.microsoft.com/office/powerpoint/2010/main" val="300838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671136C-4152-43EC-8E8A-B03930640D27}" type="slidenum">
              <a:rPr lang="en-US" smtClean="0"/>
              <a:pPr/>
              <a:t>‹#›</a:t>
            </a:fld>
            <a:endParaRPr lang="en-US"/>
          </a:p>
        </p:txBody>
      </p:sp>
    </p:spTree>
    <p:extLst>
      <p:ext uri="{BB962C8B-B14F-4D97-AF65-F5344CB8AC3E}">
        <p14:creationId xmlns:p14="http://schemas.microsoft.com/office/powerpoint/2010/main" val="427955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671136C-4152-43EC-8E8A-B03930640D27}"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026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671136C-4152-43EC-8E8A-B03930640D27}" type="slidenum">
              <a:rPr lang="en-US" smtClean="0"/>
              <a:pPr/>
              <a:t>‹#›</a:t>
            </a:fld>
            <a:endParaRPr lang="en-US"/>
          </a:p>
        </p:txBody>
      </p:sp>
    </p:spTree>
    <p:extLst>
      <p:ext uri="{BB962C8B-B14F-4D97-AF65-F5344CB8AC3E}">
        <p14:creationId xmlns:p14="http://schemas.microsoft.com/office/powerpoint/2010/main" val="1004343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671136C-4152-43EC-8E8A-B03930640D27}"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3095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671136C-4152-43EC-8E8A-B03930640D27}" type="slidenum">
              <a:rPr lang="en-US" smtClean="0"/>
              <a:pPr/>
              <a:t>‹#›</a:t>
            </a:fld>
            <a:endParaRPr lang="en-US"/>
          </a:p>
        </p:txBody>
      </p:sp>
    </p:spTree>
    <p:extLst>
      <p:ext uri="{BB962C8B-B14F-4D97-AF65-F5344CB8AC3E}">
        <p14:creationId xmlns:p14="http://schemas.microsoft.com/office/powerpoint/2010/main" val="119768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5A9CA4-D92E-4C4F-A889-28181412F334}" type="slidenum">
              <a:rPr lang="en-US" smtClean="0"/>
              <a:pPr/>
              <a:t>‹#›</a:t>
            </a:fld>
            <a:endParaRPr lang="en-US"/>
          </a:p>
        </p:txBody>
      </p:sp>
    </p:spTree>
    <p:extLst>
      <p:ext uri="{BB962C8B-B14F-4D97-AF65-F5344CB8AC3E}">
        <p14:creationId xmlns:p14="http://schemas.microsoft.com/office/powerpoint/2010/main" val="254776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3DBCE5-F738-400E-ADEC-0DD6C809A694}" type="slidenum">
              <a:rPr lang="en-US" smtClean="0"/>
              <a:pPr/>
              <a:t>‹#›</a:t>
            </a:fld>
            <a:endParaRPr lang="en-US"/>
          </a:p>
        </p:txBody>
      </p:sp>
    </p:spTree>
    <p:extLst>
      <p:ext uri="{BB962C8B-B14F-4D97-AF65-F5344CB8AC3E}">
        <p14:creationId xmlns:p14="http://schemas.microsoft.com/office/powerpoint/2010/main" val="1908078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670AC2EE-BEFF-4DDE-8780-1FC198A5409C}" type="slidenum">
              <a:rPr lang="en-US"/>
              <a:pPr/>
              <a:t>‹#›</a:t>
            </a:fld>
            <a:endParaRPr lang="en-US"/>
          </a:p>
        </p:txBody>
      </p:sp>
    </p:spTree>
    <p:extLst>
      <p:ext uri="{BB962C8B-B14F-4D97-AF65-F5344CB8AC3E}">
        <p14:creationId xmlns:p14="http://schemas.microsoft.com/office/powerpoint/2010/main" val="924543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F3EB9A-549C-4562-9D3E-F02C6AD63A65}" type="slidenum">
              <a:rPr lang="en-US" smtClean="0"/>
              <a:pPr/>
              <a:t>‹#›</a:t>
            </a:fld>
            <a:endParaRPr lang="en-US"/>
          </a:p>
        </p:txBody>
      </p:sp>
    </p:spTree>
    <p:extLst>
      <p:ext uri="{BB962C8B-B14F-4D97-AF65-F5344CB8AC3E}">
        <p14:creationId xmlns:p14="http://schemas.microsoft.com/office/powerpoint/2010/main" val="367068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E457067-7244-4697-8379-A290956C4462}" type="slidenum">
              <a:rPr lang="en-US" smtClean="0"/>
              <a:pPr/>
              <a:t>‹#›</a:t>
            </a:fld>
            <a:endParaRPr lang="en-US"/>
          </a:p>
        </p:txBody>
      </p:sp>
    </p:spTree>
    <p:extLst>
      <p:ext uri="{BB962C8B-B14F-4D97-AF65-F5344CB8AC3E}">
        <p14:creationId xmlns:p14="http://schemas.microsoft.com/office/powerpoint/2010/main" val="277430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A276586-72EC-4073-B375-3223D6A85337}" type="slidenum">
              <a:rPr lang="en-US" smtClean="0"/>
              <a:pPr/>
              <a:t>‹#›</a:t>
            </a:fld>
            <a:endParaRPr lang="en-US"/>
          </a:p>
        </p:txBody>
      </p:sp>
    </p:spTree>
    <p:extLst>
      <p:ext uri="{BB962C8B-B14F-4D97-AF65-F5344CB8AC3E}">
        <p14:creationId xmlns:p14="http://schemas.microsoft.com/office/powerpoint/2010/main" val="215248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1B0B873-B8EE-4065-8AAB-BCE0D3C71A6C}" type="slidenum">
              <a:rPr lang="en-US" smtClean="0"/>
              <a:pPr/>
              <a:t>‹#›</a:t>
            </a:fld>
            <a:endParaRPr lang="en-US"/>
          </a:p>
        </p:txBody>
      </p:sp>
    </p:spTree>
    <p:extLst>
      <p:ext uri="{BB962C8B-B14F-4D97-AF65-F5344CB8AC3E}">
        <p14:creationId xmlns:p14="http://schemas.microsoft.com/office/powerpoint/2010/main" val="160274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7051F7-DA83-4100-BA7D-6ED4BB202BBB}" type="slidenum">
              <a:rPr lang="en-US" smtClean="0"/>
              <a:pPr/>
              <a:t>‹#›</a:t>
            </a:fld>
            <a:endParaRPr lang="en-US"/>
          </a:p>
        </p:txBody>
      </p:sp>
    </p:spTree>
    <p:extLst>
      <p:ext uri="{BB962C8B-B14F-4D97-AF65-F5344CB8AC3E}">
        <p14:creationId xmlns:p14="http://schemas.microsoft.com/office/powerpoint/2010/main" val="367206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B006934-2EC2-436D-999D-79A0FB460880}" type="slidenum">
              <a:rPr lang="en-US" smtClean="0"/>
              <a:pPr/>
              <a:t>‹#›</a:t>
            </a:fld>
            <a:endParaRPr lang="en-US"/>
          </a:p>
        </p:txBody>
      </p:sp>
    </p:spTree>
    <p:extLst>
      <p:ext uri="{BB962C8B-B14F-4D97-AF65-F5344CB8AC3E}">
        <p14:creationId xmlns:p14="http://schemas.microsoft.com/office/powerpoint/2010/main" val="211517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4C0E68-773E-48FA-9088-E882E8476E92}" type="slidenum">
              <a:rPr lang="en-US" smtClean="0"/>
              <a:pPr/>
              <a:t>‹#›</a:t>
            </a:fld>
            <a:endParaRPr lang="en-US"/>
          </a:p>
        </p:txBody>
      </p:sp>
    </p:spTree>
    <p:extLst>
      <p:ext uri="{BB962C8B-B14F-4D97-AF65-F5344CB8AC3E}">
        <p14:creationId xmlns:p14="http://schemas.microsoft.com/office/powerpoint/2010/main" val="52563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07E71CB-D785-49DF-8678-32D26083D529}" type="slidenum">
              <a:rPr lang="en-US" smtClean="0"/>
              <a:pPr/>
              <a:t>‹#›</a:t>
            </a:fld>
            <a:endParaRPr lang="en-US"/>
          </a:p>
        </p:txBody>
      </p:sp>
    </p:spTree>
    <p:extLst>
      <p:ext uri="{BB962C8B-B14F-4D97-AF65-F5344CB8AC3E}">
        <p14:creationId xmlns:p14="http://schemas.microsoft.com/office/powerpoint/2010/main" val="48587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671136C-4152-43EC-8E8A-B03930640D27}" type="slidenum">
              <a:rPr lang="en-US" smtClean="0"/>
              <a:pPr/>
              <a:t>‹#›</a:t>
            </a:fld>
            <a:endParaRPr lang="en-US"/>
          </a:p>
        </p:txBody>
      </p:sp>
    </p:spTree>
    <p:extLst>
      <p:ext uri="{BB962C8B-B14F-4D97-AF65-F5344CB8AC3E}">
        <p14:creationId xmlns:p14="http://schemas.microsoft.com/office/powerpoint/2010/main" val="464718338"/>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381000"/>
            <a:ext cx="7772400" cy="2079625"/>
          </a:xfrm>
        </p:spPr>
        <p:txBody>
          <a:bodyPr>
            <a:normAutofit fontScale="90000"/>
          </a:bodyPr>
          <a:lstStyle/>
          <a:p>
            <a:r>
              <a:rPr lang="en-CA" sz="4800" b="1" dirty="0">
                <a:solidFill>
                  <a:schemeClr val="accent2">
                    <a:lumMod val="75000"/>
                  </a:schemeClr>
                </a:solidFill>
              </a:rPr>
              <a:t>BALANCED SCORECARD</a:t>
            </a:r>
            <a:br>
              <a:rPr lang="en-CA" sz="4800" b="1" dirty="0">
                <a:solidFill>
                  <a:schemeClr val="accent2">
                    <a:lumMod val="75000"/>
                  </a:schemeClr>
                </a:solidFill>
              </a:rPr>
            </a:br>
            <a:r>
              <a:rPr lang="en-CA" sz="4800" b="1" dirty="0">
                <a:solidFill>
                  <a:schemeClr val="accent2">
                    <a:lumMod val="75000"/>
                  </a:schemeClr>
                </a:solidFill>
              </a:rPr>
              <a:t>(BSC</a:t>
            </a:r>
            <a:r>
              <a:rPr lang="en-CA" sz="4800" b="1" dirty="0" smtClean="0">
                <a:solidFill>
                  <a:schemeClr val="accent2">
                    <a:lumMod val="75000"/>
                  </a:schemeClr>
                </a:solidFill>
              </a:rPr>
              <a:t>) </a:t>
            </a:r>
            <a:r>
              <a:rPr lang="en-CA" sz="4800" b="1" dirty="0" err="1" smtClean="0">
                <a:solidFill>
                  <a:schemeClr val="accent2">
                    <a:lumMod val="75000"/>
                  </a:schemeClr>
                </a:solidFill>
              </a:rPr>
              <a:t>dan</a:t>
            </a:r>
            <a:r>
              <a:rPr lang="en-CA" sz="4800" b="1" dirty="0" smtClean="0">
                <a:solidFill>
                  <a:schemeClr val="accent2">
                    <a:lumMod val="75000"/>
                  </a:schemeClr>
                </a:solidFill>
              </a:rPr>
              <a:t> Mapping Enterprise Goal</a:t>
            </a:r>
            <a:endParaRPr lang="en-US" sz="4800" b="1" dirty="0">
              <a:solidFill>
                <a:schemeClr val="accent2">
                  <a:lumMod val="75000"/>
                </a:schemeClr>
              </a:solidFill>
            </a:endParaRPr>
          </a:p>
        </p:txBody>
      </p:sp>
      <p:sp>
        <p:nvSpPr>
          <p:cNvPr id="2051" name="Rectangle 3"/>
          <p:cNvSpPr>
            <a:spLocks noGrp="1" noChangeArrowheads="1"/>
          </p:cNvSpPr>
          <p:nvPr>
            <p:ph type="subTitle" idx="1"/>
          </p:nvPr>
        </p:nvSpPr>
        <p:spPr>
          <a:xfrm>
            <a:off x="1371600" y="3886200"/>
            <a:ext cx="6477000" cy="2362200"/>
          </a:xfrm>
        </p:spPr>
        <p:txBody>
          <a:bodyPr/>
          <a:lstStyle/>
          <a:p>
            <a:r>
              <a:rPr lang="en-CA" sz="2400" b="1" dirty="0" smtClean="0">
                <a:latin typeface="Arial" charset="0"/>
              </a:rPr>
              <a:t>Week 3</a:t>
            </a:r>
          </a:p>
          <a:p>
            <a:r>
              <a:rPr lang="en-CA" sz="2400" b="1" dirty="0" smtClean="0">
                <a:latin typeface="Arial" charset="0"/>
              </a:rPr>
              <a:t>PSTI FT </a:t>
            </a:r>
            <a:r>
              <a:rPr lang="en-CA" sz="2400" b="1" dirty="0" err="1" smtClean="0">
                <a:latin typeface="Arial" charset="0"/>
              </a:rPr>
              <a:t>Unram</a:t>
            </a:r>
            <a:endParaRPr lang="en-CA" sz="2400" b="1" dirty="0" smtClean="0">
              <a:latin typeface="Arial" charset="0"/>
            </a:endParaRPr>
          </a:p>
          <a:p>
            <a:r>
              <a:rPr lang="en-CA" sz="2400" b="1" dirty="0" smtClean="0">
                <a:latin typeface="Arial" charset="0"/>
              </a:rPr>
              <a:t>2020</a:t>
            </a:r>
            <a:endParaRPr lang="en-CA" sz="2400" b="1" dirty="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half" idx="1"/>
          </p:nvPr>
        </p:nvSpPr>
        <p:spPr>
          <a:xfrm>
            <a:off x="457200" y="1219200"/>
            <a:ext cx="8458200" cy="4724400"/>
          </a:xfrm>
        </p:spPr>
        <p:txBody>
          <a:bodyPr>
            <a:normAutofit fontScale="92500" lnSpcReduction="10000"/>
          </a:bodyPr>
          <a:lstStyle/>
          <a:p>
            <a:pPr marL="609600" indent="-609600">
              <a:buFont typeface="Wingdings" pitchFamily="2" charset="2"/>
              <a:buNone/>
            </a:pPr>
            <a:r>
              <a:rPr lang="en-CA" sz="2000" b="1" dirty="0">
                <a:latin typeface="Comic Sans MS" pitchFamily="66" charset="0"/>
              </a:rPr>
              <a:t>	</a:t>
            </a:r>
            <a:r>
              <a:rPr lang="en-CA" sz="2000" b="1" dirty="0" err="1">
                <a:solidFill>
                  <a:schemeClr val="folHlink"/>
                </a:solidFill>
                <a:latin typeface="Comic Sans MS" pitchFamily="66" charset="0"/>
              </a:rPr>
              <a:t>Setiap</a:t>
            </a:r>
            <a:r>
              <a:rPr lang="en-CA" sz="2000" b="1" dirty="0">
                <a:solidFill>
                  <a:schemeClr val="folHlink"/>
                </a:solidFill>
                <a:latin typeface="Comic Sans MS" pitchFamily="66" charset="0"/>
              </a:rPr>
              <a:t> </a:t>
            </a:r>
            <a:r>
              <a:rPr lang="en-CA" sz="2000" b="1" dirty="0" err="1">
                <a:solidFill>
                  <a:schemeClr val="folHlink"/>
                </a:solidFill>
                <a:latin typeface="Comic Sans MS" pitchFamily="66" charset="0"/>
              </a:rPr>
              <a:t>Perspektif</a:t>
            </a:r>
            <a:r>
              <a:rPr lang="en-CA" sz="2000" b="1" dirty="0">
                <a:solidFill>
                  <a:schemeClr val="folHlink"/>
                </a:solidFill>
                <a:latin typeface="Comic Sans MS" pitchFamily="66" charset="0"/>
              </a:rPr>
              <a:t> </a:t>
            </a:r>
            <a:r>
              <a:rPr lang="en-CA" sz="2000" b="1" dirty="0" err="1" smtClean="0">
                <a:solidFill>
                  <a:schemeClr val="folHlink"/>
                </a:solidFill>
                <a:latin typeface="Comic Sans MS" pitchFamily="66" charset="0"/>
              </a:rPr>
              <a:t>memiliki</a:t>
            </a:r>
            <a:r>
              <a:rPr lang="en-CA" sz="2000" b="1" dirty="0" smtClean="0">
                <a:solidFill>
                  <a:schemeClr val="folHlink"/>
                </a:solidFill>
                <a:latin typeface="Comic Sans MS" pitchFamily="66" charset="0"/>
              </a:rPr>
              <a:t> 4 </a:t>
            </a:r>
            <a:r>
              <a:rPr lang="en-CA" sz="2000" b="1" dirty="0" err="1">
                <a:solidFill>
                  <a:schemeClr val="folHlink"/>
                </a:solidFill>
                <a:latin typeface="Comic Sans MS" pitchFamily="66" charset="0"/>
              </a:rPr>
              <a:t>komponen</a:t>
            </a:r>
            <a:r>
              <a:rPr lang="en-CA" sz="2000" b="1" dirty="0">
                <a:solidFill>
                  <a:schemeClr val="folHlink"/>
                </a:solidFill>
                <a:latin typeface="Comic Sans MS" pitchFamily="66" charset="0"/>
              </a:rPr>
              <a:t> </a:t>
            </a:r>
            <a:r>
              <a:rPr lang="en-CA" sz="2000" b="1" dirty="0" err="1">
                <a:solidFill>
                  <a:schemeClr val="folHlink"/>
                </a:solidFill>
                <a:latin typeface="Comic Sans MS" pitchFamily="66" charset="0"/>
              </a:rPr>
              <a:t>penting</a:t>
            </a:r>
            <a:r>
              <a:rPr lang="en-CA" sz="2000" b="1" dirty="0">
                <a:solidFill>
                  <a:schemeClr val="folHlink"/>
                </a:solidFill>
                <a:latin typeface="Comic Sans MS" pitchFamily="66" charset="0"/>
              </a:rPr>
              <a:t> :</a:t>
            </a:r>
          </a:p>
          <a:p>
            <a:pPr marL="609600" indent="-609600">
              <a:buFont typeface="Wingdings" pitchFamily="2" charset="2"/>
              <a:buAutoNum type="arabicPeriod"/>
            </a:pPr>
            <a:r>
              <a:rPr lang="en-CA" sz="2000" b="1" dirty="0" err="1">
                <a:latin typeface="Comic Sans MS" pitchFamily="66" charset="0"/>
              </a:rPr>
              <a:t>Tujuan</a:t>
            </a:r>
            <a:r>
              <a:rPr lang="en-CA" sz="2000" b="1" dirty="0">
                <a:latin typeface="Comic Sans MS" pitchFamily="66" charset="0"/>
              </a:rPr>
              <a:t> </a:t>
            </a:r>
            <a:r>
              <a:rPr lang="en-CA" sz="2000" b="1" i="1" dirty="0">
                <a:latin typeface="Comic Sans MS" pitchFamily="66" charset="0"/>
              </a:rPr>
              <a:t>(Objectives)</a:t>
            </a:r>
          </a:p>
          <a:p>
            <a:pPr marL="609600" indent="-609600">
              <a:buFont typeface="Wingdings" pitchFamily="2" charset="2"/>
              <a:buAutoNum type="arabicPeriod"/>
            </a:pPr>
            <a:r>
              <a:rPr lang="en-CA" sz="2000" b="1" dirty="0" err="1">
                <a:latin typeface="Comic Sans MS" pitchFamily="66" charset="0"/>
              </a:rPr>
              <a:t>Ukuran</a:t>
            </a:r>
            <a:r>
              <a:rPr lang="en-CA" sz="2000" b="1" dirty="0">
                <a:latin typeface="Comic Sans MS" pitchFamily="66" charset="0"/>
              </a:rPr>
              <a:t> / </a:t>
            </a:r>
            <a:r>
              <a:rPr lang="en-CA" sz="2000" b="1" dirty="0" err="1">
                <a:latin typeface="Comic Sans MS" pitchFamily="66" charset="0"/>
              </a:rPr>
              <a:t>Indikator</a:t>
            </a:r>
            <a:r>
              <a:rPr lang="en-CA" sz="2000" b="1" dirty="0">
                <a:latin typeface="Comic Sans MS" pitchFamily="66" charset="0"/>
              </a:rPr>
              <a:t> </a:t>
            </a:r>
            <a:r>
              <a:rPr lang="en-CA" sz="2000" b="1" i="1" dirty="0">
                <a:latin typeface="Comic Sans MS" pitchFamily="66" charset="0"/>
              </a:rPr>
              <a:t>(Measures)</a:t>
            </a:r>
          </a:p>
          <a:p>
            <a:pPr marL="609600" indent="-609600">
              <a:buFont typeface="Wingdings" pitchFamily="2" charset="2"/>
              <a:buAutoNum type="arabicPeriod"/>
            </a:pPr>
            <a:r>
              <a:rPr lang="en-CA" sz="2000" b="1" dirty="0">
                <a:latin typeface="Comic Sans MS" pitchFamily="66" charset="0"/>
              </a:rPr>
              <a:t>Target</a:t>
            </a:r>
          </a:p>
          <a:p>
            <a:pPr marL="609600" indent="-609600">
              <a:buFont typeface="Wingdings" pitchFamily="2" charset="2"/>
              <a:buAutoNum type="arabicPeriod"/>
            </a:pPr>
            <a:r>
              <a:rPr lang="en-CA" sz="2000" b="1" dirty="0" err="1">
                <a:latin typeface="Comic Sans MS" pitchFamily="66" charset="0"/>
              </a:rPr>
              <a:t>Inisiatif</a:t>
            </a:r>
            <a:r>
              <a:rPr lang="en-CA" sz="2000" b="1" dirty="0">
                <a:latin typeface="Comic Sans MS" pitchFamily="66" charset="0"/>
              </a:rPr>
              <a:t> / </a:t>
            </a:r>
            <a:r>
              <a:rPr lang="en-CA" sz="2000" b="1" dirty="0" err="1">
                <a:latin typeface="Comic Sans MS" pitchFamily="66" charset="0"/>
              </a:rPr>
              <a:t>Langkah</a:t>
            </a:r>
            <a:r>
              <a:rPr lang="en-CA" sz="2000" b="1" dirty="0">
                <a:latin typeface="Comic Sans MS" pitchFamily="66" charset="0"/>
              </a:rPr>
              <a:t>/</a:t>
            </a:r>
            <a:r>
              <a:rPr lang="en-CA" sz="2000" b="1" dirty="0" err="1">
                <a:latin typeface="Comic Sans MS" pitchFamily="66" charset="0"/>
              </a:rPr>
              <a:t>Upaya</a:t>
            </a:r>
            <a:r>
              <a:rPr lang="en-CA" sz="2000" b="1" dirty="0">
                <a:latin typeface="Comic Sans MS" pitchFamily="66" charset="0"/>
              </a:rPr>
              <a:t> </a:t>
            </a:r>
            <a:r>
              <a:rPr lang="en-CA" sz="2000" b="1" i="1" dirty="0">
                <a:latin typeface="Comic Sans MS" pitchFamily="66" charset="0"/>
              </a:rPr>
              <a:t>(Initiatives)</a:t>
            </a:r>
          </a:p>
          <a:p>
            <a:pPr marL="609600" indent="-609600">
              <a:buFont typeface="Wingdings" pitchFamily="2" charset="2"/>
              <a:buAutoNum type="arabicPeriod"/>
            </a:pPr>
            <a:endParaRPr lang="en-CA" sz="2000" b="1" i="1" dirty="0">
              <a:latin typeface="Comic Sans MS" pitchFamily="66" charset="0"/>
            </a:endParaRPr>
          </a:p>
          <a:p>
            <a:pPr marL="609600" indent="-609600">
              <a:buFont typeface="Wingdings" pitchFamily="2" charset="2"/>
              <a:buNone/>
            </a:pPr>
            <a:endParaRPr lang="en-CA" sz="2000" b="1" i="1" dirty="0">
              <a:latin typeface="Comic Sans MS" pitchFamily="66" charset="0"/>
            </a:endParaRPr>
          </a:p>
          <a:p>
            <a:pPr marL="609600" indent="-609600">
              <a:buFont typeface="Wingdings" pitchFamily="2" charset="2"/>
              <a:buNone/>
            </a:pPr>
            <a:endParaRPr lang="en-CA" sz="2000" b="1" i="1" dirty="0">
              <a:latin typeface="Comic Sans MS" pitchFamily="66" charset="0"/>
            </a:endParaRPr>
          </a:p>
          <a:p>
            <a:pPr marL="609600" indent="-609600">
              <a:buFont typeface="Wingdings" pitchFamily="2" charset="2"/>
              <a:buNone/>
            </a:pPr>
            <a:endParaRPr lang="en-CA" sz="2000" b="1" i="1" dirty="0">
              <a:latin typeface="Comic Sans MS" pitchFamily="66" charset="0"/>
            </a:endParaRPr>
          </a:p>
          <a:p>
            <a:pPr marL="609600" indent="-609600">
              <a:buFont typeface="Wingdings" pitchFamily="2" charset="2"/>
              <a:buNone/>
            </a:pPr>
            <a:endParaRPr lang="en-CA" sz="2000" b="1" i="1" dirty="0">
              <a:latin typeface="Comic Sans MS" pitchFamily="66" charset="0"/>
            </a:endParaRPr>
          </a:p>
          <a:p>
            <a:pPr marL="609600" indent="-609600">
              <a:buFont typeface="Wingdings" pitchFamily="2" charset="2"/>
              <a:buNone/>
            </a:pPr>
            <a:r>
              <a:rPr lang="en-CA" sz="2000" b="1" dirty="0" err="1">
                <a:latin typeface="Comic Sans MS" pitchFamily="66" charset="0"/>
              </a:rPr>
              <a:t>Keempat</a:t>
            </a:r>
            <a:r>
              <a:rPr lang="en-CA" sz="2000" b="1" dirty="0">
                <a:latin typeface="Comic Sans MS" pitchFamily="66" charset="0"/>
              </a:rPr>
              <a:t> </a:t>
            </a:r>
            <a:r>
              <a:rPr lang="en-CA" sz="2000" b="1" dirty="0" err="1">
                <a:latin typeface="Comic Sans MS" pitchFamily="66" charset="0"/>
              </a:rPr>
              <a:t>komponen</a:t>
            </a:r>
            <a:r>
              <a:rPr lang="en-CA" sz="2000" b="1" dirty="0">
                <a:latin typeface="Comic Sans MS" pitchFamily="66" charset="0"/>
              </a:rPr>
              <a:t> </a:t>
            </a:r>
            <a:r>
              <a:rPr lang="en-CA" sz="2000" b="1" dirty="0" err="1">
                <a:latin typeface="Comic Sans MS" pitchFamily="66" charset="0"/>
              </a:rPr>
              <a:t>utama</a:t>
            </a:r>
            <a:r>
              <a:rPr lang="en-CA" sz="2000" b="1" dirty="0">
                <a:latin typeface="Comic Sans MS" pitchFamily="66" charset="0"/>
              </a:rPr>
              <a:t> </a:t>
            </a:r>
            <a:r>
              <a:rPr lang="en-CA" sz="2000" b="1" dirty="0" err="1">
                <a:latin typeface="Comic Sans MS" pitchFamily="66" charset="0"/>
              </a:rPr>
              <a:t>ini</a:t>
            </a:r>
            <a:r>
              <a:rPr lang="en-CA" sz="2000" b="1" dirty="0">
                <a:latin typeface="Comic Sans MS" pitchFamily="66" charset="0"/>
              </a:rPr>
              <a:t> </a:t>
            </a:r>
            <a:r>
              <a:rPr lang="en-CA" sz="2000" b="1" dirty="0" err="1">
                <a:latin typeface="Comic Sans MS" pitchFamily="66" charset="0"/>
              </a:rPr>
              <a:t>diterjemahkan</a:t>
            </a:r>
            <a:r>
              <a:rPr lang="en-CA" sz="2000" b="1" dirty="0">
                <a:latin typeface="Comic Sans MS" pitchFamily="66" charset="0"/>
              </a:rPr>
              <a:t> </a:t>
            </a:r>
            <a:r>
              <a:rPr lang="en-CA" sz="2000" b="1" dirty="0" err="1">
                <a:latin typeface="Comic Sans MS" pitchFamily="66" charset="0"/>
              </a:rPr>
              <a:t>dan</a:t>
            </a:r>
            <a:r>
              <a:rPr lang="en-CA" sz="2000" b="1" dirty="0">
                <a:latin typeface="Comic Sans MS" pitchFamily="66" charset="0"/>
              </a:rPr>
              <a:t> </a:t>
            </a:r>
            <a:r>
              <a:rPr lang="en-CA" sz="2000" b="1" dirty="0" err="1">
                <a:latin typeface="Comic Sans MS" pitchFamily="66" charset="0"/>
              </a:rPr>
              <a:t>diarahkan</a:t>
            </a:r>
            <a:r>
              <a:rPr lang="en-CA" sz="2000" b="1" dirty="0">
                <a:latin typeface="Comic Sans MS" pitchFamily="66" charset="0"/>
              </a:rPr>
              <a:t> </a:t>
            </a:r>
            <a:r>
              <a:rPr lang="en-CA" sz="2000" b="1" dirty="0" err="1">
                <a:latin typeface="Comic Sans MS" pitchFamily="66" charset="0"/>
              </a:rPr>
              <a:t>oleh</a:t>
            </a:r>
            <a:r>
              <a:rPr lang="en-CA" sz="2000" b="1" dirty="0">
                <a:latin typeface="Comic Sans MS" pitchFamily="66" charset="0"/>
              </a:rPr>
              <a:t> VISION </a:t>
            </a:r>
            <a:r>
              <a:rPr lang="en-CA" sz="2000" b="1" dirty="0" err="1">
                <a:latin typeface="Comic Sans MS" pitchFamily="66" charset="0"/>
              </a:rPr>
              <a:t>dan</a:t>
            </a:r>
            <a:r>
              <a:rPr lang="en-CA" sz="2000" b="1" dirty="0">
                <a:latin typeface="Comic Sans MS" pitchFamily="66" charset="0"/>
              </a:rPr>
              <a:t> STRATEGY</a:t>
            </a:r>
            <a:endParaRPr lang="en-US" sz="2000" b="1" dirty="0">
              <a:latin typeface="Comic Sans MS" pitchFamily="66" charset="0"/>
            </a:endParaRPr>
          </a:p>
        </p:txBody>
      </p:sp>
      <p:graphicFrame>
        <p:nvGraphicFramePr>
          <p:cNvPr id="19474" name="Group 18"/>
          <p:cNvGraphicFramePr>
            <a:graphicFrameLocks noGrp="1"/>
          </p:cNvGraphicFramePr>
          <p:nvPr>
            <p:ph sz="half" idx="2"/>
          </p:nvPr>
        </p:nvGraphicFramePr>
        <p:xfrm>
          <a:off x="990600" y="3429000"/>
          <a:ext cx="7620000" cy="1066800"/>
        </p:xfrm>
        <a:graphic>
          <a:graphicData uri="http://schemas.openxmlformats.org/drawingml/2006/table">
            <a:tbl>
              <a:tblPr/>
              <a:tblGrid>
                <a:gridCol w="1524000"/>
                <a:gridCol w="1524000"/>
                <a:gridCol w="1524000"/>
                <a:gridCol w="1524000"/>
                <a:gridCol w="1524000"/>
              </a:tblGrid>
              <a:tr h="1066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CA" sz="1600" b="1" i="0" u="none" strike="noStrike" cap="none" normalizeH="0" baseline="0" smtClean="0">
                        <a:ln>
                          <a:noFill/>
                        </a:ln>
                        <a:solidFill>
                          <a:schemeClr val="tx1"/>
                        </a:solidFill>
                        <a:effectLst>
                          <a:outerShdw blurRad="38100" dist="38100" dir="2700000" algn="tl">
                            <a:srgbClr val="000000"/>
                          </a:outerShdw>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CA" sz="1600" b="1" i="0" u="none" strike="noStrike" cap="none" normalizeH="0" baseline="0" smtClean="0">
                          <a:ln>
                            <a:noFill/>
                          </a:ln>
                          <a:solidFill>
                            <a:schemeClr val="tx1"/>
                          </a:solidFill>
                          <a:effectLst>
                            <a:outerShdw blurRad="38100" dist="38100" dir="2700000" algn="tl">
                              <a:srgbClr val="000000"/>
                            </a:outerShdw>
                          </a:effectLst>
                          <a:latin typeface="Arial" charset="0"/>
                        </a:rPr>
                        <a:t>Perspective</a:t>
                      </a:r>
                      <a:endParaRPr kumimoji="0" lang="en-US" sz="1600" b="1"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CA" sz="1400" b="1" i="0" u="none" strike="noStrike" cap="none" normalizeH="0" baseline="0" smtClean="0">
                        <a:ln>
                          <a:noFill/>
                        </a:ln>
                        <a:solidFill>
                          <a:schemeClr val="tx1"/>
                        </a:solidFill>
                        <a:effectLst>
                          <a:outerShdw blurRad="38100" dist="38100" dir="2700000" algn="tl">
                            <a:srgbClr val="000000"/>
                          </a:outerShdw>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CA" sz="1600" b="1" i="0" u="none" strike="noStrike" cap="none" normalizeH="0" baseline="0" smtClean="0">
                          <a:ln>
                            <a:noFill/>
                          </a:ln>
                          <a:solidFill>
                            <a:schemeClr val="tx1"/>
                          </a:solidFill>
                          <a:effectLst>
                            <a:outerShdw blurRad="38100" dist="38100" dir="2700000" algn="tl">
                              <a:srgbClr val="000000"/>
                            </a:outerShdw>
                          </a:effectLst>
                          <a:latin typeface="Arial" charset="0"/>
                        </a:rPr>
                        <a:t>Objectives</a:t>
                      </a:r>
                      <a:endParaRPr kumimoji="0" lang="en-US" sz="1600" b="1"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CA" sz="1600" b="1" i="0" u="none" strike="noStrike" cap="none" normalizeH="0" baseline="0" smtClean="0">
                        <a:ln>
                          <a:noFill/>
                        </a:ln>
                        <a:solidFill>
                          <a:schemeClr val="tx1"/>
                        </a:solidFill>
                        <a:effectLst>
                          <a:outerShdw blurRad="38100" dist="38100" dir="2700000" algn="tl">
                            <a:srgbClr val="000000"/>
                          </a:outerShdw>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CA" sz="1600" b="1" i="0" u="none" strike="noStrike" cap="none" normalizeH="0" baseline="0" smtClean="0">
                          <a:ln>
                            <a:noFill/>
                          </a:ln>
                          <a:solidFill>
                            <a:schemeClr val="tx1"/>
                          </a:solidFill>
                          <a:effectLst>
                            <a:outerShdw blurRad="38100" dist="38100" dir="2700000" algn="tl">
                              <a:srgbClr val="000000"/>
                            </a:outerShdw>
                          </a:effectLst>
                          <a:latin typeface="Arial" charset="0"/>
                        </a:rPr>
                        <a:t>Measures</a:t>
                      </a:r>
                      <a:endParaRPr kumimoji="0" lang="en-US" sz="1600" b="1"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CA" sz="1600" b="1" i="0" u="none" strike="noStrike" cap="none" normalizeH="0" baseline="0" smtClean="0">
                        <a:ln>
                          <a:noFill/>
                        </a:ln>
                        <a:solidFill>
                          <a:schemeClr val="tx1"/>
                        </a:solidFill>
                        <a:effectLst>
                          <a:outerShdw blurRad="38100" dist="38100" dir="2700000" algn="tl">
                            <a:srgbClr val="000000"/>
                          </a:outerShdw>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CA" sz="1600" b="1" i="0" u="none" strike="noStrike" cap="none" normalizeH="0" baseline="0" smtClean="0">
                          <a:ln>
                            <a:noFill/>
                          </a:ln>
                          <a:solidFill>
                            <a:schemeClr val="tx1"/>
                          </a:solidFill>
                          <a:effectLst>
                            <a:outerShdw blurRad="38100" dist="38100" dir="2700000" algn="tl">
                              <a:srgbClr val="000000"/>
                            </a:outerShdw>
                          </a:effectLst>
                          <a:latin typeface="Arial" charset="0"/>
                        </a:rPr>
                        <a:t>Target</a:t>
                      </a:r>
                      <a:endParaRPr kumimoji="0" lang="en-US" sz="1600" b="1"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CA" sz="1600" b="1" i="0" u="none" strike="noStrike" cap="none" normalizeH="0" baseline="0" smtClean="0">
                        <a:ln>
                          <a:noFill/>
                        </a:ln>
                        <a:solidFill>
                          <a:schemeClr val="tx1"/>
                        </a:solidFill>
                        <a:effectLst>
                          <a:outerShdw blurRad="38100" dist="38100" dir="2700000" algn="tl">
                            <a:srgbClr val="000000"/>
                          </a:outerShdw>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CA" sz="1600" b="1" i="0" u="none" strike="noStrike" cap="none" normalizeH="0" baseline="0" smtClean="0">
                          <a:ln>
                            <a:noFill/>
                          </a:ln>
                          <a:solidFill>
                            <a:schemeClr val="tx1"/>
                          </a:solidFill>
                          <a:effectLst>
                            <a:outerShdw blurRad="38100" dist="38100" dir="2700000" algn="tl">
                              <a:srgbClr val="000000"/>
                            </a:outerShdw>
                          </a:effectLst>
                          <a:latin typeface="Arial" charset="0"/>
                        </a:rPr>
                        <a:t>Initiatives</a:t>
                      </a:r>
                      <a:endParaRPr kumimoji="0" lang="en-US" sz="1600" b="1"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CA" sz="2800" b="1">
                <a:solidFill>
                  <a:schemeClr val="folHlink"/>
                </a:solidFill>
                <a:latin typeface="Comic Sans MS" pitchFamily="66" charset="0"/>
              </a:rPr>
              <a:t>BSC sbg Kerangka Keberhasilan </a:t>
            </a:r>
            <a:br>
              <a:rPr lang="en-CA" sz="2800" b="1">
                <a:solidFill>
                  <a:schemeClr val="folHlink"/>
                </a:solidFill>
                <a:latin typeface="Comic Sans MS" pitchFamily="66" charset="0"/>
              </a:rPr>
            </a:br>
            <a:r>
              <a:rPr lang="en-CA" sz="2800" b="1">
                <a:solidFill>
                  <a:schemeClr val="folHlink"/>
                </a:solidFill>
                <a:latin typeface="Comic Sans MS" pitchFamily="66" charset="0"/>
              </a:rPr>
              <a:t>Implementasi Strategi</a:t>
            </a:r>
            <a:endParaRPr lang="en-US" sz="2800" b="1">
              <a:solidFill>
                <a:schemeClr val="folHlink"/>
              </a:solidFill>
              <a:latin typeface="Comic Sans MS" pitchFamily="66" charset="0"/>
            </a:endParaRPr>
          </a:p>
        </p:txBody>
      </p:sp>
      <p:sp>
        <p:nvSpPr>
          <p:cNvPr id="20483" name="Rectangle 3"/>
          <p:cNvSpPr>
            <a:spLocks noGrp="1" noChangeArrowheads="1"/>
          </p:cNvSpPr>
          <p:nvPr>
            <p:ph idx="1"/>
          </p:nvPr>
        </p:nvSpPr>
        <p:spPr/>
        <p:txBody>
          <a:bodyPr>
            <a:normAutofit fontScale="92500" lnSpcReduction="20000"/>
          </a:bodyPr>
          <a:lstStyle/>
          <a:p>
            <a:pPr>
              <a:buFont typeface="Wingdings" pitchFamily="2" charset="2"/>
              <a:buNone/>
            </a:pPr>
            <a:r>
              <a:rPr lang="en-CA" sz="2400" b="1" dirty="0" smtClean="0">
                <a:solidFill>
                  <a:schemeClr val="folHlink"/>
                </a:solidFill>
                <a:latin typeface="Comic Sans MS" pitchFamily="66" charset="0"/>
              </a:rPr>
              <a:t>BSC </a:t>
            </a:r>
            <a:r>
              <a:rPr lang="en-CA" sz="2400" b="1" dirty="0" err="1">
                <a:solidFill>
                  <a:schemeClr val="folHlink"/>
                </a:solidFill>
                <a:latin typeface="Comic Sans MS" pitchFamily="66" charset="0"/>
              </a:rPr>
              <a:t>merupakan</a:t>
            </a:r>
            <a:r>
              <a:rPr lang="en-CA" sz="2400" b="1" dirty="0">
                <a:solidFill>
                  <a:schemeClr val="folHlink"/>
                </a:solidFill>
                <a:latin typeface="Comic Sans MS" pitchFamily="66" charset="0"/>
              </a:rPr>
              <a:t> :</a:t>
            </a:r>
            <a:r>
              <a:rPr lang="en-CA" sz="2400" b="1" dirty="0">
                <a:latin typeface="Comic Sans MS" pitchFamily="66" charset="0"/>
              </a:rPr>
              <a:t> </a:t>
            </a:r>
          </a:p>
          <a:p>
            <a:pPr>
              <a:buFontTx/>
              <a:buChar char="-"/>
            </a:pPr>
            <a:r>
              <a:rPr lang="en-CA" sz="2400" b="1" dirty="0" err="1">
                <a:latin typeface="Comic Sans MS" pitchFamily="66" charset="0"/>
              </a:rPr>
              <a:t>Mekanisme</a:t>
            </a:r>
            <a:r>
              <a:rPr lang="en-CA" sz="2400" b="1" dirty="0">
                <a:latin typeface="Comic Sans MS" pitchFamily="66" charset="0"/>
              </a:rPr>
              <a:t> </a:t>
            </a:r>
            <a:r>
              <a:rPr lang="en-CA" sz="2400" b="1" dirty="0" err="1">
                <a:latin typeface="Comic Sans MS" pitchFamily="66" charset="0"/>
              </a:rPr>
              <a:t>yg</a:t>
            </a:r>
            <a:r>
              <a:rPr lang="en-CA" sz="2400" b="1" dirty="0">
                <a:latin typeface="Comic Sans MS" pitchFamily="66" charset="0"/>
              </a:rPr>
              <a:t> </a:t>
            </a:r>
            <a:r>
              <a:rPr lang="en-CA" sz="2400" b="1" dirty="0" err="1">
                <a:latin typeface="Comic Sans MS" pitchFamily="66" charset="0"/>
              </a:rPr>
              <a:t>menerjemahkan</a:t>
            </a:r>
            <a:r>
              <a:rPr lang="en-CA" sz="2400" b="1" dirty="0">
                <a:latin typeface="Comic Sans MS" pitchFamily="66" charset="0"/>
              </a:rPr>
              <a:t> </a:t>
            </a:r>
            <a:r>
              <a:rPr lang="en-CA" sz="2400" b="1" dirty="0" err="1">
                <a:latin typeface="Comic Sans MS" pitchFamily="66" charset="0"/>
              </a:rPr>
              <a:t>Strategi</a:t>
            </a:r>
            <a:r>
              <a:rPr lang="en-CA" sz="2400" b="1" dirty="0">
                <a:latin typeface="Comic Sans MS" pitchFamily="66" charset="0"/>
              </a:rPr>
              <a:t> </a:t>
            </a:r>
            <a:r>
              <a:rPr lang="en-CA" sz="2400" b="1" dirty="0" err="1">
                <a:latin typeface="Comic Sans MS" pitchFamily="66" charset="0"/>
              </a:rPr>
              <a:t>ke</a:t>
            </a:r>
            <a:r>
              <a:rPr lang="en-CA" sz="2400" b="1" dirty="0">
                <a:latin typeface="Comic Sans MS" pitchFamily="66" charset="0"/>
              </a:rPr>
              <a:t> </a:t>
            </a:r>
            <a:r>
              <a:rPr lang="en-CA" sz="2400" b="1" dirty="0" err="1">
                <a:latin typeface="Comic Sans MS" pitchFamily="66" charset="0"/>
              </a:rPr>
              <a:t>terminologi</a:t>
            </a:r>
            <a:r>
              <a:rPr lang="en-CA" sz="2400" b="1" dirty="0">
                <a:latin typeface="Comic Sans MS" pitchFamily="66" charset="0"/>
              </a:rPr>
              <a:t> </a:t>
            </a:r>
            <a:r>
              <a:rPr lang="en-CA" sz="2400" b="1" dirty="0" err="1">
                <a:latin typeface="Comic Sans MS" pitchFamily="66" charset="0"/>
              </a:rPr>
              <a:t>operasional</a:t>
            </a:r>
            <a:r>
              <a:rPr lang="en-CA" sz="2400" b="1" dirty="0">
                <a:latin typeface="Comic Sans MS" pitchFamily="66" charset="0"/>
              </a:rPr>
              <a:t> </a:t>
            </a:r>
            <a:r>
              <a:rPr lang="en-CA" sz="2400" b="1" dirty="0" err="1">
                <a:latin typeface="Comic Sans MS" pitchFamily="66" charset="0"/>
              </a:rPr>
              <a:t>dan</a:t>
            </a:r>
            <a:r>
              <a:rPr lang="en-CA" sz="2400" b="1" dirty="0">
                <a:latin typeface="Comic Sans MS" pitchFamily="66" charset="0"/>
              </a:rPr>
              <a:t> </a:t>
            </a:r>
            <a:r>
              <a:rPr lang="en-CA" sz="2400" b="1" dirty="0" err="1">
                <a:latin typeface="Comic Sans MS" pitchFamily="66" charset="0"/>
              </a:rPr>
              <a:t>mengkomunikasikannya</a:t>
            </a:r>
            <a:r>
              <a:rPr lang="en-CA" sz="2400" b="1" dirty="0">
                <a:latin typeface="Comic Sans MS" pitchFamily="66" charset="0"/>
              </a:rPr>
              <a:t> </a:t>
            </a:r>
            <a:r>
              <a:rPr lang="en-CA" sz="2400" b="1" dirty="0" err="1">
                <a:latin typeface="Comic Sans MS" pitchFamily="66" charset="0"/>
              </a:rPr>
              <a:t>ke</a:t>
            </a:r>
            <a:r>
              <a:rPr lang="en-CA" sz="2400" b="1" dirty="0">
                <a:latin typeface="Comic Sans MS" pitchFamily="66" charset="0"/>
              </a:rPr>
              <a:t> </a:t>
            </a:r>
            <a:r>
              <a:rPr lang="en-CA" sz="2400" b="1" dirty="0" err="1">
                <a:latin typeface="Comic Sans MS" pitchFamily="66" charset="0"/>
              </a:rPr>
              <a:t>seluruh</a:t>
            </a:r>
            <a:r>
              <a:rPr lang="en-CA" sz="2400" b="1" dirty="0">
                <a:latin typeface="Comic Sans MS" pitchFamily="66" charset="0"/>
              </a:rPr>
              <a:t> </a:t>
            </a:r>
            <a:r>
              <a:rPr lang="en-CA" sz="2400" b="1" dirty="0" err="1">
                <a:latin typeface="Comic Sans MS" pitchFamily="66" charset="0"/>
              </a:rPr>
              <a:t>organisasi</a:t>
            </a:r>
            <a:endParaRPr lang="en-CA" sz="2400" b="1" dirty="0">
              <a:latin typeface="Comic Sans MS" pitchFamily="66" charset="0"/>
            </a:endParaRPr>
          </a:p>
          <a:p>
            <a:pPr>
              <a:buFontTx/>
              <a:buChar char="-"/>
            </a:pPr>
            <a:r>
              <a:rPr lang="en-CA" sz="2400" b="1" dirty="0" err="1">
                <a:latin typeface="Comic Sans MS" pitchFamily="66" charset="0"/>
              </a:rPr>
              <a:t>Sistem</a:t>
            </a:r>
            <a:r>
              <a:rPr lang="en-CA" sz="2400" b="1" dirty="0">
                <a:latin typeface="Comic Sans MS" pitchFamily="66" charset="0"/>
              </a:rPr>
              <a:t> </a:t>
            </a:r>
            <a:r>
              <a:rPr lang="en-CA" sz="2400" b="1" dirty="0" err="1">
                <a:latin typeface="Comic Sans MS" pitchFamily="66" charset="0"/>
              </a:rPr>
              <a:t>manajemen</a:t>
            </a:r>
            <a:r>
              <a:rPr lang="en-CA" sz="2400" b="1" dirty="0">
                <a:latin typeface="Comic Sans MS" pitchFamily="66" charset="0"/>
              </a:rPr>
              <a:t> </a:t>
            </a:r>
            <a:r>
              <a:rPr lang="en-CA" sz="2400" b="1" dirty="0" err="1">
                <a:latin typeface="Comic Sans MS" pitchFamily="66" charset="0"/>
              </a:rPr>
              <a:t>yg</a:t>
            </a:r>
            <a:r>
              <a:rPr lang="en-CA" sz="2400" b="1" dirty="0">
                <a:latin typeface="Comic Sans MS" pitchFamily="66" charset="0"/>
              </a:rPr>
              <a:t> </a:t>
            </a:r>
            <a:r>
              <a:rPr lang="en-CA" sz="2400" b="1" dirty="0" err="1">
                <a:latin typeface="Comic Sans MS" pitchFamily="66" charset="0"/>
              </a:rPr>
              <a:t>mengelola</a:t>
            </a:r>
            <a:r>
              <a:rPr lang="en-CA" sz="2400" b="1" dirty="0">
                <a:latin typeface="Comic Sans MS" pitchFamily="66" charset="0"/>
              </a:rPr>
              <a:t> </a:t>
            </a:r>
            <a:r>
              <a:rPr lang="en-CA" sz="2400" b="1" dirty="0" err="1">
                <a:latin typeface="Comic Sans MS" pitchFamily="66" charset="0"/>
              </a:rPr>
              <a:t>dan</a:t>
            </a:r>
            <a:r>
              <a:rPr lang="en-CA" sz="2400" b="1" dirty="0">
                <a:latin typeface="Comic Sans MS" pitchFamily="66" charset="0"/>
              </a:rPr>
              <a:t> </a:t>
            </a:r>
            <a:r>
              <a:rPr lang="en-CA" sz="2400" b="1" dirty="0" err="1">
                <a:latin typeface="Comic Sans MS" pitchFamily="66" charset="0"/>
              </a:rPr>
              <a:t>memfokus</a:t>
            </a:r>
            <a:r>
              <a:rPr lang="en-CA" sz="2400" b="1" dirty="0">
                <a:latin typeface="Comic Sans MS" pitchFamily="66" charset="0"/>
              </a:rPr>
              <a:t> </a:t>
            </a:r>
            <a:r>
              <a:rPr lang="en-CA" sz="2400" b="1" dirty="0" err="1">
                <a:latin typeface="Comic Sans MS" pitchFamily="66" charset="0"/>
              </a:rPr>
              <a:t>pada</a:t>
            </a:r>
            <a:r>
              <a:rPr lang="en-CA" sz="2400" b="1" dirty="0">
                <a:latin typeface="Comic Sans MS" pitchFamily="66" charset="0"/>
              </a:rPr>
              <a:t> </a:t>
            </a:r>
            <a:r>
              <a:rPr lang="en-CA" sz="2400" b="1" dirty="0" err="1">
                <a:latin typeface="Comic Sans MS" pitchFamily="66" charset="0"/>
              </a:rPr>
              <a:t>Strategi</a:t>
            </a:r>
            <a:endParaRPr lang="en-CA" sz="2400" b="1" dirty="0">
              <a:latin typeface="Comic Sans MS" pitchFamily="66" charset="0"/>
            </a:endParaRPr>
          </a:p>
          <a:p>
            <a:pPr>
              <a:buFontTx/>
              <a:buChar char="-"/>
            </a:pPr>
            <a:r>
              <a:rPr lang="en-CA" sz="2400" b="1" dirty="0" err="1">
                <a:latin typeface="Comic Sans MS" pitchFamily="66" charset="0"/>
              </a:rPr>
              <a:t>Mekanisme</a:t>
            </a:r>
            <a:r>
              <a:rPr lang="en-CA" sz="2400" b="1" dirty="0">
                <a:latin typeface="Comic Sans MS" pitchFamily="66" charset="0"/>
              </a:rPr>
              <a:t> </a:t>
            </a:r>
            <a:r>
              <a:rPr lang="en-CA" sz="2400" b="1" dirty="0" err="1">
                <a:latin typeface="Comic Sans MS" pitchFamily="66" charset="0"/>
              </a:rPr>
              <a:t>yg</a:t>
            </a:r>
            <a:r>
              <a:rPr lang="en-CA" sz="2400" b="1" dirty="0">
                <a:latin typeface="Comic Sans MS" pitchFamily="66" charset="0"/>
              </a:rPr>
              <a:t> </a:t>
            </a:r>
            <a:r>
              <a:rPr lang="en-CA" sz="2400" b="1" dirty="0" err="1">
                <a:latin typeface="Comic Sans MS" pitchFamily="66" charset="0"/>
              </a:rPr>
              <a:t>dapat</a:t>
            </a:r>
            <a:r>
              <a:rPr lang="en-CA" sz="2400" b="1" dirty="0">
                <a:latin typeface="Comic Sans MS" pitchFamily="66" charset="0"/>
              </a:rPr>
              <a:t> </a:t>
            </a:r>
            <a:r>
              <a:rPr lang="en-CA" sz="2400" b="1" dirty="0" err="1">
                <a:latin typeface="Comic Sans MS" pitchFamily="66" charset="0"/>
              </a:rPr>
              <a:t>mendesain</a:t>
            </a:r>
            <a:r>
              <a:rPr lang="en-CA" sz="2400" b="1" dirty="0">
                <a:latin typeface="Comic Sans MS" pitchFamily="66" charset="0"/>
              </a:rPr>
              <a:t> </a:t>
            </a:r>
            <a:r>
              <a:rPr lang="en-CA" sz="2400" b="1" dirty="0" err="1">
                <a:latin typeface="Comic Sans MS" pitchFamily="66" charset="0"/>
              </a:rPr>
              <a:t>proses</a:t>
            </a:r>
            <a:r>
              <a:rPr lang="en-CA" sz="2400" b="1" dirty="0">
                <a:latin typeface="Comic Sans MS" pitchFamily="66" charset="0"/>
              </a:rPr>
              <a:t> </a:t>
            </a:r>
            <a:r>
              <a:rPr lang="en-CA" sz="2400" b="1" dirty="0" err="1">
                <a:latin typeface="Comic Sans MS" pitchFamily="66" charset="0"/>
              </a:rPr>
              <a:t>kegiatan</a:t>
            </a:r>
            <a:r>
              <a:rPr lang="en-CA" sz="2400" b="1" dirty="0">
                <a:latin typeface="Comic Sans MS" pitchFamily="66" charset="0"/>
              </a:rPr>
              <a:t> </a:t>
            </a:r>
            <a:r>
              <a:rPr lang="en-CA" sz="2400" b="1" dirty="0" err="1">
                <a:latin typeface="Comic Sans MS" pitchFamily="66" charset="0"/>
              </a:rPr>
              <a:t>kunci</a:t>
            </a:r>
            <a:r>
              <a:rPr lang="en-CA" sz="2400" b="1" dirty="0">
                <a:latin typeface="Comic Sans MS" pitchFamily="66" charset="0"/>
              </a:rPr>
              <a:t> </a:t>
            </a:r>
            <a:r>
              <a:rPr lang="en-CA" sz="2400" b="1" dirty="0" err="1">
                <a:latin typeface="Comic Sans MS" pitchFamily="66" charset="0"/>
              </a:rPr>
              <a:t>yg</a:t>
            </a:r>
            <a:r>
              <a:rPr lang="en-CA" sz="2400" b="1" dirty="0">
                <a:latin typeface="Comic Sans MS" pitchFamily="66" charset="0"/>
              </a:rPr>
              <a:t> </a:t>
            </a:r>
            <a:r>
              <a:rPr lang="en-CA" sz="2400" b="1" dirty="0" err="1">
                <a:latin typeface="Comic Sans MS" pitchFamily="66" charset="0"/>
              </a:rPr>
              <a:t>mampu</a:t>
            </a:r>
            <a:r>
              <a:rPr lang="en-CA" sz="2400" b="1" dirty="0">
                <a:latin typeface="Comic Sans MS" pitchFamily="66" charset="0"/>
              </a:rPr>
              <a:t> </a:t>
            </a:r>
            <a:r>
              <a:rPr lang="en-CA" sz="2400" b="1" dirty="0" err="1">
                <a:latin typeface="Comic Sans MS" pitchFamily="66" charset="0"/>
              </a:rPr>
              <a:t>mengungkit</a:t>
            </a:r>
            <a:r>
              <a:rPr lang="en-CA" sz="2400" b="1" dirty="0">
                <a:latin typeface="Comic Sans MS" pitchFamily="66" charset="0"/>
              </a:rPr>
              <a:t> </a:t>
            </a:r>
            <a:r>
              <a:rPr lang="en-CA" sz="2400" b="1" dirty="0" err="1">
                <a:latin typeface="Comic Sans MS" pitchFamily="66" charset="0"/>
              </a:rPr>
              <a:t>daya</a:t>
            </a:r>
            <a:r>
              <a:rPr lang="en-CA" sz="2400" b="1" dirty="0">
                <a:latin typeface="Comic Sans MS" pitchFamily="66" charset="0"/>
              </a:rPr>
              <a:t> </a:t>
            </a:r>
            <a:r>
              <a:rPr lang="en-CA" sz="2400" b="1" dirty="0" err="1">
                <a:latin typeface="Comic Sans MS" pitchFamily="66" charset="0"/>
              </a:rPr>
              <a:t>dorong</a:t>
            </a:r>
            <a:r>
              <a:rPr lang="en-CA" sz="2400" b="1" dirty="0">
                <a:latin typeface="Comic Sans MS" pitchFamily="66" charset="0"/>
              </a:rPr>
              <a:t> </a:t>
            </a:r>
            <a:r>
              <a:rPr lang="en-CA" sz="2400" b="1" dirty="0" err="1">
                <a:latin typeface="Comic Sans MS" pitchFamily="66" charset="0"/>
              </a:rPr>
              <a:t>Strategi</a:t>
            </a:r>
            <a:endParaRPr lang="en-CA" sz="2400" b="1" dirty="0">
              <a:latin typeface="Comic Sans MS" pitchFamily="66" charset="0"/>
            </a:endParaRPr>
          </a:p>
          <a:p>
            <a:pPr>
              <a:buFontTx/>
              <a:buChar char="-"/>
            </a:pPr>
            <a:r>
              <a:rPr lang="en-CA" sz="2400" b="1" dirty="0" err="1">
                <a:latin typeface="Comic Sans MS" pitchFamily="66" charset="0"/>
              </a:rPr>
              <a:t>Mekanisme</a:t>
            </a:r>
            <a:r>
              <a:rPr lang="en-CA" sz="2400" b="1" dirty="0">
                <a:latin typeface="Comic Sans MS" pitchFamily="66" charset="0"/>
              </a:rPr>
              <a:t> </a:t>
            </a:r>
            <a:r>
              <a:rPr lang="en-CA" sz="2400" b="1" dirty="0" err="1">
                <a:latin typeface="Comic Sans MS" pitchFamily="66" charset="0"/>
              </a:rPr>
              <a:t>yg</a:t>
            </a:r>
            <a:r>
              <a:rPr lang="en-CA" sz="2400" b="1" dirty="0">
                <a:latin typeface="Comic Sans MS" pitchFamily="66" charset="0"/>
              </a:rPr>
              <a:t> </a:t>
            </a:r>
            <a:r>
              <a:rPr lang="en-CA" sz="2400" b="1" dirty="0" err="1">
                <a:latin typeface="Comic Sans MS" pitchFamily="66" charset="0"/>
              </a:rPr>
              <a:t>menyelaraskan</a:t>
            </a:r>
            <a:r>
              <a:rPr lang="en-CA" sz="2400" b="1" dirty="0">
                <a:latin typeface="Comic Sans MS" pitchFamily="66" charset="0"/>
              </a:rPr>
              <a:t> </a:t>
            </a:r>
            <a:r>
              <a:rPr lang="en-CA" sz="2400" b="1" dirty="0" err="1">
                <a:latin typeface="Comic Sans MS" pitchFamily="66" charset="0"/>
              </a:rPr>
              <a:t>antara</a:t>
            </a:r>
            <a:r>
              <a:rPr lang="en-CA" sz="2400" b="1" dirty="0">
                <a:latin typeface="Comic Sans MS" pitchFamily="66" charset="0"/>
              </a:rPr>
              <a:t> </a:t>
            </a:r>
            <a:r>
              <a:rPr lang="en-CA" sz="2400" b="1" dirty="0" err="1">
                <a:latin typeface="Comic Sans MS" pitchFamily="66" charset="0"/>
              </a:rPr>
              <a:t>Strategi</a:t>
            </a:r>
            <a:r>
              <a:rPr lang="en-CA" sz="2400" b="1" dirty="0">
                <a:latin typeface="Comic Sans MS" pitchFamily="66" charset="0"/>
              </a:rPr>
              <a:t> </a:t>
            </a:r>
            <a:r>
              <a:rPr lang="en-CA" sz="2400" b="1" dirty="0" err="1">
                <a:latin typeface="Comic Sans MS" pitchFamily="66" charset="0"/>
              </a:rPr>
              <a:t>dengan</a:t>
            </a:r>
            <a:r>
              <a:rPr lang="en-CA" sz="2400" b="1" dirty="0">
                <a:latin typeface="Comic Sans MS" pitchFamily="66" charset="0"/>
              </a:rPr>
              <a:t> </a:t>
            </a:r>
            <a:r>
              <a:rPr lang="en-CA" sz="2400" b="1" dirty="0" err="1">
                <a:latin typeface="Comic Sans MS" pitchFamily="66" charset="0"/>
              </a:rPr>
              <a:t>tujuan-tujuan</a:t>
            </a:r>
            <a:r>
              <a:rPr lang="en-CA" sz="2400" b="1" dirty="0">
                <a:latin typeface="Comic Sans MS" pitchFamily="66" charset="0"/>
              </a:rPr>
              <a:t> </a:t>
            </a:r>
            <a:r>
              <a:rPr lang="en-CA" sz="2400" b="1" dirty="0" err="1">
                <a:latin typeface="Comic Sans MS" pitchFamily="66" charset="0"/>
              </a:rPr>
              <a:t>individu</a:t>
            </a:r>
            <a:endParaRPr lang="en-US" sz="2400" b="1" dirty="0">
              <a:latin typeface="Comic Sans MS"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CA" sz="2800" b="1" i="1">
                <a:latin typeface="Comic Sans MS" pitchFamily="66" charset="0"/>
              </a:rPr>
              <a:t>“</a:t>
            </a:r>
            <a:r>
              <a:rPr lang="en-CA" sz="2800" b="1" i="1">
                <a:solidFill>
                  <a:schemeClr val="folHlink"/>
                </a:solidFill>
                <a:latin typeface="Comic Sans MS" pitchFamily="66" charset="0"/>
              </a:rPr>
              <a:t>Scorecard” </a:t>
            </a:r>
            <a:r>
              <a:rPr lang="en-CA" sz="2800" b="1">
                <a:solidFill>
                  <a:schemeClr val="folHlink"/>
                </a:solidFill>
                <a:latin typeface="Comic Sans MS" pitchFamily="66" charset="0"/>
              </a:rPr>
              <a:t>dlm BSC harus dpt menjawab</a:t>
            </a:r>
            <a:br>
              <a:rPr lang="en-CA" sz="2800" b="1">
                <a:solidFill>
                  <a:schemeClr val="folHlink"/>
                </a:solidFill>
                <a:latin typeface="Comic Sans MS" pitchFamily="66" charset="0"/>
              </a:rPr>
            </a:br>
            <a:r>
              <a:rPr lang="en-CA" sz="2800" b="1">
                <a:solidFill>
                  <a:schemeClr val="folHlink"/>
                </a:solidFill>
                <a:latin typeface="Comic Sans MS" pitchFamily="66" charset="0"/>
              </a:rPr>
              <a:t>pada ke 4 permasalahan yaitu:</a:t>
            </a:r>
            <a:r>
              <a:rPr lang="en-CA" sz="2800" b="1">
                <a:latin typeface="Comic Sans MS" pitchFamily="66" charset="0"/>
              </a:rPr>
              <a:t> </a:t>
            </a:r>
            <a:endParaRPr lang="en-US" sz="2800" b="1" i="1">
              <a:latin typeface="Comic Sans MS" pitchFamily="66" charset="0"/>
            </a:endParaRPr>
          </a:p>
        </p:txBody>
      </p:sp>
      <p:sp>
        <p:nvSpPr>
          <p:cNvPr id="22531" name="Rectangle 3"/>
          <p:cNvSpPr>
            <a:spLocks noGrp="1" noChangeArrowheads="1"/>
          </p:cNvSpPr>
          <p:nvPr>
            <p:ph idx="1"/>
          </p:nvPr>
        </p:nvSpPr>
        <p:spPr/>
        <p:txBody>
          <a:bodyPr>
            <a:normAutofit fontScale="85000" lnSpcReduction="20000"/>
          </a:bodyPr>
          <a:lstStyle/>
          <a:p>
            <a:pPr marL="609600" indent="-609600">
              <a:buFont typeface="Wingdings" pitchFamily="2" charset="2"/>
              <a:buAutoNum type="arabicPeriod"/>
            </a:pPr>
            <a:r>
              <a:rPr lang="en-CA" sz="2400" b="1">
                <a:latin typeface="Comic Sans MS" pitchFamily="66" charset="0"/>
              </a:rPr>
              <a:t>Dapatkah organisasi secara berkelanjutan melakukan perbaikan teknologi dan karyawan serta menciptakan nilai? </a:t>
            </a:r>
            <a:r>
              <a:rPr lang="en-CA" sz="2400" b="1">
                <a:solidFill>
                  <a:schemeClr val="folHlink"/>
                </a:solidFill>
                <a:latin typeface="Comic Sans MS" pitchFamily="66" charset="0"/>
              </a:rPr>
              <a:t>( Perspektif pembelajaran dan pertumbuhan / inovasi)</a:t>
            </a:r>
          </a:p>
          <a:p>
            <a:pPr marL="609600" indent="-609600">
              <a:buFont typeface="Wingdings" pitchFamily="2" charset="2"/>
              <a:buAutoNum type="arabicPeriod"/>
            </a:pPr>
            <a:r>
              <a:rPr lang="en-CA" sz="2400" b="1">
                <a:latin typeface="Comic Sans MS" pitchFamily="66" charset="0"/>
              </a:rPr>
              <a:t>Apa yg dilakukan organisasi untuk menghasilkan produk yg lebih baik? </a:t>
            </a:r>
            <a:r>
              <a:rPr lang="en-CA" sz="2400" b="1">
                <a:solidFill>
                  <a:schemeClr val="folHlink"/>
                </a:solidFill>
                <a:latin typeface="Comic Sans MS" pitchFamily="66" charset="0"/>
              </a:rPr>
              <a:t>( Perspektif proses bisnis internal)</a:t>
            </a:r>
          </a:p>
          <a:p>
            <a:pPr marL="609600" indent="-609600">
              <a:buFont typeface="Wingdings" pitchFamily="2" charset="2"/>
              <a:buAutoNum type="arabicPeriod"/>
            </a:pPr>
            <a:r>
              <a:rPr lang="en-CA" sz="2400" b="1">
                <a:latin typeface="Comic Sans MS" pitchFamily="66" charset="0"/>
              </a:rPr>
              <a:t>Bagaimana pelanggan memandang hasil produk, apakah sesuai dengan yg diinginkan? </a:t>
            </a:r>
            <a:r>
              <a:rPr lang="en-CA" sz="2400" b="1">
                <a:solidFill>
                  <a:schemeClr val="folHlink"/>
                </a:solidFill>
                <a:latin typeface="Comic Sans MS" pitchFamily="66" charset="0"/>
              </a:rPr>
              <a:t>( Perspektif pelanggan)</a:t>
            </a:r>
          </a:p>
          <a:p>
            <a:pPr marL="609600" indent="-609600">
              <a:buFont typeface="Wingdings" pitchFamily="2" charset="2"/>
              <a:buAutoNum type="arabicPeriod"/>
            </a:pPr>
            <a:r>
              <a:rPr lang="en-CA" sz="2400" b="1">
                <a:latin typeface="Comic Sans MS" pitchFamily="66" charset="0"/>
              </a:rPr>
              <a:t>Bagaimana upaya yg dilakukan untuk memberikan yg terbaik pada pemilik usaha (negara, masyarakat)? </a:t>
            </a:r>
            <a:r>
              <a:rPr lang="en-CA" sz="2400" b="1">
                <a:solidFill>
                  <a:schemeClr val="folHlink"/>
                </a:solidFill>
                <a:latin typeface="Comic Sans MS" pitchFamily="66" charset="0"/>
              </a:rPr>
              <a:t>( Perspektif finansial)</a:t>
            </a:r>
            <a:r>
              <a:rPr lang="en-CA" sz="2400" b="1">
                <a:latin typeface="Comic Sans MS" pitchFamily="66" charset="0"/>
              </a:rPr>
              <a:t>   </a:t>
            </a:r>
            <a:endParaRPr lang="en-US" sz="2400" b="1">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7813"/>
            <a:ext cx="8229600" cy="941387"/>
          </a:xfrm>
        </p:spPr>
        <p:txBody>
          <a:bodyPr/>
          <a:lstStyle/>
          <a:p>
            <a:r>
              <a:rPr lang="en-CA" sz="2800" b="1">
                <a:solidFill>
                  <a:schemeClr val="folHlink"/>
                </a:solidFill>
                <a:latin typeface="Comic Sans MS" pitchFamily="66" charset="0"/>
              </a:rPr>
              <a:t>Proses BSC dgn Visi dan Strategi</a:t>
            </a:r>
            <a:endParaRPr lang="en-US" sz="2800" b="1">
              <a:solidFill>
                <a:schemeClr val="folHlink"/>
              </a:solidFill>
              <a:latin typeface="Comic Sans MS" pitchFamily="66" charset="0"/>
            </a:endParaRPr>
          </a:p>
        </p:txBody>
      </p:sp>
      <p:sp>
        <p:nvSpPr>
          <p:cNvPr id="24579" name="Rectangle 3"/>
          <p:cNvSpPr>
            <a:spLocks noGrp="1" noChangeArrowheads="1"/>
          </p:cNvSpPr>
          <p:nvPr>
            <p:ph idx="1"/>
          </p:nvPr>
        </p:nvSpPr>
        <p:spPr>
          <a:xfrm>
            <a:off x="457200" y="1371600"/>
            <a:ext cx="8153400" cy="5029200"/>
          </a:xfrm>
        </p:spPr>
        <p:txBody>
          <a:bodyPr/>
          <a:lstStyle/>
          <a:p>
            <a:pPr>
              <a:buFont typeface="Wingdings" pitchFamily="2" charset="2"/>
              <a:buNone/>
            </a:pPr>
            <a:endParaRPr lang="en-US"/>
          </a:p>
        </p:txBody>
      </p:sp>
      <p:sp>
        <p:nvSpPr>
          <p:cNvPr id="24580" name="Rectangle 4"/>
          <p:cNvSpPr>
            <a:spLocks noChangeArrowheads="1"/>
          </p:cNvSpPr>
          <p:nvPr/>
        </p:nvSpPr>
        <p:spPr bwMode="auto">
          <a:xfrm>
            <a:off x="3352800" y="1981200"/>
            <a:ext cx="2286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CA" sz="1400" b="1">
                <a:solidFill>
                  <a:srgbClr val="000000"/>
                </a:solidFill>
              </a:rPr>
              <a:t>Financial Perspective</a:t>
            </a:r>
          </a:p>
          <a:p>
            <a:pPr algn="ctr"/>
            <a:r>
              <a:rPr lang="en-CA" sz="1400" b="1">
                <a:solidFill>
                  <a:srgbClr val="000000"/>
                </a:solidFill>
              </a:rPr>
              <a:t>( O, M, T, I )</a:t>
            </a:r>
            <a:endParaRPr lang="en-US" sz="1400" b="1">
              <a:solidFill>
                <a:srgbClr val="000000"/>
              </a:solidFill>
            </a:endParaRPr>
          </a:p>
        </p:txBody>
      </p:sp>
      <p:sp>
        <p:nvSpPr>
          <p:cNvPr id="24581" name="Rectangle 5"/>
          <p:cNvSpPr>
            <a:spLocks noChangeArrowheads="1"/>
          </p:cNvSpPr>
          <p:nvPr/>
        </p:nvSpPr>
        <p:spPr bwMode="auto">
          <a:xfrm>
            <a:off x="533400" y="3657600"/>
            <a:ext cx="2209800" cy="762000"/>
          </a:xfrm>
          <a:prstGeom prst="rect">
            <a:avLst/>
          </a:prstGeom>
          <a:solidFill>
            <a:schemeClr val="accent1"/>
          </a:solidFill>
          <a:ln w="9525">
            <a:solidFill>
              <a:schemeClr val="tx1"/>
            </a:solidFill>
            <a:miter lim="800000"/>
            <a:headEnd/>
            <a:tailEnd/>
          </a:ln>
          <a:effectLst/>
        </p:spPr>
        <p:txBody>
          <a:bodyPr wrap="none" anchor="ctr"/>
          <a:lstStyle/>
          <a:p>
            <a:pPr algn="ctr"/>
            <a:r>
              <a:rPr lang="en-CA" sz="1400" b="1">
                <a:solidFill>
                  <a:srgbClr val="000000"/>
                </a:solidFill>
              </a:rPr>
              <a:t>Customer Perspective</a:t>
            </a:r>
          </a:p>
          <a:p>
            <a:pPr algn="ctr"/>
            <a:r>
              <a:rPr lang="en-CA" sz="1400" b="1">
                <a:solidFill>
                  <a:srgbClr val="000000"/>
                </a:solidFill>
              </a:rPr>
              <a:t>(O, M, T, I)</a:t>
            </a:r>
            <a:endParaRPr lang="en-US" sz="1400" b="1">
              <a:solidFill>
                <a:srgbClr val="000000"/>
              </a:solidFill>
            </a:endParaRPr>
          </a:p>
        </p:txBody>
      </p:sp>
      <p:sp>
        <p:nvSpPr>
          <p:cNvPr id="24582" name="Rectangle 6"/>
          <p:cNvSpPr>
            <a:spLocks noChangeArrowheads="1"/>
          </p:cNvSpPr>
          <p:nvPr/>
        </p:nvSpPr>
        <p:spPr bwMode="auto">
          <a:xfrm>
            <a:off x="6248400" y="3581400"/>
            <a:ext cx="2209800" cy="838200"/>
          </a:xfrm>
          <a:prstGeom prst="rect">
            <a:avLst/>
          </a:prstGeom>
          <a:solidFill>
            <a:schemeClr val="accent1"/>
          </a:solidFill>
          <a:ln w="9525">
            <a:solidFill>
              <a:schemeClr val="tx1"/>
            </a:solidFill>
            <a:miter lim="800000"/>
            <a:headEnd/>
            <a:tailEnd/>
          </a:ln>
          <a:effectLst/>
        </p:spPr>
        <p:txBody>
          <a:bodyPr wrap="none" anchor="ctr"/>
          <a:lstStyle/>
          <a:p>
            <a:pPr algn="ctr"/>
            <a:r>
              <a:rPr lang="en-CA" sz="1400" b="1">
                <a:solidFill>
                  <a:srgbClr val="000000"/>
                </a:solidFill>
              </a:rPr>
              <a:t>Learning and Growth</a:t>
            </a:r>
          </a:p>
          <a:p>
            <a:pPr algn="ctr"/>
            <a:r>
              <a:rPr lang="en-CA" sz="1400" b="1">
                <a:solidFill>
                  <a:srgbClr val="000000"/>
                </a:solidFill>
              </a:rPr>
              <a:t>Perspective</a:t>
            </a:r>
          </a:p>
          <a:p>
            <a:pPr algn="ctr"/>
            <a:r>
              <a:rPr lang="en-CA" sz="1400" b="1">
                <a:solidFill>
                  <a:srgbClr val="000000"/>
                </a:solidFill>
              </a:rPr>
              <a:t>( O, M, T, I )</a:t>
            </a:r>
            <a:endParaRPr lang="en-US" sz="1400" b="1">
              <a:solidFill>
                <a:srgbClr val="000000"/>
              </a:solidFill>
            </a:endParaRPr>
          </a:p>
        </p:txBody>
      </p:sp>
      <p:sp>
        <p:nvSpPr>
          <p:cNvPr id="24583" name="Rectangle 7"/>
          <p:cNvSpPr>
            <a:spLocks noChangeArrowheads="1"/>
          </p:cNvSpPr>
          <p:nvPr/>
        </p:nvSpPr>
        <p:spPr bwMode="auto">
          <a:xfrm>
            <a:off x="3429000" y="5334000"/>
            <a:ext cx="2590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1400" b="1">
                <a:solidFill>
                  <a:srgbClr val="000000"/>
                </a:solidFill>
              </a:rPr>
              <a:t>Internal Process</a:t>
            </a:r>
          </a:p>
          <a:p>
            <a:pPr algn="ctr"/>
            <a:r>
              <a:rPr lang="en-CA" sz="1400" b="1">
                <a:solidFill>
                  <a:srgbClr val="000000"/>
                </a:solidFill>
              </a:rPr>
              <a:t>Perspective</a:t>
            </a:r>
          </a:p>
          <a:p>
            <a:pPr algn="ctr"/>
            <a:r>
              <a:rPr lang="en-CA" sz="1400" b="1">
                <a:solidFill>
                  <a:srgbClr val="000000"/>
                </a:solidFill>
              </a:rPr>
              <a:t>( O, M, T, I )</a:t>
            </a:r>
            <a:endParaRPr lang="en-US" sz="1400" b="1">
              <a:solidFill>
                <a:srgbClr val="000000"/>
              </a:solidFill>
            </a:endParaRPr>
          </a:p>
        </p:txBody>
      </p:sp>
      <p:sp>
        <p:nvSpPr>
          <p:cNvPr id="24584" name="Rectangle 8"/>
          <p:cNvSpPr>
            <a:spLocks noChangeArrowheads="1"/>
          </p:cNvSpPr>
          <p:nvPr/>
        </p:nvSpPr>
        <p:spPr bwMode="auto">
          <a:xfrm>
            <a:off x="3962400" y="3429000"/>
            <a:ext cx="11430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CA" b="1">
                <a:solidFill>
                  <a:srgbClr val="000000"/>
                </a:solidFill>
                <a:latin typeface="Arial" charset="0"/>
              </a:rPr>
              <a:t>Vision</a:t>
            </a:r>
          </a:p>
          <a:p>
            <a:pPr algn="ctr"/>
            <a:r>
              <a:rPr lang="en-CA" b="1">
                <a:solidFill>
                  <a:srgbClr val="000000"/>
                </a:solidFill>
                <a:latin typeface="Arial" charset="0"/>
              </a:rPr>
              <a:t>And</a:t>
            </a:r>
          </a:p>
          <a:p>
            <a:pPr algn="ctr"/>
            <a:r>
              <a:rPr lang="en-CA" b="1">
                <a:solidFill>
                  <a:srgbClr val="000000"/>
                </a:solidFill>
                <a:latin typeface="Arial" charset="0"/>
              </a:rPr>
              <a:t>Strategy</a:t>
            </a:r>
            <a:endParaRPr lang="en-US" b="1">
              <a:solidFill>
                <a:srgbClr val="000000"/>
              </a:solidFill>
              <a:latin typeface="Arial" charset="0"/>
            </a:endParaRPr>
          </a:p>
        </p:txBody>
      </p:sp>
      <p:sp>
        <p:nvSpPr>
          <p:cNvPr id="24585" name="AutoShape 9"/>
          <p:cNvSpPr>
            <a:spLocks noChangeArrowheads="1"/>
          </p:cNvSpPr>
          <p:nvPr/>
        </p:nvSpPr>
        <p:spPr bwMode="auto">
          <a:xfrm>
            <a:off x="5181600" y="3886200"/>
            <a:ext cx="304800" cy="3810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4586" name="AutoShape 10"/>
          <p:cNvSpPr>
            <a:spLocks noChangeArrowheads="1"/>
          </p:cNvSpPr>
          <p:nvPr/>
        </p:nvSpPr>
        <p:spPr bwMode="auto">
          <a:xfrm>
            <a:off x="4343400" y="3124200"/>
            <a:ext cx="381000" cy="228600"/>
          </a:xfrm>
          <a:prstGeom prst="up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4587" name="AutoShape 11"/>
          <p:cNvSpPr>
            <a:spLocks noChangeArrowheads="1"/>
          </p:cNvSpPr>
          <p:nvPr/>
        </p:nvSpPr>
        <p:spPr bwMode="auto">
          <a:xfrm>
            <a:off x="3505200" y="3886200"/>
            <a:ext cx="304800" cy="381000"/>
          </a:xfrm>
          <a:prstGeom prst="lef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4588" name="AutoShape 12"/>
          <p:cNvSpPr>
            <a:spLocks noChangeArrowheads="1"/>
          </p:cNvSpPr>
          <p:nvPr/>
        </p:nvSpPr>
        <p:spPr bwMode="auto">
          <a:xfrm>
            <a:off x="4343400" y="4800600"/>
            <a:ext cx="457200" cy="2286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4590" name="Line 14"/>
          <p:cNvSpPr>
            <a:spLocks noChangeShapeType="1"/>
          </p:cNvSpPr>
          <p:nvPr/>
        </p:nvSpPr>
        <p:spPr bwMode="auto">
          <a:xfrm flipV="1">
            <a:off x="1066800" y="2133600"/>
            <a:ext cx="2286000" cy="1524000"/>
          </a:xfrm>
          <a:prstGeom prst="line">
            <a:avLst/>
          </a:prstGeom>
          <a:noFill/>
          <a:ln w="9525">
            <a:solidFill>
              <a:schemeClr val="tx1"/>
            </a:solidFill>
            <a:round/>
            <a:headEnd/>
            <a:tailEnd type="triangle" w="med" len="med"/>
          </a:ln>
          <a:effectLst/>
        </p:spPr>
        <p:txBody>
          <a:bodyPr/>
          <a:lstStyle/>
          <a:p>
            <a:endParaRPr lang="en-US"/>
          </a:p>
        </p:txBody>
      </p:sp>
      <p:sp>
        <p:nvSpPr>
          <p:cNvPr id="24591" name="Line 15"/>
          <p:cNvSpPr>
            <a:spLocks noChangeShapeType="1"/>
          </p:cNvSpPr>
          <p:nvPr/>
        </p:nvSpPr>
        <p:spPr bwMode="auto">
          <a:xfrm flipH="1">
            <a:off x="1600200" y="2438400"/>
            <a:ext cx="1752600" cy="1143000"/>
          </a:xfrm>
          <a:prstGeom prst="line">
            <a:avLst/>
          </a:prstGeom>
          <a:noFill/>
          <a:ln w="9525">
            <a:solidFill>
              <a:schemeClr val="tx1"/>
            </a:solidFill>
            <a:round/>
            <a:headEnd/>
            <a:tailEnd type="triangle" w="med" len="med"/>
          </a:ln>
          <a:effectLst/>
        </p:spPr>
        <p:txBody>
          <a:bodyPr/>
          <a:lstStyle/>
          <a:p>
            <a:endParaRPr lang="en-US"/>
          </a:p>
        </p:txBody>
      </p:sp>
      <p:sp>
        <p:nvSpPr>
          <p:cNvPr id="24592" name="Line 16"/>
          <p:cNvSpPr>
            <a:spLocks noChangeShapeType="1"/>
          </p:cNvSpPr>
          <p:nvPr/>
        </p:nvSpPr>
        <p:spPr bwMode="auto">
          <a:xfrm>
            <a:off x="1828800" y="4495800"/>
            <a:ext cx="1524000" cy="1143000"/>
          </a:xfrm>
          <a:prstGeom prst="line">
            <a:avLst/>
          </a:prstGeom>
          <a:noFill/>
          <a:ln w="9525">
            <a:solidFill>
              <a:schemeClr val="tx1"/>
            </a:solidFill>
            <a:round/>
            <a:headEnd/>
            <a:tailEnd type="triangle" w="med" len="med"/>
          </a:ln>
          <a:effectLst/>
        </p:spPr>
        <p:txBody>
          <a:bodyPr/>
          <a:lstStyle/>
          <a:p>
            <a:endParaRPr lang="en-US"/>
          </a:p>
        </p:txBody>
      </p:sp>
      <p:sp>
        <p:nvSpPr>
          <p:cNvPr id="24593" name="Line 17"/>
          <p:cNvSpPr>
            <a:spLocks noChangeShapeType="1"/>
          </p:cNvSpPr>
          <p:nvPr/>
        </p:nvSpPr>
        <p:spPr bwMode="auto">
          <a:xfrm flipH="1" flipV="1">
            <a:off x="1295400" y="4495800"/>
            <a:ext cx="2057400" cy="1600200"/>
          </a:xfrm>
          <a:prstGeom prst="line">
            <a:avLst/>
          </a:prstGeom>
          <a:noFill/>
          <a:ln w="9525">
            <a:solidFill>
              <a:schemeClr val="tx1"/>
            </a:solidFill>
            <a:round/>
            <a:headEnd/>
            <a:tailEnd type="triangle" w="med" len="med"/>
          </a:ln>
          <a:effectLst/>
        </p:spPr>
        <p:txBody>
          <a:bodyPr/>
          <a:lstStyle/>
          <a:p>
            <a:endParaRPr lang="en-US"/>
          </a:p>
        </p:txBody>
      </p:sp>
      <p:sp>
        <p:nvSpPr>
          <p:cNvPr id="24594" name="Line 18"/>
          <p:cNvSpPr>
            <a:spLocks noChangeShapeType="1"/>
          </p:cNvSpPr>
          <p:nvPr/>
        </p:nvSpPr>
        <p:spPr bwMode="auto">
          <a:xfrm>
            <a:off x="5715000" y="2057400"/>
            <a:ext cx="2209800" cy="1447800"/>
          </a:xfrm>
          <a:prstGeom prst="line">
            <a:avLst/>
          </a:prstGeom>
          <a:noFill/>
          <a:ln w="9525">
            <a:solidFill>
              <a:schemeClr val="tx1"/>
            </a:solidFill>
            <a:round/>
            <a:headEnd/>
            <a:tailEnd type="triangle" w="med" len="med"/>
          </a:ln>
          <a:effectLst/>
        </p:spPr>
        <p:txBody>
          <a:bodyPr/>
          <a:lstStyle/>
          <a:p>
            <a:endParaRPr lang="en-US"/>
          </a:p>
        </p:txBody>
      </p:sp>
      <p:sp>
        <p:nvSpPr>
          <p:cNvPr id="24595" name="Line 19"/>
          <p:cNvSpPr>
            <a:spLocks noChangeShapeType="1"/>
          </p:cNvSpPr>
          <p:nvPr/>
        </p:nvSpPr>
        <p:spPr bwMode="auto">
          <a:xfrm flipH="1" flipV="1">
            <a:off x="5715000" y="2362200"/>
            <a:ext cx="1752600" cy="1143000"/>
          </a:xfrm>
          <a:prstGeom prst="line">
            <a:avLst/>
          </a:prstGeom>
          <a:noFill/>
          <a:ln w="9525">
            <a:solidFill>
              <a:schemeClr val="tx1"/>
            </a:solidFill>
            <a:round/>
            <a:headEnd/>
            <a:tailEnd type="triangle" w="med" len="med"/>
          </a:ln>
          <a:effectLst/>
        </p:spPr>
        <p:txBody>
          <a:bodyPr/>
          <a:lstStyle/>
          <a:p>
            <a:endParaRPr lang="en-US"/>
          </a:p>
        </p:txBody>
      </p:sp>
      <p:sp>
        <p:nvSpPr>
          <p:cNvPr id="24596" name="Line 20"/>
          <p:cNvSpPr>
            <a:spLocks noChangeShapeType="1"/>
          </p:cNvSpPr>
          <p:nvPr/>
        </p:nvSpPr>
        <p:spPr bwMode="auto">
          <a:xfrm flipV="1">
            <a:off x="6096000" y="4495800"/>
            <a:ext cx="1219200" cy="1143000"/>
          </a:xfrm>
          <a:prstGeom prst="line">
            <a:avLst/>
          </a:prstGeom>
          <a:noFill/>
          <a:ln w="9525">
            <a:solidFill>
              <a:schemeClr val="tx1"/>
            </a:solidFill>
            <a:round/>
            <a:headEnd/>
            <a:tailEnd type="triangle" w="med" len="med"/>
          </a:ln>
          <a:effectLst/>
        </p:spPr>
        <p:txBody>
          <a:bodyPr/>
          <a:lstStyle/>
          <a:p>
            <a:endParaRPr lang="en-US"/>
          </a:p>
        </p:txBody>
      </p:sp>
      <p:sp>
        <p:nvSpPr>
          <p:cNvPr id="24597" name="Line 21"/>
          <p:cNvSpPr>
            <a:spLocks noChangeShapeType="1"/>
          </p:cNvSpPr>
          <p:nvPr/>
        </p:nvSpPr>
        <p:spPr bwMode="auto">
          <a:xfrm flipH="1">
            <a:off x="6096000" y="4419600"/>
            <a:ext cx="1524000" cy="1524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200" dirty="0" smtClean="0"/>
              <a:t>Enterprise Goals (</a:t>
            </a:r>
            <a:r>
              <a:rPr lang="en-US" sz="3200" dirty="0" err="1" smtClean="0"/>
              <a:t>Tujuan</a:t>
            </a:r>
            <a:r>
              <a:rPr lang="en-US" sz="3200" dirty="0" smtClean="0"/>
              <a:t> Perusahaan/</a:t>
            </a:r>
            <a:r>
              <a:rPr lang="en-US" sz="3200" dirty="0" err="1" smtClean="0"/>
              <a:t>Organisasi</a:t>
            </a:r>
            <a:r>
              <a:rPr lang="en-US" sz="3200" dirty="0" smtClean="0"/>
              <a:t>)</a:t>
            </a:r>
            <a:endParaRPr lang="en-US" sz="3200" b="1" dirty="0">
              <a:latin typeface="Verdana" pitchFamily="34" charset="0"/>
            </a:endParaRPr>
          </a:p>
        </p:txBody>
      </p:sp>
      <p:sp>
        <p:nvSpPr>
          <p:cNvPr id="30723" name="Rectangle 3"/>
          <p:cNvSpPr>
            <a:spLocks noGrp="1" noChangeArrowheads="1"/>
          </p:cNvSpPr>
          <p:nvPr>
            <p:ph idx="1"/>
          </p:nvPr>
        </p:nvSpPr>
        <p:spPr/>
        <p:txBody>
          <a:bodyPr>
            <a:noAutofit/>
          </a:bodyPr>
          <a:lstStyle/>
          <a:p>
            <a:pPr marL="609600" indent="-609600" algn="just"/>
            <a:r>
              <a:rPr lang="en-US" b="1" dirty="0" err="1" smtClean="0">
                <a:latin typeface="Comic Sans MS" pitchFamily="66" charset="0"/>
              </a:rPr>
              <a:t>Setiap</a:t>
            </a:r>
            <a:r>
              <a:rPr lang="en-US" b="1" dirty="0" smtClean="0">
                <a:latin typeface="Comic Sans MS" pitchFamily="66" charset="0"/>
              </a:rPr>
              <a:t> </a:t>
            </a:r>
            <a:r>
              <a:rPr lang="en-US" b="1" dirty="0" err="1" smtClean="0">
                <a:latin typeface="Comic Sans MS" pitchFamily="66" charset="0"/>
              </a:rPr>
              <a:t>organisasi</a:t>
            </a:r>
            <a:r>
              <a:rPr lang="en-US" b="1" dirty="0" smtClean="0">
                <a:latin typeface="Comic Sans MS" pitchFamily="66" charset="0"/>
              </a:rPr>
              <a:t> </a:t>
            </a:r>
            <a:r>
              <a:rPr lang="en-US" b="1" dirty="0" err="1" smtClean="0">
                <a:latin typeface="Comic Sans MS" pitchFamily="66" charset="0"/>
              </a:rPr>
              <a:t>mempunyai</a:t>
            </a:r>
            <a:r>
              <a:rPr lang="en-US" b="1" dirty="0" smtClean="0">
                <a:latin typeface="Comic Sans MS" pitchFamily="66" charset="0"/>
              </a:rPr>
              <a:t> </a:t>
            </a:r>
            <a:r>
              <a:rPr lang="en-US" b="1" dirty="0" err="1" smtClean="0">
                <a:latin typeface="Comic Sans MS" pitchFamily="66" charset="0"/>
              </a:rPr>
              <a:t>tujuan</a:t>
            </a:r>
            <a:r>
              <a:rPr lang="en-US" b="1" dirty="0" smtClean="0">
                <a:latin typeface="Comic Sans MS" pitchFamily="66" charset="0"/>
              </a:rPr>
              <a:t> </a:t>
            </a:r>
            <a:r>
              <a:rPr lang="en-US" b="1" dirty="0" err="1" smtClean="0">
                <a:latin typeface="Comic Sans MS" pitchFamily="66" charset="0"/>
              </a:rPr>
              <a:t>organisasi</a:t>
            </a:r>
            <a:r>
              <a:rPr lang="en-US" b="1" dirty="0" smtClean="0">
                <a:latin typeface="Comic Sans MS" pitchFamily="66" charset="0"/>
              </a:rPr>
              <a:t> yang </a:t>
            </a:r>
            <a:r>
              <a:rPr lang="en-US" b="1" dirty="0" err="1" smtClean="0">
                <a:latin typeface="Comic Sans MS" pitchFamily="66" charset="0"/>
              </a:rPr>
              <a:t>akan</a:t>
            </a:r>
            <a:r>
              <a:rPr lang="en-US" b="1" dirty="0" smtClean="0">
                <a:latin typeface="Comic Sans MS" pitchFamily="66" charset="0"/>
              </a:rPr>
              <a:t> </a:t>
            </a:r>
            <a:r>
              <a:rPr lang="en-US" b="1" dirty="0" err="1" smtClean="0">
                <a:latin typeface="Comic Sans MS" pitchFamily="66" charset="0"/>
              </a:rPr>
              <a:t>dikelola</a:t>
            </a:r>
            <a:endParaRPr lang="en-US" b="1" dirty="0" smtClean="0">
              <a:latin typeface="Comic Sans MS" pitchFamily="66" charset="0"/>
            </a:endParaRPr>
          </a:p>
          <a:p>
            <a:pPr marL="609600" indent="-609600" algn="just"/>
            <a:r>
              <a:rPr lang="en-US" b="1" dirty="0" smtClean="0">
                <a:latin typeface="Comic Sans MS" pitchFamily="66" charset="0"/>
              </a:rPr>
              <a:t>Di </a:t>
            </a:r>
            <a:r>
              <a:rPr lang="en-US" b="1" dirty="0" err="1" smtClean="0">
                <a:latin typeface="Comic Sans MS" pitchFamily="66" charset="0"/>
              </a:rPr>
              <a:t>dalam</a:t>
            </a:r>
            <a:r>
              <a:rPr lang="en-US" b="1" dirty="0" smtClean="0">
                <a:latin typeface="Comic Sans MS" pitchFamily="66" charset="0"/>
              </a:rPr>
              <a:t> COBIT 5, </a:t>
            </a:r>
            <a:r>
              <a:rPr lang="en-US" b="1" dirty="0" err="1" smtClean="0">
                <a:latin typeface="Comic Sans MS" pitchFamily="66" charset="0"/>
              </a:rPr>
              <a:t>telah</a:t>
            </a:r>
            <a:r>
              <a:rPr lang="en-US" b="1" dirty="0" smtClean="0">
                <a:latin typeface="Comic Sans MS" pitchFamily="66" charset="0"/>
              </a:rPr>
              <a:t> </a:t>
            </a:r>
            <a:r>
              <a:rPr lang="en-US" b="1" dirty="0" err="1" smtClean="0">
                <a:latin typeface="Comic Sans MS" pitchFamily="66" charset="0"/>
              </a:rPr>
              <a:t>ditentukan</a:t>
            </a:r>
            <a:r>
              <a:rPr lang="en-US" b="1" dirty="0" smtClean="0">
                <a:latin typeface="Comic Sans MS" pitchFamily="66" charset="0"/>
              </a:rPr>
              <a:t> </a:t>
            </a:r>
            <a:r>
              <a:rPr lang="en-US" b="1" dirty="0" err="1" smtClean="0">
                <a:latin typeface="Comic Sans MS" pitchFamily="66" charset="0"/>
              </a:rPr>
              <a:t>tujuan</a:t>
            </a:r>
            <a:r>
              <a:rPr lang="en-US" b="1" dirty="0" smtClean="0">
                <a:latin typeface="Comic Sans MS" pitchFamily="66" charset="0"/>
              </a:rPr>
              <a:t> </a:t>
            </a:r>
            <a:r>
              <a:rPr lang="en-US" b="1" dirty="0" err="1" smtClean="0">
                <a:latin typeface="Comic Sans MS" pitchFamily="66" charset="0"/>
              </a:rPr>
              <a:t>organisasi</a:t>
            </a:r>
            <a:r>
              <a:rPr lang="en-US" b="1" dirty="0" smtClean="0">
                <a:latin typeface="Comic Sans MS" pitchFamily="66" charset="0"/>
              </a:rPr>
              <a:t> yang </a:t>
            </a:r>
            <a:r>
              <a:rPr lang="en-US" b="1" dirty="0" err="1" smtClean="0">
                <a:latin typeface="Comic Sans MS" pitchFamily="66" charset="0"/>
              </a:rPr>
              <a:t>akan</a:t>
            </a:r>
            <a:r>
              <a:rPr lang="en-US" b="1" dirty="0" smtClean="0">
                <a:latin typeface="Comic Sans MS" pitchFamily="66" charset="0"/>
              </a:rPr>
              <a:t> </a:t>
            </a:r>
            <a:r>
              <a:rPr lang="en-US" b="1" dirty="0" err="1" smtClean="0">
                <a:latin typeface="Comic Sans MS" pitchFamily="66" charset="0"/>
              </a:rPr>
              <a:t>digunakan</a:t>
            </a:r>
            <a:r>
              <a:rPr lang="en-US" b="1" dirty="0" smtClean="0">
                <a:latin typeface="Comic Sans MS" pitchFamily="66" charset="0"/>
              </a:rPr>
              <a:t> </a:t>
            </a:r>
            <a:r>
              <a:rPr lang="en-US" b="1" dirty="0" err="1" smtClean="0">
                <a:latin typeface="Comic Sans MS" pitchFamily="66" charset="0"/>
              </a:rPr>
              <a:t>dalam</a:t>
            </a:r>
            <a:r>
              <a:rPr lang="en-US" b="1" dirty="0" smtClean="0">
                <a:latin typeface="Comic Sans MS" pitchFamily="66" charset="0"/>
              </a:rPr>
              <a:t> </a:t>
            </a:r>
            <a:r>
              <a:rPr lang="en-US" b="1" dirty="0" err="1" smtClean="0">
                <a:latin typeface="Comic Sans MS" pitchFamily="66" charset="0"/>
              </a:rPr>
              <a:t>perancangan</a:t>
            </a:r>
            <a:r>
              <a:rPr lang="en-US" b="1" dirty="0" smtClean="0">
                <a:latin typeface="Comic Sans MS" pitchFamily="66" charset="0"/>
              </a:rPr>
              <a:t> </a:t>
            </a:r>
            <a:r>
              <a:rPr lang="en-US" b="1" dirty="0" err="1" smtClean="0">
                <a:latin typeface="Comic Sans MS" pitchFamily="66" charset="0"/>
              </a:rPr>
              <a:t>tata</a:t>
            </a:r>
            <a:r>
              <a:rPr lang="en-US" b="1" dirty="0" smtClean="0">
                <a:latin typeface="Comic Sans MS" pitchFamily="66" charset="0"/>
              </a:rPr>
              <a:t> </a:t>
            </a:r>
            <a:r>
              <a:rPr lang="en-US" b="1" dirty="0" err="1" smtClean="0">
                <a:latin typeface="Comic Sans MS" pitchFamily="66" charset="0"/>
              </a:rPr>
              <a:t>kelola</a:t>
            </a:r>
            <a:r>
              <a:rPr lang="en-US" b="1" dirty="0" smtClean="0">
                <a:latin typeface="Comic Sans MS" pitchFamily="66" charset="0"/>
              </a:rPr>
              <a:t>.</a:t>
            </a:r>
          </a:p>
          <a:p>
            <a:pPr marL="609600" indent="-609600" algn="just"/>
            <a:r>
              <a:rPr lang="en-US" b="1" dirty="0" err="1" smtClean="0">
                <a:latin typeface="Comic Sans MS" pitchFamily="66" charset="0"/>
              </a:rPr>
              <a:t>Caranya</a:t>
            </a:r>
            <a:r>
              <a:rPr lang="en-US" b="1" dirty="0" smtClean="0">
                <a:latin typeface="Comic Sans MS" pitchFamily="66" charset="0"/>
              </a:rPr>
              <a:t> </a:t>
            </a:r>
            <a:r>
              <a:rPr lang="en-US" b="1" dirty="0" err="1" smtClean="0">
                <a:latin typeface="Comic Sans MS" pitchFamily="66" charset="0"/>
              </a:rPr>
              <a:t>adalah</a:t>
            </a:r>
            <a:r>
              <a:rPr lang="en-US" b="1" dirty="0" smtClean="0">
                <a:latin typeface="Comic Sans MS" pitchFamily="66" charset="0"/>
              </a:rPr>
              <a:t> </a:t>
            </a:r>
            <a:r>
              <a:rPr lang="en-US" b="1" dirty="0" err="1" smtClean="0">
                <a:latin typeface="Comic Sans MS" pitchFamily="66" charset="0"/>
              </a:rPr>
              <a:t>dengan</a:t>
            </a:r>
            <a:r>
              <a:rPr lang="en-US" b="1" dirty="0" smtClean="0">
                <a:latin typeface="Comic Sans MS" pitchFamily="66" charset="0"/>
              </a:rPr>
              <a:t> </a:t>
            </a:r>
            <a:r>
              <a:rPr lang="en-US" b="1" dirty="0" err="1" smtClean="0">
                <a:latin typeface="Comic Sans MS" pitchFamily="66" charset="0"/>
              </a:rPr>
              <a:t>melakukan</a:t>
            </a:r>
            <a:r>
              <a:rPr lang="en-US" b="1" dirty="0" smtClean="0">
                <a:latin typeface="Comic Sans MS" pitchFamily="66" charset="0"/>
              </a:rPr>
              <a:t> mapping </a:t>
            </a:r>
            <a:r>
              <a:rPr lang="en-US" b="1" dirty="0" err="1" smtClean="0">
                <a:latin typeface="Comic Sans MS" pitchFamily="66" charset="0"/>
              </a:rPr>
              <a:t>dari</a:t>
            </a:r>
            <a:r>
              <a:rPr lang="en-US" b="1" dirty="0" smtClean="0">
                <a:latin typeface="Comic Sans MS" pitchFamily="66" charset="0"/>
              </a:rPr>
              <a:t> balanced scorecard </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Visi</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dan</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Misi</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beserta</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strategi</a:t>
            </a:r>
            <a:r>
              <a:rPr lang="en-US" b="1" dirty="0" smtClean="0">
                <a:latin typeface="Comic Sans MS" pitchFamily="66" charset="0"/>
                <a:sym typeface="Wingdings" pitchFamily="2" charset="2"/>
              </a:rPr>
              <a:t>  </a:t>
            </a:r>
            <a:r>
              <a:rPr lang="en-US" b="1" dirty="0" err="1" smtClean="0">
                <a:latin typeface="Comic Sans MS" pitchFamily="66" charset="0"/>
                <a:sym typeface="Wingdings" pitchFamily="2" charset="2"/>
              </a:rPr>
              <a:t>Tujuan</a:t>
            </a:r>
            <a:r>
              <a:rPr lang="en-US" b="1" dirty="0" smtClean="0">
                <a:latin typeface="Comic Sans MS" pitchFamily="66" charset="0"/>
                <a:sym typeface="Wingdings" pitchFamily="2" charset="2"/>
              </a:rPr>
              <a:t> Perusahaan/</a:t>
            </a:r>
            <a:r>
              <a:rPr lang="en-US" b="1" dirty="0" err="1" smtClean="0">
                <a:latin typeface="Comic Sans MS" pitchFamily="66" charset="0"/>
                <a:sym typeface="Wingdings" pitchFamily="2" charset="2"/>
              </a:rPr>
              <a:t>Organisasi</a:t>
            </a:r>
            <a:endParaRPr lang="en-US" b="1" dirty="0" smtClean="0">
              <a:latin typeface="Comic Sans MS" pitchFamily="66" charset="0"/>
              <a:sym typeface="Wingdings" pitchFamily="2" charset="2"/>
            </a:endParaRPr>
          </a:p>
          <a:p>
            <a:pPr marL="609600" indent="-609600" algn="just"/>
            <a:r>
              <a:rPr lang="en-US" b="1" dirty="0" err="1" smtClean="0">
                <a:latin typeface="Comic Sans MS" pitchFamily="66" charset="0"/>
                <a:sym typeface="Wingdings" pitchFamily="2" charset="2"/>
              </a:rPr>
              <a:t>Tujuan</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organisasi</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sesuai</a:t>
            </a:r>
            <a:r>
              <a:rPr lang="en-US" b="1" dirty="0" smtClean="0">
                <a:latin typeface="Comic Sans MS" pitchFamily="66" charset="0"/>
                <a:sym typeface="Wingdings" pitchFamily="2" charset="2"/>
              </a:rPr>
              <a:t> COBIT </a:t>
            </a:r>
            <a:r>
              <a:rPr lang="en-US" b="1" dirty="0" err="1" smtClean="0">
                <a:latin typeface="Comic Sans MS" pitchFamily="66" charset="0"/>
                <a:sym typeface="Wingdings" pitchFamily="2" charset="2"/>
              </a:rPr>
              <a:t>terdapat</a:t>
            </a:r>
            <a:r>
              <a:rPr lang="en-US" b="1" dirty="0" smtClean="0">
                <a:latin typeface="Comic Sans MS" pitchFamily="66" charset="0"/>
                <a:sym typeface="Wingdings" pitchFamily="2" charset="2"/>
              </a:rPr>
              <a:t> 17 </a:t>
            </a:r>
            <a:r>
              <a:rPr lang="en-US" b="1" dirty="0" err="1" smtClean="0">
                <a:latin typeface="Comic Sans MS" pitchFamily="66" charset="0"/>
                <a:sym typeface="Wingdings" pitchFamily="2" charset="2"/>
              </a:rPr>
              <a:t>Tujuan</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bisnis</a:t>
            </a:r>
            <a:r>
              <a:rPr lang="en-US" b="1" dirty="0" smtClean="0">
                <a:latin typeface="Comic Sans MS" pitchFamily="66" charset="0"/>
                <a:sym typeface="Wingdings" pitchFamily="2" charset="2"/>
              </a:rPr>
              <a:t> yang </a:t>
            </a:r>
            <a:r>
              <a:rPr lang="en-US" b="1" dirty="0" err="1" smtClean="0">
                <a:latin typeface="Comic Sans MS" pitchFamily="66" charset="0"/>
                <a:sym typeface="Wingdings" pitchFamily="2" charset="2"/>
              </a:rPr>
              <a:t>akan</a:t>
            </a:r>
            <a:r>
              <a:rPr lang="en-US" b="1" dirty="0" smtClean="0">
                <a:latin typeface="Comic Sans MS" pitchFamily="66" charset="0"/>
                <a:sym typeface="Wingdings" pitchFamily="2" charset="2"/>
              </a:rPr>
              <a:t> di </a:t>
            </a:r>
            <a:r>
              <a:rPr lang="en-US" b="1" dirty="0" err="1" smtClean="0">
                <a:latin typeface="Comic Sans MS" pitchFamily="66" charset="0"/>
                <a:sym typeface="Wingdings" pitchFamily="2" charset="2"/>
              </a:rPr>
              <a:t>mappingkan</a:t>
            </a:r>
            <a:endParaRPr lang="en-US" b="1" dirty="0" smtClean="0">
              <a:latin typeface="Comic Sans MS" pitchFamily="66" charset="0"/>
              <a:sym typeface="Wingdings" pitchFamily="2" charset="2"/>
            </a:endParaRPr>
          </a:p>
          <a:p>
            <a:pPr marL="609600" indent="-609600" algn="just"/>
            <a:r>
              <a:rPr lang="en-US" b="1" dirty="0" err="1" smtClean="0">
                <a:latin typeface="Comic Sans MS" pitchFamily="66" charset="0"/>
                <a:sym typeface="Wingdings" pitchFamily="2" charset="2"/>
              </a:rPr>
              <a:t>Tidak</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semua</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tujuan</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organisasi</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digunakan</a:t>
            </a:r>
            <a:r>
              <a:rPr lang="en-US" b="1" dirty="0" smtClean="0">
                <a:latin typeface="Comic Sans MS" pitchFamily="66" charset="0"/>
                <a:sym typeface="Wingdings" pitchFamily="2" charset="2"/>
              </a:rPr>
              <a:t>, </a:t>
            </a:r>
            <a:r>
              <a:rPr lang="en-US" b="1" dirty="0" smtClean="0">
                <a:solidFill>
                  <a:srgbClr val="FF0000"/>
                </a:solidFill>
                <a:latin typeface="Comic Sans MS" pitchFamily="66" charset="0"/>
                <a:sym typeface="Wingdings" pitchFamily="2" charset="2"/>
              </a:rPr>
              <a:t>HANYA YANG SESUAI </a:t>
            </a:r>
            <a:r>
              <a:rPr lang="en-US" b="1" dirty="0" err="1" smtClean="0">
                <a:latin typeface="Comic Sans MS" pitchFamily="66" charset="0"/>
                <a:sym typeface="Wingdings" pitchFamily="2" charset="2"/>
              </a:rPr>
              <a:t>dengan</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perusahaan</a:t>
            </a:r>
            <a:r>
              <a:rPr lang="en-US" b="1" dirty="0" smtClean="0">
                <a:latin typeface="Comic Sans MS" pitchFamily="66" charset="0"/>
                <a:sym typeface="Wingdings" pitchFamily="2" charset="2"/>
              </a:rPr>
              <a:t>/</a:t>
            </a:r>
            <a:r>
              <a:rPr lang="en-US" b="1" dirty="0" err="1" smtClean="0">
                <a:latin typeface="Comic Sans MS" pitchFamily="66" charset="0"/>
                <a:sym typeface="Wingdings" pitchFamily="2" charset="2"/>
              </a:rPr>
              <a:t>organisasi</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perusahaan</a:t>
            </a:r>
            <a:r>
              <a:rPr lang="en-US" b="1" dirty="0" smtClean="0">
                <a:latin typeface="Comic Sans MS" pitchFamily="66" charset="0"/>
                <a:sym typeface="Wingdings" pitchFamily="2" charset="2"/>
              </a:rPr>
              <a:t> yang </a:t>
            </a:r>
            <a:r>
              <a:rPr lang="en-US" b="1" dirty="0" err="1" smtClean="0">
                <a:latin typeface="Comic Sans MS" pitchFamily="66" charset="0"/>
                <a:sym typeface="Wingdings" pitchFamily="2" charset="2"/>
              </a:rPr>
              <a:t>akan</a:t>
            </a:r>
            <a:r>
              <a:rPr lang="en-US" b="1" dirty="0" smtClean="0">
                <a:latin typeface="Comic Sans MS" pitchFamily="66" charset="0"/>
                <a:sym typeface="Wingdings" pitchFamily="2" charset="2"/>
              </a:rPr>
              <a:t> </a:t>
            </a:r>
            <a:r>
              <a:rPr lang="en-US" b="1" dirty="0" err="1" smtClean="0">
                <a:latin typeface="Comic Sans MS" pitchFamily="66" charset="0"/>
                <a:sym typeface="Wingdings" pitchFamily="2" charset="2"/>
              </a:rPr>
              <a:t>digunakan</a:t>
            </a:r>
            <a:r>
              <a:rPr lang="en-US" b="1" dirty="0" smtClean="0">
                <a:latin typeface="Comic Sans MS" pitchFamily="66" charset="0"/>
                <a:sym typeface="Wingdings" pitchFamily="2" charset="2"/>
              </a:rPr>
              <a:t>.</a:t>
            </a:r>
            <a:endParaRPr lang="en-US" b="1" dirty="0">
              <a:latin typeface="Comic Sans MS" pitchFamily="66" charset="0"/>
            </a:endParaRPr>
          </a:p>
          <a:p>
            <a:pPr marL="609600" indent="-609600" algn="ctr">
              <a:buFont typeface="Wingdings" pitchFamily="2" charset="2"/>
              <a:buNone/>
            </a:pPr>
            <a:endParaRPr lang="en-US" b="1" dirty="0">
              <a:latin typeface="Comic Sans MS" pitchFamily="66" charset="0"/>
            </a:endParaRPr>
          </a:p>
          <a:p>
            <a:pPr marL="609600" indent="-609600" algn="ctr">
              <a:buFont typeface="Wingdings" pitchFamily="2" charset="2"/>
              <a:buNone/>
            </a:pPr>
            <a:endParaRPr lang="en-US" b="1" dirty="0">
              <a:latin typeface="Comic Sans MS" pitchFamily="66" charset="0"/>
            </a:endParaRPr>
          </a:p>
          <a:p>
            <a:pPr marL="609600" indent="-609600">
              <a:buFont typeface="Wingdings" pitchFamily="2" charset="2"/>
              <a:buNone/>
            </a:pPr>
            <a:endParaRPr lang="en-US" b="1" dirty="0">
              <a:latin typeface="Comic Sans MS"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200" dirty="0" smtClean="0"/>
              <a:t>Enterprise Goals</a:t>
            </a:r>
            <a:endParaRPr lang="en-US" sz="3200" b="1" dirty="0">
              <a:latin typeface="Verdana" pitchFamily="34" charset="0"/>
            </a:endParaRPr>
          </a:p>
        </p:txBody>
      </p:sp>
      <p:sp>
        <p:nvSpPr>
          <p:cNvPr id="30723" name="Rectangle 3"/>
          <p:cNvSpPr>
            <a:spLocks noGrp="1" noChangeArrowheads="1"/>
          </p:cNvSpPr>
          <p:nvPr>
            <p:ph idx="1"/>
          </p:nvPr>
        </p:nvSpPr>
        <p:spPr/>
        <p:txBody>
          <a:bodyPr>
            <a:normAutofit/>
          </a:bodyPr>
          <a:lstStyle/>
          <a:p>
            <a:pPr marL="609600" indent="-609600" algn="just">
              <a:buNone/>
            </a:pPr>
            <a:endParaRPr lang="en-US" sz="2400" b="1" dirty="0">
              <a:latin typeface="Comic Sans MS" pitchFamily="66" charset="0"/>
            </a:endParaRPr>
          </a:p>
          <a:p>
            <a:pPr marL="609600" indent="-609600" algn="ctr">
              <a:buFont typeface="Wingdings" pitchFamily="2" charset="2"/>
              <a:buNone/>
            </a:pPr>
            <a:endParaRPr lang="en-US" sz="2400" b="1" dirty="0">
              <a:latin typeface="Comic Sans MS" pitchFamily="66" charset="0"/>
            </a:endParaRPr>
          </a:p>
          <a:p>
            <a:pPr marL="609600" indent="-609600" algn="ctr">
              <a:buFont typeface="Wingdings" pitchFamily="2" charset="2"/>
              <a:buNone/>
            </a:pPr>
            <a:endParaRPr lang="en-US" sz="2400" b="1" dirty="0">
              <a:latin typeface="Comic Sans MS" pitchFamily="66" charset="0"/>
            </a:endParaRPr>
          </a:p>
          <a:p>
            <a:pPr marL="609600" indent="-609600">
              <a:buFont typeface="Wingdings" pitchFamily="2" charset="2"/>
              <a:buNone/>
            </a:pPr>
            <a:endParaRPr lang="en-US" sz="2400" b="1" dirty="0">
              <a:latin typeface="Comic Sans MS" pitchFamily="66" charset="0"/>
            </a:endParaRPr>
          </a:p>
        </p:txBody>
      </p:sp>
      <p:pic>
        <p:nvPicPr>
          <p:cNvPr id="3" name="Picture 2"/>
          <p:cNvPicPr>
            <a:picLocks noChangeAspect="1"/>
          </p:cNvPicPr>
          <p:nvPr/>
        </p:nvPicPr>
        <p:blipFill>
          <a:blip r:embed="rId2"/>
          <a:stretch>
            <a:fillRect/>
          </a:stretch>
        </p:blipFill>
        <p:spPr>
          <a:xfrm>
            <a:off x="1462646" y="1600199"/>
            <a:ext cx="6919353" cy="42824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yang </a:t>
            </a:r>
            <a:r>
              <a:rPr lang="en-US" dirty="0" err="1" smtClean="0"/>
              <a:t>disarankan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1361690"/>
              </p:ext>
            </p:extLst>
          </p:nvPr>
        </p:nvGraphicFramePr>
        <p:xfrm>
          <a:off x="1435100" y="1524000"/>
          <a:ext cx="7499350" cy="5135880"/>
        </p:xfrm>
        <a:graphic>
          <a:graphicData uri="http://schemas.openxmlformats.org/drawingml/2006/table">
            <a:tbl>
              <a:tblPr firstRow="1" bandRow="1">
                <a:tableStyleId>{5940675A-B579-460E-94D1-54222C63F5DA}</a:tableStyleId>
              </a:tblPr>
              <a:tblGrid>
                <a:gridCol w="622300"/>
                <a:gridCol w="2377440"/>
                <a:gridCol w="1499870"/>
                <a:gridCol w="1499870"/>
                <a:gridCol w="1499870"/>
              </a:tblGrid>
              <a:tr h="563880">
                <a:tc>
                  <a:txBody>
                    <a:bodyPr/>
                    <a:lstStyle/>
                    <a:p>
                      <a:r>
                        <a:rPr lang="en-US" dirty="0" smtClean="0"/>
                        <a:t>No</a:t>
                      </a:r>
                      <a:endParaRPr lang="en-US" dirty="0"/>
                    </a:p>
                  </a:txBody>
                  <a:tcPr/>
                </a:tc>
                <a:tc>
                  <a:txBody>
                    <a:bodyPr/>
                    <a:lstStyle/>
                    <a:p>
                      <a:r>
                        <a:rPr lang="en-US" dirty="0" err="1" smtClean="0"/>
                        <a:t>Visi</a:t>
                      </a:r>
                      <a:r>
                        <a:rPr lang="en-US" dirty="0" smtClean="0"/>
                        <a:t>,</a:t>
                      </a:r>
                      <a:r>
                        <a:rPr lang="en-US" baseline="0" dirty="0" smtClean="0"/>
                        <a:t> </a:t>
                      </a:r>
                      <a:r>
                        <a:rPr lang="en-US" dirty="0" err="1" smtClean="0"/>
                        <a:t>Misi</a:t>
                      </a:r>
                      <a:r>
                        <a:rPr lang="en-US" dirty="0" smtClean="0"/>
                        <a:t> </a:t>
                      </a:r>
                      <a:r>
                        <a:rPr lang="en-US" dirty="0" err="1" smtClean="0"/>
                        <a:t>dan</a:t>
                      </a:r>
                      <a:r>
                        <a:rPr lang="en-US" dirty="0" smtClean="0"/>
                        <a:t> </a:t>
                      </a:r>
                      <a:r>
                        <a:rPr lang="en-US" dirty="0" err="1" smtClean="0"/>
                        <a:t>Strategi</a:t>
                      </a:r>
                      <a:endParaRPr lang="en-US" dirty="0"/>
                    </a:p>
                  </a:txBody>
                  <a:tcPr/>
                </a:tc>
                <a:tc>
                  <a:txBody>
                    <a:bodyPr/>
                    <a:lstStyle/>
                    <a:p>
                      <a:r>
                        <a:rPr lang="en-US" dirty="0" smtClean="0"/>
                        <a:t>BSC</a:t>
                      </a:r>
                      <a:endParaRPr lang="en-US" dirty="0"/>
                    </a:p>
                  </a:txBody>
                  <a:tcPr/>
                </a:tc>
                <a:tc>
                  <a:txBody>
                    <a:bodyPr/>
                    <a:lstStyle/>
                    <a:p>
                      <a:r>
                        <a:rPr lang="en-US" dirty="0" err="1" smtClean="0"/>
                        <a:t>Tujuan</a:t>
                      </a:r>
                      <a:r>
                        <a:rPr lang="en-US" baseline="0" dirty="0" smtClean="0"/>
                        <a:t> Perusahaan</a:t>
                      </a:r>
                      <a:endParaRPr lang="en-US" dirty="0"/>
                    </a:p>
                  </a:txBody>
                  <a:tcPr/>
                </a:tc>
                <a:tc>
                  <a:txBody>
                    <a:bodyPr/>
                    <a:lstStyle/>
                    <a:p>
                      <a:r>
                        <a:rPr lang="en-US" dirty="0" smtClean="0"/>
                        <a:t>IT Related Goals</a:t>
                      </a:r>
                      <a:endParaRPr lang="en-US" dirty="0"/>
                    </a:p>
                  </a:txBody>
                  <a:tcPr/>
                </a:tc>
              </a:tr>
              <a:tr h="370840">
                <a:tc>
                  <a:txBody>
                    <a:bodyPr/>
                    <a:lstStyle/>
                    <a:p>
                      <a:r>
                        <a:rPr lang="en-US" dirty="0" smtClean="0"/>
                        <a:t>1</a:t>
                      </a:r>
                      <a:endParaRPr lang="en-US" dirty="0"/>
                    </a:p>
                  </a:txBody>
                  <a:tcPr/>
                </a:tc>
                <a:tc>
                  <a:txBody>
                    <a:bodyPr/>
                    <a:lstStyle/>
                    <a:p>
                      <a:r>
                        <a:rPr lang="en-US" dirty="0" err="1" smtClean="0"/>
                        <a:t>Tuliskan</a:t>
                      </a:r>
                      <a:r>
                        <a:rPr lang="en-US" baseline="0" dirty="0" smtClean="0"/>
                        <a:t> </a:t>
                      </a:r>
                      <a:r>
                        <a:rPr lang="en-US" baseline="0" dirty="0" err="1" smtClean="0"/>
                        <a:t>visi</a:t>
                      </a:r>
                      <a:r>
                        <a:rPr lang="en-US" baseline="0" dirty="0" smtClean="0"/>
                        <a:t> </a:t>
                      </a:r>
                      <a:r>
                        <a:rPr lang="en-US" baseline="0" dirty="0" err="1" smtClean="0"/>
                        <a:t>dan</a:t>
                      </a:r>
                      <a:r>
                        <a:rPr lang="en-US" baseline="0" dirty="0" smtClean="0"/>
                        <a:t> </a:t>
                      </a:r>
                      <a:r>
                        <a:rPr lang="en-US" baseline="0" dirty="0" err="1" smtClean="0"/>
                        <a:t>misi</a:t>
                      </a:r>
                      <a:r>
                        <a:rPr lang="en-US" baseline="0" dirty="0" smtClean="0"/>
                        <a:t> </a:t>
                      </a:r>
                      <a:r>
                        <a:rPr lang="en-US" baseline="0" dirty="0" err="1" smtClean="0"/>
                        <a:t>berdasarkan</a:t>
                      </a:r>
                      <a:r>
                        <a:rPr lang="en-US" baseline="0" dirty="0" smtClean="0"/>
                        <a:t> data yang </a:t>
                      </a:r>
                      <a:r>
                        <a:rPr lang="en-US" baseline="0" dirty="0" err="1" smtClean="0"/>
                        <a:t>telah</a:t>
                      </a:r>
                      <a:r>
                        <a:rPr lang="en-US" baseline="0" dirty="0" smtClean="0"/>
                        <a:t> </a:t>
                      </a:r>
                      <a:r>
                        <a:rPr lang="en-US" baseline="0" dirty="0" err="1" smtClean="0"/>
                        <a:t>didapat</a:t>
                      </a:r>
                      <a:r>
                        <a:rPr lang="en-US" baseline="0" dirty="0" smtClean="0"/>
                        <a:t>, </a:t>
                      </a:r>
                      <a:r>
                        <a:rPr lang="en-US" baseline="0" dirty="0" err="1" smtClean="0"/>
                        <a:t>setelah</a:t>
                      </a:r>
                      <a:r>
                        <a:rPr lang="en-US" baseline="0" dirty="0" smtClean="0"/>
                        <a:t> </a:t>
                      </a:r>
                      <a:r>
                        <a:rPr lang="en-US" baseline="0" dirty="0" err="1" smtClean="0"/>
                        <a:t>itu</a:t>
                      </a:r>
                      <a:r>
                        <a:rPr lang="en-US" baseline="0" dirty="0" smtClean="0"/>
                        <a:t> </a:t>
                      </a:r>
                      <a:r>
                        <a:rPr lang="en-US" baseline="0" dirty="0" err="1" smtClean="0"/>
                        <a:t>sesuaikan</a:t>
                      </a:r>
                      <a:r>
                        <a:rPr lang="en-US" baseline="0" dirty="0" smtClean="0"/>
                        <a:t>/</a:t>
                      </a:r>
                      <a:r>
                        <a:rPr lang="en-US" baseline="0" dirty="0" err="1" smtClean="0"/>
                        <a:t>kelompokkan</a:t>
                      </a:r>
                      <a:r>
                        <a:rPr lang="en-US" baseline="0" dirty="0" smtClean="0"/>
                        <a:t> </a:t>
                      </a:r>
                      <a:r>
                        <a:rPr lang="en-US" baseline="0" dirty="0" err="1" smtClean="0"/>
                        <a:t>sesuai</a:t>
                      </a:r>
                      <a:r>
                        <a:rPr lang="en-US" baseline="0" dirty="0" smtClean="0"/>
                        <a:t> </a:t>
                      </a:r>
                      <a:r>
                        <a:rPr lang="en-US" baseline="0" dirty="0" err="1" smtClean="0"/>
                        <a:t>dengan</a:t>
                      </a:r>
                      <a:r>
                        <a:rPr lang="en-US" baseline="0" dirty="0" smtClean="0"/>
                        <a:t> </a:t>
                      </a:r>
                      <a:r>
                        <a:rPr lang="en-US" baseline="0" dirty="0" err="1" smtClean="0"/>
                        <a:t>perspektif</a:t>
                      </a:r>
                      <a:r>
                        <a:rPr lang="en-US" baseline="0" dirty="0" smtClean="0"/>
                        <a:t> BSC</a:t>
                      </a:r>
                      <a:endParaRPr lang="en-US" dirty="0"/>
                    </a:p>
                  </a:txBody>
                  <a:tcPr/>
                </a:tc>
                <a:tc>
                  <a:txBody>
                    <a:bodyPr/>
                    <a:lstStyle/>
                    <a:p>
                      <a:r>
                        <a:rPr lang="en-US" dirty="0" err="1" smtClean="0"/>
                        <a:t>Tentukan</a:t>
                      </a:r>
                      <a:r>
                        <a:rPr lang="en-US" dirty="0" smtClean="0"/>
                        <a:t> </a:t>
                      </a:r>
                      <a:r>
                        <a:rPr lang="en-US" dirty="0" err="1" smtClean="0"/>
                        <a:t>apakah</a:t>
                      </a:r>
                      <a:r>
                        <a:rPr lang="en-US" dirty="0" smtClean="0"/>
                        <a:t> </a:t>
                      </a:r>
                      <a:r>
                        <a:rPr lang="en-US" dirty="0" err="1" smtClean="0"/>
                        <a:t>visi</a:t>
                      </a:r>
                      <a:r>
                        <a:rPr lang="en-US" dirty="0" smtClean="0"/>
                        <a:t>/</a:t>
                      </a:r>
                      <a:r>
                        <a:rPr lang="en-US" dirty="0" err="1" smtClean="0"/>
                        <a:t>misi</a:t>
                      </a:r>
                      <a:r>
                        <a:rPr lang="en-US" dirty="0" smtClean="0"/>
                        <a:t>/</a:t>
                      </a:r>
                      <a:r>
                        <a:rPr lang="en-US" dirty="0" err="1" smtClean="0"/>
                        <a:t>strategi</a:t>
                      </a:r>
                      <a:r>
                        <a:rPr lang="en-US" baseline="0" dirty="0" smtClean="0"/>
                        <a:t> </a:t>
                      </a:r>
                      <a:r>
                        <a:rPr lang="en-US" baseline="0" dirty="0" err="1" smtClean="0"/>
                        <a:t>tsb</a:t>
                      </a:r>
                      <a:r>
                        <a:rPr lang="en-US" baseline="0" dirty="0" smtClean="0"/>
                        <a:t> </a:t>
                      </a:r>
                      <a:r>
                        <a:rPr lang="en-US" baseline="0" dirty="0" err="1" smtClean="0"/>
                        <a:t>masuk</a:t>
                      </a:r>
                      <a:r>
                        <a:rPr lang="en-US" baseline="0" dirty="0" smtClean="0"/>
                        <a:t> </a:t>
                      </a:r>
                      <a:r>
                        <a:rPr lang="en-US" baseline="0" dirty="0" err="1" smtClean="0"/>
                        <a:t>kedlm</a:t>
                      </a:r>
                      <a:r>
                        <a:rPr lang="en-US" baseline="0" dirty="0" smtClean="0"/>
                        <a:t> 4 </a:t>
                      </a:r>
                      <a:r>
                        <a:rPr lang="en-US" baseline="0" dirty="0" err="1" smtClean="0"/>
                        <a:t>perspektif</a:t>
                      </a:r>
                      <a:r>
                        <a:rPr lang="en-US" baseline="0" dirty="0" smtClean="0"/>
                        <a:t> </a:t>
                      </a:r>
                      <a:r>
                        <a:rPr lang="en-US" baseline="0" dirty="0" err="1" smtClean="0"/>
                        <a:t>yg</a:t>
                      </a:r>
                      <a:r>
                        <a:rPr lang="en-US" baseline="0" dirty="0" smtClean="0"/>
                        <a:t> </a:t>
                      </a:r>
                      <a:r>
                        <a:rPr lang="en-US" baseline="0" dirty="0" err="1" smtClean="0"/>
                        <a:t>mana</a:t>
                      </a:r>
                      <a:r>
                        <a:rPr lang="en-US" baseline="0" dirty="0" smtClean="0"/>
                        <a:t> </a:t>
                      </a:r>
                      <a:r>
                        <a:rPr lang="en-US" baseline="0" dirty="0" err="1" smtClean="0"/>
                        <a:t>dalam</a:t>
                      </a:r>
                      <a:r>
                        <a:rPr lang="en-US" baseline="0" dirty="0" smtClean="0"/>
                        <a:t> BSC</a:t>
                      </a:r>
                      <a:endParaRPr lang="en-US" dirty="0"/>
                    </a:p>
                  </a:txBody>
                  <a:tcPr/>
                </a:tc>
                <a:tc>
                  <a:txBody>
                    <a:bodyPr/>
                    <a:lstStyle/>
                    <a:p>
                      <a:r>
                        <a:rPr lang="en-US" dirty="0" err="1" smtClean="0"/>
                        <a:t>Tentukan</a:t>
                      </a:r>
                      <a:r>
                        <a:rPr lang="en-US" baseline="0" dirty="0" smtClean="0"/>
                        <a:t> </a:t>
                      </a:r>
                      <a:r>
                        <a:rPr lang="en-US" baseline="0" dirty="0" err="1" smtClean="0"/>
                        <a:t>tujuan</a:t>
                      </a:r>
                      <a:r>
                        <a:rPr lang="en-US" baseline="0" dirty="0" smtClean="0"/>
                        <a:t> </a:t>
                      </a:r>
                      <a:r>
                        <a:rPr lang="en-US" baseline="0" dirty="0" err="1" smtClean="0"/>
                        <a:t>bisnis</a:t>
                      </a:r>
                      <a:r>
                        <a:rPr lang="en-US" baseline="0" dirty="0" smtClean="0"/>
                        <a:t> yang </a:t>
                      </a:r>
                      <a:r>
                        <a:rPr lang="en-US" baseline="0" dirty="0" err="1" smtClean="0"/>
                        <a:t>terpilih</a:t>
                      </a:r>
                      <a:r>
                        <a:rPr lang="en-US" baseline="0" dirty="0" smtClean="0"/>
                        <a:t>, yang </a:t>
                      </a:r>
                      <a:r>
                        <a:rPr lang="en-US" baseline="0" dirty="0" err="1" smtClean="0"/>
                        <a:t>telah</a:t>
                      </a:r>
                      <a:r>
                        <a:rPr lang="en-US" baseline="0" dirty="0" smtClean="0"/>
                        <a:t> </a:t>
                      </a:r>
                      <a:r>
                        <a:rPr lang="en-US" baseline="0" dirty="0" err="1" smtClean="0"/>
                        <a:t>dikategorikan</a:t>
                      </a:r>
                      <a:r>
                        <a:rPr lang="en-US" baseline="0" dirty="0" smtClean="0"/>
                        <a:t> </a:t>
                      </a:r>
                      <a:r>
                        <a:rPr lang="en-US" baseline="0" dirty="0" err="1" smtClean="0"/>
                        <a:t>sesuai</a:t>
                      </a:r>
                      <a:r>
                        <a:rPr lang="en-US" baseline="0" dirty="0" smtClean="0"/>
                        <a:t> </a:t>
                      </a:r>
                      <a:r>
                        <a:rPr lang="en-US" baseline="0" dirty="0" err="1" smtClean="0"/>
                        <a:t>dengan</a:t>
                      </a:r>
                      <a:r>
                        <a:rPr lang="en-US" baseline="0" dirty="0" smtClean="0"/>
                        <a:t> BSC </a:t>
                      </a:r>
                      <a:r>
                        <a:rPr lang="en-US" baseline="0" dirty="0" err="1" smtClean="0"/>
                        <a:t>dan</a:t>
                      </a:r>
                      <a:r>
                        <a:rPr lang="en-US" baseline="0" dirty="0" smtClean="0"/>
                        <a:t> </a:t>
                      </a:r>
                      <a:r>
                        <a:rPr lang="en-US" baseline="0" dirty="0" err="1" smtClean="0"/>
                        <a:t>visi</a:t>
                      </a:r>
                      <a:r>
                        <a:rPr lang="en-US" baseline="0" dirty="0" smtClean="0"/>
                        <a:t>/</a:t>
                      </a:r>
                      <a:r>
                        <a:rPr lang="en-US" baseline="0" dirty="0" err="1" smtClean="0"/>
                        <a:t>misi</a:t>
                      </a:r>
                      <a:r>
                        <a:rPr lang="en-US" baseline="0" dirty="0" smtClean="0"/>
                        <a:t>/</a:t>
                      </a:r>
                      <a:r>
                        <a:rPr lang="en-US" baseline="0" dirty="0" err="1" smtClean="0"/>
                        <a:t>strategi</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2583570"/>
              </p:ext>
            </p:extLst>
          </p:nvPr>
        </p:nvGraphicFramePr>
        <p:xfrm>
          <a:off x="1435100" y="1447800"/>
          <a:ext cx="7099300" cy="4861560"/>
        </p:xfrm>
        <a:graphic>
          <a:graphicData uri="http://schemas.openxmlformats.org/drawingml/2006/table">
            <a:tbl>
              <a:tblPr firstRow="1" bandRow="1">
                <a:tableStyleId>{5940675A-B579-460E-94D1-54222C63F5DA}</a:tableStyleId>
              </a:tblPr>
              <a:tblGrid>
                <a:gridCol w="736380"/>
                <a:gridCol w="2813270"/>
                <a:gridCol w="1774825"/>
                <a:gridCol w="1774825"/>
              </a:tblGrid>
              <a:tr h="370840">
                <a:tc>
                  <a:txBody>
                    <a:bodyPr/>
                    <a:lstStyle/>
                    <a:p>
                      <a:r>
                        <a:rPr lang="en-US" dirty="0" smtClean="0"/>
                        <a:t>No</a:t>
                      </a:r>
                      <a:endParaRPr lang="en-US" dirty="0"/>
                    </a:p>
                  </a:txBody>
                  <a:tcPr/>
                </a:tc>
                <a:tc>
                  <a:txBody>
                    <a:bodyPr/>
                    <a:lstStyle/>
                    <a:p>
                      <a:r>
                        <a:rPr lang="en-US" dirty="0" err="1" smtClean="0"/>
                        <a:t>Visi</a:t>
                      </a:r>
                      <a:r>
                        <a:rPr lang="en-US" dirty="0" smtClean="0"/>
                        <a:t>,</a:t>
                      </a:r>
                      <a:r>
                        <a:rPr lang="en-US" baseline="0" dirty="0" smtClean="0"/>
                        <a:t> </a:t>
                      </a:r>
                      <a:r>
                        <a:rPr lang="en-US" dirty="0" err="1" smtClean="0"/>
                        <a:t>Misi</a:t>
                      </a:r>
                      <a:r>
                        <a:rPr lang="en-US" dirty="0" smtClean="0"/>
                        <a:t> </a:t>
                      </a:r>
                      <a:r>
                        <a:rPr lang="en-US" dirty="0" err="1" smtClean="0"/>
                        <a:t>dan</a:t>
                      </a:r>
                      <a:r>
                        <a:rPr lang="en-US" dirty="0" smtClean="0"/>
                        <a:t> </a:t>
                      </a:r>
                      <a:r>
                        <a:rPr lang="en-US" dirty="0" err="1" smtClean="0"/>
                        <a:t>Strategi</a:t>
                      </a:r>
                      <a:endParaRPr lang="en-US" dirty="0"/>
                    </a:p>
                  </a:txBody>
                  <a:tcPr/>
                </a:tc>
                <a:tc>
                  <a:txBody>
                    <a:bodyPr/>
                    <a:lstStyle/>
                    <a:p>
                      <a:r>
                        <a:rPr lang="en-US" dirty="0" smtClean="0"/>
                        <a:t>BSC</a:t>
                      </a:r>
                      <a:endParaRPr lang="en-US" dirty="0"/>
                    </a:p>
                  </a:txBody>
                  <a:tcPr/>
                </a:tc>
                <a:tc>
                  <a:txBody>
                    <a:bodyPr/>
                    <a:lstStyle/>
                    <a:p>
                      <a:r>
                        <a:rPr lang="en-US" dirty="0" err="1" smtClean="0"/>
                        <a:t>Enerprise</a:t>
                      </a:r>
                      <a:r>
                        <a:rPr lang="en-US" dirty="0" smtClean="0"/>
                        <a:t> Goal</a:t>
                      </a:r>
                      <a:endParaRPr lang="en-US" dirty="0"/>
                    </a:p>
                  </a:txBody>
                  <a:tcPr/>
                </a:tc>
              </a:tr>
              <a:tr h="370840">
                <a:tc>
                  <a:txBody>
                    <a:bodyPr/>
                    <a:lstStyle/>
                    <a:p>
                      <a:r>
                        <a:rPr lang="en-US" dirty="0" smtClean="0"/>
                        <a:t>1</a:t>
                      </a:r>
                      <a:endParaRPr lang="en-US" dirty="0"/>
                    </a:p>
                  </a:txBody>
                  <a:tcPr/>
                </a:tc>
                <a:tc>
                  <a:txBody>
                    <a:bodyPr/>
                    <a:lstStyle/>
                    <a:p>
                      <a:r>
                        <a:rPr lang="en-US" dirty="0" smtClean="0"/>
                        <a:t>a.</a:t>
                      </a:r>
                    </a:p>
                    <a:p>
                      <a:r>
                        <a:rPr lang="en-US" dirty="0" smtClean="0"/>
                        <a:t>b.</a:t>
                      </a:r>
                    </a:p>
                    <a:p>
                      <a:r>
                        <a:rPr lang="en-US" dirty="0" smtClean="0"/>
                        <a:t>c.</a:t>
                      </a:r>
                    </a:p>
                    <a:p>
                      <a:endParaRPr lang="en-US" dirty="0"/>
                    </a:p>
                  </a:txBody>
                  <a:tcPr/>
                </a:tc>
                <a:tc>
                  <a:txBody>
                    <a:bodyPr/>
                    <a:lstStyle/>
                    <a:p>
                      <a:r>
                        <a:rPr lang="en-US" dirty="0" smtClean="0"/>
                        <a:t>Financial </a:t>
                      </a:r>
                      <a:r>
                        <a:rPr lang="en-US" dirty="0" err="1" smtClean="0"/>
                        <a:t>Perspectif</a:t>
                      </a:r>
                      <a:endParaRPr lang="en-US" dirty="0"/>
                    </a:p>
                  </a:txBody>
                  <a:tcPr/>
                </a:tc>
                <a:tc>
                  <a:txBody>
                    <a:bodyPr/>
                    <a:lstStyle/>
                    <a:p>
                      <a:r>
                        <a:rPr lang="en-US" dirty="0" smtClean="0"/>
                        <a:t>1.</a:t>
                      </a:r>
                    </a:p>
                    <a:p>
                      <a:r>
                        <a:rPr lang="en-US" dirty="0" smtClean="0"/>
                        <a:t>2.</a:t>
                      </a:r>
                    </a:p>
                    <a:p>
                      <a:r>
                        <a:rPr lang="en-US" baseline="0" dirty="0" smtClean="0"/>
                        <a:t> (</a:t>
                      </a:r>
                      <a:r>
                        <a:rPr lang="en-US" baseline="0" dirty="0" err="1" smtClean="0"/>
                        <a:t>tujuan</a:t>
                      </a:r>
                      <a:r>
                        <a:rPr lang="en-US" baseline="0" dirty="0" smtClean="0"/>
                        <a:t> </a:t>
                      </a:r>
                      <a:r>
                        <a:rPr lang="en-US" baseline="0" dirty="0" err="1" smtClean="0"/>
                        <a:t>bisnis</a:t>
                      </a:r>
                      <a:r>
                        <a:rPr lang="en-US" baseline="0" dirty="0" smtClean="0"/>
                        <a:t> yang </a:t>
                      </a:r>
                      <a:r>
                        <a:rPr lang="en-US" baseline="0" dirty="0" err="1" smtClean="0"/>
                        <a:t>terseleksi</a:t>
                      </a:r>
                      <a:r>
                        <a:rPr lang="en-US" baseline="0" dirty="0" smtClean="0"/>
                        <a:t>, </a:t>
                      </a:r>
                      <a:r>
                        <a:rPr lang="en-US" baseline="0" dirty="0" err="1" smtClean="0"/>
                        <a:t>boleh</a:t>
                      </a:r>
                      <a:r>
                        <a:rPr lang="en-US" baseline="0" dirty="0" smtClean="0"/>
                        <a:t> </a:t>
                      </a:r>
                      <a:r>
                        <a:rPr lang="en-US" baseline="0" dirty="0" err="1" smtClean="0"/>
                        <a:t>semuanya</a:t>
                      </a:r>
                      <a:r>
                        <a:rPr lang="en-US" baseline="0" dirty="0" smtClean="0"/>
                        <a:t> </a:t>
                      </a:r>
                      <a:r>
                        <a:rPr lang="en-US" baseline="0" dirty="0" err="1" smtClean="0"/>
                        <a:t>apabila</a:t>
                      </a:r>
                      <a:r>
                        <a:rPr lang="en-US" baseline="0" dirty="0" smtClean="0"/>
                        <a:t> </a:t>
                      </a:r>
                      <a:r>
                        <a:rPr lang="en-US" baseline="0" dirty="0" err="1" smtClean="0"/>
                        <a:t>sesuai</a:t>
                      </a:r>
                      <a:r>
                        <a:rPr lang="en-US" baseline="0" dirty="0" smtClean="0"/>
                        <a:t> </a:t>
                      </a:r>
                      <a:r>
                        <a:rPr lang="en-US" baseline="0" dirty="0" err="1" smtClean="0"/>
                        <a:t>dengan</a:t>
                      </a:r>
                      <a:r>
                        <a:rPr lang="en-US" baseline="0" dirty="0" smtClean="0"/>
                        <a:t> </a:t>
                      </a:r>
                      <a:r>
                        <a:rPr lang="en-US" baseline="0" dirty="0" err="1" smtClean="0"/>
                        <a:t>kebutuhan</a:t>
                      </a:r>
                      <a:r>
                        <a:rPr lang="en-US" baseline="0" dirty="0" smtClean="0"/>
                        <a:t> </a:t>
                      </a:r>
                      <a:r>
                        <a:rPr lang="en-US" baseline="0" dirty="0" err="1" smtClean="0"/>
                        <a:t>organisasi</a:t>
                      </a:r>
                      <a:r>
                        <a:rPr lang="en-US" baseline="0" dirty="0" smtClean="0"/>
                        <a:t>/</a:t>
                      </a:r>
                      <a:r>
                        <a:rPr lang="en-US" baseline="0" dirty="0" err="1" smtClean="0"/>
                        <a:t>perusahaan</a:t>
                      </a:r>
                      <a:r>
                        <a:rPr lang="en-US" baseline="0" dirty="0" smtClean="0"/>
                        <a:t>)</a:t>
                      </a:r>
                      <a:endParaRPr lang="en-US" dirty="0"/>
                    </a:p>
                  </a:txBody>
                  <a:tcPr/>
                </a:tc>
              </a:tr>
              <a:tr h="370840">
                <a:tc>
                  <a:txBody>
                    <a:bodyPr/>
                    <a:lstStyle/>
                    <a:p>
                      <a:r>
                        <a:rPr lang="en-US" smtClean="0"/>
                        <a:t>2</a:t>
                      </a:r>
                      <a:endParaRPr lang="en-US" dirty="0"/>
                    </a:p>
                  </a:txBody>
                  <a:tcPr/>
                </a:tc>
                <a:tc>
                  <a:txBody>
                    <a:bodyPr/>
                    <a:lstStyle/>
                    <a:p>
                      <a:r>
                        <a:rPr lang="en-US" dirty="0" smtClean="0"/>
                        <a:t>a.</a:t>
                      </a:r>
                    </a:p>
                    <a:p>
                      <a:r>
                        <a:rPr lang="en-US" dirty="0" smtClean="0"/>
                        <a:t>b.</a:t>
                      </a:r>
                    </a:p>
                    <a:p>
                      <a:r>
                        <a:rPr lang="en-US" dirty="0" smtClean="0"/>
                        <a:t>c.</a:t>
                      </a:r>
                      <a:endParaRPr lang="en-US" dirty="0"/>
                    </a:p>
                  </a:txBody>
                  <a:tcPr/>
                </a:tc>
                <a:tc>
                  <a:txBody>
                    <a:bodyPr/>
                    <a:lstStyle/>
                    <a:p>
                      <a:r>
                        <a:rPr lang="en-US" dirty="0" smtClean="0"/>
                        <a:t>Customer </a:t>
                      </a:r>
                      <a:r>
                        <a:rPr lang="en-US" dirty="0" err="1" smtClean="0"/>
                        <a:t>Perspektif</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066800"/>
            <a:ext cx="7515225" cy="50958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CA" b="1" dirty="0"/>
              <a:t>BSC OVERVIEW</a:t>
            </a:r>
            <a:endParaRPr lang="en-US" b="1" dirty="0"/>
          </a:p>
        </p:txBody>
      </p:sp>
      <p:sp>
        <p:nvSpPr>
          <p:cNvPr id="10243" name="Rectangle 3"/>
          <p:cNvSpPr>
            <a:spLocks noGrp="1" noChangeArrowheads="1"/>
          </p:cNvSpPr>
          <p:nvPr>
            <p:ph idx="1"/>
          </p:nvPr>
        </p:nvSpPr>
        <p:spPr>
          <a:xfrm>
            <a:off x="457200" y="1524000"/>
            <a:ext cx="8458200" cy="4606925"/>
          </a:xfrm>
        </p:spPr>
        <p:txBody>
          <a:bodyPr>
            <a:normAutofit fontScale="92500"/>
          </a:bodyPr>
          <a:lstStyle/>
          <a:p>
            <a:pPr marL="609600" indent="-609600">
              <a:buFont typeface="Wingdings" pitchFamily="2" charset="2"/>
              <a:buNone/>
            </a:pPr>
            <a:r>
              <a:rPr lang="en-CA" sz="2000" b="1" dirty="0">
                <a:latin typeface="Arial" charset="0"/>
                <a:cs typeface="Arial" charset="0"/>
              </a:rPr>
              <a:t>● </a:t>
            </a:r>
            <a:r>
              <a:rPr lang="en-CA" sz="2000" b="1" dirty="0">
                <a:latin typeface="Arial" charset="0"/>
              </a:rPr>
              <a:t>Kata </a:t>
            </a:r>
            <a:r>
              <a:rPr lang="en-CA" sz="2800" b="1" dirty="0">
                <a:solidFill>
                  <a:schemeClr val="folHlink"/>
                </a:solidFill>
                <a:latin typeface="Arial" charset="0"/>
              </a:rPr>
              <a:t>“</a:t>
            </a:r>
            <a:r>
              <a:rPr lang="en-CA" sz="2800" b="1" i="1" dirty="0">
                <a:solidFill>
                  <a:schemeClr val="folHlink"/>
                </a:solidFill>
                <a:latin typeface="Arial" charset="0"/>
              </a:rPr>
              <a:t>Balanced”</a:t>
            </a:r>
            <a:r>
              <a:rPr lang="en-CA" sz="2000" b="1" i="1" dirty="0">
                <a:latin typeface="Arial" charset="0"/>
              </a:rPr>
              <a:t> </a:t>
            </a:r>
            <a:r>
              <a:rPr lang="en-CA" sz="2200" b="1" dirty="0">
                <a:latin typeface="Arial" charset="0"/>
              </a:rPr>
              <a:t>(</a:t>
            </a:r>
            <a:r>
              <a:rPr lang="en-CA" sz="2200" b="1" dirty="0" err="1">
                <a:latin typeface="Arial" charset="0"/>
              </a:rPr>
              <a:t>berimbang</a:t>
            </a:r>
            <a:r>
              <a:rPr lang="en-CA" sz="2200" b="1" dirty="0">
                <a:latin typeface="Arial" charset="0"/>
              </a:rPr>
              <a:t>) </a:t>
            </a:r>
            <a:r>
              <a:rPr lang="en-CA" sz="2200" b="1" dirty="0" err="1">
                <a:latin typeface="Arial" charset="0"/>
              </a:rPr>
              <a:t>berarti</a:t>
            </a:r>
            <a:r>
              <a:rPr lang="en-CA" sz="2200" b="1" dirty="0">
                <a:latin typeface="Arial" charset="0"/>
              </a:rPr>
              <a:t> </a:t>
            </a:r>
            <a:r>
              <a:rPr lang="en-CA" sz="2200" b="1" dirty="0" err="1">
                <a:latin typeface="Arial" charset="0"/>
              </a:rPr>
              <a:t>adanya</a:t>
            </a:r>
            <a:r>
              <a:rPr lang="en-CA" sz="2200" b="1" dirty="0">
                <a:latin typeface="Arial" charset="0"/>
              </a:rPr>
              <a:t> </a:t>
            </a:r>
            <a:r>
              <a:rPr lang="en-CA" sz="2200" b="1" dirty="0" err="1">
                <a:latin typeface="Arial" charset="0"/>
              </a:rPr>
              <a:t>keseimbangan</a:t>
            </a:r>
            <a:r>
              <a:rPr lang="en-CA" sz="2200" b="1" dirty="0">
                <a:latin typeface="Arial" charset="0"/>
              </a:rPr>
              <a:t> </a:t>
            </a:r>
            <a:r>
              <a:rPr lang="en-CA" sz="2200" b="1" dirty="0" err="1">
                <a:latin typeface="Arial" charset="0"/>
              </a:rPr>
              <a:t>diantara</a:t>
            </a:r>
            <a:r>
              <a:rPr lang="en-CA" sz="2200" b="1" dirty="0">
                <a:latin typeface="Arial" charset="0"/>
              </a:rPr>
              <a:t> 4 </a:t>
            </a:r>
            <a:r>
              <a:rPr lang="en-CA" sz="2200" b="1" dirty="0" err="1">
                <a:latin typeface="Arial" charset="0"/>
              </a:rPr>
              <a:t>perspektif</a:t>
            </a:r>
            <a:r>
              <a:rPr lang="en-CA" sz="2200" b="1" dirty="0">
                <a:latin typeface="Arial" charset="0"/>
              </a:rPr>
              <a:t> </a:t>
            </a:r>
            <a:r>
              <a:rPr lang="en-CA" sz="2200" b="1" dirty="0" err="1">
                <a:latin typeface="Arial" charset="0"/>
              </a:rPr>
              <a:t>dalam</a:t>
            </a:r>
            <a:r>
              <a:rPr lang="en-CA" sz="2200" b="1" dirty="0">
                <a:latin typeface="Arial" charset="0"/>
              </a:rPr>
              <a:t> BSC </a:t>
            </a:r>
          </a:p>
          <a:p>
            <a:pPr marL="609600" indent="-609600">
              <a:buFont typeface="Wingdings" pitchFamily="2" charset="2"/>
              <a:buNone/>
            </a:pPr>
            <a:r>
              <a:rPr lang="en-CA" sz="2200" b="1" dirty="0">
                <a:latin typeface="Arial" charset="0"/>
              </a:rPr>
              <a:t>	yang </a:t>
            </a:r>
            <a:r>
              <a:rPr lang="en-CA" sz="2200" b="1" dirty="0" err="1">
                <a:latin typeface="Arial" charset="0"/>
              </a:rPr>
              <a:t>mencakup</a:t>
            </a:r>
            <a:r>
              <a:rPr lang="en-CA" sz="2200" b="1" dirty="0">
                <a:latin typeface="Arial" charset="0"/>
              </a:rPr>
              <a:t>:</a:t>
            </a:r>
          </a:p>
          <a:p>
            <a:pPr marL="609600" indent="-609600">
              <a:buFont typeface="Wingdings" pitchFamily="2" charset="2"/>
              <a:buNone/>
            </a:pPr>
            <a:endParaRPr lang="en-CA" sz="900" b="1" dirty="0">
              <a:latin typeface="Arial" charset="0"/>
            </a:endParaRPr>
          </a:p>
          <a:p>
            <a:pPr marL="609600" indent="-609600">
              <a:buFont typeface="Wingdings" pitchFamily="2" charset="2"/>
              <a:buAutoNum type="arabicPeriod"/>
            </a:pPr>
            <a:r>
              <a:rPr lang="en-CA" sz="2200" b="1" dirty="0" err="1">
                <a:latin typeface="Arial" charset="0"/>
              </a:rPr>
              <a:t>Perspektif</a:t>
            </a:r>
            <a:r>
              <a:rPr lang="en-CA" sz="2200" b="1" dirty="0">
                <a:latin typeface="Arial" charset="0"/>
              </a:rPr>
              <a:t> </a:t>
            </a:r>
            <a:r>
              <a:rPr lang="en-CA" sz="2200" b="1" dirty="0" err="1">
                <a:latin typeface="Arial" charset="0"/>
              </a:rPr>
              <a:t>Keuangan</a:t>
            </a:r>
            <a:r>
              <a:rPr lang="en-CA" sz="2200" b="1" dirty="0">
                <a:latin typeface="Arial" charset="0"/>
              </a:rPr>
              <a:t> </a:t>
            </a:r>
            <a:r>
              <a:rPr lang="en-CA" sz="2200" b="1" i="1" dirty="0">
                <a:solidFill>
                  <a:schemeClr val="folHlink"/>
                </a:solidFill>
                <a:latin typeface="Arial" charset="0"/>
              </a:rPr>
              <a:t>(Financial)</a:t>
            </a:r>
          </a:p>
          <a:p>
            <a:pPr marL="609600" indent="-609600">
              <a:buFont typeface="Wingdings" pitchFamily="2" charset="2"/>
              <a:buAutoNum type="arabicPeriod"/>
            </a:pPr>
            <a:r>
              <a:rPr lang="en-CA" sz="2200" b="1" dirty="0" err="1">
                <a:latin typeface="Arial" charset="0"/>
              </a:rPr>
              <a:t>Perspektif</a:t>
            </a:r>
            <a:r>
              <a:rPr lang="en-CA" sz="2200" b="1" dirty="0">
                <a:latin typeface="Arial" charset="0"/>
              </a:rPr>
              <a:t> </a:t>
            </a:r>
            <a:r>
              <a:rPr lang="en-CA" sz="2200" b="1" dirty="0" err="1">
                <a:latin typeface="Arial" charset="0"/>
              </a:rPr>
              <a:t>Pelanggan</a:t>
            </a:r>
            <a:r>
              <a:rPr lang="en-CA" sz="2200" b="1" dirty="0">
                <a:latin typeface="Arial" charset="0"/>
              </a:rPr>
              <a:t> </a:t>
            </a:r>
            <a:r>
              <a:rPr lang="en-CA" sz="2200" b="1" i="1" dirty="0">
                <a:solidFill>
                  <a:schemeClr val="folHlink"/>
                </a:solidFill>
                <a:latin typeface="Arial" charset="0"/>
              </a:rPr>
              <a:t>(Customer)</a:t>
            </a:r>
          </a:p>
          <a:p>
            <a:pPr marL="609600" indent="-609600">
              <a:buFont typeface="Wingdings" pitchFamily="2" charset="2"/>
              <a:buAutoNum type="arabicPeriod"/>
            </a:pPr>
            <a:r>
              <a:rPr lang="en-CA" sz="2200" b="1" dirty="0" err="1">
                <a:latin typeface="Arial" charset="0"/>
              </a:rPr>
              <a:t>Perspektif</a:t>
            </a:r>
            <a:r>
              <a:rPr lang="en-CA" sz="2200" b="1" dirty="0">
                <a:latin typeface="Arial" charset="0"/>
              </a:rPr>
              <a:t> Proses </a:t>
            </a:r>
            <a:r>
              <a:rPr lang="en-CA" sz="2200" b="1" dirty="0" err="1">
                <a:latin typeface="Arial" charset="0"/>
              </a:rPr>
              <a:t>Bisnis</a:t>
            </a:r>
            <a:r>
              <a:rPr lang="en-CA" sz="2200" b="1" dirty="0">
                <a:latin typeface="Arial" charset="0"/>
              </a:rPr>
              <a:t> Internal </a:t>
            </a:r>
            <a:r>
              <a:rPr lang="en-CA" sz="2200" b="1" i="1" dirty="0">
                <a:solidFill>
                  <a:schemeClr val="folHlink"/>
                </a:solidFill>
                <a:latin typeface="Arial" charset="0"/>
              </a:rPr>
              <a:t>(Internal </a:t>
            </a:r>
            <a:r>
              <a:rPr lang="en-CA" sz="2200" b="1" i="1" dirty="0" smtClean="0">
                <a:solidFill>
                  <a:schemeClr val="folHlink"/>
                </a:solidFill>
                <a:latin typeface="Arial" charset="0"/>
              </a:rPr>
              <a:t>Business </a:t>
            </a:r>
            <a:r>
              <a:rPr lang="en-CA" sz="2200" b="1" i="1" dirty="0">
                <a:solidFill>
                  <a:schemeClr val="folHlink"/>
                </a:solidFill>
                <a:latin typeface="Arial" charset="0"/>
              </a:rPr>
              <a:t>Process )</a:t>
            </a:r>
          </a:p>
          <a:p>
            <a:pPr marL="609600" indent="-609600">
              <a:buFont typeface="Wingdings" pitchFamily="2" charset="2"/>
              <a:buAutoNum type="arabicPeriod"/>
            </a:pPr>
            <a:r>
              <a:rPr lang="en-CA" sz="2200" b="1" dirty="0" err="1">
                <a:latin typeface="Arial" charset="0"/>
              </a:rPr>
              <a:t>Pembelajaran</a:t>
            </a:r>
            <a:r>
              <a:rPr lang="en-CA" sz="2200" b="1" dirty="0">
                <a:latin typeface="Arial" charset="0"/>
              </a:rPr>
              <a:t> </a:t>
            </a:r>
            <a:r>
              <a:rPr lang="en-CA" sz="2200" b="1" dirty="0" err="1">
                <a:latin typeface="Arial" charset="0"/>
              </a:rPr>
              <a:t>dan</a:t>
            </a:r>
            <a:r>
              <a:rPr lang="en-CA" sz="2200" b="1" dirty="0">
                <a:latin typeface="Arial" charset="0"/>
              </a:rPr>
              <a:t> </a:t>
            </a:r>
            <a:r>
              <a:rPr lang="en-CA" sz="2200" b="1" dirty="0" err="1">
                <a:latin typeface="Arial" charset="0"/>
              </a:rPr>
              <a:t>Pertumbuhan</a:t>
            </a:r>
            <a:r>
              <a:rPr lang="en-CA" sz="2200" b="1" dirty="0">
                <a:latin typeface="Arial" charset="0"/>
              </a:rPr>
              <a:t> </a:t>
            </a:r>
            <a:r>
              <a:rPr lang="en-CA" sz="2200" b="1" i="1" dirty="0">
                <a:solidFill>
                  <a:schemeClr val="folHlink"/>
                </a:solidFill>
                <a:latin typeface="Arial" charset="0"/>
              </a:rPr>
              <a:t>(Learning and Growth)</a:t>
            </a:r>
            <a:r>
              <a:rPr lang="en-CA" sz="2200" b="1" i="1" dirty="0">
                <a:latin typeface="Arial" charset="0"/>
              </a:rPr>
              <a:t> </a:t>
            </a:r>
          </a:p>
          <a:p>
            <a:pPr marL="609600" indent="-609600">
              <a:buFont typeface="Wingdings" pitchFamily="2" charset="2"/>
              <a:buAutoNum type="arabicPeriod"/>
            </a:pPr>
            <a:endParaRPr lang="en-CA" sz="2200" b="1" i="1" dirty="0">
              <a:latin typeface="Arial" charset="0"/>
            </a:endParaRPr>
          </a:p>
          <a:p>
            <a:pPr marL="609600" indent="-609600">
              <a:buFont typeface="Wingdings" pitchFamily="2" charset="2"/>
              <a:buNone/>
            </a:pPr>
            <a:endParaRPr lang="en-CA" sz="2000" b="1" dirty="0">
              <a:latin typeface="Arial" charset="0"/>
              <a:cs typeface="Arial" charset="0"/>
            </a:endParaRPr>
          </a:p>
          <a:p>
            <a:pPr marL="609600" indent="-609600">
              <a:buFont typeface="Wingdings" pitchFamily="2" charset="2"/>
              <a:buNone/>
            </a:pPr>
            <a:r>
              <a:rPr lang="en-CA" sz="1800" b="1" dirty="0">
                <a:latin typeface="Arial" charset="0"/>
                <a:cs typeface="Arial" charset="0"/>
              </a:rPr>
              <a:t>				</a:t>
            </a:r>
            <a:r>
              <a:rPr lang="en-CA" sz="1800" b="1" i="1" dirty="0">
                <a:latin typeface="Arial" charset="0"/>
                <a:cs typeface="Arial" charset="0"/>
              </a:rPr>
              <a:t>(Alex Miller , 1998)</a:t>
            </a:r>
            <a:endParaRPr lang="en-CA" sz="1800" b="1" dirty="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762000"/>
            <a:ext cx="8229600" cy="5368925"/>
          </a:xfrm>
        </p:spPr>
        <p:txBody>
          <a:bodyPr>
            <a:normAutofit/>
          </a:bodyPr>
          <a:lstStyle/>
          <a:p>
            <a:pPr>
              <a:buFont typeface="Wingdings" pitchFamily="2" charset="2"/>
              <a:buNone/>
            </a:pPr>
            <a:r>
              <a:rPr lang="en-US" sz="2400" b="1"/>
              <a:t>● </a:t>
            </a:r>
            <a:r>
              <a:rPr lang="en-US" sz="2400" b="1" i="1">
                <a:solidFill>
                  <a:schemeClr val="folHlink"/>
                </a:solidFill>
              </a:rPr>
              <a:t>“SCORECARD”</a:t>
            </a:r>
            <a:r>
              <a:rPr lang="en-US" sz="2400" b="1" i="1"/>
              <a:t> </a:t>
            </a:r>
            <a:r>
              <a:rPr lang="en-US" sz="2000" b="1" i="1">
                <a:latin typeface="Arial" charset="0"/>
              </a:rPr>
              <a:t>adalah:</a:t>
            </a:r>
          </a:p>
          <a:p>
            <a:pPr>
              <a:buFont typeface="Wingdings" pitchFamily="2" charset="2"/>
              <a:buNone/>
            </a:pPr>
            <a:r>
              <a:rPr lang="en-CA" sz="2000" b="1" i="1">
                <a:latin typeface="Arial" charset="0"/>
              </a:rPr>
              <a:t>	</a:t>
            </a:r>
            <a:r>
              <a:rPr lang="en-CA" sz="2000" b="1">
                <a:latin typeface="Arial" charset="0"/>
              </a:rPr>
              <a:t>Kartu yang digunakan untuk mencatat skor</a:t>
            </a:r>
            <a:r>
              <a:rPr lang="en-CA" sz="2000" b="1" i="1">
                <a:latin typeface="Arial" charset="0"/>
              </a:rPr>
              <a:t> performance </a:t>
            </a:r>
            <a:r>
              <a:rPr lang="en-CA" sz="2000" b="1">
                <a:latin typeface="Arial" charset="0"/>
              </a:rPr>
              <a:t>organisasi dan juga untuk merencanakan skor yang hendak diwujudkan di masa depan</a:t>
            </a:r>
          </a:p>
          <a:p>
            <a:pPr>
              <a:buFont typeface="Wingdings" pitchFamily="2" charset="2"/>
              <a:buNone/>
            </a:pPr>
            <a:endParaRPr lang="en-CA" sz="2000" b="1">
              <a:latin typeface="Arial" charset="0"/>
            </a:endParaRPr>
          </a:p>
          <a:p>
            <a:pPr>
              <a:buFont typeface="Wingdings" pitchFamily="2" charset="2"/>
              <a:buNone/>
            </a:pPr>
            <a:r>
              <a:rPr lang="en-US" sz="2400" b="1">
                <a:latin typeface="Arial" charset="0"/>
                <a:cs typeface="Arial" charset="0"/>
              </a:rPr>
              <a:t>● BSC </a:t>
            </a:r>
            <a:r>
              <a:rPr lang="en-US" sz="2000" b="1">
                <a:latin typeface="Arial" charset="0"/>
                <a:cs typeface="Arial" charset="0"/>
              </a:rPr>
              <a:t>:</a:t>
            </a:r>
          </a:p>
          <a:p>
            <a:pPr>
              <a:buFontTx/>
              <a:buChar char="-"/>
            </a:pPr>
            <a:r>
              <a:rPr lang="en-CA" sz="2000" b="1">
                <a:latin typeface="Arial" charset="0"/>
                <a:cs typeface="Arial" charset="0"/>
              </a:rPr>
              <a:t>Konsep manajemen yang membantu </a:t>
            </a:r>
            <a:r>
              <a:rPr lang="en-CA" sz="2000" b="1">
                <a:solidFill>
                  <a:schemeClr val="folHlink"/>
                </a:solidFill>
                <a:latin typeface="Arial" charset="0"/>
                <a:cs typeface="Arial" charset="0"/>
              </a:rPr>
              <a:t>menerjemahkan “</a:t>
            </a:r>
            <a:r>
              <a:rPr lang="en-CA" sz="2000" b="1" i="1">
                <a:solidFill>
                  <a:schemeClr val="folHlink"/>
                </a:solidFill>
                <a:latin typeface="Arial" charset="0"/>
                <a:cs typeface="Arial" charset="0"/>
              </a:rPr>
              <a:t>strategi”</a:t>
            </a:r>
            <a:r>
              <a:rPr lang="en-CA" sz="2000" b="1">
                <a:solidFill>
                  <a:schemeClr val="folHlink"/>
                </a:solidFill>
                <a:latin typeface="Arial" charset="0"/>
                <a:cs typeface="Arial" charset="0"/>
              </a:rPr>
              <a:t>    ke dalam “</a:t>
            </a:r>
            <a:r>
              <a:rPr lang="en-CA" sz="2000" b="1" i="1">
                <a:solidFill>
                  <a:schemeClr val="folHlink"/>
                </a:solidFill>
                <a:latin typeface="Arial" charset="0"/>
                <a:cs typeface="Arial" charset="0"/>
              </a:rPr>
              <a:t>tindakan”</a:t>
            </a:r>
          </a:p>
          <a:p>
            <a:pPr>
              <a:buFontTx/>
              <a:buChar char="-"/>
            </a:pPr>
            <a:r>
              <a:rPr lang="en-CA" sz="2000" b="1">
                <a:latin typeface="Arial" charset="0"/>
                <a:cs typeface="Arial" charset="0"/>
              </a:rPr>
              <a:t>Dikembangkan di awal 1990-an oleh </a:t>
            </a:r>
            <a:r>
              <a:rPr lang="en-CA" sz="2000" b="1">
                <a:solidFill>
                  <a:schemeClr val="folHlink"/>
                </a:solidFill>
                <a:latin typeface="Arial" charset="0"/>
                <a:cs typeface="Arial" charset="0"/>
              </a:rPr>
              <a:t>Robert Kaplan</a:t>
            </a:r>
            <a:r>
              <a:rPr lang="en-CA" sz="2000" b="1">
                <a:latin typeface="Arial" charset="0"/>
                <a:cs typeface="Arial" charset="0"/>
              </a:rPr>
              <a:t> dan </a:t>
            </a:r>
            <a:r>
              <a:rPr lang="en-CA" sz="2000" b="1">
                <a:solidFill>
                  <a:schemeClr val="folHlink"/>
                </a:solidFill>
                <a:latin typeface="Arial" charset="0"/>
                <a:cs typeface="Arial" charset="0"/>
              </a:rPr>
              <a:t>David</a:t>
            </a:r>
            <a:r>
              <a:rPr lang="en-CA" sz="2000" b="1">
                <a:latin typeface="Arial" charset="0"/>
                <a:cs typeface="Arial" charset="0"/>
              </a:rPr>
              <a:t> </a:t>
            </a:r>
            <a:r>
              <a:rPr lang="en-CA" sz="2000" b="1">
                <a:solidFill>
                  <a:schemeClr val="folHlink"/>
                </a:solidFill>
                <a:latin typeface="Arial" charset="0"/>
                <a:cs typeface="Arial" charset="0"/>
              </a:rPr>
              <a:t>Norton</a:t>
            </a:r>
            <a:r>
              <a:rPr lang="en-CA" sz="2000" b="1">
                <a:latin typeface="Arial" charset="0"/>
                <a:cs typeface="Arial" charset="0"/>
              </a:rPr>
              <a:t>, sebagai upaya untuk memantau pencapaian tujuan organisasi, </a:t>
            </a:r>
            <a:r>
              <a:rPr lang="en-CA" sz="2000" b="1">
                <a:solidFill>
                  <a:schemeClr val="folHlink"/>
                </a:solidFill>
                <a:latin typeface="Arial" charset="0"/>
                <a:cs typeface="Arial" charset="0"/>
              </a:rPr>
              <a:t>tidak hanya dari perspektif (a) </a:t>
            </a:r>
            <a:r>
              <a:rPr lang="en-CA" sz="2000" b="1" i="1">
                <a:solidFill>
                  <a:schemeClr val="folHlink"/>
                </a:solidFill>
                <a:latin typeface="Arial" charset="0"/>
                <a:cs typeface="Arial" charset="0"/>
              </a:rPr>
              <a:t>finansial</a:t>
            </a:r>
            <a:r>
              <a:rPr lang="en-CA" sz="2000" b="1">
                <a:solidFill>
                  <a:schemeClr val="folHlink"/>
                </a:solidFill>
                <a:latin typeface="Arial" charset="0"/>
                <a:cs typeface="Arial" charset="0"/>
              </a:rPr>
              <a:t>, melainkan dari (b) </a:t>
            </a:r>
            <a:r>
              <a:rPr lang="en-CA" sz="2000" b="1" i="1">
                <a:solidFill>
                  <a:schemeClr val="folHlink"/>
                </a:solidFill>
                <a:latin typeface="Arial" charset="0"/>
                <a:cs typeface="Arial" charset="0"/>
              </a:rPr>
              <a:t>perspektif pelanggan</a:t>
            </a:r>
            <a:r>
              <a:rPr lang="en-CA" sz="2000" b="1">
                <a:solidFill>
                  <a:schemeClr val="folHlink"/>
                </a:solidFill>
                <a:latin typeface="Arial" charset="0"/>
                <a:cs typeface="Arial" charset="0"/>
              </a:rPr>
              <a:t>, ( c) </a:t>
            </a:r>
            <a:r>
              <a:rPr lang="en-CA" sz="2000" b="1" i="1">
                <a:solidFill>
                  <a:schemeClr val="folHlink"/>
                </a:solidFill>
                <a:latin typeface="Arial" charset="0"/>
                <a:cs typeface="Arial" charset="0"/>
              </a:rPr>
              <a:t>penyempurnaan proses internal</a:t>
            </a:r>
            <a:r>
              <a:rPr lang="en-CA" sz="2000" b="1">
                <a:solidFill>
                  <a:schemeClr val="folHlink"/>
                </a:solidFill>
                <a:latin typeface="Arial" charset="0"/>
                <a:cs typeface="Arial" charset="0"/>
              </a:rPr>
              <a:t>, serta (d) </a:t>
            </a:r>
            <a:r>
              <a:rPr lang="en-CA" sz="2000" b="1" i="1">
                <a:solidFill>
                  <a:schemeClr val="folHlink"/>
                </a:solidFill>
                <a:latin typeface="Arial" charset="0"/>
                <a:cs typeface="Arial" charset="0"/>
              </a:rPr>
              <a:t>pembelajaran dan inovasi (pertumbuhan) </a:t>
            </a:r>
          </a:p>
          <a:p>
            <a:pPr>
              <a:buFont typeface="Wingdings" pitchFamily="2" charset="2"/>
              <a:buNone/>
            </a:pPr>
            <a:endParaRPr lang="en-US" sz="2400" b="1" i="1">
              <a:solidFill>
                <a:schemeClr val="folHlink"/>
              </a:solidFill>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CA" sz="3600" b="1">
                <a:solidFill>
                  <a:schemeClr val="folHlink"/>
                </a:solidFill>
              </a:rPr>
              <a:t>BSC ?</a:t>
            </a:r>
            <a:endParaRPr lang="en-US" sz="3600" b="1">
              <a:solidFill>
                <a:schemeClr val="folHlink"/>
              </a:solidFill>
            </a:endParaRPr>
          </a:p>
        </p:txBody>
      </p:sp>
      <p:sp>
        <p:nvSpPr>
          <p:cNvPr id="13315" name="Rectangle 3"/>
          <p:cNvSpPr>
            <a:spLocks noGrp="1" noChangeArrowheads="1"/>
          </p:cNvSpPr>
          <p:nvPr>
            <p:ph idx="1"/>
          </p:nvPr>
        </p:nvSpPr>
        <p:spPr/>
        <p:txBody>
          <a:bodyPr>
            <a:normAutofit fontScale="92500" lnSpcReduction="20000"/>
          </a:bodyPr>
          <a:lstStyle/>
          <a:p>
            <a:pPr>
              <a:buFont typeface="Wingdings" pitchFamily="2" charset="2"/>
              <a:buNone/>
              <a:tabLst>
                <a:tab pos="5311775" algn="l"/>
              </a:tabLst>
            </a:pPr>
            <a:r>
              <a:rPr lang="en-CA" sz="2400" b="1"/>
              <a:t>BSC </a:t>
            </a:r>
            <a:r>
              <a:rPr lang="en-CA" sz="2200" b="1">
                <a:latin typeface="Comic Sans MS" pitchFamily="66" charset="0"/>
              </a:rPr>
              <a:t>adalah sebagai alat manajemen, suatu sistem pengukuran dan juga sistem manajemen kinerja, yang mampu membantu berbagai organisasi untuk merencanakan, memfokus, dan mengelola strateginya</a:t>
            </a:r>
            <a:r>
              <a:rPr lang="en-CA" sz="2000" b="1">
                <a:latin typeface="Comic Sans MS" pitchFamily="66" charset="0"/>
              </a:rPr>
              <a:t> </a:t>
            </a:r>
          </a:p>
          <a:p>
            <a:pPr>
              <a:buFont typeface="Wingdings" pitchFamily="2" charset="2"/>
              <a:buNone/>
              <a:tabLst>
                <a:tab pos="5311775" algn="l"/>
              </a:tabLst>
            </a:pPr>
            <a:r>
              <a:rPr lang="en-CA" sz="1800" b="1" i="1">
                <a:latin typeface="Arial" charset="0"/>
              </a:rPr>
              <a:t>                                            </a:t>
            </a:r>
            <a:r>
              <a:rPr lang="en-CA" sz="1800" b="1" i="1">
                <a:solidFill>
                  <a:schemeClr val="folHlink"/>
                </a:solidFill>
                <a:latin typeface="Arial" charset="0"/>
              </a:rPr>
              <a:t>(Jeny Marmen)</a:t>
            </a:r>
          </a:p>
          <a:p>
            <a:pPr>
              <a:buFont typeface="Wingdings" pitchFamily="2" charset="2"/>
              <a:buNone/>
              <a:tabLst>
                <a:tab pos="5311775" algn="l"/>
              </a:tabLst>
            </a:pPr>
            <a:r>
              <a:rPr lang="en-CA" sz="2400" b="1">
                <a:latin typeface="Arial" charset="0"/>
              </a:rPr>
              <a:t>BSC </a:t>
            </a:r>
            <a:r>
              <a:rPr lang="en-CA" sz="2200" b="1">
                <a:latin typeface="Comic Sans MS" pitchFamily="66" charset="0"/>
              </a:rPr>
              <a:t>adalah suatu sistem manajemen stratejik yang berbasis pengukuran </a:t>
            </a:r>
            <a:r>
              <a:rPr lang="en-CA" sz="2200" b="1" i="1">
                <a:latin typeface="Comic Sans MS" pitchFamily="66" charset="0"/>
              </a:rPr>
              <a:t>(measurement), </a:t>
            </a:r>
            <a:r>
              <a:rPr lang="en-CA" sz="2200" b="1">
                <a:latin typeface="Comic Sans MS" pitchFamily="66" charset="0"/>
              </a:rPr>
              <a:t>menetapkan</a:t>
            </a:r>
            <a:r>
              <a:rPr lang="en-CA" sz="2200" b="1" i="1">
                <a:latin typeface="Comic Sans MS" pitchFamily="66" charset="0"/>
              </a:rPr>
              <a:t> </a:t>
            </a:r>
            <a:r>
              <a:rPr lang="en-CA" sz="2200" b="1">
                <a:latin typeface="Comic Sans MS" pitchFamily="66" charset="0"/>
              </a:rPr>
              <a:t>aktivitas-aktivitas dalam suatu strategi, dan memonitor kinerja strategi tersebut dalam mencapai tujuannya.</a:t>
            </a:r>
          </a:p>
          <a:p>
            <a:pPr>
              <a:buFont typeface="Wingdings" pitchFamily="2" charset="2"/>
              <a:buNone/>
              <a:tabLst>
                <a:tab pos="5311775" algn="l"/>
              </a:tabLst>
            </a:pPr>
            <a:endParaRPr lang="en-CA" sz="900" b="1">
              <a:latin typeface="Comic Sans MS" pitchFamily="66" charset="0"/>
            </a:endParaRPr>
          </a:p>
          <a:p>
            <a:pPr>
              <a:buFont typeface="Wingdings" pitchFamily="2" charset="2"/>
              <a:buNone/>
              <a:tabLst>
                <a:tab pos="5311775" algn="l"/>
              </a:tabLst>
            </a:pPr>
            <a:r>
              <a:rPr lang="en-CA" sz="1600" b="1">
                <a:latin typeface="Comic Sans MS" pitchFamily="66" charset="0"/>
              </a:rPr>
              <a:t>	                   </a:t>
            </a:r>
            <a:r>
              <a:rPr lang="en-CA" sz="1800" b="1" i="1">
                <a:solidFill>
                  <a:schemeClr val="folHlink"/>
                </a:solidFill>
                <a:latin typeface="Arial" charset="0"/>
              </a:rPr>
              <a:t>(Robert Kaplan dan David Norton)</a:t>
            </a:r>
            <a:endParaRPr lang="en-US" sz="1800" b="1">
              <a:solidFill>
                <a:schemeClr val="folHlink"/>
              </a:solidFill>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CA" sz="3600" b="1">
                <a:latin typeface="Comic Sans MS" pitchFamily="66" charset="0"/>
              </a:rPr>
              <a:t>BSC DAN PENGUKURAN KINERJA</a:t>
            </a:r>
            <a:endParaRPr lang="en-US" sz="3600" b="1">
              <a:latin typeface="Comic Sans MS" pitchFamily="66" charset="0"/>
            </a:endParaRPr>
          </a:p>
        </p:txBody>
      </p:sp>
      <p:sp>
        <p:nvSpPr>
          <p:cNvPr id="15363" name="Rectangle 3"/>
          <p:cNvSpPr>
            <a:spLocks noGrp="1" noChangeArrowheads="1"/>
          </p:cNvSpPr>
          <p:nvPr>
            <p:ph idx="1"/>
          </p:nvPr>
        </p:nvSpPr>
        <p:spPr>
          <a:xfrm>
            <a:off x="457200" y="1600200"/>
            <a:ext cx="8382000" cy="4530725"/>
          </a:xfrm>
        </p:spPr>
        <p:txBody>
          <a:bodyPr>
            <a:normAutofit/>
          </a:bodyPr>
          <a:lstStyle/>
          <a:p>
            <a:pPr marL="609600" indent="-609600">
              <a:lnSpc>
                <a:spcPct val="90000"/>
              </a:lnSpc>
              <a:buFont typeface="Wingdings" pitchFamily="2" charset="2"/>
              <a:buAutoNum type="arabicPeriod"/>
            </a:pPr>
            <a:r>
              <a:rPr lang="en-CA" sz="2400" b="1">
                <a:latin typeface="Comic Sans MS" pitchFamily="66" charset="0"/>
              </a:rPr>
              <a:t>Pengukuran kinerja merupakan salah satu faktor penting dalam perusahaan / organisasi. Selain digunakan untuk menilai keberhasilan organisasi, juga digunakan untuk menentukan </a:t>
            </a:r>
            <a:r>
              <a:rPr lang="en-CA" sz="2400" b="1">
                <a:solidFill>
                  <a:schemeClr val="folHlink"/>
                </a:solidFill>
                <a:latin typeface="Comic Sans MS" pitchFamily="66" charset="0"/>
              </a:rPr>
              <a:t>“sistem imbalan”</a:t>
            </a:r>
          </a:p>
          <a:p>
            <a:pPr marL="609600" indent="-609600">
              <a:lnSpc>
                <a:spcPct val="90000"/>
              </a:lnSpc>
              <a:buFont typeface="Wingdings" pitchFamily="2" charset="2"/>
              <a:buAutoNum type="arabicPeriod"/>
            </a:pPr>
            <a:r>
              <a:rPr lang="en-CA" sz="2400" b="1">
                <a:latin typeface="Comic Sans MS" pitchFamily="66" charset="0"/>
              </a:rPr>
              <a:t>BSC tidak hanya sekedar alat pengukur kinerja, tetapi merupakan suatu </a:t>
            </a:r>
            <a:r>
              <a:rPr lang="en-CA" sz="2400" b="1">
                <a:solidFill>
                  <a:schemeClr val="folHlink"/>
                </a:solidFill>
                <a:latin typeface="Comic Sans MS" pitchFamily="66" charset="0"/>
              </a:rPr>
              <a:t>bentuk transformasi stratejik kepada seluruh tingkatan dlm organisasi</a:t>
            </a:r>
          </a:p>
          <a:p>
            <a:pPr marL="609600" indent="-609600">
              <a:lnSpc>
                <a:spcPct val="90000"/>
              </a:lnSpc>
              <a:buFont typeface="Wingdings" pitchFamily="2" charset="2"/>
              <a:buAutoNum type="arabicPeriod"/>
            </a:pPr>
            <a:r>
              <a:rPr lang="en-CA" sz="2400" b="1">
                <a:latin typeface="Comic Sans MS" pitchFamily="66" charset="0"/>
              </a:rPr>
              <a:t>Pengukuran kinerja yang komprehensif tidak hanya ukuran2 keuangan tetapi penggabungan ukuran2 </a:t>
            </a:r>
            <a:r>
              <a:rPr lang="en-CA" sz="2400" b="1" i="1">
                <a:solidFill>
                  <a:schemeClr val="folHlink"/>
                </a:solidFill>
                <a:latin typeface="Comic Sans MS" pitchFamily="66" charset="0"/>
              </a:rPr>
              <a:t>keuangan dan non keuangan</a:t>
            </a:r>
            <a:r>
              <a:rPr lang="en-CA" sz="2400" b="1">
                <a:latin typeface="Comic Sans MS" pitchFamily="66" charset="0"/>
              </a:rPr>
              <a:t> sehingga organisasi dapat berjalan dengan baik</a:t>
            </a:r>
          </a:p>
          <a:p>
            <a:pPr marL="609600" indent="-609600">
              <a:lnSpc>
                <a:spcPct val="90000"/>
              </a:lnSpc>
              <a:buFont typeface="Wingdings" pitchFamily="2" charset="2"/>
              <a:buAutoNum type="arabicPeriod"/>
            </a:pPr>
            <a:endParaRPr lang="en-US" sz="2400" b="1">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CA" sz="3600" b="1">
                <a:solidFill>
                  <a:schemeClr val="folHlink"/>
                </a:solidFill>
                <a:latin typeface="Comic Sans MS" pitchFamily="66" charset="0"/>
              </a:rPr>
              <a:t>MANFAAT BSC dalam </a:t>
            </a:r>
            <a:br>
              <a:rPr lang="en-CA" sz="3600" b="1">
                <a:solidFill>
                  <a:schemeClr val="folHlink"/>
                </a:solidFill>
                <a:latin typeface="Comic Sans MS" pitchFamily="66" charset="0"/>
              </a:rPr>
            </a:br>
            <a:r>
              <a:rPr lang="en-CA" sz="3600" b="1">
                <a:solidFill>
                  <a:schemeClr val="folHlink"/>
                </a:solidFill>
                <a:latin typeface="Comic Sans MS" pitchFamily="66" charset="0"/>
              </a:rPr>
              <a:t>PENGUKURAN KINERJA</a:t>
            </a:r>
            <a:endParaRPr lang="en-US" sz="3600" b="1">
              <a:solidFill>
                <a:schemeClr val="folHlink"/>
              </a:solidFill>
              <a:latin typeface="Comic Sans MS" pitchFamily="66" charset="0"/>
            </a:endParaRPr>
          </a:p>
        </p:txBody>
      </p:sp>
      <p:sp>
        <p:nvSpPr>
          <p:cNvPr id="14339" name="Rectangle 3"/>
          <p:cNvSpPr>
            <a:spLocks noGrp="1" noChangeArrowheads="1"/>
          </p:cNvSpPr>
          <p:nvPr>
            <p:ph idx="1"/>
          </p:nvPr>
        </p:nvSpPr>
        <p:spPr>
          <a:xfrm>
            <a:off x="457200" y="1600200"/>
            <a:ext cx="8229600" cy="4876800"/>
          </a:xfrm>
        </p:spPr>
        <p:txBody>
          <a:bodyPr>
            <a:normAutofit/>
          </a:bodyPr>
          <a:lstStyle/>
          <a:p>
            <a:pPr marL="609600" indent="-609600">
              <a:lnSpc>
                <a:spcPct val="90000"/>
              </a:lnSpc>
              <a:buFont typeface="Wingdings" pitchFamily="2" charset="2"/>
              <a:buNone/>
            </a:pPr>
            <a:r>
              <a:rPr lang="en-CA" sz="2800" b="1">
                <a:latin typeface="Arial" charset="0"/>
                <a:cs typeface="Arial" charset="0"/>
              </a:rPr>
              <a:t>● </a:t>
            </a:r>
            <a:r>
              <a:rPr lang="en-CA" sz="2800" b="1">
                <a:latin typeface="Comic Sans MS" pitchFamily="66" charset="0"/>
              </a:rPr>
              <a:t>Penilaian Kinerja dapat dimanfaatkan oleh manajemen untuk:</a:t>
            </a:r>
          </a:p>
          <a:p>
            <a:pPr marL="990600" lvl="1" indent="-533400">
              <a:lnSpc>
                <a:spcPct val="90000"/>
              </a:lnSpc>
            </a:pPr>
            <a:r>
              <a:rPr lang="en-CA" sz="2400" b="1">
                <a:latin typeface="Comic Sans MS" pitchFamily="66" charset="0"/>
              </a:rPr>
              <a:t>Mengelola operasi organisasi secara efektif dan efisien dengan cara memotivasi karyawan</a:t>
            </a:r>
          </a:p>
          <a:p>
            <a:pPr marL="990600" lvl="1" indent="-533400">
              <a:lnSpc>
                <a:spcPct val="90000"/>
              </a:lnSpc>
            </a:pPr>
            <a:r>
              <a:rPr lang="en-CA" sz="2400" b="1">
                <a:latin typeface="Comic Sans MS" pitchFamily="66" charset="0"/>
              </a:rPr>
              <a:t>Membantu pengambilan keputusan dalam hal promosi, pemberhentian, mutasi dll.</a:t>
            </a:r>
          </a:p>
          <a:p>
            <a:pPr marL="990600" lvl="1" indent="-533400">
              <a:lnSpc>
                <a:spcPct val="90000"/>
              </a:lnSpc>
            </a:pPr>
            <a:r>
              <a:rPr lang="en-CA" sz="2400" b="1">
                <a:latin typeface="Comic Sans MS" pitchFamily="66" charset="0"/>
              </a:rPr>
              <a:t>Mengidentifikasi pengembangan dan kebutuhan diklat karyawan </a:t>
            </a:r>
          </a:p>
          <a:p>
            <a:pPr marL="990600" lvl="1" indent="-533400">
              <a:lnSpc>
                <a:spcPct val="90000"/>
              </a:lnSpc>
            </a:pPr>
            <a:r>
              <a:rPr lang="en-CA" sz="2400" b="1">
                <a:latin typeface="Comic Sans MS" pitchFamily="66" charset="0"/>
              </a:rPr>
              <a:t>Menyediakan umpan balik bagi karyawan mengenai bgmn atasan menilai kinerja mereka</a:t>
            </a:r>
          </a:p>
          <a:p>
            <a:pPr marL="990600" lvl="1" indent="-533400">
              <a:lnSpc>
                <a:spcPct val="90000"/>
              </a:lnSpc>
            </a:pPr>
            <a:r>
              <a:rPr lang="en-CA" sz="2400" b="1">
                <a:latin typeface="Comic Sans MS" pitchFamily="66" charset="0"/>
              </a:rPr>
              <a:t>Menjadi dasar bagi pemberian </a:t>
            </a:r>
            <a:r>
              <a:rPr lang="en-CA" sz="2400" b="1" i="1">
                <a:solidFill>
                  <a:schemeClr val="folHlink"/>
                </a:solidFill>
                <a:latin typeface="Comic Sans MS" pitchFamily="66" charset="0"/>
              </a:rPr>
              <a:t>reward</a:t>
            </a:r>
            <a:r>
              <a:rPr lang="en-CA" sz="2400" b="1">
                <a:solidFill>
                  <a:schemeClr val="folHlink"/>
                </a:solidFill>
                <a:latin typeface="Comic Sans MS" pitchFamily="66" charset="0"/>
              </a:rPr>
              <a:t> </a:t>
            </a:r>
            <a:r>
              <a:rPr lang="en-CA" sz="2400" b="1">
                <a:latin typeface="Comic Sans MS" pitchFamily="66" charset="0"/>
              </a:rPr>
              <a:t>ataupun</a:t>
            </a:r>
            <a:r>
              <a:rPr lang="en-CA" sz="2400" b="1">
                <a:latin typeface="Arial" charset="0"/>
              </a:rPr>
              <a:t> </a:t>
            </a:r>
            <a:r>
              <a:rPr lang="en-CA" sz="2400" b="1" i="1">
                <a:solidFill>
                  <a:schemeClr val="folHlink"/>
                </a:solidFill>
                <a:latin typeface="Arial" charset="0"/>
              </a:rPr>
              <a:t>punishment</a:t>
            </a:r>
            <a:r>
              <a:rPr lang="en-CA" sz="2400" b="1" i="1">
                <a:latin typeface="Arial" charset="0"/>
              </a:rPr>
              <a:t> </a:t>
            </a:r>
            <a:endParaRPr lang="en-CA" sz="2400" b="1">
              <a:latin typeface="Arial" charset="0"/>
            </a:endParaRPr>
          </a:p>
          <a:p>
            <a:pPr marL="609600" indent="-609600">
              <a:lnSpc>
                <a:spcPct val="90000"/>
              </a:lnSpc>
              <a:buFont typeface="Wingdings" pitchFamily="2" charset="2"/>
              <a:buNone/>
            </a:pPr>
            <a:endParaRPr lang="en-US" sz="2800" b="1">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CA" sz="3200" b="1">
                <a:solidFill>
                  <a:schemeClr val="folHlink"/>
                </a:solidFill>
                <a:latin typeface="Comic Sans MS" pitchFamily="66" charset="0"/>
              </a:rPr>
              <a:t>4 PERSPEKTIF pada BSC</a:t>
            </a:r>
            <a:r>
              <a:rPr lang="en-CA" sz="3200" b="1">
                <a:latin typeface="Comic Sans MS" pitchFamily="66" charset="0"/>
              </a:rPr>
              <a:t> </a:t>
            </a:r>
            <a:endParaRPr lang="en-US" sz="3200" b="1">
              <a:latin typeface="Comic Sans MS" pitchFamily="66" charset="0"/>
            </a:endParaRPr>
          </a:p>
        </p:txBody>
      </p:sp>
      <p:sp>
        <p:nvSpPr>
          <p:cNvPr id="12291" name="Rectangle 3"/>
          <p:cNvSpPr>
            <a:spLocks noGrp="1" noChangeArrowheads="1"/>
          </p:cNvSpPr>
          <p:nvPr>
            <p:ph idx="1"/>
          </p:nvPr>
        </p:nvSpPr>
        <p:spPr/>
        <p:txBody>
          <a:bodyPr>
            <a:normAutofit fontScale="85000" lnSpcReduction="10000"/>
          </a:bodyPr>
          <a:lstStyle/>
          <a:p>
            <a:pPr marL="609600" indent="-609600">
              <a:buFont typeface="Wingdings" pitchFamily="2" charset="2"/>
              <a:buNone/>
            </a:pPr>
            <a:r>
              <a:rPr lang="en-CA" sz="2400" b="1">
                <a:latin typeface="Comic Sans MS" pitchFamily="66" charset="0"/>
              </a:rPr>
              <a:t>BSC melakukan pendekatan yg lebih komprehensif melalui 4 perspektif yaitu:</a:t>
            </a:r>
          </a:p>
          <a:p>
            <a:pPr marL="609600" indent="-609600">
              <a:buFont typeface="Wingdings" pitchFamily="2" charset="2"/>
              <a:buNone/>
            </a:pPr>
            <a:r>
              <a:rPr lang="en-CA" sz="2400" b="1">
                <a:latin typeface="Comic Sans MS" pitchFamily="66" charset="0"/>
              </a:rPr>
              <a:t>	</a:t>
            </a:r>
            <a:r>
              <a:rPr lang="en-CA" sz="2400" b="1">
                <a:solidFill>
                  <a:schemeClr val="folHlink"/>
                </a:solidFill>
                <a:latin typeface="Comic Sans MS" pitchFamily="66" charset="0"/>
              </a:rPr>
              <a:t>1. Perspektif Finansial / Keuangan:</a:t>
            </a:r>
          </a:p>
          <a:p>
            <a:pPr marL="609600" indent="-609600">
              <a:buFont typeface="Wingdings" pitchFamily="2" charset="2"/>
              <a:buNone/>
            </a:pPr>
            <a:r>
              <a:rPr lang="en-CA" sz="2800">
                <a:latin typeface="Comic Sans MS" pitchFamily="66" charset="0"/>
              </a:rPr>
              <a:t>	</a:t>
            </a:r>
            <a:r>
              <a:rPr lang="en-CA" sz="2000" b="1">
                <a:latin typeface="Comic Sans MS" pitchFamily="66" charset="0"/>
              </a:rPr>
              <a:t>Perspektif keuangan menjadi perhatian dalam BSC karena ukuran keuangan mrupakan konsekuensi ekonomi yang terjadi akibat keputusan dan kebijakan. Tujuan pencapaian kinerja keuangan yang baik merupakan fokus dari tujuan2 yang ada dalam tiga perspektif lainnya (Customer, Int.Bis.Process, Learning &amp; Growth)</a:t>
            </a:r>
          </a:p>
          <a:p>
            <a:pPr marL="609600" indent="-609600">
              <a:buFont typeface="Wingdings" pitchFamily="2" charset="2"/>
              <a:buNone/>
            </a:pPr>
            <a:r>
              <a:rPr lang="en-CA" sz="2000" b="1">
                <a:latin typeface="Comic Sans MS" pitchFamily="66" charset="0"/>
              </a:rPr>
              <a:t>	Sasaran2 perspektif keuangan dibedakan pada masing2 tahap dalam siklus bisnis yaitu:      </a:t>
            </a:r>
            <a:r>
              <a:rPr lang="en-CA" sz="2000" b="1" i="1">
                <a:solidFill>
                  <a:schemeClr val="folHlink"/>
                </a:solidFill>
                <a:latin typeface="Comic Sans MS" pitchFamily="66" charset="0"/>
              </a:rPr>
              <a:t>Growth</a:t>
            </a:r>
            <a:r>
              <a:rPr lang="en-CA" sz="2000" b="1">
                <a:solidFill>
                  <a:schemeClr val="folHlink"/>
                </a:solidFill>
                <a:latin typeface="Comic Sans MS" pitchFamily="66" charset="0"/>
              </a:rPr>
              <a:t> (tumbuh berkembang), </a:t>
            </a:r>
            <a:r>
              <a:rPr lang="en-CA" sz="2000" b="1" i="1">
                <a:solidFill>
                  <a:schemeClr val="folHlink"/>
                </a:solidFill>
                <a:latin typeface="Comic Sans MS" pitchFamily="66" charset="0"/>
              </a:rPr>
              <a:t>Sustain</a:t>
            </a:r>
            <a:r>
              <a:rPr lang="en-CA" sz="2000" b="1">
                <a:solidFill>
                  <a:schemeClr val="folHlink"/>
                </a:solidFill>
                <a:latin typeface="Comic Sans MS" pitchFamily="66" charset="0"/>
              </a:rPr>
              <a:t> (bertahan), </a:t>
            </a:r>
            <a:r>
              <a:rPr lang="en-CA" sz="2000" b="1" i="1">
                <a:solidFill>
                  <a:schemeClr val="folHlink"/>
                </a:solidFill>
                <a:latin typeface="Comic Sans MS" pitchFamily="66" charset="0"/>
              </a:rPr>
              <a:t>Harvest</a:t>
            </a:r>
            <a:r>
              <a:rPr lang="en-CA" sz="2000" b="1">
                <a:solidFill>
                  <a:schemeClr val="folHlink"/>
                </a:solidFill>
                <a:latin typeface="Comic Sans MS" pitchFamily="66" charset="0"/>
              </a:rPr>
              <a:t> (panen)</a:t>
            </a:r>
            <a:endParaRPr lang="en-US" sz="2000" b="1">
              <a:solidFill>
                <a:schemeClr val="folHlink"/>
              </a:solidFill>
              <a:latin typeface="Comic Sans MS" pitchFamily="66" charset="0"/>
            </a:endParaRPr>
          </a:p>
        </p:txBody>
      </p:sp>
      <p:sp>
        <p:nvSpPr>
          <p:cNvPr id="12292" name="AutoShape 4"/>
          <p:cNvSpPr>
            <a:spLocks noChangeArrowheads="1"/>
          </p:cNvSpPr>
          <p:nvPr/>
        </p:nvSpPr>
        <p:spPr bwMode="auto">
          <a:xfrm>
            <a:off x="5257800" y="5334000"/>
            <a:ext cx="304800" cy="762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533400"/>
            <a:ext cx="8305800" cy="5597525"/>
          </a:xfrm>
        </p:spPr>
        <p:txBody>
          <a:bodyPr>
            <a:normAutofit lnSpcReduction="10000"/>
          </a:bodyPr>
          <a:lstStyle/>
          <a:p>
            <a:pPr>
              <a:buFont typeface="Wingdings" pitchFamily="2" charset="2"/>
              <a:buNone/>
            </a:pPr>
            <a:r>
              <a:rPr lang="en-CA" sz="2400" b="1">
                <a:effectLst/>
                <a:latin typeface="Comic Sans MS" pitchFamily="66" charset="0"/>
              </a:rPr>
              <a:t>	</a:t>
            </a:r>
            <a:r>
              <a:rPr lang="en-CA" sz="2400" b="1">
                <a:solidFill>
                  <a:schemeClr val="folHlink"/>
                </a:solidFill>
                <a:effectLst/>
                <a:latin typeface="Comic Sans MS" pitchFamily="66" charset="0"/>
              </a:rPr>
              <a:t>2. Perspektif Pelanggan (Customer) :</a:t>
            </a:r>
          </a:p>
          <a:p>
            <a:pPr>
              <a:buFont typeface="Wingdings" pitchFamily="2" charset="2"/>
              <a:buNone/>
            </a:pPr>
            <a:r>
              <a:rPr lang="en-CA" sz="2400" b="1">
                <a:effectLst/>
                <a:latin typeface="Comic Sans MS" pitchFamily="66" charset="0"/>
              </a:rPr>
              <a:t>	</a:t>
            </a:r>
            <a:r>
              <a:rPr lang="en-CA" sz="2000" b="1">
                <a:effectLst/>
                <a:latin typeface="Comic Sans MS" pitchFamily="66" charset="0"/>
              </a:rPr>
              <a:t>- Kelompok Inti : pangsa pasar, tingkat perolehan para pelanggan baru, kemampuan mempertahankan para pelanggan lama, tingkat kepuasan pelanggan, dan tingkat profitabilitas pelanggan</a:t>
            </a:r>
          </a:p>
          <a:p>
            <a:pPr>
              <a:buFont typeface="Wingdings" pitchFamily="2" charset="2"/>
              <a:buNone/>
            </a:pPr>
            <a:r>
              <a:rPr lang="en-CA" sz="2000" b="1">
                <a:effectLst/>
                <a:latin typeface="Comic Sans MS" pitchFamily="66" charset="0"/>
              </a:rPr>
              <a:t>	- Kelompok penunjang : atribut atribut produk ( fungsi,harga dan mutu), hubungan dengan pelanggan, dan citra serta reputasi perusahaan/organisasi beserta produk-produknya.</a:t>
            </a:r>
          </a:p>
          <a:p>
            <a:pPr>
              <a:buFont typeface="Wingdings" pitchFamily="2" charset="2"/>
              <a:buNone/>
            </a:pPr>
            <a:endParaRPr lang="en-CA" sz="2000" b="1">
              <a:effectLst/>
              <a:latin typeface="Comic Sans MS" pitchFamily="66" charset="0"/>
            </a:endParaRPr>
          </a:p>
          <a:p>
            <a:pPr>
              <a:buFont typeface="Wingdings" pitchFamily="2" charset="2"/>
              <a:buNone/>
            </a:pPr>
            <a:r>
              <a:rPr lang="en-CA" sz="2000" b="1">
                <a:effectLst/>
                <a:latin typeface="Comic Sans MS" pitchFamily="66" charset="0"/>
              </a:rPr>
              <a:t>	</a:t>
            </a:r>
            <a:r>
              <a:rPr lang="en-CA" sz="2400" b="1">
                <a:solidFill>
                  <a:schemeClr val="folHlink"/>
                </a:solidFill>
                <a:effectLst/>
                <a:latin typeface="Comic Sans MS" pitchFamily="66" charset="0"/>
              </a:rPr>
              <a:t>3. Perspektif Proses Bisnis Internal :</a:t>
            </a:r>
          </a:p>
          <a:p>
            <a:pPr>
              <a:buFont typeface="Wingdings" pitchFamily="2" charset="2"/>
              <a:buNone/>
            </a:pPr>
            <a:r>
              <a:rPr lang="en-CA" sz="2400" b="1">
                <a:effectLst/>
                <a:latin typeface="Comic Sans MS" pitchFamily="66" charset="0"/>
              </a:rPr>
              <a:t>	</a:t>
            </a:r>
            <a:r>
              <a:rPr lang="en-CA" sz="2000" b="1">
                <a:effectLst/>
                <a:latin typeface="Comic Sans MS" pitchFamily="66" charset="0"/>
              </a:rPr>
              <a:t>Proses bisnis internal mempunyai nilai-nilai yang diinginkan konsumen dan dapat memberikan pengembalian yang diharapkan oleh para pemegang saham yang meliputi inovasi, proses operasi, dan proses penyampaian produk atau jasa pelanggan. </a:t>
            </a:r>
            <a:r>
              <a:rPr lang="en-CA" sz="2400" b="1">
                <a:effectLst/>
                <a:latin typeface="Comic Sans MS" pitchFamily="66" charset="0"/>
              </a:rPr>
              <a:t>   </a:t>
            </a:r>
            <a:endParaRPr lang="en-US" sz="2400" b="1">
              <a:effectLst/>
              <a:latin typeface="Comic Sans MS"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990600"/>
            <a:ext cx="8077200" cy="5140325"/>
          </a:xfrm>
        </p:spPr>
        <p:txBody>
          <a:bodyPr>
            <a:normAutofit/>
          </a:bodyPr>
          <a:lstStyle/>
          <a:p>
            <a:pPr>
              <a:buFont typeface="Wingdings" pitchFamily="2" charset="2"/>
              <a:buNone/>
            </a:pPr>
            <a:r>
              <a:rPr lang="en-CA"/>
              <a:t>	</a:t>
            </a:r>
            <a:r>
              <a:rPr lang="en-CA" sz="2400" b="1">
                <a:solidFill>
                  <a:schemeClr val="folHlink"/>
                </a:solidFill>
                <a:latin typeface="Comic Sans MS" pitchFamily="66" charset="0"/>
              </a:rPr>
              <a:t>4. Perspektif Pembelajaran dan Pertumbuhan (Learning and Growth):</a:t>
            </a:r>
          </a:p>
          <a:p>
            <a:pPr>
              <a:buFont typeface="Wingdings" pitchFamily="2" charset="2"/>
              <a:buNone/>
            </a:pPr>
            <a:r>
              <a:rPr lang="en-CA" sz="2400" b="1">
                <a:latin typeface="Comic Sans MS" pitchFamily="66" charset="0"/>
              </a:rPr>
              <a:t>	</a:t>
            </a:r>
            <a:r>
              <a:rPr lang="en-CA" sz="2000" b="1">
                <a:latin typeface="Comic Sans MS" pitchFamily="66" charset="0"/>
              </a:rPr>
              <a:t>Mengembangkan pengukuran dan tujuan untuk mendorong organisasi agar berjalan dan tumbuh dengan tujuan menyediakan infrastruktur untuk mendukung pencapaian ketiga perspektif lainnya, dengan memperhatikan faktor:</a:t>
            </a:r>
          </a:p>
          <a:p>
            <a:pPr>
              <a:buFont typeface="Wingdings" pitchFamily="2" charset="2"/>
              <a:buNone/>
            </a:pPr>
            <a:r>
              <a:rPr lang="en-CA" sz="2000" b="1">
                <a:latin typeface="Comic Sans MS" pitchFamily="66" charset="0"/>
              </a:rPr>
              <a:t>	- </a:t>
            </a:r>
            <a:r>
              <a:rPr lang="en-CA" sz="2000" b="1" u="sng">
                <a:latin typeface="Comic Sans MS" pitchFamily="66" charset="0"/>
              </a:rPr>
              <a:t>Kepuasan karyawan</a:t>
            </a:r>
            <a:r>
              <a:rPr lang="en-CA" sz="2000" b="1">
                <a:latin typeface="Comic Sans MS" pitchFamily="66" charset="0"/>
              </a:rPr>
              <a:t> : Keterlibatan dalam pengambilan keputusan, pengakuan, akses untuk memperoleh informasi, dorongan untuk melakukan kreativitas dan inisiatif serta dukungan dari atasan</a:t>
            </a:r>
          </a:p>
          <a:p>
            <a:pPr>
              <a:buFont typeface="Wingdings" pitchFamily="2" charset="2"/>
              <a:buNone/>
            </a:pPr>
            <a:r>
              <a:rPr lang="en-CA" sz="2000" b="1">
                <a:latin typeface="Comic Sans MS" pitchFamily="66" charset="0"/>
              </a:rPr>
              <a:t>	- </a:t>
            </a:r>
            <a:r>
              <a:rPr lang="en-CA" sz="2000" b="1" u="sng">
                <a:latin typeface="Comic Sans MS" pitchFamily="66" charset="0"/>
              </a:rPr>
              <a:t>Kemampuan sistem informasi</a:t>
            </a:r>
            <a:r>
              <a:rPr lang="en-CA" sz="2000" b="1">
                <a:latin typeface="Comic Sans MS" pitchFamily="66" charset="0"/>
              </a:rPr>
              <a:t> : informasi yang dibutuhkan mudah didapatkan, tepat dan tidak memerlukan waktu lama untuk mendapat informasi tersebut.</a:t>
            </a:r>
            <a:endParaRPr lang="en-US" sz="20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1545</TotalTime>
  <Words>614</Words>
  <Application>Microsoft Office PowerPoint</Application>
  <PresentationFormat>On-screen Show (4:3)</PresentationFormat>
  <Paragraphs>137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Century Gothic</vt:lpstr>
      <vt:lpstr>Comic Sans MS</vt:lpstr>
      <vt:lpstr>Verdana</vt:lpstr>
      <vt:lpstr>Wingdings</vt:lpstr>
      <vt:lpstr>Wingdings 3</vt:lpstr>
      <vt:lpstr>Wisp</vt:lpstr>
      <vt:lpstr>BALANCED SCORECARD (BSC) dan Mapping Enterprise Goal</vt:lpstr>
      <vt:lpstr>BSC OVERVIEW</vt:lpstr>
      <vt:lpstr>PowerPoint Presentation</vt:lpstr>
      <vt:lpstr>BSC ?</vt:lpstr>
      <vt:lpstr>BSC DAN PENGUKURAN KINERJA</vt:lpstr>
      <vt:lpstr>MANFAAT BSC dalam  PENGUKURAN KINERJA</vt:lpstr>
      <vt:lpstr>4 PERSPEKTIF pada BSC </vt:lpstr>
      <vt:lpstr>PowerPoint Presentation</vt:lpstr>
      <vt:lpstr>PowerPoint Presentation</vt:lpstr>
      <vt:lpstr>PowerPoint Presentation</vt:lpstr>
      <vt:lpstr>BSC sbg Kerangka Keberhasilan  Implementasi Strategi</vt:lpstr>
      <vt:lpstr>“Scorecard” dlm BSC harus dpt menjawab pada ke 4 permasalahan yaitu: </vt:lpstr>
      <vt:lpstr>Proses BSC dgn Visi dan Strategi</vt:lpstr>
      <vt:lpstr>Enterprise Goals (Tujuan Perusahaan/Organisasi)</vt:lpstr>
      <vt:lpstr>Enterprise Goals</vt:lpstr>
      <vt:lpstr>Mapping yang disarankan</vt:lpstr>
      <vt:lpstr>Contoh</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SCORECARD (BSC)</dc:title>
  <dc:creator>Andik</dc:creator>
  <cp:lastModifiedBy>USER</cp:lastModifiedBy>
  <cp:revision>134</cp:revision>
  <dcterms:created xsi:type="dcterms:W3CDTF">2008-11-07T21:54:10Z</dcterms:created>
  <dcterms:modified xsi:type="dcterms:W3CDTF">2020-09-09T03:25:25Z</dcterms:modified>
</cp:coreProperties>
</file>