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handoutMasterIdLst>
    <p:handoutMasterId r:id="rId15"/>
  </p:handout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50" r:id="rId10"/>
    <p:sldId id="351" r:id="rId11"/>
    <p:sldId id="353" r:id="rId12"/>
    <p:sldId id="352" r:id="rId13"/>
    <p:sldId id="33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3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4827892-EC8B-4354-A5D9-0A36286A7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4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5A691FF-6619-4DA1-9B3B-39E30CF80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1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6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6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4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95A9CA4-D92E-4C4F-A889-28181412F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63DBCE5-F738-400E-ADEC-0DD6C809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F3EB9A-549C-4562-9D3E-F02C6AD63A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E457067-7244-4697-8379-A290956C4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A276586-72EC-4073-B375-3223D6A8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1B0B873-B8EE-4065-8AAB-BCE0D3C71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57051F7-DA83-4100-BA7D-6ED4BB202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B006934-2EC2-436D-999D-79A0FB460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04C0E68-773E-48FA-9088-E882E8476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07E71CB-D785-49DF-8678-32D26083D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folHlink"/>
                </a:solidFill>
              </a:rPr>
              <a:t>Proses </a:t>
            </a:r>
            <a:r>
              <a:rPr lang="en-US" sz="4800" b="1" dirty="0" err="1" smtClean="0">
                <a:solidFill>
                  <a:schemeClr val="folHlink"/>
                </a:solidFill>
              </a:rPr>
              <a:t>Wawancara</a:t>
            </a:r>
            <a:r>
              <a:rPr lang="en-US" sz="4800" b="1" dirty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pendukung</a:t>
            </a:r>
            <a:r>
              <a:rPr lang="en-US" sz="4800" b="1" dirty="0" smtClean="0">
                <a:solidFill>
                  <a:schemeClr val="folHlink"/>
                </a:solidFill>
              </a:rPr>
              <a:t> COBIT </a:t>
            </a:r>
            <a:r>
              <a:rPr lang="en-US" sz="4800" b="1" dirty="0" smtClean="0">
                <a:solidFill>
                  <a:schemeClr val="folHlink"/>
                </a:solidFill>
              </a:rPr>
              <a:t>5.0 </a:t>
            </a:r>
            <a:br>
              <a:rPr lang="en-US" sz="4800" b="1" dirty="0" smtClean="0">
                <a:solidFill>
                  <a:schemeClr val="folHlink"/>
                </a:solidFill>
              </a:rPr>
            </a:br>
            <a:r>
              <a:rPr lang="en-US" sz="4800" b="1" dirty="0" err="1" smtClean="0">
                <a:solidFill>
                  <a:schemeClr val="folHlink"/>
                </a:solidFill>
              </a:rPr>
              <a:t>dalam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smtClean="0">
                <a:solidFill>
                  <a:schemeClr val="folHlink"/>
                </a:solidFill>
              </a:rPr>
              <a:t>Tata </a:t>
            </a:r>
            <a:r>
              <a:rPr lang="en-US" sz="4800" b="1" dirty="0" err="1" smtClean="0">
                <a:solidFill>
                  <a:schemeClr val="folHlink"/>
                </a:solidFill>
              </a:rPr>
              <a:t>Kelola</a:t>
            </a:r>
            <a:r>
              <a:rPr lang="en-US" sz="4800" b="1" dirty="0" smtClean="0">
                <a:solidFill>
                  <a:schemeClr val="folHlink"/>
                </a:solidFill>
              </a:rPr>
              <a:t> TI</a:t>
            </a:r>
            <a:endParaRPr lang="en-US" sz="4800" b="1" dirty="0">
              <a:solidFill>
                <a:schemeClr val="folHlink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362200"/>
          </a:xfrm>
        </p:spPr>
        <p:txBody>
          <a:bodyPr/>
          <a:lstStyle/>
          <a:p>
            <a:r>
              <a:rPr lang="en-CA" sz="2400" b="1" dirty="0" smtClean="0">
                <a:latin typeface="Arial" charset="0"/>
              </a:rPr>
              <a:t>Week 5</a:t>
            </a:r>
          </a:p>
          <a:p>
            <a:r>
              <a:rPr lang="en-CA" sz="2400" b="1" dirty="0" smtClean="0">
                <a:latin typeface="Arial" charset="0"/>
              </a:rPr>
              <a:t>PSTI FT </a:t>
            </a:r>
            <a:r>
              <a:rPr lang="en-CA" sz="2400" b="1" dirty="0" err="1" smtClean="0">
                <a:latin typeface="Arial" charset="0"/>
              </a:rPr>
              <a:t>Unram</a:t>
            </a:r>
            <a:endParaRPr lang="en-CA" sz="2400" b="1" dirty="0" smtClean="0">
              <a:latin typeface="Arial" charset="0"/>
            </a:endParaRPr>
          </a:p>
          <a:p>
            <a:r>
              <a:rPr lang="en-CA" sz="2400" b="1" dirty="0" smtClean="0">
                <a:latin typeface="Arial" charset="0"/>
              </a:rPr>
              <a:t>2020</a:t>
            </a:r>
            <a:endParaRPr lang="en-CA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Activities </a:t>
            </a:r>
            <a:r>
              <a:rPr lang="en-US" dirty="0" err="1" smtClean="0"/>
              <a:t>dari</a:t>
            </a:r>
            <a:r>
              <a:rPr lang="en-US" dirty="0" smtClean="0"/>
              <a:t> governance practice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setiap</a:t>
            </a:r>
            <a:r>
              <a:rPr lang="en-US" dirty="0" smtClean="0"/>
              <a:t> IT Process.</a:t>
            </a:r>
            <a:endParaRPr lang="en-US" dirty="0" smtClean="0"/>
          </a:p>
          <a:p>
            <a:r>
              <a:rPr lang="en-US" dirty="0" err="1" smtClean="0"/>
              <a:t>Daftar</a:t>
            </a:r>
            <a:r>
              <a:rPr lang="en-US" dirty="0" smtClean="0"/>
              <a:t> table </a:t>
            </a:r>
            <a:r>
              <a:rPr lang="en-US" dirty="0" err="1" smtClean="0"/>
              <a:t>wawancara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di RACI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diwawancara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Low, middle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high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041890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129"/>
                <a:gridCol w="902851"/>
                <a:gridCol w="838361"/>
                <a:gridCol w="854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Pertanyaan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wawancara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activities EDM01.01 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err="1" smtClean="0"/>
              <a:t>Identifikasi</a:t>
            </a:r>
            <a:r>
              <a:rPr lang="en-US" dirty="0" smtClean="0"/>
              <a:t> RACI Chart,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Proses TI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tabelnya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endParaRPr lang="en-US" dirty="0" smtClean="0"/>
          </a:p>
          <a:p>
            <a:r>
              <a:rPr lang="en-US" dirty="0" err="1" smtClean="0"/>
              <a:t>Lakukanlah</a:t>
            </a:r>
            <a:r>
              <a:rPr lang="en-US" dirty="0" smtClean="0"/>
              <a:t> proses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Proses TI. </a:t>
            </a:r>
          </a:p>
          <a:p>
            <a:r>
              <a:rPr lang="en-US" dirty="0" smtClean="0"/>
              <a:t>Minimal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err="1" smtClean="0"/>
              <a:t>pertanyaan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dijawab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(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) low, middle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high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5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62200"/>
            <a:ext cx="428625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04" y="2489200"/>
            <a:ext cx="4995217" cy="3530600"/>
          </a:xfrm>
        </p:spPr>
      </p:pic>
    </p:spTree>
    <p:extLst>
      <p:ext uri="{BB962C8B-B14F-4D97-AF65-F5344CB8AC3E}">
        <p14:creationId xmlns:p14="http://schemas.microsoft.com/office/powerpoint/2010/main" val="41819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/Perusahaan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lvl="1"/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agar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tall organization </a:t>
            </a:r>
            <a:r>
              <a:rPr lang="en-US" dirty="0" err="1" smtClean="0"/>
              <a:t>atau</a:t>
            </a:r>
            <a:r>
              <a:rPr lang="en-US" dirty="0" smtClean="0"/>
              <a:t> horizontal organization.</a:t>
            </a:r>
          </a:p>
          <a:p>
            <a:pPr lvl="1"/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job description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" y="1752600"/>
            <a:ext cx="6264275" cy="3724704"/>
          </a:xfrm>
        </p:spPr>
      </p:pic>
    </p:spTree>
    <p:extLst>
      <p:ext uri="{BB962C8B-B14F-4D97-AF65-F5344CB8AC3E}">
        <p14:creationId xmlns:p14="http://schemas.microsoft.com/office/powerpoint/2010/main" val="36413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Strategic </a:t>
            </a:r>
          </a:p>
          <a:p>
            <a:pPr lvl="1"/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kritis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di masa </a:t>
            </a:r>
            <a:r>
              <a:rPr lang="en-US" dirty="0" err="1" smtClean="0"/>
              <a:t>depan</a:t>
            </a:r>
            <a:endParaRPr lang="en-US" dirty="0" smtClean="0"/>
          </a:p>
          <a:p>
            <a:r>
              <a:rPr lang="en-US" dirty="0" smtClean="0"/>
              <a:t>High Potential</a:t>
            </a:r>
          </a:p>
          <a:p>
            <a:pPr lvl="1"/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meraih</a:t>
            </a:r>
            <a:r>
              <a:rPr lang="en-US" dirty="0" smtClean="0"/>
              <a:t> </a:t>
            </a:r>
            <a:r>
              <a:rPr lang="en-US" dirty="0" err="1" smtClean="0"/>
              <a:t>kesuksesan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di masa </a:t>
            </a:r>
            <a:r>
              <a:rPr lang="en-US" dirty="0" err="1" smtClean="0"/>
              <a:t>depan</a:t>
            </a:r>
            <a:endParaRPr lang="en-US" dirty="0" smtClean="0"/>
          </a:p>
          <a:p>
            <a:r>
              <a:rPr lang="en-US" dirty="0" smtClean="0"/>
              <a:t>Key Operational</a:t>
            </a:r>
          </a:p>
          <a:p>
            <a:pPr lvl="1"/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meraih</a:t>
            </a:r>
            <a:r>
              <a:rPr lang="en-US" dirty="0" smtClean="0"/>
              <a:t> </a:t>
            </a:r>
            <a:r>
              <a:rPr lang="en-US" dirty="0" err="1" smtClean="0"/>
              <a:t>kesuksesan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</a:t>
            </a:r>
          </a:p>
          <a:p>
            <a:pPr lvl="1"/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kesuksesan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RACI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Responsible, Accountable, Consulted </a:t>
            </a:r>
            <a:r>
              <a:rPr lang="en-US" dirty="0" err="1"/>
              <a:t>dan</a:t>
            </a:r>
            <a:r>
              <a:rPr lang="en-US" dirty="0"/>
              <a:t> Informed. 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/>
              <a:t>RACI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Chart Matrix (</a:t>
            </a: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RACI Chart </a:t>
            </a:r>
            <a:r>
              <a:rPr lang="en-US" dirty="0" err="1"/>
              <a:t>atau</a:t>
            </a:r>
            <a:r>
              <a:rPr lang="en-US" dirty="0"/>
              <a:t> RACI Chart Matrix. 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RACI Chart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meng-identifikasikan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karyawannya</a:t>
            </a:r>
            <a:r>
              <a:rPr lang="en-US" dirty="0"/>
              <a:t>.  </a:t>
            </a:r>
            <a:endParaRPr lang="en-US" dirty="0" smtClean="0"/>
          </a:p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Ketidakjelasan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kebingungan</a:t>
            </a:r>
            <a:r>
              <a:rPr lang="en-US" dirty="0"/>
              <a:t> yang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berkurangnya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0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85" y="2489200"/>
            <a:ext cx="5381255" cy="3530600"/>
          </a:xfrm>
        </p:spPr>
      </p:pic>
    </p:spTree>
    <p:extLst>
      <p:ext uri="{BB962C8B-B14F-4D97-AF65-F5344CB8AC3E}">
        <p14:creationId xmlns:p14="http://schemas.microsoft.com/office/powerpoint/2010/main" val="22691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82" y="2286000"/>
            <a:ext cx="729178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078361"/>
              </p:ext>
            </p:extLst>
          </p:nvPr>
        </p:nvGraphicFramePr>
        <p:xfrm>
          <a:off x="1143000" y="1905000"/>
          <a:ext cx="634682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08"/>
                <a:gridCol w="2115608"/>
                <a:gridCol w="21156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RACI</a:t>
                      </a:r>
                      <a:r>
                        <a:rPr lang="en-US" baseline="0" dirty="0" smtClean="0"/>
                        <a:t> ROLES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 ROLES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RESPONSIBILITIES</a:t>
                      </a:r>
                      <a:endParaRPr lang="en-US" dirty="0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Board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Siapa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saja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termasuk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didalam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kategori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ini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Tugas-tugasnya</a:t>
                      </a:r>
                      <a:r>
                        <a:rPr lang="en-US" baseline="0" dirty="0" smtClean="0"/>
                        <a:t> (job </a:t>
                      </a:r>
                      <a:r>
                        <a:rPr lang="en-US" baseline="0" dirty="0" err="1" smtClean="0"/>
                        <a:t>desc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CEO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CFO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smtClean="0"/>
                        <a:t>COO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</a:t>
                      </a:r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387" marR="77387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387" marR="7738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2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1970</TotalTime>
  <Words>305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Verdana</vt:lpstr>
      <vt:lpstr>Wingdings</vt:lpstr>
      <vt:lpstr>Wingdings 3</vt:lpstr>
      <vt:lpstr>Ion Boardroom</vt:lpstr>
      <vt:lpstr>Proses Wawancara pendukung COBIT 5.0  dalam Tata Kelola TI</vt:lpstr>
      <vt:lpstr>Langkah yang telah dilakukan</vt:lpstr>
      <vt:lpstr>Mendefinisikan Organisasi/Perusahaan</vt:lpstr>
      <vt:lpstr>Sistem Aplikasi</vt:lpstr>
      <vt:lpstr>Sistem Aplikasi</vt:lpstr>
      <vt:lpstr>RACI</vt:lpstr>
      <vt:lpstr>RACI</vt:lpstr>
      <vt:lpstr>RACI</vt:lpstr>
      <vt:lpstr>PowerPoint Presentation</vt:lpstr>
      <vt:lpstr>Proses Wawancara</vt:lpstr>
      <vt:lpstr>Daftar Pertanyaan Wawancara</vt:lpstr>
      <vt:lpstr>Tugas Minggu ini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SCORECARD (BSC)</dc:title>
  <dc:creator>Andik</dc:creator>
  <cp:lastModifiedBy>USER</cp:lastModifiedBy>
  <cp:revision>156</cp:revision>
  <dcterms:created xsi:type="dcterms:W3CDTF">2008-11-07T21:54:10Z</dcterms:created>
  <dcterms:modified xsi:type="dcterms:W3CDTF">2020-09-24T05:31:56Z</dcterms:modified>
</cp:coreProperties>
</file>