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handoutMasterIdLst>
    <p:handoutMasterId r:id="rId13"/>
  </p:handoutMasterIdLst>
  <p:sldIdLst>
    <p:sldId id="256" r:id="rId2"/>
    <p:sldId id="343" r:id="rId3"/>
    <p:sldId id="353" r:id="rId4"/>
    <p:sldId id="354" r:id="rId5"/>
    <p:sldId id="358" r:id="rId6"/>
    <p:sldId id="356" r:id="rId7"/>
    <p:sldId id="357" r:id="rId8"/>
    <p:sldId id="368" r:id="rId9"/>
    <p:sldId id="355" r:id="rId10"/>
    <p:sldId id="367" r:id="rId11"/>
    <p:sldId id="33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53" autoAdjust="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54827892-EC8B-4354-A5D9-0A36286A75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84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5A691FF-6619-4DA1-9B3B-39E30CF80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5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491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69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0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49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9CA4-D92E-4C4F-A889-28181412F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49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63DBCE5-F738-400E-ADEC-0DD6C809A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EB9A-549C-4562-9D3E-F02C6AD63A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6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E457067-7244-4697-8379-A290956C44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2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6586-72EC-4073-B375-3223D6A8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1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873-B8EE-4065-8AAB-BCE0D3C71A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9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51F7-DA83-4100-BA7D-6ED4BB202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0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6934-2EC2-436D-999D-79A0FB460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0E68-773E-48FA-9088-E882E8476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7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1CB-D785-49DF-8678-32D26083D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folHlink"/>
                </a:solidFill>
              </a:rPr>
              <a:t>Proses </a:t>
            </a:r>
            <a:r>
              <a:rPr lang="en-US" sz="4800" b="1" dirty="0" err="1" smtClean="0">
                <a:solidFill>
                  <a:schemeClr val="folHlink"/>
                </a:solidFill>
              </a:rPr>
              <a:t>Kuesioner</a:t>
            </a:r>
            <a:r>
              <a:rPr lang="en-US" sz="4800" b="1" dirty="0" smtClean="0">
                <a:solidFill>
                  <a:schemeClr val="folHlink"/>
                </a:solidFill>
              </a:rPr>
              <a:t> </a:t>
            </a:r>
            <a:r>
              <a:rPr lang="en-US" sz="4800" b="1" dirty="0" err="1" smtClean="0">
                <a:solidFill>
                  <a:schemeClr val="folHlink"/>
                </a:solidFill>
              </a:rPr>
              <a:t>pendukung</a:t>
            </a:r>
            <a:r>
              <a:rPr lang="en-US" sz="4800" b="1" dirty="0" smtClean="0">
                <a:solidFill>
                  <a:schemeClr val="folHlink"/>
                </a:solidFill>
              </a:rPr>
              <a:t> COBIT </a:t>
            </a:r>
            <a:r>
              <a:rPr lang="en-US" sz="4800" b="1" dirty="0" err="1" smtClean="0">
                <a:solidFill>
                  <a:schemeClr val="folHlink"/>
                </a:solidFill>
              </a:rPr>
              <a:t>dalam</a:t>
            </a:r>
            <a:r>
              <a:rPr lang="en-US" sz="4800" b="1" dirty="0" smtClean="0">
                <a:solidFill>
                  <a:schemeClr val="folHlink"/>
                </a:solidFill>
              </a:rPr>
              <a:t> Tata </a:t>
            </a:r>
            <a:r>
              <a:rPr lang="en-US" sz="4800" b="1" dirty="0" err="1" smtClean="0">
                <a:solidFill>
                  <a:schemeClr val="folHlink"/>
                </a:solidFill>
              </a:rPr>
              <a:t>Kelola</a:t>
            </a:r>
            <a:r>
              <a:rPr lang="en-US" sz="4800" b="1" dirty="0" smtClean="0">
                <a:solidFill>
                  <a:schemeClr val="folHlink"/>
                </a:solidFill>
              </a:rPr>
              <a:t> TI</a:t>
            </a:r>
            <a:endParaRPr lang="en-US" sz="4800" b="1" dirty="0">
              <a:solidFill>
                <a:schemeClr val="folHlink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77000" cy="2362200"/>
          </a:xfrm>
        </p:spPr>
        <p:txBody>
          <a:bodyPr/>
          <a:lstStyle/>
          <a:p>
            <a:r>
              <a:rPr lang="en-CA" sz="2400" b="1" dirty="0" smtClean="0">
                <a:latin typeface="Arial" charset="0"/>
              </a:rPr>
              <a:t>Week 6</a:t>
            </a:r>
          </a:p>
          <a:p>
            <a:r>
              <a:rPr lang="en-CA" sz="2400" b="1" dirty="0" smtClean="0">
                <a:latin typeface="Arial" charset="0"/>
              </a:rPr>
              <a:t>PSTI FT </a:t>
            </a:r>
            <a:r>
              <a:rPr lang="en-CA" sz="2400" b="1" dirty="0" err="1" smtClean="0">
                <a:latin typeface="Arial" charset="0"/>
              </a:rPr>
              <a:t>Unram</a:t>
            </a:r>
            <a:endParaRPr lang="en-CA" sz="2400" b="1" dirty="0" smtClean="0">
              <a:latin typeface="Arial" charset="0"/>
            </a:endParaRPr>
          </a:p>
          <a:p>
            <a:r>
              <a:rPr lang="en-CA" sz="2400" b="1" dirty="0" smtClean="0">
                <a:latin typeface="Arial" charset="0"/>
              </a:rPr>
              <a:t>2020</a:t>
            </a:r>
            <a:endParaRPr lang="en-CA" sz="24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Definisikan</a:t>
            </a:r>
            <a:r>
              <a:rPr lang="en-US" dirty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smtClean="0"/>
              <a:t>Process Capability Attributes. </a:t>
            </a:r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di level mana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/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kemana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smtClean="0"/>
              <a:t>9 Process Capability  Attributes (PP, </a:t>
            </a:r>
            <a:r>
              <a:rPr lang="en-US" dirty="0" err="1" smtClean="0"/>
              <a:t>PerfM</a:t>
            </a:r>
            <a:r>
              <a:rPr lang="en-US" dirty="0" smtClean="0"/>
              <a:t>, WPM, </a:t>
            </a:r>
            <a:r>
              <a:rPr lang="en-US" dirty="0" err="1" smtClean="0"/>
              <a:t>PDef</a:t>
            </a:r>
            <a:r>
              <a:rPr lang="en-US" dirty="0" smtClean="0"/>
              <a:t>, </a:t>
            </a:r>
            <a:r>
              <a:rPr lang="en-US" dirty="0" err="1" smtClean="0"/>
              <a:t>Pdep</a:t>
            </a:r>
            <a:r>
              <a:rPr lang="en-US" dirty="0" smtClean="0"/>
              <a:t>, </a:t>
            </a:r>
            <a:r>
              <a:rPr lang="en-US" dirty="0" err="1" smtClean="0"/>
              <a:t>ProcM</a:t>
            </a:r>
            <a:r>
              <a:rPr lang="en-US" dirty="0" smtClean="0"/>
              <a:t>, PC, PI, PO)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sesuai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8" descr="thankyou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1288" y="1208088"/>
            <a:ext cx="3946525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6" descr="HANDSHG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6263" y="3733800"/>
            <a:ext cx="3741737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0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 anchorCtr="0"/>
          <a:lstStyle/>
          <a:p>
            <a:r>
              <a:rPr lang="id-ID" sz="3600" b="1">
                <a:solidFill>
                  <a:schemeClr val="tx1"/>
                </a:solidFill>
              </a:rPr>
              <a:t>SEKIAN</a:t>
            </a:r>
            <a:endParaRPr lang="id-ID"/>
          </a:p>
        </p:txBody>
      </p:sp>
      <p:grpSp>
        <p:nvGrpSpPr>
          <p:cNvPr id="91141" name="Group 5"/>
          <p:cNvGrpSpPr>
            <a:grpSpLocks/>
          </p:cNvGrpSpPr>
          <p:nvPr/>
        </p:nvGrpSpPr>
        <p:grpSpPr bwMode="auto">
          <a:xfrm>
            <a:off x="0" y="0"/>
            <a:ext cx="9144000" cy="6919913"/>
            <a:chOff x="0" y="0"/>
            <a:chExt cx="6451" cy="4591"/>
          </a:xfrm>
        </p:grpSpPr>
        <p:pic>
          <p:nvPicPr>
            <p:cNvPr id="91142" name="Picture 5" descr="ani_rline_e0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-2184" y="2193"/>
              <a:ext cx="452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43" name="Picture 11" descr="ahr043"/>
            <p:cNvPicPr>
              <a:picLocks noChangeAspect="1" noChangeArrowheads="1" noCrop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4" y="4245"/>
              <a:ext cx="6297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44" name="Picture 13" descr="barber.gif (10470 bytes)"/>
            <p:cNvPicPr>
              <a:picLocks noChangeAspect="1" noChangeArrowheads="1" noCrop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0"/>
              <a:ext cx="645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4632" name="Picture 88" descr="1brgn5_e0"/>
            <p:cNvPicPr>
              <a:picLocks noChangeAspect="1" noChangeArrowheads="1" noCrop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5400000">
              <a:off x="4097" y="2238"/>
              <a:ext cx="459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sz="3400" i="1" dirty="0" err="1"/>
              <a:t>K</a:t>
            </a:r>
            <a:r>
              <a:rPr lang="en-US" sz="3400" i="1" dirty="0" err="1" smtClean="0"/>
              <a:t>uesioner</a:t>
            </a:r>
            <a:r>
              <a:rPr lang="en-US" sz="3400" i="1" dirty="0"/>
              <a:t> </a:t>
            </a:r>
            <a:r>
              <a:rPr lang="en-US" sz="3400" dirty="0" err="1"/>
              <a:t>atau</a:t>
            </a:r>
            <a:r>
              <a:rPr lang="en-US" sz="3400" i="1" dirty="0"/>
              <a:t> </a:t>
            </a:r>
            <a:r>
              <a:rPr lang="en-US" sz="3400" i="1" dirty="0" err="1"/>
              <a:t>daftar</a:t>
            </a:r>
            <a:r>
              <a:rPr lang="en-US" sz="3400" i="1" dirty="0"/>
              <a:t> </a:t>
            </a:r>
            <a:r>
              <a:rPr lang="en-US" sz="3400" i="1" dirty="0" err="1"/>
              <a:t>pertanyaan</a:t>
            </a:r>
            <a:r>
              <a:rPr lang="en-US" sz="3400" dirty="0"/>
              <a:t> </a:t>
            </a:r>
            <a:r>
              <a:rPr lang="en-US" sz="3400" dirty="0" err="1"/>
              <a:t>adalah</a:t>
            </a:r>
            <a:r>
              <a:rPr lang="en-US" sz="3400" dirty="0"/>
              <a:t> </a:t>
            </a:r>
            <a:r>
              <a:rPr lang="en-US" sz="3400" dirty="0" err="1"/>
              <a:t>sebuat</a:t>
            </a:r>
            <a:r>
              <a:rPr lang="en-US" sz="3400" dirty="0"/>
              <a:t> set </a:t>
            </a:r>
            <a:r>
              <a:rPr lang="en-US" sz="3400" dirty="0" err="1"/>
              <a:t>pertanyaan</a:t>
            </a:r>
            <a:r>
              <a:rPr lang="en-US" sz="3400" dirty="0"/>
              <a:t> yang </a:t>
            </a:r>
            <a:r>
              <a:rPr lang="en-US" sz="3400" dirty="0" err="1"/>
              <a:t>secara</a:t>
            </a:r>
            <a:r>
              <a:rPr lang="en-US" sz="3400" dirty="0"/>
              <a:t> </a:t>
            </a:r>
            <a:r>
              <a:rPr lang="en-US" sz="3400" dirty="0" err="1"/>
              <a:t>logis</a:t>
            </a:r>
            <a:r>
              <a:rPr lang="en-US" sz="3400" dirty="0"/>
              <a:t> </a:t>
            </a:r>
            <a:r>
              <a:rPr lang="en-US" sz="3400" dirty="0" err="1"/>
              <a:t>berhubungan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masalah</a:t>
            </a:r>
            <a:r>
              <a:rPr lang="en-US" sz="3400" dirty="0"/>
              <a:t> </a:t>
            </a:r>
            <a:r>
              <a:rPr lang="en-US" sz="3400" dirty="0" err="1"/>
              <a:t>penelitian</a:t>
            </a:r>
            <a:r>
              <a:rPr lang="en-US" sz="3400" dirty="0"/>
              <a:t>,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tiap</a:t>
            </a:r>
            <a:r>
              <a:rPr lang="en-US" sz="3400" dirty="0"/>
              <a:t> </a:t>
            </a:r>
            <a:r>
              <a:rPr lang="en-US" sz="3400" dirty="0" err="1"/>
              <a:t>pertanyaan</a:t>
            </a:r>
            <a:r>
              <a:rPr lang="en-US" sz="3400" dirty="0"/>
              <a:t> </a:t>
            </a:r>
            <a:r>
              <a:rPr lang="en-US" sz="3400" dirty="0" err="1"/>
              <a:t>merupakan</a:t>
            </a:r>
            <a:r>
              <a:rPr lang="en-US" sz="3400" dirty="0"/>
              <a:t> </a:t>
            </a:r>
            <a:r>
              <a:rPr lang="en-US" sz="3400" dirty="0" err="1"/>
              <a:t>jawaban-jawaban</a:t>
            </a:r>
            <a:r>
              <a:rPr lang="en-US" sz="3400" dirty="0"/>
              <a:t> yang </a:t>
            </a:r>
            <a:r>
              <a:rPr lang="en-US" sz="3400" dirty="0" err="1"/>
              <a:t>mempunyai</a:t>
            </a:r>
            <a:r>
              <a:rPr lang="en-US" sz="3400" dirty="0"/>
              <a:t> </a:t>
            </a:r>
            <a:r>
              <a:rPr lang="en-US" sz="3400" dirty="0" err="1"/>
              <a:t>makna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menguji</a:t>
            </a:r>
            <a:r>
              <a:rPr lang="en-US" sz="3400" dirty="0"/>
              <a:t> </a:t>
            </a:r>
            <a:r>
              <a:rPr lang="en-US" sz="3400" dirty="0" err="1"/>
              <a:t>hipotesis</a:t>
            </a:r>
            <a:r>
              <a:rPr lang="en-US" sz="3400" dirty="0"/>
              <a:t>. </a:t>
            </a:r>
            <a:r>
              <a:rPr lang="en-US" sz="3400" dirty="0" err="1"/>
              <a:t>Daftar</a:t>
            </a:r>
            <a:r>
              <a:rPr lang="en-US" sz="3400" dirty="0"/>
              <a:t> </a:t>
            </a:r>
            <a:r>
              <a:rPr lang="en-US" sz="3400" dirty="0" err="1"/>
              <a:t>pertanyaan</a:t>
            </a:r>
            <a:r>
              <a:rPr lang="en-US" sz="3400" dirty="0"/>
              <a:t> </a:t>
            </a:r>
            <a:r>
              <a:rPr lang="en-US" sz="3400" dirty="0" err="1"/>
              <a:t>tersebut</a:t>
            </a:r>
            <a:r>
              <a:rPr lang="en-US" sz="3400" dirty="0"/>
              <a:t> </a:t>
            </a:r>
            <a:r>
              <a:rPr lang="en-US" sz="3400" dirty="0" err="1"/>
              <a:t>dibuat</a:t>
            </a:r>
            <a:r>
              <a:rPr lang="en-US" sz="3400" dirty="0"/>
              <a:t> </a:t>
            </a:r>
            <a:r>
              <a:rPr lang="en-US" sz="3400" dirty="0" err="1"/>
              <a:t>cukup</a:t>
            </a:r>
            <a:r>
              <a:rPr lang="en-US" sz="3400" dirty="0"/>
              <a:t> </a:t>
            </a:r>
            <a:r>
              <a:rPr lang="en-US" sz="3400" dirty="0" err="1"/>
              <a:t>terperinci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lengkap</a:t>
            </a:r>
            <a:r>
              <a:rPr lang="en-US" sz="3400" dirty="0" smtClean="0"/>
              <a:t>. </a:t>
            </a:r>
          </a:p>
          <a:p>
            <a:pPr fontAlgn="base"/>
            <a:endParaRPr lang="en-US" sz="3400" dirty="0"/>
          </a:p>
          <a:p>
            <a:pPr fontAlgn="base"/>
            <a:r>
              <a:rPr lang="en-US" sz="3400" dirty="0" err="1" smtClean="0"/>
              <a:t>Kuesioner</a:t>
            </a:r>
            <a:r>
              <a:rPr lang="en-US" sz="3400" dirty="0" smtClean="0"/>
              <a:t>/</a:t>
            </a:r>
            <a:r>
              <a:rPr lang="en-US" sz="3400" dirty="0" err="1" smtClean="0"/>
              <a:t>angket</a:t>
            </a:r>
            <a:r>
              <a:rPr lang="en-US" sz="3400" dirty="0" smtClean="0"/>
              <a:t> </a:t>
            </a:r>
            <a:r>
              <a:rPr lang="en-US" sz="3400" dirty="0" err="1"/>
              <a:t>adalah</a:t>
            </a:r>
            <a:r>
              <a:rPr lang="en-US" sz="3400" dirty="0"/>
              <a:t> </a:t>
            </a:r>
            <a:r>
              <a:rPr lang="en-US" sz="3400" dirty="0" err="1"/>
              <a:t>daftar</a:t>
            </a:r>
            <a:r>
              <a:rPr lang="en-US" sz="3400" dirty="0"/>
              <a:t> </a:t>
            </a:r>
            <a:r>
              <a:rPr lang="en-US" sz="3400" dirty="0" err="1"/>
              <a:t>pertanyaan</a:t>
            </a:r>
            <a:r>
              <a:rPr lang="en-US" sz="3400" dirty="0"/>
              <a:t> yang </a:t>
            </a:r>
            <a:r>
              <a:rPr lang="en-US" sz="3400" dirty="0" err="1"/>
              <a:t>diberikan</a:t>
            </a:r>
            <a:r>
              <a:rPr lang="en-US" sz="3400" dirty="0"/>
              <a:t> </a:t>
            </a:r>
            <a:r>
              <a:rPr lang="en-US" sz="3400" dirty="0" err="1"/>
              <a:t>kepada</a:t>
            </a:r>
            <a:r>
              <a:rPr lang="en-US" sz="3400" dirty="0"/>
              <a:t> orang lain yang </a:t>
            </a:r>
            <a:r>
              <a:rPr lang="en-US" sz="3400" dirty="0" err="1"/>
              <a:t>bersedia</a:t>
            </a:r>
            <a:r>
              <a:rPr lang="en-US" sz="3400" dirty="0"/>
              <a:t> </a:t>
            </a:r>
            <a:r>
              <a:rPr lang="en-US" sz="3400" dirty="0" err="1"/>
              <a:t>memberikan</a:t>
            </a:r>
            <a:r>
              <a:rPr lang="en-US" sz="3400" dirty="0"/>
              <a:t> </a:t>
            </a:r>
            <a:r>
              <a:rPr lang="en-US" sz="3400" dirty="0" err="1"/>
              <a:t>respon</a:t>
            </a:r>
            <a:r>
              <a:rPr lang="en-US" sz="3400" dirty="0"/>
              <a:t> </a:t>
            </a:r>
            <a:r>
              <a:rPr lang="en-US" sz="3400" dirty="0" err="1"/>
              <a:t>sesuai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permintaan</a:t>
            </a:r>
            <a:r>
              <a:rPr lang="en-US" sz="3400" dirty="0"/>
              <a:t> </a:t>
            </a:r>
            <a:r>
              <a:rPr lang="en-US" sz="3400" dirty="0" err="1"/>
              <a:t>pengguna</a:t>
            </a:r>
            <a:r>
              <a:rPr lang="en-US" sz="3400" dirty="0" smtClean="0"/>
              <a:t>.</a:t>
            </a:r>
          </a:p>
          <a:p>
            <a:pPr fontAlgn="base"/>
            <a:endParaRPr lang="en-US" sz="3400" dirty="0"/>
          </a:p>
          <a:p>
            <a:pPr fontAlgn="base"/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demikian</a:t>
            </a:r>
            <a:r>
              <a:rPr lang="en-US" sz="3400" dirty="0"/>
              <a:t> </a:t>
            </a:r>
            <a:r>
              <a:rPr lang="en-US" sz="3400" i="1" dirty="0" err="1"/>
              <a:t>angket</a:t>
            </a:r>
            <a:r>
              <a:rPr lang="en-US" sz="3400" i="1" dirty="0"/>
              <a:t>/</a:t>
            </a:r>
            <a:r>
              <a:rPr lang="en-US" sz="3400" i="1" dirty="0" err="1"/>
              <a:t>kuesioner</a:t>
            </a:r>
            <a:r>
              <a:rPr lang="en-US" sz="3400" dirty="0"/>
              <a:t> </a:t>
            </a:r>
            <a:r>
              <a:rPr lang="en-US" sz="3400" dirty="0" err="1"/>
              <a:t>adalah</a:t>
            </a:r>
            <a:r>
              <a:rPr lang="en-US" sz="3400" dirty="0"/>
              <a:t> </a:t>
            </a:r>
            <a:r>
              <a:rPr lang="en-US" sz="3400" dirty="0" err="1"/>
              <a:t>daftar</a:t>
            </a:r>
            <a:r>
              <a:rPr lang="en-US" sz="3400" dirty="0"/>
              <a:t> </a:t>
            </a:r>
            <a:r>
              <a:rPr lang="en-US" sz="3400" dirty="0" err="1"/>
              <a:t>pertanyaan</a:t>
            </a:r>
            <a:r>
              <a:rPr lang="en-US" sz="3400" dirty="0"/>
              <a:t> yang </a:t>
            </a:r>
            <a:r>
              <a:rPr lang="en-US" sz="3400" dirty="0" err="1"/>
              <a:t>disiapkan</a:t>
            </a:r>
            <a:r>
              <a:rPr lang="en-US" sz="3400" dirty="0"/>
              <a:t> </a:t>
            </a:r>
            <a:r>
              <a:rPr lang="en-US" sz="3400" dirty="0" err="1"/>
              <a:t>oleh</a:t>
            </a:r>
            <a:r>
              <a:rPr lang="en-US" sz="3400" dirty="0"/>
              <a:t> </a:t>
            </a:r>
            <a:r>
              <a:rPr lang="en-US" sz="3400" dirty="0" err="1"/>
              <a:t>peneliti</a:t>
            </a:r>
            <a:r>
              <a:rPr lang="en-US" sz="3400" dirty="0"/>
              <a:t> </a:t>
            </a:r>
            <a:r>
              <a:rPr lang="en-US" sz="3400" dirty="0" err="1"/>
              <a:t>dimana</a:t>
            </a:r>
            <a:r>
              <a:rPr lang="en-US" sz="3400" dirty="0"/>
              <a:t> </a:t>
            </a:r>
            <a:r>
              <a:rPr lang="en-US" sz="3400" dirty="0" err="1"/>
              <a:t>tiap</a:t>
            </a:r>
            <a:r>
              <a:rPr lang="en-US" sz="3400" dirty="0"/>
              <a:t> </a:t>
            </a:r>
            <a:r>
              <a:rPr lang="en-US" sz="3400" dirty="0" err="1"/>
              <a:t>pertanyaannya</a:t>
            </a:r>
            <a:r>
              <a:rPr lang="en-US" sz="3400" dirty="0"/>
              <a:t> </a:t>
            </a:r>
            <a:r>
              <a:rPr lang="en-US" sz="3400" dirty="0" err="1"/>
              <a:t>berkaitan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masalah</a:t>
            </a:r>
            <a:r>
              <a:rPr lang="en-US" sz="3400" dirty="0"/>
              <a:t> </a:t>
            </a:r>
            <a:r>
              <a:rPr lang="en-US" sz="3400" dirty="0" err="1"/>
              <a:t>penelitian</a:t>
            </a:r>
            <a:r>
              <a:rPr lang="en-US" sz="3400" dirty="0"/>
              <a:t>. </a:t>
            </a:r>
            <a:r>
              <a:rPr lang="en-US" sz="3400" dirty="0" err="1"/>
              <a:t>Angket</a:t>
            </a:r>
            <a:r>
              <a:rPr lang="en-US" sz="3400" dirty="0"/>
              <a:t> </a:t>
            </a:r>
            <a:r>
              <a:rPr lang="en-US" sz="3400" dirty="0" err="1"/>
              <a:t>tersebut</a:t>
            </a:r>
            <a:r>
              <a:rPr lang="en-US" sz="3400" dirty="0"/>
              <a:t> </a:t>
            </a:r>
            <a:r>
              <a:rPr lang="en-US" sz="3400" dirty="0" err="1"/>
              <a:t>pada</a:t>
            </a:r>
            <a:r>
              <a:rPr lang="en-US" sz="3400" dirty="0"/>
              <a:t> </a:t>
            </a:r>
            <a:r>
              <a:rPr lang="en-US" sz="3400" dirty="0" err="1"/>
              <a:t>akhirnya</a:t>
            </a:r>
            <a:r>
              <a:rPr lang="en-US" sz="3400" dirty="0"/>
              <a:t> </a:t>
            </a:r>
            <a:r>
              <a:rPr lang="en-US" sz="3400" dirty="0" err="1"/>
              <a:t>diberikan</a:t>
            </a:r>
            <a:r>
              <a:rPr lang="en-US" sz="3400" dirty="0"/>
              <a:t> </a:t>
            </a:r>
            <a:r>
              <a:rPr lang="en-US" sz="3400" dirty="0" err="1"/>
              <a:t>kepada</a:t>
            </a:r>
            <a:r>
              <a:rPr lang="en-US" sz="3400" dirty="0"/>
              <a:t> </a:t>
            </a:r>
            <a:r>
              <a:rPr lang="en-US" sz="3400" dirty="0" err="1"/>
              <a:t>responden</a:t>
            </a:r>
            <a:r>
              <a:rPr lang="en-US" sz="3400" dirty="0"/>
              <a:t> </a:t>
            </a:r>
            <a:r>
              <a:rPr lang="en-US" sz="3400" dirty="0" err="1"/>
              <a:t>untuk</a:t>
            </a:r>
            <a:r>
              <a:rPr lang="en-US" sz="3400" dirty="0"/>
              <a:t> </a:t>
            </a:r>
            <a:r>
              <a:rPr lang="en-US" sz="3400" dirty="0" err="1"/>
              <a:t>dimintakan</a:t>
            </a:r>
            <a:r>
              <a:rPr lang="en-US" sz="3400" dirty="0"/>
              <a:t> </a:t>
            </a:r>
            <a:r>
              <a:rPr lang="en-US" sz="3400" dirty="0" err="1"/>
              <a:t>jawaban</a:t>
            </a:r>
            <a:r>
              <a:rPr lang="en-US" sz="3400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Kuesioner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COBIT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 smtClean="0"/>
          </a:p>
          <a:p>
            <a:pPr lvl="1"/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 smtClean="0"/>
          </a:p>
          <a:p>
            <a:pPr lvl="1"/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 smtClean="0"/>
          </a:p>
          <a:p>
            <a:pPr lvl="1"/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Kuesioner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COBIT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 smtClean="0"/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RACI Chart (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orang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terdeteksi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RACI Chart. (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2 Proses TI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Kuesioner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COBIT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 smtClean="0"/>
          </a:p>
          <a:p>
            <a:pPr lvl="1"/>
            <a:r>
              <a:rPr lang="en-US" dirty="0" err="1" smtClean="0"/>
              <a:t>Mengetahui</a:t>
            </a:r>
            <a:r>
              <a:rPr lang="en-US" dirty="0" smtClean="0"/>
              <a:t> Maturity Level </a:t>
            </a:r>
            <a:r>
              <a:rPr lang="en-US" dirty="0" err="1" smtClean="0"/>
              <a:t>dalam</a:t>
            </a:r>
            <a:r>
              <a:rPr lang="en-US" dirty="0" smtClean="0"/>
              <a:t> Perusahaan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Maturity Level (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kematangan</a:t>
            </a:r>
            <a:r>
              <a:rPr lang="en-US" dirty="0" smtClean="0"/>
              <a:t>) yang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COBIT</a:t>
            </a:r>
          </a:p>
          <a:p>
            <a:pPr lvl="1"/>
            <a:r>
              <a:rPr lang="en-US" dirty="0" smtClean="0"/>
              <a:t>Maturity Level </a:t>
            </a:r>
            <a:r>
              <a:rPr lang="en-US" dirty="0" err="1" smtClean="0"/>
              <a:t>terdapat</a:t>
            </a:r>
            <a:r>
              <a:rPr lang="en-US" dirty="0" smtClean="0"/>
              <a:t> 5 level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lvl="2"/>
            <a:r>
              <a:rPr lang="en-US" dirty="0" smtClean="0"/>
              <a:t>0 – </a:t>
            </a:r>
            <a:r>
              <a:rPr lang="en-US" dirty="0" smtClean="0"/>
              <a:t>Incomplete Process</a:t>
            </a:r>
            <a:endParaRPr lang="en-US" dirty="0" smtClean="0"/>
          </a:p>
          <a:p>
            <a:pPr lvl="2"/>
            <a:r>
              <a:rPr lang="en-US" dirty="0" smtClean="0"/>
              <a:t>1 – </a:t>
            </a:r>
            <a:r>
              <a:rPr lang="en-US" dirty="0" smtClean="0"/>
              <a:t>Performed Process</a:t>
            </a:r>
            <a:endParaRPr lang="en-US" dirty="0" smtClean="0"/>
          </a:p>
          <a:p>
            <a:pPr lvl="2"/>
            <a:r>
              <a:rPr lang="en-US" dirty="0" smtClean="0"/>
              <a:t>2 – </a:t>
            </a:r>
            <a:r>
              <a:rPr lang="en-US" dirty="0" smtClean="0"/>
              <a:t>Manage Process</a:t>
            </a:r>
            <a:endParaRPr lang="en-US" dirty="0" smtClean="0"/>
          </a:p>
          <a:p>
            <a:pPr lvl="2"/>
            <a:r>
              <a:rPr lang="en-US" dirty="0" smtClean="0"/>
              <a:t>3 – </a:t>
            </a:r>
            <a:r>
              <a:rPr lang="en-US" dirty="0" smtClean="0"/>
              <a:t>Established Process</a:t>
            </a:r>
            <a:endParaRPr lang="en-US" dirty="0" smtClean="0"/>
          </a:p>
          <a:p>
            <a:pPr lvl="2"/>
            <a:r>
              <a:rPr lang="en-US" dirty="0" smtClean="0"/>
              <a:t>4 – </a:t>
            </a:r>
            <a:r>
              <a:rPr lang="en-US" dirty="0" smtClean="0"/>
              <a:t>Predictable Process</a:t>
            </a:r>
            <a:endParaRPr lang="en-US" dirty="0" smtClean="0"/>
          </a:p>
          <a:p>
            <a:pPr lvl="2"/>
            <a:r>
              <a:rPr lang="en-US" dirty="0" smtClean="0"/>
              <a:t>5 – </a:t>
            </a:r>
            <a:r>
              <a:rPr lang="en-US" dirty="0" err="1" smtClean="0"/>
              <a:t>Optimising</a:t>
            </a:r>
            <a:r>
              <a:rPr lang="en-US" dirty="0" smtClean="0"/>
              <a:t> Process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Kuesioner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COBIT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11920"/>
            <a:ext cx="68770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Kuesioner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COBIT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2" y="2743200"/>
            <a:ext cx="854463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-4916"/>
            <a:ext cx="6377940" cy="1293028"/>
          </a:xfrm>
        </p:spPr>
        <p:txBody>
          <a:bodyPr/>
          <a:lstStyle/>
          <a:p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55280" cy="4069080"/>
          </a:xfrm>
        </p:spPr>
        <p:txBody>
          <a:bodyPr>
            <a:noAutofit/>
          </a:bodyPr>
          <a:lstStyle/>
          <a:p>
            <a:r>
              <a:rPr lang="en-US" sz="1800" dirty="0" smtClean="0"/>
              <a:t>0 Incomplete Process :</a:t>
            </a:r>
            <a:r>
              <a:rPr lang="en-US" sz="1800" dirty="0"/>
              <a:t>	</a:t>
            </a:r>
            <a:r>
              <a:rPr lang="en-US" sz="1800" dirty="0" err="1"/>
              <a:t>Pada</a:t>
            </a:r>
            <a:r>
              <a:rPr lang="en-US" sz="1800" dirty="0"/>
              <a:t> level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mengindikasikan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proses </a:t>
            </a:r>
            <a:r>
              <a:rPr lang="en-US" sz="1800" dirty="0" err="1"/>
              <a:t>tidak</a:t>
            </a:r>
            <a:r>
              <a:rPr lang="en-US" sz="1800" dirty="0"/>
              <a:t> di </a:t>
            </a:r>
            <a:r>
              <a:rPr lang="en-US" sz="1800" dirty="0" err="1"/>
              <a:t>implementasikan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gagal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direncanakan</a:t>
            </a:r>
            <a:r>
              <a:rPr lang="en-US" sz="1800" dirty="0"/>
              <a:t>.</a:t>
            </a:r>
          </a:p>
          <a:p>
            <a:r>
              <a:rPr lang="en-US" sz="1800" dirty="0"/>
              <a:t>1 Performed </a:t>
            </a:r>
            <a:r>
              <a:rPr lang="en-US" sz="1800" dirty="0" smtClean="0"/>
              <a:t>process : Proses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diimplementasikan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 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yang </a:t>
            </a:r>
            <a:r>
              <a:rPr lang="en-US" sz="1800" dirty="0" err="1"/>
              <a:t>direncanakan</a:t>
            </a:r>
            <a:r>
              <a:rPr lang="en-US" sz="1800" dirty="0"/>
              <a:t>.</a:t>
            </a:r>
          </a:p>
          <a:p>
            <a:r>
              <a:rPr lang="en-US" sz="1800" dirty="0"/>
              <a:t>2Managed </a:t>
            </a:r>
            <a:r>
              <a:rPr lang="en-US" sz="1800" dirty="0" smtClean="0"/>
              <a:t>process :</a:t>
            </a:r>
            <a:r>
              <a:rPr lang="en-US" sz="1800" dirty="0"/>
              <a:t>	</a:t>
            </a:r>
            <a:r>
              <a:rPr lang="en-US" sz="1800" dirty="0" err="1"/>
              <a:t>Pada</a:t>
            </a:r>
            <a:r>
              <a:rPr lang="en-US" sz="1800" dirty="0"/>
              <a:t> level </a:t>
            </a:r>
            <a:r>
              <a:rPr lang="en-US" sz="1800" dirty="0" err="1"/>
              <a:t>ini</a:t>
            </a:r>
            <a:r>
              <a:rPr lang="en-US" sz="1800" dirty="0"/>
              <a:t> proses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dijelaskan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 </a:t>
            </a:r>
            <a:r>
              <a:rPr lang="en-US" sz="1800" dirty="0" err="1"/>
              <a:t>sekarang</a:t>
            </a:r>
            <a:r>
              <a:rPr lang="en-US" sz="1800" dirty="0"/>
              <a:t> </a:t>
            </a:r>
            <a:r>
              <a:rPr lang="en-US" sz="1800" dirty="0" err="1"/>
              <a:t>diimplementasikan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dikelola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perencanaan</a:t>
            </a:r>
            <a:r>
              <a:rPr lang="en-US" sz="1800" dirty="0"/>
              <a:t>, </a:t>
            </a:r>
            <a:r>
              <a:rPr lang="en-US" sz="1800" dirty="0" err="1"/>
              <a:t>pemonitoran</a:t>
            </a:r>
            <a:r>
              <a:rPr lang="en-US" sz="1800" dirty="0"/>
              <a:t>, </a:t>
            </a:r>
            <a:r>
              <a:rPr lang="en-US" sz="1800" dirty="0" err="1"/>
              <a:t>penyesuaian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kerjanya</a:t>
            </a:r>
            <a:r>
              <a:rPr lang="en-US" sz="1800" dirty="0"/>
              <a:t>, </a:t>
            </a:r>
            <a:r>
              <a:rPr lang="en-US" sz="1800" dirty="0" err="1"/>
              <a:t>adanya</a:t>
            </a:r>
            <a:r>
              <a:rPr lang="en-US" sz="1800" dirty="0"/>
              <a:t> </a:t>
            </a:r>
            <a:r>
              <a:rPr lang="en-US" sz="1800" dirty="0" err="1"/>
              <a:t>pengendalian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pemeliharaan</a:t>
            </a:r>
            <a:r>
              <a:rPr lang="en-US" sz="1800" dirty="0"/>
              <a:t>.</a:t>
            </a:r>
          </a:p>
          <a:p>
            <a:r>
              <a:rPr lang="en-US" sz="1800" dirty="0"/>
              <a:t>3 Established </a:t>
            </a:r>
            <a:r>
              <a:rPr lang="en-US" sz="1800" dirty="0" smtClean="0"/>
              <a:t>Process : Level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mengindikasikan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proses </a:t>
            </a:r>
            <a:r>
              <a:rPr lang="en-US" sz="1800" dirty="0" err="1"/>
              <a:t>manajemen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dideskripsikan</a:t>
            </a:r>
            <a:r>
              <a:rPr lang="en-US" sz="1800" dirty="0"/>
              <a:t> </a:t>
            </a:r>
            <a:r>
              <a:rPr lang="en-US" sz="1800" dirty="0" err="1"/>
              <a:t>sekarang</a:t>
            </a:r>
            <a:r>
              <a:rPr lang="en-US" sz="1800" dirty="0"/>
              <a:t>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diimplementasikan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proses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didefinisikan</a:t>
            </a:r>
            <a:r>
              <a:rPr lang="en-US" sz="1800" dirty="0"/>
              <a:t> yang </a:t>
            </a:r>
            <a:r>
              <a:rPr lang="en-US" sz="1800" dirty="0" err="1"/>
              <a:t>mampu</a:t>
            </a:r>
            <a:r>
              <a:rPr lang="en-US" sz="1800" dirty="0"/>
              <a:t> 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proses yang </a:t>
            </a:r>
            <a:r>
              <a:rPr lang="en-US" sz="1800" dirty="0" err="1"/>
              <a:t>diinginkan</a:t>
            </a:r>
            <a:r>
              <a:rPr lang="en-US" sz="1800" dirty="0"/>
              <a:t>.</a:t>
            </a:r>
          </a:p>
          <a:p>
            <a:r>
              <a:rPr lang="en-US" sz="1800" dirty="0"/>
              <a:t>4 Predictable </a:t>
            </a:r>
            <a:r>
              <a:rPr lang="en-US" sz="1800" dirty="0" smtClean="0"/>
              <a:t>process : Level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proses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diterapkan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 </a:t>
            </a:r>
            <a:r>
              <a:rPr lang="en-US" sz="1800" dirty="0" err="1"/>
              <a:t>sekarang</a:t>
            </a:r>
            <a:r>
              <a:rPr lang="en-US" sz="1800" dirty="0"/>
              <a:t> </a:t>
            </a:r>
            <a:r>
              <a:rPr lang="en-US" sz="1800" dirty="0" err="1"/>
              <a:t>beroperasi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batas-batas</a:t>
            </a:r>
            <a:r>
              <a:rPr lang="en-US" sz="1800" dirty="0"/>
              <a:t> yang </a:t>
            </a:r>
            <a:r>
              <a:rPr lang="en-US" sz="1800" dirty="0" err="1"/>
              <a:t>ditentukan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prosesnya</a:t>
            </a:r>
            <a:r>
              <a:rPr lang="en-US" sz="1800" dirty="0"/>
              <a:t>.</a:t>
            </a:r>
          </a:p>
          <a:p>
            <a:r>
              <a:rPr lang="en-US" sz="1800" dirty="0"/>
              <a:t>5 Optimizing </a:t>
            </a:r>
            <a:r>
              <a:rPr lang="en-US" sz="1800" dirty="0" smtClean="0"/>
              <a:t>process :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/>
              <a:t>level </a:t>
            </a:r>
            <a:r>
              <a:rPr lang="en-US" sz="1800" dirty="0" err="1"/>
              <a:t>ini</a:t>
            </a:r>
            <a:r>
              <a:rPr lang="en-US" sz="1800" dirty="0"/>
              <a:t> proses yang </a:t>
            </a:r>
            <a:r>
              <a:rPr lang="en-US" sz="1800" dirty="0" err="1"/>
              <a:t>dijelaskan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 </a:t>
            </a:r>
            <a:r>
              <a:rPr lang="en-US" sz="1800" dirty="0" err="1"/>
              <a:t>diprediksikan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terus</a:t>
            </a:r>
            <a:r>
              <a:rPr lang="en-US" sz="1800" dirty="0"/>
              <a:t> </a:t>
            </a:r>
            <a:r>
              <a:rPr lang="en-US" sz="1800" dirty="0" err="1"/>
              <a:t>meningkatkan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bisnis</a:t>
            </a:r>
            <a:r>
              <a:rPr lang="en-US" sz="1800" dirty="0"/>
              <a:t> yang </a:t>
            </a:r>
            <a:r>
              <a:rPr lang="en-US" sz="1800" dirty="0" err="1"/>
              <a:t>relevan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bisnis</a:t>
            </a:r>
            <a:r>
              <a:rPr lang="en-US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11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Kuesioner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COBIT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29" y="2094272"/>
            <a:ext cx="8584541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8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2054</TotalTime>
  <Words>200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Verdana</vt:lpstr>
      <vt:lpstr>Wingdings</vt:lpstr>
      <vt:lpstr>Vapor Trail</vt:lpstr>
      <vt:lpstr>Proses Kuesioner pendukung COBIT dalam Tata Kelola TI</vt:lpstr>
      <vt:lpstr>Kuesioner</vt:lpstr>
      <vt:lpstr>Kuesioner dalam COBIT</vt:lpstr>
      <vt:lpstr>Kuesioner dalam COBIT</vt:lpstr>
      <vt:lpstr>Kuesioner dalam COBIT</vt:lpstr>
      <vt:lpstr>Kuesioner dalam COBIT</vt:lpstr>
      <vt:lpstr>Kuesioner dalam COBIT</vt:lpstr>
      <vt:lpstr>Kuesioner</vt:lpstr>
      <vt:lpstr>Kuesioner dalam COBIT</vt:lpstr>
      <vt:lpstr>Tugas Minggu ini</vt:lpstr>
      <vt:lpstr>SEKIAN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SCORECARD (BSC)</dc:title>
  <dc:creator>Andik</dc:creator>
  <cp:lastModifiedBy>USER</cp:lastModifiedBy>
  <cp:revision>163</cp:revision>
  <dcterms:created xsi:type="dcterms:W3CDTF">2008-11-07T21:54:10Z</dcterms:created>
  <dcterms:modified xsi:type="dcterms:W3CDTF">2020-10-01T05:33:27Z</dcterms:modified>
</cp:coreProperties>
</file>