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handoutMasterIdLst>
    <p:handoutMasterId r:id="rId12"/>
  </p:handoutMasterIdLst>
  <p:sldIdLst>
    <p:sldId id="256" r:id="rId2"/>
    <p:sldId id="343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3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53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4827892-EC8B-4354-A5D9-0A36286A7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4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5A691FF-6619-4DA1-9B3B-39E30CF80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7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6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9CA4-D92E-4C4F-A889-28181412F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63DBCE5-F738-400E-ADEC-0DD6C809A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3EB9A-549C-4562-9D3E-F02C6AD63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E457067-7244-4697-8379-A290956C44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6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76586-72EC-4073-B375-3223D6A8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873-B8EE-4065-8AAB-BCE0D3C71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051F7-DA83-4100-BA7D-6ED4BB202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6934-2EC2-436D-999D-79A0FB4608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6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0E68-773E-48FA-9088-E882E8476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71CB-D785-49DF-8678-32D26083D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136C-4152-43EC-8E8A-B03930640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folHlink"/>
                </a:solidFill>
              </a:rPr>
              <a:t>Proses </a:t>
            </a:r>
            <a:r>
              <a:rPr lang="en-US" sz="4800" b="1" dirty="0" err="1" smtClean="0">
                <a:solidFill>
                  <a:schemeClr val="folHlink"/>
                </a:solidFill>
              </a:rPr>
              <a:t>Perhitungan</a:t>
            </a:r>
            <a:r>
              <a:rPr lang="en-US" sz="4800" b="1" dirty="0" smtClean="0">
                <a:solidFill>
                  <a:schemeClr val="folHlink"/>
                </a:solidFill>
              </a:rPr>
              <a:t> </a:t>
            </a:r>
            <a:r>
              <a:rPr lang="en-US" sz="4800" b="1" dirty="0" err="1" smtClean="0">
                <a:solidFill>
                  <a:schemeClr val="folHlink"/>
                </a:solidFill>
              </a:rPr>
              <a:t>Kuesioner</a:t>
            </a:r>
            <a:endParaRPr lang="en-US" sz="4800" b="1" dirty="0">
              <a:solidFill>
                <a:schemeClr val="folHlink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362200"/>
          </a:xfrm>
        </p:spPr>
        <p:txBody>
          <a:bodyPr/>
          <a:lstStyle/>
          <a:p>
            <a:r>
              <a:rPr lang="en-CA" sz="2400" b="1" dirty="0" smtClean="0">
                <a:latin typeface="Arial" charset="0"/>
              </a:rPr>
              <a:t>Week 8</a:t>
            </a:r>
          </a:p>
          <a:p>
            <a:r>
              <a:rPr lang="en-CA" sz="2400" b="1" dirty="0" smtClean="0">
                <a:latin typeface="Arial" charset="0"/>
              </a:rPr>
              <a:t>PSTI FT </a:t>
            </a:r>
            <a:r>
              <a:rPr lang="en-CA" sz="2400" b="1" dirty="0" err="1" smtClean="0">
                <a:latin typeface="Arial" charset="0"/>
              </a:rPr>
              <a:t>Unram</a:t>
            </a:r>
            <a:endParaRPr lang="en-CA" sz="2400" b="1" dirty="0" smtClean="0">
              <a:latin typeface="Arial" charset="0"/>
            </a:endParaRPr>
          </a:p>
          <a:p>
            <a:r>
              <a:rPr lang="en-CA" sz="2400" b="1" dirty="0" smtClean="0">
                <a:latin typeface="Arial" charset="0"/>
              </a:rPr>
              <a:t>2020</a:t>
            </a:r>
            <a:endParaRPr lang="en-CA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thankyou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208088"/>
            <a:ext cx="3946525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6" descr="HANDSHG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6263" y="3733800"/>
            <a:ext cx="3741737" cy="263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 anchorCtr="0"/>
          <a:lstStyle/>
          <a:p>
            <a:r>
              <a:rPr lang="id-ID" sz="3600" b="1">
                <a:solidFill>
                  <a:schemeClr val="tx1"/>
                </a:solidFill>
              </a:rPr>
              <a:t>SEKIAN</a:t>
            </a:r>
            <a:endParaRPr lang="id-ID"/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0" y="0"/>
            <a:ext cx="9144000" cy="6919913"/>
            <a:chOff x="0" y="0"/>
            <a:chExt cx="6451" cy="4591"/>
          </a:xfrm>
        </p:grpSpPr>
        <p:pic>
          <p:nvPicPr>
            <p:cNvPr id="91142" name="Picture 5" descr="ani_rline_e0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-2184" y="2193"/>
              <a:ext cx="45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3" name="Picture 11" descr="ahr043"/>
            <p:cNvPicPr>
              <a:picLocks noChangeAspect="1" noChangeArrowheads="1" noCrop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4" y="4245"/>
              <a:ext cx="6297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44" name="Picture 13" descr="barber.gif (10470 bytes)"/>
            <p:cNvPicPr>
              <a:picLocks noChangeAspect="1" noChangeArrowheads="1" noCrop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0" y="0"/>
              <a:ext cx="645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4632" name="Picture 88" descr="1brgn5_e0"/>
            <p:cNvPicPr>
              <a:picLocks noChangeAspect="1" noChangeArrowheads="1" noCrop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 rot="5400000">
              <a:off x="4097" y="2238"/>
              <a:ext cx="459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400" dirty="0" err="1" smtClean="0"/>
              <a:t>Terdapat</a:t>
            </a:r>
            <a:r>
              <a:rPr lang="en-US" sz="3400" dirty="0" smtClean="0"/>
              <a:t> </a:t>
            </a:r>
            <a:r>
              <a:rPr lang="en-US" sz="3400" dirty="0" err="1" smtClean="0"/>
              <a:t>banyak</a:t>
            </a:r>
            <a:r>
              <a:rPr lang="en-US" sz="3400" dirty="0" smtClean="0"/>
              <a:t> </a:t>
            </a:r>
            <a:r>
              <a:rPr lang="en-US" sz="3400" dirty="0" err="1" smtClean="0"/>
              <a:t>metode</a:t>
            </a:r>
            <a:r>
              <a:rPr lang="en-US" sz="3400" dirty="0" smtClean="0"/>
              <a:t> </a:t>
            </a:r>
            <a:r>
              <a:rPr lang="en-US" sz="3400" dirty="0" err="1" smtClean="0"/>
              <a:t>perhitungan</a:t>
            </a:r>
            <a:r>
              <a:rPr lang="en-US" sz="3400" dirty="0" smtClean="0"/>
              <a:t> </a:t>
            </a:r>
            <a:r>
              <a:rPr lang="en-US" sz="3400" dirty="0" err="1" smtClean="0"/>
              <a:t>kuesioner</a:t>
            </a:r>
            <a:endParaRPr lang="en-US" sz="3400" dirty="0" smtClean="0"/>
          </a:p>
          <a:p>
            <a:pPr fontAlgn="base"/>
            <a:r>
              <a:rPr lang="en-US" sz="3400" dirty="0" err="1" smtClean="0"/>
              <a:t>Perhitungan</a:t>
            </a:r>
            <a:r>
              <a:rPr lang="en-US" sz="3400" dirty="0" smtClean="0"/>
              <a:t> </a:t>
            </a:r>
            <a:r>
              <a:rPr lang="en-US" sz="3400" dirty="0" err="1" smtClean="0"/>
              <a:t>kuesioner</a:t>
            </a:r>
            <a:r>
              <a:rPr lang="en-US" sz="3400" dirty="0" smtClean="0"/>
              <a:t> yang </a:t>
            </a:r>
            <a:r>
              <a:rPr lang="en-US" sz="3400" dirty="0" err="1" smtClean="0"/>
              <a:t>akan</a:t>
            </a:r>
            <a:r>
              <a:rPr lang="en-US" sz="3400" dirty="0" smtClean="0"/>
              <a:t> </a:t>
            </a:r>
            <a:r>
              <a:rPr lang="en-US" sz="3400" dirty="0" err="1" smtClean="0"/>
              <a:t>digunakan</a:t>
            </a:r>
            <a:r>
              <a:rPr lang="en-US" sz="3400" dirty="0" smtClean="0"/>
              <a:t> </a:t>
            </a:r>
            <a:r>
              <a:rPr lang="en-US" sz="3400" dirty="0" err="1" smtClean="0"/>
              <a:t>dalam</a:t>
            </a:r>
            <a:r>
              <a:rPr lang="en-US" sz="3400" dirty="0" smtClean="0"/>
              <a:t> COBIT </a:t>
            </a:r>
            <a:r>
              <a:rPr lang="en-US" sz="3400" dirty="0" err="1" smtClean="0"/>
              <a:t>adalah</a:t>
            </a:r>
            <a:r>
              <a:rPr lang="en-US" sz="3400" dirty="0" smtClean="0"/>
              <a:t> </a:t>
            </a:r>
            <a:r>
              <a:rPr lang="en-US" sz="3400" dirty="0" err="1" smtClean="0"/>
              <a:t>dengan</a:t>
            </a:r>
            <a:r>
              <a:rPr lang="en-US" sz="3400" dirty="0" smtClean="0"/>
              <a:t> </a:t>
            </a:r>
            <a:r>
              <a:rPr lang="en-US" sz="3400" dirty="0" err="1" smtClean="0"/>
              <a:t>menggunakan</a:t>
            </a:r>
            <a:r>
              <a:rPr lang="en-US" sz="3400" dirty="0" smtClean="0"/>
              <a:t> </a:t>
            </a:r>
            <a:r>
              <a:rPr lang="en-US" sz="3400" dirty="0" err="1" smtClean="0"/>
              <a:t>salah</a:t>
            </a:r>
            <a:r>
              <a:rPr lang="en-US" sz="3400" dirty="0" smtClean="0"/>
              <a:t> </a:t>
            </a:r>
            <a:r>
              <a:rPr lang="en-US" sz="3400" dirty="0" err="1" smtClean="0"/>
              <a:t>satu</a:t>
            </a:r>
            <a:r>
              <a:rPr lang="en-US" sz="3400" dirty="0" smtClean="0"/>
              <a:t> </a:t>
            </a:r>
            <a:r>
              <a:rPr lang="en-US" sz="3400" dirty="0" err="1" smtClean="0"/>
              <a:t>metode</a:t>
            </a:r>
            <a:r>
              <a:rPr lang="en-US" sz="3400" dirty="0" smtClean="0"/>
              <a:t> statistic IQR (</a:t>
            </a:r>
            <a:r>
              <a:rPr lang="en-US" sz="3400" i="1" dirty="0" smtClean="0"/>
              <a:t>Inter Quartile Range).</a:t>
            </a:r>
            <a:endParaRPr lang="en-US" sz="3400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IQR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, IQR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  <a:endParaRPr lang="en-US" baseline="30000" dirty="0"/>
          </a:p>
          <a:p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(25% </a:t>
            </a:r>
            <a:r>
              <a:rPr lang="en-US" dirty="0" err="1"/>
              <a:t>teratas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(25% </a:t>
            </a:r>
            <a:r>
              <a:rPr lang="en-US" dirty="0" err="1"/>
              <a:t>terendah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data. </a:t>
            </a:r>
            <a:endParaRPr lang="en-US" dirty="0" smtClean="0"/>
          </a:p>
          <a:p>
            <a:r>
              <a:rPr lang="en-US" dirty="0" err="1" smtClean="0"/>
              <a:t>Kuartil</a:t>
            </a:r>
            <a:r>
              <a:rPr lang="en-US" dirty="0" smtClean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Q1,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Q3 –yang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Q2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tertingginya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Q4</a:t>
            </a:r>
            <a:r>
              <a:rPr lang="en-US" dirty="0" smtClean="0"/>
              <a:t>.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1.5 IQR </a:t>
            </a:r>
            <a:r>
              <a:rPr lang="en-US" dirty="0" err="1" smtClean="0"/>
              <a:t>pada</a:t>
            </a:r>
            <a:r>
              <a:rPr lang="en-US" dirty="0" smtClean="0"/>
              <a:t> COBIT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Q1 </a:t>
            </a:r>
            <a:r>
              <a:rPr lang="en-US" dirty="0" err="1" smtClean="0"/>
              <a:t>dan</a:t>
            </a:r>
            <a:r>
              <a:rPr lang="en-US" dirty="0" smtClean="0"/>
              <a:t> Q3</a:t>
            </a:r>
          </a:p>
          <a:p>
            <a:r>
              <a:rPr lang="en-US" dirty="0" err="1" smtClean="0"/>
              <a:t>Nilai</a:t>
            </a:r>
            <a:r>
              <a:rPr lang="en-US" dirty="0" smtClean="0"/>
              <a:t> IQR = Q3 – Q1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bawah</a:t>
            </a:r>
            <a:r>
              <a:rPr lang="en-US" dirty="0" smtClean="0"/>
              <a:t> (Lowest Observation) :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Q1 – 1.5</a:t>
            </a:r>
          </a:p>
          <a:p>
            <a:r>
              <a:rPr lang="en-US" dirty="0" smtClean="0"/>
              <a:t>Batas </a:t>
            </a:r>
            <a:r>
              <a:rPr lang="en-US" dirty="0" err="1" smtClean="0"/>
              <a:t>atas</a:t>
            </a:r>
            <a:r>
              <a:rPr lang="en-US" dirty="0" smtClean="0"/>
              <a:t> (High Observation) :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Q3 +1.5</a:t>
            </a:r>
          </a:p>
        </p:txBody>
      </p:sp>
    </p:spTree>
    <p:extLst>
      <p:ext uri="{BB962C8B-B14F-4D97-AF65-F5344CB8AC3E}">
        <p14:creationId xmlns:p14="http://schemas.microsoft.com/office/powerpoint/2010/main" val="40222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REKAP HASIL KUESIONER : apo08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74654"/>
              </p:ext>
            </p:extLst>
          </p:nvPr>
        </p:nvGraphicFramePr>
        <p:xfrm>
          <a:off x="1066800" y="2362200"/>
          <a:ext cx="70256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43"/>
                <a:gridCol w="1141667"/>
                <a:gridCol w="966026"/>
                <a:gridCol w="706563"/>
                <a:gridCol w="685800"/>
                <a:gridCol w="568961"/>
                <a:gridCol w="780627"/>
                <a:gridCol w="780627"/>
                <a:gridCol w="780627"/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/>
                        <a:t>Atribut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Distribusi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Jawaban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As-is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To-be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PFM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As-is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To-be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As-is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To-be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39123"/>
              </p:ext>
            </p:extLst>
          </p:nvPr>
        </p:nvGraphicFramePr>
        <p:xfrm>
          <a:off x="1600200" y="2590800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Atribut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0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diagram </a:t>
            </a:r>
            <a:r>
              <a:rPr lang="en-US" dirty="0" err="1" smtClean="0"/>
              <a:t>bloxplot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table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excel / </a:t>
            </a:r>
            <a:r>
              <a:rPr lang="en-US" dirty="0" err="1" smtClean="0"/>
              <a:t>spss</a:t>
            </a:r>
            <a:endParaRPr lang="en-US" dirty="0" smtClean="0"/>
          </a:p>
          <a:p>
            <a:r>
              <a:rPr lang="en-US" dirty="0" err="1" smtClean="0"/>
              <a:t>Buatlah</a:t>
            </a:r>
            <a:r>
              <a:rPr lang="en-US" dirty="0" smtClean="0"/>
              <a:t> diagram </a:t>
            </a:r>
            <a:r>
              <a:rPr lang="en-US" dirty="0" err="1" smtClean="0"/>
              <a:t>bloxplotnya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1" y="2194560"/>
            <a:ext cx="6926478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30" y="2362200"/>
            <a:ext cx="641273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2541</TotalTime>
  <Words>225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Verdana</vt:lpstr>
      <vt:lpstr>Vapor Trail</vt:lpstr>
      <vt:lpstr>Proses Perhitungan Kuesioner</vt:lpstr>
      <vt:lpstr>Perhitungan Kuesioner</vt:lpstr>
      <vt:lpstr>Menggunakan IQR</vt:lpstr>
      <vt:lpstr>Penggunaan 1.5 IQR pada COBIT</vt:lpstr>
      <vt:lpstr>Contoh REKAP HASIL KUESIONER : apo08</vt:lpstr>
      <vt:lpstr>PowerPoint Presentation</vt:lpstr>
      <vt:lpstr>Membuat diagram bloxplot</vt:lpstr>
      <vt:lpstr>PowerPoint Presentation</vt:lpstr>
      <vt:lpstr>PowerPoint Presentation</vt:lpstr>
      <vt:lpstr>SEKIAN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SCORECARD (BSC)</dc:title>
  <dc:creator>Andik</dc:creator>
  <cp:lastModifiedBy>USER</cp:lastModifiedBy>
  <cp:revision>178</cp:revision>
  <dcterms:created xsi:type="dcterms:W3CDTF">2008-11-07T21:54:10Z</dcterms:created>
  <dcterms:modified xsi:type="dcterms:W3CDTF">2020-10-22T07:40:50Z</dcterms:modified>
</cp:coreProperties>
</file>