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handoutMasterIdLst>
    <p:handoutMasterId r:id="rId13"/>
  </p:handoutMasterIdLst>
  <p:sldIdLst>
    <p:sldId id="256" r:id="rId2"/>
    <p:sldId id="343" r:id="rId3"/>
    <p:sldId id="353" r:id="rId4"/>
    <p:sldId id="359" r:id="rId5"/>
    <p:sldId id="354" r:id="rId6"/>
    <p:sldId id="355" r:id="rId7"/>
    <p:sldId id="360" r:id="rId8"/>
    <p:sldId id="356" r:id="rId9"/>
    <p:sldId id="357" r:id="rId10"/>
    <p:sldId id="358" r:id="rId11"/>
    <p:sldId id="33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3" autoAdjust="0"/>
  </p:normalViewPr>
  <p:slideViewPr>
    <p:cSldViewPr>
      <p:cViewPr>
        <p:scale>
          <a:sx n="74" d="100"/>
          <a:sy n="74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4827892-EC8B-4354-A5D9-0A36286A7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4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91FF-6619-4DA1-9B3B-39E30CF80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9CA4-D92E-4C4F-A889-28181412F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BCE5-F738-400E-ADEC-0DD6C809A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EB9A-549C-4562-9D3E-F02C6AD63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7067-7244-4697-8379-A290956C4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6586-72EC-4073-B375-3223D6A853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873-B8EE-4065-8AAB-BCE0D3C71A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51F7-DA83-4100-BA7D-6ED4BB202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6934-2EC2-436D-999D-79A0FB460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0E68-773E-48FA-9088-E882E8476E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1CB-D785-49DF-8678-32D26083D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362200"/>
          </a:xfrm>
        </p:spPr>
        <p:txBody>
          <a:bodyPr/>
          <a:lstStyle/>
          <a:p>
            <a:r>
              <a:rPr lang="en-CA" sz="2400" b="1" dirty="0" smtClean="0">
                <a:latin typeface="Arial" charset="0"/>
              </a:rPr>
              <a:t>Week 9</a:t>
            </a:r>
          </a:p>
          <a:p>
            <a:r>
              <a:rPr lang="en-CA" sz="2400" b="1" dirty="0" smtClean="0">
                <a:latin typeface="Arial" charset="0"/>
              </a:rPr>
              <a:t>PSTI FT </a:t>
            </a:r>
            <a:r>
              <a:rPr lang="en-CA" sz="2400" b="1" dirty="0" err="1" smtClean="0">
                <a:latin typeface="Arial" charset="0"/>
              </a:rPr>
              <a:t>Unram</a:t>
            </a:r>
            <a:endParaRPr lang="en-CA" sz="2400" b="1" dirty="0" smtClean="0">
              <a:latin typeface="Arial" charset="0"/>
            </a:endParaRPr>
          </a:p>
          <a:p>
            <a:r>
              <a:rPr lang="en-CA" sz="2400" b="1" dirty="0" smtClean="0">
                <a:latin typeface="Arial" charset="0"/>
              </a:rPr>
              <a:t>2020</a:t>
            </a:r>
            <a:endParaRPr lang="en-CA" sz="2400" b="1" dirty="0"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>
                <a:solidFill>
                  <a:schemeClr val="folHlink"/>
                </a:solidFill>
              </a:rPr>
              <a:t>Uji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Reliabilitas</a:t>
            </a:r>
            <a:r>
              <a:rPr lang="en-US" sz="4800" b="1" dirty="0" smtClean="0">
                <a:solidFill>
                  <a:schemeClr val="folHlink"/>
                </a:solidFill>
              </a:rPr>
              <a:t/>
            </a:r>
            <a:br>
              <a:rPr lang="en-US" sz="4800" b="1" dirty="0" smtClean="0">
                <a:solidFill>
                  <a:schemeClr val="folHlink"/>
                </a:solidFill>
              </a:rPr>
            </a:b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dan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br>
              <a:rPr lang="en-US" sz="4800" b="1" dirty="0" smtClean="0">
                <a:solidFill>
                  <a:schemeClr val="folHlink"/>
                </a:solidFill>
              </a:rPr>
            </a:br>
            <a:r>
              <a:rPr lang="en-US" sz="4800" b="1" dirty="0" err="1" smtClean="0">
                <a:solidFill>
                  <a:schemeClr val="folHlink"/>
                </a:solidFill>
              </a:rPr>
              <a:t>Uji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Validitas</a:t>
            </a:r>
            <a:endParaRPr lang="en-US" sz="48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90182428"/>
              </p:ext>
            </p:extLst>
          </p:nvPr>
        </p:nvGraphicFramePr>
        <p:xfrm>
          <a:off x="2057400" y="35417"/>
          <a:ext cx="5410202" cy="63560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657611"/>
                <a:gridCol w="743487"/>
                <a:gridCol w="795322"/>
                <a:gridCol w="1188341"/>
                <a:gridCol w="1188341"/>
                <a:gridCol w="837100"/>
              </a:tblGrid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9715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9715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Atrib</a:t>
                      </a:r>
                      <a:r>
                        <a:rPr lang="en-US" sz="1000" spc="-5">
                          <a:effectLst/>
                        </a:rPr>
                        <a:t>u</a:t>
                      </a:r>
                      <a:r>
                        <a:rPr lang="en-US" sz="1000">
                          <a:effectLst/>
                        </a:rPr>
                        <a:t>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9588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965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r-hit</a:t>
                      </a:r>
                      <a:r>
                        <a:rPr lang="en-US" sz="1000" spc="-5">
                          <a:effectLst/>
                        </a:rPr>
                        <a:t>u</a:t>
                      </a:r>
                      <a:r>
                        <a:rPr lang="en-US" sz="1000">
                          <a:effectLst/>
                        </a:rPr>
                        <a:t>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9652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r-</a:t>
                      </a:r>
                      <a:r>
                        <a:rPr lang="en-US" sz="1000" dirty="0" err="1">
                          <a:effectLst/>
                        </a:rPr>
                        <a:t>tabel</a:t>
                      </a:r>
                      <a:r>
                        <a:rPr lang="en-US" sz="1000" spc="-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smtClean="0">
                          <a:effectLst/>
                        </a:rPr>
                        <a:t>N</a:t>
                      </a:r>
                      <a:r>
                        <a:rPr lang="en-US" sz="1000" spc="-5" dirty="0" smtClean="0">
                          <a:effectLst/>
                        </a:rPr>
                        <a:t>=19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9588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</a:t>
                      </a:r>
                      <a:r>
                        <a:rPr lang="en-US" sz="1000" spc="5">
                          <a:effectLst/>
                        </a:rPr>
                        <a:t>a</a:t>
                      </a:r>
                      <a:r>
                        <a:rPr lang="en-US" sz="1000">
                          <a:effectLst/>
                        </a:rPr>
                        <a:t>lidit</a:t>
                      </a:r>
                      <a:r>
                        <a:rPr lang="en-US" sz="1000" spc="5">
                          <a:effectLst/>
                        </a:rPr>
                        <a:t>a</a:t>
                      </a:r>
                      <a:r>
                        <a:rPr lang="en-US" sz="1000">
                          <a:effectLst/>
                        </a:rPr>
                        <a:t>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PP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-0.031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Tidak</a:t>
                      </a:r>
                      <a:r>
                        <a:rPr lang="en-US" sz="1000" dirty="0" smtClean="0">
                          <a:effectLst/>
                        </a:rPr>
                        <a:t> Valid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be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654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PPM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0.587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</a:p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Valid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be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5902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WPM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</a:t>
                      </a:r>
                      <a:r>
                        <a:rPr lang="en-US" sz="1000" spc="5">
                          <a:effectLst/>
                        </a:rPr>
                        <a:t> </a:t>
                      </a: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0.046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</a:p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Tidak</a:t>
                      </a:r>
                      <a:r>
                        <a:rPr lang="en-US" sz="1000" dirty="0" smtClean="0">
                          <a:effectLst/>
                        </a:rPr>
                        <a:t> Valid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6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be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5" dirty="0" smtClean="0">
                          <a:effectLst/>
                        </a:rPr>
                        <a:t>PD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</a:t>
                      </a:r>
                      <a:r>
                        <a:rPr lang="en-US" sz="1000" spc="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is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-0.198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</a:p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Tidak</a:t>
                      </a:r>
                      <a:r>
                        <a:rPr lang="en-US" sz="1000" dirty="0" smtClean="0">
                          <a:effectLst/>
                        </a:rPr>
                        <a:t> valid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be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850">
                          <a:effectLst/>
                        </a:rPr>
                        <a:t> </a:t>
                      </a:r>
                      <a:endParaRPr lang="en-US" sz="100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-5" dirty="0" smtClean="0">
                          <a:effectLst/>
                        </a:rPr>
                        <a:t>PDM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</a:t>
                      </a:r>
                      <a:r>
                        <a:rPr lang="en-US" sz="1000" spc="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is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0.229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</a:p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Tidak</a:t>
                      </a:r>
                      <a:r>
                        <a:rPr lang="en-US" sz="1000" baseline="0" dirty="0" smtClean="0">
                          <a:effectLst/>
                        </a:rPr>
                        <a:t> valid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be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5902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8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85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PM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</a:t>
                      </a:r>
                      <a:r>
                        <a:rPr lang="en-US" sz="1000" spc="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is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0.198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</a:p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</a:rPr>
                        <a:t>Tidak</a:t>
                      </a:r>
                      <a:r>
                        <a:rPr lang="en-US" sz="1000" dirty="0" smtClean="0">
                          <a:effectLst/>
                        </a:rPr>
                        <a:t> valid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be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PC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</a:t>
                      </a:r>
                      <a:r>
                        <a:rPr lang="en-US" sz="1000" spc="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is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effectLst/>
                        </a:rPr>
                        <a:t>Tidak</a:t>
                      </a:r>
                      <a:r>
                        <a:rPr lang="en-US" sz="1000" dirty="0" smtClean="0">
                          <a:effectLst/>
                        </a:rPr>
                        <a:t> valid</a:t>
                      </a:r>
                      <a:endParaRPr lang="en-US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be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</a:t>
                      </a:r>
                      <a:r>
                        <a:rPr lang="en-US" sz="1000" spc="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is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0.687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be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</a:t>
                      </a:r>
                      <a:r>
                        <a:rPr lang="en-US" sz="1000" spc="5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is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0.349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 marR="320040" indent="0" algn="ctr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0.456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Tidak</a:t>
                      </a:r>
                      <a:r>
                        <a:rPr lang="en-US" sz="10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valid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16794"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be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527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320040" algn="ct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8" descr="thankyou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288" y="1208088"/>
            <a:ext cx="3946525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6" descr="HANDSH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263" y="3733800"/>
            <a:ext cx="3741737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 anchorCtr="0"/>
          <a:lstStyle/>
          <a:p>
            <a:r>
              <a:rPr lang="id-ID" sz="3600" b="1">
                <a:solidFill>
                  <a:schemeClr val="tx1"/>
                </a:solidFill>
              </a:rPr>
              <a:t>SEKIAN</a:t>
            </a:r>
            <a:endParaRPr lang="id-ID"/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0" y="0"/>
            <a:ext cx="9144000" cy="6919913"/>
            <a:chOff x="0" y="0"/>
            <a:chExt cx="6451" cy="4591"/>
          </a:xfrm>
        </p:grpSpPr>
        <p:pic>
          <p:nvPicPr>
            <p:cNvPr id="91142" name="Picture 5" descr="ani_rline_e0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-2184" y="2193"/>
              <a:ext cx="45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3" name="Picture 11" descr="ahr043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4" y="4245"/>
              <a:ext cx="629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4" name="Picture 13" descr="barber.gif (10470 bytes)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645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4632" name="Picture 88" descr="1brgn5_e0"/>
            <p:cNvPicPr>
              <a:picLocks noChangeAspect="1" noChangeArrowheads="1" noCrop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5400000">
              <a:off x="4097" y="2238"/>
              <a:ext cx="459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512511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Cronbach</a:t>
            </a:r>
            <a:r>
              <a:rPr lang="en-US" dirty="0" smtClean="0"/>
              <a:t>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5400" y="1828800"/>
            <a:ext cx="6400800" cy="347472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/>
              <a:t>Uji</a:t>
            </a:r>
            <a:r>
              <a:rPr lang="en-US" sz="3600" dirty="0"/>
              <a:t> </a:t>
            </a:r>
            <a:r>
              <a:rPr lang="en-US" sz="3600" dirty="0" err="1"/>
              <a:t>Reliabilitas</a:t>
            </a:r>
            <a:r>
              <a:rPr lang="en-US" sz="3600" dirty="0"/>
              <a:t> </a:t>
            </a:r>
            <a:r>
              <a:rPr lang="en-US" sz="3600" dirty="0" err="1"/>
              <a:t>memberikan</a:t>
            </a:r>
            <a:r>
              <a:rPr lang="en-US" sz="3600" dirty="0"/>
              <a:t> </a:t>
            </a:r>
            <a:r>
              <a:rPr lang="en-US" sz="3600" dirty="0" err="1"/>
              <a:t>keyakinan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kuisioner</a:t>
            </a:r>
            <a:r>
              <a:rPr lang="en-US" sz="3600" dirty="0"/>
              <a:t> yang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menunjukkan</a:t>
            </a:r>
            <a:r>
              <a:rPr lang="en-US" sz="3600" dirty="0"/>
              <a:t> </a:t>
            </a:r>
            <a:r>
              <a:rPr lang="en-US" sz="3600" dirty="0" err="1"/>
              <a:t>konsistensi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mengukur</a:t>
            </a:r>
            <a:r>
              <a:rPr lang="en-US" sz="3600" dirty="0"/>
              <a:t> </a:t>
            </a:r>
            <a:r>
              <a:rPr lang="en-US" sz="3600" dirty="0" err="1"/>
              <a:t>gejala</a:t>
            </a:r>
            <a:r>
              <a:rPr lang="en-US" sz="3600" dirty="0"/>
              <a:t> yang </a:t>
            </a:r>
            <a:r>
              <a:rPr lang="en-US" sz="3600" dirty="0" err="1"/>
              <a:t>sama</a:t>
            </a:r>
            <a:r>
              <a:rPr lang="en-US" sz="3600" dirty="0"/>
              <a:t>. </a:t>
            </a:r>
            <a:endParaRPr lang="en-US" sz="3600" dirty="0" smtClean="0"/>
          </a:p>
          <a:p>
            <a:r>
              <a:rPr lang="en-US" sz="3600" dirty="0" err="1" smtClean="0"/>
              <a:t>Uji</a:t>
            </a:r>
            <a:r>
              <a:rPr lang="en-US" sz="3600" dirty="0" smtClean="0"/>
              <a:t> </a:t>
            </a:r>
            <a:r>
              <a:rPr lang="en-US" sz="3600" dirty="0" err="1"/>
              <a:t>reliabilitas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/>
              <a:t>Cronbach’s</a:t>
            </a:r>
            <a:r>
              <a:rPr lang="en-US" sz="3600" dirty="0"/>
              <a:t> Alpha. </a:t>
            </a:r>
            <a:endParaRPr lang="en-US" sz="3600" dirty="0" smtClean="0"/>
          </a:p>
          <a:p>
            <a:r>
              <a:rPr lang="en-US" sz="3600" dirty="0" smtClean="0"/>
              <a:t>Data </a:t>
            </a:r>
            <a:r>
              <a:rPr lang="en-US" sz="3600" dirty="0"/>
              <a:t>yang </a:t>
            </a:r>
            <a:r>
              <a:rPr lang="en-US" sz="3600" dirty="0" err="1"/>
              <a:t>dianalisa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alpha &gt; 0,6 agar data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dianggap</a:t>
            </a:r>
            <a:r>
              <a:rPr lang="en-US" sz="3600" dirty="0"/>
              <a:t> </a:t>
            </a:r>
            <a:r>
              <a:rPr lang="en-US" sz="3600" dirty="0" err="1"/>
              <a:t>reliabel</a:t>
            </a:r>
            <a:r>
              <a:rPr lang="en-US" sz="36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99"/>
            <a:ext cx="6512511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Cronbach</a:t>
            </a:r>
            <a:r>
              <a:rPr lang="en-US" dirty="0" smtClean="0"/>
              <a:t> Alpha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15" y="1219200"/>
            <a:ext cx="69643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9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174"/>
            <a:ext cx="6512511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Cronbach</a:t>
            </a:r>
            <a:r>
              <a:rPr lang="en-US" dirty="0" smtClean="0"/>
              <a:t> Alpha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83914" y="1317591"/>
            <a:ext cx="3985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Stat</a:t>
            </a:r>
            <a:r>
              <a:rPr lang="en-US" b="1" spc="2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b="1" spc="2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Multivariate</a:t>
            </a:r>
            <a:r>
              <a:rPr lang="en-US" b="1" spc="2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b="1" spc="2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b="1" spc="2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b="1" spc="1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674044"/>
            <a:ext cx="44005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29622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4724400"/>
            <a:ext cx="7400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8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1797910"/>
              </p:ext>
            </p:extLst>
          </p:nvPr>
        </p:nvGraphicFramePr>
        <p:xfrm>
          <a:off x="2209800" y="2057400"/>
          <a:ext cx="6342507" cy="17712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100310"/>
                <a:gridCol w="1100310"/>
                <a:gridCol w="1279683"/>
                <a:gridCol w="1431102"/>
                <a:gridCol w="1431102"/>
              </a:tblGrid>
              <a:tr h="96269">
                <a:tc>
                  <a:txBody>
                    <a:bodyPr/>
                    <a:lstStyle/>
                    <a:p>
                      <a:pPr marL="11684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Proses TI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5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Alpha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Reliabilitas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02015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6413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  <a:p>
                      <a:pPr marL="6413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</a:rPr>
                        <a:t>APO08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0,8107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Sangat Reliabel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01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be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0,6467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01069"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6413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ts val="1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  <a:p>
                      <a:pPr marL="6413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</a:rPr>
                        <a:t>BAI02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 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0,8489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Sangat Reliabel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020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be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0,8815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Sangat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Reliabel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5492"/>
            <a:ext cx="7498080" cy="1143000"/>
          </a:xfrm>
        </p:spPr>
        <p:txBody>
          <a:bodyPr/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447800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Pearson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Product Moment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mengkorelasikan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butir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totalnya</a:t>
            </a:r>
            <a:r>
              <a:rPr lang="en-US" dirty="0" smtClean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 (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total)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Pearson Product-moment Correlation Coefficient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nila</a:t>
            </a:r>
            <a:r>
              <a:rPr lang="en-US" dirty="0"/>
              <a:t> r-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r-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item </a:t>
            </a:r>
            <a:r>
              <a:rPr lang="en-US" dirty="0" err="1"/>
              <a:t>dikatakan</a:t>
            </a:r>
            <a:r>
              <a:rPr lang="en-US" dirty="0"/>
              <a:t> valid.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signifikansi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5791200" cy="637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12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352550"/>
            <a:ext cx="74310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0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1485"/>
            <a:ext cx="43529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50" y="609600"/>
            <a:ext cx="3242550" cy="236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617912"/>
            <a:ext cx="50482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2980</TotalTime>
  <Words>249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Uji Reliabilitas  dan  Uji Validitas</vt:lpstr>
      <vt:lpstr>Menggunakan Cronbach Alpha</vt:lpstr>
      <vt:lpstr>Cronbach Alpha</vt:lpstr>
      <vt:lpstr>Cronbach Alpha</vt:lpstr>
      <vt:lpstr>PowerPoint Presentation</vt:lpstr>
      <vt:lpstr>Menghitung Uji Validitas </vt:lpstr>
      <vt:lpstr>PowerPoint Presentation</vt:lpstr>
      <vt:lpstr>PowerPoint Presentation</vt:lpstr>
      <vt:lpstr>PowerPoint Presentation</vt:lpstr>
      <vt:lpstr>PowerPoint Presentation</vt:lpstr>
      <vt:lpstr>SEKIAN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 (BSC)</dc:title>
  <dc:creator>Andik</dc:creator>
  <cp:lastModifiedBy>Nadiyasari Agtha</cp:lastModifiedBy>
  <cp:revision>183</cp:revision>
  <dcterms:created xsi:type="dcterms:W3CDTF">2008-11-07T21:54:10Z</dcterms:created>
  <dcterms:modified xsi:type="dcterms:W3CDTF">2020-11-04T14:52:52Z</dcterms:modified>
</cp:coreProperties>
</file>