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handoutMasterIdLst>
    <p:handoutMasterId r:id="rId13"/>
  </p:handoutMasterIdLst>
  <p:sldIdLst>
    <p:sldId id="256" r:id="rId2"/>
    <p:sldId id="343" r:id="rId3"/>
    <p:sldId id="353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3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3" autoAdjust="0"/>
  </p:normalViewPr>
  <p:slideViewPr>
    <p:cSldViewPr>
      <p:cViewPr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4827892-EC8B-4354-A5D9-0A36286A7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4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91FF-6619-4DA1-9B3B-39E30CF80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9CA4-D92E-4C4F-A889-28181412F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BCE5-F738-400E-ADEC-0DD6C809A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EB9A-549C-4562-9D3E-F02C6AD63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7067-7244-4697-8379-A290956C4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6586-72EC-4073-B375-3223D6A85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873-B8EE-4065-8AAB-BCE0D3C71A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51F7-DA83-4100-BA7D-6ED4BB202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6934-2EC2-436D-999D-79A0FB460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0E68-773E-48FA-9088-E882E8476E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7E71CB-D785-49DF-8678-32D26083D5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 err="1" smtClean="0">
                <a:solidFill>
                  <a:schemeClr val="folHlink"/>
                </a:solidFill>
              </a:rPr>
              <a:t>Analisis</a:t>
            </a: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r>
              <a:rPr lang="en-US" sz="4800" b="1" dirty="0" err="1" smtClean="0">
                <a:solidFill>
                  <a:schemeClr val="folHlink"/>
                </a:solidFill>
              </a:rPr>
              <a:t>kondisi</a:t>
            </a: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r>
              <a:rPr lang="en-US" sz="4800" b="1" dirty="0" err="1" smtClean="0">
                <a:solidFill>
                  <a:schemeClr val="folHlink"/>
                </a:solidFill>
              </a:rPr>
              <a:t>saat</a:t>
            </a: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r>
              <a:rPr lang="en-US" sz="4800" b="1" dirty="0" err="1" smtClean="0">
                <a:solidFill>
                  <a:schemeClr val="folHlink"/>
                </a:solidFill>
              </a:rPr>
              <a:t>ini</a:t>
            </a:r>
            <a:r>
              <a:rPr lang="en-US" sz="4800" b="1" dirty="0" smtClean="0">
                <a:solidFill>
                  <a:schemeClr val="folHlink"/>
                </a:solidFill>
              </a:rPr>
              <a:t> (as-is) </a:t>
            </a:r>
            <a:r>
              <a:rPr lang="en-US" sz="4800" b="1" dirty="0" err="1" smtClean="0">
                <a:solidFill>
                  <a:schemeClr val="folHlink"/>
                </a:solidFill>
              </a:rPr>
              <a:t>dan</a:t>
            </a: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r>
              <a:rPr lang="en-US" sz="4800" b="1" dirty="0" err="1" smtClean="0">
                <a:solidFill>
                  <a:schemeClr val="folHlink"/>
                </a:solidFill>
              </a:rPr>
              <a:t>kondisi</a:t>
            </a:r>
            <a:r>
              <a:rPr lang="en-US" sz="4800" b="1" dirty="0" smtClean="0">
                <a:solidFill>
                  <a:schemeClr val="folHlink"/>
                </a:solidFill>
              </a:rPr>
              <a:t> yang </a:t>
            </a:r>
            <a:r>
              <a:rPr lang="en-US" sz="4800" b="1" dirty="0" err="1" smtClean="0">
                <a:solidFill>
                  <a:schemeClr val="folHlink"/>
                </a:solidFill>
              </a:rPr>
              <a:t>akan</a:t>
            </a: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r>
              <a:rPr lang="en-US" sz="4800" b="1" dirty="0" err="1" smtClean="0">
                <a:solidFill>
                  <a:schemeClr val="folHlink"/>
                </a:solidFill>
              </a:rPr>
              <a:t>datang</a:t>
            </a:r>
            <a:r>
              <a:rPr lang="en-US" sz="4800" b="1" dirty="0" smtClean="0">
                <a:solidFill>
                  <a:schemeClr val="folHlink"/>
                </a:solidFill>
              </a:rPr>
              <a:t> (to-be)</a:t>
            </a:r>
            <a:endParaRPr lang="en-US" sz="4800" b="1" dirty="0">
              <a:solidFill>
                <a:schemeClr val="folHlink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362200"/>
          </a:xfrm>
        </p:spPr>
        <p:txBody>
          <a:bodyPr/>
          <a:lstStyle/>
          <a:p>
            <a:r>
              <a:rPr lang="en-CA" sz="2400" b="1" dirty="0" smtClean="0">
                <a:latin typeface="Arial" charset="0"/>
              </a:rPr>
              <a:t>Week 10</a:t>
            </a:r>
          </a:p>
          <a:p>
            <a:r>
              <a:rPr lang="en-CA" sz="2400" b="1" dirty="0" smtClean="0">
                <a:latin typeface="Arial" charset="0"/>
              </a:rPr>
              <a:t>PSTI FT </a:t>
            </a:r>
            <a:r>
              <a:rPr lang="en-CA" sz="2400" b="1" dirty="0" err="1" smtClean="0">
                <a:latin typeface="Arial" charset="0"/>
              </a:rPr>
              <a:t>Unram</a:t>
            </a:r>
            <a:endParaRPr lang="en-CA" sz="2400" b="1" dirty="0" smtClean="0">
              <a:latin typeface="Arial" charset="0"/>
            </a:endParaRPr>
          </a:p>
          <a:p>
            <a:r>
              <a:rPr lang="en-CA" sz="2400" b="1" dirty="0" smtClean="0">
                <a:latin typeface="Arial" charset="0"/>
              </a:rPr>
              <a:t>2020</a:t>
            </a:r>
            <a:endParaRPr lang="en-CA" sz="2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Analisa</a:t>
            </a:r>
            <a:r>
              <a:rPr lang="en-US" dirty="0" smtClean="0"/>
              <a:t> Gap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01850" y="1405597"/>
            <a:ext cx="7498080" cy="4800600"/>
          </a:xfrm>
        </p:spPr>
        <p:txBody>
          <a:bodyPr>
            <a:normAutofit/>
          </a:bodyPr>
          <a:lstStyle/>
          <a:p>
            <a:pPr lvl="0"/>
            <a:endParaRPr lang="en-US" sz="3600" dirty="0" smtClean="0"/>
          </a:p>
          <a:p>
            <a:pPr lvl="0"/>
            <a:endParaRPr lang="en-US" sz="3600" dirty="0"/>
          </a:p>
          <a:p>
            <a:pPr lvl="1"/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33758" y="-422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4250" y="155799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Hal yang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diperhatikan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pelaksanaan</a:t>
            </a:r>
            <a:r>
              <a:rPr lang="en-US" sz="2800" dirty="0"/>
              <a:t> </a:t>
            </a:r>
            <a:r>
              <a:rPr lang="en-US" sz="2800" dirty="0" err="1"/>
              <a:t>peningkatan</a:t>
            </a:r>
            <a:r>
              <a:rPr lang="en-US" sz="2800" dirty="0"/>
              <a:t> </a:t>
            </a:r>
            <a:r>
              <a:rPr lang="en-US" sz="2800" dirty="0" err="1"/>
              <a:t>kematangan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skala</a:t>
            </a:r>
            <a:r>
              <a:rPr lang="en-US" sz="2800" dirty="0"/>
              <a:t> </a:t>
            </a:r>
            <a:r>
              <a:rPr lang="en-US" sz="2800" dirty="0" err="1"/>
              <a:t>prioritas</a:t>
            </a:r>
            <a:r>
              <a:rPr lang="en-US" sz="2800" dirty="0"/>
              <a:t>, </a:t>
            </a:r>
            <a:r>
              <a:rPr lang="en-US" sz="2800" dirty="0" err="1"/>
              <a:t>dimulai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kematangan</a:t>
            </a:r>
            <a:r>
              <a:rPr lang="en-US" sz="2800" dirty="0"/>
              <a:t> paling </a:t>
            </a:r>
            <a:r>
              <a:rPr lang="en-US" sz="2800" dirty="0" err="1"/>
              <a:t>rendah</a:t>
            </a:r>
            <a:r>
              <a:rPr lang="en-US" sz="2800" dirty="0"/>
              <a:t> agar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keseragaman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kematangan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/>
              <a:t>demikian</a:t>
            </a:r>
            <a:r>
              <a:rPr lang="en-US" sz="2800" dirty="0"/>
              <a:t> </a:t>
            </a:r>
            <a:r>
              <a:rPr lang="en-US" sz="2800" dirty="0" err="1"/>
              <a:t>diharapkan</a:t>
            </a:r>
            <a:r>
              <a:rPr lang="en-US" sz="2800" dirty="0"/>
              <a:t> proses </a:t>
            </a:r>
            <a:r>
              <a:rPr lang="en-US" sz="2800" dirty="0" err="1"/>
              <a:t>peningkatan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kematangan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efektif</a:t>
            </a:r>
            <a:r>
              <a:rPr lang="en-US" sz="2800" dirty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26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8" descr="thankyou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1288" y="1208088"/>
            <a:ext cx="3946525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6" descr="HANDSHG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6263" y="3733800"/>
            <a:ext cx="3741737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 anchorCtr="0"/>
          <a:lstStyle/>
          <a:p>
            <a:r>
              <a:rPr lang="id-ID" sz="3600" b="1">
                <a:solidFill>
                  <a:schemeClr val="tx1"/>
                </a:solidFill>
              </a:rPr>
              <a:t>SEKIAN</a:t>
            </a:r>
            <a:endParaRPr lang="id-ID"/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0" y="0"/>
            <a:ext cx="9144000" cy="6919913"/>
            <a:chOff x="0" y="0"/>
            <a:chExt cx="6451" cy="4591"/>
          </a:xfrm>
        </p:grpSpPr>
        <p:pic>
          <p:nvPicPr>
            <p:cNvPr id="91142" name="Picture 5" descr="ani_rline_e0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-2184" y="2193"/>
              <a:ext cx="452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3" name="Picture 11" descr="ahr043"/>
            <p:cNvPicPr>
              <a:picLocks noChangeAspect="1" noChangeArrowheads="1" noCrop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4" y="4245"/>
              <a:ext cx="6297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4" name="Picture 13" descr="barber.gif (10470 bytes)"/>
            <p:cNvPicPr>
              <a:picLocks noChangeAspect="1" noChangeArrowheads="1" noCrop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645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4632" name="Picture 88" descr="1brgn5_e0"/>
            <p:cNvPicPr>
              <a:picLocks noChangeAspect="1" noChangeArrowheads="1" noCrop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5400000">
              <a:off x="4097" y="2238"/>
              <a:ext cx="459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err="1"/>
              <a:t>Menjelaskan</a:t>
            </a:r>
            <a:r>
              <a:rPr lang="en-US" sz="3600" dirty="0"/>
              <a:t> </a:t>
            </a:r>
            <a:r>
              <a:rPr lang="en-US" sz="3600" dirty="0" err="1"/>
              <a:t>Penilaian</a:t>
            </a:r>
            <a:r>
              <a:rPr lang="en-US" sz="3600" dirty="0"/>
              <a:t> Tingkat </a:t>
            </a:r>
            <a:r>
              <a:rPr lang="en-US" sz="3600" dirty="0" err="1"/>
              <a:t>Kematangan</a:t>
            </a:r>
            <a:r>
              <a:rPr lang="en-US" sz="3600" dirty="0"/>
              <a:t> </a:t>
            </a:r>
            <a:r>
              <a:rPr lang="en-US" sz="3600" dirty="0" err="1"/>
              <a:t>Organisasi</a:t>
            </a:r>
            <a:r>
              <a:rPr lang="en-US" sz="3600" dirty="0"/>
              <a:t>/Perusahaan</a:t>
            </a:r>
          </a:p>
          <a:p>
            <a:pPr lvl="0"/>
            <a:r>
              <a:rPr lang="en-US" sz="3600" dirty="0" err="1"/>
              <a:t>Menjelaskan</a:t>
            </a:r>
            <a:r>
              <a:rPr lang="en-US" sz="3600" dirty="0"/>
              <a:t> </a:t>
            </a:r>
            <a:r>
              <a:rPr lang="en-US" sz="3600" dirty="0" err="1"/>
              <a:t>Analisa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yang </a:t>
            </a:r>
            <a:r>
              <a:rPr lang="en-US" sz="3600" dirty="0" err="1"/>
              <a:t>diinginkan</a:t>
            </a:r>
            <a:endParaRPr lang="en-US" sz="3600" dirty="0"/>
          </a:p>
          <a:p>
            <a:pPr lvl="0"/>
            <a:r>
              <a:rPr lang="en-US" sz="3600" dirty="0" err="1"/>
              <a:t>Menjelaskan</a:t>
            </a:r>
            <a:r>
              <a:rPr lang="en-US" sz="3600" dirty="0"/>
              <a:t> </a:t>
            </a:r>
            <a:r>
              <a:rPr lang="en-US" sz="3600" dirty="0" err="1"/>
              <a:t>Analisa</a:t>
            </a:r>
            <a:r>
              <a:rPr lang="en-US" sz="3600" dirty="0"/>
              <a:t> GAP yang </a:t>
            </a:r>
            <a:r>
              <a:rPr lang="en-US" sz="3600" dirty="0" err="1"/>
              <a:t>terdapat</a:t>
            </a:r>
            <a:r>
              <a:rPr lang="en-US" sz="3600" dirty="0"/>
              <a:t> di Perusahaan/</a:t>
            </a:r>
            <a:r>
              <a:rPr lang="en-US" sz="3600" dirty="0" err="1"/>
              <a:t>Organisasi</a:t>
            </a:r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Penilaian</a:t>
            </a:r>
            <a:r>
              <a:rPr lang="en-US" dirty="0" smtClean="0"/>
              <a:t> Tingkat </a:t>
            </a:r>
            <a:r>
              <a:rPr lang="en-US" dirty="0" err="1" smtClean="0"/>
              <a:t>Kematangan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600" dirty="0" err="1" smtClean="0"/>
              <a:t>Setelah</a:t>
            </a:r>
            <a:r>
              <a:rPr lang="en-US" sz="3600" dirty="0" smtClean="0"/>
              <a:t> </a:t>
            </a:r>
            <a:r>
              <a:rPr lang="en-US" sz="3600" dirty="0" err="1" smtClean="0"/>
              <a:t>menghitung</a:t>
            </a:r>
            <a:r>
              <a:rPr lang="en-US" sz="3600" dirty="0" smtClean="0"/>
              <a:t> </a:t>
            </a:r>
            <a:r>
              <a:rPr lang="en-US" sz="3600" dirty="0" err="1" smtClean="0"/>
              <a:t>hasil</a:t>
            </a:r>
            <a:r>
              <a:rPr lang="en-US" sz="3600" dirty="0" smtClean="0"/>
              <a:t> data yang reliable </a:t>
            </a:r>
            <a:r>
              <a:rPr lang="en-US" sz="3600" dirty="0" err="1" smtClean="0"/>
              <a:t>dan</a:t>
            </a:r>
            <a:r>
              <a:rPr lang="en-US" sz="3600" dirty="0" smtClean="0"/>
              <a:t> valid, </a:t>
            </a:r>
            <a:r>
              <a:rPr lang="en-US" sz="3600" dirty="0" err="1" smtClean="0"/>
              <a:t>selanjutnya</a:t>
            </a:r>
            <a:r>
              <a:rPr lang="en-US" sz="3600" dirty="0" smtClean="0"/>
              <a:t> </a:t>
            </a:r>
            <a:r>
              <a:rPr lang="en-US" sz="3600" dirty="0" err="1" smtClean="0"/>
              <a:t>menghitung</a:t>
            </a:r>
            <a:r>
              <a:rPr lang="en-US" sz="3600" dirty="0" smtClean="0"/>
              <a:t> </a:t>
            </a:r>
            <a:r>
              <a:rPr lang="en-US" sz="3600" dirty="0" err="1" smtClean="0"/>
              <a:t>rerata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jawaban</a:t>
            </a:r>
            <a:r>
              <a:rPr lang="en-US" sz="3600" dirty="0" smtClean="0"/>
              <a:t> </a:t>
            </a:r>
            <a:r>
              <a:rPr lang="en-US" sz="3600" dirty="0" err="1" smtClean="0"/>
              <a:t>kuesioner</a:t>
            </a:r>
            <a:r>
              <a:rPr lang="en-US" sz="3600" dirty="0" smtClean="0"/>
              <a:t>.</a:t>
            </a:r>
          </a:p>
          <a:p>
            <a:pPr lvl="0"/>
            <a:r>
              <a:rPr lang="en-US" sz="3600" dirty="0" err="1" smtClean="0"/>
              <a:t>Penghitungan</a:t>
            </a:r>
            <a:r>
              <a:rPr lang="en-US" sz="3600" dirty="0" smtClean="0"/>
              <a:t> </a:t>
            </a:r>
            <a:r>
              <a:rPr lang="en-US" sz="3600" dirty="0" err="1" smtClean="0"/>
              <a:t>rerata</a:t>
            </a:r>
            <a:r>
              <a:rPr lang="en-US" sz="3600" dirty="0" smtClean="0"/>
              <a:t> </a:t>
            </a:r>
            <a:r>
              <a:rPr lang="en-US" sz="3600" dirty="0" err="1" smtClean="0"/>
              <a:t>dilakukan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menyimpulkan</a:t>
            </a:r>
            <a:r>
              <a:rPr lang="en-US" sz="3600" dirty="0" smtClean="0"/>
              <a:t> </a:t>
            </a:r>
            <a:r>
              <a:rPr lang="en-US" sz="3600" dirty="0" err="1" smtClean="0"/>
              <a:t>berapakah</a:t>
            </a:r>
            <a:r>
              <a:rPr lang="en-US" sz="3600" dirty="0" smtClean="0"/>
              <a:t> as-is </a:t>
            </a:r>
            <a:r>
              <a:rPr lang="en-US" sz="3600" dirty="0" err="1" smtClean="0"/>
              <a:t>dan</a:t>
            </a:r>
            <a:r>
              <a:rPr lang="en-US" sz="3600" dirty="0" smtClean="0"/>
              <a:t> to-be yang </a:t>
            </a:r>
            <a:r>
              <a:rPr lang="en-US" sz="3600" dirty="0" err="1" smtClean="0"/>
              <a:t>sesuai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kebutuhan</a:t>
            </a:r>
            <a:r>
              <a:rPr lang="en-US" sz="3600" dirty="0" smtClean="0"/>
              <a:t> </a:t>
            </a:r>
            <a:r>
              <a:rPr lang="en-US" sz="3600" dirty="0" err="1" smtClean="0"/>
              <a:t>perusahaan</a:t>
            </a:r>
            <a:r>
              <a:rPr lang="en-US" sz="3600" dirty="0" smtClean="0"/>
              <a:t>.</a:t>
            </a:r>
          </a:p>
          <a:p>
            <a:pPr lvl="0"/>
            <a:r>
              <a:rPr lang="en-US" sz="3600" dirty="0" err="1" smtClean="0"/>
              <a:t>Perhitungan</a:t>
            </a:r>
            <a:r>
              <a:rPr lang="en-US" sz="3600" dirty="0" smtClean="0"/>
              <a:t> </a:t>
            </a:r>
            <a:r>
              <a:rPr lang="en-US" sz="3600" dirty="0" err="1" smtClean="0"/>
              <a:t>tingkat</a:t>
            </a:r>
            <a:r>
              <a:rPr lang="en-US" sz="3600" dirty="0" smtClean="0"/>
              <a:t> </a:t>
            </a:r>
            <a:r>
              <a:rPr lang="en-US" sz="3600" dirty="0" err="1" smtClean="0"/>
              <a:t>kematangan</a:t>
            </a:r>
            <a:r>
              <a:rPr lang="en-US" sz="3600" dirty="0" smtClean="0"/>
              <a:t> </a:t>
            </a:r>
            <a:r>
              <a:rPr lang="en-US" sz="3600" dirty="0" err="1" smtClean="0"/>
              <a:t>mengacu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tabel</a:t>
            </a:r>
            <a:r>
              <a:rPr lang="en-US" sz="3600" dirty="0" smtClean="0"/>
              <a:t> </a:t>
            </a:r>
            <a:r>
              <a:rPr lang="en-US" sz="3600" dirty="0" err="1" smtClean="0"/>
              <a:t>rekapitulasi</a:t>
            </a:r>
            <a:r>
              <a:rPr lang="en-US" sz="3600" dirty="0" smtClean="0"/>
              <a:t> </a:t>
            </a:r>
            <a:r>
              <a:rPr lang="en-US" sz="3600" dirty="0" err="1" smtClean="0"/>
              <a:t>hasil</a:t>
            </a:r>
            <a:r>
              <a:rPr lang="en-US" sz="3600" dirty="0" smtClean="0"/>
              <a:t> </a:t>
            </a:r>
            <a:r>
              <a:rPr lang="en-US" sz="3600" dirty="0" err="1" smtClean="0"/>
              <a:t>kuesioner</a:t>
            </a:r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Penilaian</a:t>
            </a:r>
            <a:r>
              <a:rPr lang="en-US" dirty="0" smtClean="0"/>
              <a:t> Tingkat </a:t>
            </a:r>
            <a:r>
              <a:rPr lang="en-US" dirty="0" err="1" smtClean="0"/>
              <a:t>Kematangan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01850" y="1405597"/>
            <a:ext cx="7498080" cy="4800600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 smtClean="0"/>
              <a:t>Rumus</a:t>
            </a:r>
            <a:r>
              <a:rPr lang="en-US" sz="3600" dirty="0" smtClean="0"/>
              <a:t> </a:t>
            </a:r>
            <a:r>
              <a:rPr lang="en-US" sz="3600" dirty="0" err="1" smtClean="0"/>
              <a:t>Perhitungan</a:t>
            </a:r>
            <a:r>
              <a:rPr lang="en-US" sz="3600" dirty="0" smtClean="0"/>
              <a:t> </a:t>
            </a:r>
            <a:r>
              <a:rPr lang="en-US" sz="3600" dirty="0" err="1" smtClean="0"/>
              <a:t>tingkat</a:t>
            </a:r>
            <a:r>
              <a:rPr lang="en-US" sz="3600" dirty="0" smtClean="0"/>
              <a:t> </a:t>
            </a:r>
            <a:r>
              <a:rPr lang="en-US" sz="3600" dirty="0" err="1" smtClean="0"/>
              <a:t>kematangan</a:t>
            </a:r>
            <a:r>
              <a:rPr lang="en-US" sz="3600" dirty="0" smtClean="0"/>
              <a:t> :</a:t>
            </a:r>
          </a:p>
          <a:p>
            <a:pPr lvl="0"/>
            <a:endParaRPr lang="en-US" sz="3600" dirty="0"/>
          </a:p>
          <a:p>
            <a:pPr lvl="0"/>
            <a:endParaRPr lang="en-US" sz="3600" dirty="0" smtClean="0"/>
          </a:p>
          <a:p>
            <a:pPr lvl="0"/>
            <a:endParaRPr lang="en-US" sz="3600" dirty="0"/>
          </a:p>
          <a:p>
            <a:pPr lvl="0"/>
            <a:r>
              <a:rPr lang="en-US" sz="2000" dirty="0" smtClean="0"/>
              <a:t>Level </a:t>
            </a:r>
            <a:r>
              <a:rPr lang="en-US" sz="2000" dirty="0" err="1" smtClean="0"/>
              <a:t>jawaban</a:t>
            </a:r>
            <a:r>
              <a:rPr lang="en-US" sz="2000" dirty="0" smtClean="0"/>
              <a:t> : </a:t>
            </a:r>
            <a:r>
              <a:rPr lang="en-US" sz="2000" dirty="0" smtClean="0"/>
              <a:t>capability  </a:t>
            </a:r>
            <a:r>
              <a:rPr lang="en-US" sz="2000" dirty="0" smtClean="0"/>
              <a:t>level yang </a:t>
            </a:r>
            <a:r>
              <a:rPr lang="en-US" sz="2000" dirty="0" err="1" smtClean="0"/>
              <a:t>terpilih</a:t>
            </a:r>
            <a:endParaRPr lang="en-US" sz="2000" dirty="0" smtClean="0"/>
          </a:p>
          <a:p>
            <a:pPr lvl="0"/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responden</a:t>
            </a:r>
            <a:r>
              <a:rPr lang="en-US" sz="2000" dirty="0" smtClean="0"/>
              <a:t> :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menjawab</a:t>
            </a:r>
            <a:r>
              <a:rPr lang="en-US" sz="2000" dirty="0" smtClean="0"/>
              <a:t> </a:t>
            </a:r>
            <a:r>
              <a:rPr lang="en-US" sz="2000" dirty="0" err="1" smtClean="0"/>
              <a:t>pertanyaan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endParaRPr lang="en-US" sz="2000" dirty="0" smtClean="0"/>
          </a:p>
          <a:p>
            <a:pPr lvl="0"/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keseluruhan</a:t>
            </a:r>
            <a:r>
              <a:rPr lang="en-US" sz="2000" dirty="0" smtClean="0"/>
              <a:t> </a:t>
            </a:r>
            <a:r>
              <a:rPr lang="en-US" sz="2000" dirty="0" err="1" smtClean="0"/>
              <a:t>responden</a:t>
            </a:r>
            <a:r>
              <a:rPr lang="en-US" sz="2000" dirty="0" smtClean="0"/>
              <a:t> :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responden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proses</a:t>
            </a:r>
          </a:p>
          <a:p>
            <a:pPr lvl="0"/>
            <a:endParaRPr lang="en-US" sz="3600" dirty="0" smtClean="0"/>
          </a:p>
          <a:p>
            <a:pPr lvl="0"/>
            <a:endParaRPr lang="en-US" sz="3600" dirty="0"/>
          </a:p>
          <a:p>
            <a:pPr lvl="1"/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33758" y="-422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9" y="2869555"/>
            <a:ext cx="8016281" cy="9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Penilaian</a:t>
            </a:r>
            <a:r>
              <a:rPr lang="en-US" dirty="0" smtClean="0"/>
              <a:t> Tingkat </a:t>
            </a:r>
            <a:r>
              <a:rPr lang="en-US" dirty="0" err="1" smtClean="0"/>
              <a:t>Kematangan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01850" y="1405597"/>
            <a:ext cx="7498080" cy="4800600"/>
          </a:xfrm>
        </p:spPr>
        <p:txBody>
          <a:bodyPr>
            <a:normAutofit/>
          </a:bodyPr>
          <a:lstStyle/>
          <a:p>
            <a:pPr lvl="0"/>
            <a:endParaRPr lang="en-US" sz="3600" dirty="0" smtClean="0"/>
          </a:p>
          <a:p>
            <a:pPr lvl="0"/>
            <a:endParaRPr lang="en-US" sz="3600" dirty="0"/>
          </a:p>
          <a:p>
            <a:pPr lvl="1"/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33758" y="-422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33849"/>
              </p:ext>
            </p:extLst>
          </p:nvPr>
        </p:nvGraphicFramePr>
        <p:xfrm>
          <a:off x="1524000" y="1397000"/>
          <a:ext cx="6324600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400"/>
                <a:gridCol w="1498600"/>
                <a:gridCol w="1016000"/>
                <a:gridCol w="1016000"/>
                <a:gridCol w="1016000"/>
                <a:gridCol w="12446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Atribut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Kematangan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Tingkat </a:t>
                      </a:r>
                      <a:r>
                        <a:rPr lang="en-US" dirty="0" err="1" smtClean="0"/>
                        <a:t>kematangan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1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– is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- be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– is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- be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Rata - rata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2.64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4.54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Tingkat </a:t>
            </a:r>
            <a:r>
              <a:rPr lang="en-US" dirty="0" err="1" smtClean="0"/>
              <a:t>Kematangan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01850" y="1405597"/>
            <a:ext cx="7498080" cy="4800600"/>
          </a:xfrm>
        </p:spPr>
        <p:txBody>
          <a:bodyPr>
            <a:normAutofit/>
          </a:bodyPr>
          <a:lstStyle/>
          <a:p>
            <a:pPr lvl="0"/>
            <a:endParaRPr lang="en-US" sz="3600" dirty="0" smtClean="0"/>
          </a:p>
          <a:p>
            <a:pPr lvl="0"/>
            <a:endParaRPr lang="en-US" sz="3600" dirty="0"/>
          </a:p>
          <a:p>
            <a:pPr lvl="1"/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33758" y="-422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54250" y="155799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sz="3600" dirty="0" err="1" smtClean="0"/>
              <a:t>Menggunakan</a:t>
            </a:r>
            <a:r>
              <a:rPr lang="en-US" sz="3600" dirty="0" smtClean="0"/>
              <a:t> Spider Chart</a:t>
            </a:r>
          </a:p>
          <a:p>
            <a:pPr fontAlgn="auto">
              <a:spcAft>
                <a:spcPts val="0"/>
              </a:spcAft>
            </a:pPr>
            <a:r>
              <a:rPr lang="en-US" sz="3600" dirty="0" err="1" smtClean="0"/>
              <a:t>Tujuannya</a:t>
            </a:r>
            <a:r>
              <a:rPr lang="en-US" sz="3600" dirty="0" smtClean="0"/>
              <a:t> </a:t>
            </a:r>
            <a:r>
              <a:rPr lang="en-US" sz="3600" dirty="0" err="1" smtClean="0"/>
              <a:t>hanya</a:t>
            </a:r>
            <a:r>
              <a:rPr lang="en-US" sz="3600" dirty="0" smtClean="0"/>
              <a:t> agar </a:t>
            </a:r>
            <a:r>
              <a:rPr lang="en-US" sz="3600" dirty="0" err="1" smtClean="0"/>
              <a:t>terlihat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nyata</a:t>
            </a:r>
            <a:r>
              <a:rPr lang="en-US" sz="3600" dirty="0" smtClean="0"/>
              <a:t> </a:t>
            </a:r>
            <a:r>
              <a:rPr lang="en-US" sz="3600" dirty="0" err="1" smtClean="0"/>
              <a:t>perbedaan</a:t>
            </a:r>
            <a:r>
              <a:rPr lang="en-US" sz="3600" dirty="0" smtClean="0"/>
              <a:t> gap yang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diraih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 smtClean="0"/>
              <a:t>perusahaan</a:t>
            </a:r>
            <a:r>
              <a:rPr lang="en-US" sz="3600" dirty="0" smtClean="0"/>
              <a:t>/</a:t>
            </a:r>
            <a:r>
              <a:rPr lang="en-US" sz="3600" dirty="0" err="1" smtClean="0"/>
              <a:t>organisasi</a:t>
            </a:r>
            <a:r>
              <a:rPr lang="en-US" sz="3600" dirty="0" smtClean="0"/>
              <a:t>.</a:t>
            </a:r>
          </a:p>
          <a:p>
            <a:pPr lvl="1"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Tingkat </a:t>
            </a:r>
            <a:r>
              <a:rPr lang="en-US" dirty="0" err="1" smtClean="0"/>
              <a:t>Kematangan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01850" y="1405597"/>
            <a:ext cx="7498080" cy="4800600"/>
          </a:xfrm>
        </p:spPr>
        <p:txBody>
          <a:bodyPr>
            <a:normAutofit/>
          </a:bodyPr>
          <a:lstStyle/>
          <a:p>
            <a:pPr lvl="0"/>
            <a:endParaRPr lang="en-US" sz="3600" dirty="0" smtClean="0"/>
          </a:p>
          <a:p>
            <a:pPr lvl="0"/>
            <a:endParaRPr lang="en-US" sz="3600" dirty="0"/>
          </a:p>
          <a:p>
            <a:pPr lvl="1"/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33758" y="-422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752600"/>
            <a:ext cx="3815177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01850" y="1405597"/>
            <a:ext cx="7498080" cy="4800600"/>
          </a:xfrm>
        </p:spPr>
        <p:txBody>
          <a:bodyPr>
            <a:normAutofit/>
          </a:bodyPr>
          <a:lstStyle/>
          <a:p>
            <a:pPr lvl="0"/>
            <a:endParaRPr lang="en-US" sz="3600" dirty="0" smtClean="0"/>
          </a:p>
          <a:p>
            <a:pPr lvl="0"/>
            <a:endParaRPr lang="en-US" sz="3600" dirty="0"/>
          </a:p>
          <a:p>
            <a:pPr lvl="1"/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33758" y="-422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4250" y="1557997"/>
            <a:ext cx="7498080" cy="4800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 err="1" smtClean="0"/>
              <a:t>Analisa</a:t>
            </a:r>
            <a:r>
              <a:rPr lang="en-US" sz="3600" dirty="0" smtClean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yang </a:t>
            </a:r>
            <a:r>
              <a:rPr lang="en-US" sz="3600" dirty="0" err="1"/>
              <a:t>diinginkan</a:t>
            </a:r>
            <a:r>
              <a:rPr lang="en-US" sz="3600" dirty="0"/>
              <a:t>, </a:t>
            </a:r>
            <a:r>
              <a:rPr lang="en-US" sz="3600" dirty="0" err="1"/>
              <a:t>dijabarkanlah</a:t>
            </a:r>
            <a:r>
              <a:rPr lang="en-US" sz="3600" dirty="0"/>
              <a:t> </a:t>
            </a:r>
            <a:r>
              <a:rPr lang="en-US" sz="3600" dirty="0" err="1"/>
              <a:t>keadaan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</a:t>
            </a:r>
            <a:r>
              <a:rPr lang="en-US" sz="3600" dirty="0" err="1"/>
              <a:t>tata</a:t>
            </a:r>
            <a:r>
              <a:rPr lang="en-US" sz="3600" dirty="0"/>
              <a:t> </a:t>
            </a:r>
            <a:r>
              <a:rPr lang="en-US" sz="3600" dirty="0" err="1"/>
              <a:t>kelola</a:t>
            </a:r>
            <a:r>
              <a:rPr lang="en-US" sz="3600" dirty="0"/>
              <a:t>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yang </a:t>
            </a:r>
            <a:r>
              <a:rPr lang="en-US" sz="3600" dirty="0" err="1"/>
              <a:t>diinginkan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proses yang </a:t>
            </a:r>
            <a:r>
              <a:rPr lang="en-US" sz="3600" dirty="0" err="1"/>
              <a:t>telah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Kondisi</a:t>
            </a:r>
            <a:r>
              <a:rPr lang="en-US" sz="3600" dirty="0" smtClean="0"/>
              <a:t>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yang </a:t>
            </a:r>
            <a:r>
              <a:rPr lang="en-US" sz="3600" dirty="0" err="1"/>
              <a:t>diinginkan</a:t>
            </a:r>
            <a:r>
              <a:rPr lang="en-US" sz="3600" dirty="0"/>
              <a:t> </a:t>
            </a:r>
            <a:r>
              <a:rPr lang="en-US" sz="3600" dirty="0" err="1"/>
              <a:t>dijabarkan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dua</a:t>
            </a:r>
            <a:r>
              <a:rPr lang="en-US" sz="3600" dirty="0"/>
              <a:t> </a:t>
            </a:r>
            <a:r>
              <a:rPr lang="en-US" sz="3600" dirty="0" err="1"/>
              <a:t>kriteria</a:t>
            </a:r>
            <a:r>
              <a:rPr lang="en-US" sz="3600" dirty="0"/>
              <a:t> yang </a:t>
            </a:r>
            <a:r>
              <a:rPr lang="en-US" sz="3600" dirty="0" err="1"/>
              <a:t>berbeda</a:t>
            </a:r>
            <a:r>
              <a:rPr lang="en-US" sz="3600" dirty="0"/>
              <a:t>.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, </a:t>
            </a:r>
            <a:r>
              <a:rPr lang="en-US" sz="3600" dirty="0" err="1"/>
              <a:t>dijabarkanlah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yang </a:t>
            </a:r>
            <a:r>
              <a:rPr lang="en-US" sz="3600" dirty="0" err="1"/>
              <a:t>berada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perusahaan</a:t>
            </a:r>
            <a:r>
              <a:rPr lang="en-US" sz="3600" dirty="0"/>
              <a:t>/</a:t>
            </a:r>
            <a:r>
              <a:rPr lang="en-US" sz="3600" dirty="0" err="1"/>
              <a:t>organisasi</a:t>
            </a:r>
            <a:r>
              <a:rPr lang="en-US" sz="3600" dirty="0"/>
              <a:t> </a:t>
            </a:r>
            <a:r>
              <a:rPr lang="en-US" sz="3600" dirty="0" err="1"/>
              <a:t>tersebut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 smtClean="0"/>
              <a:t>Kondisi</a:t>
            </a:r>
            <a:r>
              <a:rPr lang="en-US" sz="3600" dirty="0" smtClean="0"/>
              <a:t> </a:t>
            </a:r>
            <a:r>
              <a:rPr lang="en-US" sz="3600" dirty="0"/>
              <a:t>yang </a:t>
            </a:r>
            <a:r>
              <a:rPr lang="en-US" sz="3600" dirty="0" err="1"/>
              <a:t>dijabarkan</a:t>
            </a:r>
            <a:r>
              <a:rPr lang="en-US" sz="3600" dirty="0"/>
              <a:t> </a:t>
            </a:r>
            <a:r>
              <a:rPr lang="en-US" sz="3600" dirty="0" err="1" smtClean="0"/>
              <a:t>disesuaikan</a:t>
            </a:r>
            <a:r>
              <a:rPr lang="en-US" sz="3600" dirty="0" smtClean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smtClean="0"/>
              <a:t>9 (</a:t>
            </a:r>
            <a:r>
              <a:rPr lang="en-US" sz="3600" dirty="0" err="1" smtClean="0"/>
              <a:t>sembilan</a:t>
            </a:r>
            <a:r>
              <a:rPr lang="en-US" sz="3600" dirty="0" smtClean="0"/>
              <a:t>) </a:t>
            </a:r>
            <a:r>
              <a:rPr lang="en-US" sz="3600" dirty="0" err="1"/>
              <a:t>atribut</a:t>
            </a:r>
            <a:r>
              <a:rPr lang="en-US" sz="3600" dirty="0"/>
              <a:t> </a:t>
            </a:r>
            <a:r>
              <a:rPr lang="en-US" sz="3600" dirty="0" err="1"/>
              <a:t>kematangan</a:t>
            </a:r>
            <a:r>
              <a:rPr lang="en-US" sz="3600" dirty="0"/>
              <a:t> yang </a:t>
            </a:r>
            <a:r>
              <a:rPr lang="en-US" sz="3600" dirty="0" err="1"/>
              <a:t>berada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kuesioner</a:t>
            </a:r>
            <a:r>
              <a:rPr lang="en-US" sz="3600" dirty="0"/>
              <a:t>. </a:t>
            </a:r>
            <a:r>
              <a:rPr lang="en-US" sz="3600" dirty="0" err="1" smtClean="0"/>
              <a:t>Kondisi</a:t>
            </a:r>
            <a:r>
              <a:rPr lang="en-US" sz="3600" dirty="0" smtClean="0"/>
              <a:t>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yang </a:t>
            </a:r>
            <a:r>
              <a:rPr lang="en-US" sz="3600" dirty="0" err="1"/>
              <a:t>dianalisa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yang </a:t>
            </a:r>
            <a:r>
              <a:rPr lang="en-US" sz="3600" dirty="0" err="1"/>
              <a:t>benar-benar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perusahaan</a:t>
            </a:r>
            <a:r>
              <a:rPr lang="en-US" sz="3600" dirty="0"/>
              <a:t>/</a:t>
            </a:r>
            <a:r>
              <a:rPr lang="en-US" sz="3600" dirty="0" err="1"/>
              <a:t>organisasi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 smtClean="0"/>
              <a:t>Analisa</a:t>
            </a:r>
            <a:r>
              <a:rPr lang="en-US" sz="3600" dirty="0" smtClean="0"/>
              <a:t> </a:t>
            </a:r>
            <a:r>
              <a:rPr lang="en-US" sz="3600" dirty="0"/>
              <a:t>yang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berupa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wawancara</a:t>
            </a:r>
            <a:r>
              <a:rPr lang="en-US" sz="3600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dirty="0" err="1"/>
              <a:t>kuesioner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4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Analisa</a:t>
            </a:r>
            <a:r>
              <a:rPr lang="en-US" dirty="0" smtClean="0"/>
              <a:t> Gap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01850" y="1405597"/>
            <a:ext cx="7498080" cy="4800600"/>
          </a:xfrm>
        </p:spPr>
        <p:txBody>
          <a:bodyPr>
            <a:normAutofit/>
          </a:bodyPr>
          <a:lstStyle/>
          <a:p>
            <a:pPr lvl="0"/>
            <a:endParaRPr lang="en-US" sz="3600" dirty="0" smtClean="0"/>
          </a:p>
          <a:p>
            <a:pPr lvl="0"/>
            <a:endParaRPr lang="en-US" sz="3600" dirty="0"/>
          </a:p>
          <a:p>
            <a:pPr lvl="1"/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33758" y="-422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4250" y="1557997"/>
            <a:ext cx="7498080" cy="480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Dari </a:t>
            </a:r>
            <a:r>
              <a:rPr lang="en-US" sz="2800" dirty="0" err="1"/>
              <a:t>analisa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kematangan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kematangan</a:t>
            </a:r>
            <a:r>
              <a:rPr lang="en-US" sz="2800" dirty="0"/>
              <a:t> yang </a:t>
            </a:r>
            <a:r>
              <a:rPr lang="en-US" sz="2800" dirty="0" err="1"/>
              <a:t>diharapkan</a:t>
            </a:r>
            <a:r>
              <a:rPr lang="en-US" sz="2800" dirty="0"/>
              <a:t> </a:t>
            </a:r>
            <a:r>
              <a:rPr lang="en-US" sz="2800" dirty="0" err="1"/>
              <a:t>ditemukan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kesenjangan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kematangan</a:t>
            </a:r>
            <a:r>
              <a:rPr lang="en-US" sz="2800" dirty="0"/>
              <a:t>. </a:t>
            </a:r>
            <a:r>
              <a:rPr lang="en-US" sz="2800" dirty="0" err="1"/>
              <a:t>Kesenjangan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kematangan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 smtClean="0"/>
              <a:t>besarnya</a:t>
            </a:r>
            <a:r>
              <a:rPr lang="en-US" sz="2800" dirty="0" smtClean="0"/>
              <a:t> di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2</a:t>
            </a:r>
          </a:p>
          <a:p>
            <a:r>
              <a:rPr lang="en-US" sz="2800" dirty="0" err="1" smtClean="0"/>
              <a:t>Biasanya</a:t>
            </a:r>
            <a:r>
              <a:rPr lang="en-US" sz="2800" dirty="0" smtClean="0"/>
              <a:t> </a:t>
            </a:r>
            <a:r>
              <a:rPr lang="en-US" sz="2800" dirty="0" err="1" smtClean="0"/>
              <a:t>tindakan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peningkatan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kematangan</a:t>
            </a:r>
            <a:r>
              <a:rPr lang="en-US" sz="2800" dirty="0" smtClean="0"/>
              <a:t>,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:</a:t>
            </a:r>
          </a:p>
          <a:p>
            <a:pPr lvl="2"/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kematangan</a:t>
            </a:r>
            <a:r>
              <a:rPr lang="en-US" dirty="0"/>
              <a:t> 2</a:t>
            </a:r>
          </a:p>
          <a:p>
            <a:pPr lvl="2"/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kematangan</a:t>
            </a:r>
            <a:r>
              <a:rPr lang="en-US" dirty="0"/>
              <a:t> 3</a:t>
            </a:r>
          </a:p>
          <a:p>
            <a:pPr lvl="2"/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kematangan</a:t>
            </a:r>
            <a:r>
              <a:rPr lang="en-US" dirty="0"/>
              <a:t> 4</a:t>
            </a:r>
          </a:p>
          <a:p>
            <a:pPr lvl="2"/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kematangan</a:t>
            </a:r>
            <a:r>
              <a:rPr lang="en-US" dirty="0"/>
              <a:t> 5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40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2855</TotalTime>
  <Words>421</Words>
  <Application>Microsoft Office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Analisis kondisi saat ini (as-is) dan kondisi yang akan datang (to-be)</vt:lpstr>
      <vt:lpstr>Overview</vt:lpstr>
      <vt:lpstr>Penilaian Tingkat Kematangan</vt:lpstr>
      <vt:lpstr>Penilaian Tingkat Kematangan</vt:lpstr>
      <vt:lpstr>Penilaian Tingkat Kematangan</vt:lpstr>
      <vt:lpstr>Representasi Tingkat Kematangan</vt:lpstr>
      <vt:lpstr>Representasi Tingkat Kematangan</vt:lpstr>
      <vt:lpstr>Analisis kondisi saat ini dan kondisi yang diinginkan</vt:lpstr>
      <vt:lpstr>Analisa Gap</vt:lpstr>
      <vt:lpstr>Analisa Gap</vt:lpstr>
      <vt:lpstr>SEKIAN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SCORECARD (BSC)</dc:title>
  <dc:creator>Andik</dc:creator>
  <cp:lastModifiedBy>Nadiyasari Agtha</cp:lastModifiedBy>
  <cp:revision>189</cp:revision>
  <dcterms:created xsi:type="dcterms:W3CDTF">2008-11-07T21:54:10Z</dcterms:created>
  <dcterms:modified xsi:type="dcterms:W3CDTF">2020-11-10T22:42:22Z</dcterms:modified>
</cp:coreProperties>
</file>