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1" r:id="rId11"/>
    <p:sldId id="272"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CCF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812" autoAdjust="0"/>
    <p:restoredTop sz="96774" autoAdjust="0"/>
  </p:normalViewPr>
  <p:slideViewPr>
    <p:cSldViewPr>
      <p:cViewPr varScale="1">
        <p:scale>
          <a:sx n="62" d="100"/>
          <a:sy n="62" d="100"/>
        </p:scale>
        <p:origin x="-74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7022751-8B75-4EDC-A20B-2FC86254C4C8}" type="datetimeFigureOut">
              <a:rPr lang="en-US" smtClean="0"/>
              <a:pPr/>
              <a:t>10/18/2023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1A2BFC0-819B-49A4-B15F-19CAD2906D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7022751-8B75-4EDC-A20B-2FC86254C4C8}" type="datetimeFigureOut">
              <a:rPr lang="en-US" smtClean="0"/>
              <a:pPr/>
              <a:t>10/18/2023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1A2BFC0-819B-49A4-B15F-19CAD2906D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7022751-8B75-4EDC-A20B-2FC86254C4C8}" type="datetimeFigureOut">
              <a:rPr lang="en-US" smtClean="0"/>
              <a:pPr/>
              <a:t>10/18/2023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1A2BFC0-819B-49A4-B15F-19CAD2906D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7022751-8B75-4EDC-A20B-2FC86254C4C8}" type="datetimeFigureOut">
              <a:rPr lang="en-US" smtClean="0"/>
              <a:pPr/>
              <a:t>10/18/2023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1A2BFC0-819B-49A4-B15F-19CAD2906DC4}"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7022751-8B75-4EDC-A20B-2FC86254C4C8}" type="datetimeFigureOut">
              <a:rPr lang="en-US" smtClean="0"/>
              <a:pPr/>
              <a:t>10/18/2023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1A2BFC0-819B-49A4-B15F-19CAD2906DC4}"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7022751-8B75-4EDC-A20B-2FC86254C4C8}" type="datetimeFigureOut">
              <a:rPr lang="en-US" smtClean="0"/>
              <a:pPr/>
              <a:t>10/18/2023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1A2BFC0-819B-49A4-B15F-19CAD2906DC4}"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7022751-8B75-4EDC-A20B-2FC86254C4C8}" type="datetimeFigureOut">
              <a:rPr lang="en-US" smtClean="0"/>
              <a:pPr/>
              <a:t>10/18/2023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1A2BFC0-819B-49A4-B15F-19CAD2906DC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7022751-8B75-4EDC-A20B-2FC86254C4C8}" type="datetimeFigureOut">
              <a:rPr lang="en-US" smtClean="0"/>
              <a:pPr/>
              <a:t>10/18/2023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1A2BFC0-819B-49A4-B15F-19CAD2906DC4}"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7022751-8B75-4EDC-A20B-2FC86254C4C8}" type="datetimeFigureOut">
              <a:rPr lang="en-US" smtClean="0"/>
              <a:pPr/>
              <a:t>10/18/2023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1A2BFC0-819B-49A4-B15F-19CAD2906D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7022751-8B75-4EDC-A20B-2FC86254C4C8}" type="datetimeFigureOut">
              <a:rPr lang="en-US" smtClean="0"/>
              <a:pPr/>
              <a:t>10/18/2023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1A2BFC0-819B-49A4-B15F-19CAD2906DC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7022751-8B75-4EDC-A20B-2FC86254C4C8}" type="datetimeFigureOut">
              <a:rPr lang="en-US" smtClean="0"/>
              <a:pPr/>
              <a:t>10/18/2023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1A2BFC0-819B-49A4-B15F-19CAD2906DC4}"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7022751-8B75-4EDC-A20B-2FC86254C4C8}" type="datetimeFigureOut">
              <a:rPr lang="en-US" smtClean="0"/>
              <a:pPr/>
              <a:t>10/18/2023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1A2BFC0-819B-49A4-B15F-19CAD2906D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Air Quality Monitoring</a:t>
            </a:r>
            <a:endParaRPr lang="en-US" dirty="0"/>
          </a:p>
        </p:txBody>
      </p:sp>
      <p:sp>
        <p:nvSpPr>
          <p:cNvPr id="3" name="Subtitle 2"/>
          <p:cNvSpPr>
            <a:spLocks noGrp="1"/>
          </p:cNvSpPr>
          <p:nvPr>
            <p:ph type="subTitle" idx="1"/>
          </p:nvPr>
        </p:nvSpPr>
        <p:spPr>
          <a:xfrm>
            <a:off x="685800" y="3611606"/>
            <a:ext cx="7772400" cy="2941593"/>
          </a:xfrm>
        </p:spPr>
        <p:txBody>
          <a:bodyPr>
            <a:normAutofit/>
          </a:bodyPr>
          <a:lstStyle/>
          <a:p>
            <a:r>
              <a:rPr lang="en-US" dirty="0" smtClean="0"/>
              <a:t>Submitted by </a:t>
            </a:r>
          </a:p>
          <a:p>
            <a:r>
              <a:rPr lang="en-US" sz="2000" dirty="0" err="1" smtClean="0">
                <a:solidFill>
                  <a:schemeClr val="accent3">
                    <a:lumMod val="60000"/>
                    <a:lumOff val="40000"/>
                  </a:schemeClr>
                </a:solidFill>
              </a:rPr>
              <a:t>Rekha.M</a:t>
            </a:r>
            <a:endParaRPr lang="en-US" sz="2000" dirty="0" smtClean="0">
              <a:solidFill>
                <a:schemeClr val="accent3">
                  <a:lumMod val="60000"/>
                  <a:lumOff val="40000"/>
                </a:schemeClr>
              </a:solidFill>
            </a:endParaRPr>
          </a:p>
          <a:p>
            <a:r>
              <a:rPr lang="en-US" sz="2000" dirty="0" err="1" smtClean="0">
                <a:solidFill>
                  <a:schemeClr val="accent3">
                    <a:lumMod val="60000"/>
                    <a:lumOff val="40000"/>
                  </a:schemeClr>
                </a:solidFill>
              </a:rPr>
              <a:t>Sruthi.S</a:t>
            </a:r>
            <a:endParaRPr lang="en-US" sz="2000" dirty="0" smtClean="0">
              <a:solidFill>
                <a:schemeClr val="accent3">
                  <a:lumMod val="60000"/>
                  <a:lumOff val="40000"/>
                </a:schemeClr>
              </a:solidFill>
            </a:endParaRPr>
          </a:p>
          <a:p>
            <a:r>
              <a:rPr lang="en-US" sz="2000" dirty="0" err="1" smtClean="0">
                <a:solidFill>
                  <a:schemeClr val="accent3">
                    <a:lumMod val="60000"/>
                    <a:lumOff val="40000"/>
                  </a:schemeClr>
                </a:solidFill>
              </a:rPr>
              <a:t>Arthi.V</a:t>
            </a:r>
            <a:endParaRPr lang="en-US" sz="2000" dirty="0" smtClean="0">
              <a:solidFill>
                <a:schemeClr val="accent3">
                  <a:lumMod val="60000"/>
                  <a:lumOff val="40000"/>
                </a:schemeClr>
              </a:solidFill>
            </a:endParaRPr>
          </a:p>
          <a:p>
            <a:r>
              <a:rPr lang="en-US" sz="2000" dirty="0" err="1" smtClean="0">
                <a:solidFill>
                  <a:schemeClr val="accent3">
                    <a:lumMod val="60000"/>
                    <a:lumOff val="40000"/>
                  </a:schemeClr>
                </a:solidFill>
              </a:rPr>
              <a:t>Eswari.A</a:t>
            </a:r>
            <a:endParaRPr lang="en-US" sz="2000" dirty="0" smtClean="0">
              <a:solidFill>
                <a:schemeClr val="accent3">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638800"/>
          </a:xfrm>
        </p:spPr>
        <p:txBody>
          <a:bodyPr>
            <a:normAutofit fontScale="70000" lnSpcReduction="20000"/>
          </a:bodyPr>
          <a:lstStyle/>
          <a:p>
            <a:pPr>
              <a:buNone/>
            </a:pPr>
            <a:r>
              <a:rPr lang="en-US" dirty="0" smtClean="0"/>
              <a:t>import random</a:t>
            </a:r>
            <a:br>
              <a:rPr lang="en-US" dirty="0" smtClean="0"/>
            </a:br>
            <a:endParaRPr lang="en-US" dirty="0" smtClean="0"/>
          </a:p>
          <a:p>
            <a:pPr>
              <a:buNone/>
            </a:pPr>
            <a:r>
              <a:rPr lang="en-US" dirty="0" smtClean="0"/>
              <a:t># Simulated air quality data</a:t>
            </a:r>
          </a:p>
          <a:p>
            <a:pPr>
              <a:buNone/>
            </a:pPr>
            <a:r>
              <a:rPr lang="en-US" dirty="0" smtClean="0"/>
              <a:t>def </a:t>
            </a:r>
            <a:r>
              <a:rPr lang="en-US" dirty="0" err="1" smtClean="0"/>
              <a:t>generate_air_quality_data</a:t>
            </a:r>
            <a:r>
              <a:rPr lang="en-US" dirty="0" smtClean="0"/>
              <a:t>():</a:t>
            </a:r>
          </a:p>
          <a:p>
            <a:pPr>
              <a:buNone/>
            </a:pPr>
            <a:r>
              <a:rPr lang="en-US" dirty="0" smtClean="0"/>
              <a:t>    pm25 = </a:t>
            </a:r>
            <a:r>
              <a:rPr lang="en-US" dirty="0" err="1" smtClean="0"/>
              <a:t>random.uniform</a:t>
            </a:r>
            <a:r>
              <a:rPr lang="en-US" dirty="0" smtClean="0"/>
              <a:t>(0, 50)</a:t>
            </a:r>
          </a:p>
          <a:p>
            <a:pPr>
              <a:buNone/>
            </a:pPr>
            <a:r>
              <a:rPr lang="en-US" dirty="0" smtClean="0"/>
              <a:t>    pm10 = </a:t>
            </a:r>
            <a:r>
              <a:rPr lang="en-US" dirty="0" err="1" smtClean="0"/>
              <a:t>random.uniform</a:t>
            </a:r>
            <a:r>
              <a:rPr lang="en-US" dirty="0" smtClean="0"/>
              <a:t>(0, 100)</a:t>
            </a:r>
          </a:p>
          <a:p>
            <a:pPr>
              <a:buNone/>
            </a:pPr>
            <a:r>
              <a:rPr lang="en-US" dirty="0" smtClean="0"/>
              <a:t>    ozone = </a:t>
            </a:r>
            <a:r>
              <a:rPr lang="en-US" dirty="0" err="1" smtClean="0"/>
              <a:t>random.uniform</a:t>
            </a:r>
            <a:r>
              <a:rPr lang="en-US" dirty="0" smtClean="0"/>
              <a:t>(0, 0.2)</a:t>
            </a:r>
          </a:p>
          <a:p>
            <a:pPr>
              <a:buNone/>
            </a:pPr>
            <a:r>
              <a:rPr lang="en-US" dirty="0" smtClean="0"/>
              <a:t>    </a:t>
            </a:r>
            <a:r>
              <a:rPr lang="en-US" dirty="0" err="1" smtClean="0"/>
              <a:t>nitrogen_dioxide</a:t>
            </a:r>
            <a:r>
              <a:rPr lang="en-US" dirty="0" smtClean="0"/>
              <a:t> = </a:t>
            </a:r>
            <a:r>
              <a:rPr lang="en-US" dirty="0" err="1" smtClean="0"/>
              <a:t>random.uniform</a:t>
            </a:r>
            <a:r>
              <a:rPr lang="en-US" dirty="0" smtClean="0"/>
              <a:t>(0, 0.05)</a:t>
            </a:r>
          </a:p>
          <a:p>
            <a:pPr>
              <a:buNone/>
            </a:pPr>
            <a:r>
              <a:rPr lang="en-US" dirty="0" smtClean="0"/>
              <a:t>    </a:t>
            </a:r>
            <a:r>
              <a:rPr lang="en-US" dirty="0" err="1" smtClean="0"/>
              <a:t>sulfur_dioxide</a:t>
            </a:r>
            <a:r>
              <a:rPr lang="en-US" dirty="0" smtClean="0"/>
              <a:t> = </a:t>
            </a:r>
            <a:r>
              <a:rPr lang="en-US" dirty="0" err="1" smtClean="0"/>
              <a:t>random.uniform</a:t>
            </a:r>
            <a:r>
              <a:rPr lang="en-US" dirty="0" smtClean="0"/>
              <a:t>(0, 0.02)</a:t>
            </a:r>
          </a:p>
          <a:p>
            <a:pPr>
              <a:buNone/>
            </a:pPr>
            <a:r>
              <a:rPr lang="en-US" dirty="0" smtClean="0"/>
              <a:t>    </a:t>
            </a:r>
            <a:r>
              <a:rPr lang="en-US" dirty="0" err="1" smtClean="0"/>
              <a:t>carbon_monoxide</a:t>
            </a:r>
            <a:r>
              <a:rPr lang="en-US" dirty="0" smtClean="0"/>
              <a:t> = </a:t>
            </a:r>
            <a:r>
              <a:rPr lang="en-US" dirty="0" err="1" smtClean="0"/>
              <a:t>random.uniform</a:t>
            </a:r>
            <a:r>
              <a:rPr lang="en-US" dirty="0" smtClean="0"/>
              <a:t>(0, 5)</a:t>
            </a:r>
          </a:p>
          <a:p>
            <a:pPr>
              <a:buNone/>
            </a:pPr>
            <a:r>
              <a:rPr lang="en-US" dirty="0" smtClean="0"/>
              <a:t>    voc = </a:t>
            </a:r>
            <a:r>
              <a:rPr lang="en-US" dirty="0" err="1" smtClean="0"/>
              <a:t>random.uniform</a:t>
            </a:r>
            <a:r>
              <a:rPr lang="en-US" dirty="0" smtClean="0"/>
              <a:t>(0, 1)</a:t>
            </a:r>
          </a:p>
          <a:p>
            <a:pPr>
              <a:buNone/>
            </a:pPr>
            <a:r>
              <a:rPr lang="en-US" dirty="0" smtClean="0"/>
              <a:t>    temperature = </a:t>
            </a:r>
            <a:r>
              <a:rPr lang="en-US" dirty="0" err="1" smtClean="0"/>
              <a:t>random.uniform</a:t>
            </a:r>
            <a:r>
              <a:rPr lang="en-US" dirty="0" smtClean="0"/>
              <a:t>(20, 30)</a:t>
            </a:r>
          </a:p>
          <a:p>
            <a:pPr>
              <a:buNone/>
            </a:pPr>
            <a:r>
              <a:rPr lang="en-US" dirty="0" smtClean="0"/>
              <a:t>    humidity = </a:t>
            </a:r>
            <a:r>
              <a:rPr lang="en-US" dirty="0" err="1" smtClean="0"/>
              <a:t>random.uniform</a:t>
            </a:r>
            <a:r>
              <a:rPr lang="en-US" dirty="0" smtClean="0"/>
              <a:t>(30, 70)</a:t>
            </a:r>
          </a:p>
          <a:p>
            <a:pPr>
              <a:buNone/>
            </a:pPr>
            <a:r>
              <a:rPr lang="en-US" dirty="0" smtClean="0"/>
              <a:t>    </a:t>
            </a:r>
            <a:r>
              <a:rPr lang="en-US" dirty="0" err="1" smtClean="0"/>
              <a:t>wind_speed</a:t>
            </a:r>
            <a:r>
              <a:rPr lang="en-US" dirty="0" smtClean="0"/>
              <a:t> = </a:t>
            </a:r>
            <a:r>
              <a:rPr lang="en-US" dirty="0" err="1" smtClean="0"/>
              <a:t>random.uniform</a:t>
            </a:r>
            <a:r>
              <a:rPr lang="en-US" dirty="0" smtClean="0"/>
              <a:t>(0, 10)</a:t>
            </a:r>
          </a:p>
          <a:p>
            <a:pPr>
              <a:buNone/>
            </a:pPr>
            <a:r>
              <a:rPr lang="en-US" dirty="0" smtClean="0"/>
              <a:t>    </a:t>
            </a:r>
            <a:r>
              <a:rPr lang="en-US" dirty="0" err="1" smtClean="0"/>
              <a:t>wind_direction</a:t>
            </a:r>
            <a:r>
              <a:rPr lang="en-US" dirty="0" smtClean="0"/>
              <a:t> = </a:t>
            </a:r>
            <a:r>
              <a:rPr lang="en-US" dirty="0" err="1" smtClean="0"/>
              <a:t>random.choice</a:t>
            </a:r>
            <a:r>
              <a:rPr lang="en-US" dirty="0" smtClean="0"/>
              <a:t>(['N', 'NE', 'E', 'SE', 'S', 'SW', 'W', 'NW'])</a:t>
            </a:r>
          </a:p>
          <a:p>
            <a:pPr>
              <a:buNone/>
            </a:pPr>
            <a:r>
              <a:rPr lang="en-US" dirty="0" smtClean="0"/>
              <a:t>    pressure = </a:t>
            </a:r>
            <a:r>
              <a:rPr lang="en-US" dirty="0" err="1" smtClean="0"/>
              <a:t>random.uniform</a:t>
            </a:r>
            <a:r>
              <a:rPr lang="en-US" dirty="0" smtClean="0"/>
              <a:t>(900, 1100)</a:t>
            </a:r>
          </a:p>
          <a:p>
            <a:pPr>
              <a:buNone/>
            </a:pPr>
            <a:r>
              <a:rPr lang="en-US" dirty="0" smtClean="0"/>
              <a:t/>
            </a:r>
            <a:br>
              <a:rPr lang="en-US" dirty="0" smtClean="0"/>
            </a:br>
            <a:r>
              <a:rPr lang="en-US" dirty="0" smtClean="0"/>
              <a:t>  return {</a:t>
            </a:r>
            <a:endParaRPr lang="en-US" dirty="0"/>
          </a:p>
        </p:txBody>
      </p:sp>
      <p:sp>
        <p:nvSpPr>
          <p:cNvPr id="3" name="Title 2"/>
          <p:cNvSpPr>
            <a:spLocks noGrp="1"/>
          </p:cNvSpPr>
          <p:nvPr>
            <p:ph type="title"/>
          </p:nvPr>
        </p:nvSpPr>
        <p:spPr>
          <a:xfrm>
            <a:off x="457200" y="274638"/>
            <a:ext cx="8229600" cy="487362"/>
          </a:xfrm>
        </p:spPr>
        <p:txBody>
          <a:bodyPr>
            <a:normAutofit fontScale="90000"/>
          </a:bodyPr>
          <a:lstStyle/>
          <a:p>
            <a:r>
              <a:rPr lang="en-US" dirty="0" smtClean="0"/>
              <a:t>Program: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533400"/>
            <a:ext cx="8229600" cy="5943600"/>
          </a:xfrm>
        </p:spPr>
        <p:txBody>
          <a:bodyPr>
            <a:normAutofit fontScale="55000" lnSpcReduction="20000"/>
          </a:bodyPr>
          <a:lstStyle/>
          <a:p>
            <a:pPr>
              <a:buNone/>
            </a:pPr>
            <a:r>
              <a:rPr lang="en-US" dirty="0" smtClean="0"/>
              <a:t>  "PM2.5 (µg/m³)": pm25,</a:t>
            </a:r>
          </a:p>
          <a:p>
            <a:pPr>
              <a:buNone/>
            </a:pPr>
            <a:r>
              <a:rPr lang="en-US" dirty="0" smtClean="0"/>
              <a:t>        "PM10 (µg/m³)": pm10,</a:t>
            </a:r>
          </a:p>
          <a:p>
            <a:pPr>
              <a:buNone/>
            </a:pPr>
            <a:r>
              <a:rPr lang="en-US" dirty="0" smtClean="0"/>
              <a:t>        "Ozone (</a:t>
            </a:r>
            <a:r>
              <a:rPr lang="en-US" dirty="0" err="1" smtClean="0"/>
              <a:t>ppm</a:t>
            </a:r>
            <a:r>
              <a:rPr lang="en-US" dirty="0" smtClean="0"/>
              <a:t>)": ozone,</a:t>
            </a:r>
          </a:p>
          <a:p>
            <a:pPr>
              <a:buNone/>
            </a:pPr>
            <a:r>
              <a:rPr lang="en-US" dirty="0" smtClean="0"/>
              <a:t>        "Nitrogen Dioxide (</a:t>
            </a:r>
            <a:r>
              <a:rPr lang="en-US" dirty="0" err="1" smtClean="0"/>
              <a:t>ppm</a:t>
            </a:r>
            <a:r>
              <a:rPr lang="en-US" dirty="0" smtClean="0"/>
              <a:t>)": </a:t>
            </a:r>
            <a:r>
              <a:rPr lang="en-US" dirty="0" err="1" smtClean="0"/>
              <a:t>nitrogen_dioxide</a:t>
            </a:r>
            <a:r>
              <a:rPr lang="en-US" dirty="0" smtClean="0"/>
              <a:t>,</a:t>
            </a:r>
          </a:p>
          <a:p>
            <a:pPr>
              <a:buNone/>
            </a:pPr>
            <a:r>
              <a:rPr lang="en-US" dirty="0" smtClean="0"/>
              <a:t>        "Sulfur Dioxide (</a:t>
            </a:r>
            <a:r>
              <a:rPr lang="en-US" dirty="0" err="1" smtClean="0"/>
              <a:t>ppm</a:t>
            </a:r>
            <a:r>
              <a:rPr lang="en-US" dirty="0" smtClean="0"/>
              <a:t>)": </a:t>
            </a:r>
            <a:r>
              <a:rPr lang="en-US" dirty="0" err="1" smtClean="0"/>
              <a:t>sulfur_dioxide</a:t>
            </a:r>
            <a:r>
              <a:rPr lang="en-US" dirty="0" smtClean="0"/>
              <a:t>,</a:t>
            </a:r>
          </a:p>
          <a:p>
            <a:pPr>
              <a:buNone/>
            </a:pPr>
            <a:r>
              <a:rPr lang="en-US" dirty="0" smtClean="0"/>
              <a:t>        "Carbon Monoxide (</a:t>
            </a:r>
            <a:r>
              <a:rPr lang="en-US" dirty="0" err="1" smtClean="0"/>
              <a:t>ppm</a:t>
            </a:r>
            <a:r>
              <a:rPr lang="en-US" dirty="0" smtClean="0"/>
              <a:t>)": </a:t>
            </a:r>
            <a:r>
              <a:rPr lang="en-US" dirty="0" err="1" smtClean="0"/>
              <a:t>carbon_monoxide</a:t>
            </a:r>
            <a:r>
              <a:rPr lang="en-US" dirty="0" smtClean="0"/>
              <a:t>,</a:t>
            </a:r>
          </a:p>
          <a:p>
            <a:pPr>
              <a:buNone/>
            </a:pPr>
            <a:r>
              <a:rPr lang="en-US" dirty="0" smtClean="0"/>
              <a:t>        "VOC (</a:t>
            </a:r>
            <a:r>
              <a:rPr lang="en-US" dirty="0" err="1" smtClean="0"/>
              <a:t>ppm</a:t>
            </a:r>
            <a:r>
              <a:rPr lang="en-US" dirty="0" smtClean="0"/>
              <a:t>)": voc,</a:t>
            </a:r>
          </a:p>
          <a:p>
            <a:pPr>
              <a:buNone/>
            </a:pPr>
            <a:r>
              <a:rPr lang="en-US" dirty="0" smtClean="0"/>
              <a:t>        "Temperature (°C)": temperature,</a:t>
            </a:r>
          </a:p>
          <a:p>
            <a:pPr>
              <a:buNone/>
            </a:pPr>
            <a:r>
              <a:rPr lang="en-US" dirty="0" smtClean="0"/>
              <a:t>        "Humidity (%)": humidity,</a:t>
            </a:r>
          </a:p>
          <a:p>
            <a:pPr>
              <a:buNone/>
            </a:pPr>
            <a:r>
              <a:rPr lang="en-US" dirty="0" smtClean="0"/>
              <a:t>        "Wind Speed (m/s)": </a:t>
            </a:r>
            <a:r>
              <a:rPr lang="en-US" dirty="0" err="1" smtClean="0"/>
              <a:t>wind_speed</a:t>
            </a:r>
            <a:r>
              <a:rPr lang="en-US" dirty="0" smtClean="0"/>
              <a:t>,</a:t>
            </a:r>
          </a:p>
          <a:p>
            <a:pPr>
              <a:buNone/>
            </a:pPr>
            <a:r>
              <a:rPr lang="en-US" dirty="0" smtClean="0"/>
              <a:t>        "Wind Direction": </a:t>
            </a:r>
            <a:r>
              <a:rPr lang="en-US" dirty="0" err="1" smtClean="0"/>
              <a:t>wind_direction</a:t>
            </a:r>
            <a:r>
              <a:rPr lang="en-US" dirty="0" smtClean="0"/>
              <a:t>,</a:t>
            </a:r>
          </a:p>
          <a:p>
            <a:pPr>
              <a:buNone/>
            </a:pPr>
            <a:r>
              <a:rPr lang="en-US" dirty="0" smtClean="0"/>
              <a:t>        "Pressure (</a:t>
            </a:r>
            <a:r>
              <a:rPr lang="en-US" dirty="0" err="1" smtClean="0"/>
              <a:t>hPa</a:t>
            </a:r>
            <a:r>
              <a:rPr lang="en-US" dirty="0" smtClean="0"/>
              <a:t>)": pressure</a:t>
            </a:r>
          </a:p>
          <a:p>
            <a:pPr>
              <a:buNone/>
            </a:pPr>
            <a:r>
              <a:rPr lang="en-US" dirty="0" smtClean="0"/>
              <a:t>    }</a:t>
            </a:r>
          </a:p>
          <a:p>
            <a:pPr>
              <a:buNone/>
            </a:pPr>
            <a:r>
              <a:rPr lang="en-US" dirty="0" smtClean="0"/>
              <a:t/>
            </a:r>
            <a:br>
              <a:rPr lang="en-US" dirty="0" smtClean="0"/>
            </a:br>
            <a:endParaRPr lang="en-US" dirty="0" smtClean="0"/>
          </a:p>
          <a:p>
            <a:pPr>
              <a:buNone/>
            </a:pPr>
            <a:r>
              <a:rPr lang="en-US" dirty="0" smtClean="0"/>
              <a:t># Function to display air quality data</a:t>
            </a:r>
          </a:p>
          <a:p>
            <a:pPr>
              <a:buNone/>
            </a:pPr>
            <a:r>
              <a:rPr lang="en-US" dirty="0" smtClean="0"/>
              <a:t>def </a:t>
            </a:r>
            <a:r>
              <a:rPr lang="en-US" dirty="0" err="1" smtClean="0"/>
              <a:t>display_air_quality</a:t>
            </a:r>
            <a:r>
              <a:rPr lang="en-US" dirty="0" smtClean="0"/>
              <a:t>(data):</a:t>
            </a:r>
          </a:p>
          <a:p>
            <a:pPr>
              <a:buNone/>
            </a:pPr>
            <a:r>
              <a:rPr lang="en-US" dirty="0" smtClean="0"/>
              <a:t>    for key, value in </a:t>
            </a:r>
            <a:r>
              <a:rPr lang="en-US" dirty="0" err="1" smtClean="0"/>
              <a:t>data.items</a:t>
            </a:r>
            <a:r>
              <a:rPr lang="en-US" dirty="0" smtClean="0"/>
              <a:t>():</a:t>
            </a:r>
          </a:p>
          <a:p>
            <a:pPr>
              <a:buNone/>
            </a:pPr>
            <a:r>
              <a:rPr lang="en-US" dirty="0" smtClean="0"/>
              <a:t>        print(f"{key}: {value:.2f}")</a:t>
            </a:r>
          </a:p>
          <a:p>
            <a:pPr>
              <a:buNone/>
            </a:pPr>
            <a:r>
              <a:rPr lang="en-US" dirty="0" smtClean="0"/>
              <a:t/>
            </a:r>
            <a:br>
              <a:rPr lang="en-US" dirty="0" smtClean="0"/>
            </a:br>
            <a:endParaRPr lang="en-US" dirty="0" smtClean="0"/>
          </a:p>
          <a:p>
            <a:pPr>
              <a:buNone/>
            </a:pPr>
            <a:r>
              <a:rPr lang="en-US" dirty="0" smtClean="0"/>
              <a:t>if __name__ == "__main__":</a:t>
            </a:r>
          </a:p>
          <a:p>
            <a:pPr>
              <a:buNone/>
            </a:pPr>
            <a:r>
              <a:rPr lang="en-US" dirty="0" smtClean="0"/>
              <a:t>    </a:t>
            </a:r>
            <a:r>
              <a:rPr lang="en-US" dirty="0" err="1" smtClean="0"/>
              <a:t>air_quality_data</a:t>
            </a:r>
            <a:r>
              <a:rPr lang="en-US" dirty="0" smtClean="0"/>
              <a:t> = </a:t>
            </a:r>
            <a:r>
              <a:rPr lang="en-US" dirty="0" err="1" smtClean="0"/>
              <a:t>generate_air_quality_data</a:t>
            </a:r>
            <a:r>
              <a:rPr lang="en-US" dirty="0" smtClean="0"/>
              <a:t>()</a:t>
            </a:r>
          </a:p>
          <a:p>
            <a:pPr>
              <a:buNone/>
            </a:pPr>
            <a:r>
              <a:rPr lang="en-US" dirty="0" smtClean="0"/>
              <a:t>    print("Air Quality Data:")</a:t>
            </a:r>
          </a:p>
          <a:p>
            <a:pPr>
              <a:buNone/>
            </a:pPr>
            <a:r>
              <a:rPr lang="en-US" dirty="0" smtClean="0"/>
              <a:t>    </a:t>
            </a:r>
            <a:r>
              <a:rPr lang="en-US" dirty="0" err="1" smtClean="0"/>
              <a:t>display_air_quality</a:t>
            </a:r>
            <a:r>
              <a:rPr lang="en-US" dirty="0" smtClean="0"/>
              <a:t>(</a:t>
            </a:r>
            <a:r>
              <a:rPr lang="en-US" dirty="0" err="1" smtClean="0"/>
              <a:t>air_quality_data</a:t>
            </a:r>
            <a:r>
              <a:rPr lang="en-US" dirty="0" smtClean="0"/>
              <a:t>)</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12844"/>
            <a:ext cx="8610600" cy="5254556"/>
          </a:xfrm>
          <a:prstGeom prst="rect">
            <a:avLst/>
          </a:prstGeom>
        </p:spPr>
        <p:txBody>
          <a:bodyPr wrap="square">
            <a:spAutoFit/>
          </a:bodyPr>
          <a:lstStyle/>
          <a:p>
            <a:r>
              <a:rPr lang="en-US" sz="2400" dirty="0" smtClean="0"/>
              <a:t>In this script:</a:t>
            </a:r>
          </a:p>
          <a:p>
            <a:r>
              <a:rPr lang="en-US" sz="2400" dirty="0" smtClean="0"/>
              <a:t> </a:t>
            </a:r>
            <a:r>
              <a:rPr lang="en-US" dirty="0" smtClean="0"/>
              <a:t>1. We load air quality data.</a:t>
            </a:r>
          </a:p>
          <a:p>
            <a:r>
              <a:rPr lang="en-US" dirty="0" smtClean="0"/>
              <a:t> 2. Clean it by removing duplicates and handling missing values. </a:t>
            </a:r>
          </a:p>
          <a:p>
            <a:r>
              <a:rPr lang="en-US" dirty="0" smtClean="0"/>
              <a:t>3. Transform it by standardizing the values and extracting hours for further analysis.</a:t>
            </a:r>
          </a:p>
          <a:p>
            <a:r>
              <a:rPr lang="en-US" dirty="0" smtClean="0"/>
              <a:t> 4. Visualize hourly averages for better understanding.</a:t>
            </a:r>
          </a:p>
          <a:p>
            <a:r>
              <a:rPr lang="en-US" dirty="0" smtClean="0"/>
              <a:t> 5. Prepare the data for machine learning by splitting into training and test sets.</a:t>
            </a:r>
          </a:p>
          <a:p>
            <a:r>
              <a:rPr lang="en-US" dirty="0" smtClean="0"/>
              <a:t> 6. Finally, save the processed data for further use.</a:t>
            </a:r>
          </a:p>
          <a:p>
            <a:endParaRPr lang="en-US" dirty="0"/>
          </a:p>
          <a:p>
            <a:r>
              <a:rPr lang="en-US" dirty="0" smtClean="0"/>
              <a:t> This script provides a solid foundation for understanding and analyzing data from the MQ6 and DHT11 </a:t>
            </a:r>
            <a:r>
              <a:rPr lang="en-US" dirty="0" err="1" smtClean="0"/>
              <a:t>IoT</a:t>
            </a:r>
            <a:r>
              <a:rPr lang="en-US" dirty="0" smtClean="0"/>
              <a:t> sensors, and further analysis or machine learning models can be built on top of this.</a:t>
            </a:r>
          </a:p>
          <a:p>
            <a:endParaRPr lang="en-US" dirty="0" smtClean="0"/>
          </a:p>
          <a:p>
            <a:r>
              <a:rPr lang="en-US" dirty="0" smtClean="0"/>
              <a:t> </a:t>
            </a:r>
            <a:r>
              <a:rPr lang="en-US" sz="2400" dirty="0" smtClean="0"/>
              <a:t>OUTPUT: </a:t>
            </a:r>
          </a:p>
          <a:p>
            <a:r>
              <a:rPr lang="en-US" sz="2400" dirty="0" smtClean="0"/>
              <a:t>               </a:t>
            </a:r>
            <a:r>
              <a:rPr lang="en-US" dirty="0" smtClean="0"/>
              <a:t>Let's enhance our fictional dataset to include values from DHT11 (humidity and temperature sensor) and MQ-6 (LPG gas sensor).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1981199"/>
          </a:xfrm>
        </p:spPr>
        <p:txBody>
          <a:bodyPr>
            <a:normAutofit fontScale="62500" lnSpcReduction="20000"/>
          </a:bodyPr>
          <a:lstStyle/>
          <a:p>
            <a:pPr algn="just"/>
            <a:r>
              <a:rPr lang="en-US" dirty="0" smtClean="0"/>
              <a:t>A time plot, also known as a time series plot, is a common visualization used in analytics to display data points over time. </a:t>
            </a:r>
          </a:p>
          <a:p>
            <a:pPr algn="just"/>
            <a:r>
              <a:rPr lang="en-US" dirty="0" smtClean="0"/>
              <a:t>In this type of graph, time is represented on the horizontal axis (x-axis), and the variable of interest is shown on the vertical axis (y-axis). </a:t>
            </a:r>
          </a:p>
          <a:p>
            <a:pPr algn="just"/>
            <a:r>
              <a:rPr lang="en-US" dirty="0" smtClean="0"/>
              <a:t>Time plots are effective for revealing trends, patterns, and seasonality in time-dependent data, making them valuable for tasks like tracking stock prices, monitoring weather changes, or studying website traffic over days, months, or years. </a:t>
            </a:r>
            <a:endParaRPr lang="en-US" dirty="0"/>
          </a:p>
        </p:txBody>
      </p:sp>
      <p:sp>
        <p:nvSpPr>
          <p:cNvPr id="3" name="Title 2"/>
          <p:cNvSpPr>
            <a:spLocks noGrp="1"/>
          </p:cNvSpPr>
          <p:nvPr>
            <p:ph type="title"/>
          </p:nvPr>
        </p:nvSpPr>
        <p:spPr/>
        <p:txBody>
          <a:bodyPr>
            <a:normAutofit fontScale="90000"/>
          </a:bodyPr>
          <a:lstStyle/>
          <a:p>
            <a:r>
              <a:rPr lang="en-US" dirty="0" smtClean="0"/>
              <a:t>Visualizations of analytics results:</a:t>
            </a:r>
            <a:endParaRPr lang="en-US" dirty="0"/>
          </a:p>
        </p:txBody>
      </p:sp>
      <p:pic>
        <p:nvPicPr>
          <p:cNvPr id="4" name="Picture 3" descr="Capture23.JPG"/>
          <p:cNvPicPr>
            <a:picLocks noChangeAspect="1"/>
          </p:cNvPicPr>
          <p:nvPr/>
        </p:nvPicPr>
        <p:blipFill>
          <a:blip r:embed="rId2">
            <a:duotone>
              <a:schemeClr val="accent4">
                <a:shade val="45000"/>
                <a:satMod val="135000"/>
              </a:schemeClr>
              <a:prstClr val="white"/>
            </a:duotone>
          </a:blip>
          <a:stretch>
            <a:fillRect/>
          </a:stretch>
        </p:blipFill>
        <p:spPr>
          <a:xfrm>
            <a:off x="457200" y="3429000"/>
            <a:ext cx="8153400" cy="21717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330891"/>
          </a:xfrm>
        </p:spPr>
        <p:txBody>
          <a:bodyPr/>
          <a:lstStyle/>
          <a:p>
            <a:pPr algn="just">
              <a:buNone/>
            </a:pPr>
            <a:r>
              <a:rPr lang="en-US" dirty="0" smtClean="0"/>
              <a:t>         The script efficiently processes air quality data from IOT sensors, specifically the MQ135/MQ-6 andDHT11. </a:t>
            </a:r>
          </a:p>
          <a:p>
            <a:pPr algn="just">
              <a:buNone/>
            </a:pPr>
            <a:r>
              <a:rPr lang="en-US" dirty="0" smtClean="0"/>
              <a:t>                    Through cleaning, transformation, and visualization, the data is made ready for deeper insights and potential predictive </a:t>
            </a:r>
            <a:r>
              <a:rPr lang="en-US" dirty="0" err="1" smtClean="0"/>
              <a:t>modelling</a:t>
            </a:r>
            <a:r>
              <a:rPr lang="en-US" dirty="0" smtClean="0"/>
              <a:t>.</a:t>
            </a:r>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5.JPG"/>
          <p:cNvPicPr>
            <a:picLocks noChangeAspect="1"/>
          </p:cNvPicPr>
          <p:nvPr/>
        </p:nvPicPr>
        <p:blipFill>
          <a:blip r:embed="rId2"/>
          <a:stretch>
            <a:fillRect/>
          </a:stretch>
        </p:blipFill>
        <p:spPr>
          <a:xfrm>
            <a:off x="1524000" y="457200"/>
            <a:ext cx="6705600" cy="55150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410200"/>
          </a:xfrm>
        </p:spPr>
        <p:txBody>
          <a:bodyPr>
            <a:normAutofit fontScale="85000" lnSpcReduction="20000"/>
          </a:bodyPr>
          <a:lstStyle/>
          <a:p>
            <a:pPr>
              <a:buNone/>
            </a:pPr>
            <a:r>
              <a:rPr lang="en-US" dirty="0" smtClean="0"/>
              <a:t>           phase-3 </a:t>
            </a:r>
            <a:r>
              <a:rPr lang="en-US" sz="2800" dirty="0" smtClean="0"/>
              <a:t>: Development part -1</a:t>
            </a:r>
          </a:p>
          <a:p>
            <a:pPr>
              <a:buNone/>
            </a:pPr>
            <a:endParaRPr lang="en-US" sz="2800" dirty="0" smtClean="0"/>
          </a:p>
          <a:p>
            <a:pPr>
              <a:buNone/>
            </a:pPr>
            <a:r>
              <a:rPr lang="en-US" sz="2800" dirty="0" smtClean="0">
                <a:solidFill>
                  <a:schemeClr val="accent4"/>
                </a:solidFill>
              </a:rPr>
              <a:t>INTRODUCTION:</a:t>
            </a:r>
          </a:p>
          <a:p>
            <a:pPr>
              <a:buNone/>
            </a:pPr>
            <a:r>
              <a:rPr lang="en-US" dirty="0" smtClean="0"/>
              <a:t>                                   Today, the shift to becoming data driven business is driving massive</a:t>
            </a:r>
          </a:p>
          <a:p>
            <a:pPr algn="just">
              <a:buNone/>
            </a:pPr>
            <a:r>
              <a:rPr lang="en-US" dirty="0" smtClean="0"/>
              <a:t>   transformation across all industries. </a:t>
            </a:r>
          </a:p>
          <a:p>
            <a:pPr>
              <a:buNone/>
            </a:pPr>
            <a:endParaRPr lang="en-US" dirty="0" smtClean="0"/>
          </a:p>
          <a:p>
            <a:pPr algn="just">
              <a:buNone/>
            </a:pPr>
            <a:r>
              <a:rPr lang="en-US" dirty="0" smtClean="0"/>
              <a:t>   The telecommunication industry, by its nature being a massive producer of data which will only increase with the coming explosion of the IOT (Internet of Things) and 5G networks, is at the critical stage of transformation. </a:t>
            </a:r>
          </a:p>
          <a:p>
            <a:pPr>
              <a:buNone/>
            </a:pPr>
            <a:endParaRPr lang="en-US" dirty="0" smtClean="0"/>
          </a:p>
          <a:p>
            <a:pPr>
              <a:buNone/>
            </a:pPr>
            <a:r>
              <a:rPr lang="en-US" dirty="0" smtClean="0"/>
              <a:t>  Mobile operators are evolving from being connectivity providers to being intelligence service providers through the use of advanced analytics and big data technologies on IOT and other sources of data.</a:t>
            </a:r>
          </a:p>
        </p:txBody>
      </p:sp>
      <p:sp>
        <p:nvSpPr>
          <p:cNvPr id="3" name="Title 2"/>
          <p:cNvSpPr>
            <a:spLocks noGrp="1"/>
          </p:cNvSpPr>
          <p:nvPr>
            <p:ph type="title"/>
          </p:nvPr>
        </p:nvSpPr>
        <p:spPr/>
        <p:txBody>
          <a:bodyPr>
            <a:normAutofit fontScale="90000"/>
          </a:bodyPr>
          <a:lstStyle/>
          <a:p>
            <a:r>
              <a:rPr lang="en-US" dirty="0" smtClean="0"/>
              <a:t>  AIR QUALITY MONITORING -IOT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POWER SUPPLY.JPG"/>
          <p:cNvPicPr>
            <a:picLocks noChangeAspect="1"/>
          </p:cNvPicPr>
          <p:nvPr/>
        </p:nvPicPr>
        <p:blipFill>
          <a:blip r:embed="rId2"/>
          <a:stretch>
            <a:fillRect/>
          </a:stretch>
        </p:blipFill>
        <p:spPr>
          <a:xfrm>
            <a:off x="914400" y="838200"/>
            <a:ext cx="7543800" cy="4800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86800" cy="2362200"/>
          </a:xfrm>
        </p:spPr>
        <p:txBody>
          <a:bodyPr>
            <a:normAutofit fontScale="62500" lnSpcReduction="20000"/>
          </a:bodyPr>
          <a:lstStyle/>
          <a:p>
            <a:pPr>
              <a:buNone/>
            </a:pPr>
            <a:endParaRPr lang="en-US" dirty="0" smtClean="0"/>
          </a:p>
          <a:p>
            <a:endParaRPr lang="en-US" sz="2900" dirty="0" smtClean="0"/>
          </a:p>
          <a:p>
            <a:pPr algn="just"/>
            <a:r>
              <a:rPr lang="en-US" sz="2900" dirty="0" smtClean="0"/>
              <a:t>IOT Air Quality Monitoring with Python is a modern approach to assess and manage air quality. By leveraging Python's versatility and a range of hardware components, you can create a system that measures various air quality parameters and transmits the data to a server or cloud platform for analysis and visualization. </a:t>
            </a:r>
          </a:p>
          <a:p>
            <a:pPr>
              <a:buNone/>
            </a:pPr>
            <a:r>
              <a:rPr lang="en-US" dirty="0" smtClean="0"/>
              <a:t/>
            </a:r>
            <a:br>
              <a:rPr lang="en-US" dirty="0" smtClean="0"/>
            </a:br>
            <a:endParaRPr lang="en-US" dirty="0"/>
          </a:p>
        </p:txBody>
      </p:sp>
      <p:sp>
        <p:nvSpPr>
          <p:cNvPr id="3" name="Title 2"/>
          <p:cNvSpPr>
            <a:spLocks noGrp="1"/>
          </p:cNvSpPr>
          <p:nvPr>
            <p:ph type="title"/>
          </p:nvPr>
        </p:nvSpPr>
        <p:spPr>
          <a:xfrm>
            <a:off x="0" y="274638"/>
            <a:ext cx="9144000" cy="1143000"/>
          </a:xfrm>
        </p:spPr>
        <p:txBody>
          <a:bodyPr>
            <a:normAutofit fontScale="90000"/>
          </a:bodyPr>
          <a:lstStyle/>
          <a:p>
            <a:r>
              <a:rPr lang="en-US" dirty="0" smtClean="0"/>
              <a:t> Introduction to IOT AQM with python:</a:t>
            </a:r>
            <a:endParaRPr lang="en-US" dirty="0"/>
          </a:p>
        </p:txBody>
      </p:sp>
      <p:pic>
        <p:nvPicPr>
          <p:cNvPr id="4" name="Picture 3" descr="Capture11.JPG"/>
          <p:cNvPicPr>
            <a:picLocks noChangeAspect="1"/>
          </p:cNvPicPr>
          <p:nvPr/>
        </p:nvPicPr>
        <p:blipFill>
          <a:blip r:embed="rId2"/>
          <a:stretch>
            <a:fillRect/>
          </a:stretch>
        </p:blipFill>
        <p:spPr>
          <a:xfrm>
            <a:off x="1219200" y="3124200"/>
            <a:ext cx="6581775" cy="2867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Data preparation for air quality monitoring and machine learning involves collecting, cleaning, and transforming data from various sources. This process includes handling missing values, scaling features, encoding categorical variables, and creating time-based features for temporal patterns</a:t>
            </a:r>
            <a:endParaRPr lang="en-US" dirty="0"/>
          </a:p>
        </p:txBody>
      </p:sp>
      <p:sp>
        <p:nvSpPr>
          <p:cNvPr id="3" name="Title 2"/>
          <p:cNvSpPr>
            <a:spLocks noGrp="1"/>
          </p:cNvSpPr>
          <p:nvPr>
            <p:ph type="title"/>
          </p:nvPr>
        </p:nvSpPr>
        <p:spPr/>
        <p:txBody>
          <a:bodyPr/>
          <a:lstStyle/>
          <a:p>
            <a:r>
              <a:rPr lang="en-US" dirty="0" smtClean="0"/>
              <a:t>Data preparation: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gn="just"/>
            <a:r>
              <a:rPr lang="en-US" b="1" dirty="0" smtClean="0"/>
              <a:t>Carbon Monoxide (CO):</a:t>
            </a:r>
            <a:r>
              <a:rPr lang="en-US" dirty="0" smtClean="0"/>
              <a:t> </a:t>
            </a:r>
          </a:p>
          <a:p>
            <a:pPr algn="just">
              <a:buNone/>
            </a:pPr>
            <a:r>
              <a:rPr lang="en-US" dirty="0" smtClean="0"/>
              <a:t>                  Carbon monoxide is a colorless, odorless gas produced by incomplete combustion of fossil fuels.</a:t>
            </a:r>
          </a:p>
          <a:p>
            <a:pPr algn="just">
              <a:buNone/>
            </a:pPr>
            <a:endParaRPr lang="en-US" dirty="0" smtClean="0"/>
          </a:p>
          <a:p>
            <a:pPr algn="just"/>
            <a:r>
              <a:rPr lang="en-US" b="1" dirty="0" smtClean="0"/>
              <a:t>Nitrogen Dioxide (NO2):</a:t>
            </a:r>
            <a:r>
              <a:rPr lang="en-US" dirty="0" smtClean="0"/>
              <a:t> Nitrogen dioxide is a reddish-brown gas that is a byproduct of combustion processes, particularly from vehicle emissions.</a:t>
            </a:r>
          </a:p>
          <a:p>
            <a:pPr algn="just"/>
            <a:endParaRPr lang="en-US" dirty="0" smtClean="0"/>
          </a:p>
          <a:p>
            <a:pPr algn="just"/>
            <a:r>
              <a:rPr lang="en-US" b="1" dirty="0" smtClean="0"/>
              <a:t>Volatile Organic Compounds (VOCs):</a:t>
            </a:r>
            <a:r>
              <a:rPr lang="en-US" dirty="0" smtClean="0"/>
              <a:t> VOCs are organic chemicals that can easily evaporate into the air. They are released from various sources, including paint, solvents, and vegetation</a:t>
            </a:r>
            <a:endParaRPr lang="en-US" dirty="0"/>
          </a:p>
        </p:txBody>
      </p:sp>
      <p:sp>
        <p:nvSpPr>
          <p:cNvPr id="3" name="Title 2"/>
          <p:cNvSpPr>
            <a:spLocks noGrp="1"/>
          </p:cNvSpPr>
          <p:nvPr>
            <p:ph type="title"/>
          </p:nvPr>
        </p:nvSpPr>
        <p:spPr/>
        <p:txBody>
          <a:bodyPr>
            <a:normAutofit fontScale="90000"/>
          </a:bodyPr>
          <a:lstStyle/>
          <a:p>
            <a:r>
              <a:rPr lang="en-US" dirty="0" smtClean="0"/>
              <a:t>   </a:t>
            </a:r>
            <a:r>
              <a:rPr lang="en-US" dirty="0" smtClean="0">
                <a:solidFill>
                  <a:schemeClr val="accent4"/>
                </a:solidFill>
              </a:rPr>
              <a:t>Air quality impurities Examples</a:t>
            </a:r>
            <a:endParaRPr lang="en-US" dirty="0">
              <a:solidFill>
                <a:schemeClr val="accent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pture12.JPG"/>
          <p:cNvPicPr>
            <a:picLocks noChangeAspect="1"/>
          </p:cNvPicPr>
          <p:nvPr/>
        </p:nvPicPr>
        <p:blipFill>
          <a:blip r:embed="rId2"/>
          <a:stretch>
            <a:fillRect/>
          </a:stretch>
        </p:blipFill>
        <p:spPr>
          <a:xfrm>
            <a:off x="4895850" y="1447800"/>
            <a:ext cx="4248150" cy="4038600"/>
          </a:xfrm>
          <a:prstGeom prst="rect">
            <a:avLst/>
          </a:prstGeom>
          <a:ln>
            <a:noFill/>
          </a:ln>
          <a:effectLst>
            <a:softEdge rad="112500"/>
          </a:effectLst>
        </p:spPr>
      </p:pic>
      <p:sp>
        <p:nvSpPr>
          <p:cNvPr id="3" name="Rectangle 2"/>
          <p:cNvSpPr/>
          <p:nvPr/>
        </p:nvSpPr>
        <p:spPr>
          <a:xfrm>
            <a:off x="0" y="228600"/>
            <a:ext cx="9144000" cy="584775"/>
          </a:xfrm>
          <a:prstGeom prst="rect">
            <a:avLst/>
          </a:prstGeom>
        </p:spPr>
        <p:txBody>
          <a:bodyPr wrap="square">
            <a:spAutoFit/>
          </a:bodyPr>
          <a:lstStyle/>
          <a:p>
            <a:r>
              <a:rPr lang="en-US" sz="3200" dirty="0" smtClean="0">
                <a:solidFill>
                  <a:schemeClr val="accent4">
                    <a:lumMod val="75000"/>
                  </a:schemeClr>
                </a:solidFill>
              </a:rPr>
              <a:t>Loading and preprocessing datasets in AQM</a:t>
            </a:r>
            <a:endParaRPr lang="en-US" sz="3200" dirty="0">
              <a:solidFill>
                <a:schemeClr val="accent4">
                  <a:lumMod val="75000"/>
                </a:schemeClr>
              </a:solidFill>
            </a:endParaRPr>
          </a:p>
        </p:txBody>
      </p:sp>
      <p:sp>
        <p:nvSpPr>
          <p:cNvPr id="4" name="Rectangle 3"/>
          <p:cNvSpPr/>
          <p:nvPr/>
        </p:nvSpPr>
        <p:spPr>
          <a:xfrm>
            <a:off x="228600" y="914400"/>
            <a:ext cx="4572000" cy="1815882"/>
          </a:xfrm>
          <a:prstGeom prst="rect">
            <a:avLst/>
          </a:prstGeom>
        </p:spPr>
        <p:txBody>
          <a:bodyPr>
            <a:spAutoFit/>
          </a:bodyPr>
          <a:lstStyle/>
          <a:p>
            <a:pPr marL="457200" indent="-457200" algn="just">
              <a:buFont typeface="Arial" pitchFamily="34" charset="0"/>
              <a:buChar char="•"/>
            </a:pPr>
            <a:r>
              <a:rPr lang="en-US" sz="2200" dirty="0" smtClean="0"/>
              <a:t> Data Collection:</a:t>
            </a:r>
          </a:p>
          <a:p>
            <a:pPr marL="457200" indent="-457200" algn="just"/>
            <a:r>
              <a:rPr lang="en-US" dirty="0" smtClean="0"/>
              <a:t>                       Use sensors like PM2.5, PM10, CO2, NO2, O3, MQ-6 and DHT11 to collect data. - Connect sensors to microcontrollers like </a:t>
            </a:r>
            <a:r>
              <a:rPr lang="en-US" dirty="0" err="1" smtClean="0"/>
              <a:t>Arduino</a:t>
            </a:r>
            <a:r>
              <a:rPr lang="en-US" dirty="0" smtClean="0"/>
              <a:t> or Raspberry Pi. </a:t>
            </a:r>
            <a:endParaRPr lang="en-US" dirty="0"/>
          </a:p>
        </p:txBody>
      </p:sp>
      <p:sp>
        <p:nvSpPr>
          <p:cNvPr id="5" name="Rectangle 4"/>
          <p:cNvSpPr/>
          <p:nvPr/>
        </p:nvSpPr>
        <p:spPr>
          <a:xfrm>
            <a:off x="152400" y="2895600"/>
            <a:ext cx="4648200" cy="1261884"/>
          </a:xfrm>
          <a:prstGeom prst="rect">
            <a:avLst/>
          </a:prstGeom>
        </p:spPr>
        <p:txBody>
          <a:bodyPr wrap="square">
            <a:spAutoFit/>
          </a:bodyPr>
          <a:lstStyle/>
          <a:p>
            <a:pPr>
              <a:buFont typeface="Arial" pitchFamily="34" charset="0"/>
              <a:buChar char="•"/>
            </a:pPr>
            <a:r>
              <a:rPr lang="en-US" dirty="0" smtClean="0"/>
              <a:t> </a:t>
            </a:r>
            <a:r>
              <a:rPr lang="en-US" sz="2200" dirty="0" smtClean="0"/>
              <a:t>Load Data: </a:t>
            </a:r>
            <a:endParaRPr lang="en-US" sz="2200" dirty="0"/>
          </a:p>
          <a:p>
            <a:r>
              <a:rPr lang="en-US" dirty="0" smtClean="0"/>
              <a:t>                     Import necessary libraries:</a:t>
            </a:r>
          </a:p>
          <a:p>
            <a:r>
              <a:rPr lang="en-US" dirty="0"/>
              <a:t> </a:t>
            </a:r>
            <a:r>
              <a:rPr lang="en-US" dirty="0" smtClean="0"/>
              <a:t>                 </a:t>
            </a:r>
            <a:r>
              <a:rPr lang="en-US" dirty="0" smtClean="0">
                <a:solidFill>
                  <a:srgbClr val="0070C0"/>
                </a:solidFill>
              </a:rPr>
              <a:t>`</a:t>
            </a:r>
            <a:r>
              <a:rPr lang="en-US" dirty="0">
                <a:solidFill>
                  <a:srgbClr val="0070C0"/>
                </a:solidFill>
              </a:rPr>
              <a:t>import pandas as pd`.</a:t>
            </a:r>
          </a:p>
        </p:txBody>
      </p:sp>
      <p:sp>
        <p:nvSpPr>
          <p:cNvPr id="6" name="Rectangle 5"/>
          <p:cNvSpPr/>
          <p:nvPr/>
        </p:nvSpPr>
        <p:spPr>
          <a:xfrm>
            <a:off x="152400" y="4191000"/>
            <a:ext cx="1933543" cy="769441"/>
          </a:xfrm>
          <a:prstGeom prst="rect">
            <a:avLst/>
          </a:prstGeom>
        </p:spPr>
        <p:txBody>
          <a:bodyPr wrap="none">
            <a:spAutoFit/>
          </a:bodyPr>
          <a:lstStyle/>
          <a:p>
            <a:pPr>
              <a:buFont typeface="Arial" pitchFamily="34" charset="0"/>
              <a:buChar char="•"/>
            </a:pPr>
            <a:r>
              <a:rPr lang="en-US" sz="2200" dirty="0" smtClean="0"/>
              <a:t> </a:t>
            </a:r>
            <a:r>
              <a:rPr lang="en-US" sz="2200" dirty="0" err="1" smtClean="0"/>
              <a:t>DataFrame</a:t>
            </a:r>
            <a:r>
              <a:rPr lang="en-US" sz="2200" dirty="0" smtClean="0"/>
              <a:t>:</a:t>
            </a:r>
          </a:p>
          <a:p>
            <a:endParaRPr lang="en-US" sz="2200" dirty="0"/>
          </a:p>
        </p:txBody>
      </p:sp>
      <p:sp>
        <p:nvSpPr>
          <p:cNvPr id="7" name="Rectangle 6"/>
          <p:cNvSpPr/>
          <p:nvPr/>
        </p:nvSpPr>
        <p:spPr>
          <a:xfrm>
            <a:off x="304800" y="4648200"/>
            <a:ext cx="4725974" cy="369332"/>
          </a:xfrm>
          <a:prstGeom prst="rect">
            <a:avLst/>
          </a:prstGeom>
        </p:spPr>
        <p:txBody>
          <a:bodyPr wrap="none">
            <a:spAutoFit/>
          </a:bodyPr>
          <a:lstStyle/>
          <a:p>
            <a:r>
              <a:rPr lang="en-US" dirty="0" smtClean="0"/>
              <a:t>    `</a:t>
            </a:r>
            <a:r>
              <a:rPr lang="en-US" dirty="0" err="1" smtClean="0">
                <a:solidFill>
                  <a:srgbClr val="0070C0"/>
                </a:solidFill>
              </a:rPr>
              <a:t>df</a:t>
            </a:r>
            <a:r>
              <a:rPr lang="en-US" dirty="0" smtClean="0">
                <a:solidFill>
                  <a:srgbClr val="0070C0"/>
                </a:solidFill>
              </a:rPr>
              <a:t> = </a:t>
            </a:r>
            <a:r>
              <a:rPr lang="en-US" dirty="0" err="1" smtClean="0">
                <a:solidFill>
                  <a:srgbClr val="0070C0"/>
                </a:solidFill>
              </a:rPr>
              <a:t>pd.read_csv</a:t>
            </a:r>
            <a:r>
              <a:rPr lang="en-US" dirty="0" smtClean="0">
                <a:solidFill>
                  <a:srgbClr val="0070C0"/>
                </a:solidFill>
              </a:rPr>
              <a:t>('path_to_file.csv')`.</a:t>
            </a:r>
            <a:endParaRPr lang="en-US" dirty="0">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458200" cy="5878532"/>
          </a:xfrm>
          <a:prstGeom prst="rect">
            <a:avLst/>
          </a:prstGeom>
        </p:spPr>
        <p:txBody>
          <a:bodyPr wrap="square">
            <a:spAutoFit/>
          </a:bodyPr>
          <a:lstStyle/>
          <a:p>
            <a:r>
              <a:rPr lang="en-US" sz="2800" dirty="0" smtClean="0">
                <a:solidFill>
                  <a:schemeClr val="accent4">
                    <a:lumMod val="75000"/>
                  </a:schemeClr>
                </a:solidFill>
              </a:rPr>
              <a:t>Data preprocessing:</a:t>
            </a:r>
          </a:p>
          <a:p>
            <a:endParaRPr lang="en-US" sz="2400" dirty="0" smtClean="0"/>
          </a:p>
          <a:p>
            <a:pPr marL="457200" indent="-457200">
              <a:buAutoNum type="alphaLcPeriod"/>
            </a:pPr>
            <a:r>
              <a:rPr lang="en-US" sz="2400" dirty="0" smtClean="0"/>
              <a:t>Cleaning:</a:t>
            </a:r>
          </a:p>
          <a:p>
            <a:pPr marL="457200" indent="-457200"/>
            <a:r>
              <a:rPr lang="en-US" sz="2400" dirty="0" smtClean="0"/>
              <a:t> </a:t>
            </a:r>
            <a:endParaRPr lang="en-US" dirty="0" smtClean="0"/>
          </a:p>
          <a:p>
            <a:pPr marL="457200" indent="-457200">
              <a:buFont typeface="Arial" pitchFamily="34" charset="0"/>
              <a:buChar char="•"/>
            </a:pPr>
            <a:r>
              <a:rPr lang="en-US" dirty="0" smtClean="0"/>
              <a:t>Handle missing values:</a:t>
            </a:r>
          </a:p>
          <a:p>
            <a:pPr marL="457200" indent="-457200"/>
            <a:r>
              <a:rPr lang="en-US" dirty="0" smtClean="0"/>
              <a:t>                                          </a:t>
            </a:r>
            <a:r>
              <a:rPr lang="en-US" dirty="0" smtClean="0">
                <a:solidFill>
                  <a:srgbClr val="0070C0"/>
                </a:solidFill>
              </a:rPr>
              <a:t>`</a:t>
            </a:r>
            <a:r>
              <a:rPr lang="en-US" dirty="0" err="1" smtClean="0">
                <a:solidFill>
                  <a:srgbClr val="0070C0"/>
                </a:solidFill>
              </a:rPr>
              <a:t>df</a:t>
            </a:r>
            <a:r>
              <a:rPr lang="en-US" dirty="0" smtClean="0">
                <a:solidFill>
                  <a:srgbClr val="0070C0"/>
                </a:solidFill>
              </a:rPr>
              <a:t>=</a:t>
            </a:r>
            <a:r>
              <a:rPr lang="en-US" dirty="0" err="1" smtClean="0">
                <a:solidFill>
                  <a:srgbClr val="0070C0"/>
                </a:solidFill>
              </a:rPr>
              <a:t>df.dropna</a:t>
            </a:r>
            <a:r>
              <a:rPr lang="en-US" dirty="0" smtClean="0">
                <a:solidFill>
                  <a:srgbClr val="0070C0"/>
                </a:solidFill>
              </a:rPr>
              <a:t>()` or `</a:t>
            </a:r>
            <a:r>
              <a:rPr lang="en-US" dirty="0" err="1" smtClean="0">
                <a:solidFill>
                  <a:srgbClr val="0070C0"/>
                </a:solidFill>
              </a:rPr>
              <a:t>df.fillna</a:t>
            </a:r>
            <a:r>
              <a:rPr lang="en-US" dirty="0" smtClean="0">
                <a:solidFill>
                  <a:srgbClr val="0070C0"/>
                </a:solidFill>
              </a:rPr>
              <a:t>(value)`.</a:t>
            </a:r>
          </a:p>
          <a:p>
            <a:pPr marL="342900" indent="-342900">
              <a:buFont typeface="Arial" pitchFamily="34" charset="0"/>
              <a:buChar char="•"/>
            </a:pPr>
            <a:r>
              <a:rPr lang="en-US" dirty="0" smtClean="0"/>
              <a:t>  Remove duplicates:</a:t>
            </a:r>
          </a:p>
          <a:p>
            <a:pPr marL="342900" indent="-342900"/>
            <a:r>
              <a:rPr lang="en-US" dirty="0" smtClean="0">
                <a:solidFill>
                  <a:srgbClr val="0070C0"/>
                </a:solidFill>
              </a:rPr>
              <a:t>                                          `</a:t>
            </a:r>
            <a:r>
              <a:rPr lang="en-US" dirty="0" err="1" smtClean="0">
                <a:solidFill>
                  <a:srgbClr val="0070C0"/>
                </a:solidFill>
              </a:rPr>
              <a:t>df</a:t>
            </a:r>
            <a:r>
              <a:rPr lang="en-US" dirty="0" smtClean="0">
                <a:solidFill>
                  <a:srgbClr val="0070C0"/>
                </a:solidFill>
              </a:rPr>
              <a:t>=</a:t>
            </a:r>
            <a:r>
              <a:rPr lang="en-US" dirty="0" err="1" smtClean="0">
                <a:solidFill>
                  <a:srgbClr val="0070C0"/>
                </a:solidFill>
              </a:rPr>
              <a:t>df.drop_duplicates</a:t>
            </a:r>
            <a:r>
              <a:rPr lang="en-US" dirty="0" smtClean="0">
                <a:solidFill>
                  <a:srgbClr val="0070C0"/>
                </a:solidFill>
              </a:rPr>
              <a:t>()`.</a:t>
            </a:r>
          </a:p>
          <a:p>
            <a:pPr marL="342900" indent="-342900"/>
            <a:endParaRPr lang="en-US" dirty="0">
              <a:solidFill>
                <a:srgbClr val="0070C0"/>
              </a:solidFill>
            </a:endParaRPr>
          </a:p>
          <a:p>
            <a:pPr marL="342900" indent="-342900"/>
            <a:r>
              <a:rPr lang="en-US" sz="2400" dirty="0" smtClean="0"/>
              <a:t>b. Transforming:</a:t>
            </a:r>
          </a:p>
          <a:p>
            <a:pPr marL="342900" indent="-342900"/>
            <a:endParaRPr lang="en-US" dirty="0" smtClean="0"/>
          </a:p>
          <a:p>
            <a:pPr marL="342900" indent="-342900">
              <a:buFont typeface="Arial" pitchFamily="34" charset="0"/>
              <a:buChar char="•"/>
            </a:pPr>
            <a:r>
              <a:rPr lang="en-US" dirty="0" smtClean="0"/>
              <a:t>Convert timestamps to a uniform format:</a:t>
            </a:r>
          </a:p>
          <a:p>
            <a:pPr marL="342900" indent="-342900">
              <a:buFont typeface="Arial" pitchFamily="34" charset="0"/>
              <a:buChar char="•"/>
            </a:pPr>
            <a:endParaRPr lang="en-US" dirty="0" smtClean="0"/>
          </a:p>
          <a:p>
            <a:pPr marL="342900" indent="-342900"/>
            <a:r>
              <a:rPr lang="en-US" dirty="0" smtClean="0">
                <a:solidFill>
                  <a:schemeClr val="accent3">
                    <a:lumMod val="75000"/>
                  </a:schemeClr>
                </a:solidFill>
              </a:rPr>
              <a:t>   # Convert timestamps to a uniform format, assuming 'timestamp' is the column name</a:t>
            </a:r>
          </a:p>
          <a:p>
            <a:pPr marL="342900" indent="-342900"/>
            <a:r>
              <a:rPr lang="en-US" dirty="0" smtClean="0">
                <a:solidFill>
                  <a:schemeClr val="accent4">
                    <a:lumMod val="75000"/>
                  </a:schemeClr>
                </a:solidFill>
              </a:rPr>
              <a:t>     </a:t>
            </a:r>
            <a:r>
              <a:rPr lang="en-US" dirty="0" err="1" smtClean="0">
                <a:solidFill>
                  <a:schemeClr val="accent4">
                    <a:lumMod val="75000"/>
                  </a:schemeClr>
                </a:solidFill>
              </a:rPr>
              <a:t>df</a:t>
            </a:r>
            <a:r>
              <a:rPr lang="en-US" dirty="0" smtClean="0">
                <a:solidFill>
                  <a:schemeClr val="accent4">
                    <a:lumMod val="75000"/>
                  </a:schemeClr>
                </a:solidFill>
              </a:rPr>
              <a:t>['timestamp'] = </a:t>
            </a:r>
            <a:r>
              <a:rPr lang="en-US" dirty="0" err="1" smtClean="0">
                <a:solidFill>
                  <a:schemeClr val="accent4">
                    <a:lumMod val="75000"/>
                  </a:schemeClr>
                </a:solidFill>
              </a:rPr>
              <a:t>pd.to_datetime</a:t>
            </a:r>
            <a:r>
              <a:rPr lang="en-US" dirty="0" smtClean="0">
                <a:solidFill>
                  <a:schemeClr val="accent4">
                    <a:lumMod val="75000"/>
                  </a:schemeClr>
                </a:solidFill>
              </a:rPr>
              <a:t>(</a:t>
            </a:r>
            <a:r>
              <a:rPr lang="en-US" dirty="0" err="1" smtClean="0">
                <a:solidFill>
                  <a:schemeClr val="accent4">
                    <a:lumMod val="75000"/>
                  </a:schemeClr>
                </a:solidFill>
              </a:rPr>
              <a:t>df</a:t>
            </a:r>
            <a:r>
              <a:rPr lang="en-US" dirty="0" smtClean="0">
                <a:solidFill>
                  <a:schemeClr val="accent4">
                    <a:lumMod val="75000"/>
                  </a:schemeClr>
                </a:solidFill>
              </a:rPr>
              <a:t>['timestamp'])</a:t>
            </a:r>
          </a:p>
          <a:p>
            <a:pPr marL="342900" indent="-342900"/>
            <a:r>
              <a:rPr lang="en-US" dirty="0" smtClean="0"/>
              <a:t>    </a:t>
            </a:r>
            <a:r>
              <a:rPr lang="en-US" dirty="0" smtClean="0">
                <a:solidFill>
                  <a:schemeClr val="accent3">
                    <a:lumMod val="75000"/>
                  </a:schemeClr>
                </a:solidFill>
              </a:rPr>
              <a:t># Standardize values for machine learning (e.g., for PM2.5, PM10 columns) </a:t>
            </a:r>
            <a:r>
              <a:rPr lang="en-US" dirty="0" err="1" smtClean="0">
                <a:solidFill>
                  <a:schemeClr val="accent3">
                    <a:lumMod val="75000"/>
                  </a:schemeClr>
                </a:solidFill>
              </a:rPr>
              <a:t>scaler</a:t>
            </a:r>
            <a:r>
              <a:rPr lang="en-US" dirty="0" smtClean="0">
                <a:solidFill>
                  <a:schemeClr val="accent3">
                    <a:lumMod val="75000"/>
                  </a:schemeClr>
                </a:solidFill>
              </a:rPr>
              <a:t> = </a:t>
            </a:r>
            <a:r>
              <a:rPr lang="en-US" dirty="0" err="1" smtClean="0">
                <a:solidFill>
                  <a:schemeClr val="accent3">
                    <a:lumMod val="75000"/>
                  </a:schemeClr>
                </a:solidFill>
              </a:rPr>
              <a:t>StandardScaler</a:t>
            </a:r>
            <a:r>
              <a:rPr lang="en-US" dirty="0" smtClean="0">
                <a:solidFill>
                  <a:schemeClr val="accent3">
                    <a:lumMod val="75000"/>
                  </a:schemeClr>
                </a:solidFill>
              </a:rPr>
              <a:t>()</a:t>
            </a:r>
          </a:p>
          <a:p>
            <a:pPr marL="342900" indent="-342900"/>
            <a:r>
              <a:rPr lang="en-US" dirty="0" smtClean="0">
                <a:solidFill>
                  <a:schemeClr val="accent4">
                    <a:lumMod val="75000"/>
                  </a:schemeClr>
                </a:solidFill>
              </a:rPr>
              <a:t>     </a:t>
            </a:r>
            <a:r>
              <a:rPr lang="en-US" dirty="0" err="1" smtClean="0">
                <a:solidFill>
                  <a:schemeClr val="accent4">
                    <a:lumMod val="75000"/>
                  </a:schemeClr>
                </a:solidFill>
              </a:rPr>
              <a:t>df</a:t>
            </a:r>
            <a:r>
              <a:rPr lang="en-US" dirty="0" smtClean="0">
                <a:solidFill>
                  <a:schemeClr val="accent4">
                    <a:lumMod val="75000"/>
                  </a:schemeClr>
                </a:solidFill>
              </a:rPr>
              <a:t>[['PM2.5', 'PM10']] = </a:t>
            </a:r>
            <a:r>
              <a:rPr lang="en-US" dirty="0" err="1" smtClean="0">
                <a:solidFill>
                  <a:schemeClr val="accent4">
                    <a:lumMod val="75000"/>
                  </a:schemeClr>
                </a:solidFill>
              </a:rPr>
              <a:t>scaler.fit_transform</a:t>
            </a:r>
            <a:r>
              <a:rPr lang="en-US" dirty="0" smtClean="0">
                <a:solidFill>
                  <a:schemeClr val="accent4">
                    <a:lumMod val="75000"/>
                  </a:schemeClr>
                </a:solidFill>
              </a:rPr>
              <a:t>(</a:t>
            </a:r>
            <a:r>
              <a:rPr lang="en-US" dirty="0" err="1" smtClean="0">
                <a:solidFill>
                  <a:schemeClr val="accent4">
                    <a:lumMod val="75000"/>
                  </a:schemeClr>
                </a:solidFill>
              </a:rPr>
              <a:t>df</a:t>
            </a:r>
            <a:r>
              <a:rPr lang="en-US" dirty="0" smtClean="0">
                <a:solidFill>
                  <a:schemeClr val="accent4">
                    <a:lumMod val="75000"/>
                  </a:schemeClr>
                </a:solidFill>
              </a:rPr>
              <a:t>[['PM2.5', 'PM10']])</a:t>
            </a:r>
            <a:endParaRPr lang="en-US" dirty="0">
              <a:solidFill>
                <a:schemeClr val="accent4">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8153400" cy="5516895"/>
          </a:xfrm>
          <a:prstGeom prst="rect">
            <a:avLst/>
          </a:prstGeom>
        </p:spPr>
        <p:txBody>
          <a:bodyPr wrap="square">
            <a:spAutoFit/>
          </a:bodyPr>
          <a:lstStyle/>
          <a:p>
            <a:r>
              <a:rPr lang="en-US" sz="2200" dirty="0" smtClean="0"/>
              <a:t>c. Feature Engineering:</a:t>
            </a:r>
          </a:p>
          <a:p>
            <a:endParaRPr lang="en-US" sz="1050" dirty="0"/>
          </a:p>
          <a:p>
            <a:r>
              <a:rPr lang="en-US" dirty="0" smtClean="0"/>
              <a:t> Derive new features if necessary, </a:t>
            </a:r>
          </a:p>
          <a:p>
            <a:r>
              <a:rPr lang="en-US" dirty="0"/>
              <a:t> </a:t>
            </a:r>
            <a:r>
              <a:rPr lang="en-US" dirty="0" smtClean="0"/>
              <a:t>                                             e.g., hourly averages, daily peaks.</a:t>
            </a:r>
          </a:p>
          <a:p>
            <a:r>
              <a:rPr lang="en-US" dirty="0" smtClean="0">
                <a:solidFill>
                  <a:schemeClr val="accent4">
                    <a:lumMod val="75000"/>
                  </a:schemeClr>
                </a:solidFill>
              </a:rPr>
              <a:t>         </a:t>
            </a:r>
            <a:r>
              <a:rPr lang="en-US" dirty="0" err="1" smtClean="0">
                <a:solidFill>
                  <a:schemeClr val="accent4">
                    <a:lumMod val="75000"/>
                  </a:schemeClr>
                </a:solidFill>
              </a:rPr>
              <a:t>df</a:t>
            </a:r>
            <a:r>
              <a:rPr lang="en-US" dirty="0" smtClean="0">
                <a:solidFill>
                  <a:schemeClr val="accent4">
                    <a:lumMod val="75000"/>
                  </a:schemeClr>
                </a:solidFill>
              </a:rPr>
              <a:t>['hour'] = </a:t>
            </a:r>
            <a:r>
              <a:rPr lang="en-US" dirty="0" err="1" smtClean="0">
                <a:solidFill>
                  <a:schemeClr val="accent4">
                    <a:lumMod val="75000"/>
                  </a:schemeClr>
                </a:solidFill>
              </a:rPr>
              <a:t>df</a:t>
            </a:r>
            <a:r>
              <a:rPr lang="en-US" dirty="0" smtClean="0">
                <a:solidFill>
                  <a:schemeClr val="accent4">
                    <a:lumMod val="75000"/>
                  </a:schemeClr>
                </a:solidFill>
              </a:rPr>
              <a:t>['timestamp'].</a:t>
            </a:r>
            <a:r>
              <a:rPr lang="en-US" dirty="0" err="1" smtClean="0">
                <a:solidFill>
                  <a:schemeClr val="accent4">
                    <a:lumMod val="75000"/>
                  </a:schemeClr>
                </a:solidFill>
              </a:rPr>
              <a:t>dt.hour</a:t>
            </a:r>
            <a:r>
              <a:rPr lang="en-US" dirty="0" smtClean="0">
                <a:solidFill>
                  <a:schemeClr val="accent4">
                    <a:lumMod val="75000"/>
                  </a:schemeClr>
                </a:solidFill>
              </a:rPr>
              <a:t> </a:t>
            </a:r>
          </a:p>
          <a:p>
            <a:r>
              <a:rPr lang="en-US" dirty="0" smtClean="0">
                <a:solidFill>
                  <a:schemeClr val="accent4">
                    <a:lumMod val="75000"/>
                  </a:schemeClr>
                </a:solidFill>
              </a:rPr>
              <a:t>       </a:t>
            </a:r>
            <a:r>
              <a:rPr lang="en-US" dirty="0" err="1" smtClean="0">
                <a:solidFill>
                  <a:schemeClr val="accent4">
                    <a:lumMod val="75000"/>
                  </a:schemeClr>
                </a:solidFill>
              </a:rPr>
              <a:t>hourly_avg</a:t>
            </a:r>
            <a:r>
              <a:rPr lang="en-US" dirty="0" smtClean="0">
                <a:solidFill>
                  <a:schemeClr val="accent4">
                    <a:lumMod val="75000"/>
                  </a:schemeClr>
                </a:solidFill>
              </a:rPr>
              <a:t> = </a:t>
            </a:r>
            <a:r>
              <a:rPr lang="en-US" dirty="0" err="1" smtClean="0">
                <a:solidFill>
                  <a:schemeClr val="accent4">
                    <a:lumMod val="75000"/>
                  </a:schemeClr>
                </a:solidFill>
              </a:rPr>
              <a:t>df.groupby</a:t>
            </a:r>
            <a:r>
              <a:rPr lang="en-US" dirty="0" smtClean="0">
                <a:solidFill>
                  <a:schemeClr val="accent4">
                    <a:lumMod val="75000"/>
                  </a:schemeClr>
                </a:solidFill>
              </a:rPr>
              <a:t>('hour').mean()</a:t>
            </a:r>
          </a:p>
          <a:p>
            <a:endParaRPr lang="en-US" dirty="0">
              <a:solidFill>
                <a:schemeClr val="accent4">
                  <a:lumMod val="75000"/>
                </a:schemeClr>
              </a:solidFill>
            </a:endParaRPr>
          </a:p>
          <a:p>
            <a:r>
              <a:rPr lang="en-US" sz="2000" dirty="0" smtClean="0"/>
              <a:t>D.</a:t>
            </a:r>
            <a:r>
              <a:rPr lang="en-US" dirty="0" smtClean="0"/>
              <a:t> </a:t>
            </a:r>
            <a:r>
              <a:rPr lang="en-US" sz="2200" dirty="0" smtClean="0"/>
              <a:t>Visualize Data:</a:t>
            </a:r>
            <a:endParaRPr lang="en-US" sz="2200" dirty="0" smtClean="0">
              <a:solidFill>
                <a:schemeClr val="accent4">
                  <a:lumMod val="75000"/>
                </a:schemeClr>
              </a:solidFill>
            </a:endParaRPr>
          </a:p>
          <a:p>
            <a:r>
              <a:rPr lang="en-US" sz="2400" dirty="0" smtClean="0"/>
              <a:t> - </a:t>
            </a:r>
            <a:r>
              <a:rPr lang="en-US" dirty="0" smtClean="0"/>
              <a:t>Use libraries like `</a:t>
            </a:r>
            <a:r>
              <a:rPr lang="en-US" dirty="0" err="1" smtClean="0"/>
              <a:t>matplotlib</a:t>
            </a:r>
            <a:r>
              <a:rPr lang="en-US" dirty="0" smtClean="0"/>
              <a:t>` or `</a:t>
            </a:r>
            <a:r>
              <a:rPr lang="en-US" dirty="0" err="1" smtClean="0"/>
              <a:t>seaborn</a:t>
            </a:r>
            <a:r>
              <a:rPr lang="en-US" dirty="0" smtClean="0"/>
              <a:t>` for visualization.</a:t>
            </a:r>
          </a:p>
          <a:p>
            <a:r>
              <a:rPr lang="en-US" dirty="0" smtClean="0"/>
              <a:t> - Plot trends, histograms, or </a:t>
            </a:r>
            <a:r>
              <a:rPr lang="en-US" dirty="0" err="1" smtClean="0"/>
              <a:t>heatmaps</a:t>
            </a:r>
            <a:r>
              <a:rPr lang="en-US" dirty="0" smtClean="0"/>
              <a:t> to understand patterns.</a:t>
            </a:r>
          </a:p>
          <a:p>
            <a:endParaRPr lang="en-US" dirty="0">
              <a:solidFill>
                <a:schemeClr val="accent4">
                  <a:lumMod val="75000"/>
                </a:schemeClr>
              </a:solidFill>
            </a:endParaRPr>
          </a:p>
          <a:p>
            <a:r>
              <a:rPr lang="en-US" dirty="0" smtClean="0">
                <a:solidFill>
                  <a:schemeClr val="accent4">
                    <a:lumMod val="75000"/>
                  </a:schemeClr>
                </a:solidFill>
              </a:rPr>
              <a:t>           </a:t>
            </a:r>
            <a:r>
              <a:rPr lang="en-US" dirty="0" err="1" smtClean="0">
                <a:solidFill>
                  <a:schemeClr val="accent4">
                    <a:lumMod val="75000"/>
                  </a:schemeClr>
                </a:solidFill>
              </a:rPr>
              <a:t>plt.plot</a:t>
            </a:r>
            <a:r>
              <a:rPr lang="en-US" dirty="0" smtClean="0">
                <a:solidFill>
                  <a:schemeClr val="accent4">
                    <a:lumMod val="75000"/>
                  </a:schemeClr>
                </a:solidFill>
              </a:rPr>
              <a:t>(</a:t>
            </a:r>
            <a:r>
              <a:rPr lang="en-US" dirty="0" err="1" smtClean="0">
                <a:solidFill>
                  <a:schemeClr val="accent4">
                    <a:lumMod val="75000"/>
                  </a:schemeClr>
                </a:solidFill>
              </a:rPr>
              <a:t>hourly_avg</a:t>
            </a:r>
            <a:r>
              <a:rPr lang="en-US" dirty="0" smtClean="0">
                <a:solidFill>
                  <a:schemeClr val="accent4">
                    <a:lumMod val="75000"/>
                  </a:schemeClr>
                </a:solidFill>
              </a:rPr>
              <a:t>['PM2.5'], label='PM2.5 Hourly </a:t>
            </a:r>
            <a:r>
              <a:rPr lang="en-US" dirty="0" err="1" smtClean="0">
                <a:solidFill>
                  <a:schemeClr val="accent4">
                    <a:lumMod val="75000"/>
                  </a:schemeClr>
                </a:solidFill>
              </a:rPr>
              <a:t>Avg</a:t>
            </a:r>
            <a:r>
              <a:rPr lang="en-US" dirty="0" smtClean="0">
                <a:solidFill>
                  <a:schemeClr val="accent4">
                    <a:lumMod val="75000"/>
                  </a:schemeClr>
                </a:solidFill>
              </a:rPr>
              <a:t>')</a:t>
            </a:r>
          </a:p>
          <a:p>
            <a:r>
              <a:rPr lang="en-US" dirty="0">
                <a:solidFill>
                  <a:schemeClr val="accent4">
                    <a:lumMod val="75000"/>
                  </a:schemeClr>
                </a:solidFill>
              </a:rPr>
              <a:t> </a:t>
            </a:r>
            <a:r>
              <a:rPr lang="en-US" dirty="0" smtClean="0">
                <a:solidFill>
                  <a:schemeClr val="accent4">
                    <a:lumMod val="75000"/>
                  </a:schemeClr>
                </a:solidFill>
              </a:rPr>
              <a:t>          </a:t>
            </a:r>
            <a:r>
              <a:rPr lang="en-US" dirty="0" err="1" smtClean="0">
                <a:solidFill>
                  <a:schemeClr val="accent4">
                    <a:lumMod val="75000"/>
                  </a:schemeClr>
                </a:solidFill>
              </a:rPr>
              <a:t>plt.plot</a:t>
            </a:r>
            <a:r>
              <a:rPr lang="en-US" dirty="0" smtClean="0">
                <a:solidFill>
                  <a:schemeClr val="accent4">
                    <a:lumMod val="75000"/>
                  </a:schemeClr>
                </a:solidFill>
              </a:rPr>
              <a:t>(</a:t>
            </a:r>
            <a:r>
              <a:rPr lang="en-US" dirty="0" err="1" smtClean="0">
                <a:solidFill>
                  <a:schemeClr val="accent4">
                    <a:lumMod val="75000"/>
                  </a:schemeClr>
                </a:solidFill>
              </a:rPr>
              <a:t>hourly_avg</a:t>
            </a:r>
            <a:r>
              <a:rPr lang="en-US" dirty="0" smtClean="0">
                <a:solidFill>
                  <a:schemeClr val="accent4">
                    <a:lumMod val="75000"/>
                  </a:schemeClr>
                </a:solidFill>
              </a:rPr>
              <a:t>['PM10'], label='PM10 Hourly </a:t>
            </a:r>
            <a:r>
              <a:rPr lang="en-US" dirty="0" err="1" smtClean="0">
                <a:solidFill>
                  <a:schemeClr val="accent4">
                    <a:lumMod val="75000"/>
                  </a:schemeClr>
                </a:solidFill>
              </a:rPr>
              <a:t>Avg</a:t>
            </a:r>
            <a:r>
              <a:rPr lang="en-US" dirty="0" smtClean="0">
                <a:solidFill>
                  <a:schemeClr val="accent4">
                    <a:lumMod val="75000"/>
                  </a:schemeClr>
                </a:solidFill>
              </a:rPr>
              <a:t>') </a:t>
            </a:r>
          </a:p>
          <a:p>
            <a:r>
              <a:rPr lang="en-US" dirty="0" smtClean="0">
                <a:solidFill>
                  <a:schemeClr val="accent4">
                    <a:lumMod val="75000"/>
                  </a:schemeClr>
                </a:solidFill>
              </a:rPr>
              <a:t>           </a:t>
            </a:r>
            <a:r>
              <a:rPr lang="en-US" dirty="0" err="1" smtClean="0">
                <a:solidFill>
                  <a:schemeClr val="accent4">
                    <a:lumMod val="75000"/>
                  </a:schemeClr>
                </a:solidFill>
              </a:rPr>
              <a:t>plt.legend</a:t>
            </a:r>
            <a:r>
              <a:rPr lang="en-US" dirty="0" smtClean="0">
                <a:solidFill>
                  <a:schemeClr val="accent4">
                    <a:lumMod val="75000"/>
                  </a:schemeClr>
                </a:solidFill>
              </a:rPr>
              <a:t>()  </a:t>
            </a:r>
          </a:p>
          <a:p>
            <a:r>
              <a:rPr lang="en-US" dirty="0" smtClean="0">
                <a:solidFill>
                  <a:schemeClr val="accent4">
                    <a:lumMod val="75000"/>
                  </a:schemeClr>
                </a:solidFill>
              </a:rPr>
              <a:t>           </a:t>
            </a:r>
            <a:r>
              <a:rPr lang="en-US" dirty="0" err="1" smtClean="0">
                <a:solidFill>
                  <a:schemeClr val="accent4">
                    <a:lumMod val="75000"/>
                  </a:schemeClr>
                </a:solidFill>
              </a:rPr>
              <a:t>plt.show</a:t>
            </a:r>
            <a:r>
              <a:rPr lang="en-US" dirty="0" smtClean="0">
                <a:solidFill>
                  <a:schemeClr val="accent4">
                    <a:lumMod val="75000"/>
                  </a:schemeClr>
                </a:solidFill>
              </a:rPr>
              <a:t>()</a:t>
            </a:r>
          </a:p>
          <a:p>
            <a:r>
              <a:rPr lang="en-US" dirty="0" smtClean="0"/>
              <a:t>E. </a:t>
            </a:r>
            <a:r>
              <a:rPr lang="en-US" sz="2200" dirty="0" smtClean="0"/>
              <a:t>Store Preprocessed Data: </a:t>
            </a:r>
          </a:p>
          <a:p>
            <a:pPr>
              <a:buFontTx/>
              <a:buChar char="-"/>
            </a:pPr>
            <a:r>
              <a:rPr lang="en-US" dirty="0" smtClean="0"/>
              <a:t>Save the preprocessed data back to a file:  </a:t>
            </a:r>
          </a:p>
          <a:p>
            <a:pPr>
              <a:buFontTx/>
              <a:buChar char="-"/>
            </a:pPr>
            <a:r>
              <a:rPr lang="en-US" dirty="0" smtClean="0"/>
              <a:t>                    </a:t>
            </a:r>
            <a:r>
              <a:rPr lang="en-US" dirty="0" smtClean="0">
                <a:solidFill>
                  <a:schemeClr val="accent4">
                    <a:lumMod val="75000"/>
                  </a:schemeClr>
                </a:solidFill>
              </a:rPr>
              <a:t>`</a:t>
            </a:r>
            <a:r>
              <a:rPr lang="en-US" dirty="0" err="1" smtClean="0">
                <a:solidFill>
                  <a:schemeClr val="accent4">
                    <a:lumMod val="75000"/>
                  </a:schemeClr>
                </a:solidFill>
              </a:rPr>
              <a:t>df.to_csv</a:t>
            </a:r>
            <a:r>
              <a:rPr lang="en-US" dirty="0" smtClean="0">
                <a:solidFill>
                  <a:schemeClr val="accent4">
                    <a:lumMod val="75000"/>
                  </a:schemeClr>
                </a:solidFill>
              </a:rPr>
              <a:t>('processed_data.csv', index=False)`.</a:t>
            </a:r>
          </a:p>
          <a:p>
            <a:r>
              <a:rPr lang="en-US" dirty="0" smtClean="0">
                <a:solidFill>
                  <a:schemeClr val="accent4">
                    <a:lumMod val="75000"/>
                  </a:schemeClr>
                </a:solidFill>
              </a:rPr>
              <a:t>  </a:t>
            </a:r>
            <a:endParaRPr lang="en-US" dirty="0">
              <a:solidFill>
                <a:schemeClr val="accent4">
                  <a:lumMod val="7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271</TotalTime>
  <Words>889</Words>
  <Application>Microsoft Office PowerPoint</Application>
  <PresentationFormat>On-screen Show (4:3)</PresentationFormat>
  <Paragraphs>133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Air Quality Monitoring</vt:lpstr>
      <vt:lpstr>  AIR QUALITY MONITORING -IOT</vt:lpstr>
      <vt:lpstr>Slide 3</vt:lpstr>
      <vt:lpstr> Introduction to IOT AQM with python:</vt:lpstr>
      <vt:lpstr>Data preparation:</vt:lpstr>
      <vt:lpstr>   Air quality impurities Examples</vt:lpstr>
      <vt:lpstr>Slide 7</vt:lpstr>
      <vt:lpstr>Slide 8</vt:lpstr>
      <vt:lpstr>Slide 9</vt:lpstr>
      <vt:lpstr>Program:</vt:lpstr>
      <vt:lpstr>Slide 11</vt:lpstr>
      <vt:lpstr>Slide 12</vt:lpstr>
      <vt:lpstr>Visualizations of analytics results:</vt:lpstr>
      <vt:lpstr>CONCLUSION</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DCS</dc:creator>
  <cp:lastModifiedBy>DCS</cp:lastModifiedBy>
  <cp:revision>26</cp:revision>
  <dcterms:created xsi:type="dcterms:W3CDTF">2023-10-18T05:15:25Z</dcterms:created>
  <dcterms:modified xsi:type="dcterms:W3CDTF">2023-10-18T17:32:21Z</dcterms:modified>
</cp:coreProperties>
</file>