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
  </p:notesMasterIdLst>
  <p:sldIdLst>
    <p:sldId id="268" r:id="rId2"/>
    <p:sldId id="269" r:id="rId3"/>
    <p:sldId id="257" r:id="rId4"/>
    <p:sldId id="259" r:id="rId5"/>
    <p:sldId id="260" r:id="rId6"/>
    <p:sldId id="261" r:id="rId7"/>
    <p:sldId id="262" r:id="rId8"/>
    <p:sldId id="264" r:id="rId9"/>
    <p:sldId id="265"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B9151E-797D-45CF-9AD8-754A0A04368D}" type="datetimeFigureOut">
              <a:rPr lang="en-US" smtClean="0"/>
              <a:t>10/11/2023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A96C1A-A409-41DC-8E6B-05354E0F568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D553D0A-66E3-498F-B94F-983DEA2DDA0F}" type="datetimeFigureOut">
              <a:rPr lang="en-US" smtClean="0"/>
              <a:t>10/11/2023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E8A2B8A-4874-4C44-9316-3708EF6C94D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553D0A-66E3-498F-B94F-983DEA2DDA0F}"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A2B8A-4874-4C44-9316-3708EF6C94D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553D0A-66E3-498F-B94F-983DEA2DDA0F}"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A2B8A-4874-4C44-9316-3708EF6C94D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553D0A-66E3-498F-B94F-983DEA2DDA0F}"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A2B8A-4874-4C44-9316-3708EF6C94D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D553D0A-66E3-498F-B94F-983DEA2DDA0F}"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A2B8A-4874-4C44-9316-3708EF6C94D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D553D0A-66E3-498F-B94F-983DEA2DDA0F}"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A2B8A-4874-4C44-9316-3708EF6C94D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D553D0A-66E3-498F-B94F-983DEA2DDA0F}"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8A2B8A-4874-4C44-9316-3708EF6C94D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D553D0A-66E3-498F-B94F-983DEA2DDA0F}"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8A2B8A-4874-4C44-9316-3708EF6C94D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553D0A-66E3-498F-B94F-983DEA2DDA0F}"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8A2B8A-4874-4C44-9316-3708EF6C94D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D553D0A-66E3-498F-B94F-983DEA2DDA0F}"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A2B8A-4874-4C44-9316-3708EF6C94D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D553D0A-66E3-498F-B94F-983DEA2DDA0F}"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E8A2B8A-4874-4C44-9316-3708EF6C94D6}"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D553D0A-66E3-498F-B94F-983DEA2DDA0F}" type="datetimeFigureOut">
              <a:rPr lang="en-US" smtClean="0"/>
              <a:t>10/11/2023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E8A2B8A-4874-4C44-9316-3708EF6C94D6}"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4282" y="-714404"/>
            <a:ext cx="8572528" cy="7929618"/>
          </a:xfrm>
        </p:spPr>
        <p:txBody>
          <a:bodyPr>
            <a:noAutofit/>
          </a:bodyPr>
          <a:lstStyle/>
          <a:p>
            <a:r>
              <a:rPr lang="en-IN" sz="3600" dirty="0" smtClean="0">
                <a:latin typeface="Algerian" pitchFamily="82" charset="0"/>
              </a:rPr>
              <a:t>      </a:t>
            </a:r>
            <a:r>
              <a:rPr lang="en-IN" sz="3200" b="1" dirty="0" smtClean="0">
                <a:solidFill>
                  <a:schemeClr val="tx1"/>
                </a:solidFill>
                <a:latin typeface="Algerian" pitchFamily="82" charset="0"/>
              </a:rPr>
              <a:t>J.K.K.MUNIRAJAH  COLLEGE  OF </a:t>
            </a:r>
            <a:br>
              <a:rPr lang="en-IN" sz="3200" b="1" dirty="0" smtClean="0">
                <a:solidFill>
                  <a:schemeClr val="tx1"/>
                </a:solidFill>
                <a:latin typeface="Algerian" pitchFamily="82" charset="0"/>
              </a:rPr>
            </a:br>
            <a:r>
              <a:rPr lang="en-IN" sz="3200" b="1" dirty="0" smtClean="0">
                <a:solidFill>
                  <a:schemeClr val="tx1"/>
                </a:solidFill>
                <a:latin typeface="Algerian" pitchFamily="82" charset="0"/>
              </a:rPr>
              <a:t>                      TECHNOLOGY</a:t>
            </a:r>
            <a:br>
              <a:rPr lang="en-IN" sz="3200" b="1" dirty="0" smtClean="0">
                <a:solidFill>
                  <a:schemeClr val="tx1"/>
                </a:solidFill>
                <a:latin typeface="Algerian" pitchFamily="82" charset="0"/>
              </a:rPr>
            </a:br>
            <a:r>
              <a:rPr lang="en-IN" sz="3200" b="1" dirty="0" smtClean="0">
                <a:solidFill>
                  <a:schemeClr val="tx1"/>
                </a:solidFill>
                <a:latin typeface="Algerian" pitchFamily="82" charset="0"/>
              </a:rPr>
              <a:t/>
            </a:r>
            <a:br>
              <a:rPr lang="en-IN" sz="3200" b="1" dirty="0" smtClean="0">
                <a:solidFill>
                  <a:schemeClr val="tx1"/>
                </a:solidFill>
                <a:latin typeface="Algerian" pitchFamily="82" charset="0"/>
              </a:rPr>
            </a:br>
            <a:r>
              <a:rPr lang="en-IN" sz="2800" b="1" dirty="0" smtClean="0">
                <a:solidFill>
                  <a:schemeClr val="accent1">
                    <a:lumMod val="75000"/>
                  </a:schemeClr>
                </a:solidFill>
                <a:latin typeface="Angsana New" pitchFamily="18" charset="-34"/>
                <a:cs typeface="Angsana New" pitchFamily="18" charset="-34"/>
              </a:rPr>
              <a:t>DEPARTMENT </a:t>
            </a:r>
            <a:r>
              <a:rPr lang="en-IN" sz="2800" b="1" dirty="0" smtClean="0">
                <a:solidFill>
                  <a:schemeClr val="accent1">
                    <a:lumMod val="75000"/>
                  </a:schemeClr>
                </a:solidFill>
                <a:latin typeface="Angsana New" pitchFamily="18" charset="-34"/>
                <a:cs typeface="Angsana New" pitchFamily="18" charset="-34"/>
              </a:rPr>
              <a:t>OF </a:t>
            </a:r>
            <a:br>
              <a:rPr lang="en-IN" sz="2800" b="1" dirty="0" smtClean="0">
                <a:solidFill>
                  <a:schemeClr val="accent1">
                    <a:lumMod val="75000"/>
                  </a:schemeClr>
                </a:solidFill>
                <a:latin typeface="Angsana New" pitchFamily="18" charset="-34"/>
                <a:cs typeface="Angsana New" pitchFamily="18" charset="-34"/>
              </a:rPr>
            </a:br>
            <a:r>
              <a:rPr lang="en-IN" sz="2800" b="1" dirty="0" smtClean="0">
                <a:solidFill>
                  <a:schemeClr val="accent1">
                    <a:lumMod val="75000"/>
                  </a:schemeClr>
                </a:solidFill>
                <a:latin typeface="Angsana New" pitchFamily="18" charset="-34"/>
                <a:cs typeface="Angsana New" pitchFamily="18" charset="-34"/>
              </a:rPr>
              <a:t>ELECTRONICS AND COMMUNICATION </a:t>
            </a:r>
            <a:r>
              <a:rPr lang="en-IN" sz="2800" b="1" i="1" dirty="0" smtClean="0">
                <a:solidFill>
                  <a:schemeClr val="accent1">
                    <a:lumMod val="75000"/>
                  </a:schemeClr>
                </a:solidFill>
                <a:latin typeface="Algerian" pitchFamily="82" charset="0"/>
              </a:rPr>
              <a:t/>
            </a:r>
            <a:br>
              <a:rPr lang="en-IN" sz="2800" b="1" i="1" dirty="0" smtClean="0">
                <a:solidFill>
                  <a:schemeClr val="accent1">
                    <a:lumMod val="75000"/>
                  </a:schemeClr>
                </a:solidFill>
                <a:latin typeface="Algerian" pitchFamily="82" charset="0"/>
              </a:rPr>
            </a:br>
            <a:r>
              <a:rPr lang="en-IN" sz="2800" b="1" dirty="0" smtClean="0">
                <a:solidFill>
                  <a:schemeClr val="accent1">
                    <a:lumMod val="75000"/>
                  </a:schemeClr>
                </a:solidFill>
                <a:latin typeface="Angsana New" pitchFamily="18" charset="-34"/>
                <a:cs typeface="Angsana New" pitchFamily="18" charset="-34"/>
              </a:rPr>
              <a:t>ENGINEERING</a:t>
            </a:r>
            <a:br>
              <a:rPr lang="en-IN" sz="2800" b="1" dirty="0" smtClean="0">
                <a:solidFill>
                  <a:schemeClr val="accent1">
                    <a:lumMod val="75000"/>
                  </a:schemeClr>
                </a:solidFill>
                <a:latin typeface="Angsana New" pitchFamily="18" charset="-34"/>
                <a:cs typeface="Angsana New" pitchFamily="18" charset="-34"/>
              </a:rPr>
            </a:br>
            <a:r>
              <a:rPr lang="en-IN" sz="2800" b="1" dirty="0" smtClean="0">
                <a:solidFill>
                  <a:schemeClr val="accent1">
                    <a:lumMod val="75000"/>
                  </a:schemeClr>
                </a:solidFill>
                <a:latin typeface="Angsana New" pitchFamily="18" charset="-34"/>
                <a:cs typeface="Angsana New" pitchFamily="18" charset="-34"/>
              </a:rPr>
              <a:t>IBM PROJECT  ‘INTERNET  OF THINGS’</a:t>
            </a:r>
            <a:br>
              <a:rPr lang="en-IN" sz="2800" b="1" dirty="0" smtClean="0">
                <a:solidFill>
                  <a:schemeClr val="accent1">
                    <a:lumMod val="75000"/>
                  </a:schemeClr>
                </a:solidFill>
                <a:latin typeface="Angsana New" pitchFamily="18" charset="-34"/>
                <a:cs typeface="Angsana New" pitchFamily="18" charset="-34"/>
              </a:rPr>
            </a:br>
            <a:r>
              <a:rPr lang="en-IN" sz="2800" b="1" dirty="0" smtClean="0">
                <a:solidFill>
                  <a:schemeClr val="accent1">
                    <a:lumMod val="75000"/>
                  </a:schemeClr>
                </a:solidFill>
                <a:latin typeface="Angsana New" pitchFamily="18" charset="-34"/>
                <a:cs typeface="Angsana New" pitchFamily="18" charset="-34"/>
              </a:rPr>
              <a:t>PHASE :2</a:t>
            </a:r>
            <a:r>
              <a:rPr lang="en-IN" sz="3200" dirty="0" smtClean="0">
                <a:solidFill>
                  <a:schemeClr val="accent1">
                    <a:lumMod val="75000"/>
                  </a:schemeClr>
                </a:solidFill>
                <a:latin typeface="Angsana New" pitchFamily="18" charset="-34"/>
                <a:cs typeface="Angsana New" pitchFamily="18" charset="-34"/>
              </a:rPr>
              <a:t/>
            </a:r>
            <a:br>
              <a:rPr lang="en-IN" sz="3200" dirty="0" smtClean="0">
                <a:solidFill>
                  <a:schemeClr val="accent1">
                    <a:lumMod val="75000"/>
                  </a:schemeClr>
                </a:solidFill>
                <a:latin typeface="Angsana New" pitchFamily="18" charset="-34"/>
                <a:cs typeface="Angsana New" pitchFamily="18" charset="-34"/>
              </a:rPr>
            </a:br>
            <a:r>
              <a:rPr lang="en-IN" sz="3200" dirty="0" smtClean="0">
                <a:solidFill>
                  <a:schemeClr val="accent1">
                    <a:lumMod val="75000"/>
                  </a:schemeClr>
                </a:solidFill>
                <a:latin typeface="Angsana New" pitchFamily="18" charset="-34"/>
                <a:cs typeface="Angsana New" pitchFamily="18" charset="-34"/>
              </a:rPr>
              <a:t>                                                                             </a:t>
            </a:r>
            <a:r>
              <a:rPr lang="en-IN" sz="2400" b="1" dirty="0" smtClean="0">
                <a:solidFill>
                  <a:schemeClr val="accent1">
                    <a:lumMod val="75000"/>
                  </a:schemeClr>
                </a:solidFill>
                <a:latin typeface="Angsana New" pitchFamily="18" charset="-34"/>
                <a:cs typeface="Angsana New" pitchFamily="18" charset="-34"/>
              </a:rPr>
              <a:t>TEAM  LEADER</a:t>
            </a:r>
            <a:r>
              <a:rPr lang="en-IN" sz="2400" b="1" dirty="0" smtClean="0">
                <a:solidFill>
                  <a:schemeClr val="tx1"/>
                </a:solidFill>
                <a:latin typeface="Angsana New" pitchFamily="18" charset="-34"/>
                <a:cs typeface="Angsana New" pitchFamily="18" charset="-34"/>
              </a:rPr>
              <a:t/>
            </a:r>
            <a:br>
              <a:rPr lang="en-IN" sz="2400" b="1" dirty="0" smtClean="0">
                <a:solidFill>
                  <a:schemeClr val="tx1"/>
                </a:solidFill>
                <a:latin typeface="Angsana New" pitchFamily="18" charset="-34"/>
                <a:cs typeface="Angsana New" pitchFamily="18" charset="-34"/>
              </a:rPr>
            </a:br>
            <a:r>
              <a:rPr lang="en-IN" sz="2400" b="1" dirty="0" smtClean="0">
                <a:solidFill>
                  <a:schemeClr val="tx1"/>
                </a:solidFill>
                <a:latin typeface="Angsana New" pitchFamily="18" charset="-34"/>
                <a:cs typeface="Angsana New" pitchFamily="18" charset="-34"/>
              </a:rPr>
              <a:t> </a:t>
            </a:r>
            <a:r>
              <a:rPr lang="en-IN" sz="2400" b="1" dirty="0" smtClean="0">
                <a:solidFill>
                  <a:schemeClr val="tx1"/>
                </a:solidFill>
                <a:latin typeface="Angsana New" pitchFamily="18" charset="-34"/>
                <a:cs typeface="Angsana New" pitchFamily="18" charset="-34"/>
              </a:rPr>
              <a:t>                                                                                                                     NARMATHA.M</a:t>
            </a:r>
            <a:r>
              <a:rPr lang="en-IN" sz="2400" dirty="0" smtClean="0">
                <a:solidFill>
                  <a:schemeClr val="tx1"/>
                </a:solidFill>
                <a:latin typeface="Angsana New" pitchFamily="18" charset="-34"/>
                <a:cs typeface="Angsana New" pitchFamily="18" charset="-34"/>
              </a:rPr>
              <a:t/>
            </a:r>
            <a:br>
              <a:rPr lang="en-IN" sz="2400" dirty="0" smtClean="0">
                <a:solidFill>
                  <a:schemeClr val="tx1"/>
                </a:solidFill>
                <a:latin typeface="Angsana New" pitchFamily="18" charset="-34"/>
                <a:cs typeface="Angsana New" pitchFamily="18" charset="-34"/>
              </a:rPr>
            </a:br>
            <a:r>
              <a:rPr lang="en-IN" sz="2400" dirty="0" smtClean="0">
                <a:solidFill>
                  <a:schemeClr val="tx1"/>
                </a:solidFill>
                <a:latin typeface="Angsana New" pitchFamily="18" charset="-34"/>
                <a:cs typeface="Angsana New" pitchFamily="18" charset="-34"/>
              </a:rPr>
              <a:t>                                                                                                      </a:t>
            </a:r>
            <a:r>
              <a:rPr lang="en-IN" sz="2400" b="1" dirty="0" smtClean="0">
                <a:solidFill>
                  <a:schemeClr val="accent1">
                    <a:lumMod val="75000"/>
                  </a:schemeClr>
                </a:solidFill>
                <a:latin typeface="Angsana New" pitchFamily="18" charset="-34"/>
                <a:cs typeface="Angsana New" pitchFamily="18" charset="-34"/>
              </a:rPr>
              <a:t>TEAM  MEMBERS </a:t>
            </a:r>
            <a:r>
              <a:rPr lang="en-IN" sz="2400" dirty="0" smtClean="0">
                <a:solidFill>
                  <a:schemeClr val="accent1">
                    <a:lumMod val="75000"/>
                  </a:schemeClr>
                </a:solidFill>
                <a:latin typeface="Angsana New" pitchFamily="18" charset="-34"/>
                <a:cs typeface="Angsana New" pitchFamily="18" charset="-34"/>
              </a:rPr>
              <a:t/>
            </a:r>
            <a:br>
              <a:rPr lang="en-IN" sz="2400" dirty="0" smtClean="0">
                <a:solidFill>
                  <a:schemeClr val="accent1">
                    <a:lumMod val="75000"/>
                  </a:schemeClr>
                </a:solidFill>
                <a:latin typeface="Angsana New" pitchFamily="18" charset="-34"/>
                <a:cs typeface="Angsana New" pitchFamily="18" charset="-34"/>
              </a:rPr>
            </a:br>
            <a:r>
              <a:rPr lang="en-IN" sz="2400" b="1" dirty="0" smtClean="0">
                <a:solidFill>
                  <a:schemeClr val="tx1"/>
                </a:solidFill>
                <a:latin typeface="Angsana New" pitchFamily="18" charset="-34"/>
                <a:cs typeface="Angsana New" pitchFamily="18" charset="-34"/>
              </a:rPr>
              <a:t> </a:t>
            </a:r>
            <a:r>
              <a:rPr lang="en-IN" sz="2400" b="1" dirty="0" smtClean="0">
                <a:solidFill>
                  <a:schemeClr val="tx1"/>
                </a:solidFill>
                <a:latin typeface="Angsana New" pitchFamily="18" charset="-34"/>
                <a:cs typeface="Angsana New" pitchFamily="18" charset="-34"/>
              </a:rPr>
              <a:t>                                                                                                                      ARTHI.V</a:t>
            </a:r>
            <a:br>
              <a:rPr lang="en-IN" sz="2400" b="1" dirty="0" smtClean="0">
                <a:solidFill>
                  <a:schemeClr val="tx1"/>
                </a:solidFill>
                <a:latin typeface="Angsana New" pitchFamily="18" charset="-34"/>
                <a:cs typeface="Angsana New" pitchFamily="18" charset="-34"/>
              </a:rPr>
            </a:br>
            <a:r>
              <a:rPr lang="en-IN" sz="2400" b="1" dirty="0" smtClean="0">
                <a:solidFill>
                  <a:schemeClr val="tx1"/>
                </a:solidFill>
                <a:latin typeface="Angsana New" pitchFamily="18" charset="-34"/>
                <a:cs typeface="Angsana New" pitchFamily="18" charset="-34"/>
              </a:rPr>
              <a:t>                                                                                                                        SHARMILA.V</a:t>
            </a:r>
            <a:br>
              <a:rPr lang="en-IN" sz="2400" b="1" dirty="0" smtClean="0">
                <a:solidFill>
                  <a:schemeClr val="tx1"/>
                </a:solidFill>
                <a:latin typeface="Angsana New" pitchFamily="18" charset="-34"/>
                <a:cs typeface="Angsana New" pitchFamily="18" charset="-34"/>
              </a:rPr>
            </a:br>
            <a:r>
              <a:rPr lang="en-IN" sz="2400" b="1" dirty="0" smtClean="0">
                <a:solidFill>
                  <a:schemeClr val="tx1"/>
                </a:solidFill>
                <a:latin typeface="Angsana New" pitchFamily="18" charset="-34"/>
                <a:cs typeface="Angsana New" pitchFamily="18" charset="-34"/>
              </a:rPr>
              <a:t>                                                                                                                       SOUNDARIYA.S</a:t>
            </a:r>
            <a:br>
              <a:rPr lang="en-IN" sz="2400" b="1" dirty="0" smtClean="0">
                <a:solidFill>
                  <a:schemeClr val="tx1"/>
                </a:solidFill>
                <a:latin typeface="Angsana New" pitchFamily="18" charset="-34"/>
                <a:cs typeface="Angsana New" pitchFamily="18" charset="-34"/>
              </a:rPr>
            </a:br>
            <a:r>
              <a:rPr lang="en-IN" sz="2400" b="1" dirty="0" smtClean="0">
                <a:solidFill>
                  <a:schemeClr val="tx1"/>
                </a:solidFill>
                <a:latin typeface="Angsana New" pitchFamily="18" charset="-34"/>
                <a:cs typeface="Angsana New" pitchFamily="18" charset="-34"/>
              </a:rPr>
              <a:t>                                                                                                                       SHARMILA.V</a:t>
            </a:r>
            <a:r>
              <a:rPr lang="en-IN" sz="2400" dirty="0" smtClean="0">
                <a:solidFill>
                  <a:schemeClr val="tx1"/>
                </a:solidFill>
                <a:latin typeface="Angsana New" pitchFamily="18" charset="-34"/>
                <a:cs typeface="Angsana New" pitchFamily="18" charset="-34"/>
              </a:rPr>
              <a:t/>
            </a:r>
            <a:br>
              <a:rPr lang="en-IN" sz="2400" dirty="0" smtClean="0">
                <a:solidFill>
                  <a:schemeClr val="tx1"/>
                </a:solidFill>
                <a:latin typeface="Angsana New" pitchFamily="18" charset="-34"/>
                <a:cs typeface="Angsana New" pitchFamily="18" charset="-34"/>
              </a:rPr>
            </a:br>
            <a:endParaRPr lang="en-US" sz="2400" dirty="0">
              <a:solidFill>
                <a:schemeClr val="tx1"/>
              </a:solidFill>
              <a:latin typeface="Angsana New" pitchFamily="18" charset="-34"/>
              <a:cs typeface="Angsana New" pitchFamily="18" charset="-3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4282" y="357166"/>
            <a:ext cx="8229600" cy="4010796"/>
          </a:xfrm>
        </p:spPr>
        <p:txBody>
          <a:bodyPr>
            <a:normAutofit/>
          </a:bodyPr>
          <a:lstStyle/>
          <a:p>
            <a:r>
              <a:rPr lang="en-IN" dirty="0" smtClean="0"/>
              <a:t>                </a:t>
            </a:r>
            <a:br>
              <a:rPr lang="en-IN" dirty="0" smtClean="0"/>
            </a:br>
            <a:r>
              <a:rPr lang="en-IN" dirty="0" smtClean="0"/>
              <a:t> </a:t>
            </a:r>
            <a:r>
              <a:rPr lang="en-IN" dirty="0" smtClean="0"/>
              <a:t/>
            </a:r>
            <a:br>
              <a:rPr lang="en-IN" dirty="0" smtClean="0"/>
            </a:br>
            <a:r>
              <a:rPr lang="en-IN" dirty="0" smtClean="0"/>
              <a:t/>
            </a:r>
            <a:br>
              <a:rPr lang="en-IN" dirty="0" smtClean="0"/>
            </a:br>
            <a:r>
              <a:rPr lang="en-IN" dirty="0" smtClean="0"/>
              <a:t>                </a:t>
            </a:r>
            <a:r>
              <a:rPr lang="en-IN" sz="8000" b="1" dirty="0" smtClean="0">
                <a:solidFill>
                  <a:schemeClr val="tx1"/>
                </a:solidFill>
                <a:latin typeface="Angsana New" pitchFamily="18" charset="-34"/>
                <a:cs typeface="Angsana New" pitchFamily="18" charset="-34"/>
              </a:rPr>
              <a:t>THANK YOU</a:t>
            </a:r>
            <a:endParaRPr lang="en-US" sz="7200" b="1" dirty="0">
              <a:solidFill>
                <a:schemeClr val="tx1"/>
              </a:solidFill>
              <a:latin typeface="Angsana New" pitchFamily="18" charset="-34"/>
              <a:cs typeface="Angsana New" pitchFamily="18" charset="-3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357166"/>
            <a:ext cx="8429716" cy="5786478"/>
          </a:xfrm>
        </p:spPr>
        <p:txBody>
          <a:bodyPr>
            <a:normAutofit/>
          </a:bodyPr>
          <a:lstStyle/>
          <a:p>
            <a:r>
              <a:rPr lang="en-US" sz="2800" b="1" dirty="0" smtClean="0">
                <a:solidFill>
                  <a:srgbClr val="FF0000"/>
                </a:solidFill>
              </a:rPr>
              <a:t>1.Advanced Sensor </a:t>
            </a:r>
            <a:r>
              <a:rPr lang="en-US" sz="2800" b="1" dirty="0" smtClean="0">
                <a:solidFill>
                  <a:srgbClr val="FF0000"/>
                </a:solidFill>
              </a:rPr>
              <a:t>Network</a:t>
            </a:r>
            <a:r>
              <a:rPr lang="en-US" sz="2800" b="1" dirty="0" smtClean="0">
                <a:solidFill>
                  <a:srgbClr val="FF0000"/>
                </a:solidFill>
              </a:rPr>
              <a:t>:</a:t>
            </a:r>
            <a:r>
              <a:rPr lang="en-US" sz="2400" b="1" dirty="0" smtClean="0">
                <a:solidFill>
                  <a:srgbClr val="FF0000"/>
                </a:solidFill>
              </a:rPr>
              <a:t/>
            </a:r>
            <a:br>
              <a:rPr lang="en-US" sz="2400" b="1" dirty="0" smtClean="0">
                <a:solidFill>
                  <a:srgbClr val="FF0000"/>
                </a:solidFill>
              </a:rPr>
            </a:br>
            <a:r>
              <a:rPr lang="en-US" sz="2400" b="1" dirty="0" smtClean="0">
                <a:solidFill>
                  <a:srgbClr val="FF0000"/>
                </a:solidFill>
              </a:rPr>
              <a:t>        </a:t>
            </a:r>
            <a:r>
              <a:rPr lang="en-US" sz="2400" b="1" dirty="0" smtClean="0"/>
              <a:t> </a:t>
            </a:r>
            <a:r>
              <a:rPr lang="en-US" sz="2400" dirty="0" smtClean="0">
                <a:solidFill>
                  <a:schemeClr val="tx1"/>
                </a:solidFill>
              </a:rPr>
              <a:t>Deploy </a:t>
            </a:r>
            <a:r>
              <a:rPr lang="en-US" sz="2400" dirty="0" smtClean="0">
                <a:solidFill>
                  <a:schemeClr val="tx1"/>
                </a:solidFill>
              </a:rPr>
              <a:t>a network of advanced sensors strategically placed in flood-prone areas. These sensors should be capable of monitoring water levels, rainfall, soil moisture, and other relevant parameters.</a:t>
            </a:r>
            <a:r>
              <a:rPr lang="en-US" sz="2400" dirty="0" smtClean="0"/>
              <a:t/>
            </a:r>
            <a:br>
              <a:rPr lang="en-US" sz="2400" dirty="0" smtClean="0"/>
            </a:br>
            <a:r>
              <a:rPr lang="en-US" sz="2800" b="1" dirty="0" smtClean="0">
                <a:solidFill>
                  <a:srgbClr val="FF0000"/>
                </a:solidFill>
              </a:rPr>
              <a:t>2. </a:t>
            </a:r>
            <a:r>
              <a:rPr lang="en-US" sz="2800" b="1" dirty="0" smtClean="0">
                <a:solidFill>
                  <a:srgbClr val="FF0000"/>
                </a:solidFill>
              </a:rPr>
              <a:t>IOT </a:t>
            </a:r>
            <a:r>
              <a:rPr lang="en-US" sz="2800" b="1" dirty="0" smtClean="0">
                <a:solidFill>
                  <a:srgbClr val="FF0000"/>
                </a:solidFill>
              </a:rPr>
              <a:t>Connectivity</a:t>
            </a:r>
            <a:r>
              <a:rPr lang="en-US" sz="2800" b="1" dirty="0" smtClean="0">
                <a:solidFill>
                  <a:srgbClr val="FF0000"/>
                </a:solidFill>
              </a:rPr>
              <a:t>:</a:t>
            </a:r>
            <a:r>
              <a:rPr lang="en-US" sz="2400" b="1" dirty="0" smtClean="0">
                <a:solidFill>
                  <a:srgbClr val="FF0000"/>
                </a:solidFill>
              </a:rPr>
              <a:t/>
            </a:r>
            <a:br>
              <a:rPr lang="en-US" sz="2400" b="1" dirty="0" smtClean="0">
                <a:solidFill>
                  <a:srgbClr val="FF0000"/>
                </a:solidFill>
              </a:rPr>
            </a:br>
            <a:r>
              <a:rPr lang="en-US" sz="2400" b="1" dirty="0" smtClean="0">
                <a:solidFill>
                  <a:srgbClr val="FF0000"/>
                </a:solidFill>
              </a:rPr>
              <a:t>         </a:t>
            </a:r>
            <a:r>
              <a:rPr lang="en-US" sz="2400" b="1" dirty="0" smtClean="0"/>
              <a:t> </a:t>
            </a:r>
            <a:r>
              <a:rPr lang="en-US" sz="2400" dirty="0" smtClean="0">
                <a:solidFill>
                  <a:schemeClr val="tx1"/>
                </a:solidFill>
              </a:rPr>
              <a:t>Connect </a:t>
            </a:r>
            <a:r>
              <a:rPr lang="en-US" sz="2400" dirty="0" smtClean="0">
                <a:solidFill>
                  <a:schemeClr val="tx1"/>
                </a:solidFill>
              </a:rPr>
              <a:t>the sensors to a centralized system using the Internet of Things (</a:t>
            </a:r>
            <a:r>
              <a:rPr lang="en-US" sz="2400" dirty="0" smtClean="0">
                <a:solidFill>
                  <a:schemeClr val="tx1"/>
                </a:solidFill>
              </a:rPr>
              <a:t>IOT</a:t>
            </a:r>
            <a:r>
              <a:rPr lang="en-US" sz="2400" dirty="0" smtClean="0">
                <a:solidFill>
                  <a:schemeClr val="tx1"/>
                </a:solidFill>
              </a:rPr>
              <a:t>) technology. This allows real-time data collection and transmission for analysis.</a:t>
            </a:r>
            <a:r>
              <a:rPr lang="en-US" sz="2400" dirty="0" smtClean="0"/>
              <a:t/>
            </a:r>
            <a:br>
              <a:rPr lang="en-US" sz="2400" dirty="0" smtClean="0"/>
            </a:br>
            <a:r>
              <a:rPr lang="en-US" sz="2800" b="1" dirty="0" smtClean="0">
                <a:solidFill>
                  <a:srgbClr val="FF0000"/>
                </a:solidFill>
              </a:rPr>
              <a:t>3. Data Analytics and </a:t>
            </a:r>
            <a:r>
              <a:rPr lang="en-US" sz="2800" b="1" dirty="0" smtClean="0">
                <a:solidFill>
                  <a:srgbClr val="FF0000"/>
                </a:solidFill>
              </a:rPr>
              <a:t>AI:</a:t>
            </a:r>
            <a:r>
              <a:rPr lang="en-US" sz="2400" b="1" dirty="0" smtClean="0">
                <a:solidFill>
                  <a:srgbClr val="FF0000"/>
                </a:solidFill>
              </a:rPr>
              <a:t/>
            </a:r>
            <a:br>
              <a:rPr lang="en-US" sz="2400" b="1" dirty="0" smtClean="0">
                <a:solidFill>
                  <a:srgbClr val="FF0000"/>
                </a:solidFill>
              </a:rPr>
            </a:br>
            <a:r>
              <a:rPr lang="en-US" sz="2400" b="1" dirty="0" smtClean="0">
                <a:solidFill>
                  <a:srgbClr val="FF0000"/>
                </a:solidFill>
              </a:rPr>
              <a:t>          </a:t>
            </a:r>
            <a:r>
              <a:rPr lang="en-US" sz="2400" dirty="0" smtClean="0">
                <a:solidFill>
                  <a:schemeClr val="tx1"/>
                </a:solidFill>
              </a:rPr>
              <a:t>Implement </a:t>
            </a:r>
            <a:r>
              <a:rPr lang="en-US" sz="2400" b="1" dirty="0" smtClean="0">
                <a:solidFill>
                  <a:schemeClr val="tx1"/>
                </a:solidFill>
              </a:rPr>
              <a:t> </a:t>
            </a:r>
            <a:r>
              <a:rPr lang="en-US" sz="2400" dirty="0" smtClean="0">
                <a:solidFill>
                  <a:schemeClr val="tx1"/>
                </a:solidFill>
              </a:rPr>
              <a:t>advanced </a:t>
            </a:r>
            <a:r>
              <a:rPr lang="en-US" sz="2400" dirty="0" smtClean="0">
                <a:solidFill>
                  <a:schemeClr val="tx1"/>
                </a:solidFill>
              </a:rPr>
              <a:t>data analytics and artificial intelligence algorithms to process the sensor data in real-time. These algorithms should detect patterns, predict floods, and assess potential risks.</a:t>
            </a:r>
            <a:br>
              <a:rPr lang="en-US" sz="2400" dirty="0" smtClean="0">
                <a:solidFill>
                  <a:schemeClr val="tx1"/>
                </a:solidFill>
              </a:rPr>
            </a:br>
            <a:endParaRPr lang="en-US" sz="24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01122" cy="6357982"/>
          </a:xfrm>
        </p:spPr>
        <p:txBody>
          <a:bodyPr>
            <a:normAutofit/>
          </a:bodyPr>
          <a:lstStyle/>
          <a:p>
            <a:r>
              <a:rPr lang="en-US" sz="2800" b="1" dirty="0" smtClean="0">
                <a:solidFill>
                  <a:srgbClr val="FF0000"/>
                </a:solidFill>
              </a:rPr>
              <a:t>4. Machine Learning for Predictive Modeling</a:t>
            </a:r>
            <a:r>
              <a:rPr lang="en-US" sz="2800" b="1" dirty="0" smtClean="0">
                <a:solidFill>
                  <a:srgbClr val="FF0000"/>
                </a:solidFill>
              </a:rPr>
              <a:t>:</a:t>
            </a:r>
            <a:r>
              <a:rPr lang="en-US" sz="2800" b="1" dirty="0" smtClean="0">
                <a:solidFill>
                  <a:srgbClr val="FF0000"/>
                </a:solidFill>
              </a:rPr>
              <a:t/>
            </a:r>
            <a:br>
              <a:rPr lang="en-US" sz="2800" b="1" dirty="0" smtClean="0">
                <a:solidFill>
                  <a:srgbClr val="FF0000"/>
                </a:solidFill>
              </a:rPr>
            </a:br>
            <a:r>
              <a:rPr lang="en-US" sz="2800" b="1" dirty="0" smtClean="0">
                <a:solidFill>
                  <a:schemeClr val="tx1"/>
                </a:solidFill>
              </a:rPr>
              <a:t>    </a:t>
            </a:r>
            <a:r>
              <a:rPr lang="en-US" sz="2400" b="1" dirty="0" smtClean="0">
                <a:solidFill>
                  <a:schemeClr val="tx1"/>
                </a:solidFill>
              </a:rPr>
              <a:t>      </a:t>
            </a:r>
            <a:r>
              <a:rPr lang="en-US" sz="2400" dirty="0" smtClean="0">
                <a:solidFill>
                  <a:schemeClr val="tx1"/>
                </a:solidFill>
              </a:rPr>
              <a:t>Utilize </a:t>
            </a:r>
            <a:r>
              <a:rPr lang="en-US" sz="2400" dirty="0" smtClean="0">
                <a:solidFill>
                  <a:schemeClr val="tx1"/>
                </a:solidFill>
              </a:rPr>
              <a:t>machine learning algorithms to develop predictive models based on historical and real-time data. These models can forecast potential floods and issue early warnings to the affected communities.</a:t>
            </a:r>
            <a:r>
              <a:rPr lang="en-US" sz="2400" dirty="0" smtClean="0"/>
              <a:t/>
            </a:r>
            <a:br>
              <a:rPr lang="en-US" sz="2400" dirty="0" smtClean="0"/>
            </a:br>
            <a:r>
              <a:rPr lang="en-US" sz="2800" b="1" dirty="0" smtClean="0">
                <a:solidFill>
                  <a:srgbClr val="FF0000"/>
                </a:solidFill>
              </a:rPr>
              <a:t>5. Integration with Weather Forecasting</a:t>
            </a:r>
            <a:r>
              <a:rPr lang="en-US" sz="2800" b="1" dirty="0" smtClean="0">
                <a:solidFill>
                  <a:srgbClr val="FF0000"/>
                </a:solidFill>
              </a:rPr>
              <a:t>:</a:t>
            </a:r>
            <a:br>
              <a:rPr lang="en-US" sz="2800" b="1" dirty="0" smtClean="0">
                <a:solidFill>
                  <a:srgbClr val="FF0000"/>
                </a:solidFill>
              </a:rPr>
            </a:br>
            <a:r>
              <a:rPr lang="en-US" sz="2400" b="1" dirty="0" smtClean="0">
                <a:solidFill>
                  <a:schemeClr val="tx1"/>
                </a:solidFill>
              </a:rPr>
              <a:t>        </a:t>
            </a:r>
            <a:r>
              <a:rPr lang="en-US" sz="2400" dirty="0" smtClean="0">
                <a:solidFill>
                  <a:schemeClr val="tx1"/>
                </a:solidFill>
              </a:rPr>
              <a:t>   Integrate </a:t>
            </a:r>
            <a:r>
              <a:rPr lang="en-US" sz="2400" dirty="0" smtClean="0">
                <a:solidFill>
                  <a:schemeClr val="tx1"/>
                </a:solidFill>
              </a:rPr>
              <a:t>the flood monitoring system with weather forecasting services to enhance the accuracy of flood predictions. This would involve considering weather patterns, storm forecasts, and other meteorological data.</a:t>
            </a:r>
            <a:r>
              <a:rPr lang="en-US" sz="2400" dirty="0" smtClean="0"/>
              <a:t/>
            </a:r>
            <a:br>
              <a:rPr lang="en-US" sz="2400" dirty="0" smtClean="0"/>
            </a:br>
            <a:r>
              <a:rPr lang="en-US" sz="2800" b="1" dirty="0" smtClean="0">
                <a:solidFill>
                  <a:srgbClr val="FF0000"/>
                </a:solidFill>
              </a:rPr>
              <a:t>6. Community Engagement:</a:t>
            </a:r>
            <a:r>
              <a:rPr lang="en-US" sz="2400" b="1" dirty="0" smtClean="0"/>
              <a:t/>
            </a:r>
            <a:br>
              <a:rPr lang="en-US" sz="2400" b="1" dirty="0" smtClean="0"/>
            </a:br>
            <a:r>
              <a:rPr lang="en-US" sz="2400" b="1" dirty="0" smtClean="0">
                <a:solidFill>
                  <a:schemeClr val="tx1"/>
                </a:solidFill>
              </a:rPr>
              <a:t> </a:t>
            </a:r>
            <a:r>
              <a:rPr lang="en-US" sz="2400" b="1" dirty="0" smtClean="0">
                <a:solidFill>
                  <a:schemeClr val="tx1"/>
                </a:solidFill>
              </a:rPr>
              <a:t>            </a:t>
            </a:r>
            <a:r>
              <a:rPr lang="en-US" sz="2400" b="1" dirty="0" smtClean="0">
                <a:solidFill>
                  <a:schemeClr val="tx1"/>
                </a:solidFill>
              </a:rPr>
              <a:t>I</a:t>
            </a:r>
            <a:r>
              <a:rPr lang="en-US" sz="2400" dirty="0" smtClean="0">
                <a:solidFill>
                  <a:schemeClr val="tx1"/>
                </a:solidFill>
              </a:rPr>
              <a:t>nvolve </a:t>
            </a:r>
            <a:r>
              <a:rPr lang="en-US" sz="2400" dirty="0" smtClean="0">
                <a:solidFill>
                  <a:schemeClr val="tx1"/>
                </a:solidFill>
              </a:rPr>
              <a:t>local communities in the monitoring process. Educate them about the system, how to interpret warnings, and what actions to take in the event of a flood. Encourage community reporting and feedback to improve the accuracy of the system.</a:t>
            </a:r>
            <a:endParaRPr lang="en-US" sz="24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0034" y="671691"/>
            <a:ext cx="8429684" cy="6186309"/>
          </a:xfrm>
          <a:prstGeom prst="rect">
            <a:avLst/>
          </a:prstGeom>
        </p:spPr>
        <p:txBody>
          <a:bodyPr wrap="square">
            <a:spAutoFit/>
          </a:bodyPr>
          <a:lstStyle/>
          <a:p>
            <a:r>
              <a:rPr lang="en-US" sz="2800" b="1" dirty="0">
                <a:solidFill>
                  <a:srgbClr val="FF0000"/>
                </a:solidFill>
                <a:latin typeface="+mj-lt"/>
              </a:rPr>
              <a:t>7. Mobile App for Alerts:</a:t>
            </a:r>
          </a:p>
          <a:p>
            <a:r>
              <a:rPr lang="en-US" sz="2400" dirty="0" smtClean="0">
                <a:solidFill>
                  <a:schemeClr val="accent1">
                    <a:lumMod val="60000"/>
                    <a:lumOff val="40000"/>
                  </a:schemeClr>
                </a:solidFill>
              </a:rPr>
              <a:t>          </a:t>
            </a:r>
            <a:r>
              <a:rPr lang="en-US" sz="2400" dirty="0" smtClean="0">
                <a:solidFill>
                  <a:schemeClr val="tx1">
                    <a:lumMod val="85000"/>
                    <a:lumOff val="15000"/>
                  </a:schemeClr>
                </a:solidFill>
              </a:rPr>
              <a:t>The Pr</a:t>
            </a:r>
            <a:r>
              <a:rPr lang="en-US" sz="2400" dirty="0" smtClean="0">
                <a:solidFill>
                  <a:schemeClr val="tx1">
                    <a:lumMod val="85000"/>
                    <a:lumOff val="15000"/>
                  </a:schemeClr>
                </a:solidFill>
              </a:rPr>
              <a:t>ovide </a:t>
            </a:r>
            <a:r>
              <a:rPr lang="en-US" sz="2400" dirty="0">
                <a:solidFill>
                  <a:schemeClr val="tx1">
                    <a:lumMod val="85000"/>
                    <a:lumOff val="15000"/>
                  </a:schemeClr>
                </a:solidFill>
              </a:rPr>
              <a:t>clear instructions on what </a:t>
            </a:r>
            <a:r>
              <a:rPr lang="en-US" sz="2400" dirty="0" smtClean="0">
                <a:solidFill>
                  <a:schemeClr val="tx1">
                    <a:lumMod val="85000"/>
                    <a:lumOff val="15000"/>
                  </a:schemeClr>
                </a:solidFill>
              </a:rPr>
              <a:t>Develop  mobile application that delivers real-time flood alerts to users based on their </a:t>
            </a:r>
            <a:r>
              <a:rPr lang="en-US" sz="2400" dirty="0" err="1" smtClean="0">
                <a:solidFill>
                  <a:schemeClr val="tx1">
                    <a:lumMod val="85000"/>
                    <a:lumOff val="15000"/>
                  </a:schemeClr>
                </a:solidFill>
              </a:rPr>
              <a:t>location</a:t>
            </a:r>
            <a:r>
              <a:rPr lang="en-US" sz="2400" dirty="0" err="1" smtClean="0">
                <a:solidFill>
                  <a:schemeClr val="tx1">
                    <a:lumMod val="85000"/>
                    <a:lumOff val="15000"/>
                  </a:schemeClr>
                </a:solidFill>
              </a:rPr>
              <a:t>tions</a:t>
            </a:r>
            <a:r>
              <a:rPr lang="en-US" sz="2400" dirty="0" smtClean="0">
                <a:solidFill>
                  <a:schemeClr val="tx1">
                    <a:lumMod val="85000"/>
                    <a:lumOff val="15000"/>
                  </a:schemeClr>
                </a:solidFill>
              </a:rPr>
              <a:t> </a:t>
            </a:r>
            <a:r>
              <a:rPr lang="en-US" sz="2400" dirty="0">
                <a:solidFill>
                  <a:schemeClr val="tx1">
                    <a:lumMod val="85000"/>
                    <a:lumOff val="15000"/>
                  </a:schemeClr>
                </a:solidFill>
              </a:rPr>
              <a:t>to take during a flood and link to emergency contacts.</a:t>
            </a:r>
          </a:p>
          <a:p>
            <a:r>
              <a:rPr lang="en-US" sz="2800" b="1" dirty="0">
                <a:solidFill>
                  <a:srgbClr val="FF0000"/>
                </a:solidFill>
                <a:latin typeface="+mj-lt"/>
              </a:rPr>
              <a:t>8. Public Awareness Campaigns:</a:t>
            </a:r>
          </a:p>
          <a:p>
            <a:r>
              <a:rPr lang="en-US" sz="2400" dirty="0" smtClean="0"/>
              <a:t>          Conduct </a:t>
            </a:r>
            <a:r>
              <a:rPr lang="en-US" sz="2400" dirty="0"/>
              <a:t>extensive public awareness campaigns through various channels, including social media, local radio, TV, and community workshops. Empower people with knowledge about flood risks, safety measures, and how to access and use the flood alert system.</a:t>
            </a:r>
          </a:p>
          <a:p>
            <a:r>
              <a:rPr lang="en-US" sz="2800" b="1" dirty="0">
                <a:solidFill>
                  <a:srgbClr val="FF0000"/>
                </a:solidFill>
                <a:latin typeface="+mj-lt"/>
              </a:rPr>
              <a:t>9. Government and NGO Collaboration:</a:t>
            </a:r>
          </a:p>
          <a:p>
            <a:r>
              <a:rPr lang="en-US" sz="2400" dirty="0" smtClean="0"/>
              <a:t>           Collaborate </a:t>
            </a:r>
            <a:r>
              <a:rPr lang="en-US" sz="2400" dirty="0"/>
              <a:t>with local governments and non-governmental organizations to ensure the sustainability and scalability of the system. Seek their support in funding, implementation, and outreach efforts.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158" y="571480"/>
            <a:ext cx="8643998" cy="6186309"/>
          </a:xfrm>
          <a:prstGeom prst="rect">
            <a:avLst/>
          </a:prstGeom>
        </p:spPr>
        <p:txBody>
          <a:bodyPr wrap="square">
            <a:spAutoFit/>
          </a:bodyPr>
          <a:lstStyle/>
          <a:p>
            <a:r>
              <a:rPr lang="en-US" sz="2800" b="1" dirty="0">
                <a:solidFill>
                  <a:srgbClr val="FF0000"/>
                </a:solidFill>
              </a:rPr>
              <a:t>10. Continuous Improvement and Feedback Loop:</a:t>
            </a:r>
          </a:p>
          <a:p>
            <a:r>
              <a:rPr lang="en-US" sz="2400" dirty="0" smtClean="0"/>
              <a:t>            Establish </a:t>
            </a:r>
            <a:r>
              <a:rPr lang="en-US" sz="2400" dirty="0"/>
              <a:t>a feedback mechanism to collect inputs from users, emergency responders, and other stakeholders. Continuously analyze the feedback to make necessary improvements in the system and its usability.</a:t>
            </a:r>
          </a:p>
          <a:p>
            <a:r>
              <a:rPr lang="en-US" sz="2800" b="1" dirty="0">
                <a:solidFill>
                  <a:srgbClr val="FF0000"/>
                </a:solidFill>
              </a:rPr>
              <a:t>11. Emergency Response Plan:</a:t>
            </a:r>
          </a:p>
          <a:p>
            <a:r>
              <a:rPr lang="en-US" sz="2400" dirty="0" smtClean="0"/>
              <a:t>            Develop </a:t>
            </a:r>
            <a:r>
              <a:rPr lang="en-US" sz="2400" dirty="0"/>
              <a:t>a comprehensive emergency response plan in coordination with local authorities. Define roles, responsibilities, and actions to be taken at different stages of a flood, ensuring a coordinated and efficient response.</a:t>
            </a:r>
          </a:p>
          <a:p>
            <a:r>
              <a:rPr lang="en-US" sz="2800" b="1" dirty="0">
                <a:solidFill>
                  <a:srgbClr val="FF0000"/>
                </a:solidFill>
              </a:rPr>
              <a:t>12. Robust Backup Systems:</a:t>
            </a:r>
          </a:p>
          <a:p>
            <a:r>
              <a:rPr lang="en-US" sz="2400" dirty="0" smtClean="0"/>
              <a:t>             Ensure </a:t>
            </a:r>
            <a:r>
              <a:rPr lang="en-US" sz="2400" dirty="0"/>
              <a:t>redundancy and backup systems for the monitoring infrastructure to maintain functionality during adverse conditions, such as power outages or severe weather.</a:t>
            </a:r>
          </a:p>
          <a:p>
            <a:r>
              <a:rPr lang="en-US" sz="2400" dirty="0"/>
              <a:t>By integrating these elements into a comprehensive flood monitoring and early warning </a:t>
            </a:r>
            <a:r>
              <a:rPr lang="en-US" sz="2400" dirty="0" smtClean="0"/>
              <a:t>system.</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356"/>
            <a:ext cx="8786842" cy="6357982"/>
          </a:xfrm>
        </p:spPr>
        <p:txBody>
          <a:bodyPr>
            <a:normAutofit fontScale="90000"/>
          </a:bodyPr>
          <a:lstStyle/>
          <a:p>
            <a:r>
              <a:rPr lang="en-US" sz="3100" b="1" dirty="0" smtClean="0">
                <a:solidFill>
                  <a:srgbClr val="FF0000"/>
                </a:solidFill>
              </a:rPr>
              <a:t>1. Detailed Planning and Requirement Analysis:</a:t>
            </a:r>
            <a:r>
              <a:rPr lang="en-US" sz="2400" b="1" dirty="0" smtClean="0"/>
              <a:t/>
            </a:r>
            <a:br>
              <a:rPr lang="en-US" sz="2400" b="1" dirty="0" smtClean="0"/>
            </a:br>
            <a:r>
              <a:rPr lang="en-US" sz="2400" b="1" dirty="0" smtClean="0">
                <a:solidFill>
                  <a:schemeClr val="tx1">
                    <a:lumMod val="95000"/>
                    <a:lumOff val="5000"/>
                  </a:schemeClr>
                </a:solidFill>
              </a:rPr>
              <a:t>Define Goals and Objectives</a:t>
            </a:r>
            <a:r>
              <a:rPr lang="en-US" sz="2400" b="1" dirty="0" smtClean="0">
                <a:solidFill>
                  <a:schemeClr val="tx1">
                    <a:lumMod val="95000"/>
                    <a:lumOff val="5000"/>
                  </a:schemeClr>
                </a:solidFill>
              </a:rPr>
              <a:t>:</a:t>
            </a:r>
            <a:br>
              <a:rPr lang="en-US" sz="2400" b="1" dirty="0" smtClean="0">
                <a:solidFill>
                  <a:schemeClr val="tx1">
                    <a:lumMod val="95000"/>
                    <a:lumOff val="5000"/>
                  </a:schemeClr>
                </a:solidFill>
              </a:rPr>
            </a:br>
            <a:r>
              <a:rPr lang="en-US" sz="2400" b="1" dirty="0" smtClean="0">
                <a:solidFill>
                  <a:schemeClr val="tx1">
                    <a:lumMod val="95000"/>
                    <a:lumOff val="5000"/>
                  </a:schemeClr>
                </a:solidFill>
              </a:rPr>
              <a:t> </a:t>
            </a:r>
            <a:r>
              <a:rPr lang="en-US" sz="2400" b="1" dirty="0" smtClean="0">
                <a:solidFill>
                  <a:schemeClr val="tx1">
                    <a:lumMod val="95000"/>
                    <a:lumOff val="5000"/>
                  </a:schemeClr>
                </a:solidFill>
              </a:rPr>
              <a:t>           </a:t>
            </a:r>
            <a:r>
              <a:rPr lang="en-US" sz="2400" dirty="0" smtClean="0">
                <a:solidFill>
                  <a:schemeClr val="tx1">
                    <a:lumMod val="95000"/>
                    <a:lumOff val="5000"/>
                  </a:schemeClr>
                </a:solidFill>
              </a:rPr>
              <a:t> </a:t>
            </a:r>
            <a:r>
              <a:rPr lang="en-US" sz="2400" dirty="0" smtClean="0">
                <a:solidFill>
                  <a:schemeClr val="tx1">
                    <a:lumMod val="95000"/>
                    <a:lumOff val="5000"/>
                  </a:schemeClr>
                </a:solidFill>
              </a:rPr>
              <a:t>Clearly outline the goals and objectives of the system, considering the design elements discussed earlier.</a:t>
            </a:r>
            <a:br>
              <a:rPr lang="en-US" sz="2400" dirty="0" smtClean="0">
                <a:solidFill>
                  <a:schemeClr val="tx1">
                    <a:lumMod val="95000"/>
                    <a:lumOff val="5000"/>
                  </a:schemeClr>
                </a:solidFill>
              </a:rPr>
            </a:br>
            <a:r>
              <a:rPr lang="en-US" sz="2400" b="1" dirty="0" smtClean="0">
                <a:solidFill>
                  <a:schemeClr val="tx1">
                    <a:lumMod val="95000"/>
                    <a:lumOff val="5000"/>
                  </a:schemeClr>
                </a:solidFill>
              </a:rPr>
              <a:t>Gather Requirements</a:t>
            </a:r>
            <a:r>
              <a:rPr lang="en-US" sz="2400" b="1" dirty="0" smtClean="0">
                <a:solidFill>
                  <a:schemeClr val="tx1">
                    <a:lumMod val="95000"/>
                    <a:lumOff val="5000"/>
                  </a:schemeClr>
                </a:solidFill>
              </a:rPr>
              <a:t>:</a:t>
            </a:r>
            <a:br>
              <a:rPr lang="en-US" sz="2400" b="1" dirty="0" smtClean="0">
                <a:solidFill>
                  <a:schemeClr val="tx1">
                    <a:lumMod val="95000"/>
                    <a:lumOff val="5000"/>
                  </a:schemeClr>
                </a:solidFill>
              </a:rPr>
            </a:br>
            <a:r>
              <a:rPr lang="en-US" sz="2400" b="1" dirty="0" smtClean="0">
                <a:solidFill>
                  <a:schemeClr val="tx1">
                    <a:lumMod val="95000"/>
                    <a:lumOff val="5000"/>
                  </a:schemeClr>
                </a:solidFill>
              </a:rPr>
              <a:t> </a:t>
            </a:r>
            <a:r>
              <a:rPr lang="en-US" sz="2400" b="1" dirty="0" smtClean="0">
                <a:solidFill>
                  <a:schemeClr val="tx1">
                    <a:lumMod val="95000"/>
                    <a:lumOff val="5000"/>
                  </a:schemeClr>
                </a:solidFill>
              </a:rPr>
              <a:t>           </a:t>
            </a:r>
            <a:r>
              <a:rPr lang="en-US" sz="2400" dirty="0" smtClean="0">
                <a:solidFill>
                  <a:schemeClr val="tx1">
                    <a:lumMod val="95000"/>
                    <a:lumOff val="5000"/>
                  </a:schemeClr>
                </a:solidFill>
              </a:rPr>
              <a:t> </a:t>
            </a:r>
            <a:r>
              <a:rPr lang="en-US" sz="2400" dirty="0" smtClean="0">
                <a:solidFill>
                  <a:schemeClr val="tx1">
                    <a:lumMod val="95000"/>
                    <a:lumOff val="5000"/>
                  </a:schemeClr>
                </a:solidFill>
              </a:rPr>
              <a:t>Collaborate with domain experts, stakeholders, and potential users to gather detailed functional and non-functional requirements for the system.</a:t>
            </a:r>
            <a:br>
              <a:rPr lang="en-US" sz="2400" dirty="0" smtClean="0">
                <a:solidFill>
                  <a:schemeClr val="tx1">
                    <a:lumMod val="95000"/>
                    <a:lumOff val="5000"/>
                  </a:schemeClr>
                </a:solidFill>
              </a:rPr>
            </a:br>
            <a:r>
              <a:rPr lang="en-US" sz="3100" b="1" dirty="0" smtClean="0">
                <a:solidFill>
                  <a:srgbClr val="FF0000"/>
                </a:solidFill>
              </a:rPr>
              <a:t>2</a:t>
            </a:r>
            <a:r>
              <a:rPr lang="en-US" sz="3100" b="1" dirty="0" smtClean="0">
                <a:solidFill>
                  <a:srgbClr val="FF0000"/>
                </a:solidFill>
              </a:rPr>
              <a:t>. System Architecture and Design:</a:t>
            </a:r>
            <a:r>
              <a:rPr lang="en-US" sz="2400" b="1" dirty="0" smtClean="0">
                <a:solidFill>
                  <a:schemeClr val="tx1">
                    <a:lumMod val="95000"/>
                    <a:lumOff val="5000"/>
                  </a:schemeClr>
                </a:solidFill>
              </a:rPr>
              <a:t/>
            </a:r>
            <a:br>
              <a:rPr lang="en-US" sz="2400" b="1" dirty="0" smtClean="0">
                <a:solidFill>
                  <a:schemeClr val="tx1">
                    <a:lumMod val="95000"/>
                    <a:lumOff val="5000"/>
                  </a:schemeClr>
                </a:solidFill>
              </a:rPr>
            </a:br>
            <a:r>
              <a:rPr lang="en-US" sz="2400" b="1" dirty="0" smtClean="0">
                <a:solidFill>
                  <a:schemeClr val="tx1">
                    <a:lumMod val="95000"/>
                    <a:lumOff val="5000"/>
                  </a:schemeClr>
                </a:solidFill>
              </a:rPr>
              <a:t>System Architecture:</a:t>
            </a:r>
            <a:r>
              <a:rPr lang="en-US" sz="2400" dirty="0" smtClean="0">
                <a:solidFill>
                  <a:schemeClr val="tx1">
                    <a:lumMod val="95000"/>
                    <a:lumOff val="5000"/>
                  </a:schemeClr>
                </a:solidFill>
              </a:rPr>
              <a:t> </a:t>
            </a:r>
            <a:r>
              <a:rPr lang="en-US" sz="2400" dirty="0" smtClean="0">
                <a:solidFill>
                  <a:schemeClr val="tx1">
                    <a:lumMod val="95000"/>
                    <a:lumOff val="5000"/>
                  </a:schemeClr>
                </a:solidFill>
              </a:rPr>
              <a:t/>
            </a:r>
            <a:br>
              <a:rPr lang="en-US" sz="2400" dirty="0" smtClean="0">
                <a:solidFill>
                  <a:schemeClr val="tx1">
                    <a:lumMod val="95000"/>
                    <a:lumOff val="5000"/>
                  </a:schemeClr>
                </a:solidFill>
              </a:rPr>
            </a:br>
            <a:r>
              <a:rPr lang="en-US" sz="2400" dirty="0" smtClean="0">
                <a:solidFill>
                  <a:schemeClr val="tx1">
                    <a:lumMod val="95000"/>
                    <a:lumOff val="5000"/>
                  </a:schemeClr>
                </a:solidFill>
              </a:rPr>
              <a:t> </a:t>
            </a:r>
            <a:r>
              <a:rPr lang="en-US" sz="2400" dirty="0" smtClean="0">
                <a:solidFill>
                  <a:schemeClr val="tx1">
                    <a:lumMod val="95000"/>
                    <a:lumOff val="5000"/>
                  </a:schemeClr>
                </a:solidFill>
              </a:rPr>
              <a:t>             Design </a:t>
            </a:r>
            <a:r>
              <a:rPr lang="en-US" sz="2400" dirty="0" smtClean="0">
                <a:solidFill>
                  <a:schemeClr val="tx1">
                    <a:lumMod val="95000"/>
                    <a:lumOff val="5000"/>
                  </a:schemeClr>
                </a:solidFill>
              </a:rPr>
              <a:t>the overall architecture of the system, including the sensor network, </a:t>
            </a:r>
            <a:r>
              <a:rPr lang="en-US" sz="2400" dirty="0" err="1" smtClean="0">
                <a:solidFill>
                  <a:schemeClr val="tx1">
                    <a:lumMod val="95000"/>
                    <a:lumOff val="5000"/>
                  </a:schemeClr>
                </a:solidFill>
              </a:rPr>
              <a:t>IoT</a:t>
            </a:r>
            <a:r>
              <a:rPr lang="en-US" sz="2400" dirty="0" smtClean="0">
                <a:solidFill>
                  <a:schemeClr val="tx1">
                    <a:lumMod val="95000"/>
                    <a:lumOff val="5000"/>
                  </a:schemeClr>
                </a:solidFill>
              </a:rPr>
              <a:t> connectivity, data processing, AI models, alerting mechanism, and user interfaces.</a:t>
            </a:r>
            <a:br>
              <a:rPr lang="en-US" sz="2400" dirty="0" smtClean="0">
                <a:solidFill>
                  <a:schemeClr val="tx1">
                    <a:lumMod val="95000"/>
                    <a:lumOff val="5000"/>
                  </a:schemeClr>
                </a:solidFill>
              </a:rPr>
            </a:br>
            <a:r>
              <a:rPr lang="en-US" sz="2400" b="1" dirty="0" smtClean="0">
                <a:solidFill>
                  <a:schemeClr val="tx1">
                    <a:lumMod val="95000"/>
                    <a:lumOff val="5000"/>
                  </a:schemeClr>
                </a:solidFill>
              </a:rPr>
              <a:t>Database Design:</a:t>
            </a:r>
            <a:r>
              <a:rPr lang="en-US" sz="2400" dirty="0" smtClean="0">
                <a:solidFill>
                  <a:schemeClr val="tx1">
                    <a:lumMod val="95000"/>
                    <a:lumOff val="5000"/>
                  </a:schemeClr>
                </a:solidFill>
              </a:rPr>
              <a:t> </a:t>
            </a:r>
            <a:r>
              <a:rPr lang="en-US" sz="2400" dirty="0" smtClean="0">
                <a:solidFill>
                  <a:schemeClr val="tx1">
                    <a:lumMod val="95000"/>
                    <a:lumOff val="5000"/>
                  </a:schemeClr>
                </a:solidFill>
              </a:rPr>
              <a:t/>
            </a:r>
            <a:br>
              <a:rPr lang="en-US" sz="2400" dirty="0" smtClean="0">
                <a:solidFill>
                  <a:schemeClr val="tx1">
                    <a:lumMod val="95000"/>
                    <a:lumOff val="5000"/>
                  </a:schemeClr>
                </a:solidFill>
              </a:rPr>
            </a:br>
            <a:r>
              <a:rPr lang="en-US" sz="2400" dirty="0" smtClean="0">
                <a:solidFill>
                  <a:schemeClr val="tx1">
                    <a:lumMod val="95000"/>
                    <a:lumOff val="5000"/>
                  </a:schemeClr>
                </a:solidFill>
              </a:rPr>
              <a:t> </a:t>
            </a:r>
            <a:r>
              <a:rPr lang="en-US" sz="2400" dirty="0" smtClean="0">
                <a:solidFill>
                  <a:schemeClr val="tx1">
                    <a:lumMod val="95000"/>
                    <a:lumOff val="5000"/>
                  </a:schemeClr>
                </a:solidFill>
              </a:rPr>
              <a:t>              Determine </a:t>
            </a:r>
            <a:r>
              <a:rPr lang="en-US" sz="2400" dirty="0" smtClean="0">
                <a:solidFill>
                  <a:schemeClr val="tx1">
                    <a:lumMod val="95000"/>
                    <a:lumOff val="5000"/>
                  </a:schemeClr>
                </a:solidFill>
              </a:rPr>
              <a:t>the structure of the database to efficiently store and manage the collected data.</a:t>
            </a:r>
            <a:br>
              <a:rPr lang="en-US" sz="2400" dirty="0" smtClean="0">
                <a:solidFill>
                  <a:schemeClr val="tx1">
                    <a:lumMod val="95000"/>
                    <a:lumOff val="5000"/>
                  </a:schemeClr>
                </a:solidFill>
              </a:rPr>
            </a:br>
            <a:r>
              <a:rPr lang="en-US" sz="2400" b="1" dirty="0" smtClean="0">
                <a:solidFill>
                  <a:schemeClr val="tx1">
                    <a:lumMod val="95000"/>
                    <a:lumOff val="5000"/>
                  </a:schemeClr>
                </a:solidFill>
              </a:rPr>
              <a:t>Algorithm Development</a:t>
            </a:r>
            <a:r>
              <a:rPr lang="en-US" sz="2400" b="1" dirty="0" smtClean="0">
                <a:solidFill>
                  <a:schemeClr val="tx1">
                    <a:lumMod val="95000"/>
                    <a:lumOff val="5000"/>
                  </a:schemeClr>
                </a:solidFill>
              </a:rPr>
              <a:t>:</a:t>
            </a:r>
            <a:br>
              <a:rPr lang="en-US" sz="2400" b="1" dirty="0" smtClean="0">
                <a:solidFill>
                  <a:schemeClr val="tx1">
                    <a:lumMod val="95000"/>
                    <a:lumOff val="5000"/>
                  </a:schemeClr>
                </a:solidFill>
              </a:rPr>
            </a:br>
            <a:r>
              <a:rPr lang="en-US" sz="2400" b="1" dirty="0" smtClean="0">
                <a:solidFill>
                  <a:schemeClr val="tx1">
                    <a:lumMod val="95000"/>
                    <a:lumOff val="5000"/>
                  </a:schemeClr>
                </a:solidFill>
              </a:rPr>
              <a:t> </a:t>
            </a:r>
            <a:r>
              <a:rPr lang="en-US" sz="2400" b="1" dirty="0" smtClean="0">
                <a:solidFill>
                  <a:schemeClr val="tx1">
                    <a:lumMod val="95000"/>
                    <a:lumOff val="5000"/>
                  </a:schemeClr>
                </a:solidFill>
              </a:rPr>
              <a:t>             </a:t>
            </a:r>
            <a:r>
              <a:rPr lang="en-US" sz="2400" dirty="0" smtClean="0">
                <a:solidFill>
                  <a:schemeClr val="tx1">
                    <a:lumMod val="95000"/>
                    <a:lumOff val="5000"/>
                  </a:schemeClr>
                </a:solidFill>
              </a:rPr>
              <a:t> </a:t>
            </a:r>
            <a:r>
              <a:rPr lang="en-US" sz="2400" dirty="0" smtClean="0">
                <a:solidFill>
                  <a:schemeClr val="tx1">
                    <a:lumMod val="95000"/>
                    <a:lumOff val="5000"/>
                  </a:schemeClr>
                </a:solidFill>
              </a:rPr>
              <a:t>Develop and fine-tune algorithms for data analysis, predictive modeling, and flood prediction.</a:t>
            </a:r>
            <a:r>
              <a:rPr lang="en-US" sz="2400" dirty="0" smtClean="0"/>
              <a:t/>
            </a:r>
            <a:br>
              <a:rPr lang="en-US" sz="2400" dirty="0" smtClean="0"/>
            </a:b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642918"/>
            <a:ext cx="8929718" cy="6715148"/>
          </a:xfrm>
        </p:spPr>
        <p:txBody>
          <a:bodyPr>
            <a:noAutofit/>
          </a:bodyPr>
          <a:lstStyle/>
          <a:p>
            <a:r>
              <a:rPr lang="en-US" sz="2800" b="1" dirty="0" smtClean="0">
                <a:solidFill>
                  <a:srgbClr val="FF0000"/>
                </a:solidFill>
              </a:rPr>
              <a:t>3. Development and Integration:</a:t>
            </a:r>
            <a:r>
              <a:rPr lang="en-US" sz="2400" b="1" dirty="0" smtClean="0"/>
              <a:t/>
            </a:r>
            <a:br>
              <a:rPr lang="en-US" sz="2400" b="1" dirty="0" smtClean="0"/>
            </a:br>
            <a:r>
              <a:rPr lang="en-US" sz="2400" b="1" dirty="0" smtClean="0">
                <a:solidFill>
                  <a:schemeClr val="tx1"/>
                </a:solidFill>
              </a:rPr>
              <a:t>Sensor Deployment and Integration</a:t>
            </a:r>
            <a:r>
              <a:rPr lang="en-US" sz="2400" b="1" dirty="0" smtClean="0">
                <a:solidFill>
                  <a:schemeClr val="tx1"/>
                </a:solidFill>
              </a:rPr>
              <a:t>:</a:t>
            </a:r>
            <a:br>
              <a:rPr lang="en-US" sz="2400" b="1" dirty="0" smtClean="0">
                <a:solidFill>
                  <a:schemeClr val="tx1"/>
                </a:solidFill>
              </a:rPr>
            </a:br>
            <a:r>
              <a:rPr lang="en-US" sz="2400" b="1" dirty="0" smtClean="0">
                <a:solidFill>
                  <a:schemeClr val="tx1"/>
                </a:solidFill>
              </a:rPr>
              <a:t> </a:t>
            </a:r>
            <a:r>
              <a:rPr lang="en-US" sz="2400" b="1" dirty="0" smtClean="0">
                <a:solidFill>
                  <a:schemeClr val="tx1"/>
                </a:solidFill>
              </a:rPr>
              <a:t>       </a:t>
            </a:r>
            <a:r>
              <a:rPr lang="en-US" sz="2400" dirty="0" smtClean="0">
                <a:solidFill>
                  <a:schemeClr val="tx1"/>
                </a:solidFill>
              </a:rPr>
              <a:t> </a:t>
            </a:r>
            <a:r>
              <a:rPr lang="en-US" sz="2400" dirty="0" smtClean="0">
                <a:solidFill>
                  <a:schemeClr val="tx1"/>
                </a:solidFill>
              </a:rPr>
              <a:t>Procure, deploy, and integrate the sensors into the designated areas, ensuring proper calibration and connectivity to the </a:t>
            </a:r>
            <a:r>
              <a:rPr lang="en-US" sz="2400" dirty="0" err="1" smtClean="0">
                <a:solidFill>
                  <a:schemeClr val="tx1"/>
                </a:solidFill>
              </a:rPr>
              <a:t>IoT</a:t>
            </a:r>
            <a:r>
              <a:rPr lang="en-US" sz="2400" dirty="0" smtClean="0">
                <a:solidFill>
                  <a:schemeClr val="tx1"/>
                </a:solidFill>
              </a:rPr>
              <a:t> platform.</a:t>
            </a:r>
            <a:br>
              <a:rPr lang="en-US" sz="2400" dirty="0" smtClean="0">
                <a:solidFill>
                  <a:schemeClr val="tx1"/>
                </a:solidFill>
              </a:rPr>
            </a:br>
            <a:r>
              <a:rPr lang="en-US" sz="2400" b="1" dirty="0" err="1" smtClean="0">
                <a:solidFill>
                  <a:schemeClr val="tx1"/>
                </a:solidFill>
              </a:rPr>
              <a:t>IoT</a:t>
            </a:r>
            <a:r>
              <a:rPr lang="en-US" sz="2400" b="1" dirty="0" smtClean="0">
                <a:solidFill>
                  <a:schemeClr val="tx1"/>
                </a:solidFill>
              </a:rPr>
              <a:t> Connectivity Implementation:</a:t>
            </a:r>
            <a:r>
              <a:rPr lang="en-US" sz="2400" dirty="0" smtClean="0">
                <a:solidFill>
                  <a:schemeClr val="tx1"/>
                </a:solidFill>
              </a:rPr>
              <a:t> </a:t>
            </a:r>
            <a:r>
              <a:rPr lang="en-US" sz="2400" dirty="0" smtClean="0">
                <a:solidFill>
                  <a:schemeClr val="tx1"/>
                </a:solidFill>
              </a:rPr>
              <a:t/>
            </a:r>
            <a:br>
              <a:rPr lang="en-US" sz="2400" dirty="0" smtClean="0">
                <a:solidFill>
                  <a:schemeClr val="tx1"/>
                </a:solidFill>
              </a:rPr>
            </a:br>
            <a:r>
              <a:rPr lang="en-US" sz="2400" dirty="0" smtClean="0">
                <a:solidFill>
                  <a:schemeClr val="tx1"/>
                </a:solidFill>
              </a:rPr>
              <a:t> </a:t>
            </a:r>
            <a:r>
              <a:rPr lang="en-US" sz="2400" dirty="0" smtClean="0">
                <a:solidFill>
                  <a:schemeClr val="tx1"/>
                </a:solidFill>
              </a:rPr>
              <a:t>         Develop </a:t>
            </a:r>
            <a:r>
              <a:rPr lang="en-US" sz="2400" dirty="0" smtClean="0">
                <a:solidFill>
                  <a:schemeClr val="tx1"/>
                </a:solidFill>
              </a:rPr>
              <a:t>and implement the necessary software to establish a seamless connection between sensors and the centralized system.</a:t>
            </a:r>
            <a:br>
              <a:rPr lang="en-US" sz="2400" dirty="0" smtClean="0">
                <a:solidFill>
                  <a:schemeClr val="tx1"/>
                </a:solidFill>
              </a:rPr>
            </a:br>
            <a:r>
              <a:rPr lang="en-US" sz="2400" dirty="0" smtClean="0"/>
              <a:t/>
            </a:r>
            <a:br>
              <a:rPr lang="en-US" sz="2400" dirty="0" smtClean="0"/>
            </a:br>
            <a:r>
              <a:rPr lang="en-US" sz="2800" dirty="0" smtClean="0">
                <a:solidFill>
                  <a:srgbClr val="FF0000"/>
                </a:solidFill>
              </a:rPr>
              <a:t>4</a:t>
            </a:r>
            <a:r>
              <a:rPr lang="en-US" sz="2800" b="1" dirty="0" smtClean="0">
                <a:solidFill>
                  <a:srgbClr val="FF0000"/>
                </a:solidFill>
              </a:rPr>
              <a:t>. </a:t>
            </a:r>
            <a:r>
              <a:rPr lang="en-US" sz="2800" b="1" dirty="0" smtClean="0">
                <a:solidFill>
                  <a:srgbClr val="FF0000"/>
                </a:solidFill>
              </a:rPr>
              <a:t>Testing:</a:t>
            </a:r>
            <a:r>
              <a:rPr lang="en-US" sz="2400" b="1" dirty="0" smtClean="0"/>
              <a:t/>
            </a:r>
            <a:br>
              <a:rPr lang="en-US" sz="2400" b="1" dirty="0" smtClean="0"/>
            </a:br>
            <a:r>
              <a:rPr lang="en-US" sz="2400" b="1" dirty="0" smtClean="0">
                <a:solidFill>
                  <a:schemeClr val="tx1"/>
                </a:solidFill>
              </a:rPr>
              <a:t>Unit Testing</a:t>
            </a:r>
            <a:r>
              <a:rPr lang="en-US" sz="2400" b="1" dirty="0" smtClean="0">
                <a:solidFill>
                  <a:schemeClr val="tx1"/>
                </a:solidFill>
              </a:rPr>
              <a:t>:</a:t>
            </a:r>
            <a:br>
              <a:rPr lang="en-US" sz="2400" b="1" dirty="0" smtClean="0">
                <a:solidFill>
                  <a:schemeClr val="tx1"/>
                </a:solidFill>
              </a:rPr>
            </a:br>
            <a:r>
              <a:rPr lang="en-US" sz="2400" b="1" dirty="0" smtClean="0">
                <a:solidFill>
                  <a:schemeClr val="tx1"/>
                </a:solidFill>
              </a:rPr>
              <a:t> </a:t>
            </a:r>
            <a:r>
              <a:rPr lang="en-US" sz="2400" b="1" dirty="0" smtClean="0">
                <a:solidFill>
                  <a:schemeClr val="tx1"/>
                </a:solidFill>
              </a:rPr>
              <a:t>        </a:t>
            </a:r>
            <a:r>
              <a:rPr lang="en-US" sz="2400" dirty="0" smtClean="0">
                <a:solidFill>
                  <a:schemeClr val="tx1"/>
                </a:solidFill>
              </a:rPr>
              <a:t> </a:t>
            </a:r>
            <a:r>
              <a:rPr lang="en-US" sz="2400" dirty="0" smtClean="0">
                <a:solidFill>
                  <a:schemeClr val="tx1"/>
                </a:solidFill>
              </a:rPr>
              <a:t>Conduct unit testing for individual components to ensure they function correctly.</a:t>
            </a:r>
            <a:br>
              <a:rPr lang="en-US" sz="2400" dirty="0" smtClean="0">
                <a:solidFill>
                  <a:schemeClr val="tx1"/>
                </a:solidFill>
              </a:rPr>
            </a:br>
            <a:r>
              <a:rPr lang="en-US" sz="2400" b="1" dirty="0" smtClean="0">
                <a:solidFill>
                  <a:schemeClr val="tx1"/>
                </a:solidFill>
              </a:rPr>
              <a:t>Integration Testing:</a:t>
            </a:r>
            <a:r>
              <a:rPr lang="en-US" sz="2400" dirty="0" smtClean="0">
                <a:solidFill>
                  <a:schemeClr val="tx1"/>
                </a:solidFill>
              </a:rPr>
              <a:t> </a:t>
            </a:r>
            <a:r>
              <a:rPr lang="en-US" sz="2400" dirty="0" smtClean="0">
                <a:solidFill>
                  <a:schemeClr val="tx1"/>
                </a:solidFill>
              </a:rPr>
              <a:t/>
            </a:r>
            <a:br>
              <a:rPr lang="en-US" sz="2400" dirty="0" smtClean="0">
                <a:solidFill>
                  <a:schemeClr val="tx1"/>
                </a:solidFill>
              </a:rPr>
            </a:br>
            <a:r>
              <a:rPr lang="en-US" sz="2400" dirty="0" smtClean="0">
                <a:solidFill>
                  <a:schemeClr val="tx1"/>
                </a:solidFill>
              </a:rPr>
              <a:t> </a:t>
            </a:r>
            <a:r>
              <a:rPr lang="en-US" sz="2400" dirty="0" smtClean="0">
                <a:solidFill>
                  <a:schemeClr val="tx1"/>
                </a:solidFill>
              </a:rPr>
              <a:t>         Test </a:t>
            </a:r>
            <a:r>
              <a:rPr lang="en-US" sz="2400" dirty="0" smtClean="0">
                <a:solidFill>
                  <a:schemeClr val="tx1"/>
                </a:solidFill>
              </a:rPr>
              <a:t>the integration of different components to verify their interactions and functionality as a whole.</a:t>
            </a:r>
            <a:r>
              <a:rPr lang="en-US" sz="2400" dirty="0" smtClean="0"/>
              <a:t/>
            </a:r>
            <a:br>
              <a:rPr lang="en-US" sz="2400" dirty="0" smtClean="0"/>
            </a:br>
            <a:r>
              <a:rPr lang="en-US" sz="2400" dirty="0" smtClean="0"/>
              <a:t/>
            </a:r>
            <a:br>
              <a:rPr lang="en-US" sz="2400" dirty="0" smtClean="0"/>
            </a:b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357166"/>
            <a:ext cx="8929718" cy="6500834"/>
          </a:xfrm>
        </p:spPr>
        <p:txBody>
          <a:bodyPr>
            <a:normAutofit fontScale="90000"/>
          </a:bodyPr>
          <a:lstStyle/>
          <a:p>
            <a:r>
              <a:rPr lang="en-US" sz="2800" b="1" dirty="0" smtClean="0">
                <a:solidFill>
                  <a:srgbClr val="FF0000"/>
                </a:solidFill>
              </a:rPr>
              <a:t>5. Implementation:</a:t>
            </a:r>
            <a:r>
              <a:rPr lang="en-US" sz="2400" b="1" dirty="0" smtClean="0"/>
              <a:t/>
            </a:r>
            <a:br>
              <a:rPr lang="en-US" sz="2400" b="1" dirty="0" smtClean="0"/>
            </a:br>
            <a:r>
              <a:rPr lang="en-US" sz="2700" b="1" dirty="0" smtClean="0">
                <a:solidFill>
                  <a:schemeClr val="tx1"/>
                </a:solidFill>
              </a:rPr>
              <a:t>Deployment</a:t>
            </a:r>
            <a:r>
              <a:rPr lang="en-US" sz="2700" b="1" dirty="0" smtClean="0">
                <a:solidFill>
                  <a:schemeClr val="tx1"/>
                </a:solidFill>
              </a:rPr>
              <a:t>:</a:t>
            </a:r>
            <a:br>
              <a:rPr lang="en-US" sz="2700" b="1" dirty="0" smtClean="0">
                <a:solidFill>
                  <a:schemeClr val="tx1"/>
                </a:solidFill>
              </a:rPr>
            </a:br>
            <a:r>
              <a:rPr lang="en-US" sz="2700" b="1" dirty="0" smtClean="0">
                <a:solidFill>
                  <a:schemeClr val="tx1"/>
                </a:solidFill>
              </a:rPr>
              <a:t> </a:t>
            </a:r>
            <a:r>
              <a:rPr lang="en-US" sz="2700" b="1" dirty="0" smtClean="0">
                <a:solidFill>
                  <a:schemeClr val="tx1"/>
                </a:solidFill>
              </a:rPr>
              <a:t>        </a:t>
            </a:r>
            <a:r>
              <a:rPr lang="en-US" sz="2700" dirty="0" smtClean="0">
                <a:solidFill>
                  <a:schemeClr val="tx1"/>
                </a:solidFill>
              </a:rPr>
              <a:t> </a:t>
            </a:r>
            <a:r>
              <a:rPr lang="en-US" sz="2700" dirty="0" smtClean="0">
                <a:solidFill>
                  <a:schemeClr val="tx1"/>
                </a:solidFill>
              </a:rPr>
              <a:t>Deploy the system in flood-prone areas and integrate it with relevant government agencies, emergency services, and community networks.</a:t>
            </a:r>
            <a:br>
              <a:rPr lang="en-US" sz="2700" dirty="0" smtClean="0">
                <a:solidFill>
                  <a:schemeClr val="tx1"/>
                </a:solidFill>
              </a:rPr>
            </a:br>
            <a:r>
              <a:rPr lang="en-US" sz="2700" b="1" dirty="0" smtClean="0">
                <a:solidFill>
                  <a:schemeClr val="tx1"/>
                </a:solidFill>
              </a:rPr>
              <a:t>Training:</a:t>
            </a:r>
            <a:r>
              <a:rPr lang="en-US" sz="2700" dirty="0" smtClean="0">
                <a:solidFill>
                  <a:schemeClr val="tx1"/>
                </a:solidFill>
              </a:rPr>
              <a:t> </a:t>
            </a:r>
            <a:r>
              <a:rPr lang="en-US" sz="2700" dirty="0" smtClean="0">
                <a:solidFill>
                  <a:schemeClr val="tx1"/>
                </a:solidFill>
              </a:rPr>
              <a:t/>
            </a:r>
            <a:br>
              <a:rPr lang="en-US" sz="2700" dirty="0" smtClean="0">
                <a:solidFill>
                  <a:schemeClr val="tx1"/>
                </a:solidFill>
              </a:rPr>
            </a:br>
            <a:r>
              <a:rPr lang="en-US" sz="2700" dirty="0" smtClean="0">
                <a:solidFill>
                  <a:schemeClr val="tx1"/>
                </a:solidFill>
              </a:rPr>
              <a:t> </a:t>
            </a:r>
            <a:r>
              <a:rPr lang="en-US" sz="2700" dirty="0" smtClean="0">
                <a:solidFill>
                  <a:schemeClr val="tx1"/>
                </a:solidFill>
              </a:rPr>
              <a:t>        Conduct </a:t>
            </a:r>
            <a:r>
              <a:rPr lang="en-US" sz="2700" dirty="0" smtClean="0">
                <a:solidFill>
                  <a:schemeClr val="tx1"/>
                </a:solidFill>
              </a:rPr>
              <a:t>training sessions for operators, emergency responders, and community members to ensure they understand the system's operation, interpretation of alerts, and necessary actions during a flood.</a:t>
            </a:r>
            <a:r>
              <a:rPr lang="en-US" sz="2400" dirty="0" smtClean="0">
                <a:solidFill>
                  <a:schemeClr val="tx1"/>
                </a:solidFill>
              </a:rPr>
              <a:t/>
            </a:r>
            <a:br>
              <a:rPr lang="en-US" sz="2400" dirty="0" smtClean="0">
                <a:solidFill>
                  <a:schemeClr val="tx1"/>
                </a:solidFill>
              </a:rPr>
            </a:br>
            <a:r>
              <a:rPr lang="en-US" sz="2400" b="1" dirty="0" smtClean="0">
                <a:solidFill>
                  <a:srgbClr val="FF0000"/>
                </a:solidFill>
              </a:rPr>
              <a:t>6. Monitoring and Evaluation:</a:t>
            </a:r>
            <a:r>
              <a:rPr lang="en-US" sz="2400" b="1" dirty="0" smtClean="0">
                <a:solidFill>
                  <a:schemeClr val="tx1"/>
                </a:solidFill>
              </a:rPr>
              <a:t/>
            </a:r>
            <a:br>
              <a:rPr lang="en-US" sz="2400" b="1" dirty="0" smtClean="0">
                <a:solidFill>
                  <a:schemeClr val="tx1"/>
                </a:solidFill>
              </a:rPr>
            </a:br>
            <a:r>
              <a:rPr lang="en-US" sz="2700" b="1" dirty="0" smtClean="0">
                <a:solidFill>
                  <a:schemeClr val="tx1"/>
                </a:solidFill>
              </a:rPr>
              <a:t>Real-time Monitoring:</a:t>
            </a:r>
            <a:r>
              <a:rPr lang="en-US" sz="2700" dirty="0" smtClean="0">
                <a:solidFill>
                  <a:schemeClr val="tx1"/>
                </a:solidFill>
              </a:rPr>
              <a:t> </a:t>
            </a:r>
            <a:r>
              <a:rPr lang="en-US" sz="2700" dirty="0" smtClean="0">
                <a:solidFill>
                  <a:schemeClr val="tx1"/>
                </a:solidFill>
              </a:rPr>
              <a:t/>
            </a:r>
            <a:br>
              <a:rPr lang="en-US" sz="2700" dirty="0" smtClean="0">
                <a:solidFill>
                  <a:schemeClr val="tx1"/>
                </a:solidFill>
              </a:rPr>
            </a:br>
            <a:r>
              <a:rPr lang="en-US" sz="2700" dirty="0" smtClean="0">
                <a:solidFill>
                  <a:schemeClr val="tx1"/>
                </a:solidFill>
              </a:rPr>
              <a:t> </a:t>
            </a:r>
            <a:r>
              <a:rPr lang="en-US" sz="2700" dirty="0" smtClean="0">
                <a:solidFill>
                  <a:schemeClr val="tx1"/>
                </a:solidFill>
              </a:rPr>
              <a:t>          Continuously </a:t>
            </a:r>
            <a:r>
              <a:rPr lang="en-US" sz="2700" dirty="0" smtClean="0">
                <a:solidFill>
                  <a:schemeClr val="tx1"/>
                </a:solidFill>
              </a:rPr>
              <a:t>monitor the system's performance, data accuracy, and functionality in real-time to ensure it meets the intended objectives.</a:t>
            </a:r>
            <a:br>
              <a:rPr lang="en-US" sz="2700" dirty="0" smtClean="0">
                <a:solidFill>
                  <a:schemeClr val="tx1"/>
                </a:solidFill>
              </a:rPr>
            </a:br>
            <a:r>
              <a:rPr lang="en-US" sz="2700" b="1" dirty="0" smtClean="0">
                <a:solidFill>
                  <a:schemeClr val="tx1"/>
                </a:solidFill>
              </a:rPr>
              <a:t>Feedback Collection:</a:t>
            </a:r>
            <a:r>
              <a:rPr lang="en-US" sz="2700" dirty="0" smtClean="0">
                <a:solidFill>
                  <a:schemeClr val="tx1"/>
                </a:solidFill>
              </a:rPr>
              <a:t> </a:t>
            </a:r>
            <a:r>
              <a:rPr lang="en-US" sz="2700" dirty="0" smtClean="0">
                <a:solidFill>
                  <a:schemeClr val="tx1"/>
                </a:solidFill>
              </a:rPr>
              <a:t/>
            </a:r>
            <a:br>
              <a:rPr lang="en-US" sz="2700" dirty="0" smtClean="0">
                <a:solidFill>
                  <a:schemeClr val="tx1"/>
                </a:solidFill>
              </a:rPr>
            </a:br>
            <a:r>
              <a:rPr lang="en-US" sz="2700" dirty="0" smtClean="0">
                <a:solidFill>
                  <a:schemeClr val="tx1"/>
                </a:solidFill>
              </a:rPr>
              <a:t> </a:t>
            </a:r>
            <a:r>
              <a:rPr lang="en-US" sz="2700" dirty="0" smtClean="0">
                <a:solidFill>
                  <a:schemeClr val="tx1"/>
                </a:solidFill>
              </a:rPr>
              <a:t>           Gather </a:t>
            </a:r>
            <a:r>
              <a:rPr lang="en-US" sz="2700" dirty="0" smtClean="0">
                <a:solidFill>
                  <a:schemeClr val="tx1"/>
                </a:solidFill>
              </a:rPr>
              <a:t>feedback from users, operators, and stakeholders to identify areas for improvement.</a:t>
            </a:r>
            <a:endParaRPr lang="en-US" sz="27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596" y="928670"/>
            <a:ext cx="8501122" cy="6124754"/>
          </a:xfrm>
          <a:prstGeom prst="rect">
            <a:avLst/>
          </a:prstGeom>
        </p:spPr>
        <p:txBody>
          <a:bodyPr wrap="square">
            <a:spAutoFit/>
          </a:bodyPr>
          <a:lstStyle/>
          <a:p>
            <a:r>
              <a:rPr lang="en-US" sz="2800" b="1" dirty="0">
                <a:solidFill>
                  <a:srgbClr val="FF0000"/>
                </a:solidFill>
              </a:rPr>
              <a:t>7. Iterative Improvement:</a:t>
            </a:r>
          </a:p>
          <a:p>
            <a:r>
              <a:rPr lang="en-US" sz="2400" b="1" dirty="0"/>
              <a:t>Feedback Analysis:</a:t>
            </a:r>
            <a:r>
              <a:rPr lang="en-US" sz="2400" dirty="0"/>
              <a:t> Analyze the feedback collected and identify areas for improvement, addressing any identified issues.</a:t>
            </a:r>
          </a:p>
          <a:p>
            <a:r>
              <a:rPr lang="en-US" sz="2400" b="1" dirty="0"/>
              <a:t>System Updates and Enhancements:</a:t>
            </a:r>
            <a:r>
              <a:rPr lang="en-US" sz="2400" dirty="0"/>
              <a:t> Implement updates, enhancements, and fixes based on the feedback analysis and evolving requirements.</a:t>
            </a:r>
          </a:p>
          <a:p>
            <a:r>
              <a:rPr lang="en-US" sz="2400" b="1" dirty="0"/>
              <a:t>Continuous Learning and Adaptation:</a:t>
            </a:r>
            <a:r>
              <a:rPr lang="en-US" sz="2400" dirty="0"/>
              <a:t> Stay updated with the latest technologies, advancements, and best practices to continuously enhance the system's efficiency and effectiveness.</a:t>
            </a:r>
          </a:p>
          <a:p>
            <a:r>
              <a:rPr lang="en-US" sz="2800" b="1" dirty="0">
                <a:solidFill>
                  <a:srgbClr val="FF0000"/>
                </a:solidFill>
              </a:rPr>
              <a:t>8. Community Engagement and Outreach:</a:t>
            </a:r>
          </a:p>
          <a:p>
            <a:r>
              <a:rPr lang="en-US" sz="2400" b="1" dirty="0"/>
              <a:t>Regular Workshops and Seminars:</a:t>
            </a:r>
            <a:r>
              <a:rPr lang="en-US" sz="2400" dirty="0"/>
              <a:t> Organize regular workshops, seminars, and community events to educate the public about the system, flood risks, and preparedness measures.</a:t>
            </a:r>
          </a:p>
          <a:p>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114</TotalTime>
  <Words>397</Words>
  <Application>Microsoft Office PowerPoint</Application>
  <PresentationFormat>On-screen Show (4:3)</PresentationFormat>
  <Paragraphs>26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      J.K.K.MUNIRAJAH  COLLEGE  OF                        TECHNOLOGY  DEPARTMENT OF  ELECTRONICS AND COMMUNICATION  ENGINEERING IBM PROJECT  ‘INTERNET  OF THINGS’ PHASE :2                                                                              TEAM  LEADER                                                                                                                       NARMATHA.M                                                                                                       TEAM  MEMBERS                                                                                                                         ARTHI.V                                                                                                                         SHARMILA.V                                                                                                                        SOUNDARIYA.S                                                                                                                        SHARMILA.V </vt:lpstr>
      <vt:lpstr>1.Advanced Sensor Network:          Deploy a network of advanced sensors strategically placed in flood-prone areas. These sensors should be capable of monitoring water levels, rainfall, soil moisture, and other relevant parameters. 2. IOT Connectivity:           Connect the sensors to a centralized system using the Internet of Things (IOT) technology. This allows real-time data collection and transmission for analysis. 3. Data Analytics and AI:           Implement  advanced data analytics and artificial intelligence algorithms to process the sensor data in real-time. These algorithms should detect patterns, predict floods, and assess potential risks. </vt:lpstr>
      <vt:lpstr>4. Machine Learning for Predictive Modeling:           Utilize machine learning algorithms to develop predictive models based on historical and real-time data. These models can forecast potential floods and issue early warnings to the affected communities. 5. Integration with Weather Forecasting:            Integrate the flood monitoring system with weather forecasting services to enhance the accuracy of flood predictions. This would involve considering weather patterns, storm forecasts, and other meteorological data. 6. Community Engagement:              Involve local communities in the monitoring process. Educate them about the system, how to interpret warnings, and what actions to take in the event of a flood. Encourage community reporting and feedback to improve the accuracy of the system.</vt:lpstr>
      <vt:lpstr>Slide 4</vt:lpstr>
      <vt:lpstr>Slide 5</vt:lpstr>
      <vt:lpstr>1. Detailed Planning and Requirement Analysis: Define Goals and Objectives:              Clearly outline the goals and objectives of the system, considering the design elements discussed earlier. Gather Requirements:              Collaborate with domain experts, stakeholders, and potential users to gather detailed functional and non-functional requirements for the system. 2. System Architecture and Design: System Architecture:                Design the overall architecture of the system, including the sensor network, IoT connectivity, data processing, AI models, alerting mechanism, and user interfaces. Database Design:                 Determine the structure of the database to efficiently store and manage the collected data. Algorithm Development:                Develop and fine-tune algorithms for data analysis, predictive modeling, and flood prediction. </vt:lpstr>
      <vt:lpstr>3. Development and Integration: Sensor Deployment and Integration:          Procure, deploy, and integrate the sensors into the designated areas, ensuring proper calibration and connectivity to the IoT platform. IoT Connectivity Implementation:            Develop and implement the necessary software to establish a seamless connection between sensors and the centralized system.  4. Testing: Unit Testing:           Conduct unit testing for individual components to ensure they function correctly. Integration Testing:            Test the integration of different components to verify their interactions and functionality as a whole.  </vt:lpstr>
      <vt:lpstr>5. Implementation: Deployment:           Deploy the system in flood-prone areas and integrate it with relevant government agencies, emergency services, and community networks. Training:           Conduct training sessions for operators, emergency responders, and community members to ensure they understand the system's operation, interpretation of alerts, and necessary actions during a flood. 6. Monitoring and Evaluation: Real-time Monitoring:             Continuously monitor the system's performance, data accuracy, and functionality in real-time to ensure it meets the intended objectives. Feedback Collection:              Gather feedback from users, operators, and stakeholders to identify areas for improvement.</vt:lpstr>
      <vt:lpstr>Slide 9</vt:lpstr>
      <vt:lpstr>                                    THANK YOU</vt:lpstr>
    </vt:vector>
  </TitlesOfParts>
  <Company>SCM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ELCOT</dc:creator>
  <cp:lastModifiedBy>ELCOT</cp:lastModifiedBy>
  <cp:revision>12</cp:revision>
  <dcterms:created xsi:type="dcterms:W3CDTF">2023-10-11T08:14:48Z</dcterms:created>
  <dcterms:modified xsi:type="dcterms:W3CDTF">2023-10-11T10:09:30Z</dcterms:modified>
</cp:coreProperties>
</file>