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61" r:id="rId8"/>
    <p:sldId id="260" r:id="rId9"/>
    <p:sldId id="276" r:id="rId10"/>
    <p:sldId id="277" r:id="rId11"/>
    <p:sldId id="278" r:id="rId12"/>
    <p:sldId id="279" r:id="rId13"/>
    <p:sldId id="280" r:id="rId14"/>
    <p:sldId id="281" r:id="rId15"/>
    <p:sldId id="282" r:id="rId16"/>
    <p:sldId id="283" r:id="rId17"/>
    <p:sldId id="284" r:id="rId18"/>
    <p:sldId id="285" r:id="rId19"/>
    <p:sldId id="265" r:id="rId20"/>
    <p:sldId id="266" r:id="rId21"/>
    <p:sldId id="267" r:id="rId22"/>
    <p:sldId id="286"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analyticsvidhya.com/blog/2023/04/student-performance-analysis-and-prediction/" TargetMode="External"/><Relationship Id="rId2" Type="http://schemas.openxmlformats.org/officeDocument/2006/relationships/hyperlink" Target="https://www.kaggle.com/code/raimiazeezbabatunde/student-performance-prediction/input" TargetMode="External"/><Relationship Id="rId1" Type="http://schemas.openxmlformats.org/officeDocument/2006/relationships/slideLayout" Target="../slideLayouts/slideLayout11.xml"/><Relationship Id="rId4" Type="http://schemas.openxmlformats.org/officeDocument/2006/relationships/hyperlink" Target="https://www.frontiersin.org/articles/10.3389/fpsyg.2021.698490/fu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76980" y="679911"/>
            <a:ext cx="9389806" cy="2387600"/>
          </a:xfrm>
        </p:spPr>
        <p:txBody>
          <a:bodyPr/>
          <a:lstStyle/>
          <a:p>
            <a:r>
              <a:rPr lang="en-US" sz="4800" dirty="0"/>
              <a:t>Student Performance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12086" y="3429000"/>
            <a:ext cx="9500507" cy="806675"/>
          </a:xfrm>
        </p:spPr>
        <p:txBody>
          <a:bodyPr/>
          <a:lstStyle/>
          <a:p>
            <a:r>
              <a:rPr lang="en-US" dirty="0"/>
              <a:t>Arthi Komma</a:t>
            </a:r>
          </a:p>
          <a:p>
            <a:r>
              <a:rPr lang="en-US" dirty="0"/>
              <a:t>Campus Id – GF89659</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54706"/>
            <a:ext cx="9779182" cy="991539"/>
          </a:xfrm>
        </p:spPr>
        <p:txBody>
          <a:bodyPr/>
          <a:lstStyle/>
          <a:p>
            <a:pPr marL="457200" indent="-457200">
              <a:buFont typeface="Arial" panose="020B0604020202020204" pitchFamily="34" charset="0"/>
              <a:buChar char="•"/>
            </a:pPr>
            <a:r>
              <a:rPr lang="en-US" dirty="0"/>
              <a:t>The chart illustrates the distribution of Student grades by gender</a:t>
            </a:r>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5122" name="Picture 2">
            <a:extLst>
              <a:ext uri="{FF2B5EF4-FFF2-40B4-BE49-F238E27FC236}">
                <a16:creationId xmlns:a16="http://schemas.microsoft.com/office/drawing/2014/main" id="{D332CE01-B6ED-0A8F-0161-CB5D1A046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039" y="1446245"/>
            <a:ext cx="62769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30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36045"/>
            <a:ext cx="9779182" cy="991539"/>
          </a:xfrm>
        </p:spPr>
        <p:txBody>
          <a:bodyPr/>
          <a:lstStyle/>
          <a:p>
            <a:pPr marL="457200" indent="-457200">
              <a:buFont typeface="Arial" panose="020B0604020202020204" pitchFamily="34" charset="0"/>
              <a:buChar char="•"/>
            </a:pPr>
            <a:r>
              <a:rPr lang="en-US" dirty="0"/>
              <a:t>The chart illustrates the distribution of Parental </a:t>
            </a:r>
            <a:r>
              <a:rPr lang="en-US" dirty="0" err="1"/>
              <a:t>Edication</a:t>
            </a:r>
            <a:r>
              <a:rPr lang="en-US" dirty="0"/>
              <a:t> level and Race/ethnicity</a:t>
            </a:r>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6146" name="Picture 2">
            <a:extLst>
              <a:ext uri="{FF2B5EF4-FFF2-40B4-BE49-F238E27FC236}">
                <a16:creationId xmlns:a16="http://schemas.microsoft.com/office/drawing/2014/main" id="{7089119A-5246-9C59-F8BA-9469749F5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189163"/>
            <a:ext cx="10810875" cy="299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1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36045"/>
            <a:ext cx="9779182" cy="991539"/>
          </a:xfrm>
        </p:spPr>
        <p:txBody>
          <a:bodyPr/>
          <a:lstStyle/>
          <a:p>
            <a:pPr marL="457200" indent="-457200">
              <a:buFont typeface="Arial" panose="020B0604020202020204" pitchFamily="34" charset="0"/>
              <a:buChar char="•"/>
            </a:pPr>
            <a:r>
              <a:rPr lang="en-US" dirty="0"/>
              <a:t>The chart illustrates the distribution of </a:t>
            </a:r>
            <a:r>
              <a:rPr lang="en-US" dirty="0">
                <a:latin typeface="Roboto" panose="02000000000000000000" pitchFamily="2" charset="0"/>
              </a:rPr>
              <a:t>p</a:t>
            </a:r>
            <a:r>
              <a:rPr lang="en-US" b="0" i="0" dirty="0">
                <a:effectLst/>
                <a:latin typeface="Roboto" panose="02000000000000000000" pitchFamily="2" charset="0"/>
              </a:rPr>
              <a:t>erformance by Race/Ethnicity and Grade Class</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7170" name="Picture 2">
            <a:extLst>
              <a:ext uri="{FF2B5EF4-FFF2-40B4-BE49-F238E27FC236}">
                <a16:creationId xmlns:a16="http://schemas.microsoft.com/office/drawing/2014/main" id="{E8121C9D-1C75-198F-926B-57A71F613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296" y="1458232"/>
            <a:ext cx="62769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48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36045"/>
            <a:ext cx="9779182" cy="991539"/>
          </a:xfrm>
        </p:spPr>
        <p:txBody>
          <a:bodyPr/>
          <a:lstStyle/>
          <a:p>
            <a:pPr marL="457200" indent="-457200">
              <a:buFont typeface="Arial" panose="020B0604020202020204" pitchFamily="34" charset="0"/>
              <a:buChar char="•"/>
            </a:pPr>
            <a:r>
              <a:rPr lang="en-US" dirty="0"/>
              <a:t>The chart illustrates the distribution of </a:t>
            </a:r>
            <a:r>
              <a:rPr lang="en-US" dirty="0">
                <a:latin typeface="Roboto" panose="02000000000000000000" pitchFamily="2" charset="0"/>
              </a:rPr>
              <a:t>p</a:t>
            </a:r>
            <a:r>
              <a:rPr lang="en-US" b="0" i="0" dirty="0">
                <a:effectLst/>
                <a:latin typeface="Roboto" panose="02000000000000000000" pitchFamily="2" charset="0"/>
              </a:rPr>
              <a:t>erformance by Parental Level of Education and Grade Class</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194" name="Picture 2">
            <a:extLst>
              <a:ext uri="{FF2B5EF4-FFF2-40B4-BE49-F238E27FC236}">
                <a16:creationId xmlns:a16="http://schemas.microsoft.com/office/drawing/2014/main" id="{4E4974DD-CD02-A2AE-C672-CE43A8BC4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514475"/>
            <a:ext cx="8915400" cy="435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7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36045"/>
            <a:ext cx="9779182" cy="991539"/>
          </a:xfrm>
        </p:spPr>
        <p:txBody>
          <a:bodyPr/>
          <a:lstStyle/>
          <a:p>
            <a:pPr marL="457200" indent="-457200">
              <a:buFont typeface="Arial" panose="020B0604020202020204" pitchFamily="34" charset="0"/>
              <a:buChar char="•"/>
            </a:pPr>
            <a:r>
              <a:rPr lang="en-US" dirty="0"/>
              <a:t>The chart illustrates the </a:t>
            </a:r>
            <a:r>
              <a:rPr lang="en-US" dirty="0">
                <a:latin typeface="Roboto" panose="02000000000000000000" pitchFamily="2" charset="0"/>
              </a:rPr>
              <a:t>d</a:t>
            </a:r>
            <a:r>
              <a:rPr lang="en-US" b="0" i="0" dirty="0">
                <a:effectLst/>
                <a:latin typeface="Roboto" panose="02000000000000000000" pitchFamily="2" charset="0"/>
              </a:rPr>
              <a:t>istribution of Student Score with Parental Level Of Education</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9218" name="Picture 2">
            <a:extLst>
              <a:ext uri="{FF2B5EF4-FFF2-40B4-BE49-F238E27FC236}">
                <a16:creationId xmlns:a16="http://schemas.microsoft.com/office/drawing/2014/main" id="{C698E9C7-08B7-0BBA-B0B4-03688EF00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081" y="1427584"/>
            <a:ext cx="9501324" cy="468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3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36045"/>
            <a:ext cx="9779182" cy="991539"/>
          </a:xfrm>
        </p:spPr>
        <p:txBody>
          <a:bodyPr/>
          <a:lstStyle/>
          <a:p>
            <a:pPr marL="457200" indent="-457200">
              <a:buFont typeface="Arial" panose="020B0604020202020204" pitchFamily="34" charset="0"/>
              <a:buChar char="•"/>
            </a:pPr>
            <a:r>
              <a:rPr lang="en-US" dirty="0"/>
              <a:t>The chart illustrates the </a:t>
            </a:r>
            <a:r>
              <a:rPr lang="en-US" dirty="0">
                <a:latin typeface="Roboto" panose="02000000000000000000" pitchFamily="2" charset="0"/>
              </a:rPr>
              <a:t>c</a:t>
            </a:r>
            <a:r>
              <a:rPr lang="en-US" b="0" i="0" dirty="0">
                <a:effectLst/>
                <a:latin typeface="Roboto" panose="02000000000000000000" pitchFamily="2" charset="0"/>
              </a:rPr>
              <a:t>orrelation Matrix Of Student Scores</a:t>
            </a:r>
          </a:p>
          <a:p>
            <a:r>
              <a:rPr lang="en-US" dirty="0"/>
              <a:t> </a:t>
            </a:r>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0242" name="Picture 2">
            <a:extLst>
              <a:ext uri="{FF2B5EF4-FFF2-40B4-BE49-F238E27FC236}">
                <a16:creationId xmlns:a16="http://schemas.microsoft.com/office/drawing/2014/main" id="{BB00A2A3-EDCD-C85E-F924-2272B1201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167" y="1427584"/>
            <a:ext cx="6229350" cy="492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40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8909569" cy="859971"/>
          </a:xfrm>
        </p:spPr>
        <p:txBody>
          <a:bodyPr/>
          <a:lstStyle/>
          <a:p>
            <a:r>
              <a:rPr lang="en-US" dirty="0"/>
              <a:t>Model Prediction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5/23/2023</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13" name="Content Placeholder 12">
            <a:extLst>
              <a:ext uri="{FF2B5EF4-FFF2-40B4-BE49-F238E27FC236}">
                <a16:creationId xmlns:a16="http://schemas.microsoft.com/office/drawing/2014/main" id="{64B645B4-790B-C897-6EC4-F4BF4203D939}"/>
              </a:ext>
            </a:extLst>
          </p:cNvPr>
          <p:cNvSpPr>
            <a:spLocks noGrp="1"/>
          </p:cNvSpPr>
          <p:nvPr>
            <p:ph idx="1"/>
          </p:nvPr>
        </p:nvSpPr>
        <p:spPr>
          <a:xfrm>
            <a:off x="1167492" y="1302854"/>
            <a:ext cx="9572041" cy="1352938"/>
          </a:xfrm>
        </p:spPr>
        <p:txBody>
          <a:bodyPr/>
          <a:lstStyle/>
          <a:p>
            <a:r>
              <a:rPr lang="en-US" dirty="0"/>
              <a:t>The dataset is split into train and test datasets to predict the grade of the students. To predict the grades, I have used Logistic Regression, Naïve Bayes and Stochastic Gradient Descent. After finding the accuracy of all the models it is found that the Logistic regression model has highest accuracy of 96% to predict the grade of the students.</a:t>
            </a:r>
          </a:p>
        </p:txBody>
      </p:sp>
      <p:pic>
        <p:nvPicPr>
          <p:cNvPr id="19" name="Picture 18">
            <a:extLst>
              <a:ext uri="{FF2B5EF4-FFF2-40B4-BE49-F238E27FC236}">
                <a16:creationId xmlns:a16="http://schemas.microsoft.com/office/drawing/2014/main" id="{146BBA82-AFC9-9094-0A7F-BBBAFBABA174}"/>
              </a:ext>
            </a:extLst>
          </p:cNvPr>
          <p:cNvPicPr>
            <a:picLocks noChangeAspect="1"/>
          </p:cNvPicPr>
          <p:nvPr/>
        </p:nvPicPr>
        <p:blipFill>
          <a:blip r:embed="rId2"/>
          <a:stretch>
            <a:fillRect/>
          </a:stretch>
        </p:blipFill>
        <p:spPr>
          <a:xfrm>
            <a:off x="1575600" y="2717675"/>
            <a:ext cx="6073666" cy="2982282"/>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5/23/2023</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35" name="Picture 34">
            <a:extLst>
              <a:ext uri="{FF2B5EF4-FFF2-40B4-BE49-F238E27FC236}">
                <a16:creationId xmlns:a16="http://schemas.microsoft.com/office/drawing/2014/main" id="{C12AEBD0-3F8B-7781-F8C7-5CE9842A09CE}"/>
              </a:ext>
            </a:extLst>
          </p:cNvPr>
          <p:cNvPicPr>
            <a:picLocks noChangeAspect="1"/>
          </p:cNvPicPr>
          <p:nvPr/>
        </p:nvPicPr>
        <p:blipFill>
          <a:blip r:embed="rId2"/>
          <a:stretch>
            <a:fillRect/>
          </a:stretch>
        </p:blipFill>
        <p:spPr>
          <a:xfrm>
            <a:off x="575054" y="1586711"/>
            <a:ext cx="5898391" cy="3551228"/>
          </a:xfrm>
          <a:prstGeom prst="rect">
            <a:avLst/>
          </a:prstGeom>
        </p:spPr>
      </p:pic>
      <p:pic>
        <p:nvPicPr>
          <p:cNvPr id="37" name="Picture 36">
            <a:extLst>
              <a:ext uri="{FF2B5EF4-FFF2-40B4-BE49-F238E27FC236}">
                <a16:creationId xmlns:a16="http://schemas.microsoft.com/office/drawing/2014/main" id="{D3E91E84-C203-747E-6207-AD02747C9AD2}"/>
              </a:ext>
            </a:extLst>
          </p:cNvPr>
          <p:cNvPicPr>
            <a:picLocks noChangeAspect="1"/>
          </p:cNvPicPr>
          <p:nvPr/>
        </p:nvPicPr>
        <p:blipFill>
          <a:blip r:embed="rId3"/>
          <a:stretch>
            <a:fillRect/>
          </a:stretch>
        </p:blipFill>
        <p:spPr>
          <a:xfrm>
            <a:off x="4981252" y="1586711"/>
            <a:ext cx="6182047" cy="3551228"/>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06235" y="659527"/>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906235" y="2345095"/>
            <a:ext cx="9779183" cy="3651250"/>
          </a:xfrm>
        </p:spPr>
        <p:txBody>
          <a:bodyPr vert="horz" lIns="91440" tIns="45720" rIns="91440" bIns="45720" rtlCol="0" anchor="t">
            <a:normAutofit fontScale="62500" lnSpcReduction="20000"/>
          </a:bodyPr>
          <a:lstStyle/>
          <a:p>
            <a:pPr algn="l"/>
            <a:r>
              <a:rPr lang="en-US" b="0" i="0" dirty="0">
                <a:solidFill>
                  <a:srgbClr val="D5D5D5"/>
                </a:solidFill>
                <a:effectLst/>
                <a:latin typeface="Roboto" panose="02000000000000000000" pitchFamily="2" charset="0"/>
              </a:rPr>
              <a:t>This brings us to an end to the student’s performance prediction. Let us review our work. First, we started by defining our problem statement, looking into the algorithms we were going to use and the regression implementation pipeline. Then we moved on to practically implementing the identification and regression algorithms like Logistic Regression and other algorithms. Moving forward, we compared the performances of these models. Lastly, we built a logistic regression model that proved that it works best for student performance prediction problems.</a:t>
            </a:r>
          </a:p>
          <a:p>
            <a:pPr algn="l"/>
            <a:r>
              <a:rPr lang="en-US" b="0" i="0" dirty="0">
                <a:solidFill>
                  <a:srgbClr val="D5D5D5"/>
                </a:solidFill>
                <a:effectLst/>
                <a:latin typeface="Roboto" panose="02000000000000000000" pitchFamily="2" charset="0"/>
              </a:rPr>
              <a:t>The key takeaways from this student performance prediction are:</a:t>
            </a:r>
          </a:p>
          <a:p>
            <a:pPr algn="l"/>
            <a:r>
              <a:rPr lang="en-US" b="0" i="0" dirty="0">
                <a:solidFill>
                  <a:srgbClr val="D5D5D5"/>
                </a:solidFill>
                <a:effectLst/>
                <a:latin typeface="Roboto" panose="02000000000000000000" pitchFamily="2" charset="0"/>
              </a:rPr>
              <a:t>Identification of student performance prediction is important for many institutions. Logistic regression gives better accuracy compared to other regression problems. Logistic regression is the best fit for the problem Logistics regression provides an accuracy of 96%, giving out the most accurate results.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5/23/2023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8909569" cy="859971"/>
          </a:xfrm>
        </p:spPr>
        <p:txBody>
          <a:bodyPr/>
          <a:lstStyle/>
          <a:p>
            <a:r>
              <a:rPr lang="en-US" dirty="0"/>
              <a:t>References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5/23/2023</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
        <p:nvSpPr>
          <p:cNvPr id="13" name="Content Placeholder 12">
            <a:extLst>
              <a:ext uri="{FF2B5EF4-FFF2-40B4-BE49-F238E27FC236}">
                <a16:creationId xmlns:a16="http://schemas.microsoft.com/office/drawing/2014/main" id="{64B645B4-790B-C897-6EC4-F4BF4203D939}"/>
              </a:ext>
            </a:extLst>
          </p:cNvPr>
          <p:cNvSpPr>
            <a:spLocks noGrp="1"/>
          </p:cNvSpPr>
          <p:nvPr>
            <p:ph idx="1"/>
          </p:nvPr>
        </p:nvSpPr>
        <p:spPr>
          <a:xfrm>
            <a:off x="1159327" y="1841079"/>
            <a:ext cx="9572041" cy="3175841"/>
          </a:xfrm>
        </p:spPr>
        <p:txBody>
          <a:bodyPr/>
          <a:lstStyle/>
          <a:p>
            <a:r>
              <a:rPr lang="en-US" b="0" i="0" dirty="0">
                <a:effectLst/>
                <a:latin typeface="Roboto" panose="02000000000000000000" pitchFamily="2" charset="0"/>
              </a:rPr>
              <a:t>Dataset link - </a:t>
            </a:r>
            <a:r>
              <a:rPr lang="en-US" b="0" i="0" dirty="0">
                <a:effectLst/>
                <a:latin typeface="Roboto" panose="02000000000000000000" pitchFamily="2" charset="0"/>
                <a:hlinkClick r:id="rId2"/>
              </a:rPr>
              <a:t>https://www.kaggle.com/code/raimiazeezbabatunde/student-performance-prediction/input</a:t>
            </a:r>
            <a:r>
              <a:rPr lang="en-US" b="0" i="0" dirty="0">
                <a:solidFill>
                  <a:srgbClr val="D5D5D5"/>
                </a:solidFill>
                <a:effectLst/>
                <a:latin typeface="Roboto" panose="02000000000000000000" pitchFamily="2" charset="0"/>
              </a:rPr>
              <a:t> </a:t>
            </a:r>
          </a:p>
          <a:p>
            <a:r>
              <a:rPr lang="en-US" b="0" i="0" dirty="0">
                <a:effectLst/>
                <a:latin typeface="Roboto" panose="02000000000000000000" pitchFamily="2" charset="0"/>
              </a:rPr>
              <a:t>Code References - </a:t>
            </a:r>
          </a:p>
          <a:p>
            <a:r>
              <a:rPr lang="en-US" b="0" i="0" dirty="0">
                <a:effectLst/>
                <a:latin typeface="Roboto" panose="02000000000000000000" pitchFamily="2" charset="0"/>
                <a:hlinkClick r:id="rId3"/>
              </a:rPr>
              <a:t>https://www.analyticsvidhya.com/blog/2023/04/student-performance-analysis-and-prediction/</a:t>
            </a:r>
            <a:r>
              <a:rPr lang="en-US" b="0" i="0" dirty="0">
                <a:solidFill>
                  <a:srgbClr val="D5D5D5"/>
                </a:solidFill>
                <a:effectLst/>
                <a:latin typeface="Roboto" panose="02000000000000000000" pitchFamily="2" charset="0"/>
              </a:rPr>
              <a:t> </a:t>
            </a:r>
          </a:p>
          <a:p>
            <a:r>
              <a:rPr lang="en-US" b="0" i="0" dirty="0">
                <a:effectLst/>
                <a:latin typeface="Roboto" panose="02000000000000000000" pitchFamily="2" charset="0"/>
                <a:hlinkClick r:id="rId4"/>
              </a:rPr>
              <a:t>https://www.frontiersin.org/articles/10.3389/fpsyg.2021.698490/full</a:t>
            </a:r>
            <a:endParaRPr lang="en-US" dirty="0"/>
          </a:p>
        </p:txBody>
      </p:sp>
    </p:spTree>
    <p:extLst>
      <p:ext uri="{BB962C8B-B14F-4D97-AF65-F5344CB8AC3E}">
        <p14:creationId xmlns:p14="http://schemas.microsoft.com/office/powerpoint/2010/main" val="148244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Dataset Overview</a:t>
            </a:r>
          </a:p>
          <a:p>
            <a:r>
              <a:rPr lang="en-US" dirty="0"/>
              <a:t>Data Cleaning/Pre-Processing</a:t>
            </a:r>
          </a:p>
          <a:p>
            <a:r>
              <a:rPr lang="en-US" dirty="0"/>
              <a:t>Data Visualization</a:t>
            </a:r>
          </a:p>
          <a:p>
            <a:r>
              <a:rPr lang="en-US" dirty="0"/>
              <a:t>Model Prediction</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5/23/2023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597221" y="413486"/>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597221" y="2574509"/>
            <a:ext cx="9779183" cy="3436483"/>
          </a:xfrm>
        </p:spPr>
        <p:txBody>
          <a:bodyPr vert="horz" lIns="91440" tIns="45720" rIns="91440" bIns="45720" rtlCol="0" anchor="t">
            <a:normAutofit fontScale="85000" lnSpcReduction="20000"/>
          </a:bodyPr>
          <a:lstStyle/>
          <a:p>
            <a:pPr algn="l"/>
            <a:r>
              <a:rPr lang="en-US" b="0" i="0" dirty="0">
                <a:solidFill>
                  <a:srgbClr val="D1D5DB"/>
                </a:solidFill>
                <a:effectLst/>
                <a:latin typeface="Söhne"/>
              </a:rPr>
              <a:t>The student performance prediction project aims to develop a predictive model that can forecast or estimate the academic performance of students based on various factors and data available. The project involves analyzing historical student data, identifying relevant features, and building a machine learning model to predict future student performance.</a:t>
            </a:r>
          </a:p>
          <a:p>
            <a:pPr algn="l"/>
            <a:r>
              <a:rPr lang="en-US" b="0" i="0" dirty="0">
                <a:solidFill>
                  <a:srgbClr val="D1D5DB"/>
                </a:solidFill>
                <a:effectLst/>
                <a:latin typeface="Söhne"/>
              </a:rPr>
              <a:t>The project typically starts with data collection, which may include information such as student demographics, previous academic records, socio-economic factors, attendance, study habits, and other relevant attributes. The data is then preprocessed and cleaned to ensure its quality and consistency. Later the features are found</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5/23/2023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202954" y="354505"/>
            <a:ext cx="9779183" cy="1325563"/>
          </a:xfrm>
        </p:spPr>
        <p:txBody>
          <a:bodyPr/>
          <a:lstStyle/>
          <a:p>
            <a:r>
              <a:rPr lang="en-US" dirty="0"/>
              <a:t>Dataset Overview</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5/23/2023</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Content Placeholder 8">
            <a:extLst>
              <a:ext uri="{FF2B5EF4-FFF2-40B4-BE49-F238E27FC236}">
                <a16:creationId xmlns:a16="http://schemas.microsoft.com/office/drawing/2014/main" id="{1550225F-D806-A248-40C9-1FFE8B15A8D9}"/>
              </a:ext>
            </a:extLst>
          </p:cNvPr>
          <p:cNvSpPr>
            <a:spLocks noGrp="1"/>
          </p:cNvSpPr>
          <p:nvPr>
            <p:ph idx="1"/>
          </p:nvPr>
        </p:nvSpPr>
        <p:spPr>
          <a:xfrm>
            <a:off x="1202955" y="2116557"/>
            <a:ext cx="9779182" cy="3366815"/>
          </a:xfrm>
        </p:spPr>
        <p:txBody>
          <a:bodyPr/>
          <a:lstStyle/>
          <a:p>
            <a:pPr algn="l"/>
            <a:r>
              <a:rPr lang="en-US" sz="1400" b="0" i="0" dirty="0">
                <a:effectLst/>
                <a:latin typeface="Roboto" panose="02000000000000000000" pitchFamily="2" charset="0"/>
              </a:rPr>
              <a:t>This dataset contains information on the performance of high school students in mathematics, including their grades and demographic information. The data was collected from three high schools in the United States. "This dataset was created for educational purposes and was generated, not collected from actual data sources.“</a:t>
            </a:r>
          </a:p>
          <a:p>
            <a:pPr algn="l"/>
            <a:br>
              <a:rPr lang="en-US" sz="1400" b="0" i="0" dirty="0">
                <a:effectLst/>
                <a:latin typeface="Roboto" panose="02000000000000000000" pitchFamily="2" charset="0"/>
              </a:rPr>
            </a:br>
            <a:r>
              <a:rPr lang="en-US" sz="1400" b="0" i="0" dirty="0">
                <a:effectLst/>
                <a:latin typeface="Roboto" panose="02000000000000000000" pitchFamily="2" charset="0"/>
              </a:rPr>
              <a:t>Features:</a:t>
            </a:r>
          </a:p>
          <a:p>
            <a:pPr algn="l">
              <a:buFont typeface="Arial" panose="020B0604020202020204" pitchFamily="34" charset="0"/>
              <a:buChar char="•"/>
            </a:pPr>
            <a:r>
              <a:rPr lang="en-US" sz="1400" b="1" i="0" dirty="0">
                <a:effectLst/>
                <a:latin typeface="Roboto" panose="02000000000000000000" pitchFamily="2" charset="0"/>
              </a:rPr>
              <a:t>Gender:</a:t>
            </a:r>
            <a:r>
              <a:rPr lang="en-US" sz="1400" b="0" i="0" dirty="0">
                <a:effectLst/>
                <a:latin typeface="Roboto" panose="02000000000000000000" pitchFamily="2" charset="0"/>
              </a:rPr>
              <a:t> The gender of the student (male/female)</a:t>
            </a:r>
          </a:p>
          <a:p>
            <a:pPr algn="l">
              <a:buFont typeface="Arial" panose="020B0604020202020204" pitchFamily="34" charset="0"/>
              <a:buChar char="•"/>
            </a:pPr>
            <a:r>
              <a:rPr lang="en-US" sz="1400" b="1" i="0" dirty="0">
                <a:effectLst/>
                <a:latin typeface="Roboto" panose="02000000000000000000" pitchFamily="2" charset="0"/>
              </a:rPr>
              <a:t>Race/ethnicity:</a:t>
            </a:r>
            <a:r>
              <a:rPr lang="en-US" sz="1400" b="0" i="0" dirty="0">
                <a:effectLst/>
                <a:latin typeface="Roboto" panose="02000000000000000000" pitchFamily="2" charset="0"/>
              </a:rPr>
              <a:t> The student's racial or ethnic background (Asian, African-American, Hispanic, etc.)</a:t>
            </a:r>
          </a:p>
          <a:p>
            <a:pPr algn="l">
              <a:buFont typeface="Arial" panose="020B0604020202020204" pitchFamily="34" charset="0"/>
              <a:buChar char="•"/>
            </a:pPr>
            <a:r>
              <a:rPr lang="en-US" sz="1400" b="1" i="0" dirty="0">
                <a:effectLst/>
                <a:latin typeface="Roboto" panose="02000000000000000000" pitchFamily="2" charset="0"/>
              </a:rPr>
              <a:t>Parental level of education:</a:t>
            </a:r>
            <a:r>
              <a:rPr lang="en-US" sz="1400" b="0" i="0" dirty="0">
                <a:effectLst/>
                <a:latin typeface="Roboto" panose="02000000000000000000" pitchFamily="2" charset="0"/>
              </a:rPr>
              <a:t> The highest level of education attained by the student's parent(s) or guardian(s)</a:t>
            </a:r>
          </a:p>
          <a:p>
            <a:pPr algn="l">
              <a:buFont typeface="Arial" panose="020B0604020202020204" pitchFamily="34" charset="0"/>
              <a:buChar char="•"/>
            </a:pPr>
            <a:r>
              <a:rPr lang="en-US" sz="1400" b="1" i="0" dirty="0">
                <a:effectLst/>
                <a:latin typeface="Roboto" panose="02000000000000000000" pitchFamily="2" charset="0"/>
              </a:rPr>
              <a:t>Lunch:</a:t>
            </a:r>
            <a:r>
              <a:rPr lang="en-US" sz="1400" b="0" i="0" dirty="0">
                <a:effectLst/>
                <a:latin typeface="Roboto" panose="02000000000000000000" pitchFamily="2" charset="0"/>
              </a:rPr>
              <a:t> Whether the student receives free or reduced-price lunch (yes/no)</a:t>
            </a:r>
          </a:p>
          <a:p>
            <a:pPr algn="l">
              <a:buFont typeface="Arial" panose="020B0604020202020204" pitchFamily="34" charset="0"/>
              <a:buChar char="•"/>
            </a:pPr>
            <a:r>
              <a:rPr lang="en-US" sz="1400" b="1" i="0" dirty="0">
                <a:effectLst/>
                <a:latin typeface="Roboto" panose="02000000000000000000" pitchFamily="2" charset="0"/>
              </a:rPr>
              <a:t>Test preparation course:</a:t>
            </a:r>
            <a:r>
              <a:rPr lang="en-US" sz="1400" b="0" i="0" dirty="0">
                <a:effectLst/>
                <a:latin typeface="Roboto" panose="02000000000000000000" pitchFamily="2" charset="0"/>
              </a:rPr>
              <a:t> Whether the student completed a test preparation course (yes/no)</a:t>
            </a:r>
          </a:p>
          <a:p>
            <a:pPr algn="l">
              <a:buFont typeface="Arial" panose="020B0604020202020204" pitchFamily="34" charset="0"/>
              <a:buChar char="•"/>
            </a:pPr>
            <a:r>
              <a:rPr lang="en-US" sz="1400" b="1" i="0" dirty="0">
                <a:effectLst/>
                <a:latin typeface="Roboto" panose="02000000000000000000" pitchFamily="2" charset="0"/>
              </a:rPr>
              <a:t>Math score:</a:t>
            </a:r>
            <a:r>
              <a:rPr lang="en-US" sz="1400" b="0" i="0" dirty="0">
                <a:effectLst/>
                <a:latin typeface="Roboto" panose="02000000000000000000" pitchFamily="2" charset="0"/>
              </a:rPr>
              <a:t> The student's score on a standardized mathematics test</a:t>
            </a:r>
          </a:p>
          <a:p>
            <a:pPr algn="l">
              <a:buFont typeface="Arial" panose="020B0604020202020204" pitchFamily="34" charset="0"/>
              <a:buChar char="•"/>
            </a:pPr>
            <a:r>
              <a:rPr lang="en-US" sz="1400" b="1" i="0" dirty="0">
                <a:effectLst/>
                <a:latin typeface="Roboto" panose="02000000000000000000" pitchFamily="2" charset="0"/>
              </a:rPr>
              <a:t>Reading score:</a:t>
            </a:r>
            <a:r>
              <a:rPr lang="en-US" sz="1400" b="0" i="0" dirty="0">
                <a:effectLst/>
                <a:latin typeface="Roboto" panose="02000000000000000000" pitchFamily="2" charset="0"/>
              </a:rPr>
              <a:t> The student's score on a standardized reading test</a:t>
            </a:r>
          </a:p>
          <a:p>
            <a:pPr algn="l">
              <a:buFont typeface="Arial" panose="020B0604020202020204" pitchFamily="34" charset="0"/>
              <a:buChar char="•"/>
            </a:pPr>
            <a:r>
              <a:rPr lang="en-US" sz="1400" b="1" i="0" dirty="0">
                <a:effectLst/>
                <a:latin typeface="Roboto" panose="02000000000000000000" pitchFamily="2" charset="0"/>
              </a:rPr>
              <a:t>Writing score:</a:t>
            </a:r>
            <a:r>
              <a:rPr lang="en-US" sz="1400" b="0" i="0" dirty="0">
                <a:effectLst/>
                <a:latin typeface="Roboto" panose="02000000000000000000" pitchFamily="2" charset="0"/>
              </a:rPr>
              <a:t> The student's score on a standardized writing test</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0"/>
            <a:ext cx="9779183" cy="1325563"/>
          </a:xfrm>
        </p:spPr>
        <p:txBody>
          <a:bodyPr/>
          <a:lstStyle/>
          <a:p>
            <a:r>
              <a:rPr lang="en-US" dirty="0"/>
              <a:t>Data Cleaning/Pre-processing</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5/23/2023</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7">
            <a:extLst>
              <a:ext uri="{FF2B5EF4-FFF2-40B4-BE49-F238E27FC236}">
                <a16:creationId xmlns:a16="http://schemas.microsoft.com/office/drawing/2014/main" id="{3BB0989E-6AD9-8419-BA5A-4551EC484941}"/>
              </a:ext>
            </a:extLst>
          </p:cNvPr>
          <p:cNvSpPr>
            <a:spLocks noGrp="1"/>
          </p:cNvSpPr>
          <p:nvPr>
            <p:ph idx="1"/>
          </p:nvPr>
        </p:nvSpPr>
        <p:spPr>
          <a:xfrm>
            <a:off x="1167493" y="2087564"/>
            <a:ext cx="9779182" cy="1010200"/>
          </a:xfrm>
        </p:spPr>
        <p:txBody>
          <a:bodyPr/>
          <a:lstStyle/>
          <a:p>
            <a:r>
              <a:rPr lang="en-US" sz="2000" dirty="0"/>
              <a:t>After importing all the necessary libraries, importing the dataset file, I have performed some pre-processing on the dataset to know about it. Later I have found that the dataset has 1000 rows of records and 8 columns of data. And later I have the unique values of each column from the dataset.</a:t>
            </a:r>
          </a:p>
          <a:p>
            <a:endParaRPr lang="en-US" sz="2000" dirty="0"/>
          </a:p>
        </p:txBody>
      </p:sp>
      <p:pic>
        <p:nvPicPr>
          <p:cNvPr id="10" name="Picture 9">
            <a:extLst>
              <a:ext uri="{FF2B5EF4-FFF2-40B4-BE49-F238E27FC236}">
                <a16:creationId xmlns:a16="http://schemas.microsoft.com/office/drawing/2014/main" id="{210BB81D-23AF-4093-ECAD-329B392F8144}"/>
              </a:ext>
            </a:extLst>
          </p:cNvPr>
          <p:cNvPicPr>
            <a:picLocks noChangeAspect="1"/>
          </p:cNvPicPr>
          <p:nvPr/>
        </p:nvPicPr>
        <p:blipFill>
          <a:blip r:embed="rId2"/>
          <a:stretch>
            <a:fillRect/>
          </a:stretch>
        </p:blipFill>
        <p:spPr>
          <a:xfrm>
            <a:off x="1772793" y="3276642"/>
            <a:ext cx="4130398" cy="3262270"/>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15D2-1BB1-B903-6223-B13E3879B9ED}"/>
              </a:ext>
            </a:extLst>
          </p:cNvPr>
          <p:cNvSpPr>
            <a:spLocks noGrp="1"/>
          </p:cNvSpPr>
          <p:nvPr>
            <p:ph type="title"/>
          </p:nvPr>
        </p:nvSpPr>
        <p:spPr>
          <a:xfrm>
            <a:off x="1167492" y="381000"/>
            <a:ext cx="9779183" cy="804589"/>
          </a:xfrm>
        </p:spPr>
        <p:txBody>
          <a:bodyPr/>
          <a:lstStyle/>
          <a:p>
            <a:r>
              <a:rPr lang="en-US" dirty="0"/>
              <a:t>Data Visualization</a:t>
            </a:r>
          </a:p>
        </p:txBody>
      </p:sp>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1167493" y="1359775"/>
            <a:ext cx="9779182" cy="991539"/>
          </a:xfrm>
        </p:spPr>
        <p:txBody>
          <a:bodyPr/>
          <a:lstStyle/>
          <a:p>
            <a:pPr marL="457200" indent="-457200">
              <a:buFont typeface="Arial" panose="020B0604020202020204" pitchFamily="34" charset="0"/>
              <a:buChar char="•"/>
            </a:pPr>
            <a:r>
              <a:rPr lang="en-US" dirty="0"/>
              <a:t>The chart illustrates the distribution of Student Average Score</a:t>
            </a:r>
          </a:p>
          <a:p>
            <a:endParaRPr lang="en-US" dirty="0"/>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5" name="Footer Placeholder 4">
            <a:extLst>
              <a:ext uri="{FF2B5EF4-FFF2-40B4-BE49-F238E27FC236}">
                <a16:creationId xmlns:a16="http://schemas.microsoft.com/office/drawing/2014/main" id="{CDA49191-FEAE-BB9A-110C-71B32067119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028" name="Picture 4">
            <a:extLst>
              <a:ext uri="{FF2B5EF4-FFF2-40B4-BE49-F238E27FC236}">
                <a16:creationId xmlns:a16="http://schemas.microsoft.com/office/drawing/2014/main" id="{A44D2CC5-1397-40C2-7A5A-58BED837C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706" y="2267339"/>
            <a:ext cx="8220075" cy="445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54706"/>
            <a:ext cx="9779182" cy="991539"/>
          </a:xfrm>
        </p:spPr>
        <p:txBody>
          <a:bodyPr/>
          <a:lstStyle/>
          <a:p>
            <a:pPr marL="457200" indent="-457200">
              <a:buFont typeface="Arial" panose="020B0604020202020204" pitchFamily="34" charset="0"/>
              <a:buChar char="•"/>
            </a:pPr>
            <a:r>
              <a:rPr lang="en-US" dirty="0"/>
              <a:t>The chart illustrates the distribution of Student Score by Gender</a:t>
            </a:r>
          </a:p>
          <a:p>
            <a:endParaRPr lang="en-US" dirty="0"/>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2050" name="Picture 2">
            <a:extLst>
              <a:ext uri="{FF2B5EF4-FFF2-40B4-BE49-F238E27FC236}">
                <a16:creationId xmlns:a16="http://schemas.microsoft.com/office/drawing/2014/main" id="{5CBEEE98-C0DA-C3CB-5975-B703E584B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705" y="1535858"/>
            <a:ext cx="82200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39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54706"/>
            <a:ext cx="9779182" cy="991539"/>
          </a:xfrm>
        </p:spPr>
        <p:txBody>
          <a:bodyPr/>
          <a:lstStyle/>
          <a:p>
            <a:pPr marL="457200" indent="-457200">
              <a:buFont typeface="Arial" panose="020B0604020202020204" pitchFamily="34" charset="0"/>
              <a:buChar char="•"/>
            </a:pPr>
            <a:r>
              <a:rPr lang="en-US" dirty="0"/>
              <a:t>The chart illustrates the distribution of Female Student Average Score</a:t>
            </a:r>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3074" name="Picture 2">
            <a:extLst>
              <a:ext uri="{FF2B5EF4-FFF2-40B4-BE49-F238E27FC236}">
                <a16:creationId xmlns:a16="http://schemas.microsoft.com/office/drawing/2014/main" id="{7C24FBCD-68D9-EE9C-6C01-7EEA57425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779" y="1563849"/>
            <a:ext cx="82200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65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2E-FC83-A1F8-7BF6-C6E751FFB45B}"/>
              </a:ext>
            </a:extLst>
          </p:cNvPr>
          <p:cNvSpPr>
            <a:spLocks noGrp="1"/>
          </p:cNvSpPr>
          <p:nvPr>
            <p:ph idx="1"/>
          </p:nvPr>
        </p:nvSpPr>
        <p:spPr>
          <a:xfrm>
            <a:off x="945152" y="454706"/>
            <a:ext cx="9779182" cy="991539"/>
          </a:xfrm>
        </p:spPr>
        <p:txBody>
          <a:bodyPr/>
          <a:lstStyle/>
          <a:p>
            <a:pPr marL="457200" indent="-457200">
              <a:buFont typeface="Arial" panose="020B0604020202020204" pitchFamily="34" charset="0"/>
              <a:buChar char="•"/>
            </a:pPr>
            <a:r>
              <a:rPr lang="en-US" dirty="0"/>
              <a:t>The chart illustrates the classification of Students by grades</a:t>
            </a:r>
          </a:p>
        </p:txBody>
      </p:sp>
      <p:sp>
        <p:nvSpPr>
          <p:cNvPr id="4" name="Date Placeholder 3">
            <a:extLst>
              <a:ext uri="{FF2B5EF4-FFF2-40B4-BE49-F238E27FC236}">
                <a16:creationId xmlns:a16="http://schemas.microsoft.com/office/drawing/2014/main" id="{85F5FFA4-3F31-036D-B3FF-BB6DAEC07D59}"/>
              </a:ext>
            </a:extLst>
          </p:cNvPr>
          <p:cNvSpPr>
            <a:spLocks noGrp="1"/>
          </p:cNvSpPr>
          <p:nvPr>
            <p:ph type="dt" sz="half" idx="2"/>
          </p:nvPr>
        </p:nvSpPr>
        <p:spPr/>
        <p:txBody>
          <a:bodyPr/>
          <a:lstStyle/>
          <a:p>
            <a:fld id="{8CE9AC2A-20AD-8C48-B5EB-B5322BDBCDEE}" type="datetime1">
              <a:rPr lang="en-US" smtClean="0"/>
              <a:pPr/>
              <a:t>5/23/2023</a:t>
            </a:fld>
            <a:endParaRPr lang="en-US" dirty="0"/>
          </a:p>
        </p:txBody>
      </p:sp>
      <p:sp>
        <p:nvSpPr>
          <p:cNvPr id="6" name="Slide Number Placeholder 5">
            <a:extLst>
              <a:ext uri="{FF2B5EF4-FFF2-40B4-BE49-F238E27FC236}">
                <a16:creationId xmlns:a16="http://schemas.microsoft.com/office/drawing/2014/main" id="{5CB0C1AF-D5E9-8F1C-DA29-F91D2BD41210}"/>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4098" name="Picture 2">
            <a:extLst>
              <a:ext uri="{FF2B5EF4-FFF2-40B4-BE49-F238E27FC236}">
                <a16:creationId xmlns:a16="http://schemas.microsoft.com/office/drawing/2014/main" id="{A02248D6-B977-13E9-5F13-42C95CB5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876" y="1714209"/>
            <a:ext cx="53625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8483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{B8C15CDC-3484-45CB-A060-E0171E3481BE}tf45331398_win32</Template>
  <TotalTime>195</TotalTime>
  <Words>794</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Roboto</vt:lpstr>
      <vt:lpstr>Söhne</vt:lpstr>
      <vt:lpstr>Tenorite</vt:lpstr>
      <vt:lpstr>Office Theme</vt:lpstr>
      <vt:lpstr>Student Performance Prediction</vt:lpstr>
      <vt:lpstr>Agenda</vt:lpstr>
      <vt:lpstr>Introduction</vt:lpstr>
      <vt:lpstr>Dataset Overview</vt:lpstr>
      <vt:lpstr>Data Cleaning/Pre-processing</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Prediction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Prediction</dc:title>
  <dc:creator>arthi komma</dc:creator>
  <cp:lastModifiedBy>arthi komma</cp:lastModifiedBy>
  <cp:revision>1</cp:revision>
  <dcterms:created xsi:type="dcterms:W3CDTF">2023-05-23T22:00:53Z</dcterms:created>
  <dcterms:modified xsi:type="dcterms:W3CDTF">2023-05-24T01:16:50Z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