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8"/>
  </p:notesMasterIdLst>
  <p:sldIdLst>
    <p:sldId id="256" r:id="rId5"/>
    <p:sldId id="257" r:id="rId6"/>
    <p:sldId id="259" r:id="rId7"/>
    <p:sldId id="260"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hi komma" userId="3ff170ddf1d8a18d" providerId="LiveId" clId="{D167F983-A4BE-482A-AE04-E9541A8A6F57}"/>
    <pc:docChg chg="custSel modSld">
      <pc:chgData name="arthi komma" userId="3ff170ddf1d8a18d" providerId="LiveId" clId="{D167F983-A4BE-482A-AE04-E9541A8A6F57}" dt="2023-03-28T19:13:05.220" v="139" actId="20577"/>
      <pc:docMkLst>
        <pc:docMk/>
      </pc:docMkLst>
      <pc:sldChg chg="modSp mod">
        <pc:chgData name="arthi komma" userId="3ff170ddf1d8a18d" providerId="LiveId" clId="{D167F983-A4BE-482A-AE04-E9541A8A6F57}" dt="2023-03-28T19:13:05.220" v="139" actId="20577"/>
        <pc:sldMkLst>
          <pc:docMk/>
          <pc:sldMk cId="2323144589" sldId="268"/>
        </pc:sldMkLst>
        <pc:spChg chg="mod">
          <ac:chgData name="arthi komma" userId="3ff170ddf1d8a18d" providerId="LiveId" clId="{D167F983-A4BE-482A-AE04-E9541A8A6F57}" dt="2023-03-28T19:13:05.220" v="139" actId="20577"/>
          <ac:spMkLst>
            <pc:docMk/>
            <pc:sldMk cId="2323144589" sldId="268"/>
            <ac:spMk id="3" creationId="{9F541FAF-730D-47FE-9638-C05616C3132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3/28/2023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3/28/2023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3/28/2023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3/28/2023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3/28/2023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3/28/2023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3/28/2023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3/28/2023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3/28/2023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3/28/2023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rojectpro.io/article/credit-card-fraud-detection-project-with-source-code-in-"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data-flair.training/blogs/credit-card-fraud-detection-python-machine-learning/" TargetMode="External"/><Relationship Id="rId4" Type="http://schemas.openxmlformats.org/officeDocument/2006/relationships/hyperlink" Target="https://towardsdatascience.com/credit-card-fraud-detection-using-machine-learning-python-5b098d4a8edc"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ealaxi/paysim1"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ctr"/>
            <a:r>
              <a:rPr lang="en-US" sz="5400" b="1" dirty="0"/>
              <a:t>Fraud Detection</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pPr algn="ctr"/>
            <a:r>
              <a:rPr lang="en-US" sz="1600" b="1" dirty="0"/>
              <a:t>Arthi Komma</a:t>
            </a:r>
          </a:p>
          <a:p>
            <a:pPr algn="ctr"/>
            <a:r>
              <a:rPr lang="en-US" sz="1600" b="1" dirty="0"/>
              <a:t>Campus id – GF89659</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883887" y="398885"/>
            <a:ext cx="7454077" cy="3193402"/>
          </a:xfrm>
        </p:spPr>
        <p:txBody>
          <a:bodyPr>
            <a:normAutofit/>
          </a:bodyPr>
          <a:lstStyle/>
          <a:p>
            <a:pPr marL="342900" indent="-342900" algn="just">
              <a:lnSpc>
                <a:spcPct val="150000"/>
              </a:lnSpc>
              <a:buAutoNum type="arabicPeriod" startAt="3"/>
            </a:pPr>
            <a:r>
              <a:rPr lang="en-US" sz="1600" b="0" i="0" dirty="0">
                <a:effectLst/>
              </a:rPr>
              <a:t>The chart illustrates that fraudulent transactions can be Cash-out and </a:t>
            </a:r>
            <a:r>
              <a:rPr lang="en-US" sz="1600" dirty="0"/>
              <a:t>Tr</a:t>
            </a:r>
            <a:r>
              <a:rPr lang="en-US" sz="1600" b="0" i="0" dirty="0">
                <a:effectLst/>
              </a:rPr>
              <a:t>ansfer.</a:t>
            </a:r>
          </a:p>
        </p:txBody>
      </p:sp>
      <p:pic>
        <p:nvPicPr>
          <p:cNvPr id="5" name="Picture 4">
            <a:extLst>
              <a:ext uri="{FF2B5EF4-FFF2-40B4-BE49-F238E27FC236}">
                <a16:creationId xmlns:a16="http://schemas.microsoft.com/office/drawing/2014/main" id="{DAAF5C7C-4A47-DCBE-342C-E89C9F16215F}"/>
              </a:ext>
            </a:extLst>
          </p:cNvPr>
          <p:cNvPicPr>
            <a:picLocks noChangeAspect="1"/>
          </p:cNvPicPr>
          <p:nvPr/>
        </p:nvPicPr>
        <p:blipFill rotWithShape="1">
          <a:blip r:embed="rId3"/>
          <a:srcRect r="15339"/>
          <a:stretch/>
        </p:blipFill>
        <p:spPr>
          <a:xfrm>
            <a:off x="4348332" y="1219669"/>
            <a:ext cx="5709821" cy="5342083"/>
          </a:xfrm>
          <a:prstGeom prst="rect">
            <a:avLst/>
          </a:prstGeom>
        </p:spPr>
      </p:pic>
    </p:spTree>
    <p:extLst>
      <p:ext uri="{BB962C8B-B14F-4D97-AF65-F5344CB8AC3E}">
        <p14:creationId xmlns:p14="http://schemas.microsoft.com/office/powerpoint/2010/main" val="240428527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sz="2800" b="1" dirty="0"/>
              <a:t>Summary</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70500" y="1957097"/>
            <a:ext cx="7454077" cy="3767428"/>
          </a:xfrm>
        </p:spPr>
        <p:txBody>
          <a:bodyPr>
            <a:normAutofit lnSpcReduction="10000"/>
          </a:bodyPr>
          <a:lstStyle/>
          <a:p>
            <a:pPr algn="l"/>
            <a:r>
              <a:rPr lang="en-US" sz="1600" b="0" i="0" dirty="0">
                <a:effectLst/>
              </a:rPr>
              <a:t>I analyzed the financial transactions data and developed a machine learning model to detect fraud. The analysis included data cleaning, exploratory analysis and predictive modeling.</a:t>
            </a:r>
          </a:p>
          <a:p>
            <a:pPr algn="l"/>
            <a:r>
              <a:rPr lang="en-US" sz="1600" b="0" i="0" dirty="0">
                <a:effectLst/>
              </a:rPr>
              <a:t>In the data cleaning, I checked for missing values, columns names and summarized the variables in the data.</a:t>
            </a:r>
          </a:p>
          <a:p>
            <a:pPr algn="l"/>
            <a:r>
              <a:rPr lang="en-US" sz="1600" b="0" i="0" dirty="0">
                <a:effectLst/>
              </a:rPr>
              <a:t>In the EDA process, I have found that the transactions which are fraud are mostly 'Cash-Out' and 'Transfer'.</a:t>
            </a:r>
          </a:p>
          <a:p>
            <a:pPr algn="l"/>
            <a:r>
              <a:rPr lang="en-US" sz="1600" b="0" i="0" dirty="0">
                <a:effectLst/>
              </a:rPr>
              <a:t>In the predictive modelling process, I have found the imbalance in the dataset and used under-sampling method to balance the dataset.</a:t>
            </a:r>
          </a:p>
          <a:p>
            <a:pPr algn="l"/>
            <a:r>
              <a:rPr lang="en-US" sz="1600" b="0" i="0" dirty="0">
                <a:effectLst/>
              </a:rPr>
              <a:t>Later I performed classification models on the dataset and the accuracy, F1, recall and precision scores of the models. It is found that the Decision tree classification model has the highest accuracy of 0.99 when compared to other models.</a:t>
            </a:r>
          </a:p>
          <a:p>
            <a:pPr algn="l"/>
            <a:r>
              <a:rPr lang="en-US" sz="1600" dirty="0"/>
              <a:t>This is the end of my mid-term project and for my final project I’ll be choosing </a:t>
            </a:r>
            <a:r>
              <a:rPr lang="en-US" sz="1600"/>
              <a:t>different topic.</a:t>
            </a:r>
            <a:endParaRPr lang="en-US" sz="1600" b="0" i="0" dirty="0">
              <a:effectLst/>
            </a:endParaRPr>
          </a:p>
          <a:p>
            <a:pPr marL="0" indent="0" algn="just">
              <a:lnSpc>
                <a:spcPct val="150000"/>
              </a:lnSpc>
              <a:buNone/>
            </a:pPr>
            <a:endParaRPr lang="en-US" sz="1600" b="0" i="0" dirty="0">
              <a:effectLst/>
            </a:endParaRPr>
          </a:p>
        </p:txBody>
      </p:sp>
    </p:spTree>
    <p:extLst>
      <p:ext uri="{BB962C8B-B14F-4D97-AF65-F5344CB8AC3E}">
        <p14:creationId xmlns:p14="http://schemas.microsoft.com/office/powerpoint/2010/main" val="232314458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sz="2800" b="1" dirty="0"/>
              <a:t>References</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70500" y="1957097"/>
            <a:ext cx="7454077" cy="3767428"/>
          </a:xfrm>
        </p:spPr>
        <p:txBody>
          <a:bodyPr>
            <a:normAutofit/>
          </a:bodyPr>
          <a:lstStyle/>
          <a:p>
            <a:pPr algn="l">
              <a:buFont typeface="Arial" panose="020B0604020202020204" pitchFamily="34" charset="0"/>
              <a:buChar char="•"/>
            </a:pPr>
            <a:r>
              <a:rPr lang="en-US" sz="1200" b="0" i="0" u="sng" dirty="0">
                <a:solidFill>
                  <a:srgbClr val="296EAA"/>
                </a:solidFill>
                <a:effectLst/>
                <a:latin typeface="Helvetica Neue"/>
                <a:hlinkClick r:id="rId3"/>
              </a:rPr>
              <a:t>https://www.projectpro.io/article/credit-card-fraud-detection-project-with-source-code-in-</a:t>
            </a:r>
            <a:endParaRPr lang="en-US" sz="1200" b="0" i="0" dirty="0">
              <a:solidFill>
                <a:srgbClr val="000000"/>
              </a:solidFill>
              <a:effectLst/>
              <a:latin typeface="Helvetica Neue"/>
            </a:endParaRPr>
          </a:p>
          <a:p>
            <a:pPr algn="l">
              <a:buFont typeface="Arial" panose="020B0604020202020204" pitchFamily="34" charset="0"/>
              <a:buChar char="•"/>
            </a:pPr>
            <a:r>
              <a:rPr lang="en-US" sz="1200" b="0" i="0" u="sng" dirty="0">
                <a:solidFill>
                  <a:srgbClr val="296EAA"/>
                </a:solidFill>
                <a:effectLst/>
                <a:latin typeface="Helvetica Neue"/>
                <a:hlinkClick r:id="rId4"/>
              </a:rPr>
              <a:t>https://towardsdatascience.com/credit-card-fraud-detection-using-machine-learning-python-5b098d4a8edc</a:t>
            </a:r>
            <a:endParaRPr lang="en-US" sz="1200" b="0" i="0" dirty="0">
              <a:solidFill>
                <a:srgbClr val="000000"/>
              </a:solidFill>
              <a:effectLst/>
              <a:latin typeface="Helvetica Neue"/>
            </a:endParaRPr>
          </a:p>
          <a:p>
            <a:pPr algn="l">
              <a:buFont typeface="Arial" panose="020B0604020202020204" pitchFamily="34" charset="0"/>
              <a:buChar char="•"/>
            </a:pPr>
            <a:r>
              <a:rPr lang="en-US" sz="1200" b="0" i="0" u="sng" dirty="0">
                <a:solidFill>
                  <a:srgbClr val="296EAA"/>
                </a:solidFill>
                <a:effectLst/>
                <a:latin typeface="Helvetica Neue"/>
                <a:hlinkClick r:id="rId5"/>
              </a:rPr>
              <a:t>https://data-flair.training/blogs/credit-card-fraud-detection-python-machine-learning/</a:t>
            </a:r>
            <a:endParaRPr lang="en-US" sz="1200" b="0" i="0" dirty="0">
              <a:solidFill>
                <a:srgbClr val="000000"/>
              </a:solidFill>
              <a:effectLst/>
              <a:latin typeface="Helvetica Neue"/>
            </a:endParaRPr>
          </a:p>
          <a:p>
            <a:pPr marL="0" indent="0" algn="just">
              <a:lnSpc>
                <a:spcPct val="150000"/>
              </a:lnSpc>
              <a:buNone/>
            </a:pPr>
            <a:endParaRPr lang="en-US" sz="1600" b="0" i="0" dirty="0">
              <a:effectLst/>
            </a:endParaRPr>
          </a:p>
        </p:txBody>
      </p:sp>
    </p:spTree>
    <p:extLst>
      <p:ext uri="{BB962C8B-B14F-4D97-AF65-F5344CB8AC3E}">
        <p14:creationId xmlns:p14="http://schemas.microsoft.com/office/powerpoint/2010/main" val="165187463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836075" y="2888448"/>
            <a:ext cx="7434070" cy="1474330"/>
          </a:xfrm>
        </p:spPr>
        <p:txBody>
          <a:bodyPr>
            <a:normAutofit/>
          </a:bodyPr>
          <a:lstStyle/>
          <a:p>
            <a:pPr algn="ctr"/>
            <a:r>
              <a:rPr lang="en-US" sz="2800" b="1" dirty="0"/>
              <a:t>Thank you</a:t>
            </a:r>
          </a:p>
        </p:txBody>
      </p:sp>
    </p:spTree>
    <p:extLst>
      <p:ext uri="{BB962C8B-B14F-4D97-AF65-F5344CB8AC3E}">
        <p14:creationId xmlns:p14="http://schemas.microsoft.com/office/powerpoint/2010/main" val="97860264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sz="2800" b="1" dirty="0"/>
              <a:t>Agenda</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70500" y="1789145"/>
            <a:ext cx="7454077" cy="3589785"/>
          </a:xfrm>
        </p:spPr>
        <p:txBody>
          <a:bodyPr>
            <a:normAutofit/>
          </a:bodyPr>
          <a:lstStyle/>
          <a:p>
            <a:pPr>
              <a:lnSpc>
                <a:spcPct val="100000"/>
              </a:lnSpc>
            </a:pPr>
            <a:r>
              <a:rPr lang="en-US" sz="2000" dirty="0"/>
              <a:t>Introduction</a:t>
            </a:r>
          </a:p>
          <a:p>
            <a:pPr>
              <a:lnSpc>
                <a:spcPct val="100000"/>
              </a:lnSpc>
            </a:pPr>
            <a:r>
              <a:rPr lang="en-US" sz="2000" dirty="0"/>
              <a:t>Characteristics of the dataset</a:t>
            </a:r>
          </a:p>
          <a:p>
            <a:pPr>
              <a:lnSpc>
                <a:spcPct val="100000"/>
              </a:lnSpc>
            </a:pPr>
            <a:r>
              <a:rPr lang="en-US" sz="2000" dirty="0"/>
              <a:t>Visualizations</a:t>
            </a:r>
          </a:p>
          <a:p>
            <a:pPr>
              <a:lnSpc>
                <a:spcPct val="100000"/>
              </a:lnSpc>
            </a:pPr>
            <a:r>
              <a:rPr lang="en-US" sz="2000" dirty="0"/>
              <a:t>Summary</a:t>
            </a:r>
          </a:p>
          <a:p>
            <a:pPr>
              <a:lnSpc>
                <a:spcPct val="100000"/>
              </a:lnSpc>
            </a:pPr>
            <a:r>
              <a:rPr lang="en-US" sz="2000" dirty="0"/>
              <a:t>References</a:t>
            </a: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sz="2800" b="1" dirty="0"/>
              <a:t>Introduction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70500" y="1957096"/>
            <a:ext cx="7454077" cy="3589785"/>
          </a:xfrm>
        </p:spPr>
        <p:txBody>
          <a:bodyPr>
            <a:normAutofit lnSpcReduction="10000"/>
          </a:bodyPr>
          <a:lstStyle/>
          <a:p>
            <a:pPr algn="just">
              <a:lnSpc>
                <a:spcPct val="150000"/>
              </a:lnSpc>
            </a:pPr>
            <a:r>
              <a:rPr lang="en-US" sz="1800" i="0" dirty="0">
                <a:effectLst/>
              </a:rPr>
              <a:t>Fraud detection is a critical problem in many industries, including finance, insurance, and e-commerce. Machine learning algorithms can be used to detect fraudulent activities by analyzing large datasets of transactions and identifying patterns and anomalies that indicate fraudulent behavior. It </a:t>
            </a:r>
            <a:r>
              <a:rPr lang="en-US" sz="1800" b="0" i="0" dirty="0">
                <a:effectLst/>
              </a:rPr>
              <a:t>requires careful data collection, preprocessing, feature engineering, model selection, training, evaluation, deployment, and monitoring to achieve accurate and effective fraud detection.</a:t>
            </a:r>
            <a:endParaRPr lang="en-US" sz="1800" dirty="0"/>
          </a:p>
        </p:txBody>
      </p:sp>
    </p:spTree>
    <p:extLst>
      <p:ext uri="{BB962C8B-B14F-4D97-AF65-F5344CB8AC3E}">
        <p14:creationId xmlns:p14="http://schemas.microsoft.com/office/powerpoint/2010/main" val="232599634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sz="2800" b="1" dirty="0"/>
              <a:t>Characteristics</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70500" y="1957096"/>
            <a:ext cx="7454077" cy="3589785"/>
          </a:xfrm>
        </p:spPr>
        <p:txBody>
          <a:bodyPr>
            <a:normAutofit/>
          </a:bodyPr>
          <a:lstStyle/>
          <a:p>
            <a:pPr algn="just">
              <a:lnSpc>
                <a:spcPct val="150000"/>
              </a:lnSpc>
            </a:pPr>
            <a:r>
              <a:rPr lang="en-US" sz="1600" b="0" i="0" dirty="0">
                <a:effectLst/>
              </a:rPr>
              <a:t>The  dataset is a synthetic dataset that simulates a mobile money transaction network. It consists of approximately 6 million rows and 11 columns, representing transaction record.</a:t>
            </a:r>
          </a:p>
          <a:p>
            <a:pPr algn="just">
              <a:lnSpc>
                <a:spcPct val="150000"/>
              </a:lnSpc>
            </a:pPr>
            <a:r>
              <a:rPr lang="en-US" sz="1600" dirty="0"/>
              <a:t>Dataset Reference - </a:t>
            </a:r>
            <a:r>
              <a:rPr lang="en-US" sz="1600" dirty="0">
                <a:hlinkClick r:id="rId3"/>
              </a:rPr>
              <a:t>https://www.kaggle.com/datasets/ealaxi/paysim1</a:t>
            </a:r>
            <a:endParaRPr lang="en-US" sz="1600" dirty="0"/>
          </a:p>
          <a:p>
            <a:pPr marL="0" indent="0" algn="just">
              <a:lnSpc>
                <a:spcPct val="150000"/>
              </a:lnSpc>
              <a:buNone/>
            </a:pPr>
            <a:endParaRPr lang="en-US" sz="1600" b="0" i="0" dirty="0">
              <a:effectLst/>
            </a:endParaRPr>
          </a:p>
        </p:txBody>
      </p:sp>
    </p:spTree>
    <p:extLst>
      <p:ext uri="{BB962C8B-B14F-4D97-AF65-F5344CB8AC3E}">
        <p14:creationId xmlns:p14="http://schemas.microsoft.com/office/powerpoint/2010/main" val="318666978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987870" y="-91188"/>
            <a:ext cx="7434070" cy="1474330"/>
          </a:xfrm>
        </p:spPr>
        <p:txBody>
          <a:bodyPr>
            <a:normAutofit/>
          </a:bodyPr>
          <a:lstStyle/>
          <a:p>
            <a:pPr algn="l"/>
            <a:r>
              <a:rPr lang="en-US" sz="2800" b="1" dirty="0"/>
              <a:t>Features </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987870" y="968051"/>
            <a:ext cx="7454077" cy="5703337"/>
          </a:xfrm>
        </p:spPr>
        <p:txBody>
          <a:bodyPr>
            <a:normAutofit fontScale="70000" lnSpcReduction="20000"/>
          </a:bodyPr>
          <a:lstStyle/>
          <a:p>
            <a:pPr marL="0" indent="0" algn="l">
              <a:lnSpc>
                <a:spcPct val="120000"/>
              </a:lnSpc>
              <a:buNone/>
            </a:pPr>
            <a:r>
              <a:rPr lang="en-US" sz="2100" b="0" i="0" dirty="0">
                <a:effectLst/>
              </a:rPr>
              <a:t>The features in the dataset include:</a:t>
            </a:r>
          </a:p>
          <a:p>
            <a:pPr algn="l">
              <a:lnSpc>
                <a:spcPct val="120000"/>
              </a:lnSpc>
              <a:buFont typeface="+mj-lt"/>
              <a:buAutoNum type="arabicPeriod"/>
            </a:pPr>
            <a:r>
              <a:rPr lang="en-US" sz="2100" b="0" i="0" dirty="0">
                <a:effectLst/>
              </a:rPr>
              <a:t>step - The timestamp of the transaction in hours.</a:t>
            </a:r>
          </a:p>
          <a:p>
            <a:pPr algn="l">
              <a:lnSpc>
                <a:spcPct val="120000"/>
              </a:lnSpc>
              <a:buFont typeface="+mj-lt"/>
              <a:buAutoNum type="arabicPeriod"/>
            </a:pPr>
            <a:r>
              <a:rPr lang="en-US" sz="2100" b="0" i="0" dirty="0">
                <a:effectLst/>
              </a:rPr>
              <a:t>type - The type of the transaction (e.g., CASH_IN, CASH_OUT, PAYMENT, TRANSFER, or DEBIT).</a:t>
            </a:r>
          </a:p>
          <a:p>
            <a:pPr algn="l">
              <a:lnSpc>
                <a:spcPct val="120000"/>
              </a:lnSpc>
              <a:buFont typeface="+mj-lt"/>
              <a:buAutoNum type="arabicPeriod"/>
            </a:pPr>
            <a:r>
              <a:rPr lang="en-US" sz="2100" b="0" i="0" dirty="0">
                <a:effectLst/>
              </a:rPr>
              <a:t>amount - The amount of the transaction.</a:t>
            </a:r>
          </a:p>
          <a:p>
            <a:pPr algn="l">
              <a:lnSpc>
                <a:spcPct val="120000"/>
              </a:lnSpc>
              <a:buFont typeface="+mj-lt"/>
              <a:buAutoNum type="arabicPeriod"/>
            </a:pPr>
            <a:r>
              <a:rPr lang="en-US" sz="2100" b="0" i="0" dirty="0">
                <a:effectLst/>
              </a:rPr>
              <a:t>nameOrig - The customer initiating the transaction.</a:t>
            </a:r>
          </a:p>
          <a:p>
            <a:pPr algn="l">
              <a:lnSpc>
                <a:spcPct val="120000"/>
              </a:lnSpc>
              <a:buFont typeface="+mj-lt"/>
              <a:buAutoNum type="arabicPeriod"/>
            </a:pPr>
            <a:r>
              <a:rPr lang="en-US" sz="2100" b="0" i="0" dirty="0">
                <a:effectLst/>
              </a:rPr>
              <a:t>oldbalanceOrg - The initial balance of the customer initiating the transaction.</a:t>
            </a:r>
          </a:p>
          <a:p>
            <a:pPr algn="l">
              <a:lnSpc>
                <a:spcPct val="120000"/>
              </a:lnSpc>
              <a:buFont typeface="+mj-lt"/>
              <a:buAutoNum type="arabicPeriod"/>
            </a:pPr>
            <a:r>
              <a:rPr lang="en-US" sz="2100" b="0" i="0" dirty="0">
                <a:effectLst/>
              </a:rPr>
              <a:t>newbalanceOrig - The new balance of the customer initiating the transaction after the transaction is complete.</a:t>
            </a:r>
          </a:p>
          <a:p>
            <a:pPr algn="l">
              <a:lnSpc>
                <a:spcPct val="120000"/>
              </a:lnSpc>
              <a:buFont typeface="+mj-lt"/>
              <a:buAutoNum type="arabicPeriod"/>
            </a:pPr>
            <a:r>
              <a:rPr lang="en-US" sz="2100" b="0" i="0" dirty="0">
                <a:effectLst/>
              </a:rPr>
              <a:t>nameDest - The recipient of the transaction.</a:t>
            </a:r>
          </a:p>
          <a:p>
            <a:pPr algn="l">
              <a:lnSpc>
                <a:spcPct val="120000"/>
              </a:lnSpc>
              <a:buFont typeface="+mj-lt"/>
              <a:buAutoNum type="arabicPeriod"/>
            </a:pPr>
            <a:r>
              <a:rPr lang="en-US" sz="2100" b="0" i="0" dirty="0">
                <a:effectLst/>
              </a:rPr>
              <a:t>oldbalanceDest - The initial balance of the recipient before the transaction.</a:t>
            </a:r>
          </a:p>
          <a:p>
            <a:pPr algn="l">
              <a:lnSpc>
                <a:spcPct val="120000"/>
              </a:lnSpc>
              <a:buFont typeface="+mj-lt"/>
              <a:buAutoNum type="arabicPeriod"/>
            </a:pPr>
            <a:r>
              <a:rPr lang="en-US" sz="2100" b="0" i="0" dirty="0">
                <a:effectLst/>
              </a:rPr>
              <a:t>newbalanceDest - The new balance of the recipient after the transaction.</a:t>
            </a:r>
          </a:p>
          <a:p>
            <a:pPr algn="l">
              <a:lnSpc>
                <a:spcPct val="120000"/>
              </a:lnSpc>
              <a:buFont typeface="+mj-lt"/>
              <a:buAutoNum type="arabicPeriod"/>
            </a:pPr>
            <a:r>
              <a:rPr lang="en-US" sz="2100" b="0" i="0" dirty="0">
                <a:effectLst/>
              </a:rPr>
              <a:t> is Fraud - A binary indicator of whether the transaction is fraudulent.</a:t>
            </a:r>
          </a:p>
          <a:p>
            <a:pPr algn="l">
              <a:lnSpc>
                <a:spcPct val="120000"/>
              </a:lnSpc>
              <a:buFont typeface="+mj-lt"/>
              <a:buAutoNum type="arabicPeriod"/>
            </a:pPr>
            <a:r>
              <a:rPr lang="en-US" sz="2100" b="0" i="0" dirty="0">
                <a:effectLst/>
              </a:rPr>
              <a:t> isFlaggedFraud - A binary indicator of whether the transaction is flagged as fraudulent by the simulation.</a:t>
            </a:r>
          </a:p>
          <a:p>
            <a:pPr marL="0" indent="0" algn="just">
              <a:lnSpc>
                <a:spcPct val="150000"/>
              </a:lnSpc>
              <a:buNone/>
            </a:pPr>
            <a:endParaRPr lang="en-US" sz="1600" b="0" i="0" dirty="0">
              <a:effectLst/>
            </a:endParaRPr>
          </a:p>
        </p:txBody>
      </p:sp>
    </p:spTree>
    <p:extLst>
      <p:ext uri="{BB962C8B-B14F-4D97-AF65-F5344CB8AC3E}">
        <p14:creationId xmlns:p14="http://schemas.microsoft.com/office/powerpoint/2010/main" val="363279938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sz="2800" b="1" dirty="0"/>
              <a:t>Cleaning/Pre-processing</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70500" y="1957097"/>
            <a:ext cx="7454077" cy="3193402"/>
          </a:xfrm>
        </p:spPr>
        <p:txBody>
          <a:bodyPr>
            <a:normAutofit fontScale="92500" lnSpcReduction="10000"/>
          </a:bodyPr>
          <a:lstStyle/>
          <a:p>
            <a:pPr marL="0" indent="0" algn="l">
              <a:lnSpc>
                <a:spcPct val="150000"/>
              </a:lnSpc>
              <a:buNone/>
            </a:pPr>
            <a:r>
              <a:rPr lang="en-US" sz="1600" b="0" i="0" dirty="0">
                <a:effectLst/>
              </a:rPr>
              <a:t>The dataset requires some pre-processing and cleaning before being used for analysis. This includes:</a:t>
            </a:r>
          </a:p>
          <a:p>
            <a:pPr algn="l">
              <a:lnSpc>
                <a:spcPct val="150000"/>
              </a:lnSpc>
              <a:buFont typeface="+mj-lt"/>
              <a:buAutoNum type="arabicPeriod"/>
            </a:pPr>
            <a:r>
              <a:rPr lang="en-US" sz="1600" b="0" i="0" dirty="0">
                <a:effectLst/>
              </a:rPr>
              <a:t>Removing duplicate rows and checking for missing values.</a:t>
            </a:r>
          </a:p>
          <a:p>
            <a:pPr algn="l">
              <a:lnSpc>
                <a:spcPct val="150000"/>
              </a:lnSpc>
              <a:buFont typeface="+mj-lt"/>
              <a:buAutoNum type="arabicPeriod"/>
            </a:pPr>
            <a:r>
              <a:rPr lang="en-US" sz="1600" b="0" i="0" dirty="0">
                <a:effectLst/>
              </a:rPr>
              <a:t>Removing irrelevant columns that are not useful for analysis.</a:t>
            </a:r>
          </a:p>
          <a:p>
            <a:pPr algn="l">
              <a:lnSpc>
                <a:spcPct val="150000"/>
              </a:lnSpc>
              <a:buFont typeface="+mj-lt"/>
              <a:buAutoNum type="arabicPeriod"/>
            </a:pPr>
            <a:r>
              <a:rPr lang="en-US" sz="1600" b="0" i="0" dirty="0">
                <a:effectLst/>
              </a:rPr>
              <a:t>Addressing class imbalance, as the dataset has many non-fraudulent transactions compared to fraudulent transactions.</a:t>
            </a:r>
          </a:p>
          <a:p>
            <a:pPr algn="l">
              <a:lnSpc>
                <a:spcPct val="150000"/>
              </a:lnSpc>
              <a:buFont typeface="+mj-lt"/>
              <a:buAutoNum type="arabicPeriod"/>
            </a:pPr>
            <a:r>
              <a:rPr lang="en-US" sz="1600" b="0" i="0" dirty="0">
                <a:effectLst/>
              </a:rPr>
              <a:t>Normalizing the numerical variables to a common scale, as they have different ranges.</a:t>
            </a:r>
          </a:p>
          <a:p>
            <a:pPr marL="0" indent="0" algn="just">
              <a:lnSpc>
                <a:spcPct val="150000"/>
              </a:lnSpc>
              <a:buNone/>
            </a:pPr>
            <a:endParaRPr lang="en-US" sz="1600" b="0" i="0" dirty="0">
              <a:effectLst/>
            </a:endParaRPr>
          </a:p>
        </p:txBody>
      </p:sp>
    </p:spTree>
    <p:extLst>
      <p:ext uri="{BB962C8B-B14F-4D97-AF65-F5344CB8AC3E}">
        <p14:creationId xmlns:p14="http://schemas.microsoft.com/office/powerpoint/2010/main" val="268567295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70500" y="0"/>
            <a:ext cx="7434070" cy="1474330"/>
          </a:xfrm>
        </p:spPr>
        <p:txBody>
          <a:bodyPr>
            <a:normAutofit/>
          </a:bodyPr>
          <a:lstStyle/>
          <a:p>
            <a:pPr algn="l"/>
            <a:r>
              <a:rPr lang="en-US" sz="2800" b="1" dirty="0"/>
              <a:t>Visualizations</a:t>
            </a:r>
          </a:p>
        </p:txBody>
      </p:sp>
      <p:pic>
        <p:nvPicPr>
          <p:cNvPr id="5" name="Content Placeholder 4">
            <a:extLst>
              <a:ext uri="{FF2B5EF4-FFF2-40B4-BE49-F238E27FC236}">
                <a16:creationId xmlns:a16="http://schemas.microsoft.com/office/drawing/2014/main" id="{1C0E483C-4712-895C-338B-AF3968DA6AC1}"/>
              </a:ext>
            </a:extLst>
          </p:cNvPr>
          <p:cNvPicPr>
            <a:picLocks noGrp="1" noChangeAspect="1"/>
          </p:cNvPicPr>
          <p:nvPr>
            <p:ph idx="1"/>
          </p:nvPr>
        </p:nvPicPr>
        <p:blipFill>
          <a:blip r:embed="rId3"/>
          <a:stretch>
            <a:fillRect/>
          </a:stretch>
        </p:blipFill>
        <p:spPr>
          <a:xfrm>
            <a:off x="4132286" y="2294727"/>
            <a:ext cx="4653323" cy="3192462"/>
          </a:xfrm>
        </p:spPr>
      </p:pic>
      <p:sp>
        <p:nvSpPr>
          <p:cNvPr id="6" name="Content Placeholder 2">
            <a:extLst>
              <a:ext uri="{FF2B5EF4-FFF2-40B4-BE49-F238E27FC236}">
                <a16:creationId xmlns:a16="http://schemas.microsoft.com/office/drawing/2014/main" id="{7411AB7F-15F2-40B5-07FB-409DB89528FC}"/>
              </a:ext>
            </a:extLst>
          </p:cNvPr>
          <p:cNvSpPr txBox="1">
            <a:spLocks/>
          </p:cNvSpPr>
          <p:nvPr/>
        </p:nvSpPr>
        <p:spPr>
          <a:xfrm>
            <a:off x="4060496" y="1173325"/>
            <a:ext cx="7454077" cy="8514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1600" dirty="0"/>
              <a:t>1. The chart illustrates the fraudulent and non-fraudulent transactions in the dataset.</a:t>
            </a:r>
          </a:p>
        </p:txBody>
      </p:sp>
    </p:spTree>
    <p:extLst>
      <p:ext uri="{BB962C8B-B14F-4D97-AF65-F5344CB8AC3E}">
        <p14:creationId xmlns:p14="http://schemas.microsoft.com/office/powerpoint/2010/main" val="87742040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883887" y="398885"/>
            <a:ext cx="7454077" cy="3193402"/>
          </a:xfrm>
        </p:spPr>
        <p:txBody>
          <a:bodyPr>
            <a:normAutofit/>
          </a:bodyPr>
          <a:lstStyle/>
          <a:p>
            <a:pPr marL="342900" indent="-342900" algn="just">
              <a:lnSpc>
                <a:spcPct val="150000"/>
              </a:lnSpc>
              <a:buAutoNum type="arabicPeriod" startAt="2"/>
            </a:pPr>
            <a:r>
              <a:rPr lang="en-US" sz="1600" b="0" i="0" dirty="0">
                <a:effectLst/>
              </a:rPr>
              <a:t>The chart illustrates the percentage of transaction types present in the dataset.</a:t>
            </a:r>
          </a:p>
          <a:p>
            <a:pPr marL="0" indent="0" algn="just">
              <a:lnSpc>
                <a:spcPct val="150000"/>
              </a:lnSpc>
              <a:buNone/>
            </a:pPr>
            <a:endParaRPr lang="en-US" sz="1600" b="0" i="0" dirty="0">
              <a:effectLst/>
            </a:endParaRPr>
          </a:p>
        </p:txBody>
      </p:sp>
      <p:pic>
        <p:nvPicPr>
          <p:cNvPr id="7" name="Picture 6">
            <a:extLst>
              <a:ext uri="{FF2B5EF4-FFF2-40B4-BE49-F238E27FC236}">
                <a16:creationId xmlns:a16="http://schemas.microsoft.com/office/drawing/2014/main" id="{809F1F48-8AC8-D13A-1DE0-C98568539D83}"/>
              </a:ext>
            </a:extLst>
          </p:cNvPr>
          <p:cNvPicPr>
            <a:picLocks noChangeAspect="1"/>
          </p:cNvPicPr>
          <p:nvPr/>
        </p:nvPicPr>
        <p:blipFill>
          <a:blip r:embed="rId3"/>
          <a:stretch>
            <a:fillRect/>
          </a:stretch>
        </p:blipFill>
        <p:spPr>
          <a:xfrm>
            <a:off x="4175566" y="1554035"/>
            <a:ext cx="6870717" cy="4076503"/>
          </a:xfrm>
          <a:prstGeom prst="rect">
            <a:avLst/>
          </a:prstGeom>
        </p:spPr>
      </p:pic>
    </p:spTree>
    <p:extLst>
      <p:ext uri="{BB962C8B-B14F-4D97-AF65-F5344CB8AC3E}">
        <p14:creationId xmlns:p14="http://schemas.microsoft.com/office/powerpoint/2010/main" val="43285515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883887" y="398885"/>
            <a:ext cx="7454077" cy="3193402"/>
          </a:xfrm>
        </p:spPr>
        <p:txBody>
          <a:bodyPr>
            <a:normAutofit/>
          </a:bodyPr>
          <a:lstStyle/>
          <a:p>
            <a:pPr marL="342900" indent="-342900" algn="just">
              <a:lnSpc>
                <a:spcPct val="150000"/>
              </a:lnSpc>
              <a:buAutoNum type="arabicPeriod" startAt="3"/>
            </a:pPr>
            <a:r>
              <a:rPr lang="en-US" sz="1600" b="0" i="0" dirty="0">
                <a:effectLst/>
              </a:rPr>
              <a:t>The chart illustrates the total count of types of transactions present in the dataset.</a:t>
            </a:r>
          </a:p>
          <a:p>
            <a:pPr marL="0" indent="0" algn="just">
              <a:lnSpc>
                <a:spcPct val="150000"/>
              </a:lnSpc>
              <a:buNone/>
            </a:pPr>
            <a:endParaRPr lang="en-US" sz="1600" b="0" i="0" dirty="0">
              <a:effectLst/>
            </a:endParaRPr>
          </a:p>
        </p:txBody>
      </p:sp>
      <p:pic>
        <p:nvPicPr>
          <p:cNvPr id="4" name="Picture 3">
            <a:extLst>
              <a:ext uri="{FF2B5EF4-FFF2-40B4-BE49-F238E27FC236}">
                <a16:creationId xmlns:a16="http://schemas.microsoft.com/office/drawing/2014/main" id="{F13E6315-1609-B9B4-6DC5-30DA9DF172E5}"/>
              </a:ext>
            </a:extLst>
          </p:cNvPr>
          <p:cNvPicPr>
            <a:picLocks noChangeAspect="1"/>
          </p:cNvPicPr>
          <p:nvPr/>
        </p:nvPicPr>
        <p:blipFill>
          <a:blip r:embed="rId3"/>
          <a:stretch>
            <a:fillRect/>
          </a:stretch>
        </p:blipFill>
        <p:spPr>
          <a:xfrm>
            <a:off x="4616542" y="1358384"/>
            <a:ext cx="6721422" cy="4770533"/>
          </a:xfrm>
          <a:prstGeom prst="rect">
            <a:avLst/>
          </a:prstGeom>
        </p:spPr>
      </p:pic>
    </p:spTree>
    <p:extLst>
      <p:ext uri="{BB962C8B-B14F-4D97-AF65-F5344CB8AC3E}">
        <p14:creationId xmlns:p14="http://schemas.microsoft.com/office/powerpoint/2010/main" val="54244799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Vapor Trail design</Template>
  <TotalTime>143</TotalTime>
  <Words>603</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Helvetica Neue</vt:lpstr>
      <vt:lpstr>Vapor Trail</vt:lpstr>
      <vt:lpstr>Fraud Detection</vt:lpstr>
      <vt:lpstr>Agenda</vt:lpstr>
      <vt:lpstr>Introduction</vt:lpstr>
      <vt:lpstr>Characteristics</vt:lpstr>
      <vt:lpstr>Features </vt:lpstr>
      <vt:lpstr>Cleaning/Pre-processing</vt:lpstr>
      <vt:lpstr>Visualizations</vt:lpstr>
      <vt:lpstr>PowerPoint Presentation</vt:lpstr>
      <vt:lpstr>PowerPoint Presentation</vt:lpstr>
      <vt:lpstr>PowerPoint Presentation</vt:lpstr>
      <vt:lpstr>Summary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Detection</dc:title>
  <dc:creator>arthi komma</dc:creator>
  <cp:lastModifiedBy>arthi komma</cp:lastModifiedBy>
  <cp:revision>1</cp:revision>
  <dcterms:created xsi:type="dcterms:W3CDTF">2023-03-27T20:50:31Z</dcterms:created>
  <dcterms:modified xsi:type="dcterms:W3CDTF">2023-03-28T19:13:07Z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