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2" r:id="rId6"/>
    <p:sldId id="270" r:id="rId7"/>
    <p:sldId id="263" r:id="rId8"/>
    <p:sldId id="264" r:id="rId9"/>
    <p:sldId id="265" r:id="rId10"/>
    <p:sldId id="266" r:id="rId11"/>
    <p:sldId id="271" r:id="rId12"/>
    <p:sldId id="272"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9F64C5-69A5-49E3-8272-244A17856A58}" v="6" dt="2023-05-15T03:40:41.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8D9F64C5-69A5-49E3-8272-244A17856A58}"/>
    <pc:docChg chg="custSel modSld">
      <pc:chgData name="arthi komma" userId="3ff170ddf1d8a18d" providerId="LiveId" clId="{8D9F64C5-69A5-49E3-8272-244A17856A58}" dt="2023-05-15T03:41:11.306" v="19" actId="1076"/>
      <pc:docMkLst>
        <pc:docMk/>
      </pc:docMkLst>
      <pc:sldChg chg="modSp mod">
        <pc:chgData name="arthi komma" userId="3ff170ddf1d8a18d" providerId="LiveId" clId="{8D9F64C5-69A5-49E3-8272-244A17856A58}" dt="2023-05-15T03:37:28.451" v="4" actId="14100"/>
        <pc:sldMkLst>
          <pc:docMk/>
          <pc:sldMk cId="2738958327" sldId="262"/>
        </pc:sldMkLst>
        <pc:picChg chg="mod">
          <ac:chgData name="arthi komma" userId="3ff170ddf1d8a18d" providerId="LiveId" clId="{8D9F64C5-69A5-49E3-8272-244A17856A58}" dt="2023-05-15T03:37:18.166" v="2" actId="14100"/>
          <ac:picMkLst>
            <pc:docMk/>
            <pc:sldMk cId="2738958327" sldId="262"/>
            <ac:picMk id="6" creationId="{2AA37B2C-9B98-C8EC-44FC-4FE2375E0B7D}"/>
          </ac:picMkLst>
        </pc:picChg>
        <pc:picChg chg="mod">
          <ac:chgData name="arthi komma" userId="3ff170ddf1d8a18d" providerId="LiveId" clId="{8D9F64C5-69A5-49E3-8272-244A17856A58}" dt="2023-05-15T03:37:21.873" v="3" actId="14100"/>
          <ac:picMkLst>
            <pc:docMk/>
            <pc:sldMk cId="2738958327" sldId="262"/>
            <ac:picMk id="7" creationId="{541BC826-FA53-D8F0-CFEE-4D0341180C69}"/>
          </ac:picMkLst>
        </pc:picChg>
        <pc:picChg chg="mod">
          <ac:chgData name="arthi komma" userId="3ff170ddf1d8a18d" providerId="LiveId" clId="{8D9F64C5-69A5-49E3-8272-244A17856A58}" dt="2023-05-15T03:37:28.451" v="4" actId="14100"/>
          <ac:picMkLst>
            <pc:docMk/>
            <pc:sldMk cId="2738958327" sldId="262"/>
            <ac:picMk id="11" creationId="{FB7A9E39-7E8F-A450-B9EA-D84CE4AC2F5F}"/>
          </ac:picMkLst>
        </pc:picChg>
      </pc:sldChg>
      <pc:sldChg chg="modSp mod">
        <pc:chgData name="arthi komma" userId="3ff170ddf1d8a18d" providerId="LiveId" clId="{8D9F64C5-69A5-49E3-8272-244A17856A58}" dt="2023-05-15T03:40:28.373" v="17" actId="313"/>
        <pc:sldMkLst>
          <pc:docMk/>
          <pc:sldMk cId="2546072458" sldId="267"/>
        </pc:sldMkLst>
        <pc:spChg chg="mod">
          <ac:chgData name="arthi komma" userId="3ff170ddf1d8a18d" providerId="LiveId" clId="{8D9F64C5-69A5-49E3-8272-244A17856A58}" dt="2023-05-15T03:40:28.373" v="17" actId="313"/>
          <ac:spMkLst>
            <pc:docMk/>
            <pc:sldMk cId="2546072458" sldId="267"/>
            <ac:spMk id="3" creationId="{F3B43957-21C2-1243-220B-8F4E9BC80A00}"/>
          </ac:spMkLst>
        </pc:spChg>
      </pc:sldChg>
      <pc:sldChg chg="modSp mod">
        <pc:chgData name="arthi komma" userId="3ff170ddf1d8a18d" providerId="LiveId" clId="{8D9F64C5-69A5-49E3-8272-244A17856A58}" dt="2023-05-15T03:40:53.930" v="18" actId="14100"/>
        <pc:sldMkLst>
          <pc:docMk/>
          <pc:sldMk cId="4182464124" sldId="268"/>
        </pc:sldMkLst>
        <pc:spChg chg="mod">
          <ac:chgData name="arthi komma" userId="3ff170ddf1d8a18d" providerId="LiveId" clId="{8D9F64C5-69A5-49E3-8272-244A17856A58}" dt="2023-05-15T03:40:53.930" v="18" actId="14100"/>
          <ac:spMkLst>
            <pc:docMk/>
            <pc:sldMk cId="4182464124" sldId="268"/>
            <ac:spMk id="5" creationId="{DFE52556-11AF-F9CC-3F1E-22CBAC369D8C}"/>
          </ac:spMkLst>
        </pc:spChg>
      </pc:sldChg>
      <pc:sldChg chg="modSp mod">
        <pc:chgData name="arthi komma" userId="3ff170ddf1d8a18d" providerId="LiveId" clId="{8D9F64C5-69A5-49E3-8272-244A17856A58}" dt="2023-05-15T03:41:11.306" v="19" actId="1076"/>
        <pc:sldMkLst>
          <pc:docMk/>
          <pc:sldMk cId="372010076" sldId="271"/>
        </pc:sldMkLst>
        <pc:picChg chg="mod">
          <ac:chgData name="arthi komma" userId="3ff170ddf1d8a18d" providerId="LiveId" clId="{8D9F64C5-69A5-49E3-8272-244A17856A58}" dt="2023-05-15T03:41:11.306" v="19" actId="1076"/>
          <ac:picMkLst>
            <pc:docMk/>
            <pc:sldMk cId="372010076" sldId="271"/>
            <ac:picMk id="7" creationId="{C3536FB5-455F-FD5B-DF71-7AB08354E19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8221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2041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7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6012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5/14/2023</a:t>
            </a:fld>
            <a:endParaRPr lang="en-US" dirty="0"/>
          </a:p>
        </p:txBody>
      </p:sp>
    </p:spTree>
    <p:extLst>
      <p:ext uri="{BB962C8B-B14F-4D97-AF65-F5344CB8AC3E}">
        <p14:creationId xmlns:p14="http://schemas.microsoft.com/office/powerpoint/2010/main" val="113723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6228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454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1845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4234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125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202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7746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12FAFD8-F6C8-7368-8171-1C30CEF19E78}"/>
              </a:ext>
            </a:extLst>
          </p:cNvPr>
          <p:cNvSpPr>
            <a:spLocks noGrp="1"/>
          </p:cNvSpPr>
          <p:nvPr>
            <p:ph type="ctrTitle"/>
          </p:nvPr>
        </p:nvSpPr>
        <p:spPr>
          <a:xfrm>
            <a:off x="421939" y="665133"/>
            <a:ext cx="6131541" cy="3066706"/>
          </a:xfrm>
        </p:spPr>
        <p:txBody>
          <a:bodyPr anchor="b">
            <a:normAutofit/>
          </a:bodyPr>
          <a:lstStyle/>
          <a:p>
            <a:pPr algn="ctr"/>
            <a:r>
              <a:rPr lang="en-US" dirty="0"/>
              <a:t>SHIPMENT OPTIMIZATION</a:t>
            </a:r>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583C9939-A098-6F74-A72B-9BD63073FAD0}"/>
              </a:ext>
            </a:extLst>
          </p:cNvPr>
          <p:cNvPicPr>
            <a:picLocks noChangeAspect="1"/>
          </p:cNvPicPr>
          <p:nvPr/>
        </p:nvPicPr>
        <p:blipFill rotWithShape="1">
          <a:blip r:embed="rId2"/>
          <a:srcRect l="16013" r="11021"/>
          <a:stretch/>
        </p:blipFill>
        <p:spPr>
          <a:xfrm>
            <a:off x="7005099" y="-38090"/>
            <a:ext cx="520595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6" name="Title 1">
            <a:extLst>
              <a:ext uri="{FF2B5EF4-FFF2-40B4-BE49-F238E27FC236}">
                <a16:creationId xmlns:a16="http://schemas.microsoft.com/office/drawing/2014/main" id="{0DBFB1EF-7ACD-F996-306C-CDF7B05601D1}"/>
              </a:ext>
            </a:extLst>
          </p:cNvPr>
          <p:cNvSpPr txBox="1">
            <a:spLocks/>
          </p:cNvSpPr>
          <p:nvPr/>
        </p:nvSpPr>
        <p:spPr>
          <a:xfrm>
            <a:off x="513672" y="4277706"/>
            <a:ext cx="6131541" cy="1017213"/>
          </a:xfrm>
          <a:prstGeom prst="rect">
            <a:avLst/>
          </a:prstGeom>
        </p:spPr>
        <p:txBody>
          <a:bodyPr vert="horz" lIns="109728" tIns="109728" rIns="109728" bIns="91440" rtlCol="0" anchor="b">
            <a:normAutofit/>
          </a:bodyPr>
          <a:lstStyle>
            <a:lvl1pPr algn="l" defTabSz="914400" rtl="0" eaLnBrk="1" latinLnBrk="0" hangingPunct="1">
              <a:lnSpc>
                <a:spcPct val="120000"/>
              </a:lnSpc>
              <a:spcBef>
                <a:spcPct val="0"/>
              </a:spcBef>
              <a:buNone/>
              <a:defRPr sz="5400" b="1" kern="1200" spc="150" baseline="0">
                <a:solidFill>
                  <a:schemeClr val="tx1">
                    <a:lumMod val="85000"/>
                    <a:lumOff val="15000"/>
                  </a:schemeClr>
                </a:solidFill>
                <a:latin typeface="+mj-lt"/>
                <a:ea typeface="+mj-ea"/>
                <a:cs typeface="+mj-cs"/>
              </a:defRPr>
            </a:lvl1pPr>
          </a:lstStyle>
          <a:p>
            <a:pPr algn="ctr"/>
            <a:r>
              <a:rPr lang="en-US" sz="1400" dirty="0"/>
              <a:t>Sri Sai Srikar Bollapragada</a:t>
            </a:r>
          </a:p>
          <a:p>
            <a:pPr algn="ctr"/>
            <a:r>
              <a:rPr lang="en-US" sz="1400" dirty="0"/>
              <a:t>Nazari Sai Deepak</a:t>
            </a:r>
          </a:p>
          <a:p>
            <a:pPr algn="ctr"/>
            <a:r>
              <a:rPr lang="en-US" sz="1400" dirty="0"/>
              <a:t>Arthi Komma</a:t>
            </a:r>
          </a:p>
        </p:txBody>
      </p:sp>
    </p:spTree>
    <p:extLst>
      <p:ext uri="{BB962C8B-B14F-4D97-AF65-F5344CB8AC3E}">
        <p14:creationId xmlns:p14="http://schemas.microsoft.com/office/powerpoint/2010/main" val="281550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03BA61D6-1622-5E8D-5CAC-B4222E81DBCC}"/>
              </a:ext>
            </a:extLst>
          </p:cNvPr>
          <p:cNvSpPr txBox="1"/>
          <p:nvPr/>
        </p:nvSpPr>
        <p:spPr>
          <a:xfrm>
            <a:off x="307686" y="265769"/>
            <a:ext cx="11630314" cy="338554"/>
          </a:xfrm>
          <a:prstGeom prst="rect">
            <a:avLst/>
          </a:prstGeom>
          <a:noFill/>
        </p:spPr>
        <p:txBody>
          <a:bodyPr wrap="square">
            <a:spAutoFit/>
          </a:bodyPr>
          <a:lstStyle/>
          <a:p>
            <a:pPr marL="285750" indent="-285750">
              <a:buFont typeface="Arial" panose="020B0604020202020204" pitchFamily="34" charset="0"/>
              <a:buChar char="•"/>
            </a:pPr>
            <a:r>
              <a:rPr lang="en-US" sz="1600" dirty="0"/>
              <a:t>The chart showing the distance between all the considered cities</a:t>
            </a:r>
            <a:endParaRPr lang="en-US" dirty="0"/>
          </a:p>
        </p:txBody>
      </p:sp>
      <p:sp>
        <p:nvSpPr>
          <p:cNvPr id="6" name="AutoShape 4">
            <a:extLst>
              <a:ext uri="{FF2B5EF4-FFF2-40B4-BE49-F238E27FC236}">
                <a16:creationId xmlns:a16="http://schemas.microsoft.com/office/drawing/2014/main" id="{A3A71263-361C-164E-5214-6800822A91ED}"/>
              </a:ext>
            </a:extLst>
          </p:cNvPr>
          <p:cNvSpPr>
            <a:spLocks noChangeAspect="1" noChangeArrowheads="1"/>
          </p:cNvSpPr>
          <p:nvPr/>
        </p:nvSpPr>
        <p:spPr bwMode="auto">
          <a:xfrm>
            <a:off x="5943600" y="3276600"/>
            <a:ext cx="3417216" cy="2773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A481981-6483-5632-D2D5-761E7082D396}"/>
              </a:ext>
            </a:extLst>
          </p:cNvPr>
          <p:cNvPicPr>
            <a:picLocks noChangeAspect="1"/>
          </p:cNvPicPr>
          <p:nvPr/>
        </p:nvPicPr>
        <p:blipFill>
          <a:blip r:embed="rId2"/>
          <a:stretch>
            <a:fillRect/>
          </a:stretch>
        </p:blipFill>
        <p:spPr>
          <a:xfrm>
            <a:off x="438086" y="924296"/>
            <a:ext cx="5348660" cy="4760536"/>
          </a:xfrm>
          <a:prstGeom prst="rect">
            <a:avLst/>
          </a:prstGeom>
        </p:spPr>
      </p:pic>
      <p:pic>
        <p:nvPicPr>
          <p:cNvPr id="13" name="Picture 12">
            <a:extLst>
              <a:ext uri="{FF2B5EF4-FFF2-40B4-BE49-F238E27FC236}">
                <a16:creationId xmlns:a16="http://schemas.microsoft.com/office/drawing/2014/main" id="{2A443C02-4D90-11C2-D994-26C7E8F95B5E}"/>
              </a:ext>
            </a:extLst>
          </p:cNvPr>
          <p:cNvPicPr>
            <a:picLocks noChangeAspect="1"/>
          </p:cNvPicPr>
          <p:nvPr/>
        </p:nvPicPr>
        <p:blipFill>
          <a:blip r:embed="rId3"/>
          <a:stretch>
            <a:fillRect/>
          </a:stretch>
        </p:blipFill>
        <p:spPr>
          <a:xfrm>
            <a:off x="6017986" y="924297"/>
            <a:ext cx="5485169" cy="4760536"/>
          </a:xfrm>
          <a:prstGeom prst="rect">
            <a:avLst/>
          </a:prstGeom>
        </p:spPr>
      </p:pic>
    </p:spTree>
    <p:extLst>
      <p:ext uri="{BB962C8B-B14F-4D97-AF65-F5344CB8AC3E}">
        <p14:creationId xmlns:p14="http://schemas.microsoft.com/office/powerpoint/2010/main" val="386064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03BA61D6-1622-5E8D-5CAC-B4222E81DBCC}"/>
              </a:ext>
            </a:extLst>
          </p:cNvPr>
          <p:cNvSpPr txBox="1"/>
          <p:nvPr/>
        </p:nvSpPr>
        <p:spPr>
          <a:xfrm>
            <a:off x="307686" y="265769"/>
            <a:ext cx="11630314" cy="338554"/>
          </a:xfrm>
          <a:prstGeom prst="rect">
            <a:avLst/>
          </a:prstGeom>
          <a:noFill/>
        </p:spPr>
        <p:txBody>
          <a:bodyPr wrap="square">
            <a:spAutoFit/>
          </a:bodyPr>
          <a:lstStyle/>
          <a:p>
            <a:r>
              <a:rPr lang="en-US" sz="1600" dirty="0"/>
              <a:t>Displaying the optimal distance between the considered cities</a:t>
            </a:r>
            <a:endParaRPr lang="en-US" dirty="0"/>
          </a:p>
        </p:txBody>
      </p:sp>
      <p:pic>
        <p:nvPicPr>
          <p:cNvPr id="4" name="Picture 3">
            <a:extLst>
              <a:ext uri="{FF2B5EF4-FFF2-40B4-BE49-F238E27FC236}">
                <a16:creationId xmlns:a16="http://schemas.microsoft.com/office/drawing/2014/main" id="{119D3CA9-790A-447D-2ED5-02BC9924AE7F}"/>
              </a:ext>
            </a:extLst>
          </p:cNvPr>
          <p:cNvPicPr>
            <a:picLocks noChangeAspect="1"/>
          </p:cNvPicPr>
          <p:nvPr/>
        </p:nvPicPr>
        <p:blipFill>
          <a:blip r:embed="rId2"/>
          <a:stretch>
            <a:fillRect/>
          </a:stretch>
        </p:blipFill>
        <p:spPr>
          <a:xfrm>
            <a:off x="168450" y="849419"/>
            <a:ext cx="6128656" cy="4854361"/>
          </a:xfrm>
          <a:prstGeom prst="rect">
            <a:avLst/>
          </a:prstGeom>
        </p:spPr>
      </p:pic>
      <p:pic>
        <p:nvPicPr>
          <p:cNvPr id="7" name="Picture 6">
            <a:extLst>
              <a:ext uri="{FF2B5EF4-FFF2-40B4-BE49-F238E27FC236}">
                <a16:creationId xmlns:a16="http://schemas.microsoft.com/office/drawing/2014/main" id="{C3536FB5-455F-FD5B-DF71-7AB08354E19F}"/>
              </a:ext>
            </a:extLst>
          </p:cNvPr>
          <p:cNvPicPr>
            <a:picLocks noChangeAspect="1"/>
          </p:cNvPicPr>
          <p:nvPr/>
        </p:nvPicPr>
        <p:blipFill>
          <a:blip r:embed="rId3"/>
          <a:stretch>
            <a:fillRect/>
          </a:stretch>
        </p:blipFill>
        <p:spPr>
          <a:xfrm>
            <a:off x="6367939" y="721000"/>
            <a:ext cx="5022015" cy="6020322"/>
          </a:xfrm>
          <a:prstGeom prst="rect">
            <a:avLst/>
          </a:prstGeom>
        </p:spPr>
      </p:pic>
    </p:spTree>
    <p:extLst>
      <p:ext uri="{BB962C8B-B14F-4D97-AF65-F5344CB8AC3E}">
        <p14:creationId xmlns:p14="http://schemas.microsoft.com/office/powerpoint/2010/main" val="37201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03BA61D6-1622-5E8D-5CAC-B4222E81DBCC}"/>
              </a:ext>
            </a:extLst>
          </p:cNvPr>
          <p:cNvSpPr txBox="1"/>
          <p:nvPr/>
        </p:nvSpPr>
        <p:spPr>
          <a:xfrm>
            <a:off x="307686" y="265769"/>
            <a:ext cx="11630314" cy="338554"/>
          </a:xfrm>
          <a:prstGeom prst="rect">
            <a:avLst/>
          </a:prstGeom>
          <a:noFill/>
        </p:spPr>
        <p:txBody>
          <a:bodyPr wrap="square">
            <a:spAutoFit/>
          </a:bodyPr>
          <a:lstStyle/>
          <a:p>
            <a:r>
              <a:rPr lang="en-US" sz="1600" dirty="0"/>
              <a:t>Displaying the from-to route to get the optimal distance</a:t>
            </a:r>
            <a:endParaRPr lang="en-US" dirty="0"/>
          </a:p>
        </p:txBody>
      </p:sp>
      <p:pic>
        <p:nvPicPr>
          <p:cNvPr id="5" name="Picture 4">
            <a:extLst>
              <a:ext uri="{FF2B5EF4-FFF2-40B4-BE49-F238E27FC236}">
                <a16:creationId xmlns:a16="http://schemas.microsoft.com/office/drawing/2014/main" id="{24FC9ABF-8019-4DCE-94B0-D8F8B10F3EC7}"/>
              </a:ext>
            </a:extLst>
          </p:cNvPr>
          <p:cNvPicPr>
            <a:picLocks noChangeAspect="1"/>
          </p:cNvPicPr>
          <p:nvPr/>
        </p:nvPicPr>
        <p:blipFill>
          <a:blip r:embed="rId2"/>
          <a:stretch>
            <a:fillRect/>
          </a:stretch>
        </p:blipFill>
        <p:spPr>
          <a:xfrm>
            <a:off x="409826" y="604323"/>
            <a:ext cx="5312244" cy="3873409"/>
          </a:xfrm>
          <a:prstGeom prst="rect">
            <a:avLst/>
          </a:prstGeom>
        </p:spPr>
      </p:pic>
      <p:pic>
        <p:nvPicPr>
          <p:cNvPr id="9" name="Picture 8">
            <a:extLst>
              <a:ext uri="{FF2B5EF4-FFF2-40B4-BE49-F238E27FC236}">
                <a16:creationId xmlns:a16="http://schemas.microsoft.com/office/drawing/2014/main" id="{B5275248-C481-D846-D30B-02BD6E266091}"/>
              </a:ext>
            </a:extLst>
          </p:cNvPr>
          <p:cNvPicPr>
            <a:picLocks noChangeAspect="1"/>
          </p:cNvPicPr>
          <p:nvPr/>
        </p:nvPicPr>
        <p:blipFill>
          <a:blip r:embed="rId3"/>
          <a:stretch>
            <a:fillRect/>
          </a:stretch>
        </p:blipFill>
        <p:spPr>
          <a:xfrm>
            <a:off x="5824209" y="604323"/>
            <a:ext cx="5483477" cy="3873409"/>
          </a:xfrm>
          <a:prstGeom prst="rect">
            <a:avLst/>
          </a:prstGeom>
        </p:spPr>
      </p:pic>
      <p:pic>
        <p:nvPicPr>
          <p:cNvPr id="13" name="Picture 12">
            <a:extLst>
              <a:ext uri="{FF2B5EF4-FFF2-40B4-BE49-F238E27FC236}">
                <a16:creationId xmlns:a16="http://schemas.microsoft.com/office/drawing/2014/main" id="{DB843B63-1831-9FBB-3D61-2287D18E7E90}"/>
              </a:ext>
            </a:extLst>
          </p:cNvPr>
          <p:cNvPicPr>
            <a:picLocks noChangeAspect="1"/>
          </p:cNvPicPr>
          <p:nvPr/>
        </p:nvPicPr>
        <p:blipFill>
          <a:blip r:embed="rId4"/>
          <a:stretch>
            <a:fillRect/>
          </a:stretch>
        </p:blipFill>
        <p:spPr>
          <a:xfrm>
            <a:off x="3144663" y="4545046"/>
            <a:ext cx="4883191" cy="2245640"/>
          </a:xfrm>
          <a:prstGeom prst="rect">
            <a:avLst/>
          </a:prstGeom>
        </p:spPr>
      </p:pic>
    </p:spTree>
    <p:extLst>
      <p:ext uri="{BB962C8B-B14F-4D97-AF65-F5344CB8AC3E}">
        <p14:creationId xmlns:p14="http://schemas.microsoft.com/office/powerpoint/2010/main" val="171362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3976463" y="279502"/>
            <a:ext cx="7060135" cy="1115666"/>
          </a:xfrm>
        </p:spPr>
        <p:txBody>
          <a:bodyPr vert="horz" lIns="109728" tIns="109728" rIns="109728" bIns="91440" rtlCol="0" anchor="b">
            <a:normAutofit fontScale="90000"/>
          </a:bodyPr>
          <a:lstStyle/>
          <a:p>
            <a:pPr>
              <a:lnSpc>
                <a:spcPct val="120000"/>
              </a:lnSpc>
            </a:pPr>
            <a:r>
              <a:rPr lang="en-US" sz="5400" dirty="0">
                <a:solidFill>
                  <a:schemeClr val="tx1">
                    <a:lumMod val="85000"/>
                    <a:lumOff val="15000"/>
                  </a:schemeClr>
                </a:solidFill>
              </a:rPr>
              <a:t>Conclusion</a:t>
            </a: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BFE1FC40-21B4-E6A5-ADC5-0F0872421D96}"/>
              </a:ext>
            </a:extLst>
          </p:cNvPr>
          <p:cNvPicPr>
            <a:picLocks noChangeAspect="1"/>
          </p:cNvPicPr>
          <p:nvPr/>
        </p:nvPicPr>
        <p:blipFill rotWithShape="1">
          <a:blip r:embed="rId2"/>
          <a:srcRect l="16013" r="11021"/>
          <a:stretch/>
        </p:blipFill>
        <p:spPr>
          <a:xfrm rot="10800000">
            <a:off x="-559097" y="10"/>
            <a:ext cx="4055519"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3" name="TextBox 2">
            <a:extLst>
              <a:ext uri="{FF2B5EF4-FFF2-40B4-BE49-F238E27FC236}">
                <a16:creationId xmlns:a16="http://schemas.microsoft.com/office/drawing/2014/main" id="{F3B43957-21C2-1243-220B-8F4E9BC80A00}"/>
              </a:ext>
            </a:extLst>
          </p:cNvPr>
          <p:cNvSpPr txBox="1"/>
          <p:nvPr/>
        </p:nvSpPr>
        <p:spPr>
          <a:xfrm>
            <a:off x="4125139" y="1764631"/>
            <a:ext cx="7253014" cy="4154984"/>
          </a:xfrm>
          <a:prstGeom prst="rect">
            <a:avLst/>
          </a:prstGeom>
          <a:noFill/>
        </p:spPr>
        <p:txBody>
          <a:bodyPr wrap="square">
            <a:spAutoFit/>
          </a:bodyPr>
          <a:lstStyle/>
          <a:p>
            <a:pPr algn="just"/>
            <a:r>
              <a:rPr lang="en-US" sz="2400" dirty="0"/>
              <a:t>In this project, we aimed to identify the optimized shipment path between different cities. We utilized the graphframes module in pyspark, networkX module in python along with openstreetmapAPI and MongoDB for storage. We initially tried using GraphX, but found it to be incompatible with Python, so we had to try several options before settling on networkX. Through this project we tackled many challenges in our path to achieve desired results.</a:t>
            </a:r>
          </a:p>
        </p:txBody>
      </p:sp>
    </p:spTree>
    <p:extLst>
      <p:ext uri="{BB962C8B-B14F-4D97-AF65-F5344CB8AC3E}">
        <p14:creationId xmlns:p14="http://schemas.microsoft.com/office/powerpoint/2010/main" val="254607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4109368" y="307782"/>
            <a:ext cx="7315919" cy="983690"/>
          </a:xfrm>
        </p:spPr>
        <p:txBody>
          <a:bodyPr vert="horz" lIns="109728" tIns="109728" rIns="109728" bIns="91440" rtlCol="0" anchor="b">
            <a:normAutofit/>
          </a:bodyPr>
          <a:lstStyle/>
          <a:p>
            <a:pPr>
              <a:lnSpc>
                <a:spcPct val="120000"/>
              </a:lnSpc>
            </a:pPr>
            <a:r>
              <a:rPr lang="en-US" sz="2800" dirty="0">
                <a:solidFill>
                  <a:schemeClr val="tx1">
                    <a:lumMod val="85000"/>
                    <a:lumOff val="15000"/>
                  </a:schemeClr>
                </a:solidFill>
              </a:rPr>
              <a:t>What we learned from this project</a:t>
            </a: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BFE1FC40-21B4-E6A5-ADC5-0F0872421D96}"/>
              </a:ext>
            </a:extLst>
          </p:cNvPr>
          <p:cNvPicPr>
            <a:picLocks noChangeAspect="1"/>
          </p:cNvPicPr>
          <p:nvPr/>
        </p:nvPicPr>
        <p:blipFill rotWithShape="1">
          <a:blip r:embed="rId2"/>
          <a:srcRect l="16013" r="11021"/>
          <a:stretch/>
        </p:blipFill>
        <p:spPr>
          <a:xfrm rot="10800000">
            <a:off x="-559097" y="10"/>
            <a:ext cx="4055519"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TextBox 4">
            <a:extLst>
              <a:ext uri="{FF2B5EF4-FFF2-40B4-BE49-F238E27FC236}">
                <a16:creationId xmlns:a16="http://schemas.microsoft.com/office/drawing/2014/main" id="{DFE52556-11AF-F9CC-3F1E-22CBAC369D8C}"/>
              </a:ext>
            </a:extLst>
          </p:cNvPr>
          <p:cNvSpPr txBox="1"/>
          <p:nvPr/>
        </p:nvSpPr>
        <p:spPr>
          <a:xfrm>
            <a:off x="4125139" y="1951672"/>
            <a:ext cx="7300148" cy="1615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We explored GraphFrames module from pyspark.</a:t>
            </a:r>
          </a:p>
          <a:p>
            <a:pPr marL="285750" indent="-285750">
              <a:lnSpc>
                <a:spcPct val="150000"/>
              </a:lnSpc>
              <a:buFont typeface="Arial" panose="020B0604020202020204" pitchFamily="34" charset="0"/>
              <a:buChar char="•"/>
            </a:pPr>
            <a:r>
              <a:rPr lang="en-US" dirty="0"/>
              <a:t>Worked with NetworkX module in python.</a:t>
            </a:r>
          </a:p>
          <a:p>
            <a:pPr marL="285750" indent="-285750">
              <a:lnSpc>
                <a:spcPct val="150000"/>
              </a:lnSpc>
              <a:buFont typeface="Arial" panose="020B0604020202020204" pitchFamily="34" charset="0"/>
              <a:buChar char="•"/>
            </a:pPr>
            <a:r>
              <a:rPr lang="en-US" dirty="0"/>
              <a:t>Extracting and storing data from API’s and databases.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8246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42">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44">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46">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0" name="Freeform: Shape 48">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50">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Shape 52">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54">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56">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5" name="Rectangle 5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BFE1FC40-21B4-E6A5-ADC5-0F0872421D96}"/>
              </a:ext>
            </a:extLst>
          </p:cNvPr>
          <p:cNvPicPr>
            <a:picLocks noChangeAspect="1"/>
          </p:cNvPicPr>
          <p:nvPr/>
        </p:nvPicPr>
        <p:blipFill rotWithShape="1">
          <a:blip r:embed="rId2"/>
          <a:srcRect t="24453" r="-1" b="19282"/>
          <a:stretch/>
        </p:blipFill>
        <p:spPr>
          <a:xfrm rot="10800000">
            <a:off x="1524" y="10"/>
            <a:ext cx="12188952" cy="6857990"/>
          </a:xfrm>
          <a:prstGeom prst="rect">
            <a:avLst/>
          </a:prstGeom>
        </p:spPr>
      </p:pic>
      <p:sp>
        <p:nvSpPr>
          <p:cNvPr id="76" name="Freeform: Shape 60">
            <a:extLst>
              <a:ext uri="{FF2B5EF4-FFF2-40B4-BE49-F238E27FC236}">
                <a16:creationId xmlns:a16="http://schemas.microsoft.com/office/drawing/2014/main" id="{228A581D-1BC9-4759-AB42-F7685630E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260035"/>
            <a:ext cx="5959692" cy="3597965"/>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62">
            <a:extLst>
              <a:ext uri="{FF2B5EF4-FFF2-40B4-BE49-F238E27FC236}">
                <a16:creationId xmlns:a16="http://schemas.microsoft.com/office/drawing/2014/main" id="{87CE1C1F-C9E2-4C83-BA54-D7BC5D521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406833"/>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64">
            <a:extLst>
              <a:ext uri="{FF2B5EF4-FFF2-40B4-BE49-F238E27FC236}">
                <a16:creationId xmlns:a16="http://schemas.microsoft.com/office/drawing/2014/main" id="{831C0CFE-AC9D-4032-8A9F-36B1BA171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38" y="3568843"/>
            <a:ext cx="5185263" cy="3289157"/>
          </a:xfrm>
          <a:custGeom>
            <a:avLst/>
            <a:gdLst>
              <a:gd name="connsiteX0" fmla="*/ 2789606 w 5185263"/>
              <a:gd name="connsiteY0" fmla="*/ 547 h 3289157"/>
              <a:gd name="connsiteX1" fmla="*/ 3615203 w 5185263"/>
              <a:gd name="connsiteY1" fmla="*/ 212024 h 3289157"/>
              <a:gd name="connsiteX2" fmla="*/ 4640523 w 5185263"/>
              <a:gd name="connsiteY2" fmla="*/ 1554014 h 3289157"/>
              <a:gd name="connsiteX3" fmla="*/ 4740928 w 5185263"/>
              <a:gd name="connsiteY3" fmla="*/ 1771262 h 3289157"/>
              <a:gd name="connsiteX4" fmla="*/ 5154813 w 5185263"/>
              <a:gd name="connsiteY4" fmla="*/ 2853998 h 3289157"/>
              <a:gd name="connsiteX5" fmla="*/ 5185263 w 5185263"/>
              <a:gd name="connsiteY5" fmla="*/ 3088987 h 3289157"/>
              <a:gd name="connsiteX6" fmla="*/ 5179508 w 5185263"/>
              <a:gd name="connsiteY6" fmla="*/ 3289157 h 3289157"/>
              <a:gd name="connsiteX7" fmla="*/ 106551 w 5185263"/>
              <a:gd name="connsiteY7" fmla="*/ 3289157 h 3289157"/>
              <a:gd name="connsiteX8" fmla="*/ 64243 w 5185263"/>
              <a:gd name="connsiteY8" fmla="*/ 3124220 h 3289157"/>
              <a:gd name="connsiteX9" fmla="*/ 275 w 5185263"/>
              <a:gd name="connsiteY9" fmla="*/ 2548847 h 3289157"/>
              <a:gd name="connsiteX10" fmla="*/ 221692 w 5185263"/>
              <a:gd name="connsiteY10" fmla="*/ 1451188 h 3289157"/>
              <a:gd name="connsiteX11" fmla="*/ 1011126 w 5185263"/>
              <a:gd name="connsiteY11" fmla="*/ 710513 h 3289157"/>
              <a:gd name="connsiteX12" fmla="*/ 1331439 w 5185263"/>
              <a:gd name="connsiteY12" fmla="*/ 508693 h 3289157"/>
              <a:gd name="connsiteX13" fmla="*/ 2789606 w 5185263"/>
              <a:gd name="connsiteY13" fmla="*/ 547 h 328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5263" h="3289157">
                <a:moveTo>
                  <a:pt x="2789606" y="547"/>
                </a:moveTo>
                <a:cubicBezTo>
                  <a:pt x="3064091" y="7389"/>
                  <a:pt x="3335164" y="78419"/>
                  <a:pt x="3615203" y="212024"/>
                </a:cubicBezTo>
                <a:cubicBezTo>
                  <a:pt x="4105311" y="445850"/>
                  <a:pt x="4339344" y="895220"/>
                  <a:pt x="4640523" y="1554014"/>
                </a:cubicBezTo>
                <a:cubicBezTo>
                  <a:pt x="4674166" y="1627622"/>
                  <a:pt x="4708067" y="1700661"/>
                  <a:pt x="4740928" y="1771262"/>
                </a:cubicBezTo>
                <a:cubicBezTo>
                  <a:pt x="4918908" y="2154224"/>
                  <a:pt x="5086959" y="2515945"/>
                  <a:pt x="5154813" y="2853998"/>
                </a:cubicBezTo>
                <a:cubicBezTo>
                  <a:pt x="5171032" y="2934791"/>
                  <a:pt x="5181222" y="3012769"/>
                  <a:pt x="5185263" y="3088987"/>
                </a:cubicBezTo>
                <a:lnTo>
                  <a:pt x="5179508" y="3289157"/>
                </a:lnTo>
                <a:lnTo>
                  <a:pt x="106551" y="3289157"/>
                </a:lnTo>
                <a:lnTo>
                  <a:pt x="64243" y="3124220"/>
                </a:lnTo>
                <a:cubicBezTo>
                  <a:pt x="24356" y="2932449"/>
                  <a:pt x="2942" y="2740198"/>
                  <a:pt x="275" y="2548847"/>
                </a:cubicBezTo>
                <a:cubicBezTo>
                  <a:pt x="-5129" y="2157654"/>
                  <a:pt x="69311" y="1788324"/>
                  <a:pt x="221692" y="1451188"/>
                </a:cubicBezTo>
                <a:cubicBezTo>
                  <a:pt x="375157" y="1111655"/>
                  <a:pt x="586167" y="971279"/>
                  <a:pt x="1011126" y="710513"/>
                </a:cubicBezTo>
                <a:cubicBezTo>
                  <a:pt x="1113643" y="647635"/>
                  <a:pt x="1219676" y="582554"/>
                  <a:pt x="1331439" y="508693"/>
                </a:cubicBezTo>
                <a:cubicBezTo>
                  <a:pt x="1865178" y="156035"/>
                  <a:pt x="2332131" y="-10858"/>
                  <a:pt x="2789606" y="54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1052121" y="3870285"/>
            <a:ext cx="3848430" cy="2186393"/>
          </a:xfrm>
        </p:spPr>
        <p:txBody>
          <a:bodyPr vert="horz" lIns="109728" tIns="109728" rIns="109728" bIns="91440" rtlCol="0" anchor="b">
            <a:normAutofit/>
          </a:bodyPr>
          <a:lstStyle/>
          <a:p>
            <a:pPr>
              <a:lnSpc>
                <a:spcPct val="120000"/>
              </a:lnSpc>
            </a:pPr>
            <a:r>
              <a:rPr lang="en-US" sz="4000" dirty="0"/>
              <a:t>Thank you</a:t>
            </a:r>
          </a:p>
        </p:txBody>
      </p:sp>
    </p:spTree>
    <p:extLst>
      <p:ext uri="{BB962C8B-B14F-4D97-AF65-F5344CB8AC3E}">
        <p14:creationId xmlns:p14="http://schemas.microsoft.com/office/powerpoint/2010/main" val="240368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A0AD6BF-F562-8A06-FB7C-EFD4CA5B2118}"/>
              </a:ext>
            </a:extLst>
          </p:cNvPr>
          <p:cNvSpPr>
            <a:spLocks noGrp="1"/>
          </p:cNvSpPr>
          <p:nvPr>
            <p:ph type="title"/>
          </p:nvPr>
        </p:nvSpPr>
        <p:spPr>
          <a:xfrm>
            <a:off x="4055520" y="299491"/>
            <a:ext cx="7060135" cy="977832"/>
          </a:xfrm>
        </p:spPr>
        <p:txBody>
          <a:bodyPr vert="horz" lIns="109728" tIns="109728" rIns="109728" bIns="91440" rtlCol="0" anchor="b">
            <a:normAutofit fontScale="90000"/>
          </a:bodyPr>
          <a:lstStyle/>
          <a:p>
            <a:pPr>
              <a:lnSpc>
                <a:spcPct val="120000"/>
              </a:lnSpc>
            </a:pPr>
            <a:r>
              <a:rPr lang="en-US" sz="5400" dirty="0">
                <a:solidFill>
                  <a:schemeClr val="tx1">
                    <a:lumMod val="85000"/>
                    <a:lumOff val="15000"/>
                  </a:schemeClr>
                </a:solidFill>
              </a:rPr>
              <a:t>Problem Statement</a:t>
            </a:r>
          </a:p>
        </p:txBody>
      </p:sp>
      <p:sp>
        <p:nvSpPr>
          <p:cNvPr id="45"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8F5BF893-E6D9-614E-8005-5B588D1DA10C}"/>
              </a:ext>
            </a:extLst>
          </p:cNvPr>
          <p:cNvPicPr>
            <a:picLocks noChangeAspect="1"/>
          </p:cNvPicPr>
          <p:nvPr/>
        </p:nvPicPr>
        <p:blipFill rotWithShape="1">
          <a:blip r:embed="rId2"/>
          <a:srcRect l="16013" r="11021"/>
          <a:stretch/>
        </p:blipFill>
        <p:spPr>
          <a:xfrm rot="10800000">
            <a:off x="-559097" y="10"/>
            <a:ext cx="438464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Content Placeholder 2">
            <a:extLst>
              <a:ext uri="{FF2B5EF4-FFF2-40B4-BE49-F238E27FC236}">
                <a16:creationId xmlns:a16="http://schemas.microsoft.com/office/drawing/2014/main" id="{9A2118CE-6C8A-1E5B-9588-A98651185DA0}"/>
              </a:ext>
            </a:extLst>
          </p:cNvPr>
          <p:cNvSpPr>
            <a:spLocks noGrp="1"/>
          </p:cNvSpPr>
          <p:nvPr>
            <p:ph idx="1"/>
          </p:nvPr>
        </p:nvSpPr>
        <p:spPr>
          <a:xfrm>
            <a:off x="4169482" y="830424"/>
            <a:ext cx="6867116" cy="4114800"/>
          </a:xfrm>
        </p:spPr>
        <p:txBody>
          <a:bodyPr anchor="ctr">
            <a:normAutofit/>
          </a:bodyPr>
          <a:lstStyle/>
          <a:p>
            <a:r>
              <a:rPr lang="en-US" dirty="0"/>
              <a:t>The main aim of the project is to find the optimal distance between various cities like Baltimore, New York, Seattle,etc., to deliver the parcels in different cities. Assuming that the truck is parked in Dallas.</a:t>
            </a:r>
          </a:p>
          <a:p>
            <a:endParaRPr lang="en-US" dirty="0"/>
          </a:p>
        </p:txBody>
      </p:sp>
    </p:spTree>
    <p:extLst>
      <p:ext uri="{BB962C8B-B14F-4D97-AF65-F5344CB8AC3E}">
        <p14:creationId xmlns:p14="http://schemas.microsoft.com/office/powerpoint/2010/main" val="125260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4109368" y="581159"/>
            <a:ext cx="7060135" cy="911739"/>
          </a:xfrm>
        </p:spPr>
        <p:txBody>
          <a:bodyPr vert="horz" lIns="109728" tIns="109728" rIns="109728" bIns="91440" rtlCol="0" anchor="b">
            <a:normAutofit fontScale="90000"/>
          </a:bodyPr>
          <a:lstStyle/>
          <a:p>
            <a:pPr>
              <a:lnSpc>
                <a:spcPct val="120000"/>
              </a:lnSpc>
            </a:pPr>
            <a:r>
              <a:rPr lang="en-US" sz="5400" dirty="0">
                <a:solidFill>
                  <a:schemeClr val="tx1">
                    <a:lumMod val="85000"/>
                    <a:lumOff val="15000"/>
                  </a:schemeClr>
                </a:solidFill>
              </a:rPr>
              <a:t>Implementations</a:t>
            </a: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BFE1FC40-21B4-E6A5-ADC5-0F0872421D96}"/>
              </a:ext>
            </a:extLst>
          </p:cNvPr>
          <p:cNvPicPr>
            <a:picLocks noChangeAspect="1"/>
          </p:cNvPicPr>
          <p:nvPr/>
        </p:nvPicPr>
        <p:blipFill rotWithShape="1">
          <a:blip r:embed="rId2"/>
          <a:srcRect l="16013" r="11021"/>
          <a:stretch/>
        </p:blipFill>
        <p:spPr>
          <a:xfrm rot="10800000">
            <a:off x="-559097" y="10"/>
            <a:ext cx="4055519"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Content Placeholder 2">
            <a:extLst>
              <a:ext uri="{FF2B5EF4-FFF2-40B4-BE49-F238E27FC236}">
                <a16:creationId xmlns:a16="http://schemas.microsoft.com/office/drawing/2014/main" id="{9B6E0D0B-D9FC-5EF3-EB68-1B82C414AD87}"/>
              </a:ext>
            </a:extLst>
          </p:cNvPr>
          <p:cNvSpPr>
            <a:spLocks noGrp="1"/>
          </p:cNvSpPr>
          <p:nvPr>
            <p:ph idx="1"/>
          </p:nvPr>
        </p:nvSpPr>
        <p:spPr>
          <a:xfrm>
            <a:off x="4169482" y="1492898"/>
            <a:ext cx="6867116" cy="4665306"/>
          </a:xfrm>
        </p:spPr>
        <p:txBody>
          <a:bodyPr anchor="ctr">
            <a:normAutofit/>
          </a:bodyPr>
          <a:lstStyle/>
          <a:p>
            <a:pPr marL="285750" indent="-285750">
              <a:buFont typeface="Arial" panose="020B0604020202020204" pitchFamily="34" charset="0"/>
              <a:buChar char="•"/>
            </a:pPr>
            <a:r>
              <a:rPr lang="en-US" dirty="0"/>
              <a:t>The geographical information of various cities is fetched from OpenStreetMapsAPI(osmnx).</a:t>
            </a:r>
          </a:p>
          <a:p>
            <a:pPr marL="285750" indent="-285750">
              <a:buFont typeface="Arial" panose="020B0604020202020204" pitchFamily="34" charset="0"/>
              <a:buChar char="•"/>
            </a:pPr>
            <a:r>
              <a:rPr lang="en-US" dirty="0"/>
              <a:t>All the roadway coordinates are stored in the MongoDB between all the city's highways.</a:t>
            </a:r>
          </a:p>
          <a:p>
            <a:pPr marL="285750" indent="-285750">
              <a:buFont typeface="Arial" panose="020B0604020202020204" pitchFamily="34" charset="0"/>
              <a:buChar char="•"/>
            </a:pPr>
            <a:r>
              <a:rPr lang="en-US" dirty="0"/>
              <a:t>Using all the coordinates from the MongoDB database, building each city's roadway graph network.</a:t>
            </a:r>
          </a:p>
          <a:p>
            <a:pPr marL="285750" indent="-285750">
              <a:buFont typeface="Arial" panose="020B0604020202020204" pitchFamily="34" charset="0"/>
              <a:buChar char="•"/>
            </a:pPr>
            <a:r>
              <a:rPr lang="en-US" dirty="0"/>
              <a:t>Using  the NetworkX module in python we found the optimal path between the selected cities by using a user defined function.</a:t>
            </a:r>
          </a:p>
        </p:txBody>
      </p:sp>
    </p:spTree>
    <p:extLst>
      <p:ext uri="{BB962C8B-B14F-4D97-AF65-F5344CB8AC3E}">
        <p14:creationId xmlns:p14="http://schemas.microsoft.com/office/powerpoint/2010/main" val="245938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3843274" y="970383"/>
            <a:ext cx="7983991" cy="653143"/>
          </a:xfrm>
        </p:spPr>
        <p:txBody>
          <a:bodyPr vert="horz" lIns="109728" tIns="109728" rIns="109728" bIns="91440" rtlCol="0" anchor="b">
            <a:noAutofit/>
          </a:bodyPr>
          <a:lstStyle/>
          <a:p>
            <a:pPr>
              <a:lnSpc>
                <a:spcPct val="120000"/>
              </a:lnSpc>
            </a:pPr>
            <a:r>
              <a:rPr lang="en-US" sz="4000" dirty="0">
                <a:solidFill>
                  <a:schemeClr val="tx1">
                    <a:lumMod val="85000"/>
                    <a:lumOff val="15000"/>
                  </a:schemeClr>
                </a:solidFill>
              </a:rPr>
              <a:t>Progress From previous reports</a:t>
            </a: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BFE1FC40-21B4-E6A5-ADC5-0F0872421D96}"/>
              </a:ext>
            </a:extLst>
          </p:cNvPr>
          <p:cNvPicPr>
            <a:picLocks noChangeAspect="1"/>
          </p:cNvPicPr>
          <p:nvPr/>
        </p:nvPicPr>
        <p:blipFill rotWithShape="1">
          <a:blip r:embed="rId2"/>
          <a:srcRect l="16013" r="11021"/>
          <a:stretch/>
        </p:blipFill>
        <p:spPr>
          <a:xfrm rot="10800000">
            <a:off x="-559097" y="10"/>
            <a:ext cx="4055519"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5" name="TextBox 4">
            <a:extLst>
              <a:ext uri="{FF2B5EF4-FFF2-40B4-BE49-F238E27FC236}">
                <a16:creationId xmlns:a16="http://schemas.microsoft.com/office/drawing/2014/main" id="{60D4BA4A-6F98-3A77-566B-F3E806B4690B}"/>
              </a:ext>
            </a:extLst>
          </p:cNvPr>
          <p:cNvSpPr txBox="1"/>
          <p:nvPr/>
        </p:nvSpPr>
        <p:spPr>
          <a:xfrm>
            <a:off x="3957841" y="2050903"/>
            <a:ext cx="7584125" cy="29661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From the previous report we found the shortest distance between 2 cities Dallas, New York using NetworkX.</a:t>
            </a:r>
          </a:p>
          <a:p>
            <a:pPr marL="285750" indent="-285750">
              <a:lnSpc>
                <a:spcPct val="150000"/>
              </a:lnSpc>
              <a:buFont typeface="Arial" panose="020B0604020202020204" pitchFamily="34" charset="0"/>
              <a:buChar char="•"/>
            </a:pPr>
            <a:r>
              <a:rPr lang="en-US" dirty="0"/>
              <a:t>Earlier in our report we used dijkstras algorithm to find the shortest path between these 2 cities.</a:t>
            </a:r>
          </a:p>
          <a:p>
            <a:pPr marL="285750" indent="-285750">
              <a:lnSpc>
                <a:spcPct val="150000"/>
              </a:lnSpc>
              <a:buFont typeface="Arial" panose="020B0604020202020204" pitchFamily="34" charset="0"/>
              <a:buChar char="•"/>
            </a:pPr>
            <a:r>
              <a:rPr lang="en-US" dirty="0"/>
              <a:t>In the final report we found the optimal distance between the considered cities to deliver the parcels on time and also to reduce the fuel consumption of the truck.</a:t>
            </a:r>
          </a:p>
        </p:txBody>
      </p:sp>
    </p:spTree>
    <p:extLst>
      <p:ext uri="{BB962C8B-B14F-4D97-AF65-F5344CB8AC3E}">
        <p14:creationId xmlns:p14="http://schemas.microsoft.com/office/powerpoint/2010/main" val="78787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F94CCB-B68A-38D7-18E6-C0CB6631A241}"/>
              </a:ext>
            </a:extLst>
          </p:cNvPr>
          <p:cNvSpPr>
            <a:spLocks noGrp="1"/>
          </p:cNvSpPr>
          <p:nvPr>
            <p:ph type="title"/>
          </p:nvPr>
        </p:nvSpPr>
        <p:spPr>
          <a:xfrm>
            <a:off x="3923077" y="148688"/>
            <a:ext cx="7060135" cy="650481"/>
          </a:xfrm>
        </p:spPr>
        <p:txBody>
          <a:bodyPr vert="horz" lIns="109728" tIns="109728" rIns="109728" bIns="91440" rtlCol="0" anchor="b">
            <a:normAutofit fontScale="90000"/>
          </a:bodyPr>
          <a:lstStyle/>
          <a:p>
            <a:pPr>
              <a:lnSpc>
                <a:spcPct val="120000"/>
              </a:lnSpc>
            </a:pPr>
            <a:r>
              <a:rPr lang="en-US" sz="5400" dirty="0">
                <a:solidFill>
                  <a:schemeClr val="tx1">
                    <a:lumMod val="85000"/>
                    <a:lumOff val="15000"/>
                  </a:schemeClr>
                </a:solidFill>
              </a:rPr>
              <a:t>Outputs</a:t>
            </a: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TextBox 4">
            <a:extLst>
              <a:ext uri="{FF2B5EF4-FFF2-40B4-BE49-F238E27FC236}">
                <a16:creationId xmlns:a16="http://schemas.microsoft.com/office/drawing/2014/main" id="{BF64CA71-F378-E64D-439F-DDCE8C388276}"/>
              </a:ext>
            </a:extLst>
          </p:cNvPr>
          <p:cNvSpPr txBox="1"/>
          <p:nvPr/>
        </p:nvSpPr>
        <p:spPr>
          <a:xfrm>
            <a:off x="357321" y="799169"/>
            <a:ext cx="6377472" cy="646331"/>
          </a:xfrm>
          <a:prstGeom prst="rect">
            <a:avLst/>
          </a:prstGeom>
          <a:noFill/>
        </p:spPr>
        <p:txBody>
          <a:bodyPr wrap="square">
            <a:spAutoFit/>
          </a:bodyPr>
          <a:lstStyle/>
          <a:p>
            <a:pPr marL="285750" indent="-285750">
              <a:buFont typeface="Arial" panose="020B0604020202020204" pitchFamily="34" charset="0"/>
              <a:buChar char="•"/>
            </a:pPr>
            <a:r>
              <a:rPr lang="en-US" dirty="0"/>
              <a:t>Fetching the data from OpenStreetMapAPI</a:t>
            </a:r>
          </a:p>
          <a:p>
            <a:endParaRPr lang="en-US" dirty="0"/>
          </a:p>
        </p:txBody>
      </p:sp>
      <p:pic>
        <p:nvPicPr>
          <p:cNvPr id="6" name="Google Shape;305;p17">
            <a:extLst>
              <a:ext uri="{FF2B5EF4-FFF2-40B4-BE49-F238E27FC236}">
                <a16:creationId xmlns:a16="http://schemas.microsoft.com/office/drawing/2014/main" id="{2AA37B2C-9B98-C8EC-44FC-4FE2375E0B7D}"/>
              </a:ext>
            </a:extLst>
          </p:cNvPr>
          <p:cNvPicPr preferRelativeResize="0"/>
          <p:nvPr/>
        </p:nvPicPr>
        <p:blipFill>
          <a:blip r:embed="rId2">
            <a:alphaModFix/>
          </a:blip>
          <a:stretch>
            <a:fillRect/>
          </a:stretch>
        </p:blipFill>
        <p:spPr>
          <a:xfrm>
            <a:off x="171372" y="1107267"/>
            <a:ext cx="4317316" cy="4426268"/>
          </a:xfrm>
          <a:prstGeom prst="rect">
            <a:avLst/>
          </a:prstGeom>
          <a:noFill/>
          <a:ln>
            <a:noFill/>
          </a:ln>
        </p:spPr>
      </p:pic>
      <p:pic>
        <p:nvPicPr>
          <p:cNvPr id="7" name="Picture 6">
            <a:extLst>
              <a:ext uri="{FF2B5EF4-FFF2-40B4-BE49-F238E27FC236}">
                <a16:creationId xmlns:a16="http://schemas.microsoft.com/office/drawing/2014/main" id="{541BC826-FA53-D8F0-CFEE-4D0341180C69}"/>
              </a:ext>
            </a:extLst>
          </p:cNvPr>
          <p:cNvPicPr>
            <a:picLocks noChangeAspect="1"/>
          </p:cNvPicPr>
          <p:nvPr/>
        </p:nvPicPr>
        <p:blipFill rotWithShape="1">
          <a:blip r:embed="rId3"/>
          <a:srcRect l="7768"/>
          <a:stretch/>
        </p:blipFill>
        <p:spPr>
          <a:xfrm>
            <a:off x="3652519" y="1122334"/>
            <a:ext cx="4180303" cy="4411201"/>
          </a:xfrm>
          <a:prstGeom prst="rect">
            <a:avLst/>
          </a:prstGeom>
        </p:spPr>
      </p:pic>
      <p:pic>
        <p:nvPicPr>
          <p:cNvPr id="11" name="Picture 10">
            <a:extLst>
              <a:ext uri="{FF2B5EF4-FFF2-40B4-BE49-F238E27FC236}">
                <a16:creationId xmlns:a16="http://schemas.microsoft.com/office/drawing/2014/main" id="{FB7A9E39-7E8F-A450-B9EA-D84CE4AC2F5F}"/>
              </a:ext>
            </a:extLst>
          </p:cNvPr>
          <p:cNvPicPr>
            <a:picLocks noChangeAspect="1"/>
          </p:cNvPicPr>
          <p:nvPr/>
        </p:nvPicPr>
        <p:blipFill>
          <a:blip r:embed="rId4"/>
          <a:stretch>
            <a:fillRect/>
          </a:stretch>
        </p:blipFill>
        <p:spPr>
          <a:xfrm>
            <a:off x="7844597" y="1122333"/>
            <a:ext cx="4161454" cy="4411201"/>
          </a:xfrm>
          <a:prstGeom prst="rect">
            <a:avLst/>
          </a:prstGeom>
        </p:spPr>
      </p:pic>
    </p:spTree>
    <p:extLst>
      <p:ext uri="{BB962C8B-B14F-4D97-AF65-F5344CB8AC3E}">
        <p14:creationId xmlns:p14="http://schemas.microsoft.com/office/powerpoint/2010/main" val="273895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TextBox 14">
            <a:extLst>
              <a:ext uri="{FF2B5EF4-FFF2-40B4-BE49-F238E27FC236}">
                <a16:creationId xmlns:a16="http://schemas.microsoft.com/office/drawing/2014/main" id="{1C4AC6AE-5D74-990C-933E-0C7EA952BC8B}"/>
              </a:ext>
            </a:extLst>
          </p:cNvPr>
          <p:cNvSpPr txBox="1"/>
          <p:nvPr/>
        </p:nvSpPr>
        <p:spPr>
          <a:xfrm>
            <a:off x="307686" y="265769"/>
            <a:ext cx="11630314" cy="1107996"/>
          </a:xfrm>
          <a:prstGeom prst="rect">
            <a:avLst/>
          </a:prstGeom>
          <a:noFill/>
        </p:spPr>
        <p:txBody>
          <a:bodyPr wrap="square">
            <a:spAutoFit/>
          </a:bodyPr>
          <a:lstStyle/>
          <a:p>
            <a:pPr marL="285750" indent="-285750">
              <a:buFont typeface="Arial" panose="020B0604020202020204" pitchFamily="34" charset="0"/>
              <a:buChar char="•"/>
            </a:pPr>
            <a:r>
              <a:rPr lang="en-US" sz="1600" dirty="0"/>
              <a:t>The selected cities are "Dallas, Texas, USA", "New York, New York, USA", "Washington, D.C., USA", "Baltimore, Maryland, USA", "Boston, Massachusetts, USA", "Denver, Colorado, USA", "Orlando, Florida, USA“.</a:t>
            </a:r>
          </a:p>
          <a:p>
            <a:pPr marL="285750" indent="-285750">
              <a:buFont typeface="Arial" panose="020B0604020202020204" pitchFamily="34" charset="0"/>
              <a:buChar char="•"/>
            </a:pPr>
            <a:r>
              <a:rPr lang="en-US" sz="1600" dirty="0"/>
              <a:t>The highways for each cities are plotted using NetworkX and Matplotlib.</a:t>
            </a:r>
          </a:p>
          <a:p>
            <a:endParaRPr lang="en-US" dirty="0"/>
          </a:p>
        </p:txBody>
      </p:sp>
      <p:pic>
        <p:nvPicPr>
          <p:cNvPr id="19" name="Picture 18">
            <a:extLst>
              <a:ext uri="{FF2B5EF4-FFF2-40B4-BE49-F238E27FC236}">
                <a16:creationId xmlns:a16="http://schemas.microsoft.com/office/drawing/2014/main" id="{7F11B5D4-33B1-AC89-BB20-7374CEB262AB}"/>
              </a:ext>
            </a:extLst>
          </p:cNvPr>
          <p:cNvPicPr>
            <a:picLocks noChangeAspect="1"/>
          </p:cNvPicPr>
          <p:nvPr/>
        </p:nvPicPr>
        <p:blipFill>
          <a:blip r:embed="rId2"/>
          <a:stretch>
            <a:fillRect/>
          </a:stretch>
        </p:blipFill>
        <p:spPr>
          <a:xfrm>
            <a:off x="600430" y="1373764"/>
            <a:ext cx="5173511" cy="4937760"/>
          </a:xfrm>
          <a:prstGeom prst="rect">
            <a:avLst/>
          </a:prstGeom>
        </p:spPr>
      </p:pic>
      <p:pic>
        <p:nvPicPr>
          <p:cNvPr id="23" name="Picture 22">
            <a:extLst>
              <a:ext uri="{FF2B5EF4-FFF2-40B4-BE49-F238E27FC236}">
                <a16:creationId xmlns:a16="http://schemas.microsoft.com/office/drawing/2014/main" id="{25A80A53-15F6-A5A3-2FB2-A19394E52ADE}"/>
              </a:ext>
            </a:extLst>
          </p:cNvPr>
          <p:cNvPicPr>
            <a:picLocks noChangeAspect="1"/>
          </p:cNvPicPr>
          <p:nvPr/>
        </p:nvPicPr>
        <p:blipFill>
          <a:blip r:embed="rId3"/>
          <a:stretch>
            <a:fillRect/>
          </a:stretch>
        </p:blipFill>
        <p:spPr>
          <a:xfrm>
            <a:off x="6418060" y="1373764"/>
            <a:ext cx="5561474" cy="4937760"/>
          </a:xfrm>
          <a:prstGeom prst="rect">
            <a:avLst/>
          </a:prstGeom>
        </p:spPr>
      </p:pic>
    </p:spTree>
    <p:extLst>
      <p:ext uri="{BB962C8B-B14F-4D97-AF65-F5344CB8AC3E}">
        <p14:creationId xmlns:p14="http://schemas.microsoft.com/office/powerpoint/2010/main" val="272538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2F65F5A5-6914-461A-0E88-B5B8561A6181}"/>
              </a:ext>
            </a:extLst>
          </p:cNvPr>
          <p:cNvPicPr>
            <a:picLocks noChangeAspect="1"/>
          </p:cNvPicPr>
          <p:nvPr/>
        </p:nvPicPr>
        <p:blipFill>
          <a:blip r:embed="rId2"/>
          <a:stretch>
            <a:fillRect/>
          </a:stretch>
        </p:blipFill>
        <p:spPr>
          <a:xfrm>
            <a:off x="422103" y="704850"/>
            <a:ext cx="5407197" cy="5200650"/>
          </a:xfrm>
          <a:prstGeom prst="rect">
            <a:avLst/>
          </a:prstGeom>
        </p:spPr>
      </p:pic>
      <p:pic>
        <p:nvPicPr>
          <p:cNvPr id="7" name="Picture 6">
            <a:extLst>
              <a:ext uri="{FF2B5EF4-FFF2-40B4-BE49-F238E27FC236}">
                <a16:creationId xmlns:a16="http://schemas.microsoft.com/office/drawing/2014/main" id="{6090A695-4D35-063F-B971-859532786B16}"/>
              </a:ext>
            </a:extLst>
          </p:cNvPr>
          <p:cNvPicPr>
            <a:picLocks noChangeAspect="1"/>
          </p:cNvPicPr>
          <p:nvPr/>
        </p:nvPicPr>
        <p:blipFill>
          <a:blip r:embed="rId3"/>
          <a:stretch>
            <a:fillRect/>
          </a:stretch>
        </p:blipFill>
        <p:spPr>
          <a:xfrm>
            <a:off x="6331358" y="704850"/>
            <a:ext cx="5181600" cy="5200650"/>
          </a:xfrm>
          <a:prstGeom prst="rect">
            <a:avLst/>
          </a:prstGeom>
        </p:spPr>
      </p:pic>
    </p:spTree>
    <p:extLst>
      <p:ext uri="{BB962C8B-B14F-4D97-AF65-F5344CB8AC3E}">
        <p14:creationId xmlns:p14="http://schemas.microsoft.com/office/powerpoint/2010/main" val="293305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5" name="Picture 14">
            <a:extLst>
              <a:ext uri="{FF2B5EF4-FFF2-40B4-BE49-F238E27FC236}">
                <a16:creationId xmlns:a16="http://schemas.microsoft.com/office/drawing/2014/main" id="{7E29831F-4862-FD58-D977-18D7CD64BF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55" y="585551"/>
            <a:ext cx="4480560" cy="4663440"/>
          </a:xfrm>
          <a:prstGeom prst="rect">
            <a:avLst/>
          </a:prstGeom>
        </p:spPr>
      </p:pic>
      <p:pic>
        <p:nvPicPr>
          <p:cNvPr id="19" name="Picture 18">
            <a:extLst>
              <a:ext uri="{FF2B5EF4-FFF2-40B4-BE49-F238E27FC236}">
                <a16:creationId xmlns:a16="http://schemas.microsoft.com/office/drawing/2014/main" id="{4E1012A5-D382-25A3-5FBE-5817BA6C668D}"/>
              </a:ext>
            </a:extLst>
          </p:cNvPr>
          <p:cNvPicPr>
            <a:picLocks noChangeAspect="1"/>
          </p:cNvPicPr>
          <p:nvPr/>
        </p:nvPicPr>
        <p:blipFill>
          <a:blip r:embed="rId3"/>
          <a:stretch>
            <a:fillRect/>
          </a:stretch>
        </p:blipFill>
        <p:spPr>
          <a:xfrm>
            <a:off x="4945337" y="585551"/>
            <a:ext cx="6806563" cy="4663440"/>
          </a:xfrm>
          <a:prstGeom prst="rect">
            <a:avLst/>
          </a:prstGeom>
        </p:spPr>
      </p:pic>
      <p:sp>
        <p:nvSpPr>
          <p:cNvPr id="21" name="AutoShape 10">
            <a:extLst>
              <a:ext uri="{FF2B5EF4-FFF2-40B4-BE49-F238E27FC236}">
                <a16:creationId xmlns:a16="http://schemas.microsoft.com/office/drawing/2014/main" id="{50C85B66-5077-97A9-01E6-4515849743B6}"/>
              </a:ext>
            </a:extLst>
          </p:cNvPr>
          <p:cNvSpPr>
            <a:spLocks noChangeAspect="1" noChangeArrowheads="1"/>
          </p:cNvSpPr>
          <p:nvPr/>
        </p:nvSpPr>
        <p:spPr bwMode="auto">
          <a:xfrm>
            <a:off x="5751583" y="3309343"/>
            <a:ext cx="304800" cy="2469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2">
            <a:extLst>
              <a:ext uri="{FF2B5EF4-FFF2-40B4-BE49-F238E27FC236}">
                <a16:creationId xmlns:a16="http://schemas.microsoft.com/office/drawing/2014/main" id="{5B709983-76FF-A174-841D-E01137DA90EF}"/>
              </a:ext>
            </a:extLst>
          </p:cNvPr>
          <p:cNvSpPr>
            <a:spLocks noChangeAspect="1" noChangeArrowheads="1"/>
          </p:cNvSpPr>
          <p:nvPr/>
        </p:nvSpPr>
        <p:spPr bwMode="auto">
          <a:xfrm>
            <a:off x="5903983" y="3461743"/>
            <a:ext cx="304800" cy="2469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4">
            <a:extLst>
              <a:ext uri="{FF2B5EF4-FFF2-40B4-BE49-F238E27FC236}">
                <a16:creationId xmlns:a16="http://schemas.microsoft.com/office/drawing/2014/main" id="{F446BB85-06B6-E585-6B2F-12DFAD923F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1191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DDE99ED2-38AE-4E6B-A2FB-3BAA4547B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C97F85D-676A-4298-AAF0-E24310C53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0959612-2EA6-42F1-ACC7-4056201EE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DFC4C57-C439-46F0-9EE0-6F81C8812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6B960AB-5836-43B5-AC34-53FD058C3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DDBD4A-BF51-4611-83F3-040CAD66E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5D8E355-AD76-409B-9011-DEB5A739D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19EED787-814A-4A93-B141-39BF3488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037C743C-926E-D30C-1881-F07AABD128DD}"/>
              </a:ext>
            </a:extLst>
          </p:cNvPr>
          <p:cNvPicPr>
            <a:picLocks noChangeAspect="1"/>
          </p:cNvPicPr>
          <p:nvPr/>
        </p:nvPicPr>
        <p:blipFill>
          <a:blip r:embed="rId2"/>
          <a:stretch>
            <a:fillRect/>
          </a:stretch>
        </p:blipFill>
        <p:spPr>
          <a:xfrm>
            <a:off x="2885601" y="619125"/>
            <a:ext cx="5809979" cy="5158735"/>
          </a:xfrm>
          <a:prstGeom prst="rect">
            <a:avLst/>
          </a:prstGeom>
        </p:spPr>
      </p:pic>
    </p:spTree>
    <p:extLst>
      <p:ext uri="{BB962C8B-B14F-4D97-AF65-F5344CB8AC3E}">
        <p14:creationId xmlns:p14="http://schemas.microsoft.com/office/powerpoint/2010/main" val="1665312168"/>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551</TotalTime>
  <Words>405</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Meiryo</vt:lpstr>
      <vt:lpstr>Arial</vt:lpstr>
      <vt:lpstr>Corbel</vt:lpstr>
      <vt:lpstr>SketchLinesVTI</vt:lpstr>
      <vt:lpstr>SHIPMENT OPTIMIZATION</vt:lpstr>
      <vt:lpstr>Problem Statement</vt:lpstr>
      <vt:lpstr>Implementations</vt:lpstr>
      <vt:lpstr>Progress From previous reports</vt:lpstr>
      <vt:lpstr>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What we learned from this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OPTIMIZATION</dc:title>
  <dc:creator>arthi komma</dc:creator>
  <cp:lastModifiedBy>arthi komma</cp:lastModifiedBy>
  <cp:revision>1</cp:revision>
  <dcterms:created xsi:type="dcterms:W3CDTF">2023-05-14T18:29:47Z</dcterms:created>
  <dcterms:modified xsi:type="dcterms:W3CDTF">2023-05-15T03:41:20Z</dcterms:modified>
</cp:coreProperties>
</file>