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271" r:id="rId4"/>
    <p:sldId id="299" r:id="rId5"/>
    <p:sldId id="272" r:id="rId6"/>
    <p:sldId id="300" r:id="rId7"/>
    <p:sldId id="273" r:id="rId8"/>
    <p:sldId id="301" r:id="rId9"/>
    <p:sldId id="274" r:id="rId10"/>
    <p:sldId id="302" r:id="rId11"/>
    <p:sldId id="275" r:id="rId12"/>
    <p:sldId id="295" r:id="rId13"/>
    <p:sldId id="276" r:id="rId14"/>
    <p:sldId id="303" r:id="rId15"/>
    <p:sldId id="277" r:id="rId16"/>
    <p:sldId id="304" r:id="rId17"/>
    <p:sldId id="278" r:id="rId18"/>
    <p:sldId id="305" r:id="rId19"/>
    <p:sldId id="279" r:id="rId20"/>
    <p:sldId id="296" r:id="rId21"/>
    <p:sldId id="280" r:id="rId22"/>
    <p:sldId id="281" r:id="rId23"/>
    <p:sldId id="282" r:id="rId24"/>
    <p:sldId id="283" r:id="rId25"/>
    <p:sldId id="284" r:id="rId26"/>
    <p:sldId id="306" r:id="rId27"/>
    <p:sldId id="285" r:id="rId28"/>
    <p:sldId id="307" r:id="rId29"/>
    <p:sldId id="287" r:id="rId30"/>
    <p:sldId id="308" r:id="rId31"/>
    <p:sldId id="288" r:id="rId32"/>
    <p:sldId id="309" r:id="rId33"/>
    <p:sldId id="289" r:id="rId34"/>
    <p:sldId id="310" r:id="rId35"/>
    <p:sldId id="290" r:id="rId36"/>
    <p:sldId id="297" r:id="rId37"/>
    <p:sldId id="291" r:id="rId38"/>
    <p:sldId id="311" r:id="rId39"/>
    <p:sldId id="292" r:id="rId40"/>
    <p:sldId id="312" r:id="rId41"/>
    <p:sldId id="313" r:id="rId42"/>
    <p:sldId id="293" r:id="rId43"/>
    <p:sldId id="294" r:id="rId44"/>
    <p:sldId id="314" r:id="rId45"/>
    <p:sldId id="315" r:id="rId46"/>
    <p:sldId id="316" r:id="rId47"/>
    <p:sldId id="317" r:id="rId48"/>
    <p:sldId id="318" r:id="rId49"/>
    <p:sldId id="27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FA58-5E7F-4103-B8FE-3814CC5729CC}" type="datetimeFigureOut">
              <a:rPr lang="en-US" smtClean="0"/>
              <a:pPr/>
              <a:t>07/07/2016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en-IN" sz="2000" b="1" dirty="0" smtClean="0"/>
              <a:t>What </a:t>
            </a:r>
            <a:r>
              <a:rPr lang="en-IN" sz="2000" b="1" dirty="0"/>
              <a:t>is the result of the following code</a:t>
            </a:r>
            <a:r>
              <a:rPr lang="en-IN" sz="2000" b="1" dirty="0" smtClean="0"/>
              <a:t>?</a:t>
            </a:r>
          </a:p>
          <a:p>
            <a:pPr marL="0" indent="0" algn="just">
              <a:buNone/>
            </a:pPr>
            <a:endParaRPr lang="en-IN" sz="2000" b="1" dirty="0"/>
          </a:p>
          <a:p>
            <a:pPr marL="0" indent="0" algn="just">
              <a:buNone/>
            </a:pPr>
            <a:r>
              <a:rPr lang="en-IN" sz="2000" dirty="0"/>
              <a:t>1. public class Shape {</a:t>
            </a:r>
          </a:p>
          <a:p>
            <a:pPr marL="0" indent="0" algn="just">
              <a:buNone/>
            </a:pPr>
            <a:r>
              <a:rPr lang="en-IN" sz="2000" dirty="0"/>
              <a:t>2. private String </a:t>
            </a:r>
            <a:r>
              <a:rPr lang="en-IN" sz="2000" dirty="0" err="1"/>
              <a:t>color</a:t>
            </a:r>
            <a:r>
              <a:rPr lang="en-IN" sz="2000" dirty="0"/>
              <a:t>;</a:t>
            </a:r>
          </a:p>
          <a:p>
            <a:pPr marL="0" indent="0" algn="just">
              <a:buNone/>
            </a:pPr>
            <a:r>
              <a:rPr lang="en-IN" sz="2000" dirty="0"/>
              <a:t>3.</a:t>
            </a:r>
          </a:p>
          <a:p>
            <a:pPr marL="0" indent="0" algn="just">
              <a:buNone/>
            </a:pPr>
            <a:r>
              <a:rPr lang="en-IN" sz="2000" dirty="0"/>
              <a:t>4. public Shape(String </a:t>
            </a:r>
            <a:r>
              <a:rPr lang="en-IN" sz="2000" dirty="0" err="1"/>
              <a:t>color</a:t>
            </a:r>
            <a:r>
              <a:rPr lang="en-IN" sz="2000" dirty="0"/>
              <a:t>) {</a:t>
            </a:r>
          </a:p>
          <a:p>
            <a:pPr marL="0" indent="0" algn="just">
              <a:buNone/>
            </a:pPr>
            <a:r>
              <a:rPr lang="en-IN" sz="2000" dirty="0"/>
              <a:t>5. System.out.print(“Shape”);</a:t>
            </a:r>
          </a:p>
          <a:p>
            <a:pPr marL="0" indent="0" algn="just">
              <a:buNone/>
            </a:pPr>
            <a:r>
              <a:rPr lang="en-IN" sz="2000" dirty="0"/>
              <a:t>6. </a:t>
            </a:r>
            <a:r>
              <a:rPr lang="en-IN" sz="2000" dirty="0" err="1"/>
              <a:t>this.color</a:t>
            </a:r>
            <a:r>
              <a:rPr lang="en-IN" sz="2000" dirty="0"/>
              <a:t> = </a:t>
            </a:r>
            <a:r>
              <a:rPr lang="en-IN" sz="2000" dirty="0" err="1"/>
              <a:t>color</a:t>
            </a:r>
            <a:r>
              <a:rPr lang="en-IN" sz="2000" dirty="0"/>
              <a:t>;</a:t>
            </a:r>
          </a:p>
          <a:p>
            <a:pPr marL="0" indent="0" algn="just">
              <a:buNone/>
            </a:pPr>
            <a:r>
              <a:rPr lang="en-IN" sz="2000" dirty="0"/>
              <a:t>7. }</a:t>
            </a:r>
          </a:p>
          <a:p>
            <a:pPr marL="0" indent="0" algn="just">
              <a:buNone/>
            </a:pPr>
            <a:r>
              <a:rPr lang="en-IN" sz="2000" dirty="0"/>
              <a:t>8.</a:t>
            </a:r>
          </a:p>
          <a:p>
            <a:pPr marL="0" indent="0" algn="just">
              <a:buNone/>
            </a:pPr>
            <a:r>
              <a:rPr lang="en-IN" sz="2000" dirty="0"/>
              <a:t>9. public static void main(String [] args) {</a:t>
            </a:r>
          </a:p>
          <a:p>
            <a:pPr marL="0" indent="0" algn="just">
              <a:buNone/>
            </a:pPr>
            <a:r>
              <a:rPr lang="en-IN" sz="2000" dirty="0"/>
              <a:t>10. new Rectangle();</a:t>
            </a:r>
          </a:p>
          <a:p>
            <a:pPr marL="0" indent="0" algn="just">
              <a:buNone/>
            </a:pPr>
            <a:r>
              <a:rPr lang="en-IN" sz="2000" dirty="0"/>
              <a:t>11. }</a:t>
            </a:r>
          </a:p>
          <a:p>
            <a:pPr marL="0" indent="0" algn="just">
              <a:buNone/>
            </a:pPr>
            <a:r>
              <a:rPr lang="en-IN" sz="2000" dirty="0"/>
              <a:t>12. }</a:t>
            </a:r>
          </a:p>
          <a:p>
            <a:pPr marL="0" indent="0" algn="just">
              <a:buNone/>
            </a:pPr>
            <a:r>
              <a:rPr lang="en-IN" sz="2000" dirty="0"/>
              <a:t>13.</a:t>
            </a:r>
          </a:p>
          <a:p>
            <a:pPr marL="0" indent="0" algn="just">
              <a:buNone/>
            </a:pPr>
            <a:r>
              <a:rPr lang="en-IN" sz="2000" dirty="0"/>
              <a:t>14. class Rectangle extends Shape {</a:t>
            </a:r>
          </a:p>
          <a:p>
            <a:pPr marL="0" indent="0" algn="just">
              <a:buNone/>
            </a:pPr>
            <a:r>
              <a:rPr lang="en-IN" sz="2000" dirty="0"/>
              <a:t>15. public Rectangle() {</a:t>
            </a:r>
          </a:p>
          <a:p>
            <a:pPr marL="0" indent="0" algn="just">
              <a:buNone/>
            </a:pPr>
            <a:r>
              <a:rPr lang="en-IN" sz="2000" dirty="0"/>
              <a:t>16. System.out.print(“Rectangle”);</a:t>
            </a:r>
          </a:p>
          <a:p>
            <a:pPr marL="0" indent="0" algn="just">
              <a:buNone/>
            </a:pPr>
            <a:r>
              <a:rPr lang="en-IN" sz="2000" dirty="0"/>
              <a:t>17. }</a:t>
            </a:r>
          </a:p>
          <a:p>
            <a:pPr marL="0" indent="0" algn="just">
              <a:buNone/>
            </a:pPr>
            <a:r>
              <a:rPr lang="en-IN" sz="2000" dirty="0"/>
              <a:t>18.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 err="1"/>
              <a:t>ShapeRectangle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 err="1"/>
              <a:t>RectangleShape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Rectangle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Line 4 generates a compiler error.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Line 15 generates a compiler error.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C.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compiles fi ne, so E is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Because </a:t>
            </a:r>
            <a:r>
              <a:rPr lang="en-IN" sz="2200" dirty="0"/>
              <a:t>explicit initialization occurs </a:t>
            </a:r>
            <a:r>
              <a:rPr lang="en-IN" sz="2200" dirty="0" smtClean="0"/>
              <a:t>before a </a:t>
            </a:r>
            <a:r>
              <a:rPr lang="en-IN" sz="2200" dirty="0"/>
              <a:t>constructor is invoked, line 2 executes before the Television constructor on line 4 </a:t>
            </a:r>
            <a:r>
              <a:rPr lang="en-IN" sz="2200" dirty="0" smtClean="0"/>
              <a:t>is executed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7 is output on line 11, then the constructor is invoked and 12 is output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Therefore, the output is 7 12, so the answer is C.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0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3581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6. Given </a:t>
            </a:r>
            <a:r>
              <a:rPr lang="en-IN" sz="2000" b="1" dirty="0"/>
              <a:t>the following </a:t>
            </a:r>
            <a:r>
              <a:rPr lang="en-IN" sz="2000" b="1" dirty="0" err="1"/>
              <a:t>my.school.ClassRoom</a:t>
            </a:r>
            <a:r>
              <a:rPr lang="en-IN" sz="2000" b="1" dirty="0"/>
              <a:t> and </a:t>
            </a:r>
            <a:r>
              <a:rPr lang="en-IN" sz="2000" b="1" dirty="0" err="1"/>
              <a:t>my.city.School</a:t>
            </a:r>
            <a:r>
              <a:rPr lang="en-IN" sz="2000" b="1" dirty="0"/>
              <a:t> class definitions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1. //ClassRoom.java</a:t>
            </a:r>
          </a:p>
          <a:p>
            <a:pPr marL="0" indent="0">
              <a:buNone/>
            </a:pPr>
            <a:r>
              <a:rPr lang="en-IN" sz="2000" dirty="0"/>
              <a:t>2. package </a:t>
            </a:r>
            <a:r>
              <a:rPr lang="en-IN" sz="2000" dirty="0" err="1"/>
              <a:t>my.school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3. public class </a:t>
            </a:r>
            <a:r>
              <a:rPr lang="en-IN" sz="2000" dirty="0" err="1"/>
              <a:t>ClassRoom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4. private int </a:t>
            </a:r>
            <a:r>
              <a:rPr lang="en-IN" sz="2000" dirty="0" err="1"/>
              <a:t>roomNumber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5. protected String </a:t>
            </a:r>
            <a:r>
              <a:rPr lang="en-IN" sz="2000" dirty="0" err="1"/>
              <a:t>teacherName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6. static int </a:t>
            </a:r>
            <a:r>
              <a:rPr lang="en-IN" sz="2000" dirty="0" err="1"/>
              <a:t>globalKey</a:t>
            </a:r>
            <a:r>
              <a:rPr lang="en-IN" sz="2000" dirty="0"/>
              <a:t> = 54321;</a:t>
            </a:r>
          </a:p>
          <a:p>
            <a:pPr marL="0" indent="0">
              <a:buNone/>
            </a:pPr>
            <a:r>
              <a:rPr lang="en-IN" sz="2000" dirty="0"/>
              <a:t>7.</a:t>
            </a:r>
          </a:p>
          <a:p>
            <a:pPr marL="0" indent="0">
              <a:buNone/>
            </a:pPr>
            <a:r>
              <a:rPr lang="en-IN" sz="2000" dirty="0"/>
              <a:t>8. </a:t>
            </a:r>
            <a:r>
              <a:rPr lang="en-IN" sz="2000" dirty="0" err="1"/>
              <a:t>ClassRoom</a:t>
            </a:r>
            <a:r>
              <a:rPr lang="en-IN" sz="2000" dirty="0"/>
              <a:t>(int r, String t) {</a:t>
            </a:r>
          </a:p>
          <a:p>
            <a:pPr marL="0" indent="0">
              <a:buNone/>
            </a:pPr>
            <a:r>
              <a:rPr lang="en-IN" sz="2000" dirty="0"/>
              <a:t>9. </a:t>
            </a:r>
            <a:r>
              <a:rPr lang="en-IN" sz="2000" dirty="0" err="1"/>
              <a:t>roomNumber</a:t>
            </a:r>
            <a:r>
              <a:rPr lang="en-IN" sz="2000" dirty="0"/>
              <a:t> = r;</a:t>
            </a:r>
          </a:p>
          <a:p>
            <a:pPr marL="0" indent="0">
              <a:buNone/>
            </a:pPr>
            <a:r>
              <a:rPr lang="en-IN" sz="2000" dirty="0"/>
              <a:t>10. </a:t>
            </a:r>
            <a:r>
              <a:rPr lang="en-IN" sz="2000" dirty="0" err="1"/>
              <a:t>teacherName</a:t>
            </a:r>
            <a:r>
              <a:rPr lang="en-IN" sz="2000" dirty="0"/>
              <a:t> = t;</a:t>
            </a:r>
          </a:p>
          <a:p>
            <a:pPr marL="0" indent="0">
              <a:buNone/>
            </a:pPr>
            <a:r>
              <a:rPr lang="en-IN" sz="2000" dirty="0"/>
              <a:t>11. }</a:t>
            </a:r>
          </a:p>
          <a:p>
            <a:pPr marL="0" indent="0">
              <a:buNone/>
            </a:pPr>
            <a:r>
              <a:rPr lang="en-IN" sz="2000" dirty="0"/>
              <a:t>12.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2578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dirty="0"/>
              <a:t>A. </a:t>
            </a:r>
            <a:r>
              <a:rPr lang="en-IN" dirty="0"/>
              <a:t>None; the code compiles fine.</a:t>
            </a:r>
          </a:p>
          <a:p>
            <a:r>
              <a:rPr lang="en-IN" b="1" dirty="0"/>
              <a:t>B. </a:t>
            </a:r>
            <a:r>
              <a:rPr lang="en-IN" dirty="0"/>
              <a:t>Line 5</a:t>
            </a:r>
          </a:p>
          <a:p>
            <a:r>
              <a:rPr lang="en-IN" b="1" dirty="0"/>
              <a:t>C. </a:t>
            </a:r>
            <a:r>
              <a:rPr lang="en-IN" dirty="0"/>
              <a:t>Line 6</a:t>
            </a:r>
          </a:p>
          <a:p>
            <a:r>
              <a:rPr lang="en-IN" b="1" dirty="0"/>
              <a:t>D. </a:t>
            </a:r>
            <a:r>
              <a:rPr lang="en-IN" dirty="0"/>
              <a:t>Line 7</a:t>
            </a:r>
          </a:p>
          <a:p>
            <a:r>
              <a:rPr lang="en-IN" b="1" dirty="0"/>
              <a:t>E. </a:t>
            </a:r>
            <a:r>
              <a:rPr lang="en-IN" dirty="0"/>
              <a:t>Line 8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7600" y="0"/>
            <a:ext cx="57531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//</a:t>
            </a:r>
            <a:r>
              <a:rPr lang="en-IN" sz="2000" dirty="0" smtClean="0"/>
              <a:t>School.java</a:t>
            </a:r>
          </a:p>
          <a:p>
            <a:pPr marL="0" indent="0">
              <a:buNone/>
            </a:pPr>
            <a:r>
              <a:rPr lang="en-IN" sz="2000" dirty="0"/>
              <a:t>1. package </a:t>
            </a:r>
            <a:r>
              <a:rPr lang="en-IN" sz="2000" dirty="0" err="1"/>
              <a:t>my.city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2. import </a:t>
            </a:r>
            <a:r>
              <a:rPr lang="en-IN" sz="2000" dirty="0" err="1"/>
              <a:t>my.school.ClassRoom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3. public class School {</a:t>
            </a:r>
          </a:p>
          <a:p>
            <a:pPr marL="0" indent="0">
              <a:buNone/>
            </a:pPr>
            <a:r>
              <a:rPr lang="en-IN" sz="2000" dirty="0"/>
              <a:t>4. public static void main(String [] args) {</a:t>
            </a:r>
          </a:p>
          <a:p>
            <a:pPr marL="0" indent="0">
              <a:buNone/>
            </a:pPr>
            <a:r>
              <a:rPr lang="en-IN" sz="2000" dirty="0"/>
              <a:t>5. System.out.println(</a:t>
            </a:r>
            <a:r>
              <a:rPr lang="en-IN" sz="2000" dirty="0" err="1"/>
              <a:t>ClassRoom.globalKey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6. </a:t>
            </a:r>
            <a:r>
              <a:rPr lang="en-IN" sz="2000" dirty="0" err="1"/>
              <a:t>ClassRoom</a:t>
            </a:r>
            <a:r>
              <a:rPr lang="en-IN" sz="2000" dirty="0"/>
              <a:t> room = new </a:t>
            </a:r>
            <a:r>
              <a:rPr lang="en-IN" sz="2000" dirty="0" err="1"/>
              <a:t>ClassRoom</a:t>
            </a:r>
            <a:r>
              <a:rPr lang="en-IN" sz="2000" dirty="0"/>
              <a:t>(101, “Mrs. Anderson”);</a:t>
            </a:r>
          </a:p>
          <a:p>
            <a:pPr marL="0" indent="0">
              <a:buNone/>
            </a:pPr>
            <a:r>
              <a:rPr lang="en-IN" sz="2000" dirty="0"/>
              <a:t>7. System.out.println(</a:t>
            </a:r>
            <a:r>
              <a:rPr lang="en-IN" sz="2000" dirty="0" err="1"/>
              <a:t>room.roomNumber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8. System.out.println(</a:t>
            </a:r>
            <a:r>
              <a:rPr lang="en-IN" sz="2000" dirty="0" err="1"/>
              <a:t>room.teacherName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9. }</a:t>
            </a:r>
          </a:p>
          <a:p>
            <a:pPr marL="0" indent="0">
              <a:buNone/>
            </a:pPr>
            <a:r>
              <a:rPr lang="en-IN" sz="2000" dirty="0"/>
              <a:t>10. </a:t>
            </a: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b="1" dirty="0"/>
              <a:t>which of the following line numbers in main generate a compiler error? (Select </a:t>
            </a:r>
            <a:r>
              <a:rPr lang="en-IN" sz="2000" b="1" dirty="0" smtClean="0"/>
              <a:t>all that </a:t>
            </a:r>
            <a:r>
              <a:rPr lang="en-IN" sz="2000" b="1" dirty="0"/>
              <a:t>apply.)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1738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57200"/>
            <a:ext cx="807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200" dirty="0"/>
              <a:t>B, C, D, and 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does not compile, so A is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5 is not valid </a:t>
            </a:r>
            <a:r>
              <a:rPr lang="en-IN" sz="2200" dirty="0" smtClean="0"/>
              <a:t>because </a:t>
            </a:r>
            <a:r>
              <a:rPr lang="en-IN" sz="2200" dirty="0" err="1" smtClean="0"/>
              <a:t>globalKey</a:t>
            </a:r>
            <a:r>
              <a:rPr lang="en-IN" sz="2200" dirty="0" smtClean="0"/>
              <a:t> </a:t>
            </a:r>
            <a:r>
              <a:rPr lang="en-IN" sz="2200" dirty="0"/>
              <a:t>has the default access and School is in a different package than </a:t>
            </a:r>
            <a:r>
              <a:rPr lang="en-IN" sz="2200" dirty="0" err="1"/>
              <a:t>ClassRoom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Line 6 is not valid for the same reason: the </a:t>
            </a:r>
            <a:r>
              <a:rPr lang="en-IN" sz="2200" dirty="0" err="1"/>
              <a:t>ClassRoom</a:t>
            </a:r>
            <a:r>
              <a:rPr lang="en-IN" sz="2200" dirty="0"/>
              <a:t> constructor has default access </a:t>
            </a:r>
            <a:r>
              <a:rPr lang="en-IN" sz="2200" dirty="0" smtClean="0"/>
              <a:t>so School </a:t>
            </a:r>
            <a:r>
              <a:rPr lang="en-IN" sz="2200" dirty="0"/>
              <a:t>does not have access to it.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7 is not valid because </a:t>
            </a:r>
            <a:r>
              <a:rPr lang="en-IN" sz="2200" dirty="0" err="1"/>
              <a:t>roomNumber</a:t>
            </a:r>
            <a:r>
              <a:rPr lang="en-IN" sz="2200" dirty="0"/>
              <a:t> is private </a:t>
            </a:r>
            <a:r>
              <a:rPr lang="en-IN" sz="2200" dirty="0" smtClean="0"/>
              <a:t>and therefore </a:t>
            </a:r>
            <a:r>
              <a:rPr lang="en-IN" sz="2200" dirty="0"/>
              <a:t>not accessible outside of </a:t>
            </a:r>
            <a:r>
              <a:rPr lang="en-IN" sz="2200" dirty="0" err="1"/>
              <a:t>ClassRoom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8 is not valid because </a:t>
            </a:r>
            <a:r>
              <a:rPr lang="en-IN" sz="2200" dirty="0" err="1" smtClean="0"/>
              <a:t>teacherName</a:t>
            </a:r>
            <a:r>
              <a:rPr lang="en-IN" sz="2200" dirty="0" smtClean="0"/>
              <a:t> is </a:t>
            </a:r>
            <a:r>
              <a:rPr lang="en-IN" sz="2200" dirty="0"/>
              <a:t>protected and School is neither in the same package nor a subclass of </a:t>
            </a:r>
            <a:r>
              <a:rPr lang="en-IN" sz="2200" dirty="0" err="1"/>
              <a:t>ClassRoom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Therefore, the answers are B, C, D, and E.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11587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7. Given </a:t>
            </a:r>
            <a:r>
              <a:rPr lang="en-IN" sz="2000" b="1" dirty="0"/>
              <a:t>the following interface and class defined in a file named Traceable.java , what </a:t>
            </a:r>
            <a:r>
              <a:rPr lang="en-IN" sz="2000" b="1" dirty="0" smtClean="0"/>
              <a:t>is the </a:t>
            </a:r>
            <a:r>
              <a:rPr lang="en-IN" sz="2000" b="1" dirty="0"/>
              <a:t>result of compiling this code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1</a:t>
            </a:r>
            <a:r>
              <a:rPr lang="en-IN" sz="2000" dirty="0"/>
              <a:t>. public interface Traceable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2. public static int MAX_TRACE;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3. public void trace();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4.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6. class Picture implements Traceable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7. public void trace()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8. System.out.println(“Tracing a picture”);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9.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10. }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76400"/>
            <a:ext cx="41910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Two </a:t>
            </a:r>
            <a:r>
              <a:rPr lang="en-IN" sz="2200" dirty="0" err="1"/>
              <a:t>bytecode</a:t>
            </a:r>
            <a:r>
              <a:rPr lang="en-IN" sz="2200" dirty="0"/>
              <a:t> files: </a:t>
            </a:r>
            <a:r>
              <a:rPr lang="en-IN" sz="2200" dirty="0" err="1"/>
              <a:t>Traceable.class</a:t>
            </a:r>
            <a:r>
              <a:rPr lang="en-IN" sz="2200" dirty="0"/>
              <a:t> and </a:t>
            </a:r>
            <a:r>
              <a:rPr lang="en-IN" sz="2200" dirty="0" err="1"/>
              <a:t>Picture.class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One </a:t>
            </a:r>
            <a:r>
              <a:rPr lang="en-IN" sz="2200" dirty="0" err="1"/>
              <a:t>bytecode</a:t>
            </a:r>
            <a:r>
              <a:rPr lang="en-IN" sz="2200" dirty="0"/>
              <a:t> file: </a:t>
            </a:r>
            <a:r>
              <a:rPr lang="en-IN" sz="2200" dirty="0" err="1"/>
              <a:t>Traceable.class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Compiler error on line 2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Compiler error on line 3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Compiler error on line 6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F. </a:t>
            </a:r>
            <a:r>
              <a:rPr lang="en-IN" sz="2200" dirty="0"/>
              <a:t>Compiler error on line 7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8286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57200"/>
            <a:ext cx="83820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C. This is a tricky question. The code does not compile, so A and B are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All fields in </a:t>
            </a:r>
            <a:r>
              <a:rPr lang="en-IN" sz="2200" dirty="0"/>
              <a:t>an interface are implicitly </a:t>
            </a:r>
            <a:r>
              <a:rPr lang="en-IN" sz="2200" dirty="0" smtClean="0"/>
              <a:t>final</a:t>
            </a:r>
            <a:r>
              <a:rPr lang="en-IN" sz="2200" dirty="0"/>
              <a:t>, and static </a:t>
            </a:r>
            <a:r>
              <a:rPr lang="en-IN" sz="2200" dirty="0" smtClean="0"/>
              <a:t>final fields </a:t>
            </a:r>
            <a:r>
              <a:rPr lang="en-IN" sz="2200" dirty="0"/>
              <a:t>must be initialized.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3 </a:t>
            </a:r>
            <a:r>
              <a:rPr lang="en-IN" sz="2200" dirty="0" smtClean="0"/>
              <a:t>compiles fine</a:t>
            </a:r>
            <a:r>
              <a:rPr lang="en-IN" sz="2200" dirty="0"/>
              <a:t>, as do lines 6 and 7, </a:t>
            </a:r>
            <a:r>
              <a:rPr lang="en-IN" sz="2200" dirty="0" smtClean="0"/>
              <a:t> so </a:t>
            </a:r>
            <a:r>
              <a:rPr lang="en-IN" sz="2200" dirty="0"/>
              <a:t>D, E, and F are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Because </a:t>
            </a:r>
            <a:r>
              <a:rPr lang="en-IN" sz="2200" dirty="0"/>
              <a:t>MAX_TRACE is not </a:t>
            </a:r>
            <a:r>
              <a:rPr lang="en-IN" sz="2200" dirty="0" smtClean="0"/>
              <a:t>initialized, line </a:t>
            </a:r>
            <a:r>
              <a:rPr lang="en-IN" sz="2200" dirty="0"/>
              <a:t>2 generates a compiler error.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answer is C.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6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8. Given </a:t>
            </a:r>
            <a:r>
              <a:rPr lang="en-IN" sz="2000" b="1" dirty="0"/>
              <a:t>the following class definitions</a:t>
            </a:r>
            <a:r>
              <a:rPr lang="en-IN" sz="2000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1. class Parent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2. public void </a:t>
            </a:r>
            <a:r>
              <a:rPr lang="en-IN" sz="2000" dirty="0" err="1"/>
              <a:t>printResults</a:t>
            </a:r>
            <a:r>
              <a:rPr lang="en-IN" sz="2000" dirty="0"/>
              <a:t>(String... results)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3. System.out.println(“In Parent”);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4.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5.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7. class Child extends Parent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8. public int </a:t>
            </a:r>
            <a:r>
              <a:rPr lang="en-IN" sz="2000" dirty="0" err="1"/>
              <a:t>printResults</a:t>
            </a:r>
            <a:r>
              <a:rPr lang="en-IN" sz="2000" dirty="0"/>
              <a:t>(int id)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9. System.out.println(“In Child”);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10. return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11.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12.}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2050" y="2780732"/>
            <a:ext cx="4191000" cy="3086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In Parent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In Child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0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Line 2 generates a compiler error.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Line 8 generates a compiler error.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95850" y="0"/>
            <a:ext cx="38481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/>
              <a:t>what is the result of the following statement</a:t>
            </a:r>
            <a:r>
              <a:rPr lang="en-IN" sz="18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new Child().</a:t>
            </a:r>
            <a:r>
              <a:rPr lang="en-IN" sz="1800" dirty="0" err="1"/>
              <a:t>printResults</a:t>
            </a:r>
            <a:r>
              <a:rPr lang="en-IN" sz="1800" dirty="0"/>
              <a:t>(0);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791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334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B. The code compiles fi ne, so D and E are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 err="1"/>
              <a:t>printResults</a:t>
            </a:r>
            <a:r>
              <a:rPr lang="en-IN" sz="2200" dirty="0"/>
              <a:t> method in Child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is overloading </a:t>
            </a:r>
            <a:r>
              <a:rPr lang="en-IN" sz="2200" dirty="0" err="1"/>
              <a:t>printResults</a:t>
            </a:r>
            <a:r>
              <a:rPr lang="en-IN" sz="2200" dirty="0"/>
              <a:t> in Parent, not overriding.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In </a:t>
            </a:r>
            <a:r>
              <a:rPr lang="en-IN" sz="2200" dirty="0"/>
              <a:t>method overloading, the </a:t>
            </a:r>
            <a:r>
              <a:rPr lang="en-IN" sz="2200" dirty="0" smtClean="0"/>
              <a:t>return type </a:t>
            </a:r>
            <a:r>
              <a:rPr lang="en-IN" sz="2200" dirty="0"/>
              <a:t>can be any data type, so </a:t>
            </a:r>
            <a:r>
              <a:rPr lang="en-IN" sz="2200" dirty="0" err="1"/>
              <a:t>printResults</a:t>
            </a:r>
            <a:r>
              <a:rPr lang="en-IN" sz="2200" dirty="0"/>
              <a:t> in Child returning an int is not a problem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Invoking </a:t>
            </a:r>
            <a:r>
              <a:rPr lang="en-IN" sz="2200" dirty="0" err="1"/>
              <a:t>printResults</a:t>
            </a:r>
            <a:r>
              <a:rPr lang="en-IN" sz="2200" dirty="0"/>
              <a:t> with an int argument calls the method on line 8, which </a:t>
            </a:r>
            <a:r>
              <a:rPr lang="en-IN" sz="2200" dirty="0" smtClean="0"/>
              <a:t>displays In </a:t>
            </a:r>
            <a:r>
              <a:rPr lang="en-IN" sz="2200" dirty="0"/>
              <a:t>Child.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answer is B.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1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 smtClean="0"/>
              <a:t>9. What </a:t>
            </a:r>
            <a:r>
              <a:rPr lang="en-IN" sz="2000" b="1" dirty="0"/>
              <a:t>is the result of the following program?</a:t>
            </a:r>
          </a:p>
          <a:p>
            <a:pPr marL="0" indent="0">
              <a:buNone/>
            </a:pPr>
            <a:r>
              <a:rPr lang="en-IN" sz="2000" dirty="0"/>
              <a:t>1. class Parent {</a:t>
            </a:r>
          </a:p>
          <a:p>
            <a:pPr marL="0" indent="0">
              <a:buNone/>
            </a:pPr>
            <a:r>
              <a:rPr lang="en-IN" sz="2000" dirty="0"/>
              <a:t>2. public float </a:t>
            </a:r>
            <a:r>
              <a:rPr lang="en-IN" sz="2000" dirty="0" err="1"/>
              <a:t>computePay</a:t>
            </a:r>
            <a:r>
              <a:rPr lang="en-IN" sz="2000" dirty="0"/>
              <a:t>(double d) {</a:t>
            </a:r>
          </a:p>
          <a:p>
            <a:pPr marL="0" indent="0">
              <a:buNone/>
            </a:pPr>
            <a:r>
              <a:rPr lang="en-IN" sz="2000" dirty="0"/>
              <a:t>3. System.out.println(“In Parent”);</a:t>
            </a:r>
          </a:p>
          <a:p>
            <a:pPr marL="0" indent="0">
              <a:buNone/>
            </a:pPr>
            <a:r>
              <a:rPr lang="en-IN" sz="2000" dirty="0"/>
              <a:t>4. return 0.0F;</a:t>
            </a:r>
          </a:p>
          <a:p>
            <a:pPr marL="0" indent="0">
              <a:buNone/>
            </a:pPr>
            <a:r>
              <a:rPr lang="en-IN" sz="2000" dirty="0"/>
              <a:t>5. }</a:t>
            </a:r>
          </a:p>
          <a:p>
            <a:pPr marL="0" indent="0">
              <a:buNone/>
            </a:pPr>
            <a:r>
              <a:rPr lang="en-IN" sz="2000" dirty="0"/>
              <a:t>6. }</a:t>
            </a:r>
          </a:p>
          <a:p>
            <a:pPr marL="0" indent="0">
              <a:buNone/>
            </a:pPr>
            <a:r>
              <a:rPr lang="en-IN" sz="2000" dirty="0"/>
              <a:t>7.</a:t>
            </a:r>
          </a:p>
          <a:p>
            <a:pPr marL="0" indent="0">
              <a:buNone/>
            </a:pPr>
            <a:r>
              <a:rPr lang="en-IN" sz="2000" dirty="0"/>
              <a:t>8. public class Child extends Parent {</a:t>
            </a:r>
          </a:p>
          <a:p>
            <a:pPr marL="0" indent="0">
              <a:buNone/>
            </a:pPr>
            <a:r>
              <a:rPr lang="en-IN" sz="2000" dirty="0"/>
              <a:t>9. public double </a:t>
            </a:r>
            <a:r>
              <a:rPr lang="en-IN" sz="2000" dirty="0" err="1"/>
              <a:t>computePay</a:t>
            </a:r>
            <a:r>
              <a:rPr lang="en-IN" sz="2000" dirty="0"/>
              <a:t>(double d) {</a:t>
            </a:r>
          </a:p>
          <a:p>
            <a:pPr marL="0" indent="0">
              <a:buNone/>
            </a:pPr>
            <a:r>
              <a:rPr lang="en-IN" sz="2000" dirty="0"/>
              <a:t>10. System.out.println(“In Child”);</a:t>
            </a:r>
          </a:p>
          <a:p>
            <a:pPr marL="0" indent="0">
              <a:buNone/>
            </a:pPr>
            <a:r>
              <a:rPr lang="en-IN" sz="2000" dirty="0"/>
              <a:t>11. return 0.0;</a:t>
            </a:r>
          </a:p>
          <a:p>
            <a:pPr marL="0" indent="0">
              <a:buNone/>
            </a:pPr>
            <a:r>
              <a:rPr lang="en-IN" sz="2000" dirty="0"/>
              <a:t>12. }</a:t>
            </a:r>
          </a:p>
          <a:p>
            <a:pPr marL="0" indent="0">
              <a:buNone/>
            </a:pPr>
            <a:r>
              <a:rPr lang="en-IN" sz="2000" dirty="0"/>
              <a:t>13.</a:t>
            </a:r>
          </a:p>
          <a:p>
            <a:pPr marL="0" indent="0">
              <a:buNone/>
            </a:pPr>
            <a:r>
              <a:rPr lang="en-IN" sz="2000" dirty="0"/>
              <a:t>14. public static void main(String [] args) {</a:t>
            </a:r>
          </a:p>
          <a:p>
            <a:pPr marL="0" indent="0">
              <a:buNone/>
            </a:pPr>
            <a:r>
              <a:rPr lang="en-IN" sz="2000" dirty="0"/>
              <a:t>15. new Child().</a:t>
            </a:r>
            <a:r>
              <a:rPr lang="en-IN" sz="2000" dirty="0" err="1"/>
              <a:t>computePay</a:t>
            </a:r>
            <a:r>
              <a:rPr lang="en-IN" sz="2000" dirty="0"/>
              <a:t>(0.0);</a:t>
            </a:r>
          </a:p>
          <a:p>
            <a:pPr marL="0" indent="0">
              <a:buNone/>
            </a:pPr>
            <a:r>
              <a:rPr lang="en-IN" sz="2000" dirty="0"/>
              <a:t>16. }</a:t>
            </a:r>
          </a:p>
          <a:p>
            <a:pPr marL="0" indent="0">
              <a:buNone/>
            </a:pPr>
            <a:r>
              <a:rPr lang="en-IN" sz="2000" dirty="0"/>
              <a:t>17.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355979"/>
            <a:ext cx="4191000" cy="276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/>
              <a:t>In Parent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/>
              <a:t>In Child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0.0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null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The code does not compile.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142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85800"/>
            <a:ext cx="7924800" cy="462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E. The return type of an overridden method must either be the same or a child class of </a:t>
            </a:r>
            <a:r>
              <a:rPr lang="en-IN" sz="2200" dirty="0" smtClean="0"/>
              <a:t>the return </a:t>
            </a:r>
            <a:r>
              <a:rPr lang="en-IN" sz="2200" dirty="0"/>
              <a:t>type of the parent method.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Because </a:t>
            </a:r>
            <a:r>
              <a:rPr lang="en-IN" sz="2200" dirty="0"/>
              <a:t>double is not a child class of float (they </a:t>
            </a:r>
            <a:r>
              <a:rPr lang="en-IN" sz="2200" dirty="0" smtClean="0"/>
              <a:t>are primitive </a:t>
            </a:r>
            <a:r>
              <a:rPr lang="en-IN" sz="2200" dirty="0"/>
              <a:t>types), line 8 generates a compiler error.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answer is 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10. Suppose </a:t>
            </a:r>
            <a:r>
              <a:rPr lang="en-IN" sz="2000" b="1" dirty="0"/>
              <a:t>a method in a class has the following method declaration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public </a:t>
            </a:r>
            <a:r>
              <a:rPr lang="en-IN" sz="2000" dirty="0" err="1"/>
              <a:t>java.io.OutputStream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(String </a:t>
            </a:r>
            <a:r>
              <a:rPr lang="en-IN" sz="2000" dirty="0" err="1"/>
              <a:t>fileName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//method body here...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/>
              <a:t>Which </a:t>
            </a:r>
            <a:r>
              <a:rPr lang="en-IN" sz="2000" dirty="0"/>
              <a:t>of the following methods could appear in a child class and override</a:t>
            </a:r>
          </a:p>
          <a:p>
            <a:pPr marL="0" indent="0">
              <a:buNone/>
            </a:pPr>
            <a:r>
              <a:rPr lang="en-IN" sz="2000" dirty="0" err="1"/>
              <a:t>createStream</a:t>
            </a:r>
            <a:r>
              <a:rPr lang="en-IN" sz="2000" dirty="0"/>
              <a:t> </a:t>
            </a:r>
            <a:r>
              <a:rPr lang="en-IN" sz="2000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 </a:t>
            </a:r>
            <a:r>
              <a:rPr lang="en-IN" sz="2000" b="1" dirty="0" smtClean="0"/>
              <a:t>A</a:t>
            </a:r>
            <a:r>
              <a:rPr lang="en-IN" sz="2000" b="1" dirty="0"/>
              <a:t>. </a:t>
            </a:r>
            <a:r>
              <a:rPr lang="en-IN" sz="2000" dirty="0"/>
              <a:t>public </a:t>
            </a:r>
            <a:r>
              <a:rPr lang="en-IN" sz="2000" dirty="0" err="1"/>
              <a:t>java.io.OutputStream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(String 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B. </a:t>
            </a:r>
            <a:r>
              <a:rPr lang="en-IN" sz="2000" dirty="0"/>
              <a:t>public </a:t>
            </a:r>
            <a:r>
              <a:rPr lang="en-IN" sz="2000" dirty="0" err="1"/>
              <a:t>java.io.OutputStream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(char 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C. </a:t>
            </a:r>
            <a:r>
              <a:rPr lang="en-IN" sz="2000" dirty="0"/>
              <a:t>public </a:t>
            </a:r>
            <a:r>
              <a:rPr lang="en-IN" sz="2000" dirty="0" err="1"/>
              <a:t>java.io.FileOutputStream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(String 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D. </a:t>
            </a:r>
            <a:r>
              <a:rPr lang="en-IN" sz="2000" dirty="0"/>
              <a:t>public void </a:t>
            </a:r>
            <a:r>
              <a:rPr lang="en-IN" sz="2000" dirty="0" err="1"/>
              <a:t>createStream</a:t>
            </a:r>
            <a:r>
              <a:rPr lang="en-IN" sz="2000" dirty="0"/>
              <a:t>(String 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E. </a:t>
            </a:r>
            <a:r>
              <a:rPr lang="en-IN" sz="2000" dirty="0"/>
              <a:t>public </a:t>
            </a:r>
            <a:r>
              <a:rPr lang="en-IN" sz="2000" dirty="0" err="1"/>
              <a:t>java.io.OutputStream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</a:t>
            </a:r>
            <a:r>
              <a:rPr lang="en-IN" sz="2000" dirty="0" err="1"/>
              <a:t>StringBuffer</a:t>
            </a:r>
            <a:r>
              <a:rPr lang="en-IN" sz="2000" dirty="0"/>
              <a:t> </a:t>
            </a:r>
            <a:r>
              <a:rPr lang="en-IN" sz="2000" dirty="0" err="1"/>
              <a:t>fileName</a:t>
            </a:r>
            <a:r>
              <a:rPr lang="en-I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F. </a:t>
            </a:r>
            <a:r>
              <a:rPr lang="en-IN" sz="2000" dirty="0"/>
              <a:t>protected </a:t>
            </a:r>
            <a:r>
              <a:rPr lang="en-IN" sz="2000" dirty="0" err="1"/>
              <a:t>java.io.OutputStream</a:t>
            </a:r>
            <a:r>
              <a:rPr lang="en-IN" sz="2000" dirty="0"/>
              <a:t> </a:t>
            </a:r>
            <a:r>
              <a:rPr lang="en-IN" sz="2000" dirty="0" err="1"/>
              <a:t>createStream</a:t>
            </a:r>
            <a:r>
              <a:rPr lang="en-IN" sz="2000" dirty="0"/>
              <a:t>(String </a:t>
            </a:r>
            <a:r>
              <a:rPr lang="en-IN" sz="2000" dirty="0" err="1"/>
              <a:t>fileName</a:t>
            </a:r>
            <a:r>
              <a:rPr lang="en-IN" sz="2000" dirty="0"/>
              <a:t>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1204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1000"/>
            <a:ext cx="8001000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/>
              <a:t>If </a:t>
            </a:r>
            <a:r>
              <a:rPr lang="en-IN" sz="2200" dirty="0"/>
              <a:t>a constructor does not call this or super on its </a:t>
            </a:r>
            <a:r>
              <a:rPr lang="en-IN" sz="2200" dirty="0" smtClean="0"/>
              <a:t>first </a:t>
            </a:r>
            <a:r>
              <a:rPr lang="en-IN" sz="2200" dirty="0"/>
              <a:t>line of code, the compiler </a:t>
            </a:r>
            <a:r>
              <a:rPr lang="en-IN" sz="2200" dirty="0" smtClean="0"/>
              <a:t>inserts the </a:t>
            </a:r>
            <a:r>
              <a:rPr lang="en-IN" sz="2200" dirty="0"/>
              <a:t>statement super();, which occurs in the Rectangle class just after line 15. </a:t>
            </a:r>
            <a:endParaRPr lang="en-IN" sz="22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/>
              <a:t>A </a:t>
            </a:r>
            <a:r>
              <a:rPr lang="en-IN" sz="2200" dirty="0"/>
              <a:t>call </a:t>
            </a:r>
            <a:r>
              <a:rPr lang="en-IN" sz="2200" dirty="0" smtClean="0"/>
              <a:t>to super</a:t>
            </a:r>
            <a:r>
              <a:rPr lang="en-IN" sz="2200" dirty="0"/>
              <a:t>() in Rectangle invokes a no-argument constructor in Shape, but Shape does </a:t>
            </a:r>
            <a:r>
              <a:rPr lang="en-IN" sz="2200" dirty="0" smtClean="0"/>
              <a:t>not have </a:t>
            </a:r>
            <a:r>
              <a:rPr lang="en-IN" sz="2200" dirty="0"/>
              <a:t>a no-argument constructor. The compiler error occurs at line 15, </a:t>
            </a:r>
            <a:endParaRPr lang="en-IN" sz="22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/>
              <a:t>so </a:t>
            </a:r>
            <a:r>
              <a:rPr lang="en-IN" sz="2200" dirty="0"/>
              <a:t>the answer is 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A and C.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 </a:t>
            </a:r>
            <a:r>
              <a:rPr lang="en-IN" sz="2200" dirty="0"/>
              <a:t>has the same signature and return type, and C has the same signature </a:t>
            </a:r>
            <a:r>
              <a:rPr lang="en-IN" sz="2200" dirty="0" smtClean="0"/>
              <a:t>and a </a:t>
            </a:r>
            <a:r>
              <a:rPr lang="en-IN" sz="2200" dirty="0"/>
              <a:t>covariant return type, so A and C are valid overriding declarations.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 </a:t>
            </a:r>
            <a:r>
              <a:rPr lang="en-IN" sz="2200" dirty="0"/>
              <a:t>and E are </a:t>
            </a:r>
            <a:r>
              <a:rPr lang="en-IN" sz="2200" dirty="0" smtClean="0"/>
              <a:t>valid methods </a:t>
            </a:r>
            <a:r>
              <a:rPr lang="en-IN" sz="2200" dirty="0"/>
              <a:t>for a child class, but they are examples of method overloading, not overriding.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D has an incompatible return type. F is a weaker access than public, which is not allowed.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7784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 smtClean="0"/>
              <a:t>11. Given </a:t>
            </a:r>
            <a:r>
              <a:rPr lang="en-IN" sz="2000" b="1" dirty="0"/>
              <a:t>the following class definitions, what is the output of the statement new Child(); ?</a:t>
            </a:r>
          </a:p>
          <a:p>
            <a:pPr marL="0" indent="0">
              <a:buNone/>
            </a:pPr>
            <a:r>
              <a:rPr lang="en-IN" sz="2000" dirty="0"/>
              <a:t>1. class Parent {</a:t>
            </a:r>
          </a:p>
          <a:p>
            <a:pPr marL="0" indent="0">
              <a:buNone/>
            </a:pPr>
            <a:r>
              <a:rPr lang="en-IN" sz="2000" dirty="0"/>
              <a:t>2. {</a:t>
            </a:r>
          </a:p>
          <a:p>
            <a:pPr marL="0" indent="0">
              <a:buNone/>
            </a:pPr>
            <a:r>
              <a:rPr lang="en-IN" sz="2000" dirty="0"/>
              <a:t>3. System.out.print(“1”);</a:t>
            </a:r>
          </a:p>
          <a:p>
            <a:pPr marL="0" indent="0">
              <a:buNone/>
            </a:pPr>
            <a:r>
              <a:rPr lang="en-IN" sz="2000" dirty="0"/>
              <a:t>4. }</a:t>
            </a:r>
          </a:p>
          <a:p>
            <a:pPr marL="0" indent="0">
              <a:buNone/>
            </a:pPr>
            <a:r>
              <a:rPr lang="en-IN" sz="2000" dirty="0"/>
              <a:t>5.</a:t>
            </a:r>
          </a:p>
          <a:p>
            <a:pPr marL="0" indent="0">
              <a:buNone/>
            </a:pPr>
            <a:r>
              <a:rPr lang="en-IN" sz="2000" dirty="0"/>
              <a:t>6. public Parent(String greeting) {</a:t>
            </a:r>
          </a:p>
          <a:p>
            <a:pPr marL="0" indent="0">
              <a:buNone/>
            </a:pPr>
            <a:r>
              <a:rPr lang="en-IN" sz="2000" dirty="0"/>
              <a:t>7. System.out.print(“2”);</a:t>
            </a:r>
          </a:p>
          <a:p>
            <a:pPr marL="0" indent="0">
              <a:buNone/>
            </a:pPr>
            <a:r>
              <a:rPr lang="en-IN" sz="2000" dirty="0"/>
              <a:t>8. }</a:t>
            </a:r>
          </a:p>
          <a:p>
            <a:pPr marL="0" indent="0">
              <a:buNone/>
            </a:pPr>
            <a:r>
              <a:rPr lang="en-IN" sz="2000" dirty="0"/>
              <a:t>9. }</a:t>
            </a:r>
          </a:p>
          <a:p>
            <a:pPr marL="0" indent="0">
              <a:buNone/>
            </a:pPr>
            <a:r>
              <a:rPr lang="en-IN" sz="2000" dirty="0"/>
              <a:t>10.</a:t>
            </a:r>
          </a:p>
          <a:p>
            <a:pPr marL="0" indent="0">
              <a:buNone/>
            </a:pPr>
            <a:r>
              <a:rPr lang="en-IN" sz="2000" dirty="0"/>
              <a:t>11. class Child extends Parent {</a:t>
            </a:r>
          </a:p>
          <a:p>
            <a:pPr marL="0" indent="0">
              <a:buNone/>
            </a:pPr>
            <a:r>
              <a:rPr lang="en-IN" sz="2000" dirty="0"/>
              <a:t>12. static {</a:t>
            </a:r>
          </a:p>
          <a:p>
            <a:pPr marL="0" indent="0">
              <a:buNone/>
            </a:pPr>
            <a:r>
              <a:rPr lang="en-IN" sz="2000" dirty="0"/>
              <a:t>13. System.out.print(“3”);</a:t>
            </a:r>
          </a:p>
          <a:p>
            <a:pPr marL="0" indent="0">
              <a:buNone/>
            </a:pPr>
            <a:r>
              <a:rPr lang="en-IN" sz="2000" dirty="0"/>
              <a:t>14. }</a:t>
            </a:r>
          </a:p>
          <a:p>
            <a:pPr marL="0" indent="0">
              <a:buNone/>
            </a:pPr>
            <a:r>
              <a:rPr lang="en-IN" sz="2000" dirty="0"/>
              <a:t>15.</a:t>
            </a:r>
          </a:p>
          <a:p>
            <a:pPr marL="0" indent="0">
              <a:buNone/>
            </a:pPr>
            <a:r>
              <a:rPr lang="en-IN" sz="2000" dirty="0"/>
              <a:t>16. {</a:t>
            </a:r>
          </a:p>
          <a:p>
            <a:pPr marL="0" indent="0">
              <a:buNone/>
            </a:pPr>
            <a:r>
              <a:rPr lang="en-IN" sz="2000" dirty="0"/>
              <a:t>17. System.out.print(“4”);</a:t>
            </a:r>
          </a:p>
          <a:p>
            <a:pPr marL="0" indent="0">
              <a:buNone/>
            </a:pPr>
            <a:r>
              <a:rPr lang="en-IN" sz="2000" dirty="0"/>
              <a:t>18. }</a:t>
            </a:r>
          </a:p>
          <a:p>
            <a:pPr marL="0" indent="0">
              <a:buNone/>
            </a:pPr>
            <a:r>
              <a:rPr lang="en-IN" sz="2000" dirty="0"/>
              <a:t>19.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990600"/>
            <a:ext cx="4191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1234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3123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3142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3124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/>
              <a:t>E. </a:t>
            </a:r>
            <a:r>
              <a:rPr lang="en-IN" sz="2200" dirty="0" smtClean="0"/>
              <a:t>The code does not compile.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716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33400"/>
            <a:ext cx="8610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200" dirty="0" smtClean="0"/>
              <a:t>A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compiles </a:t>
            </a:r>
            <a:r>
              <a:rPr lang="en-IN" sz="2200" dirty="0" smtClean="0"/>
              <a:t>fine</a:t>
            </a:r>
            <a:r>
              <a:rPr lang="en-IN" sz="2200" dirty="0"/>
              <a:t>, so D and E are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child class is overloading print</a:t>
            </a:r>
            <a:r>
              <a:rPr lang="en-IN" sz="2200" dirty="0" smtClean="0"/>
              <a:t>, not </a:t>
            </a:r>
            <a:r>
              <a:rPr lang="en-IN" sz="2200" dirty="0"/>
              <a:t>overriding it.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method call on line 16 invokes print in the child, and the </a:t>
            </a:r>
            <a:r>
              <a:rPr lang="en-IN" sz="2200" dirty="0" smtClean="0"/>
              <a:t>method call </a:t>
            </a:r>
            <a:r>
              <a:rPr lang="en-IN" sz="2200" dirty="0"/>
              <a:t>on line 17 invokes print in the parent, so the output is </a:t>
            </a:r>
            <a:r>
              <a:rPr lang="en-IN" sz="2200" dirty="0" err="1"/>
              <a:t>ChildParent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</a:t>
            </a:r>
            <a:r>
              <a:rPr lang="en-IN" sz="2200" dirty="0" smtClean="0"/>
              <a:t>the answer </a:t>
            </a:r>
            <a:r>
              <a:rPr lang="en-IN" sz="2200" dirty="0"/>
              <a:t>is A.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7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13. Given </a:t>
            </a:r>
            <a:r>
              <a:rPr lang="en-IN" sz="2000" b="1" dirty="0"/>
              <a:t>the following interface definitions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1. //Readable.java</a:t>
            </a:r>
          </a:p>
          <a:p>
            <a:pPr marL="0" indent="0">
              <a:buNone/>
            </a:pPr>
            <a:r>
              <a:rPr lang="en-IN" sz="2000" dirty="0"/>
              <a:t>2. public interface Readable {</a:t>
            </a:r>
          </a:p>
          <a:p>
            <a:pPr marL="0" indent="0">
              <a:buNone/>
            </a:pPr>
            <a:r>
              <a:rPr lang="en-IN" sz="2000" dirty="0"/>
              <a:t>3. public abstract void read();</a:t>
            </a:r>
          </a:p>
          <a:p>
            <a:pPr marL="0" indent="0">
              <a:buNone/>
            </a:pPr>
            <a:r>
              <a:rPr lang="en-IN" sz="2000" dirty="0"/>
              <a:t>4. }</a:t>
            </a:r>
          </a:p>
          <a:p>
            <a:pPr marL="0" indent="0">
              <a:buNone/>
            </a:pPr>
            <a:r>
              <a:rPr lang="en-IN" sz="2000" dirty="0"/>
              <a:t>1. //SpellCheck.java</a:t>
            </a:r>
          </a:p>
          <a:p>
            <a:pPr marL="0" indent="0">
              <a:buNone/>
            </a:pPr>
            <a:r>
              <a:rPr lang="en-IN" sz="2000" dirty="0"/>
              <a:t>2. public interface </a:t>
            </a:r>
            <a:r>
              <a:rPr lang="en-IN" sz="2000" dirty="0" err="1"/>
              <a:t>SpellCheck</a:t>
            </a:r>
            <a:r>
              <a:rPr lang="en-IN" sz="2000" dirty="0"/>
              <a:t> extends Readable {</a:t>
            </a:r>
          </a:p>
          <a:p>
            <a:pPr marL="0" indent="0">
              <a:buNone/>
            </a:pPr>
            <a:r>
              <a:rPr lang="en-IN" sz="2000" dirty="0"/>
              <a:t>3. public void </a:t>
            </a:r>
            <a:r>
              <a:rPr lang="en-IN" sz="2000" dirty="0" err="1"/>
              <a:t>checkSpelling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4. </a:t>
            </a:r>
            <a:r>
              <a:rPr lang="en-IN" sz="2000" dirty="0" smtClean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which of the following statements are true? (Select all that apply.)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286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/>
              <a:t>The </a:t>
            </a:r>
            <a:r>
              <a:rPr lang="en-IN" dirty="0" err="1"/>
              <a:t>SpellCheck</a:t>
            </a:r>
            <a:r>
              <a:rPr lang="en-IN" dirty="0"/>
              <a:t> interface does not compile.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/>
              <a:t>A class that implements Readable must override the read method.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A class that implements </a:t>
            </a:r>
            <a:r>
              <a:rPr lang="en-IN" dirty="0" err="1"/>
              <a:t>SpellCheck</a:t>
            </a:r>
            <a:r>
              <a:rPr lang="en-IN" dirty="0"/>
              <a:t> inherits both the </a:t>
            </a:r>
            <a:r>
              <a:rPr lang="en-IN" dirty="0" err="1"/>
              <a:t>checkSpelling</a:t>
            </a:r>
            <a:r>
              <a:rPr lang="en-IN" dirty="0"/>
              <a:t> and read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methods.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A class that implements </a:t>
            </a:r>
            <a:r>
              <a:rPr lang="en-IN" dirty="0" err="1"/>
              <a:t>SpellCheck</a:t>
            </a:r>
            <a:r>
              <a:rPr lang="en-IN" dirty="0"/>
              <a:t> only inherits the </a:t>
            </a:r>
            <a:r>
              <a:rPr lang="en-IN" dirty="0" err="1"/>
              <a:t>checkSpelling</a:t>
            </a:r>
            <a:r>
              <a:rPr lang="en-IN" dirty="0"/>
              <a:t> method.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An interface cannot extend another interface.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409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14. What </a:t>
            </a:r>
            <a:r>
              <a:rPr lang="en-IN" sz="2200" b="1" dirty="0"/>
              <a:t>is the result of the following code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200" dirty="0"/>
              <a:t>3. int x = 10, y = 3;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4. if(x % y == 2)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5. System.out.print(“two”);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6. System.out.print(</a:t>
            </a:r>
            <a:r>
              <a:rPr lang="en-IN" sz="2200" dirty="0" err="1"/>
              <a:t>x%y</a:t>
            </a:r>
            <a:r>
              <a:rPr lang="en-IN" sz="2200" dirty="0"/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7. if(</a:t>
            </a:r>
            <a:r>
              <a:rPr lang="en-IN" sz="2200" dirty="0" err="1"/>
              <a:t>x%y</a:t>
            </a:r>
            <a:r>
              <a:rPr lang="en-IN" sz="2200" dirty="0"/>
              <a:t> == 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8. System.out.print(“one”);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22098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two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two1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two2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one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1one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003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15. What </a:t>
            </a:r>
            <a:r>
              <a:rPr lang="en-IN" sz="2200" b="1" dirty="0"/>
              <a:t>is the result of the following code?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200" dirty="0"/>
              <a:t>4. int x = 5, y = 10;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5. boolean b = x &lt; 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6. if(b = true)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7. System.out.print(x);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8. } else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9. System.out.print(y);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10. 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28600"/>
            <a:ext cx="4191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Compiler error on line 5.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Compiler error on line 6.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5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10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The code compiles but there is no output.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5849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04800"/>
            <a:ext cx="84582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endParaRPr lang="en-IN" sz="2200" b="1" dirty="0" smtClean="0"/>
          </a:p>
          <a:p>
            <a:pPr algn="just">
              <a:lnSpc>
                <a:spcPct val="150000"/>
              </a:lnSpc>
            </a:pPr>
            <a:endParaRPr lang="en-IN" sz="2200" b="1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compiles fi ne, so A and B are incorrect. In an if - else statement, either </a:t>
            </a:r>
            <a:r>
              <a:rPr lang="en-IN" sz="2200" dirty="0" smtClean="0"/>
              <a:t>the true </a:t>
            </a:r>
            <a:r>
              <a:rPr lang="en-IN" sz="2200" dirty="0"/>
              <a:t>block or false block executes, so either x or y must be printed, which implies E is incorrect.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On </a:t>
            </a:r>
            <a:r>
              <a:rPr lang="en-IN" sz="2200" dirty="0"/>
              <a:t>line 5, the boolean variable b is assigned to false because 5 is not less than 0 </a:t>
            </a:r>
            <a:r>
              <a:rPr lang="en-IN" sz="2200" dirty="0" smtClean="0"/>
              <a:t>.Line </a:t>
            </a:r>
            <a:r>
              <a:rPr lang="en-IN" sz="2200" dirty="0"/>
              <a:t>6 is an assignment, not a comparison.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 </a:t>
            </a:r>
            <a:r>
              <a:rPr lang="en-IN" sz="2200" dirty="0"/>
              <a:t>is assigned to true on line 6 and the result </a:t>
            </a:r>
            <a:r>
              <a:rPr lang="en-IN" sz="2200" dirty="0" smtClean="0"/>
              <a:t>of the </a:t>
            </a:r>
            <a:r>
              <a:rPr lang="en-IN" sz="2200" dirty="0"/>
              <a:t>assignment is true , so line 7 executes and a 5 is printed.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answer is C.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9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16. What </a:t>
            </a:r>
            <a:r>
              <a:rPr lang="en-IN" sz="2000" b="1" dirty="0"/>
              <a:t>is the output of the following program?</a:t>
            </a:r>
          </a:p>
          <a:p>
            <a:pPr marL="0" indent="0">
              <a:buNone/>
            </a:pPr>
            <a:r>
              <a:rPr lang="en-IN" sz="2000" dirty="0"/>
              <a:t>1. public class Question3 {</a:t>
            </a:r>
          </a:p>
          <a:p>
            <a:pPr marL="0" indent="0">
              <a:buNone/>
            </a:pPr>
            <a:r>
              <a:rPr lang="en-IN" sz="2000" dirty="0"/>
              <a:t>2. public static void main(String [] args) {</a:t>
            </a:r>
          </a:p>
          <a:p>
            <a:pPr marL="0" indent="0">
              <a:buNone/>
            </a:pPr>
            <a:r>
              <a:rPr lang="en-IN" sz="2000" dirty="0"/>
              <a:t>3. String year = “Senior”;</a:t>
            </a:r>
          </a:p>
          <a:p>
            <a:pPr marL="0" indent="0">
              <a:buNone/>
            </a:pPr>
            <a:r>
              <a:rPr lang="en-IN" sz="2000" dirty="0"/>
              <a:t>4. switch(year) {</a:t>
            </a:r>
          </a:p>
          <a:p>
            <a:pPr marL="0" indent="0">
              <a:buNone/>
            </a:pPr>
            <a:r>
              <a:rPr lang="en-IN" sz="2000" dirty="0"/>
              <a:t>5. case “Freshman” :</a:t>
            </a:r>
          </a:p>
          <a:p>
            <a:pPr marL="0" indent="0">
              <a:buNone/>
            </a:pPr>
            <a:r>
              <a:rPr lang="en-IN" sz="2000" dirty="0"/>
              <a:t>6. case “Sophomore” :</a:t>
            </a:r>
          </a:p>
          <a:p>
            <a:pPr marL="0" indent="0">
              <a:buNone/>
            </a:pPr>
            <a:r>
              <a:rPr lang="en-IN" sz="2000" dirty="0"/>
              <a:t>7. case “Junior” :</a:t>
            </a:r>
          </a:p>
          <a:p>
            <a:pPr marL="0" indent="0">
              <a:buNone/>
            </a:pPr>
            <a:r>
              <a:rPr lang="en-IN" sz="2000" dirty="0"/>
              <a:t>8. System.out.print(“See you next year”);</a:t>
            </a:r>
          </a:p>
          <a:p>
            <a:pPr marL="0" indent="0">
              <a:buNone/>
            </a:pPr>
            <a:r>
              <a:rPr lang="en-IN" sz="2000" dirty="0"/>
              <a:t>9. break;</a:t>
            </a:r>
          </a:p>
          <a:p>
            <a:pPr marL="0" indent="0">
              <a:buNone/>
            </a:pPr>
            <a:r>
              <a:rPr lang="en-IN" sz="2000" dirty="0"/>
              <a:t>10. case “Senior” 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11. System.out.print(“Congratulations”);</a:t>
            </a:r>
          </a:p>
          <a:p>
            <a:pPr marL="0" indent="0">
              <a:buNone/>
            </a:pPr>
            <a:r>
              <a:rPr lang="en-IN" sz="2000" dirty="0"/>
              <a:t>12. default :</a:t>
            </a:r>
          </a:p>
          <a:p>
            <a:pPr marL="0" indent="0">
              <a:buNone/>
            </a:pPr>
            <a:r>
              <a:rPr lang="en-IN" sz="2000" dirty="0"/>
              <a:t>13. System.out.print(“Invalid year”);</a:t>
            </a:r>
          </a:p>
          <a:p>
            <a:pPr marL="0" indent="0">
              <a:buNone/>
            </a:pPr>
            <a:r>
              <a:rPr lang="en-IN" sz="2000" dirty="0"/>
              <a:t>14. }</a:t>
            </a:r>
          </a:p>
          <a:p>
            <a:pPr marL="0" indent="0">
              <a:buNone/>
            </a:pPr>
            <a:r>
              <a:rPr lang="en-IN" sz="2000" dirty="0"/>
              <a:t>15. }</a:t>
            </a:r>
          </a:p>
          <a:p>
            <a:pPr marL="0" indent="0">
              <a:buNone/>
            </a:pPr>
            <a:r>
              <a:rPr lang="en-IN" sz="2000" dirty="0"/>
              <a:t>16.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28600"/>
            <a:ext cx="4038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See you next year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Congratulations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 err="1"/>
              <a:t>CongratulationsInvalid</a:t>
            </a:r>
            <a:r>
              <a:rPr lang="en-IN" sz="2200" dirty="0"/>
              <a:t> year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Invalid year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The code does not compile.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772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914400"/>
            <a:ext cx="67056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You </a:t>
            </a:r>
            <a:r>
              <a:rPr lang="en-IN" sz="2200" dirty="0"/>
              <a:t>cannot switch on a </a:t>
            </a:r>
            <a:r>
              <a:rPr lang="en-IN" sz="2200" dirty="0" smtClean="0"/>
              <a:t>String in Java 6 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4 generates a compiler error,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so </a:t>
            </a:r>
            <a:r>
              <a:rPr lang="en-IN" sz="2200" dirty="0"/>
              <a:t>the correct </a:t>
            </a:r>
            <a:r>
              <a:rPr lang="en-IN" sz="2200" dirty="0" smtClean="0"/>
              <a:t>answer is </a:t>
            </a:r>
            <a:r>
              <a:rPr lang="en-IN" sz="2200" dirty="0"/>
              <a:t>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18. What </a:t>
            </a:r>
            <a:r>
              <a:rPr lang="en-IN" sz="2200" b="1" dirty="0"/>
              <a:t>is the result of the following code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4. char c </a:t>
            </a:r>
            <a:r>
              <a:rPr lang="en-IN" sz="2200"/>
              <a:t>= </a:t>
            </a:r>
            <a:r>
              <a:rPr lang="en-IN" sz="2200" smtClean="0"/>
              <a:t>‘a’;</a:t>
            </a:r>
            <a:endParaRPr lang="en-IN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nn-NO" sz="2200" dirty="0"/>
              <a:t>5. for(int i = 1; i &lt; = 3; i++)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6. for(int j = 0; j &lt; = 2; j++)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7. System.out.print(</a:t>
            </a:r>
            <a:r>
              <a:rPr lang="en-IN" sz="2200" dirty="0" err="1"/>
              <a:t>c++</a:t>
            </a:r>
            <a:r>
              <a:rPr lang="en-IN" sz="2200" dirty="0"/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8.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9. 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219200"/>
            <a:ext cx="419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 err="1"/>
              <a:t>abcdefghi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 err="1"/>
              <a:t>bcdefghij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 err="1"/>
              <a:t>abcdef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 err="1"/>
              <a:t>abcabcabc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The code does not compile.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0633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2. Given </a:t>
            </a:r>
            <a:r>
              <a:rPr lang="en-IN" sz="2000" b="1" dirty="0"/>
              <a:t>the following class definitions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1. public class Parent {</a:t>
            </a:r>
          </a:p>
          <a:p>
            <a:pPr marL="0" indent="0">
              <a:buNone/>
            </a:pPr>
            <a:r>
              <a:rPr lang="en-IN" sz="2000" dirty="0"/>
              <a:t>2. public Parent() {</a:t>
            </a:r>
          </a:p>
          <a:p>
            <a:pPr marL="0" indent="0">
              <a:buNone/>
            </a:pPr>
            <a:r>
              <a:rPr lang="en-IN" sz="2000" dirty="0"/>
              <a:t>3. System.out.print(“A”);</a:t>
            </a:r>
          </a:p>
          <a:p>
            <a:pPr marL="0" indent="0">
              <a:buNone/>
            </a:pPr>
            <a:r>
              <a:rPr lang="en-IN" sz="2000" dirty="0"/>
              <a:t>4. }</a:t>
            </a:r>
          </a:p>
          <a:p>
            <a:pPr marL="0" indent="0">
              <a:buNone/>
            </a:pPr>
            <a:r>
              <a:rPr lang="en-IN" sz="2000" dirty="0"/>
              <a:t>5. }</a:t>
            </a:r>
          </a:p>
          <a:p>
            <a:pPr marL="0" indent="0">
              <a:buNone/>
            </a:pPr>
            <a:r>
              <a:rPr lang="en-IN" sz="2000" dirty="0"/>
              <a:t>6.</a:t>
            </a:r>
          </a:p>
          <a:p>
            <a:pPr marL="0" indent="0">
              <a:buNone/>
            </a:pPr>
            <a:r>
              <a:rPr lang="en-IN" sz="2000" dirty="0"/>
              <a:t>7. class Child extends Parent {</a:t>
            </a:r>
          </a:p>
          <a:p>
            <a:pPr marL="0" indent="0">
              <a:buNone/>
            </a:pPr>
            <a:r>
              <a:rPr lang="en-IN" sz="2000" dirty="0"/>
              <a:t>8. public Child(int x) {</a:t>
            </a:r>
          </a:p>
          <a:p>
            <a:pPr marL="0" indent="0">
              <a:buNone/>
            </a:pPr>
            <a:r>
              <a:rPr lang="en-IN" sz="2000" dirty="0"/>
              <a:t>9. System.out.print(“B”);</a:t>
            </a:r>
          </a:p>
          <a:p>
            <a:pPr marL="0" indent="0">
              <a:buNone/>
            </a:pPr>
            <a:r>
              <a:rPr lang="en-IN" sz="2000" dirty="0"/>
              <a:t>10. }</a:t>
            </a:r>
          </a:p>
          <a:p>
            <a:pPr marL="0" indent="0">
              <a:buNone/>
            </a:pPr>
            <a:r>
              <a:rPr lang="en-IN" sz="2000" dirty="0"/>
              <a:t>11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12. public Child() {</a:t>
            </a:r>
          </a:p>
          <a:p>
            <a:pPr marL="0" indent="0">
              <a:buNone/>
            </a:pPr>
            <a:r>
              <a:rPr lang="en-IN" sz="2000" dirty="0"/>
              <a:t>13. this(123);</a:t>
            </a:r>
          </a:p>
          <a:p>
            <a:pPr marL="0" indent="0">
              <a:buNone/>
            </a:pPr>
            <a:r>
              <a:rPr lang="en-IN" sz="2000" dirty="0"/>
              <a:t>14. System.out.print(“C”);</a:t>
            </a:r>
          </a:p>
          <a:p>
            <a:pPr marL="0" indent="0">
              <a:buNone/>
            </a:pPr>
            <a:r>
              <a:rPr lang="en-IN" sz="2000" dirty="0"/>
              <a:t>15. }</a:t>
            </a:r>
          </a:p>
          <a:p>
            <a:pPr marL="0" indent="0">
              <a:buNone/>
            </a:pPr>
            <a:r>
              <a:rPr lang="en-IN" sz="2000" dirty="0"/>
              <a:t>16.}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25146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/>
              <a:t>ABC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/>
              <a:t>ACB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AB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AC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This code does not compile.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-3048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what </a:t>
            </a:r>
            <a:r>
              <a:rPr lang="en-IN" dirty="0"/>
              <a:t>is the output of the following statement?</a:t>
            </a:r>
          </a:p>
          <a:p>
            <a:pPr>
              <a:lnSpc>
                <a:spcPct val="150000"/>
              </a:lnSpc>
            </a:pPr>
            <a:r>
              <a:rPr lang="en-IN" dirty="0"/>
              <a:t>new Child();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6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33400"/>
            <a:ext cx="868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A.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outer loop executes 3 times and the inner loop executes 3 times, so 9 </a:t>
            </a:r>
            <a:r>
              <a:rPr lang="en-IN" sz="2200" dirty="0" smtClean="0"/>
              <a:t>characters are </a:t>
            </a:r>
            <a:r>
              <a:rPr lang="en-IN" sz="2200" dirty="0"/>
              <a:t>printed starting with ‘ a ‘ , then ‘ b ’ and so on up to ‘ </a:t>
            </a:r>
            <a:r>
              <a:rPr lang="en-IN" sz="2200" dirty="0" err="1"/>
              <a:t>i</a:t>
            </a:r>
            <a:r>
              <a:rPr lang="en-IN" sz="2200" dirty="0"/>
              <a:t> ’ 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output </a:t>
            </a:r>
            <a:r>
              <a:rPr lang="en-IN" sz="2200" dirty="0" smtClean="0"/>
              <a:t>is ‘ </a:t>
            </a:r>
            <a:r>
              <a:rPr lang="en-IN" sz="2200" dirty="0"/>
              <a:t>a </a:t>
            </a:r>
            <a:r>
              <a:rPr lang="en-IN" sz="2200" dirty="0" err="1"/>
              <a:t>bcdefghi</a:t>
            </a:r>
            <a:r>
              <a:rPr lang="en-IN" sz="2200" dirty="0"/>
              <a:t> ’ and the answer is A.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 smtClean="0"/>
              <a:t>19. What </a:t>
            </a:r>
            <a:r>
              <a:rPr lang="en-IN" sz="2200" b="1" dirty="0"/>
              <a:t>is the result of the following code</a:t>
            </a:r>
            <a:r>
              <a:rPr lang="en-IN" sz="22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IN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10. String [] values = {“one”, “two”, “three”};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11. for(int index = 0; index &lt; </a:t>
            </a:r>
            <a:r>
              <a:rPr lang="en-IN" sz="2200" dirty="0" err="1"/>
              <a:t>values.length</a:t>
            </a:r>
            <a:r>
              <a:rPr lang="en-IN" sz="2200" dirty="0"/>
              <a:t>; index++)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12. System.out.print(values[index]);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13.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14. System.out.print(index);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76200"/>
            <a:ext cx="4191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 err="1"/>
              <a:t>onetwothree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onetwothree2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onetwothree3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onetwothree4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The code does not compile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62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6200"/>
            <a:ext cx="85344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/>
              <a:t>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int variable index is declared within the for statement, so its scope is only </a:t>
            </a:r>
            <a:r>
              <a:rPr lang="en-IN" sz="2200" dirty="0" smtClean="0"/>
              <a:t>within the </a:t>
            </a:r>
            <a:r>
              <a:rPr lang="en-IN" sz="2200" dirty="0"/>
              <a:t>for loop.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Line </a:t>
            </a:r>
            <a:r>
              <a:rPr lang="en-IN" sz="2200" dirty="0"/>
              <a:t>14 generates a compiler error because index is out of scope,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so the answer </a:t>
            </a:r>
            <a:r>
              <a:rPr lang="en-IN" sz="2200" dirty="0"/>
              <a:t>is E.</a:t>
            </a:r>
            <a:endParaRPr lang="en-US" sz="2200" dirty="0"/>
          </a:p>
          <a:p>
            <a:pPr algn="just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62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20. What </a:t>
            </a:r>
            <a:r>
              <a:rPr lang="en-IN" sz="2000" b="1" dirty="0"/>
              <a:t>is the output of the following program</a:t>
            </a:r>
            <a:r>
              <a:rPr lang="en-IN" sz="20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1. public class Average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2. public static void main(String [] args)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3. int [] scores = {2,4,5,5,6,8};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4. int sum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5. for(int x : scores)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6. sum += 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7.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8. System.out.println(sum / </a:t>
            </a:r>
            <a:r>
              <a:rPr lang="en-IN" sz="2000" dirty="0" err="1"/>
              <a:t>scores.length</a:t>
            </a:r>
            <a:r>
              <a:rPr lang="en-IN" sz="20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9.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10.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9033" y="93260"/>
            <a:ext cx="4191000" cy="661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/>
              <a:t>30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/>
              <a:t>6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4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5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The code does not compile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3840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3260"/>
            <a:ext cx="8867633" cy="661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D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compiles fi ne, so E is incorrect. Line 3 creates an array of six int s.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enhanced </a:t>
            </a:r>
            <a:r>
              <a:rPr lang="en-IN" sz="2200" dirty="0"/>
              <a:t>for loop adds the six int s together, so sum is 2+4+5+5+6+8=30 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err="1" smtClean="0"/>
              <a:t>scores.length</a:t>
            </a:r>
            <a:r>
              <a:rPr lang="en-IN" sz="2200" dirty="0" smtClean="0"/>
              <a:t> is </a:t>
            </a:r>
            <a:r>
              <a:rPr lang="en-IN" sz="2200" dirty="0"/>
              <a:t>6 and 30/6 equals 5 , which is printed on line 8.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the answer is D.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3840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21. What </a:t>
            </a:r>
            <a:r>
              <a:rPr lang="en-IN" sz="2000" b="1" dirty="0"/>
              <a:t>is the output of the following code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5</a:t>
            </a:r>
            <a:r>
              <a:rPr lang="en-IN" sz="2000" dirty="0"/>
              <a:t>. int count = 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6. </a:t>
            </a:r>
            <a:r>
              <a:rPr lang="en-IN" sz="2000" dirty="0" err="1"/>
              <a:t>rowloop</a:t>
            </a:r>
            <a:r>
              <a:rPr lang="en-IN" sz="2000" dirty="0"/>
              <a:t> : for(int row = 1; row &lt; = 3; row++)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000" dirty="0"/>
              <a:t>7. for(int col = 1; col &lt; = 2; col++)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8. if(row * col % 2 ==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9. continue </a:t>
            </a:r>
            <a:r>
              <a:rPr lang="en-IN" sz="2000" dirty="0" err="1"/>
              <a:t>rowloop</a:t>
            </a:r>
            <a:r>
              <a:rPr lang="en-IN" sz="2000" dirty="0"/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10. count++;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11.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12.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13. System.out.println(count);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0"/>
            <a:ext cx="4191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1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2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3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4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 smtClean="0"/>
              <a:t>The compiler error at line 8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IN" sz="2200" dirty="0"/>
          </a:p>
          <a:p>
            <a:pPr>
              <a:lnSpc>
                <a:spcPct val="150000"/>
              </a:lnSpc>
            </a:pPr>
            <a:endParaRPr lang="en-IN" sz="2200" dirty="0" smtClean="0"/>
          </a:p>
          <a:p>
            <a:pPr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1868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305800" cy="6705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B. The expression on line 8 is true when row * col is an even number. Let ’ s step </a:t>
            </a:r>
            <a:r>
              <a:rPr lang="en-IN" sz="2200" dirty="0" smtClean="0"/>
              <a:t>through each </a:t>
            </a:r>
            <a:r>
              <a:rPr lang="en-IN" sz="2200" dirty="0"/>
              <a:t>iteration: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row = 1 and col = 1 : Line 8 is false , the continue is skipped, and count is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incremented to 1 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row = 1 and col = 2 : Line 8 is true , the continue executes, and control jumps </a:t>
            </a:r>
            <a:r>
              <a:rPr lang="en-IN" sz="2200" dirty="0" smtClean="0"/>
              <a:t>to the </a:t>
            </a:r>
            <a:r>
              <a:rPr lang="en-IN" sz="2200" dirty="0"/>
              <a:t>next iteration of the outer for loop.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row = 2 and col = 1 : Line 8 is true again, so we jump to the next iteration of </a:t>
            </a:r>
            <a:r>
              <a:rPr lang="en-IN" sz="2200" dirty="0" smtClean="0"/>
              <a:t>the outer </a:t>
            </a:r>
            <a:r>
              <a:rPr lang="en-IN" sz="2200" dirty="0"/>
              <a:t>loop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row = 3 and col = 1 : Line 8 is false so count gets incremented to 2 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row = 3 and col = 2 : Line 8 is true , the continue executes, and the outer loop is done.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Therefore, the output is 2 and the answer is B.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882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22. What </a:t>
            </a:r>
            <a:r>
              <a:rPr lang="en-IN" sz="2000" b="1" dirty="0"/>
              <a:t>is the result of the following code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5</a:t>
            </a:r>
            <a:r>
              <a:rPr lang="pt-BR" sz="2000" dirty="0"/>
              <a:t>. int m = 9, n = 1;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6. int x = 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7. while(m &gt; n)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8. m--;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9. n += 2;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10. x += m + n;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11.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12. System.out.println(x);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76200"/>
            <a:ext cx="4191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11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13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23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36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 smtClean="0"/>
              <a:t>50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The compiler error at line </a:t>
            </a:r>
            <a:r>
              <a:rPr lang="en-IN" sz="2200" dirty="0" smtClean="0"/>
              <a:t>10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IN" sz="2200" b="1" dirty="0" smtClean="0"/>
          </a:p>
          <a:p>
            <a:pPr algn="just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8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6200"/>
            <a:ext cx="84201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D. You need to tackle these types of questions by </a:t>
            </a:r>
            <a:r>
              <a:rPr lang="en-IN" sz="2200" dirty="0" err="1"/>
              <a:t>analyzing</a:t>
            </a:r>
            <a:r>
              <a:rPr lang="en-IN" sz="2200" dirty="0"/>
              <a:t> one iteration through the </a:t>
            </a:r>
            <a:r>
              <a:rPr lang="en-IN" sz="2200" dirty="0" smtClean="0"/>
              <a:t>loop at </a:t>
            </a:r>
            <a:r>
              <a:rPr lang="en-IN" sz="2200" dirty="0"/>
              <a:t>a time.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Let </a:t>
            </a:r>
            <a:r>
              <a:rPr lang="en-IN" sz="2200" dirty="0"/>
              <a:t>’ s </a:t>
            </a:r>
            <a:r>
              <a:rPr lang="en-IN" sz="2200" dirty="0" err="1"/>
              <a:t>analyze</a:t>
            </a:r>
            <a:r>
              <a:rPr lang="en-IN" sz="2200" dirty="0"/>
              <a:t> each step: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m = 9 and n = 1 : m &gt; n is true , m is decremented to 8 , n is incremented to 3 , and x </a:t>
            </a:r>
            <a:r>
              <a:rPr lang="en-IN" sz="2200" dirty="0" smtClean="0"/>
              <a:t>is 8 </a:t>
            </a:r>
            <a:r>
              <a:rPr lang="en-IN" sz="2200" dirty="0"/>
              <a:t>+3 = 11 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m = 8 and n = 3 : m &gt; n is true , m is decremented to 7 , n is incremented to 5 , and x </a:t>
            </a:r>
            <a:r>
              <a:rPr lang="en-IN" sz="2200" dirty="0" smtClean="0"/>
              <a:t>is 11 </a:t>
            </a:r>
            <a:r>
              <a:rPr lang="en-IN" sz="2200" dirty="0"/>
              <a:t>+ 7 + 5 = 23 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m = 7 and n = 5 : m &gt; n is true , m is decremented to 6 , n is incremented to 7 , and x </a:t>
            </a:r>
            <a:r>
              <a:rPr lang="en-IN" sz="2200" dirty="0" smtClean="0"/>
              <a:t>is 23 </a:t>
            </a:r>
            <a:r>
              <a:rPr lang="en-IN" sz="2200" dirty="0"/>
              <a:t>+ 6 + 7 = 36 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m = 6 and n = 7 : m &gt; n is false , so the loop terminates.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The </a:t>
            </a:r>
            <a:r>
              <a:rPr lang="en-IN" sz="2200" dirty="0" smtClean="0"/>
              <a:t>final </a:t>
            </a:r>
            <a:r>
              <a:rPr lang="en-IN" sz="2200" dirty="0"/>
              <a:t>value of x is 36 , so the answer is D.</a:t>
            </a:r>
          </a:p>
          <a:p>
            <a:pPr algn="just">
              <a:lnSpc>
                <a:spcPct val="150000"/>
              </a:lnSpc>
            </a:pPr>
            <a:endParaRPr lang="en-IN" sz="2200" b="1" dirty="0" smtClean="0"/>
          </a:p>
          <a:p>
            <a:pPr algn="just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89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23. What </a:t>
            </a:r>
            <a:r>
              <a:rPr lang="en-IN" sz="2200" b="1" dirty="0"/>
              <a:t>is the result of the following code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7. int y = 1;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8. do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9. System.out.print(y + “ “);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10. }while(y &lt; = 10);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7272" y="685800"/>
            <a:ext cx="4191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The code does not compile.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1 2 3 4 5 6 7 8 9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1 2 3 4 5 6 7 8 9 10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1 2 3 4 5 6 7 8 9 10 11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‘ 1 ‘ an infinite number of </a:t>
            </a:r>
            <a:r>
              <a:rPr lang="en-IN" sz="2200" dirty="0" smtClean="0"/>
              <a:t>times</a:t>
            </a:r>
          </a:p>
          <a:p>
            <a:pPr algn="just">
              <a:lnSpc>
                <a:spcPct val="150000"/>
              </a:lnSpc>
            </a:pPr>
            <a:endParaRPr lang="en-IN" sz="22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2401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85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 smtClean="0"/>
              <a:t>A. </a:t>
            </a:r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statement new Child() invokes the constructor on line 12.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call to this(123</a:t>
            </a:r>
            <a:r>
              <a:rPr lang="en-IN" sz="2200" dirty="0" smtClean="0"/>
              <a:t>) invokes </a:t>
            </a:r>
            <a:r>
              <a:rPr lang="en-IN" sz="2200" dirty="0"/>
              <a:t>the constructor on line 8, which calls super() implicitly before line 9.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call </a:t>
            </a:r>
            <a:r>
              <a:rPr lang="en-IN" sz="2200" dirty="0" smtClean="0"/>
              <a:t>to super</a:t>
            </a:r>
            <a:r>
              <a:rPr lang="en-IN" sz="2200" dirty="0"/>
              <a:t>() invokes the constructor on line 3, where A is printed.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Control </a:t>
            </a:r>
            <a:r>
              <a:rPr lang="en-IN" sz="2200" dirty="0"/>
              <a:t>jumps back to line </a:t>
            </a:r>
            <a:r>
              <a:rPr lang="en-IN" sz="2200" dirty="0" smtClean="0"/>
              <a:t>9 and </a:t>
            </a:r>
            <a:r>
              <a:rPr lang="en-IN" sz="2200" dirty="0"/>
              <a:t>B is printed. Control jumps back to line 14 and C is printed.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6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685800"/>
            <a:ext cx="8859672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200" b="1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E. 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loop control variable y equals 1 and does not change in this do - while loop.</a:t>
            </a:r>
          </a:p>
          <a:p>
            <a:pPr algn="just">
              <a:lnSpc>
                <a:spcPct val="150000"/>
              </a:lnSpc>
            </a:pP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Because 1 &lt;= 10 is always true , this is an infinite loop and 1 followed by a space displays indefinitely, so the answer is E.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2401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24. What </a:t>
            </a:r>
            <a:r>
              <a:rPr lang="en-IN" sz="2200" b="1" dirty="0"/>
              <a:t>is the result of the following code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7. do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8. int y = 1;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9. System.out.print(y++ + “ “);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10. }while(y &lt; = 10);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7272" y="685800"/>
            <a:ext cx="419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/>
              <a:t>A. </a:t>
            </a:r>
            <a:r>
              <a:rPr lang="en-IN" sz="2200" dirty="0"/>
              <a:t>The code does not compile.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B. </a:t>
            </a:r>
            <a:r>
              <a:rPr lang="en-IN" sz="2200" dirty="0"/>
              <a:t>1 2 3 4 5 6 7 8 9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C. </a:t>
            </a:r>
            <a:r>
              <a:rPr lang="en-IN" sz="2200" dirty="0"/>
              <a:t>1 2 3 4 5 6 7 8 9 10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D. </a:t>
            </a:r>
            <a:r>
              <a:rPr lang="en-IN" sz="2200" dirty="0"/>
              <a:t>1 2 3 4 5 6 7 8 9 10 11</a:t>
            </a:r>
          </a:p>
          <a:p>
            <a:pPr algn="just">
              <a:lnSpc>
                <a:spcPct val="150000"/>
              </a:lnSpc>
            </a:pPr>
            <a:r>
              <a:rPr lang="en-IN" sz="2200" b="1" dirty="0"/>
              <a:t>E. </a:t>
            </a:r>
            <a:r>
              <a:rPr lang="en-IN" sz="2200" dirty="0"/>
              <a:t>‘ 1 ‘ an infinite number of </a:t>
            </a:r>
            <a:r>
              <a:rPr lang="en-IN" sz="2200" dirty="0" smtClean="0"/>
              <a:t>times</a:t>
            </a:r>
          </a:p>
          <a:p>
            <a:pPr algn="just">
              <a:lnSpc>
                <a:spcPct val="150000"/>
              </a:lnSpc>
            </a:pPr>
            <a:endParaRPr lang="en-IN" sz="2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29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685800"/>
            <a:ext cx="870727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IN" sz="2200" dirty="0" smtClean="0"/>
          </a:p>
          <a:p>
            <a:pPr>
              <a:lnSpc>
                <a:spcPct val="150000"/>
              </a:lnSpc>
            </a:pP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A</a:t>
            </a:r>
            <a:r>
              <a:rPr lang="en-IN" sz="2200" dirty="0"/>
              <a:t>. 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variable y is declared within the do statement on line 8, so it is out of scope of </a:t>
            </a:r>
            <a:r>
              <a:rPr lang="en-IN" sz="2200" dirty="0" smtClean="0"/>
              <a:t>line 10</a:t>
            </a:r>
            <a:r>
              <a:rPr lang="en-IN" sz="2200" dirty="0"/>
              <a:t>. 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line 10 generates a compiler error and the answer is A.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29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25. What </a:t>
            </a:r>
            <a:r>
              <a:rPr lang="en-IN" sz="2200" b="1" dirty="0"/>
              <a:t>will be the output when running the following program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public class </a:t>
            </a:r>
            <a:r>
              <a:rPr lang="en-IN" sz="2200" dirty="0" err="1"/>
              <a:t>MyClass</a:t>
            </a:r>
            <a:r>
              <a:rPr lang="en-IN" sz="22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public static void main(String[] args)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int </a:t>
            </a:r>
            <a:r>
              <a:rPr lang="en-IN" sz="2200" dirty="0" err="1"/>
              <a:t>i</a:t>
            </a:r>
            <a:r>
              <a:rPr lang="en-IN" sz="2200" dirty="0"/>
              <a:t>=0;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int j;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for (j=0; j&lt;10; ++j) { </a:t>
            </a:r>
            <a:r>
              <a:rPr lang="en-IN" sz="2200" dirty="0" err="1"/>
              <a:t>i</a:t>
            </a:r>
            <a:r>
              <a:rPr lang="en-IN" sz="2200" dirty="0"/>
              <a:t>++;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System.out.println(</a:t>
            </a:r>
            <a:r>
              <a:rPr lang="en-IN" sz="2200" dirty="0" err="1"/>
              <a:t>i</a:t>
            </a:r>
            <a:r>
              <a:rPr lang="en-IN" sz="2200" dirty="0"/>
              <a:t> + " " + j);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685800"/>
            <a:ext cx="4572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Select the </a:t>
            </a:r>
            <a:r>
              <a:rPr lang="en-IN" sz="2000" dirty="0" smtClean="0"/>
              <a:t>correct answer(s).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(a) The first number printed will be 9.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(b) The first number printed will be 10.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(c) The first number printed will be 11.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(d) The second number printed will be 9.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(e) The second number printed will be 10.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(f) The second number printed will be 11.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2719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762000"/>
            <a:ext cx="8839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(b) and (e)</a:t>
            </a:r>
          </a:p>
          <a:p>
            <a:pPr algn="just">
              <a:lnSpc>
                <a:spcPct val="150000"/>
              </a:lnSpc>
            </a:pPr>
            <a:endParaRPr lang="en-IN" sz="2200" i="1" dirty="0" smtClean="0"/>
          </a:p>
          <a:p>
            <a:pPr algn="just">
              <a:lnSpc>
                <a:spcPct val="150000"/>
              </a:lnSpc>
            </a:pPr>
            <a:r>
              <a:rPr lang="en-IN" sz="2200" dirty="0"/>
              <a:t>Both the first and the second number printed will be 10.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Both </a:t>
            </a:r>
            <a:r>
              <a:rPr lang="en-IN" sz="2200" dirty="0"/>
              <a:t>the loop body </a:t>
            </a:r>
            <a:r>
              <a:rPr lang="en-IN" sz="2200" dirty="0" smtClean="0"/>
              <a:t>and the </a:t>
            </a:r>
            <a:r>
              <a:rPr lang="en-IN" sz="2200" dirty="0"/>
              <a:t>increment expression will be executed exactly 10 times.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Each </a:t>
            </a:r>
            <a:r>
              <a:rPr lang="en-IN" sz="2200" dirty="0"/>
              <a:t>execution of </a:t>
            </a:r>
            <a:r>
              <a:rPr lang="en-IN" sz="2200" dirty="0" smtClean="0"/>
              <a:t>the loop </a:t>
            </a:r>
            <a:r>
              <a:rPr lang="en-IN" sz="2200" dirty="0"/>
              <a:t>body will be directly followed by an execution of the increment expression.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Afterwards, the condition j&lt;10 is evaluated to see whether the loop </a:t>
            </a:r>
            <a:r>
              <a:rPr lang="en-IN" sz="2200"/>
              <a:t>body </a:t>
            </a:r>
            <a:r>
              <a:rPr lang="en-IN" sz="2200" smtClean="0"/>
              <a:t>should be </a:t>
            </a:r>
            <a:r>
              <a:rPr lang="en-IN" sz="2200" dirty="0"/>
              <a:t>executed again.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24. The following code appears in a file named Plant.java . What is the result of compiling this source file?</a:t>
            </a:r>
          </a:p>
          <a:p>
            <a:pPr>
              <a:buNone/>
            </a:pPr>
            <a:endParaRPr lang="en-IN" sz="2200" b="1" dirty="0"/>
          </a:p>
          <a:p>
            <a:r>
              <a:rPr lang="en-US" sz="2400" dirty="0" smtClean="0"/>
              <a:t>1. public class Plant {</a:t>
            </a:r>
          </a:p>
          <a:p>
            <a:r>
              <a:rPr lang="en-US" sz="2400" dirty="0" smtClean="0"/>
              <a:t>2.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flowering;</a:t>
            </a:r>
          </a:p>
          <a:p>
            <a:r>
              <a:rPr lang="en-US" sz="2400" dirty="0" smtClean="0"/>
              <a:t>3. public Leaf [] leaves;</a:t>
            </a:r>
          </a:p>
          <a:p>
            <a:r>
              <a:rPr lang="en-US" sz="2400" dirty="0" smtClean="0"/>
              <a:t>4. }</a:t>
            </a:r>
          </a:p>
          <a:p>
            <a:r>
              <a:rPr lang="en-US" sz="2400" dirty="0" smtClean="0"/>
              <a:t>5.</a:t>
            </a:r>
          </a:p>
          <a:p>
            <a:r>
              <a:rPr lang="en-US" sz="2400" dirty="0" smtClean="0"/>
              <a:t>6. class Leaf {</a:t>
            </a:r>
          </a:p>
          <a:p>
            <a:r>
              <a:rPr lang="en-US" sz="2400" dirty="0" smtClean="0"/>
              <a:t>7. public String color;</a:t>
            </a:r>
          </a:p>
          <a:p>
            <a:r>
              <a:rPr lang="en-US" sz="2400" dirty="0" smtClean="0"/>
              <a:t>8.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length;</a:t>
            </a:r>
          </a:p>
          <a:p>
            <a:r>
              <a:rPr lang="en-US" sz="2400" dirty="0" smtClean="0"/>
              <a:t>9. 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24000"/>
            <a:ext cx="4572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A. The code compiles successfully and two </a:t>
            </a:r>
            <a:r>
              <a:rPr lang="en-US" sz="2000" b="1" dirty="0" err="1" smtClean="0"/>
              <a:t>bytecode</a:t>
            </a:r>
            <a:r>
              <a:rPr lang="en-US" sz="2000" b="1" dirty="0" smtClean="0"/>
              <a:t> files are generated: </a:t>
            </a:r>
            <a:r>
              <a:rPr lang="en-US" sz="2000" b="1" dirty="0" err="1" smtClean="0"/>
              <a:t>Plant.class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Leaf.class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B. The code compiles successfully and one </a:t>
            </a:r>
            <a:r>
              <a:rPr lang="en-US" sz="2000" b="1" dirty="0" err="1" smtClean="0"/>
              <a:t>bytecode</a:t>
            </a:r>
            <a:r>
              <a:rPr lang="en-US" sz="2000" b="1" dirty="0" smtClean="0"/>
              <a:t> file is generated: </a:t>
            </a:r>
            <a:r>
              <a:rPr lang="en-US" sz="2000" b="1" dirty="0" err="1" smtClean="0"/>
              <a:t>Plant.class</a:t>
            </a:r>
            <a:r>
              <a:rPr lang="en-US" sz="2000" b="1" dirty="0" smtClean="0"/>
              <a:t> 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C. A compiler error occurs on line 1.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D. A compiler error occurs on line 3.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E. A compiler error occurs on line 6.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2719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57200"/>
            <a:ext cx="7924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A.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code does not contain any compiler errors. It is valid to define multiple classes in a single file as long as only one of them is public and the others have the default access.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271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200" b="1" dirty="0" smtClean="0"/>
              <a:t>25. </a:t>
            </a:r>
            <a:r>
              <a:rPr lang="en-US" sz="2400" b="1" dirty="0" smtClean="0"/>
              <a:t>What is the output of the following code?</a:t>
            </a:r>
            <a:endParaRPr lang="en-US" sz="2200" b="1" dirty="0" smtClean="0"/>
          </a:p>
          <a:p>
            <a:pPr algn="just">
              <a:lnSpc>
                <a:spcPct val="150000"/>
              </a:lnSpc>
              <a:buNone/>
            </a:pPr>
            <a:endParaRPr lang="en-IN" sz="2200" b="1" dirty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4. byte a = 40, b = 50;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/>
              <a:t>5. byte sum = (byte) a + b;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6.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(sum);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24000"/>
            <a:ext cx="4572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/>
              <a:t>A. Line 5 generates a compiler error.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B. 40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C. 50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D. 90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E. An undefined value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2719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57200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A.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Line 5 generates a possible loss of precision compiler error. The cast operator has the highest precedence, so it is evaluated </a:t>
            </a:r>
            <a:r>
              <a:rPr lang="en-US" sz="2200" dirty="0" err="1" smtClean="0"/>
              <a:t>fi</a:t>
            </a:r>
            <a:r>
              <a:rPr lang="en-US" sz="2200" dirty="0" smtClean="0"/>
              <a:t> </a:t>
            </a:r>
            <a:r>
              <a:rPr lang="en-US" sz="2200" dirty="0" err="1" smtClean="0"/>
              <a:t>rst</a:t>
            </a:r>
            <a:r>
              <a:rPr lang="en-US" sz="2200" dirty="0" smtClean="0"/>
              <a:t>, casting a to a byte (which is fine). Then the addition is evaluated, causing both a and b to be promoted to int.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value 90, stored as an </a:t>
            </a:r>
            <a:r>
              <a:rPr lang="en-US" sz="2200" dirty="0" err="1" smtClean="0"/>
              <a:t>int</a:t>
            </a:r>
            <a:r>
              <a:rPr lang="en-US" sz="2200" dirty="0" smtClean="0"/>
              <a:t>, is assigned to sum, which is a byte. This requires a cast, so the code does not compile and therefore the correct answer is A. </a:t>
            </a:r>
            <a:endParaRPr lang="en-US" sz="2200" smtClean="0"/>
          </a:p>
          <a:p>
            <a:pPr algn="just">
              <a:lnSpc>
                <a:spcPct val="150000"/>
              </a:lnSpc>
            </a:pPr>
            <a:r>
              <a:rPr lang="en-US" sz="2200" smtClean="0"/>
              <a:t>(</a:t>
            </a:r>
            <a:r>
              <a:rPr lang="en-US" sz="2200" dirty="0" smtClean="0"/>
              <a:t>This code would compile </a:t>
            </a:r>
            <a:r>
              <a:rPr lang="en-US" sz="2200" smtClean="0"/>
              <a:t>if parentheses were </a:t>
            </a:r>
            <a:r>
              <a:rPr lang="en-US" sz="2200" dirty="0" smtClean="0"/>
              <a:t>used around (a + b).)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271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22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3. Which </a:t>
            </a:r>
            <a:r>
              <a:rPr lang="en-IN" sz="2000" b="1" dirty="0"/>
              <a:t>of the following identifiers are valid Java identifiers?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000" b="1" dirty="0"/>
              <a:t>A. </a:t>
            </a:r>
            <a:r>
              <a:rPr lang="en-IN" sz="2000" dirty="0"/>
              <a:t>A $ B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B. </a:t>
            </a:r>
            <a:r>
              <a:rPr lang="en-IN" sz="2000" dirty="0" err="1"/>
              <a:t>helloWorld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dirty="0"/>
              <a:t>C. </a:t>
            </a:r>
            <a:r>
              <a:rPr lang="en-IN" sz="2000" dirty="0"/>
              <a:t>transient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D. </a:t>
            </a:r>
            <a:r>
              <a:rPr lang="en-IN" sz="2000" dirty="0" err="1"/>
              <a:t>java.lang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dirty="0"/>
              <a:t>E. </a:t>
            </a:r>
            <a:r>
              <a:rPr lang="en-IN" sz="2000" dirty="0"/>
              <a:t>Public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F. </a:t>
            </a:r>
            <a:r>
              <a:rPr lang="en-IN" sz="2000" dirty="0"/>
              <a:t>1980_s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5704" y="10668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25704" y="10668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"/>
            <a:ext cx="8001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200" dirty="0"/>
              <a:t>A, B, and 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 </a:t>
            </a:r>
            <a:r>
              <a:rPr lang="en-IN" sz="2200" dirty="0"/>
              <a:t>is valid because you can use the dollar sign in </a:t>
            </a:r>
            <a:r>
              <a:rPr lang="en-IN" sz="2200" dirty="0" smtClean="0"/>
              <a:t>identifiers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 </a:t>
            </a:r>
            <a:r>
              <a:rPr lang="en-IN" sz="2200" dirty="0"/>
              <a:t>is valid </a:t>
            </a:r>
            <a:r>
              <a:rPr lang="en-IN" sz="2200" dirty="0" smtClean="0"/>
              <a:t>because the </a:t>
            </a:r>
            <a:r>
              <a:rPr lang="en-IN" sz="2200" dirty="0"/>
              <a:t>underscore is a valid Java character.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 </a:t>
            </a:r>
            <a:r>
              <a:rPr lang="en-IN" sz="2200" dirty="0"/>
              <a:t>is not a valid </a:t>
            </a:r>
            <a:r>
              <a:rPr lang="en-IN" sz="2200" dirty="0" smtClean="0"/>
              <a:t>identifier </a:t>
            </a:r>
            <a:r>
              <a:rPr lang="en-IN" sz="2200" dirty="0"/>
              <a:t>because transient </a:t>
            </a:r>
            <a:r>
              <a:rPr lang="en-IN" sz="2200" dirty="0" smtClean="0"/>
              <a:t>is a </a:t>
            </a:r>
            <a:r>
              <a:rPr lang="en-IN" sz="2200" dirty="0"/>
              <a:t>Java keyword.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D </a:t>
            </a:r>
            <a:r>
              <a:rPr lang="en-IN" sz="2200" dirty="0"/>
              <a:t>is not valid because the dot (.) is not allowed in </a:t>
            </a:r>
            <a:r>
              <a:rPr lang="en-IN" sz="2200" dirty="0" smtClean="0"/>
              <a:t>identifiers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E </a:t>
            </a:r>
            <a:r>
              <a:rPr lang="en-IN" sz="2200" dirty="0"/>
              <a:t>is </a:t>
            </a:r>
            <a:r>
              <a:rPr lang="en-IN" sz="2200" dirty="0" smtClean="0"/>
              <a:t>valid because </a:t>
            </a:r>
            <a:r>
              <a:rPr lang="en-IN" sz="2200" dirty="0"/>
              <a:t>Java is case sensitive, so Public is not a keyword </a:t>
            </a:r>
            <a:r>
              <a:rPr lang="en-IN" sz="2200" dirty="0" smtClean="0"/>
              <a:t>and </a:t>
            </a:r>
            <a:r>
              <a:rPr lang="en-IN" sz="2200" dirty="0"/>
              <a:t>therefore </a:t>
            </a:r>
            <a:r>
              <a:rPr lang="en-IN" sz="2200" dirty="0" smtClean="0"/>
              <a:t>not a </a:t>
            </a:r>
            <a:r>
              <a:rPr lang="en-IN" sz="2200" dirty="0"/>
              <a:t>valid </a:t>
            </a:r>
            <a:r>
              <a:rPr lang="en-IN" sz="2200" dirty="0" smtClean="0"/>
              <a:t>identifier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F is not valid because the </a:t>
            </a:r>
            <a:r>
              <a:rPr lang="en-IN" sz="2200" dirty="0" smtClean="0"/>
              <a:t>first </a:t>
            </a:r>
            <a:r>
              <a:rPr lang="en-IN" sz="2200" dirty="0"/>
              <a:t>character is not a letter.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604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4. What </a:t>
            </a:r>
            <a:r>
              <a:rPr lang="en-IN" sz="2000" b="1" dirty="0"/>
              <a:t>is the output of the following program?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1. public class WaterBottle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2. private String brand;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3. private boolean empty;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5. public static void main(String [] args 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6. WaterBottle wb = new WaterBottle();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7. if(!wb.empty)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8. System.out.println(“Brand = “ + wb.brand);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9.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10.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11.}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8382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A. </a:t>
            </a:r>
            <a:r>
              <a:rPr lang="en-IN" dirty="0"/>
              <a:t>Line 6 generates a compiler error.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B. </a:t>
            </a:r>
            <a:r>
              <a:rPr lang="en-IN" dirty="0"/>
              <a:t>Line 7 generates a compiler error.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C. </a:t>
            </a:r>
            <a:r>
              <a:rPr lang="en-IN" dirty="0"/>
              <a:t>Line 8 generates a compiler error.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D. </a:t>
            </a:r>
            <a:r>
              <a:rPr lang="en-IN" dirty="0"/>
              <a:t>There is no output.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E. </a:t>
            </a:r>
            <a:r>
              <a:rPr lang="en-IN" dirty="0"/>
              <a:t>Brand = null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8903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57200"/>
            <a:ext cx="8001000" cy="432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/>
              <a:t>code compiles fi ne, so A, B, and C are incorrect.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Boolean fields </a:t>
            </a:r>
            <a:r>
              <a:rPr lang="en-IN" sz="2200" dirty="0"/>
              <a:t>initialize to </a:t>
            </a:r>
            <a:r>
              <a:rPr lang="en-IN" sz="2200" dirty="0" smtClean="0"/>
              <a:t>false and </a:t>
            </a:r>
            <a:r>
              <a:rPr lang="en-IN" sz="2200" dirty="0"/>
              <a:t>references initialize to null, so empty is false and brand is null.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line 7 </a:t>
            </a:r>
            <a:r>
              <a:rPr lang="en-IN" sz="2200" dirty="0" smtClean="0"/>
              <a:t>is true </a:t>
            </a:r>
            <a:r>
              <a:rPr lang="en-IN" sz="2200" dirty="0"/>
              <a:t>and Brand = null is output.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Therefore</a:t>
            </a:r>
            <a:r>
              <a:rPr lang="en-IN" sz="2200" dirty="0"/>
              <a:t>, D is incorrect and the answer is E.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3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5. Given </a:t>
            </a:r>
            <a:r>
              <a:rPr lang="en-IN" sz="2000" b="1" dirty="0"/>
              <a:t>the following class definition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1. public class Television {</a:t>
            </a:r>
          </a:p>
          <a:p>
            <a:pPr marL="0" indent="0">
              <a:buNone/>
            </a:pPr>
            <a:r>
              <a:rPr lang="en-IN" sz="2000" dirty="0"/>
              <a:t>2. private int channel = </a:t>
            </a:r>
            <a:r>
              <a:rPr lang="en-IN" sz="2000" dirty="0" err="1"/>
              <a:t>setChannel</a:t>
            </a:r>
            <a:r>
              <a:rPr lang="en-IN" sz="2000" dirty="0"/>
              <a:t>(7);</a:t>
            </a:r>
          </a:p>
          <a:p>
            <a:pPr marL="0" indent="0">
              <a:buNone/>
            </a:pPr>
            <a:r>
              <a:rPr lang="en-IN" sz="2000" dirty="0"/>
              <a:t>3.</a:t>
            </a:r>
          </a:p>
          <a:p>
            <a:pPr marL="0" indent="0">
              <a:buNone/>
            </a:pPr>
            <a:r>
              <a:rPr lang="en-IN" sz="2000" dirty="0"/>
              <a:t>4. public Television(int channel) {</a:t>
            </a:r>
          </a:p>
          <a:p>
            <a:pPr marL="0" indent="0">
              <a:buNone/>
            </a:pPr>
            <a:r>
              <a:rPr lang="en-IN" sz="2000" dirty="0"/>
              <a:t>5. </a:t>
            </a:r>
            <a:r>
              <a:rPr lang="en-IN" sz="2000" dirty="0" err="1"/>
              <a:t>this.channel</a:t>
            </a:r>
            <a:r>
              <a:rPr lang="en-IN" sz="2000" dirty="0"/>
              <a:t> = channel;</a:t>
            </a:r>
          </a:p>
          <a:p>
            <a:pPr marL="0" indent="0">
              <a:buNone/>
            </a:pPr>
            <a:r>
              <a:rPr lang="en-IN" sz="2000" dirty="0"/>
              <a:t>6. System.out.print(channel + “ “);</a:t>
            </a:r>
          </a:p>
          <a:p>
            <a:pPr marL="0" indent="0">
              <a:buNone/>
            </a:pPr>
            <a:r>
              <a:rPr lang="en-IN" sz="2000" dirty="0"/>
              <a:t>7. }</a:t>
            </a:r>
          </a:p>
          <a:p>
            <a:pPr marL="0" indent="0">
              <a:buNone/>
            </a:pPr>
            <a:r>
              <a:rPr lang="en-IN" sz="2000" dirty="0"/>
              <a:t>8.</a:t>
            </a:r>
          </a:p>
          <a:p>
            <a:pPr marL="0" indent="0">
              <a:buNone/>
            </a:pPr>
            <a:r>
              <a:rPr lang="en-IN" sz="2000" dirty="0"/>
              <a:t>9. public int </a:t>
            </a:r>
            <a:r>
              <a:rPr lang="en-IN" sz="2000" dirty="0" err="1"/>
              <a:t>setChannel</a:t>
            </a:r>
            <a:r>
              <a:rPr lang="en-IN" sz="2000" dirty="0"/>
              <a:t>(int channel) {</a:t>
            </a:r>
          </a:p>
          <a:p>
            <a:pPr marL="0" indent="0">
              <a:buNone/>
            </a:pPr>
            <a:r>
              <a:rPr lang="en-IN" sz="2000" dirty="0"/>
              <a:t>10. </a:t>
            </a:r>
            <a:r>
              <a:rPr lang="en-IN" sz="2000" dirty="0" err="1"/>
              <a:t>this.channel</a:t>
            </a:r>
            <a:r>
              <a:rPr lang="en-IN" sz="2000" dirty="0"/>
              <a:t> = channel;</a:t>
            </a:r>
          </a:p>
          <a:p>
            <a:pPr marL="0" indent="0">
              <a:buNone/>
            </a:pPr>
            <a:r>
              <a:rPr lang="en-IN" sz="2000" dirty="0"/>
              <a:t>11. System.out.print(channel + “ “);</a:t>
            </a:r>
          </a:p>
          <a:p>
            <a:pPr marL="0" indent="0">
              <a:buNone/>
            </a:pPr>
            <a:r>
              <a:rPr lang="en-IN" sz="2000" dirty="0"/>
              <a:t>12. return channel;</a:t>
            </a:r>
          </a:p>
          <a:p>
            <a:pPr marL="0" indent="0">
              <a:buNone/>
            </a:pPr>
            <a:r>
              <a:rPr lang="en-IN" sz="2000" dirty="0"/>
              <a:t>13. }</a:t>
            </a:r>
          </a:p>
          <a:p>
            <a:pPr marL="0" indent="0">
              <a:buNone/>
            </a:pPr>
            <a:r>
              <a:rPr lang="en-IN" sz="2000" dirty="0"/>
              <a:t>14.}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3124200"/>
            <a:ext cx="4191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60000"/>
              </a:lnSpc>
            </a:pPr>
            <a:r>
              <a:rPr lang="en-IN" b="1" dirty="0"/>
              <a:t>A. </a:t>
            </a:r>
            <a:r>
              <a:rPr lang="en-IN" dirty="0"/>
              <a:t>12</a:t>
            </a:r>
          </a:p>
          <a:p>
            <a:pPr>
              <a:lnSpc>
                <a:spcPct val="160000"/>
              </a:lnSpc>
            </a:pPr>
            <a:r>
              <a:rPr lang="en-IN" b="1" dirty="0"/>
              <a:t>B. </a:t>
            </a:r>
            <a:r>
              <a:rPr lang="en-IN" dirty="0"/>
              <a:t>12 7</a:t>
            </a:r>
          </a:p>
          <a:p>
            <a:pPr>
              <a:lnSpc>
                <a:spcPct val="160000"/>
              </a:lnSpc>
            </a:pPr>
            <a:r>
              <a:rPr lang="en-IN" b="1" dirty="0"/>
              <a:t>C. </a:t>
            </a:r>
            <a:r>
              <a:rPr lang="en-IN" dirty="0"/>
              <a:t>7 12</a:t>
            </a:r>
          </a:p>
          <a:p>
            <a:pPr>
              <a:lnSpc>
                <a:spcPct val="160000"/>
              </a:lnSpc>
            </a:pPr>
            <a:r>
              <a:rPr lang="en-IN" b="1" dirty="0"/>
              <a:t>D. </a:t>
            </a:r>
            <a:r>
              <a:rPr lang="en-IN" dirty="0"/>
              <a:t>7</a:t>
            </a:r>
          </a:p>
          <a:p>
            <a:pPr>
              <a:lnSpc>
                <a:spcPct val="160000"/>
              </a:lnSpc>
            </a:pPr>
            <a:r>
              <a:rPr lang="en-IN" b="1" dirty="0"/>
              <a:t>E. </a:t>
            </a:r>
            <a:r>
              <a:rPr lang="en-IN" dirty="0"/>
              <a:t>The code does not compile.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457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-1706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what is the output of the following statement</a:t>
            </a:r>
            <a:r>
              <a:rPr lang="en-IN" dirty="0" smtClean="0"/>
              <a:t>?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new Television(12);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0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4323</Words>
  <Application>Microsoft Office PowerPoint</Application>
  <PresentationFormat>On-screen Show (4:3)</PresentationFormat>
  <Paragraphs>575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127</cp:revision>
  <dcterms:created xsi:type="dcterms:W3CDTF">2015-07-22T14:10:40Z</dcterms:created>
  <dcterms:modified xsi:type="dcterms:W3CDTF">2016-07-07T09:39:02Z</dcterms:modified>
</cp:coreProperties>
</file>