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11/07/2016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11/07/2016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11/07/2016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11/07/2016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11/07/2016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11/07/2016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11/07/2016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11/07/2016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11/07/2016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11/07/2016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BFA58-5E7F-4103-B8FE-3814CC5729CC}" type="datetimeFigureOut">
              <a:rPr lang="en-US" smtClean="0"/>
              <a:pPr/>
              <a:t>11/07/2016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FA58-5E7F-4103-B8FE-3814CC5729CC}" type="datetimeFigureOut">
              <a:rPr lang="en-US" smtClean="0"/>
              <a:pPr/>
              <a:t>11/07/2016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DCF13-322C-4ECD-B9BA-B8CE77E38C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0"/>
            <a:ext cx="4648200" cy="6705600"/>
          </a:xfrm>
        </p:spPr>
        <p:txBody>
          <a:bodyPr/>
          <a:lstStyle/>
          <a:p>
            <a:r>
              <a:rPr lang="en-US" dirty="0" smtClean="0"/>
              <a:t>Fundamental Classes in Java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 smtClean="0"/>
              <a:t>9. Which </a:t>
            </a:r>
            <a:r>
              <a:rPr lang="en-IN" sz="2000" b="1" dirty="0"/>
              <a:t>statements are true about wrapper classes</a:t>
            </a:r>
            <a:r>
              <a:rPr lang="en-IN" sz="2000" b="1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b="1" dirty="0"/>
          </a:p>
          <a:p>
            <a:pPr>
              <a:lnSpc>
                <a:spcPct val="150000"/>
              </a:lnSpc>
            </a:pPr>
            <a:r>
              <a:rPr lang="en-IN" sz="2000" dirty="0"/>
              <a:t>(a) String is a wrapper class.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(b) Double has a </a:t>
            </a:r>
            <a:r>
              <a:rPr lang="en-IN" sz="2000" dirty="0" err="1"/>
              <a:t>compareTo</a:t>
            </a:r>
            <a:r>
              <a:rPr lang="en-IN" sz="2000" dirty="0"/>
              <a:t>() method.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(c) Character has a </a:t>
            </a:r>
            <a:r>
              <a:rPr lang="en-IN" sz="2000" dirty="0" err="1"/>
              <a:t>intValue</a:t>
            </a:r>
            <a:r>
              <a:rPr lang="en-IN" sz="2000" dirty="0"/>
              <a:t>() method.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(d) Byte extends Number.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9651" y="655212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452 – 499 – 1089 - KM</a:t>
            </a:r>
            <a:endParaRPr lang="en-IN" sz="900" dirty="0"/>
          </a:p>
        </p:txBody>
      </p:sp>
    </p:spTree>
    <p:extLst>
      <p:ext uri="{BB962C8B-B14F-4D97-AF65-F5344CB8AC3E}">
        <p14:creationId xmlns="" xmlns:p14="http://schemas.microsoft.com/office/powerpoint/2010/main" val="9872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 smtClean="0"/>
              <a:t>10. What </a:t>
            </a:r>
            <a:r>
              <a:rPr lang="en-IN" sz="2000" b="1" dirty="0"/>
              <a:t>will the program print when compiled and run</a:t>
            </a:r>
            <a:r>
              <a:rPr lang="en-IN" sz="2000" b="1" dirty="0" smtClean="0"/>
              <a:t>?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dirty="0"/>
              <a:t>public class RQ200_60 {</a:t>
            </a:r>
          </a:p>
          <a:p>
            <a:pPr marL="0" indent="0">
              <a:buNone/>
            </a:pPr>
            <a:r>
              <a:rPr lang="en-IN" sz="2000" dirty="0"/>
              <a:t>public static void main(String[] args) {</a:t>
            </a:r>
          </a:p>
          <a:p>
            <a:pPr marL="0" indent="0">
              <a:buNone/>
            </a:pPr>
            <a:r>
              <a:rPr lang="en-IN" sz="2000" dirty="0"/>
              <a:t>Integer </a:t>
            </a:r>
            <a:r>
              <a:rPr lang="en-IN" sz="2000" dirty="0" err="1"/>
              <a:t>i</a:t>
            </a:r>
            <a:r>
              <a:rPr lang="en-IN" sz="2000" dirty="0"/>
              <a:t> = -10;</a:t>
            </a:r>
          </a:p>
          <a:p>
            <a:pPr marL="0" indent="0">
              <a:buNone/>
            </a:pPr>
            <a:r>
              <a:rPr lang="en-IN" sz="2000" dirty="0"/>
              <a:t>Integer j = -10;</a:t>
            </a:r>
          </a:p>
          <a:p>
            <a:pPr marL="0" indent="0">
              <a:buNone/>
            </a:pPr>
            <a:r>
              <a:rPr lang="en-IN" sz="2000" dirty="0"/>
              <a:t>System.out.print(</a:t>
            </a:r>
            <a:r>
              <a:rPr lang="en-IN" sz="2000" dirty="0" err="1"/>
              <a:t>i</a:t>
            </a:r>
            <a:r>
              <a:rPr lang="en-IN" sz="2000" dirty="0"/>
              <a:t>==j);</a:t>
            </a:r>
          </a:p>
          <a:p>
            <a:pPr marL="0" indent="0">
              <a:buNone/>
            </a:pPr>
            <a:r>
              <a:rPr lang="en-IN" sz="2000" dirty="0"/>
              <a:t>System.out.print(</a:t>
            </a:r>
            <a:r>
              <a:rPr lang="en-IN" sz="2000" dirty="0" err="1"/>
              <a:t>i.equals</a:t>
            </a:r>
            <a:r>
              <a:rPr lang="en-IN" sz="2000" dirty="0"/>
              <a:t>(j));</a:t>
            </a:r>
          </a:p>
          <a:p>
            <a:pPr marL="0" indent="0">
              <a:buNone/>
            </a:pPr>
            <a:r>
              <a:rPr lang="en-IN" sz="2000" dirty="0"/>
              <a:t>Integer n = 128;</a:t>
            </a:r>
          </a:p>
          <a:p>
            <a:pPr marL="0" indent="0">
              <a:buNone/>
            </a:pPr>
            <a:r>
              <a:rPr lang="en-IN" sz="2000" dirty="0"/>
              <a:t>Integer m = 128;</a:t>
            </a:r>
          </a:p>
          <a:p>
            <a:pPr marL="0" indent="0">
              <a:buNone/>
            </a:pPr>
            <a:r>
              <a:rPr lang="en-IN" sz="2000" dirty="0"/>
              <a:t>System.out.print(n==m);</a:t>
            </a:r>
          </a:p>
          <a:p>
            <a:pPr marL="0" indent="0">
              <a:buNone/>
            </a:pPr>
            <a:r>
              <a:rPr lang="en-IN" sz="2000" dirty="0"/>
              <a:t>System.out.print(</a:t>
            </a:r>
            <a:r>
              <a:rPr lang="en-IN" sz="2000" dirty="0" err="1"/>
              <a:t>n.equals</a:t>
            </a:r>
            <a:r>
              <a:rPr lang="en-IN" sz="2000" dirty="0"/>
              <a:t>(m));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}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9651" y="655212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452 – 499 – 1089 - KM</a:t>
            </a:r>
            <a:endParaRPr lang="en-IN" sz="9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1433" y="106907"/>
            <a:ext cx="4038600" cy="187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(a) </a:t>
            </a:r>
            <a:r>
              <a:rPr lang="en-IN" sz="1800" dirty="0" err="1"/>
              <a:t>falsetruefalsetrue</a:t>
            </a:r>
            <a:endParaRPr lang="en-IN" sz="1800" dirty="0"/>
          </a:p>
          <a:p>
            <a:r>
              <a:rPr lang="en-IN" sz="1800" dirty="0"/>
              <a:t>(b) </a:t>
            </a:r>
            <a:r>
              <a:rPr lang="en-IN" sz="1800" dirty="0" err="1"/>
              <a:t>truetruetruetrue</a:t>
            </a:r>
            <a:endParaRPr lang="en-IN" sz="1800" dirty="0"/>
          </a:p>
          <a:p>
            <a:r>
              <a:rPr lang="en-IN" sz="1800" dirty="0"/>
              <a:t>(c) </a:t>
            </a:r>
            <a:r>
              <a:rPr lang="en-IN" sz="1800" dirty="0" err="1"/>
              <a:t>falsetruetruetrue</a:t>
            </a:r>
            <a:endParaRPr lang="en-IN" sz="1800" dirty="0"/>
          </a:p>
          <a:p>
            <a:r>
              <a:rPr lang="en-IN" sz="1800" dirty="0"/>
              <a:t>(d) </a:t>
            </a:r>
            <a:r>
              <a:rPr lang="en-IN" sz="1800" dirty="0" err="1"/>
              <a:t>truetruefalsetrue</a:t>
            </a:r>
            <a:endParaRPr lang="en-IN" sz="1800" dirty="0"/>
          </a:p>
          <a:p>
            <a:r>
              <a:rPr lang="en-IN" sz="1800" dirty="0"/>
              <a:t>(e) None of the above.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04933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11. What </a:t>
            </a:r>
            <a:r>
              <a:rPr lang="en-IN" sz="2000" dirty="0"/>
              <a:t>will the program print when compiled and run</a:t>
            </a:r>
            <a:r>
              <a:rPr lang="en-IN" sz="2000" dirty="0" smtClean="0"/>
              <a:t>?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public class RQ200_70 {</a:t>
            </a:r>
          </a:p>
          <a:p>
            <a:pPr marL="0" indent="0">
              <a:buNone/>
            </a:pPr>
            <a:r>
              <a:rPr lang="en-IN" sz="2000" dirty="0"/>
              <a:t>public static void main(String[] args) {</a:t>
            </a:r>
          </a:p>
          <a:p>
            <a:pPr marL="0" indent="0">
              <a:buNone/>
            </a:pPr>
            <a:r>
              <a:rPr lang="nn-NO" sz="2000" dirty="0"/>
              <a:t>Integer i = new Integer(-10);</a:t>
            </a:r>
          </a:p>
          <a:p>
            <a:pPr marL="0" indent="0">
              <a:buNone/>
            </a:pPr>
            <a:r>
              <a:rPr lang="en-IN" sz="2000" dirty="0"/>
              <a:t>Integer j = new Integer(-10);</a:t>
            </a:r>
          </a:p>
          <a:p>
            <a:pPr marL="0" indent="0">
              <a:buNone/>
            </a:pPr>
            <a:r>
              <a:rPr lang="en-IN" sz="2000" dirty="0"/>
              <a:t>Integer k = -10;</a:t>
            </a:r>
          </a:p>
          <a:p>
            <a:pPr marL="0" indent="0">
              <a:buNone/>
            </a:pPr>
            <a:r>
              <a:rPr lang="en-IN" sz="2000" dirty="0"/>
              <a:t>System.out.print(</a:t>
            </a:r>
            <a:r>
              <a:rPr lang="en-IN" sz="2000" dirty="0" err="1"/>
              <a:t>i</a:t>
            </a:r>
            <a:r>
              <a:rPr lang="en-IN" sz="2000" dirty="0"/>
              <a:t>==j);</a:t>
            </a:r>
          </a:p>
          <a:p>
            <a:pPr marL="0" indent="0">
              <a:buNone/>
            </a:pPr>
            <a:r>
              <a:rPr lang="en-IN" sz="2000" dirty="0"/>
              <a:t>System.out.print(</a:t>
            </a:r>
            <a:r>
              <a:rPr lang="en-IN" sz="2000" dirty="0" err="1"/>
              <a:t>i.equals</a:t>
            </a:r>
            <a:r>
              <a:rPr lang="en-IN" sz="2000" dirty="0"/>
              <a:t>(j));</a:t>
            </a:r>
          </a:p>
          <a:p>
            <a:pPr marL="0" indent="0">
              <a:buNone/>
            </a:pPr>
            <a:r>
              <a:rPr lang="en-IN" sz="2000" dirty="0"/>
              <a:t>System.out.print(</a:t>
            </a:r>
            <a:r>
              <a:rPr lang="en-IN" sz="2000" dirty="0" err="1"/>
              <a:t>i</a:t>
            </a:r>
            <a:r>
              <a:rPr lang="en-IN" sz="2000" dirty="0"/>
              <a:t>==k);</a:t>
            </a:r>
          </a:p>
          <a:p>
            <a:pPr marL="0" indent="0">
              <a:buNone/>
            </a:pPr>
            <a:r>
              <a:rPr lang="en-IN" sz="2000" dirty="0"/>
              <a:t>System.out.print(</a:t>
            </a:r>
            <a:r>
              <a:rPr lang="en-IN" sz="2000" dirty="0" err="1"/>
              <a:t>i.equals</a:t>
            </a:r>
            <a:r>
              <a:rPr lang="en-IN" sz="2000" dirty="0"/>
              <a:t>(k));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}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9651" y="655212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452 – 499 – 1089 - KM</a:t>
            </a:r>
            <a:endParaRPr lang="en-IN" sz="9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1433" y="106907"/>
            <a:ext cx="4038600" cy="187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dirty="0"/>
              <a:t>(a) </a:t>
            </a:r>
            <a:r>
              <a:rPr lang="en-IN" sz="1800" dirty="0" err="1"/>
              <a:t>falsetruefalsetrue</a:t>
            </a:r>
            <a:endParaRPr lang="en-IN" sz="1800" dirty="0"/>
          </a:p>
          <a:p>
            <a:r>
              <a:rPr lang="en-IN" sz="1800" dirty="0"/>
              <a:t>(b) </a:t>
            </a:r>
            <a:r>
              <a:rPr lang="en-IN" sz="1800" dirty="0" err="1"/>
              <a:t>truetruetruetrue</a:t>
            </a:r>
            <a:endParaRPr lang="en-IN" sz="1800" dirty="0"/>
          </a:p>
          <a:p>
            <a:r>
              <a:rPr lang="en-IN" sz="1800" dirty="0"/>
              <a:t>(c) </a:t>
            </a:r>
            <a:r>
              <a:rPr lang="en-IN" sz="1800" dirty="0" err="1"/>
              <a:t>falsetruetruetrue</a:t>
            </a:r>
            <a:endParaRPr lang="en-IN" sz="1800" dirty="0"/>
          </a:p>
          <a:p>
            <a:r>
              <a:rPr lang="en-IN" sz="1800" dirty="0"/>
              <a:t>(d) </a:t>
            </a:r>
            <a:r>
              <a:rPr lang="en-IN" sz="1800" dirty="0" err="1"/>
              <a:t>truetruefalsetrue</a:t>
            </a:r>
            <a:endParaRPr lang="en-IN" sz="1800" dirty="0"/>
          </a:p>
          <a:p>
            <a:r>
              <a:rPr lang="en-IN" sz="1800" dirty="0"/>
              <a:t>(e) None of the above.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2373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 smtClean="0"/>
              <a:t>12. What </a:t>
            </a:r>
            <a:r>
              <a:rPr lang="en-IN" sz="2000" dirty="0"/>
              <a:t>is the result of the following code</a:t>
            </a:r>
            <a:r>
              <a:rPr lang="en-IN" sz="2000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3. byte twelve = -12;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4. Byte b1 = new Byte(twelve);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5. Byte b2 = new Byte(twelve);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6. if(b1.byteValue() == b2)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7. System.out.println(“equal”);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8. } else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9. System.out.println(“not equal”);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10. }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9651" y="655212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452 – 499 – 1089 - KM</a:t>
            </a:r>
            <a:endParaRPr lang="en-IN" sz="9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1433" y="106907"/>
            <a:ext cx="4038600" cy="187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/>
              <a:t>A. </a:t>
            </a:r>
            <a:r>
              <a:rPr lang="en-IN" sz="1800" dirty="0"/>
              <a:t>Line 6 generates a compiler error.</a:t>
            </a:r>
          </a:p>
          <a:p>
            <a:r>
              <a:rPr lang="en-IN" sz="1800" b="1" dirty="0"/>
              <a:t>B. </a:t>
            </a:r>
            <a:r>
              <a:rPr lang="en-IN" sz="1800" dirty="0"/>
              <a:t>An exception is thrown on line 6.</a:t>
            </a:r>
          </a:p>
          <a:p>
            <a:r>
              <a:rPr lang="en-IN" sz="1800" b="1" dirty="0"/>
              <a:t>C. </a:t>
            </a:r>
            <a:r>
              <a:rPr lang="en-IN" sz="1800" dirty="0"/>
              <a:t>equal</a:t>
            </a:r>
          </a:p>
          <a:p>
            <a:r>
              <a:rPr lang="en-IN" sz="1800" b="1" dirty="0"/>
              <a:t>D. </a:t>
            </a:r>
            <a:r>
              <a:rPr lang="en-IN" sz="1800" dirty="0"/>
              <a:t>not equal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2371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13. What </a:t>
            </a:r>
            <a:r>
              <a:rPr lang="en-IN" sz="2000" dirty="0"/>
              <a:t>is the result of the following program?</a:t>
            </a:r>
          </a:p>
          <a:p>
            <a:pPr marL="0" indent="0">
              <a:buNone/>
            </a:pPr>
            <a:r>
              <a:rPr lang="en-IN" sz="2000" dirty="0"/>
              <a:t>1. public class </a:t>
            </a:r>
            <a:r>
              <a:rPr lang="en-IN" sz="2000" dirty="0" err="1"/>
              <a:t>Unboxer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2. private Integer x;</a:t>
            </a:r>
          </a:p>
          <a:p>
            <a:pPr marL="0" indent="0">
              <a:buNone/>
            </a:pPr>
            <a:r>
              <a:rPr lang="en-IN" sz="2000" dirty="0"/>
              <a:t>3.</a:t>
            </a:r>
          </a:p>
          <a:p>
            <a:pPr marL="0" indent="0">
              <a:buNone/>
            </a:pPr>
            <a:r>
              <a:rPr lang="en-IN" sz="2000" dirty="0"/>
              <a:t>4. public boolean compare(int y) {</a:t>
            </a:r>
          </a:p>
          <a:p>
            <a:pPr marL="0" indent="0">
              <a:buNone/>
            </a:pPr>
            <a:r>
              <a:rPr lang="en-IN" sz="2000" dirty="0"/>
              <a:t>5. return x == y;</a:t>
            </a:r>
          </a:p>
          <a:p>
            <a:pPr marL="0" indent="0">
              <a:buNone/>
            </a:pPr>
            <a:r>
              <a:rPr lang="en-IN" sz="2000" dirty="0"/>
              <a:t>6. }</a:t>
            </a:r>
          </a:p>
          <a:p>
            <a:pPr marL="0" indent="0">
              <a:buNone/>
            </a:pPr>
            <a:r>
              <a:rPr lang="en-IN" sz="2000" dirty="0"/>
              <a:t>7.</a:t>
            </a:r>
          </a:p>
          <a:p>
            <a:pPr marL="0" indent="0">
              <a:buNone/>
            </a:pPr>
            <a:r>
              <a:rPr lang="en-IN" sz="2000" dirty="0"/>
              <a:t>8. public static void main(String [] args) {</a:t>
            </a:r>
          </a:p>
          <a:p>
            <a:pPr marL="0" indent="0">
              <a:buNone/>
            </a:pPr>
            <a:r>
              <a:rPr lang="en-IN" sz="2000" dirty="0"/>
              <a:t>9. </a:t>
            </a:r>
            <a:r>
              <a:rPr lang="en-IN" sz="2000" dirty="0" err="1"/>
              <a:t>Unboxer</a:t>
            </a:r>
            <a:r>
              <a:rPr lang="en-IN" sz="2000" dirty="0"/>
              <a:t> u = new </a:t>
            </a:r>
            <a:r>
              <a:rPr lang="en-IN" sz="2000" dirty="0" err="1"/>
              <a:t>Unboxer</a:t>
            </a:r>
            <a:r>
              <a:rPr lang="en-IN" sz="2000" dirty="0"/>
              <a:t>();</a:t>
            </a:r>
          </a:p>
          <a:p>
            <a:pPr marL="0" indent="0">
              <a:buNone/>
            </a:pPr>
            <a:r>
              <a:rPr lang="en-IN" sz="2000" dirty="0"/>
              <a:t>10. if(</a:t>
            </a:r>
            <a:r>
              <a:rPr lang="en-IN" sz="2000" dirty="0" err="1"/>
              <a:t>u.compare</a:t>
            </a:r>
            <a:r>
              <a:rPr lang="en-IN" sz="2000" dirty="0"/>
              <a:t>(21)) {</a:t>
            </a:r>
          </a:p>
          <a:p>
            <a:pPr marL="0" indent="0">
              <a:buNone/>
            </a:pPr>
            <a:r>
              <a:rPr lang="en-IN" sz="2000" dirty="0"/>
              <a:t>11. System.out.println(”true”);</a:t>
            </a:r>
          </a:p>
          <a:p>
            <a:pPr marL="0" indent="0">
              <a:buNone/>
            </a:pPr>
            <a:r>
              <a:rPr lang="en-IN" sz="2000" dirty="0"/>
              <a:t>12. } else {</a:t>
            </a:r>
          </a:p>
          <a:p>
            <a:pPr marL="0" indent="0">
              <a:buNone/>
            </a:pPr>
            <a:r>
              <a:rPr lang="en-IN" sz="2000" dirty="0"/>
              <a:t>13. System.out.println(”false”);</a:t>
            </a:r>
          </a:p>
          <a:p>
            <a:pPr marL="0" indent="0">
              <a:buNone/>
            </a:pPr>
            <a:r>
              <a:rPr lang="en-IN" sz="2000" dirty="0"/>
              <a:t>14. }</a:t>
            </a:r>
          </a:p>
          <a:p>
            <a:pPr marL="0" indent="0">
              <a:buNone/>
            </a:pPr>
            <a:r>
              <a:rPr lang="en-IN" sz="2000" dirty="0"/>
              <a:t>15. }</a:t>
            </a:r>
          </a:p>
          <a:p>
            <a:pPr marL="0" indent="0">
              <a:buNone/>
            </a:pPr>
            <a:r>
              <a:rPr lang="en-IN" sz="2000" dirty="0"/>
              <a:t>16. }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9651" y="655212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452 – 499 – 1089 - KM</a:t>
            </a:r>
            <a:endParaRPr lang="en-IN" sz="9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1433" y="106907"/>
            <a:ext cx="4038600" cy="187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/>
              <a:t>A. </a:t>
            </a:r>
            <a:r>
              <a:rPr lang="en-IN" sz="1800" dirty="0"/>
              <a:t>true</a:t>
            </a:r>
          </a:p>
          <a:p>
            <a:r>
              <a:rPr lang="en-IN" sz="1800" b="1" dirty="0"/>
              <a:t>B. </a:t>
            </a:r>
            <a:r>
              <a:rPr lang="en-IN" sz="1800" dirty="0"/>
              <a:t>false</a:t>
            </a:r>
          </a:p>
          <a:p>
            <a:r>
              <a:rPr lang="en-IN" sz="1800" b="1" dirty="0"/>
              <a:t>C. </a:t>
            </a:r>
            <a:r>
              <a:rPr lang="en-IN" sz="1800" dirty="0"/>
              <a:t>Line 5 does not compile.</a:t>
            </a:r>
          </a:p>
          <a:p>
            <a:r>
              <a:rPr lang="en-IN" sz="1800" b="1" dirty="0"/>
              <a:t>D. </a:t>
            </a:r>
            <a:r>
              <a:rPr lang="en-IN" sz="1800" dirty="0"/>
              <a:t>Line 5 throws an exception.</a:t>
            </a:r>
          </a:p>
          <a:p>
            <a:r>
              <a:rPr lang="en-IN" sz="1800" b="1" dirty="0"/>
              <a:t>E. </a:t>
            </a:r>
            <a:r>
              <a:rPr lang="en-IN" sz="1800" dirty="0"/>
              <a:t>Line 10 does not compile.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463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14. What </a:t>
            </a:r>
            <a:r>
              <a:rPr lang="en-IN" sz="2000" dirty="0"/>
              <a:t>is the result of the following program?</a:t>
            </a:r>
          </a:p>
          <a:p>
            <a:pPr marL="0" indent="0">
              <a:buNone/>
            </a:pPr>
            <a:r>
              <a:rPr lang="en-IN" sz="2000" dirty="0"/>
              <a:t>1. public class Question03 {</a:t>
            </a:r>
          </a:p>
          <a:p>
            <a:pPr marL="0" indent="0">
              <a:buNone/>
            </a:pPr>
            <a:r>
              <a:rPr lang="en-IN" sz="2000" dirty="0"/>
              <a:t>2. public static void </a:t>
            </a:r>
            <a:r>
              <a:rPr lang="en-IN" sz="2000" dirty="0" err="1"/>
              <a:t>doSomething</a:t>
            </a:r>
            <a:r>
              <a:rPr lang="en-IN" sz="2000" dirty="0"/>
              <a:t>(int </a:t>
            </a:r>
            <a:r>
              <a:rPr lang="en-IN" sz="2000" dirty="0" err="1"/>
              <a:t>i</a:t>
            </a:r>
            <a:r>
              <a:rPr lang="en-IN" sz="2000" dirty="0"/>
              <a:t>){</a:t>
            </a:r>
          </a:p>
          <a:p>
            <a:pPr marL="0" indent="0">
              <a:buNone/>
            </a:pPr>
            <a:r>
              <a:rPr lang="en-IN" sz="2000" dirty="0"/>
              <a:t>3. System.out.println(”method one”);</a:t>
            </a:r>
          </a:p>
          <a:p>
            <a:pPr marL="0" indent="0">
              <a:buNone/>
            </a:pPr>
            <a:r>
              <a:rPr lang="en-IN" sz="2000" dirty="0"/>
              <a:t>4. }</a:t>
            </a:r>
          </a:p>
          <a:p>
            <a:pPr marL="0" indent="0">
              <a:buNone/>
            </a:pPr>
            <a:r>
              <a:rPr lang="en-IN" sz="2000" dirty="0"/>
              <a:t>5.</a:t>
            </a:r>
          </a:p>
          <a:p>
            <a:pPr marL="0" indent="0">
              <a:buNone/>
            </a:pPr>
            <a:r>
              <a:rPr lang="en-IN" sz="2000" dirty="0"/>
              <a:t>6. public static void </a:t>
            </a:r>
            <a:r>
              <a:rPr lang="en-IN" sz="2000" dirty="0" err="1"/>
              <a:t>doSomething</a:t>
            </a:r>
            <a:r>
              <a:rPr lang="en-IN" sz="2000" dirty="0"/>
              <a:t>(Byte b){</a:t>
            </a:r>
          </a:p>
          <a:p>
            <a:pPr marL="0" indent="0">
              <a:buNone/>
            </a:pPr>
            <a:r>
              <a:rPr lang="en-IN" sz="2000" dirty="0"/>
              <a:t>7. System.out.println(“method two”);</a:t>
            </a:r>
          </a:p>
          <a:p>
            <a:pPr marL="0" indent="0">
              <a:buNone/>
            </a:pPr>
            <a:r>
              <a:rPr lang="en-IN" sz="2000" dirty="0"/>
              <a:t>8. }</a:t>
            </a:r>
          </a:p>
          <a:p>
            <a:pPr marL="0" indent="0">
              <a:buNone/>
            </a:pPr>
            <a:r>
              <a:rPr lang="en-IN" sz="2000" dirty="0"/>
              <a:t>9.</a:t>
            </a:r>
          </a:p>
          <a:p>
            <a:pPr marL="0" indent="0">
              <a:buNone/>
            </a:pPr>
            <a:r>
              <a:rPr lang="en-IN" sz="2000" dirty="0"/>
              <a:t>10. public static void main(String[] args) {</a:t>
            </a:r>
          </a:p>
          <a:p>
            <a:pPr marL="0" indent="0">
              <a:buNone/>
            </a:pPr>
            <a:r>
              <a:rPr lang="en-IN" sz="2000" dirty="0"/>
              <a:t>11. byte b = -12;</a:t>
            </a:r>
          </a:p>
          <a:p>
            <a:pPr marL="0" indent="0">
              <a:buNone/>
            </a:pPr>
            <a:r>
              <a:rPr lang="en-IN" sz="2000" dirty="0"/>
              <a:t>12. </a:t>
            </a:r>
            <a:r>
              <a:rPr lang="en-IN" sz="2000" dirty="0" err="1"/>
              <a:t>doSomething</a:t>
            </a:r>
            <a:r>
              <a:rPr lang="en-IN" sz="2000" dirty="0"/>
              <a:t>(b);</a:t>
            </a:r>
          </a:p>
          <a:p>
            <a:pPr marL="0" indent="0">
              <a:buNone/>
            </a:pPr>
            <a:r>
              <a:rPr lang="en-IN" sz="2000" dirty="0"/>
              <a:t>13. }</a:t>
            </a:r>
          </a:p>
          <a:p>
            <a:pPr marL="0" indent="0">
              <a:buNone/>
            </a:pPr>
            <a:r>
              <a:rPr lang="en-IN" sz="2000" dirty="0"/>
              <a:t>14. }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9651" y="655212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452 – 499 – 1089 - KM</a:t>
            </a:r>
            <a:endParaRPr lang="en-IN" sz="9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1433" y="106907"/>
            <a:ext cx="4038600" cy="187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/>
              <a:t>A. </a:t>
            </a:r>
            <a:r>
              <a:rPr lang="en-IN" sz="1800" dirty="0"/>
              <a:t>method one</a:t>
            </a:r>
          </a:p>
          <a:p>
            <a:r>
              <a:rPr lang="en-IN" sz="1800" b="1" dirty="0"/>
              <a:t>B. </a:t>
            </a:r>
            <a:r>
              <a:rPr lang="en-IN" sz="1800" dirty="0"/>
              <a:t>method two</a:t>
            </a:r>
          </a:p>
          <a:p>
            <a:r>
              <a:rPr lang="en-IN" sz="1800" b="1" dirty="0"/>
              <a:t>C. </a:t>
            </a:r>
            <a:r>
              <a:rPr lang="en-IN" sz="1800" dirty="0"/>
              <a:t>Compiler error on line 11</a:t>
            </a:r>
          </a:p>
          <a:p>
            <a:r>
              <a:rPr lang="en-IN" sz="1800" b="1" dirty="0"/>
              <a:t>D. </a:t>
            </a:r>
            <a:r>
              <a:rPr lang="en-IN" sz="1800" dirty="0"/>
              <a:t>Compiler error on line 12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4503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15. What </a:t>
            </a:r>
            <a:r>
              <a:rPr lang="en-IN" sz="2000" dirty="0"/>
              <a:t>is the result of the following program</a:t>
            </a:r>
            <a:r>
              <a:rPr lang="en-IN" sz="2000" dirty="0" smtClean="0"/>
              <a:t>?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1. import </a:t>
            </a:r>
            <a:r>
              <a:rPr lang="en-IN" sz="2000" dirty="0" err="1"/>
              <a:t>java.util.Locale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2. import </a:t>
            </a:r>
            <a:r>
              <a:rPr lang="en-IN" sz="2000" dirty="0" err="1"/>
              <a:t>java.text.NumberFormat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3.</a:t>
            </a:r>
          </a:p>
          <a:p>
            <a:pPr marL="0" indent="0">
              <a:buNone/>
            </a:pPr>
            <a:r>
              <a:rPr lang="en-IN" sz="2000" dirty="0"/>
              <a:t>4. public class </a:t>
            </a:r>
            <a:r>
              <a:rPr lang="en-IN" sz="2000" dirty="0" err="1"/>
              <a:t>MyParser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r>
              <a:rPr lang="en-IN" sz="2000" dirty="0"/>
              <a:t>5. public static void main(String [] args) {</a:t>
            </a:r>
          </a:p>
          <a:p>
            <a:pPr marL="0" indent="0">
              <a:buNone/>
            </a:pPr>
            <a:r>
              <a:rPr lang="en-IN" sz="2000" dirty="0"/>
              <a:t>6. </a:t>
            </a:r>
            <a:r>
              <a:rPr lang="en-IN" sz="2000" dirty="0" err="1"/>
              <a:t>NumberFormat</a:t>
            </a:r>
            <a:r>
              <a:rPr lang="en-IN" sz="2000" dirty="0"/>
              <a:t> </a:t>
            </a:r>
            <a:r>
              <a:rPr lang="en-IN" sz="2000" dirty="0" err="1"/>
              <a:t>nf</a:t>
            </a:r>
            <a:r>
              <a:rPr lang="en-IN" sz="2000" dirty="0"/>
              <a:t> =</a:t>
            </a:r>
          </a:p>
          <a:p>
            <a:pPr marL="0" indent="0">
              <a:buNone/>
            </a:pPr>
            <a:r>
              <a:rPr lang="en-IN" sz="2000" dirty="0"/>
              <a:t>7. </a:t>
            </a:r>
            <a:r>
              <a:rPr lang="en-IN" sz="2000" dirty="0" err="1"/>
              <a:t>NumberFormat.getInstance</a:t>
            </a:r>
            <a:r>
              <a:rPr lang="en-IN" sz="2000" dirty="0"/>
              <a:t>(</a:t>
            </a:r>
            <a:r>
              <a:rPr lang="en-IN" sz="2000" dirty="0" err="1"/>
              <a:t>Locale.FRANCE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r>
              <a:rPr lang="en-IN" sz="2000" dirty="0"/>
              <a:t>8. String value = “444,33”;</a:t>
            </a:r>
          </a:p>
          <a:p>
            <a:pPr marL="0" indent="0">
              <a:buNone/>
            </a:pPr>
            <a:r>
              <a:rPr lang="en-IN" sz="2000" dirty="0"/>
              <a:t>9. System.out.println(</a:t>
            </a:r>
            <a:r>
              <a:rPr lang="en-IN" sz="2000" dirty="0" err="1"/>
              <a:t>nf.parse</a:t>
            </a:r>
            <a:r>
              <a:rPr lang="en-IN" sz="2000" dirty="0"/>
              <a:t>(value));</a:t>
            </a:r>
          </a:p>
          <a:p>
            <a:pPr marL="0" indent="0">
              <a:buNone/>
            </a:pPr>
            <a:r>
              <a:rPr lang="en-IN" sz="2000" dirty="0"/>
              <a:t>10. }</a:t>
            </a:r>
          </a:p>
          <a:p>
            <a:pPr marL="0" indent="0">
              <a:buNone/>
            </a:pPr>
            <a:r>
              <a:rPr lang="en-IN" sz="2000" dirty="0"/>
              <a:t>11. }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7899651" y="655212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452 – 499 – 1089 - KM</a:t>
            </a:r>
            <a:endParaRPr lang="en-IN" sz="9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1433" y="106907"/>
            <a:ext cx="4038600" cy="18742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/>
              <a:t>A. </a:t>
            </a:r>
            <a:r>
              <a:rPr lang="en-IN" sz="1800" dirty="0"/>
              <a:t>444.33</a:t>
            </a:r>
          </a:p>
          <a:p>
            <a:r>
              <a:rPr lang="en-IN" sz="1800" b="1" dirty="0"/>
              <a:t>B. </a:t>
            </a:r>
            <a:r>
              <a:rPr lang="en-IN" sz="1800" dirty="0"/>
              <a:t>444,33</a:t>
            </a:r>
          </a:p>
          <a:p>
            <a:r>
              <a:rPr lang="en-IN" sz="1800" b="1" dirty="0"/>
              <a:t>C. </a:t>
            </a:r>
            <a:r>
              <a:rPr lang="en-IN" sz="1800" dirty="0"/>
              <a:t>Line 9 causes an exception to be thrown.</a:t>
            </a:r>
          </a:p>
          <a:p>
            <a:r>
              <a:rPr lang="en-IN" sz="1800" b="1" dirty="0"/>
              <a:t>D. </a:t>
            </a:r>
            <a:r>
              <a:rPr lang="en-IN" sz="1800" dirty="0"/>
              <a:t>Line 7 generates a compiler error.</a:t>
            </a:r>
          </a:p>
          <a:p>
            <a:r>
              <a:rPr lang="en-IN" sz="1800" b="1" dirty="0"/>
              <a:t>E. </a:t>
            </a:r>
            <a:r>
              <a:rPr lang="en-IN" sz="1800" dirty="0"/>
              <a:t>Line 9 generates a compiler error.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66264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 smtClean="0"/>
              <a:t>16. Which </a:t>
            </a:r>
            <a:r>
              <a:rPr lang="en-IN" sz="2000" b="1" dirty="0"/>
              <a:t>of the following statements are true? </a:t>
            </a:r>
            <a:endParaRPr lang="en-IN" sz="2000" b="1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IN" sz="2000" b="1" dirty="0" smtClean="0"/>
          </a:p>
          <a:p>
            <a:pPr algn="just">
              <a:lnSpc>
                <a:spcPct val="150000"/>
              </a:lnSpc>
            </a:pPr>
            <a:r>
              <a:rPr lang="en-IN" sz="2000" b="1" dirty="0" smtClean="0"/>
              <a:t>A. </a:t>
            </a:r>
            <a:r>
              <a:rPr lang="en-IN" sz="2000" dirty="0" smtClean="0"/>
              <a:t>All string literals are automatically instantiated into a String object.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 smtClean="0"/>
              <a:t>B</a:t>
            </a:r>
            <a:r>
              <a:rPr lang="en-IN" sz="2000" b="1" dirty="0"/>
              <a:t>. </a:t>
            </a:r>
            <a:r>
              <a:rPr lang="en-IN" sz="2000" dirty="0"/>
              <a:t>The </a:t>
            </a:r>
            <a:r>
              <a:rPr lang="en-IN" sz="2000" dirty="0" err="1"/>
              <a:t>StringBuilder</a:t>
            </a:r>
            <a:r>
              <a:rPr lang="en-IN" sz="2000" dirty="0"/>
              <a:t> and </a:t>
            </a:r>
            <a:r>
              <a:rPr lang="en-IN" sz="2000" dirty="0" err="1"/>
              <a:t>StringBuffer</a:t>
            </a:r>
            <a:r>
              <a:rPr lang="en-IN" sz="2000" dirty="0"/>
              <a:t> classes define the exact same public methods.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C. </a:t>
            </a:r>
            <a:r>
              <a:rPr lang="en-IN" sz="2000" dirty="0"/>
              <a:t>In a multithreaded environment, use </a:t>
            </a:r>
            <a:r>
              <a:rPr lang="en-IN" sz="2000" dirty="0" err="1"/>
              <a:t>StringBuilder</a:t>
            </a:r>
            <a:r>
              <a:rPr lang="en-IN" sz="2000" dirty="0"/>
              <a:t> instead of </a:t>
            </a:r>
            <a:r>
              <a:rPr lang="en-IN" sz="2000" dirty="0" err="1"/>
              <a:t>StringBuffer</a:t>
            </a:r>
            <a:r>
              <a:rPr lang="en-IN" sz="2000" dirty="0"/>
              <a:t> 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D. </a:t>
            </a:r>
            <a:r>
              <a:rPr lang="en-IN" sz="2000" dirty="0"/>
              <a:t>A </a:t>
            </a:r>
            <a:r>
              <a:rPr lang="en-IN" sz="2000" dirty="0" err="1"/>
              <a:t>StringBuilder</a:t>
            </a:r>
            <a:r>
              <a:rPr lang="en-IN" sz="2000" dirty="0"/>
              <a:t> object is immutable.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E. </a:t>
            </a:r>
            <a:r>
              <a:rPr lang="en-IN" sz="2000" dirty="0"/>
              <a:t>A </a:t>
            </a:r>
            <a:r>
              <a:rPr lang="en-IN" sz="2000" dirty="0" err="1"/>
              <a:t>StringBuffer</a:t>
            </a:r>
            <a:r>
              <a:rPr lang="en-IN" sz="2000" dirty="0"/>
              <a:t> object can increase its length when appending characters.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9651" y="655212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452 – 499 – 1089 - KM</a:t>
            </a:r>
            <a:endParaRPr lang="en-IN" sz="900" dirty="0"/>
          </a:p>
        </p:txBody>
      </p:sp>
    </p:spTree>
    <p:extLst>
      <p:ext uri="{BB962C8B-B14F-4D97-AF65-F5344CB8AC3E}">
        <p14:creationId xmlns="" xmlns:p14="http://schemas.microsoft.com/office/powerpoint/2010/main" val="81523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 smtClean="0"/>
              <a:t>17. What </a:t>
            </a:r>
            <a:r>
              <a:rPr lang="en-IN" sz="2000" b="1" dirty="0"/>
              <a:t>is the result of the following code</a:t>
            </a:r>
            <a:r>
              <a:rPr lang="en-IN" sz="2000" b="1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7. </a:t>
            </a:r>
            <a:r>
              <a:rPr lang="en-IN" sz="2000" dirty="0" err="1"/>
              <a:t>StringBuilder</a:t>
            </a:r>
            <a:r>
              <a:rPr lang="en-IN" sz="2000" dirty="0"/>
              <a:t> </a:t>
            </a:r>
            <a:r>
              <a:rPr lang="en-IN" sz="2000" dirty="0" err="1"/>
              <a:t>sb</a:t>
            </a:r>
            <a:r>
              <a:rPr lang="en-IN" sz="2000" dirty="0"/>
              <a:t> = new </a:t>
            </a:r>
            <a:r>
              <a:rPr lang="en-IN" sz="2000" dirty="0" err="1"/>
              <a:t>StringBuilder</a:t>
            </a:r>
            <a:r>
              <a:rPr lang="en-IN" sz="2000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8. </a:t>
            </a:r>
            <a:r>
              <a:rPr lang="en-IN" sz="2000" dirty="0" err="1"/>
              <a:t>sb.append</a:t>
            </a:r>
            <a:r>
              <a:rPr lang="en-IN" sz="2000" dirty="0"/>
              <a:t>(“</a:t>
            </a:r>
            <a:r>
              <a:rPr lang="en-IN" sz="2000" dirty="0" err="1"/>
              <a:t>aaa</a:t>
            </a:r>
            <a:r>
              <a:rPr lang="en-IN" sz="2000" dirty="0"/>
              <a:t>”).insert(1, “bb”).insert(4, “ccc”);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9. System.out.println(</a:t>
            </a:r>
            <a:r>
              <a:rPr lang="en-IN" sz="2000" dirty="0" err="1"/>
              <a:t>sb</a:t>
            </a:r>
            <a:r>
              <a:rPr lang="en-IN" sz="2000" dirty="0"/>
              <a:t>);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9651" y="655212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452 – 499 – 1089 - KM</a:t>
            </a:r>
            <a:endParaRPr lang="en-IN" sz="9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81433" y="106907"/>
            <a:ext cx="4038600" cy="187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/>
              <a:t>A. </a:t>
            </a:r>
            <a:r>
              <a:rPr lang="en-IN" sz="1800" dirty="0" err="1"/>
              <a:t>bbaaaccc</a:t>
            </a:r>
            <a:endParaRPr lang="en-IN" sz="1800" dirty="0"/>
          </a:p>
          <a:p>
            <a:r>
              <a:rPr lang="en-IN" sz="1800" b="1" dirty="0"/>
              <a:t>B. </a:t>
            </a:r>
            <a:r>
              <a:rPr lang="en-IN" sz="1800" dirty="0" err="1"/>
              <a:t>abbaaccc</a:t>
            </a:r>
            <a:endParaRPr lang="en-IN" sz="1800" dirty="0"/>
          </a:p>
          <a:p>
            <a:r>
              <a:rPr lang="en-IN" sz="1800" b="1" dirty="0"/>
              <a:t>C. </a:t>
            </a:r>
            <a:r>
              <a:rPr lang="en-IN" sz="1800" dirty="0" err="1"/>
              <a:t>abbaccca</a:t>
            </a:r>
            <a:endParaRPr lang="en-IN" sz="1800" dirty="0"/>
          </a:p>
          <a:p>
            <a:r>
              <a:rPr lang="en-IN" sz="1800" b="1" dirty="0"/>
              <a:t>D. </a:t>
            </a:r>
            <a:r>
              <a:rPr lang="en-IN" sz="1800" dirty="0" err="1"/>
              <a:t>bbaaccca</a:t>
            </a:r>
            <a:endParaRPr lang="en-IN" sz="1800" dirty="0"/>
          </a:p>
          <a:p>
            <a:r>
              <a:rPr lang="en-IN" sz="1800" b="1" dirty="0"/>
              <a:t>E. </a:t>
            </a:r>
            <a:r>
              <a:rPr lang="en-IN" sz="1800" dirty="0"/>
              <a:t>The code does not compile.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4592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 smtClean="0"/>
              <a:t>18. What </a:t>
            </a:r>
            <a:r>
              <a:rPr lang="en-IN" sz="2000" b="1" dirty="0"/>
              <a:t>is the result of the following code</a:t>
            </a:r>
            <a:r>
              <a:rPr lang="en-IN" sz="2000" b="1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String s = "hello";</a:t>
            </a:r>
          </a:p>
          <a:p>
            <a:r>
              <a:rPr lang="en-US" sz="2000" dirty="0" err="1" smtClean="0"/>
              <a:t>StringBuilder</a:t>
            </a:r>
            <a:r>
              <a:rPr lang="en-US" sz="2000" dirty="0" smtClean="0"/>
              <a:t> </a:t>
            </a:r>
            <a:r>
              <a:rPr lang="en-US" sz="2000" dirty="0" err="1" smtClean="0"/>
              <a:t>sb</a:t>
            </a:r>
            <a:r>
              <a:rPr lang="en-US" sz="2000" dirty="0" smtClean="0"/>
              <a:t> = new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(s);</a:t>
            </a:r>
          </a:p>
          <a:p>
            <a:r>
              <a:rPr lang="en-US" sz="2000" dirty="0" err="1" smtClean="0"/>
              <a:t>sb.reverse</a:t>
            </a:r>
            <a:r>
              <a:rPr lang="en-US" sz="2000" dirty="0" smtClean="0"/>
              <a:t>();</a:t>
            </a:r>
          </a:p>
          <a:p>
            <a:r>
              <a:rPr lang="en-US" sz="2000" dirty="0" smtClean="0"/>
              <a:t>if (s == </a:t>
            </a:r>
            <a:r>
              <a:rPr lang="en-US" sz="2000" dirty="0" err="1" smtClean="0"/>
              <a:t>sb</a:t>
            </a:r>
            <a:r>
              <a:rPr lang="en-US" sz="2000" dirty="0" smtClean="0"/>
              <a:t>)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("a");</a:t>
            </a:r>
          </a:p>
          <a:p>
            <a:r>
              <a:rPr lang="en-US" sz="2000" dirty="0" smtClean="0"/>
              <a:t>if (</a:t>
            </a:r>
            <a:r>
              <a:rPr lang="en-US" sz="2000" dirty="0" err="1" smtClean="0"/>
              <a:t>s.equals</a:t>
            </a:r>
            <a:r>
              <a:rPr lang="en-US" sz="2000" dirty="0" smtClean="0"/>
              <a:t>(</a:t>
            </a:r>
            <a:r>
              <a:rPr lang="en-US" sz="2000" dirty="0" err="1" smtClean="0"/>
              <a:t>sb</a:t>
            </a:r>
            <a:r>
              <a:rPr lang="en-US" sz="2000" dirty="0" smtClean="0"/>
              <a:t>))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("b");</a:t>
            </a:r>
          </a:p>
          <a:p>
            <a:r>
              <a:rPr lang="en-US" sz="2000" dirty="0" smtClean="0"/>
              <a:t>if (</a:t>
            </a:r>
            <a:r>
              <a:rPr lang="en-US" sz="2000" dirty="0" err="1" smtClean="0"/>
              <a:t>sb.equals</a:t>
            </a:r>
            <a:r>
              <a:rPr lang="en-US" sz="2000" dirty="0" smtClean="0"/>
              <a:t>(s))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("c");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461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800600" y="152400"/>
            <a:ext cx="40386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 smtClean="0"/>
              <a:t>(a) The code will fail to compile because the constructor of the String class is not called properly.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(b) The code will fail to compile because the expression (s == </a:t>
            </a:r>
            <a:r>
              <a:rPr lang="en-US" sz="2000" dirty="0" err="1" smtClean="0"/>
              <a:t>sb</a:t>
            </a:r>
            <a:r>
              <a:rPr lang="en-US" sz="2000" dirty="0" smtClean="0"/>
              <a:t>) is illegal.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(c) The code will fail to compile because the expression (</a:t>
            </a:r>
            <a:r>
              <a:rPr lang="en-US" sz="2000" dirty="0" err="1" smtClean="0"/>
              <a:t>s.equals</a:t>
            </a:r>
            <a:r>
              <a:rPr lang="en-US" sz="2000" dirty="0" smtClean="0"/>
              <a:t>(</a:t>
            </a:r>
            <a:r>
              <a:rPr lang="en-US" sz="2000" dirty="0" err="1" smtClean="0"/>
              <a:t>sb</a:t>
            </a:r>
            <a:r>
              <a:rPr lang="en-US" sz="2000" dirty="0" smtClean="0"/>
              <a:t>)) is illegal.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(d) The program will print c, when run.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(e) The program will throw a </a:t>
            </a:r>
            <a:r>
              <a:rPr lang="en-US" sz="2000" dirty="0" err="1" smtClean="0"/>
              <a:t>ClassCastException</a:t>
            </a:r>
            <a:r>
              <a:rPr lang="en-US" sz="2000" dirty="0" smtClean="0"/>
              <a:t>, when run.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4592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IN" sz="2000" b="1" dirty="0"/>
              <a:t>What is the return type of the </a:t>
            </a:r>
            <a:r>
              <a:rPr lang="en-IN" sz="2000" b="1" dirty="0" err="1"/>
              <a:t>hashCode</a:t>
            </a:r>
            <a:r>
              <a:rPr lang="en-IN" sz="2000" b="1" dirty="0"/>
              <a:t>() method in the Object </a:t>
            </a:r>
            <a:r>
              <a:rPr lang="en-IN" sz="2000" b="1" dirty="0" smtClean="0"/>
              <a:t>class?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IN" sz="2000" dirty="0"/>
              <a:t>(a) String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(b) int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(c) long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(d) Object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(e) Class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9651" y="655212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452 – 499 – 1089 - KM</a:t>
            </a:r>
            <a:endParaRPr lang="en-IN" sz="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2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 smtClean="0"/>
              <a:t>19. What </a:t>
            </a:r>
            <a:r>
              <a:rPr lang="en-IN" sz="2000" b="1" dirty="0"/>
              <a:t>is the result of the following code</a:t>
            </a:r>
            <a:r>
              <a:rPr lang="en-IN" sz="2000" b="1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MyClass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r>
              <a:rPr lang="en-US" sz="2000" dirty="0" err="1" smtClean="0"/>
              <a:t>StringBuilder</a:t>
            </a:r>
            <a:r>
              <a:rPr lang="en-US" sz="2000" dirty="0" smtClean="0"/>
              <a:t> </a:t>
            </a:r>
            <a:r>
              <a:rPr lang="en-US" sz="2000" dirty="0" err="1" smtClean="0"/>
              <a:t>sb</a:t>
            </a:r>
            <a:r>
              <a:rPr lang="en-US" sz="2000" dirty="0" smtClean="0"/>
              <a:t> = new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("have a nice day");</a:t>
            </a:r>
          </a:p>
          <a:p>
            <a:r>
              <a:rPr lang="en-US" sz="2000" dirty="0" err="1" smtClean="0"/>
              <a:t>sb.setLength</a:t>
            </a:r>
            <a:r>
              <a:rPr lang="en-US" sz="2000" dirty="0" smtClean="0"/>
              <a:t>(6);</a:t>
            </a:r>
          </a:p>
          <a:p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sb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461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24400" y="152400"/>
            <a:ext cx="4114800" cy="6172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(a) The code will fail to compile because there is no method named </a:t>
            </a:r>
            <a:r>
              <a:rPr lang="en-US" sz="2000" dirty="0" err="1" smtClean="0"/>
              <a:t>setLength</a:t>
            </a:r>
            <a:r>
              <a:rPr lang="en-US" sz="2000" dirty="0" smtClean="0"/>
              <a:t> in the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class.</a:t>
            </a:r>
          </a:p>
          <a:p>
            <a:r>
              <a:rPr lang="en-US" sz="2000" dirty="0" smtClean="0"/>
              <a:t>(b) The code will fail to compile because the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reference </a:t>
            </a:r>
            <a:r>
              <a:rPr lang="en-US" sz="2000" dirty="0" err="1" smtClean="0"/>
              <a:t>sb</a:t>
            </a:r>
            <a:r>
              <a:rPr lang="en-US" sz="2000" dirty="0" smtClean="0"/>
              <a:t> is not a legal argument to the </a:t>
            </a:r>
            <a:r>
              <a:rPr lang="en-US" sz="2000" dirty="0" err="1" smtClean="0"/>
              <a:t>println</a:t>
            </a:r>
            <a:r>
              <a:rPr lang="en-US" sz="2000" dirty="0" smtClean="0"/>
              <a:t>() method.</a:t>
            </a:r>
          </a:p>
          <a:p>
            <a:r>
              <a:rPr lang="en-US" sz="2000" dirty="0" smtClean="0"/>
              <a:t>(c) The program will throw a </a:t>
            </a:r>
            <a:r>
              <a:rPr lang="en-US" sz="2000" dirty="0" err="1" smtClean="0"/>
              <a:t>StringIndexOutOfBoundsException</a:t>
            </a:r>
            <a:r>
              <a:rPr lang="en-US" sz="2000" dirty="0" smtClean="0"/>
              <a:t>, when run.</a:t>
            </a:r>
          </a:p>
          <a:p>
            <a:r>
              <a:rPr lang="en-US" sz="2000" dirty="0" smtClean="0"/>
              <a:t>(d) The program will print have a nice day, when run.</a:t>
            </a:r>
          </a:p>
          <a:p>
            <a:r>
              <a:rPr lang="en-US" sz="2000" dirty="0" smtClean="0"/>
              <a:t>(e) The program will print have a, when run.</a:t>
            </a:r>
          </a:p>
          <a:p>
            <a:r>
              <a:rPr lang="en-US" sz="2000" dirty="0" smtClean="0"/>
              <a:t>(f) The program will print </a:t>
            </a:r>
            <a:r>
              <a:rPr lang="en-US" sz="2000" dirty="0" err="1" smtClean="0"/>
              <a:t>ce</a:t>
            </a:r>
            <a:r>
              <a:rPr lang="en-US" sz="2000" dirty="0" smtClean="0"/>
              <a:t> day, when run.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4592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2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20. </a:t>
            </a:r>
            <a:r>
              <a:rPr lang="en-US" sz="2000" b="1" dirty="0" smtClean="0"/>
              <a:t>Which of these parameter lists can be found in a constructor of the </a:t>
            </a:r>
            <a:r>
              <a:rPr lang="en-US" sz="2000" b="1" dirty="0" err="1" smtClean="0"/>
              <a:t>StringBuilder</a:t>
            </a:r>
            <a:r>
              <a:rPr lang="en-US" sz="2000" b="1" dirty="0" smtClean="0"/>
              <a:t> class?</a:t>
            </a:r>
            <a:endParaRPr lang="en-IN" sz="20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  <a:p>
            <a:r>
              <a:rPr lang="en-US" sz="2000" dirty="0" smtClean="0"/>
              <a:t>(a) ()</a:t>
            </a:r>
          </a:p>
          <a:p>
            <a:r>
              <a:rPr lang="en-US" sz="2000" dirty="0" smtClean="0"/>
              <a:t>(b) (</a:t>
            </a:r>
            <a:r>
              <a:rPr lang="en-US" sz="2000" dirty="0" err="1" smtClean="0"/>
              <a:t>int</a:t>
            </a:r>
            <a:r>
              <a:rPr lang="en-US" sz="2000" dirty="0" smtClean="0"/>
              <a:t> capacity)</a:t>
            </a:r>
          </a:p>
          <a:p>
            <a:r>
              <a:rPr lang="en-US" sz="2000" dirty="0" smtClean="0"/>
              <a:t>(c) (char[] data)</a:t>
            </a:r>
          </a:p>
          <a:p>
            <a:r>
              <a:rPr lang="en-US" sz="2000" dirty="0" smtClean="0"/>
              <a:t>(d) (String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462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92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2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5410200" cy="6705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21.  </a:t>
            </a:r>
            <a:r>
              <a:rPr lang="en-US" sz="2400" dirty="0" smtClean="0"/>
              <a:t>Which method is not defined in the </a:t>
            </a:r>
            <a:r>
              <a:rPr lang="en-US" sz="2400" dirty="0" err="1" smtClean="0"/>
              <a:t>StringBuilder</a:t>
            </a:r>
            <a:r>
              <a:rPr lang="en-US" sz="2400" dirty="0" smtClean="0"/>
              <a:t> class?</a:t>
            </a:r>
          </a:p>
          <a:p>
            <a:endParaRPr lang="en-US" sz="2400" dirty="0" smtClean="0"/>
          </a:p>
          <a:p>
            <a:r>
              <a:rPr lang="en-US" sz="2400" dirty="0" smtClean="0"/>
              <a:t>Select the correct answer(s).</a:t>
            </a:r>
          </a:p>
          <a:p>
            <a:r>
              <a:rPr lang="en-US" sz="2400" dirty="0" smtClean="0"/>
              <a:t>(a) trim()</a:t>
            </a:r>
          </a:p>
          <a:p>
            <a:r>
              <a:rPr lang="en-US" sz="2400" dirty="0" smtClean="0"/>
              <a:t>(b) length()</a:t>
            </a:r>
          </a:p>
          <a:p>
            <a:r>
              <a:rPr lang="en-US" sz="2400" dirty="0" smtClean="0"/>
              <a:t>(c) append(String)</a:t>
            </a:r>
          </a:p>
          <a:p>
            <a:r>
              <a:rPr lang="en-US" sz="2400" dirty="0" smtClean="0"/>
              <a:t>(d) reverse()</a:t>
            </a:r>
          </a:p>
          <a:p>
            <a:r>
              <a:rPr lang="en-US" sz="2400" dirty="0" smtClean="0"/>
              <a:t>(e) </a:t>
            </a:r>
            <a:r>
              <a:rPr lang="en-US" sz="2400" dirty="0" err="1" smtClean="0"/>
              <a:t>setLength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462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92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2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495800" cy="67056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22. will be the result of attempting to compile and run the following program?</a:t>
            </a:r>
          </a:p>
          <a:p>
            <a:endParaRPr lang="en-US" sz="2000" dirty="0" smtClean="0"/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StringMethods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public static void main(String[] </a:t>
            </a:r>
            <a:r>
              <a:rPr lang="en-US" sz="2000" dirty="0" err="1" smtClean="0"/>
              <a:t>args</a:t>
            </a:r>
            <a:r>
              <a:rPr lang="en-US" sz="2000" dirty="0" smtClean="0"/>
              <a:t>) {</a:t>
            </a:r>
          </a:p>
          <a:p>
            <a:r>
              <a:rPr lang="en-US" sz="2000" dirty="0" smtClean="0"/>
              <a:t>String </a:t>
            </a:r>
            <a:r>
              <a:rPr lang="en-US" sz="2000" dirty="0" err="1" smtClean="0"/>
              <a:t>str</a:t>
            </a:r>
            <a:r>
              <a:rPr lang="en-US" sz="2000" dirty="0" smtClean="0"/>
              <a:t> = new String("</a:t>
            </a:r>
            <a:r>
              <a:rPr lang="en-US" sz="2000" dirty="0" err="1" smtClean="0"/>
              <a:t>eeny</a:t>
            </a:r>
            <a:r>
              <a:rPr lang="en-US" sz="2000" dirty="0" smtClean="0"/>
              <a:t>");</a:t>
            </a:r>
          </a:p>
          <a:p>
            <a:r>
              <a:rPr lang="en-US" sz="2000" dirty="0" err="1" smtClean="0"/>
              <a:t>str.concat</a:t>
            </a:r>
            <a:r>
              <a:rPr lang="en-US" sz="2000" dirty="0" smtClean="0"/>
              <a:t>(" </a:t>
            </a:r>
            <a:r>
              <a:rPr lang="en-US" sz="2000" dirty="0" err="1" smtClean="0"/>
              <a:t>meeny</a:t>
            </a:r>
            <a:r>
              <a:rPr lang="en-US" sz="2000" dirty="0" smtClean="0"/>
              <a:t>");</a:t>
            </a:r>
          </a:p>
          <a:p>
            <a:r>
              <a:rPr lang="en-US" sz="2000" dirty="0" err="1" smtClean="0"/>
              <a:t>StringBuilder</a:t>
            </a:r>
            <a:r>
              <a:rPr lang="en-US" sz="2000" dirty="0" smtClean="0"/>
              <a:t> </a:t>
            </a:r>
            <a:r>
              <a:rPr lang="en-US" sz="2000" dirty="0" err="1" smtClean="0"/>
              <a:t>strBuilder</a:t>
            </a:r>
            <a:r>
              <a:rPr lang="en-US" sz="2000" dirty="0" smtClean="0"/>
              <a:t> = new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(" </a:t>
            </a:r>
            <a:r>
              <a:rPr lang="en-US" sz="2000" dirty="0" err="1" smtClean="0"/>
              <a:t>miny</a:t>
            </a:r>
            <a:r>
              <a:rPr lang="en-US" sz="2000" dirty="0" smtClean="0"/>
              <a:t>");</a:t>
            </a:r>
          </a:p>
          <a:p>
            <a:r>
              <a:rPr lang="en-US" sz="2000" dirty="0" err="1" smtClean="0"/>
              <a:t>strBuilder.append</a:t>
            </a:r>
            <a:r>
              <a:rPr lang="en-US" sz="2000" dirty="0" smtClean="0"/>
              <a:t>(" mo");</a:t>
            </a:r>
          </a:p>
          <a:p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str</a:t>
            </a:r>
            <a:r>
              <a:rPr lang="en-US" sz="2000" dirty="0" smtClean="0"/>
              <a:t> + </a:t>
            </a:r>
            <a:r>
              <a:rPr lang="en-US" sz="2000" dirty="0" err="1" smtClean="0"/>
              <a:t>strBuilder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462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76200"/>
            <a:ext cx="4495800" cy="670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(a) The program will fail to compile.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(b) The program will print </a:t>
            </a:r>
            <a:r>
              <a:rPr lang="en-US" sz="2000" dirty="0" err="1" smtClean="0"/>
              <a:t>eeny</a:t>
            </a:r>
            <a:r>
              <a:rPr lang="en-US" sz="2000" dirty="0" smtClean="0"/>
              <a:t> </a:t>
            </a:r>
            <a:r>
              <a:rPr lang="en-US" sz="2000" dirty="0" err="1" smtClean="0"/>
              <a:t>meeny</a:t>
            </a:r>
            <a:r>
              <a:rPr lang="en-US" sz="2000" dirty="0" smtClean="0"/>
              <a:t> </a:t>
            </a:r>
            <a:r>
              <a:rPr lang="en-US" sz="2000" dirty="0" err="1" smtClean="0"/>
              <a:t>miny</a:t>
            </a:r>
            <a:r>
              <a:rPr lang="en-US" sz="2000" dirty="0" smtClean="0"/>
              <a:t> mo, when run.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(c) The program will print </a:t>
            </a:r>
            <a:r>
              <a:rPr lang="en-US" sz="2000" dirty="0" err="1" smtClean="0"/>
              <a:t>meeny</a:t>
            </a:r>
            <a:r>
              <a:rPr lang="en-US" sz="2000" dirty="0" smtClean="0"/>
              <a:t> </a:t>
            </a:r>
            <a:r>
              <a:rPr lang="en-US" sz="2000" dirty="0" err="1" smtClean="0"/>
              <a:t>miny</a:t>
            </a:r>
            <a:r>
              <a:rPr lang="en-US" sz="2000" dirty="0" smtClean="0"/>
              <a:t> mo, when run.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(d) The program will print </a:t>
            </a:r>
            <a:r>
              <a:rPr lang="en-US" sz="2000" dirty="0" err="1" smtClean="0"/>
              <a:t>eeny</a:t>
            </a:r>
            <a:r>
              <a:rPr lang="en-US" sz="2000" dirty="0" smtClean="0"/>
              <a:t> </a:t>
            </a:r>
            <a:r>
              <a:rPr lang="en-US" sz="2000" dirty="0" err="1" smtClean="0"/>
              <a:t>miny</a:t>
            </a:r>
            <a:r>
              <a:rPr lang="en-US" sz="2000" dirty="0" smtClean="0"/>
              <a:t> mo, when run.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(e) The program will print </a:t>
            </a:r>
            <a:r>
              <a:rPr lang="en-US" sz="2000" dirty="0" err="1" smtClean="0"/>
              <a:t>eeny</a:t>
            </a:r>
            <a:r>
              <a:rPr lang="en-US" sz="2000" dirty="0" smtClean="0"/>
              <a:t> </a:t>
            </a:r>
            <a:r>
              <a:rPr lang="en-US" sz="2000" dirty="0" err="1" smtClean="0"/>
              <a:t>meeny</a:t>
            </a:r>
            <a:r>
              <a:rPr lang="en-US" sz="2000" dirty="0" smtClean="0"/>
              <a:t> </a:t>
            </a:r>
            <a:r>
              <a:rPr lang="en-US" sz="2000" dirty="0" err="1" smtClean="0"/>
              <a:t>miny</a:t>
            </a:r>
            <a:r>
              <a:rPr lang="en-US" sz="2000" dirty="0" smtClean="0"/>
              <a:t>, when run.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92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2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495800" cy="67056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23. What is the result of the following code?</a:t>
            </a:r>
          </a:p>
          <a:p>
            <a:endParaRPr lang="en-US" sz="2000" dirty="0" smtClean="0"/>
          </a:p>
          <a:p>
            <a:r>
              <a:rPr lang="en-US" sz="2000" dirty="0" smtClean="0"/>
              <a:t>4. String s = “Hello”;</a:t>
            </a:r>
          </a:p>
          <a:p>
            <a:r>
              <a:rPr lang="en-US" sz="2000" dirty="0" smtClean="0"/>
              <a:t>5. String t = new String(s);</a:t>
            </a:r>
          </a:p>
          <a:p>
            <a:r>
              <a:rPr lang="en-US" sz="2000" dirty="0" smtClean="0"/>
              <a:t>6.</a:t>
            </a:r>
          </a:p>
          <a:p>
            <a:r>
              <a:rPr lang="en-US" sz="2000" dirty="0" smtClean="0"/>
              <a:t>7. if(“</a:t>
            </a:r>
            <a:r>
              <a:rPr lang="en-US" sz="2000" dirty="0" err="1" smtClean="0"/>
              <a:t>Hello”.equals</a:t>
            </a:r>
            <a:r>
              <a:rPr lang="en-US" sz="2000" dirty="0" smtClean="0"/>
              <a:t>(s)) {</a:t>
            </a:r>
          </a:p>
          <a:p>
            <a:r>
              <a:rPr lang="en-US" sz="2000" dirty="0" smtClean="0"/>
              <a:t>8. 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(“one”);</a:t>
            </a:r>
          </a:p>
          <a:p>
            <a:r>
              <a:rPr lang="en-US" sz="2000" dirty="0" smtClean="0"/>
              <a:t>9. }</a:t>
            </a:r>
          </a:p>
          <a:p>
            <a:r>
              <a:rPr lang="en-US" sz="2000" dirty="0" smtClean="0"/>
              <a:t>10.</a:t>
            </a:r>
          </a:p>
          <a:p>
            <a:r>
              <a:rPr lang="en-US" sz="2000" dirty="0" smtClean="0"/>
              <a:t>11. if(t == s) {</a:t>
            </a:r>
          </a:p>
          <a:p>
            <a:r>
              <a:rPr lang="en-US" sz="2000" dirty="0" smtClean="0"/>
              <a:t>12. 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(“two”);</a:t>
            </a:r>
          </a:p>
          <a:p>
            <a:r>
              <a:rPr lang="en-US" sz="2000" dirty="0" smtClean="0"/>
              <a:t>13. }</a:t>
            </a:r>
          </a:p>
          <a:p>
            <a:r>
              <a:rPr lang="en-US" sz="2000" dirty="0" smtClean="0"/>
              <a:t>14.</a:t>
            </a:r>
          </a:p>
          <a:p>
            <a:r>
              <a:rPr lang="en-US" sz="2000" dirty="0" smtClean="0"/>
              <a:t>15. if(</a:t>
            </a:r>
            <a:r>
              <a:rPr lang="en-US" sz="2000" dirty="0" err="1" smtClean="0"/>
              <a:t>t.equals</a:t>
            </a:r>
            <a:r>
              <a:rPr lang="en-US" sz="2000" dirty="0" smtClean="0"/>
              <a:t>(s)) {</a:t>
            </a:r>
          </a:p>
          <a:p>
            <a:r>
              <a:rPr lang="en-US" sz="2000" dirty="0" smtClean="0"/>
              <a:t>16. </a:t>
            </a:r>
            <a:r>
              <a:rPr lang="en-US" sz="2000" dirty="0" err="1" smtClean="0"/>
              <a:t>System.out.print</a:t>
            </a:r>
            <a:r>
              <a:rPr lang="en-US" sz="2000" dirty="0" smtClean="0"/>
              <a:t>(“three”);</a:t>
            </a:r>
          </a:p>
          <a:p>
            <a:r>
              <a:rPr lang="en-US" sz="2000" dirty="0" smtClean="0"/>
              <a:t>17. }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377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76200"/>
            <a:ext cx="4495800" cy="670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/>
              <a:t>A. one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B. </a:t>
            </a:r>
            <a:r>
              <a:rPr lang="en-US" sz="2000" b="1" dirty="0" err="1" smtClean="0"/>
              <a:t>onethree</a:t>
            </a:r>
            <a:endParaRPr lang="en-US" sz="2000" b="1" dirty="0" smtClean="0"/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C. </a:t>
            </a:r>
            <a:r>
              <a:rPr lang="en-US" sz="2000" b="1" dirty="0" err="1" smtClean="0"/>
              <a:t>twothree</a:t>
            </a:r>
            <a:endParaRPr lang="en-US" sz="2000" b="1" dirty="0" smtClean="0"/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D. </a:t>
            </a:r>
            <a:r>
              <a:rPr lang="en-US" sz="2000" b="1" dirty="0" err="1" smtClean="0"/>
              <a:t>onetwothree</a:t>
            </a:r>
            <a:endParaRPr lang="en-US" sz="2000" b="1" dirty="0" smtClean="0"/>
          </a:p>
          <a:p>
            <a:pPr algn="just">
              <a:lnSpc>
                <a:spcPct val="150000"/>
              </a:lnSpc>
            </a:pPr>
            <a:r>
              <a:rPr lang="en-US" sz="2000" b="1" dirty="0" smtClean="0"/>
              <a:t>E. The code does not compile.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92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 smtClean="0"/>
              <a:t>2. Which statement(s) is / are  true?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IN" sz="2000" dirty="0"/>
              <a:t>(a) If the references x and y denote two different objects, the </a:t>
            </a:r>
            <a:r>
              <a:rPr lang="en-IN" sz="2000" dirty="0" smtClean="0"/>
              <a:t>expression </a:t>
            </a:r>
            <a:r>
              <a:rPr lang="en-IN" sz="2000" dirty="0" err="1" smtClean="0"/>
              <a:t>x.equals</a:t>
            </a:r>
            <a:r>
              <a:rPr lang="en-IN" sz="2000" dirty="0" smtClean="0"/>
              <a:t>(y</a:t>
            </a:r>
            <a:r>
              <a:rPr lang="en-IN" sz="2000" dirty="0"/>
              <a:t>) is always false.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(b) If the references x and y denote two different objects, the </a:t>
            </a:r>
            <a:r>
              <a:rPr lang="en-IN" sz="2000" dirty="0" smtClean="0"/>
              <a:t>expression (</a:t>
            </a:r>
            <a:r>
              <a:rPr lang="en-IN" sz="2000" dirty="0" err="1"/>
              <a:t>x.hashCode</a:t>
            </a:r>
            <a:r>
              <a:rPr lang="en-IN" sz="2000" dirty="0"/>
              <a:t>() == </a:t>
            </a:r>
            <a:r>
              <a:rPr lang="en-IN" sz="2000" dirty="0" err="1"/>
              <a:t>y.hashCode</a:t>
            </a:r>
            <a:r>
              <a:rPr lang="en-IN" sz="2000" dirty="0"/>
              <a:t>()) is always false.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(c) The </a:t>
            </a:r>
            <a:r>
              <a:rPr lang="en-IN" sz="2000" dirty="0" err="1"/>
              <a:t>hashCode</a:t>
            </a:r>
            <a:r>
              <a:rPr lang="en-IN" sz="2000" dirty="0"/>
              <a:t>() method in the Object class is declared final.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(d) The equals() method in the Object class is declared final.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(e) All arrays have a method named clone.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9651" y="655212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452 – 499 – 1089 - KM</a:t>
            </a:r>
            <a:endParaRPr lang="en-IN" sz="900" dirty="0"/>
          </a:p>
        </p:txBody>
      </p:sp>
    </p:spTree>
    <p:extLst>
      <p:ext uri="{BB962C8B-B14F-4D97-AF65-F5344CB8AC3E}">
        <p14:creationId xmlns="" xmlns:p14="http://schemas.microsoft.com/office/powerpoint/2010/main" val="233594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2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495800" cy="6705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23. What is the result of the following code?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7.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 </a:t>
            </a:r>
            <a:r>
              <a:rPr lang="en-US" sz="2000" dirty="0" err="1" smtClean="0"/>
              <a:t>sb</a:t>
            </a:r>
            <a:r>
              <a:rPr lang="en-US" sz="2000" dirty="0" smtClean="0"/>
              <a:t> = new </a:t>
            </a:r>
            <a:r>
              <a:rPr lang="en-US" sz="2000" dirty="0" err="1" smtClean="0"/>
              <a:t>StringBuilder</a:t>
            </a:r>
            <a:r>
              <a:rPr lang="en-US" sz="2000" dirty="0" smtClean="0"/>
              <a:t>();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8. </a:t>
            </a:r>
            <a:r>
              <a:rPr lang="en-US" sz="2000" dirty="0" err="1" smtClean="0"/>
              <a:t>sb.append</a:t>
            </a:r>
            <a:r>
              <a:rPr lang="en-US" sz="2000" dirty="0" smtClean="0"/>
              <a:t>(“</a:t>
            </a:r>
            <a:r>
              <a:rPr lang="en-US" sz="2000" dirty="0" err="1" smtClean="0"/>
              <a:t>aaa</a:t>
            </a:r>
            <a:r>
              <a:rPr lang="en-US" sz="2000" dirty="0" smtClean="0"/>
              <a:t>”).insert(1, “bb”).insert(4, “</a:t>
            </a:r>
            <a:r>
              <a:rPr lang="en-US" sz="2000" dirty="0" err="1" smtClean="0"/>
              <a:t>ccc</a:t>
            </a:r>
            <a:r>
              <a:rPr lang="en-US" sz="2000" dirty="0" smtClean="0"/>
              <a:t>”);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9. </a:t>
            </a:r>
            <a:r>
              <a:rPr lang="en-US" sz="2000" dirty="0" err="1" smtClean="0"/>
              <a:t>System.out.println</a:t>
            </a:r>
            <a:r>
              <a:rPr lang="en-US" sz="2000" dirty="0" smtClean="0"/>
              <a:t>(</a:t>
            </a:r>
            <a:r>
              <a:rPr lang="en-US" sz="2000" dirty="0" err="1" smtClean="0"/>
              <a:t>sb</a:t>
            </a:r>
            <a:r>
              <a:rPr lang="en-US" sz="2000" dirty="0" smtClean="0"/>
              <a:t>);</a:t>
            </a:r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377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00600" y="76200"/>
            <a:ext cx="4495800" cy="670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A. </a:t>
            </a:r>
            <a:r>
              <a:rPr lang="en-US" sz="2000" b="1" dirty="0" err="1" smtClean="0"/>
              <a:t>bbaaaccc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B. </a:t>
            </a:r>
            <a:r>
              <a:rPr lang="en-US" sz="2000" b="1" dirty="0" err="1" smtClean="0"/>
              <a:t>abbaaccc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C. </a:t>
            </a:r>
            <a:r>
              <a:rPr lang="en-US" sz="2000" b="1" dirty="0" err="1" smtClean="0"/>
              <a:t>abbaccca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D. </a:t>
            </a:r>
            <a:r>
              <a:rPr lang="en-US" sz="2000" b="1" dirty="0" err="1" smtClean="0"/>
              <a:t>bbaaccca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E. The code does not compile.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592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5927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 smtClean="0"/>
              <a:t>3. Which </a:t>
            </a:r>
            <a:r>
              <a:rPr lang="en-IN" sz="2000" b="1" dirty="0"/>
              <a:t>exception can the clone() method of the Object class throw?</a:t>
            </a:r>
            <a:endParaRPr lang="en-US" sz="2000" b="1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(a) </a:t>
            </a:r>
            <a:r>
              <a:rPr lang="en-IN" sz="2000" dirty="0" err="1"/>
              <a:t>CloneNotSupportedException</a:t>
            </a:r>
            <a:endParaRPr lang="en-IN" sz="2000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(b) </a:t>
            </a:r>
            <a:r>
              <a:rPr lang="en-IN" sz="2000" dirty="0" err="1"/>
              <a:t>NotCloneableException</a:t>
            </a:r>
            <a:endParaRPr lang="en-IN" sz="2000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(c) </a:t>
            </a:r>
            <a:r>
              <a:rPr lang="en-IN" sz="2000" dirty="0" err="1"/>
              <a:t>IllegalCloneException</a:t>
            </a:r>
            <a:endParaRPr lang="en-IN" sz="2000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(d) </a:t>
            </a:r>
            <a:r>
              <a:rPr lang="en-IN" sz="2000" dirty="0" err="1"/>
              <a:t>NoClonesAllowedException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9651" y="655212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452 – 499 – 1089 - KM</a:t>
            </a:r>
            <a:endParaRPr lang="en-IN" sz="900" dirty="0"/>
          </a:p>
        </p:txBody>
      </p:sp>
    </p:spTree>
    <p:extLst>
      <p:ext uri="{BB962C8B-B14F-4D97-AF65-F5344CB8AC3E}">
        <p14:creationId xmlns="" xmlns:p14="http://schemas.microsoft.com/office/powerpoint/2010/main" val="121857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 smtClean="0"/>
              <a:t>4. Which </a:t>
            </a:r>
            <a:r>
              <a:rPr lang="en-IN" sz="2000" b="1" dirty="0"/>
              <a:t>of the following are wrapper classes</a:t>
            </a:r>
            <a:r>
              <a:rPr lang="en-IN" sz="2000" b="1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b="1" dirty="0" smtClean="0"/>
          </a:p>
          <a:p>
            <a:pPr algn="just">
              <a:lnSpc>
                <a:spcPct val="150000"/>
              </a:lnSpc>
            </a:pPr>
            <a:r>
              <a:rPr lang="en-IN" sz="2000" dirty="0"/>
              <a:t>(a) </a:t>
            </a:r>
            <a:r>
              <a:rPr lang="en-IN" sz="2000" dirty="0" err="1"/>
              <a:t>java.lang.Void</a:t>
            </a:r>
            <a:endParaRPr lang="en-IN" sz="2000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(b) </a:t>
            </a:r>
            <a:r>
              <a:rPr lang="en-IN" sz="2000" dirty="0" err="1"/>
              <a:t>java.lang.Int</a:t>
            </a:r>
            <a:endParaRPr lang="en-IN" sz="2000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(c) </a:t>
            </a:r>
            <a:r>
              <a:rPr lang="en-IN" sz="2000" dirty="0" err="1"/>
              <a:t>java.lang.Boolean</a:t>
            </a:r>
            <a:endParaRPr lang="en-IN" sz="2000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(d) </a:t>
            </a:r>
            <a:r>
              <a:rPr lang="en-IN" sz="2000" dirty="0" err="1"/>
              <a:t>java.lang.Long</a:t>
            </a:r>
            <a:endParaRPr lang="en-IN" sz="2000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(e) </a:t>
            </a:r>
            <a:r>
              <a:rPr lang="en-IN" sz="2000" dirty="0" err="1"/>
              <a:t>java.lang.String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9651" y="655212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452 – 499 – 1089 - KM</a:t>
            </a:r>
            <a:endParaRPr lang="en-IN" sz="900" dirty="0"/>
          </a:p>
        </p:txBody>
      </p:sp>
    </p:spTree>
    <p:extLst>
      <p:ext uri="{BB962C8B-B14F-4D97-AF65-F5344CB8AC3E}">
        <p14:creationId xmlns="" xmlns:p14="http://schemas.microsoft.com/office/powerpoint/2010/main" val="7176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 smtClean="0"/>
              <a:t>5. Which </a:t>
            </a:r>
            <a:r>
              <a:rPr lang="en-IN" sz="2000" b="1" dirty="0"/>
              <a:t>of the following classes do not extend the </a:t>
            </a:r>
            <a:r>
              <a:rPr lang="en-IN" sz="2000" b="1" dirty="0" err="1"/>
              <a:t>java.lang.Number</a:t>
            </a:r>
            <a:r>
              <a:rPr lang="en-IN" sz="2000" b="1" dirty="0"/>
              <a:t> class</a:t>
            </a:r>
            <a:r>
              <a:rPr lang="en-IN" sz="2000" b="1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b="1" dirty="0" smtClean="0"/>
          </a:p>
          <a:p>
            <a:pPr algn="just">
              <a:lnSpc>
                <a:spcPct val="150000"/>
              </a:lnSpc>
            </a:pPr>
            <a:r>
              <a:rPr lang="en-IN" sz="2000" dirty="0"/>
              <a:t>(a) </a:t>
            </a:r>
            <a:r>
              <a:rPr lang="en-IN" sz="2000" dirty="0" err="1"/>
              <a:t>java.lang.Float</a:t>
            </a:r>
            <a:endParaRPr lang="en-IN" sz="2000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(b) </a:t>
            </a:r>
            <a:r>
              <a:rPr lang="en-IN" sz="2000" dirty="0" err="1"/>
              <a:t>java.lang.Byte</a:t>
            </a:r>
            <a:endParaRPr lang="en-IN" sz="2000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(c) </a:t>
            </a:r>
            <a:r>
              <a:rPr lang="en-IN" sz="2000" dirty="0" err="1"/>
              <a:t>java.lang.Character</a:t>
            </a:r>
            <a:endParaRPr lang="en-IN" sz="2000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(d) </a:t>
            </a:r>
            <a:r>
              <a:rPr lang="en-IN" sz="2000" dirty="0" err="1"/>
              <a:t>java.lang.Boolean</a:t>
            </a:r>
            <a:endParaRPr lang="en-IN" sz="2000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(e) </a:t>
            </a:r>
            <a:r>
              <a:rPr lang="en-IN" sz="2000" dirty="0" err="1"/>
              <a:t>java.lang.Short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9651" y="655212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452 – 499 – 1089 - KM</a:t>
            </a:r>
            <a:endParaRPr lang="en-IN" sz="900" dirty="0"/>
          </a:p>
        </p:txBody>
      </p:sp>
    </p:spTree>
    <p:extLst>
      <p:ext uri="{BB962C8B-B14F-4D97-AF65-F5344CB8AC3E}">
        <p14:creationId xmlns="" xmlns:p14="http://schemas.microsoft.com/office/powerpoint/2010/main" val="359903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 smtClean="0"/>
              <a:t>6. Which </a:t>
            </a:r>
            <a:r>
              <a:rPr lang="en-IN" sz="2000" b="1" dirty="0"/>
              <a:t>of these classes define immutable objects</a:t>
            </a:r>
            <a:r>
              <a:rPr lang="en-IN" sz="2000" b="1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b="1" dirty="0" smtClean="0"/>
          </a:p>
          <a:p>
            <a:r>
              <a:rPr lang="en-IN" sz="2000" dirty="0"/>
              <a:t>(a) Character</a:t>
            </a:r>
          </a:p>
          <a:p>
            <a:r>
              <a:rPr lang="en-IN" sz="2000" dirty="0"/>
              <a:t>(b) Byte</a:t>
            </a:r>
          </a:p>
          <a:p>
            <a:r>
              <a:rPr lang="en-IN" sz="2000" dirty="0"/>
              <a:t>(c) Number</a:t>
            </a:r>
          </a:p>
          <a:p>
            <a:r>
              <a:rPr lang="en-IN" sz="2000" dirty="0"/>
              <a:t>(d) Short</a:t>
            </a:r>
          </a:p>
          <a:p>
            <a:r>
              <a:rPr lang="en-IN" sz="2000" dirty="0"/>
              <a:t>(e) Object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9651" y="655212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452 – 499 – 1089 - KM</a:t>
            </a:r>
            <a:endParaRPr lang="en-IN" sz="900" dirty="0"/>
          </a:p>
        </p:txBody>
      </p:sp>
    </p:spTree>
    <p:extLst>
      <p:ext uri="{BB962C8B-B14F-4D97-AF65-F5344CB8AC3E}">
        <p14:creationId xmlns="" xmlns:p14="http://schemas.microsoft.com/office/powerpoint/2010/main" val="10125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dirty="0" smtClean="0"/>
              <a:t>7. Which </a:t>
            </a:r>
            <a:r>
              <a:rPr lang="en-IN" sz="2000" dirty="0"/>
              <a:t>of these classes have a one-parameter constructor taking a string</a:t>
            </a:r>
            <a:r>
              <a:rPr lang="en-IN" sz="2000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(a) Void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(b) Integer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(c) Boolean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(d) Character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(e) Object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9651" y="655212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452 – 499 – 1089 - KM</a:t>
            </a:r>
            <a:endParaRPr lang="en-IN" sz="900" dirty="0"/>
          </a:p>
        </p:txBody>
      </p:sp>
    </p:spTree>
    <p:extLst>
      <p:ext uri="{BB962C8B-B14F-4D97-AF65-F5344CB8AC3E}">
        <p14:creationId xmlns="" xmlns:p14="http://schemas.microsoft.com/office/powerpoint/2010/main" val="136989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4724400" cy="6705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sz="2000" b="1" dirty="0" smtClean="0"/>
              <a:t>8. Which </a:t>
            </a:r>
            <a:r>
              <a:rPr lang="en-IN" sz="2000" b="1" dirty="0"/>
              <a:t>of the wrapper classes have a </a:t>
            </a:r>
            <a:r>
              <a:rPr lang="en-IN" sz="2000" b="1" dirty="0" err="1"/>
              <a:t>booleanValue</a:t>
            </a:r>
            <a:r>
              <a:rPr lang="en-IN" sz="2000" b="1" dirty="0"/>
              <a:t>() method</a:t>
            </a:r>
            <a:r>
              <a:rPr lang="en-IN" sz="2000" b="1" dirty="0" smtClean="0"/>
              <a:t>?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000" b="1" dirty="0"/>
          </a:p>
          <a:p>
            <a:pPr algn="just">
              <a:lnSpc>
                <a:spcPct val="150000"/>
              </a:lnSpc>
            </a:pPr>
            <a:r>
              <a:rPr lang="en-IN" sz="2000" dirty="0"/>
              <a:t>(a) All wrapper classes.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(b) All wrapper classes except Void.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(c) All wrapper classes that also implement the </a:t>
            </a:r>
            <a:r>
              <a:rPr lang="en-IN" sz="2000" dirty="0" err="1"/>
              <a:t>compareTo</a:t>
            </a:r>
            <a:r>
              <a:rPr lang="en-IN" sz="2000" dirty="0"/>
              <a:t>() method.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(d) All wrapper classes extending Number.</a:t>
            </a:r>
          </a:p>
          <a:p>
            <a:pPr algn="just">
              <a:lnSpc>
                <a:spcPct val="150000"/>
              </a:lnSpc>
            </a:pPr>
            <a:r>
              <a:rPr lang="en-IN" sz="2000" dirty="0"/>
              <a:t>(e) Only the class Boolean.</a:t>
            </a:r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9812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99651" y="655212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452 – 499 – 1089 - KM</a:t>
            </a:r>
            <a:endParaRPr lang="en-IN" sz="900" dirty="0"/>
          </a:p>
        </p:txBody>
      </p:sp>
    </p:spTree>
    <p:extLst>
      <p:ext uri="{BB962C8B-B14F-4D97-AF65-F5344CB8AC3E}">
        <p14:creationId xmlns="" xmlns:p14="http://schemas.microsoft.com/office/powerpoint/2010/main" val="79443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1909</Words>
  <Application>Microsoft Office PowerPoint</Application>
  <PresentationFormat>On-screen Show (4:3)</PresentationFormat>
  <Paragraphs>341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200</cp:revision>
  <dcterms:created xsi:type="dcterms:W3CDTF">2015-07-22T14:10:40Z</dcterms:created>
  <dcterms:modified xsi:type="dcterms:W3CDTF">2016-07-11T07:11:32Z</dcterms:modified>
</cp:coreProperties>
</file>