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4"/>
  </p:notesMasterIdLst>
  <p:sldIdLst>
    <p:sldId id="257" r:id="rId2"/>
    <p:sldId id="279" r:id="rId3"/>
    <p:sldId id="259" r:id="rId4"/>
    <p:sldId id="276" r:id="rId5"/>
    <p:sldId id="267" r:id="rId6"/>
    <p:sldId id="278" r:id="rId7"/>
    <p:sldId id="272" r:id="rId8"/>
    <p:sldId id="273" r:id="rId9"/>
    <p:sldId id="274" r:id="rId10"/>
    <p:sldId id="260" r:id="rId11"/>
    <p:sldId id="303" r:id="rId12"/>
    <p:sldId id="281" r:id="rId13"/>
    <p:sldId id="302" r:id="rId14"/>
    <p:sldId id="301" r:id="rId15"/>
    <p:sldId id="304" r:id="rId16"/>
    <p:sldId id="305" r:id="rId17"/>
    <p:sldId id="307" r:id="rId18"/>
    <p:sldId id="308" r:id="rId19"/>
    <p:sldId id="311" r:id="rId20"/>
    <p:sldId id="313" r:id="rId21"/>
    <p:sldId id="309" r:id="rId22"/>
    <p:sldId id="306" r:id="rId23"/>
    <p:sldId id="294" r:id="rId24"/>
    <p:sldId id="299" r:id="rId25"/>
    <p:sldId id="298" r:id="rId26"/>
    <p:sldId id="300" r:id="rId27"/>
    <p:sldId id="282" r:id="rId28"/>
    <p:sldId id="315" r:id="rId29"/>
    <p:sldId id="322" r:id="rId30"/>
    <p:sldId id="314" r:id="rId31"/>
    <p:sldId id="286" r:id="rId32"/>
    <p:sldId id="287" r:id="rId33"/>
    <p:sldId id="288" r:id="rId34"/>
    <p:sldId id="289" r:id="rId35"/>
    <p:sldId id="283" r:id="rId36"/>
    <p:sldId id="316" r:id="rId37"/>
    <p:sldId id="317" r:id="rId38"/>
    <p:sldId id="318" r:id="rId39"/>
    <p:sldId id="319" r:id="rId40"/>
    <p:sldId id="284" r:id="rId41"/>
    <p:sldId id="321" r:id="rId42"/>
    <p:sldId id="323"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FF05"/>
    <a:srgbClr val="00BC00"/>
    <a:srgbClr val="FF1515"/>
    <a:srgbClr val="5DFF5D"/>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368" autoAdjust="0"/>
    <p:restoredTop sz="97608" autoAdjust="0"/>
  </p:normalViewPr>
  <p:slideViewPr>
    <p:cSldViewPr>
      <p:cViewPr>
        <p:scale>
          <a:sx n="100" d="100"/>
          <a:sy n="100" d="100"/>
        </p:scale>
        <p:origin x="-282" y="-216"/>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IN" sz="2400" dirty="0" smtClean="0">
              <a:effectLst>
                <a:outerShdw blurRad="38100" dist="38100" dir="2700000" algn="tl">
                  <a:srgbClr val="000000">
                    <a:alpha val="43137"/>
                  </a:srgbClr>
                </a:outerShdw>
              </a:effectLst>
            </a:rPr>
            <a:t>Why Do We Need Spring</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dirty="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IN" sz="2400" dirty="0" smtClean="0">
              <a:effectLst>
                <a:outerShdw blurRad="38100" dist="38100" dir="2700000" algn="tl">
                  <a:srgbClr val="000000">
                    <a:alpha val="43137"/>
                  </a:srgbClr>
                </a:outerShdw>
              </a:effectLst>
            </a:rPr>
            <a:t>Spring Course Content</a:t>
          </a:r>
          <a:endParaRPr lang="en-US" sz="24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IN" sz="2400" dirty="0" smtClean="0">
              <a:effectLst>
                <a:outerShdw blurRad="38100" dist="38100" dir="2700000" algn="tl">
                  <a:srgbClr val="000000">
                    <a:alpha val="43137"/>
                  </a:srgbClr>
                </a:outerShdw>
              </a:effectLst>
            </a:rPr>
            <a:t>Web Timeline</a:t>
          </a:r>
          <a:endParaRPr lang="en-US" sz="24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Y="-22382" custLinFactNeighborX="-71635" custLinFactNeighborY="-100000">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LinFactNeighborX="352" custLinFactNeighborY="11316">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CDB23456-EE55-469D-B715-A1136B69C092}" type="presOf" srcId="{1E4D3931-0DBD-4211-A24A-6AF364284B1E}" destId="{D54B1729-BC98-42C1-9C6C-D65DCBA4358F}" srcOrd="0" destOrd="0" presId="urn:microsoft.com/office/officeart/2005/8/layout/vList5"/>
    <dgm:cxn modelId="{119690D4-400B-468B-8BA0-5C9C9E2AFEAF}" srcId="{D1776C8F-2B10-4075-8DF7-7F65AB725ED5}" destId="{6BE4E373-0656-4EDC-821E-BE09C952B1F6}" srcOrd="0" destOrd="0" parTransId="{34218063-BF94-4304-99BD-B3F7BA4D3C8F}" sibTransId="{E17B9BF1-2948-497F-8EC7-3BF734D839DB}"/>
    <dgm:cxn modelId="{AA1C86BC-6DC2-4FF7-B980-71D6BB00C0A2}" type="presOf" srcId="{AA046201-5C4D-445E-BF0B-5C6D2B0A1945}" destId="{C04276DC-EE64-470A-B8BC-09067B8045FA}" srcOrd="0" destOrd="0" presId="urn:microsoft.com/office/officeart/2005/8/layout/vList5"/>
    <dgm:cxn modelId="{FE2261CF-96D0-43CC-9EF2-7FD9F1687323}"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4E3F42E2-8C92-4346-A5B3-400D618372E0}" type="presOf" srcId="{F6FEADD9-F67D-41F5-BA4C-3C84956E7F46}" destId="{AAE7A1E6-6847-453D-B55B-8A82BF138C1D}" srcOrd="0" destOrd="0" presId="urn:microsoft.com/office/officeart/2005/8/layout/vList5"/>
    <dgm:cxn modelId="{569BDD95-1649-4586-97B5-FB0B0C15EA13}"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93DFA85-AE51-4BD5-8BCF-DA2B449BBE2A}" type="presOf" srcId="{6BE4E373-0656-4EDC-821E-BE09C952B1F6}" destId="{C7C3E6FD-D83F-4BDA-907E-B5EE041DA931}" srcOrd="0" destOrd="0" presId="urn:microsoft.com/office/officeart/2005/8/layout/vList5"/>
    <dgm:cxn modelId="{C937440F-9BFC-4864-94A8-AE7F8098DEC4}" type="presOf" srcId="{D1776C8F-2B10-4075-8DF7-7F65AB725ED5}" destId="{F5034101-5B7D-4FE7-B47A-5A48CF39606B}" srcOrd="0" destOrd="0" presId="urn:microsoft.com/office/officeart/2005/8/layout/vList5"/>
    <dgm:cxn modelId="{CDCE98E5-D3A1-4862-8D92-1864336D85F3}" type="presParOf" srcId="{AAE7A1E6-6847-453D-B55B-8A82BF138C1D}" destId="{C4407577-18A2-46E0-8805-2838042EB67A}" srcOrd="0" destOrd="0" presId="urn:microsoft.com/office/officeart/2005/8/layout/vList5"/>
    <dgm:cxn modelId="{5241B708-FF88-4938-A7C0-6D041C2D28D8}" type="presParOf" srcId="{C4407577-18A2-46E0-8805-2838042EB67A}" destId="{7E429971-BC57-430F-BB25-C0574E5E39E3}" srcOrd="0" destOrd="0" presId="urn:microsoft.com/office/officeart/2005/8/layout/vList5"/>
    <dgm:cxn modelId="{30304B7A-0DD8-4FFD-B34F-C53D98985DD2}" type="presParOf" srcId="{C4407577-18A2-46E0-8805-2838042EB67A}" destId="{D54B1729-BC98-42C1-9C6C-D65DCBA4358F}" srcOrd="1" destOrd="0" presId="urn:microsoft.com/office/officeart/2005/8/layout/vList5"/>
    <dgm:cxn modelId="{B6B552C8-B5F7-4F80-B923-90AF12A18837}" type="presParOf" srcId="{AAE7A1E6-6847-453D-B55B-8A82BF138C1D}" destId="{AB8574CC-D4F2-4555-AEE3-F4EE58B11D03}" srcOrd="1" destOrd="0" presId="urn:microsoft.com/office/officeart/2005/8/layout/vList5"/>
    <dgm:cxn modelId="{BB9D400E-FC39-4F32-95DA-E51CD8494326}" type="presParOf" srcId="{AAE7A1E6-6847-453D-B55B-8A82BF138C1D}" destId="{85B8F607-FDD8-476A-ADBE-E1250824F294}" srcOrd="2" destOrd="0" presId="urn:microsoft.com/office/officeart/2005/8/layout/vList5"/>
    <dgm:cxn modelId="{3AE94F93-450B-4E68-92ED-39E40346C808}" type="presParOf" srcId="{85B8F607-FDD8-476A-ADBE-E1250824F294}" destId="{C04276DC-EE64-470A-B8BC-09067B8045FA}" srcOrd="0" destOrd="0" presId="urn:microsoft.com/office/officeart/2005/8/layout/vList5"/>
    <dgm:cxn modelId="{DBD56193-B67D-4D5E-9952-4617667B88D0}" type="presParOf" srcId="{85B8F607-FDD8-476A-ADBE-E1250824F294}" destId="{B37A5355-225B-4C6F-AED7-6C620F99EECC}" srcOrd="1" destOrd="0" presId="urn:microsoft.com/office/officeart/2005/8/layout/vList5"/>
    <dgm:cxn modelId="{BD53FE30-7CC7-4E23-B90C-270AD29DC7F8}" type="presParOf" srcId="{AAE7A1E6-6847-453D-B55B-8A82BF138C1D}" destId="{5ACAA866-A8A8-4183-97B5-CEEAB1525C60}" srcOrd="3" destOrd="0" presId="urn:microsoft.com/office/officeart/2005/8/layout/vList5"/>
    <dgm:cxn modelId="{8FEC2EBE-C556-4F3B-B75C-E315A0B1A377}" type="presParOf" srcId="{AAE7A1E6-6847-453D-B55B-8A82BF138C1D}" destId="{477213BE-9E91-4950-8451-7F60796F47F4}" srcOrd="4" destOrd="0" presId="urn:microsoft.com/office/officeart/2005/8/layout/vList5"/>
    <dgm:cxn modelId="{2933F061-95AC-4874-BCF4-389082393D2B}" type="presParOf" srcId="{477213BE-9E91-4950-8451-7F60796F47F4}" destId="{F5034101-5B7D-4FE7-B47A-5A48CF39606B}" srcOrd="0" destOrd="0" presId="urn:microsoft.com/office/officeart/2005/8/layout/vList5"/>
    <dgm:cxn modelId="{A37CF381-7821-48AD-9E4F-6712A47E9DBD}"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a:gradFill rotWithShape="0">
          <a:gsLst>
            <a:gs pos="0">
              <a:schemeClr val="accent2">
                <a:lumMod val="40000"/>
                <a:lumOff val="60000"/>
              </a:schemeClr>
            </a:gs>
            <a:gs pos="85000">
              <a:schemeClr val="accent2">
                <a:lumMod val="60000"/>
                <a:lumOff val="40000"/>
              </a:schemeClr>
            </a:gs>
            <a:gs pos="100000">
              <a:schemeClr val="accent2">
                <a:lumMod val="40000"/>
                <a:lumOff val="60000"/>
              </a:schemeClr>
            </a:gs>
          </a:gsLst>
        </a:gradFill>
      </dgm:spPr>
      <dgm:t>
        <a:bodyPr/>
        <a:lstStyle/>
        <a:p>
          <a:r>
            <a:rPr lang="en-US" sz="4400" dirty="0" smtClean="0"/>
            <a:t>4</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a:gradFill rotWithShape="0">
          <a:gsLst>
            <a:gs pos="0">
              <a:schemeClr val="accent6"/>
            </a:gs>
            <a:gs pos="80000">
              <a:schemeClr val="accent6">
                <a:lumMod val="60000"/>
                <a:lumOff val="40000"/>
              </a:schemeClr>
            </a:gs>
            <a:gs pos="100000">
              <a:schemeClr val="accent6">
                <a:lumMod val="75000"/>
              </a:schemeClr>
            </a:gs>
          </a:gsLst>
        </a:gradFill>
      </dgm:spPr>
      <dgm:t>
        <a:bodyPr/>
        <a:lstStyle/>
        <a:p>
          <a:r>
            <a:rPr lang="en-US" sz="4400" dirty="0" smtClean="0"/>
            <a:t>5</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IN" sz="2400" dirty="0" smtClean="0">
              <a:effectLst>
                <a:outerShdw blurRad="38100" dist="38100" dir="2700000" algn="tl">
                  <a:srgbClr val="000000">
                    <a:alpha val="43137"/>
                  </a:srgbClr>
                </a:outerShdw>
              </a:effectLst>
            </a:rPr>
            <a:t>Design Patterns Used In Spring</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IN" sz="2400" dirty="0" smtClean="0">
              <a:effectLst>
                <a:outerShdw blurRad="38100" dist="38100" dir="2700000" algn="tl">
                  <a:srgbClr val="000000">
                    <a:alpha val="43137"/>
                  </a:srgbClr>
                </a:outerShdw>
              </a:effectLst>
            </a:rPr>
            <a:t>Setup And Hello World</a:t>
          </a:r>
          <a:endParaRPr lang="en-US" sz="24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X="-10843" custLinFactNeighborY="1392">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dgm:presLayoutVars>
          <dgm:bulletEnabled val="1"/>
        </dgm:presLayoutVars>
      </dgm:prSet>
      <dgm:spPr>
        <a:prstGeom prst="rect">
          <a:avLst/>
        </a:prstGeom>
      </dgm:spPr>
      <dgm:t>
        <a:bodyPr/>
        <a:lstStyle/>
        <a:p>
          <a:endParaRPr lang="en-US"/>
        </a:p>
      </dgm:t>
    </dgm:pt>
  </dgm:ptLst>
  <dgm:cxnLst>
    <dgm:cxn modelId="{BDB7C46E-75FC-4017-8029-599FC8B2C1E7}" type="presOf" srcId="{F6FEADD9-F67D-41F5-BA4C-3C84956E7F46}" destId="{AAE7A1E6-6847-453D-B55B-8A82BF138C1D}" srcOrd="0" destOrd="0" presId="urn:microsoft.com/office/officeart/2005/8/layout/vList5"/>
    <dgm:cxn modelId="{C8697911-E8F9-4EF8-B1D1-E4321830A7C5}" type="presOf" srcId="{1E4D3931-0DBD-4211-A24A-6AF364284B1E}" destId="{D54B1729-BC98-42C1-9C6C-D65DCBA4358F}" srcOrd="0" destOrd="0" presId="urn:microsoft.com/office/officeart/2005/8/layout/vList5"/>
    <dgm:cxn modelId="{7D4E95F4-2416-4772-B230-6A0D168D503C}" type="presOf" srcId="{AA046201-5C4D-445E-BF0B-5C6D2B0A1945}" destId="{C04276DC-EE64-470A-B8BC-09067B8045FA}" srcOrd="0" destOrd="0" presId="urn:microsoft.com/office/officeart/2005/8/layout/vList5"/>
    <dgm:cxn modelId="{193EB4A2-27C5-405D-A2F5-40BC304948ED}" type="presOf" srcId="{C59269D0-92A5-481C-BA64-727AFB0DD545}" destId="{B37A5355-225B-4C6F-AED7-6C620F99EECC}"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5469144F-DFE1-4942-AAF4-F9DD335315A7}" type="presOf" srcId="{74EE5CD8-078F-4590-BF9C-A341A294A016}" destId="{7E429971-BC57-430F-BB25-C0574E5E39E3}"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97E8C9F6-D387-4EA8-B9D0-6B8B65DEAF95}" type="presParOf" srcId="{AAE7A1E6-6847-453D-B55B-8A82BF138C1D}" destId="{C4407577-18A2-46E0-8805-2838042EB67A}" srcOrd="0" destOrd="0" presId="urn:microsoft.com/office/officeart/2005/8/layout/vList5"/>
    <dgm:cxn modelId="{A66324E3-4A0B-408E-AEDA-AB673122E1FA}" type="presParOf" srcId="{C4407577-18A2-46E0-8805-2838042EB67A}" destId="{7E429971-BC57-430F-BB25-C0574E5E39E3}" srcOrd="0" destOrd="0" presId="urn:microsoft.com/office/officeart/2005/8/layout/vList5"/>
    <dgm:cxn modelId="{4821E459-1172-44E4-9851-562C2CD07DC4}" type="presParOf" srcId="{C4407577-18A2-46E0-8805-2838042EB67A}" destId="{D54B1729-BC98-42C1-9C6C-D65DCBA4358F}" srcOrd="1" destOrd="0" presId="urn:microsoft.com/office/officeart/2005/8/layout/vList5"/>
    <dgm:cxn modelId="{CE7BEEFD-E0CA-4968-A7AF-37082709CCAC}" type="presParOf" srcId="{AAE7A1E6-6847-453D-B55B-8A82BF138C1D}" destId="{AB8574CC-D4F2-4555-AEE3-F4EE58B11D03}" srcOrd="1" destOrd="0" presId="urn:microsoft.com/office/officeart/2005/8/layout/vList5"/>
    <dgm:cxn modelId="{FB75C073-0ACD-4C7C-804F-109436F59CBF}" type="presParOf" srcId="{AAE7A1E6-6847-453D-B55B-8A82BF138C1D}" destId="{85B8F607-FDD8-476A-ADBE-E1250824F294}" srcOrd="2" destOrd="0" presId="urn:microsoft.com/office/officeart/2005/8/layout/vList5"/>
    <dgm:cxn modelId="{3CA65FFB-1498-4CFD-8DBB-BB3926521392}" type="presParOf" srcId="{85B8F607-FDD8-476A-ADBE-E1250824F294}" destId="{C04276DC-EE64-470A-B8BC-09067B8045FA}" srcOrd="0" destOrd="0" presId="urn:microsoft.com/office/officeart/2005/8/layout/vList5"/>
    <dgm:cxn modelId="{D9551DAD-F036-4038-9FF1-0834AD833FFF}"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1E4D3931-0DBD-4211-A24A-6AF364284B1E}">
      <dgm:prSet phldrT="[Text]" custT="1"/>
      <dgm:spPr/>
      <dgm:t>
        <a:bodyPr/>
        <a:lstStyle/>
        <a:p>
          <a:pPr marL="280988" indent="-280988"/>
          <a:r>
            <a:rPr lang="en-IN" sz="3200" b="1" dirty="0" smtClean="0">
              <a:effectLst>
                <a:outerShdw blurRad="38100" dist="38100" dir="2700000" algn="tl">
                  <a:srgbClr val="000000">
                    <a:alpha val="43137"/>
                  </a:srgbClr>
                </a:outerShdw>
              </a:effectLst>
            </a:rPr>
            <a:t>Web Timeline                                </a:t>
          </a:r>
          <a:r>
            <a:rPr lang="en-IN" sz="2000" dirty="0" smtClean="0">
              <a:effectLst>
                <a:outerShdw blurRad="38100" dist="38100" dir="2700000" algn="tl">
                  <a:srgbClr val="000000">
                    <a:alpha val="43137"/>
                  </a:srgbClr>
                </a:outerShdw>
              </a:effectLst>
            </a:rPr>
            <a:t>Primitive ways of designing web apps and evolution</a:t>
          </a:r>
          <a:endParaRPr lang="en-US" sz="20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1" custScaleY="100098"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1" custScaleX="259632" custScaleY="96203">
        <dgm:presLayoutVars>
          <dgm:bulletEnabled val="1"/>
        </dgm:presLayoutVars>
      </dgm:prSet>
      <dgm:spPr>
        <a:prstGeom prst="rect">
          <a:avLst/>
        </a:prstGeom>
      </dgm:spPr>
      <dgm:t>
        <a:bodyPr/>
        <a:lstStyle/>
        <a:p>
          <a:endParaRPr lang="en-US"/>
        </a:p>
      </dgm:t>
    </dgm:pt>
  </dgm:ptLst>
  <dgm:cxnLst>
    <dgm:cxn modelId="{F6703A98-0589-4282-8396-63B020305570}" type="presOf" srcId="{1E4D3931-0DBD-4211-A24A-6AF364284B1E}" destId="{D54B1729-BC98-42C1-9C6C-D65DCBA4358F}" srcOrd="0" destOrd="0" presId="urn:microsoft.com/office/officeart/2005/8/layout/vList5"/>
    <dgm:cxn modelId="{AB35A4A7-8CD6-415B-AC88-347623AC7210}" type="presOf" srcId="{F6FEADD9-F67D-41F5-BA4C-3C84956E7F46}" destId="{AAE7A1E6-6847-453D-B55B-8A82BF138C1D}" srcOrd="0" destOrd="0" presId="urn:microsoft.com/office/officeart/2005/8/layout/vList5"/>
    <dgm:cxn modelId="{2A7DD0AC-B3E6-4F44-BA68-8B237790F8F3}" type="presOf" srcId="{74EE5CD8-078F-4590-BF9C-A341A294A016}" destId="{7E429971-BC57-430F-BB25-C0574E5E39E3}"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CCDA6565-4441-4436-B6FF-F4218CA12BFF}" type="presParOf" srcId="{AAE7A1E6-6847-453D-B55B-8A82BF138C1D}" destId="{C4407577-18A2-46E0-8805-2838042EB67A}" srcOrd="0" destOrd="0" presId="urn:microsoft.com/office/officeart/2005/8/layout/vList5"/>
    <dgm:cxn modelId="{60A71A3F-99FA-45C5-8514-AF8E413C11BA}" type="presParOf" srcId="{C4407577-18A2-46E0-8805-2838042EB67A}" destId="{7E429971-BC57-430F-BB25-C0574E5E39E3}" srcOrd="0" destOrd="0" presId="urn:microsoft.com/office/officeart/2005/8/layout/vList5"/>
    <dgm:cxn modelId="{FC9D46A8-1D05-49DB-8F1E-30E79B39548A}" type="presParOf" srcId="{C4407577-18A2-46E0-8805-2838042EB67A}" destId="{D54B1729-BC98-42C1-9C6C-D65DCBA4358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C59269D0-92A5-481C-BA64-727AFB0DD545}">
      <dgm:prSet phldrT="[Text]" custT="1"/>
      <dgm:spPr/>
      <dgm:t>
        <a:bodyPr/>
        <a:lstStyle/>
        <a:p>
          <a:r>
            <a:rPr lang="en-IN" sz="2400" dirty="0" smtClean="0">
              <a:effectLst>
                <a:outerShdw blurRad="38100" dist="38100" dir="2700000" algn="tl">
                  <a:srgbClr val="000000">
                    <a:alpha val="43137"/>
                  </a:srgbClr>
                </a:outerShdw>
              </a:effectLst>
            </a:rPr>
            <a:t>Why do we need Spring                              </a:t>
          </a:r>
          <a:r>
            <a:rPr lang="en-IN" sz="1600" dirty="0" smtClean="0">
              <a:effectLst>
                <a:outerShdw blurRad="38100" dist="38100" dir="2700000" algn="tl">
                  <a:srgbClr val="000000">
                    <a:alpha val="43137"/>
                  </a:srgbClr>
                </a:outerShdw>
              </a:effectLst>
            </a:rPr>
            <a:t>[HTML =&gt; CGI(Perl etc.) =&gt; servlets =&gt; </a:t>
          </a:r>
          <a:r>
            <a:rPr lang="en-IN" sz="1600" dirty="0" err="1" smtClean="0">
              <a:effectLst>
                <a:outerShdw blurRad="38100" dist="38100" dir="2700000" algn="tl">
                  <a:srgbClr val="000000">
                    <a:alpha val="43137"/>
                  </a:srgbClr>
                </a:outerShdw>
              </a:effectLst>
            </a:rPr>
            <a:t>jsp</a:t>
          </a:r>
          <a:r>
            <a:rPr lang="en-IN" sz="1600" dirty="0" smtClean="0">
              <a:effectLst>
                <a:outerShdw blurRad="38100" dist="38100" dir="2700000" algn="tl">
                  <a:srgbClr val="000000">
                    <a:alpha val="43137"/>
                  </a:srgbClr>
                </a:outerShdw>
              </a:effectLst>
            </a:rPr>
            <a:t> =&gt; MVC 1 &amp;2 =&gt; Struts =&gt; Spring]</a:t>
          </a:r>
          <a:endParaRPr lang="en-US" sz="2400" b="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40767EFF-7D52-4469-ACEE-7D28E67337E2}" type="sibTrans" cxnId="{B8AF1086-D7BE-446F-9133-738B599E9A7D}">
      <dgm:prSet/>
      <dgm:spPr/>
      <dgm:t>
        <a:bodyPr/>
        <a:lstStyle/>
        <a:p>
          <a:endParaRPr lang="en-US" sz="3200"/>
        </a:p>
      </dgm:t>
    </dgm:pt>
    <dgm:pt modelId="{FE92FC33-5E0F-4302-9E80-A69E8ACDDE56}" type="parTrans" cxnId="{B8AF1086-D7BE-446F-9133-738B599E9A7D}">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0" presStyleCnt="1">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0" presStyleCnt="1" custScaleX="259632">
        <dgm:presLayoutVars>
          <dgm:bulletEnabled val="1"/>
        </dgm:presLayoutVars>
      </dgm:prSet>
      <dgm:spPr>
        <a:prstGeom prst="rect">
          <a:avLst/>
        </a:prstGeom>
      </dgm:spPr>
      <dgm:t>
        <a:bodyPr/>
        <a:lstStyle/>
        <a:p>
          <a:endParaRPr lang="en-US"/>
        </a:p>
      </dgm:t>
    </dgm:pt>
  </dgm:ptLst>
  <dgm:cxnLst>
    <dgm:cxn modelId="{2F8FF0DB-C9B5-40BA-8BB0-2375788035AE}" type="presOf" srcId="{C59269D0-92A5-481C-BA64-727AFB0DD545}" destId="{B37A5355-225B-4C6F-AED7-6C620F99EECC}" srcOrd="0" destOrd="0" presId="urn:microsoft.com/office/officeart/2005/8/layout/vList5"/>
    <dgm:cxn modelId="{B5395A27-E6EE-4E52-9F38-5C454BA7BCF1}" type="presOf" srcId="{F6FEADD9-F67D-41F5-BA4C-3C84956E7F46}" destId="{AAE7A1E6-6847-453D-B55B-8A82BF138C1D}" srcOrd="0" destOrd="0" presId="urn:microsoft.com/office/officeart/2005/8/layout/vList5"/>
    <dgm:cxn modelId="{00AEC43C-C818-404A-AC54-E6150277710D}" type="presOf" srcId="{AA046201-5C4D-445E-BF0B-5C6D2B0A1945}" destId="{C04276DC-EE64-470A-B8BC-09067B8045FA}" srcOrd="0" destOrd="0" presId="urn:microsoft.com/office/officeart/2005/8/layout/vList5"/>
    <dgm:cxn modelId="{B8AF1086-D7BE-446F-9133-738B599E9A7D}" srcId="{F6FEADD9-F67D-41F5-BA4C-3C84956E7F46}" destId="{AA046201-5C4D-445E-BF0B-5C6D2B0A1945}" srcOrd="0" destOrd="0" parTransId="{FE92FC33-5E0F-4302-9E80-A69E8ACDDE56}" sibTransId="{40767EFF-7D52-4469-ACEE-7D28E67337E2}"/>
    <dgm:cxn modelId="{9071FB3B-D26B-4384-BD1A-80C12C62D02C}" srcId="{AA046201-5C4D-445E-BF0B-5C6D2B0A1945}" destId="{C59269D0-92A5-481C-BA64-727AFB0DD545}" srcOrd="0" destOrd="0" parTransId="{312CC84D-092F-422A-AA24-A4619DBBB7BE}" sibTransId="{266DE8E8-1339-41C4-B9A7-6148496C7FA9}"/>
    <dgm:cxn modelId="{601FA167-A55E-427D-B6D2-FA2656E6EABD}" type="presParOf" srcId="{AAE7A1E6-6847-453D-B55B-8A82BF138C1D}" destId="{85B8F607-FDD8-476A-ADBE-E1250824F294}" srcOrd="0" destOrd="0" presId="urn:microsoft.com/office/officeart/2005/8/layout/vList5"/>
    <dgm:cxn modelId="{192DC4F7-4C57-4922-B860-8E966C7D51A1}" type="presParOf" srcId="{85B8F607-FDD8-476A-ADBE-E1250824F294}" destId="{C04276DC-EE64-470A-B8BC-09067B8045FA}" srcOrd="0" destOrd="0" presId="urn:microsoft.com/office/officeart/2005/8/layout/vList5"/>
    <dgm:cxn modelId="{0E4A15DA-6DCB-4769-8281-F4671746FB55}"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D1776C8F-2B10-4075-8DF7-7F65AB725ED5}">
      <dgm:prSet phldrT="[Text]" custT="1"/>
      <dgm:spPr/>
      <dgm:t>
        <a:bodyPr/>
        <a:lstStyle/>
        <a:p>
          <a:r>
            <a:rPr lang="en-US" sz="4400" dirty="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IN" sz="2400" dirty="0" smtClean="0">
              <a:effectLst>
                <a:outerShdw blurRad="38100" dist="38100" dir="2700000" algn="tl">
                  <a:srgbClr val="000000">
                    <a:alpha val="43137"/>
                  </a:srgbClr>
                </a:outerShdw>
              </a:effectLst>
            </a:rPr>
            <a:t>Spring course content</a:t>
          </a:r>
          <a:endParaRPr lang="en-US" sz="24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0" presStyleCnt="1" custLinFactNeighborX="352" custLinFactNeighborY="11316">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0" presStyleCnt="1" custScaleX="259632">
        <dgm:presLayoutVars>
          <dgm:bulletEnabled val="1"/>
        </dgm:presLayoutVars>
      </dgm:prSet>
      <dgm:spPr>
        <a:prstGeom prst="rect">
          <a:avLst/>
        </a:prstGeom>
      </dgm:spPr>
      <dgm:t>
        <a:bodyPr/>
        <a:lstStyle/>
        <a:p>
          <a:endParaRPr lang="en-US"/>
        </a:p>
      </dgm:t>
    </dgm:pt>
  </dgm:ptLst>
  <dgm:cxnLst>
    <dgm:cxn modelId="{165A29A7-D13F-4756-9168-7724EE594997}" type="presOf" srcId="{F6FEADD9-F67D-41F5-BA4C-3C84956E7F46}" destId="{AAE7A1E6-6847-453D-B55B-8A82BF138C1D}" srcOrd="0" destOrd="0" presId="urn:microsoft.com/office/officeart/2005/8/layout/vList5"/>
    <dgm:cxn modelId="{0C022436-BA4B-45BD-9438-1FD75C90BB7E}" type="presOf" srcId="{D1776C8F-2B10-4075-8DF7-7F65AB725ED5}" destId="{F5034101-5B7D-4FE7-B47A-5A48CF39606B}" srcOrd="0" destOrd="0" presId="urn:microsoft.com/office/officeart/2005/8/layout/vList5"/>
    <dgm:cxn modelId="{8CC37AE1-579D-4502-88A1-E5DB4BC93211}" type="presOf" srcId="{6BE4E373-0656-4EDC-821E-BE09C952B1F6}" destId="{C7C3E6FD-D83F-4BDA-907E-B5EE041DA931}" srcOrd="0" destOrd="0" presId="urn:microsoft.com/office/officeart/2005/8/layout/vList5"/>
    <dgm:cxn modelId="{7077B78D-FCDC-4519-8416-DC357ACD5043}" srcId="{F6FEADD9-F67D-41F5-BA4C-3C84956E7F46}" destId="{D1776C8F-2B10-4075-8DF7-7F65AB725ED5}" srcOrd="0"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BDDC784B-72EF-4A26-A994-EC9E34F0578B}" type="presParOf" srcId="{AAE7A1E6-6847-453D-B55B-8A82BF138C1D}" destId="{477213BE-9E91-4950-8451-7F60796F47F4}" srcOrd="0" destOrd="0" presId="urn:microsoft.com/office/officeart/2005/8/layout/vList5"/>
    <dgm:cxn modelId="{1533B2CA-D4E6-4DBC-8968-C53858476994}" type="presParOf" srcId="{477213BE-9E91-4950-8451-7F60796F47F4}" destId="{F5034101-5B7D-4FE7-B47A-5A48CF39606B}" srcOrd="0" destOrd="0" presId="urn:microsoft.com/office/officeart/2005/8/layout/vList5"/>
    <dgm:cxn modelId="{7737B2EF-43F0-43B0-9F42-CC0A91D39D01}"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a:gradFill rotWithShape="0">
          <a:gsLst>
            <a:gs pos="0">
              <a:schemeClr val="accent2">
                <a:lumMod val="40000"/>
                <a:lumOff val="60000"/>
              </a:schemeClr>
            </a:gs>
            <a:gs pos="85000">
              <a:schemeClr val="accent2">
                <a:lumMod val="60000"/>
                <a:lumOff val="40000"/>
              </a:schemeClr>
            </a:gs>
            <a:gs pos="100000">
              <a:schemeClr val="accent2">
                <a:lumMod val="40000"/>
                <a:lumOff val="60000"/>
              </a:schemeClr>
            </a:gs>
          </a:gsLst>
        </a:gradFill>
      </dgm:spPr>
      <dgm:t>
        <a:bodyPr/>
        <a:lstStyle/>
        <a:p>
          <a:r>
            <a:rPr lang="en-US" sz="4400" dirty="0" smtClean="0"/>
            <a:t>4</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1E4D3931-0DBD-4211-A24A-6AF364284B1E}">
      <dgm:prSet phldrT="[Text]" custT="1"/>
      <dgm:spPr/>
      <dgm:t>
        <a:bodyPr/>
        <a:lstStyle/>
        <a:p>
          <a:pPr marL="280988" indent="-280988"/>
          <a:r>
            <a:rPr lang="en-IN" sz="2400" dirty="0" smtClean="0">
              <a:effectLst>
                <a:outerShdw blurRad="38100" dist="38100" dir="2700000" algn="tl">
                  <a:srgbClr val="000000">
                    <a:alpha val="43137"/>
                  </a:srgbClr>
                </a:outerShdw>
              </a:effectLst>
            </a:rPr>
            <a:t>Setup and First Look at Spring Sample Code</a:t>
          </a:r>
          <a:endParaRPr lang="en-US" sz="24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1" custLinFactNeighborX="-10843" custLinFactNeighborY="1392">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1" custScaleX="259632">
        <dgm:presLayoutVars>
          <dgm:bulletEnabled val="1"/>
        </dgm:presLayoutVars>
      </dgm:prSet>
      <dgm:spPr>
        <a:prstGeom prst="rect">
          <a:avLst/>
        </a:prstGeom>
      </dgm:spPr>
      <dgm:t>
        <a:bodyPr/>
        <a:lstStyle/>
        <a:p>
          <a:endParaRPr lang="en-US"/>
        </a:p>
      </dgm:t>
    </dgm:pt>
  </dgm:ptLst>
  <dgm:cxnLst>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6678C42D-F8E8-43CB-ABE2-F8EC8AC05556}" type="presOf" srcId="{1E4D3931-0DBD-4211-A24A-6AF364284B1E}" destId="{D54B1729-BC98-42C1-9C6C-D65DCBA4358F}" srcOrd="0" destOrd="0" presId="urn:microsoft.com/office/officeart/2005/8/layout/vList5"/>
    <dgm:cxn modelId="{5E81E66F-EE52-4ABB-8848-39115C3BB2E9}" type="presOf" srcId="{74EE5CD8-078F-4590-BF9C-A341A294A016}" destId="{7E429971-BC57-430F-BB25-C0574E5E39E3}" srcOrd="0" destOrd="0" presId="urn:microsoft.com/office/officeart/2005/8/layout/vList5"/>
    <dgm:cxn modelId="{80D3A90B-2B0B-4545-946B-8BD97DAB3742}" type="presOf" srcId="{F6FEADD9-F67D-41F5-BA4C-3C84956E7F46}" destId="{AAE7A1E6-6847-453D-B55B-8A82BF138C1D}" srcOrd="0" destOrd="0" presId="urn:microsoft.com/office/officeart/2005/8/layout/vList5"/>
    <dgm:cxn modelId="{0CE1DD08-15B9-4F5C-BFE1-5BD6105CA030}" type="presParOf" srcId="{AAE7A1E6-6847-453D-B55B-8A82BF138C1D}" destId="{C4407577-18A2-46E0-8805-2838042EB67A}" srcOrd="0" destOrd="0" presId="urn:microsoft.com/office/officeart/2005/8/layout/vList5"/>
    <dgm:cxn modelId="{22CB64A3-2AB4-474D-9C1D-D7F683FEFBE1}" type="presParOf" srcId="{C4407577-18A2-46E0-8805-2838042EB67A}" destId="{7E429971-BC57-430F-BB25-C0574E5E39E3}" srcOrd="0" destOrd="0" presId="urn:microsoft.com/office/officeart/2005/8/layout/vList5"/>
    <dgm:cxn modelId="{1C080207-DB78-415E-B017-D222618BE84D}" type="presParOf" srcId="{C4407577-18A2-46E0-8805-2838042EB67A}" destId="{D54B1729-BC98-42C1-9C6C-D65DCBA4358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AA046201-5C4D-445E-BF0B-5C6D2B0A1945}">
      <dgm:prSet phldrT="[Text]" custT="1"/>
      <dgm:spPr>
        <a:gradFill rotWithShape="0">
          <a:gsLst>
            <a:gs pos="0">
              <a:schemeClr val="accent6"/>
            </a:gs>
            <a:gs pos="80000">
              <a:schemeClr val="accent6">
                <a:lumMod val="60000"/>
                <a:lumOff val="40000"/>
              </a:schemeClr>
            </a:gs>
            <a:gs pos="100000">
              <a:schemeClr val="accent6">
                <a:lumMod val="75000"/>
              </a:schemeClr>
            </a:gs>
          </a:gsLst>
        </a:gradFill>
      </dgm:spPr>
      <dgm:t>
        <a:bodyPr/>
        <a:lstStyle/>
        <a:p>
          <a:r>
            <a:rPr lang="en-US" sz="4400" dirty="0" smtClean="0"/>
            <a:t>5</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IN" sz="2400" dirty="0" smtClean="0">
              <a:effectLst>
                <a:outerShdw blurRad="38100" dist="38100" dir="2700000" algn="tl">
                  <a:srgbClr val="000000">
                    <a:alpha val="43137"/>
                  </a:srgbClr>
                </a:outerShdw>
              </a:effectLst>
            </a:rPr>
            <a:t>Design patterns used in Spring</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0" presStyleCnt="1">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0" presStyleCnt="1" custScaleX="259632">
        <dgm:presLayoutVars>
          <dgm:bulletEnabled val="1"/>
        </dgm:presLayoutVars>
      </dgm:prSet>
      <dgm:spPr>
        <a:prstGeom prst="rect">
          <a:avLst/>
        </a:prstGeom>
      </dgm:spPr>
      <dgm:t>
        <a:bodyPr/>
        <a:lstStyle/>
        <a:p>
          <a:endParaRPr lang="en-US"/>
        </a:p>
      </dgm:t>
    </dgm:pt>
  </dgm:ptLst>
  <dgm:cxnLst>
    <dgm:cxn modelId="{9AC278C4-9FC1-4348-8143-36DDC0992066}" type="presOf" srcId="{AA046201-5C4D-445E-BF0B-5C6D2B0A1945}" destId="{C04276DC-EE64-470A-B8BC-09067B8045FA}" srcOrd="0" destOrd="0" presId="urn:microsoft.com/office/officeart/2005/8/layout/vList5"/>
    <dgm:cxn modelId="{D2C8EE0D-F840-422C-BC5E-B311CD8ED34E}" type="presOf" srcId="{C59269D0-92A5-481C-BA64-727AFB0DD545}" destId="{B37A5355-225B-4C6F-AED7-6C620F99EECC}" srcOrd="0" destOrd="0" presId="urn:microsoft.com/office/officeart/2005/8/layout/vList5"/>
    <dgm:cxn modelId="{9F24F436-0FB3-47EE-933E-3CA6177C3767}" type="presOf" srcId="{F6FEADD9-F67D-41F5-BA4C-3C84956E7F46}" destId="{AAE7A1E6-6847-453D-B55B-8A82BF138C1D}" srcOrd="0" destOrd="0" presId="urn:microsoft.com/office/officeart/2005/8/layout/vList5"/>
    <dgm:cxn modelId="{B8AF1086-D7BE-446F-9133-738B599E9A7D}" srcId="{F6FEADD9-F67D-41F5-BA4C-3C84956E7F46}" destId="{AA046201-5C4D-445E-BF0B-5C6D2B0A1945}" srcOrd="0" destOrd="0" parTransId="{FE92FC33-5E0F-4302-9E80-A69E8ACDDE56}" sibTransId="{40767EFF-7D52-4469-ACEE-7D28E67337E2}"/>
    <dgm:cxn modelId="{9071FB3B-D26B-4384-BD1A-80C12C62D02C}" srcId="{AA046201-5C4D-445E-BF0B-5C6D2B0A1945}" destId="{C59269D0-92A5-481C-BA64-727AFB0DD545}" srcOrd="0" destOrd="0" parTransId="{312CC84D-092F-422A-AA24-A4619DBBB7BE}" sibTransId="{266DE8E8-1339-41C4-B9A7-6148496C7FA9}"/>
    <dgm:cxn modelId="{1BD532DE-AE3D-47AF-B24D-45EFA69D7C23}" type="presParOf" srcId="{AAE7A1E6-6847-453D-B55B-8A82BF138C1D}" destId="{85B8F607-FDD8-476A-ADBE-E1250824F294}" srcOrd="0" destOrd="0" presId="urn:microsoft.com/office/officeart/2005/8/layout/vList5"/>
    <dgm:cxn modelId="{5398930F-97F0-415B-AB8F-D1041F4CF1CB}" type="presParOf" srcId="{85B8F607-FDD8-476A-ADBE-E1250824F294}" destId="{C04276DC-EE64-470A-B8BC-09067B8045FA}" srcOrd="0" destOrd="0" presId="urn:microsoft.com/office/officeart/2005/8/layout/vList5"/>
    <dgm:cxn modelId="{925FD3FB-607B-49BF-AB34-4C1F52BE2054}"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304834" y="-2138585"/>
          <a:ext cx="600899" cy="5030571"/>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Web Timeline</a:t>
          </a:r>
          <a:endParaRPr lang="en-US" sz="2400" kern="1200" dirty="0">
            <a:effectLst>
              <a:outerShdw blurRad="38100" dist="38100" dir="2700000" algn="tl">
                <a:srgbClr val="000000">
                  <a:alpha val="43137"/>
                </a:srgbClr>
              </a:outerShdw>
            </a:effectLst>
          </a:endParaRPr>
        </a:p>
      </dsp:txBody>
      <dsp:txXfrm rot="-5400000">
        <a:off x="1089998" y="76251"/>
        <a:ext cx="5030571" cy="600899"/>
      </dsp:txXfrm>
    </dsp:sp>
    <dsp:sp modelId="{7E429971-BC57-430F-BB25-C0574E5E39E3}">
      <dsp:nvSpPr>
        <dsp:cNvPr id="0" name=""/>
        <dsp:cNvSpPr/>
      </dsp:nvSpPr>
      <dsp:spPr>
        <a:xfrm>
          <a:off x="0" y="0"/>
          <a:ext cx="1089887" cy="751123"/>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36667" y="36667"/>
        <a:ext cx="1016553" cy="677789"/>
      </dsp:txXfrm>
    </dsp:sp>
    <dsp:sp modelId="{B37A5355-225B-4C6F-AED7-6C620F99EECC}">
      <dsp:nvSpPr>
        <dsp:cNvPr id="0" name=""/>
        <dsp:cNvSpPr/>
      </dsp:nvSpPr>
      <dsp:spPr>
        <a:xfrm rot="5400000">
          <a:off x="3304834" y="-1349905"/>
          <a:ext cx="600899" cy="5030571"/>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Why Do We Need Spring</a:t>
          </a:r>
          <a:endParaRPr lang="en-US" sz="2400" kern="1200" dirty="0">
            <a:effectLst>
              <a:outerShdw blurRad="38100" dist="38100" dir="2700000" algn="tl">
                <a:srgbClr val="000000">
                  <a:alpha val="43137"/>
                </a:srgbClr>
              </a:outerShdw>
            </a:effectLst>
          </a:endParaRPr>
        </a:p>
      </dsp:txBody>
      <dsp:txXfrm rot="-5400000">
        <a:off x="1089998" y="864931"/>
        <a:ext cx="5030571" cy="600899"/>
      </dsp:txXfrm>
    </dsp:sp>
    <dsp:sp modelId="{C04276DC-EE64-470A-B8BC-09067B8045FA}">
      <dsp:nvSpPr>
        <dsp:cNvPr id="0" name=""/>
        <dsp:cNvSpPr/>
      </dsp:nvSpPr>
      <dsp:spPr>
        <a:xfrm>
          <a:off x="110" y="789818"/>
          <a:ext cx="1089887" cy="751123"/>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36777" y="826485"/>
        <a:ext cx="1016553" cy="677789"/>
      </dsp:txXfrm>
    </dsp:sp>
    <dsp:sp modelId="{C7C3E6FD-D83F-4BDA-907E-B5EE041DA931}">
      <dsp:nvSpPr>
        <dsp:cNvPr id="0" name=""/>
        <dsp:cNvSpPr/>
      </dsp:nvSpPr>
      <dsp:spPr>
        <a:xfrm rot="5400000">
          <a:off x="3304834" y="-561225"/>
          <a:ext cx="600899" cy="5030571"/>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Spring Course Content</a:t>
          </a:r>
          <a:endParaRPr lang="en-US" sz="2400" kern="1200" dirty="0">
            <a:effectLst>
              <a:outerShdw blurRad="38100" dist="38100" dir="2700000" algn="tl">
                <a:srgbClr val="000000">
                  <a:alpha val="43137"/>
                </a:srgbClr>
              </a:outerShdw>
            </a:effectLst>
          </a:endParaRPr>
        </a:p>
      </dsp:txBody>
      <dsp:txXfrm rot="-5400000">
        <a:off x="1089998" y="1653611"/>
        <a:ext cx="5030571" cy="600899"/>
      </dsp:txXfrm>
    </dsp:sp>
    <dsp:sp modelId="{F5034101-5B7D-4FE7-B47A-5A48CF39606B}">
      <dsp:nvSpPr>
        <dsp:cNvPr id="0" name=""/>
        <dsp:cNvSpPr/>
      </dsp:nvSpPr>
      <dsp:spPr>
        <a:xfrm>
          <a:off x="6930" y="1579636"/>
          <a:ext cx="1089887" cy="751123"/>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3</a:t>
          </a:r>
          <a:endParaRPr lang="en-US" sz="4400" kern="1200" dirty="0"/>
        </a:p>
      </dsp:txBody>
      <dsp:txXfrm>
        <a:off x="43597" y="1616303"/>
        <a:ext cx="1016553" cy="677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299696" y="-2133282"/>
          <a:ext cx="611174" cy="5030571"/>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Setup And Hello World</a:t>
          </a:r>
          <a:endParaRPr lang="en-US" sz="2400" kern="1200" dirty="0">
            <a:effectLst>
              <a:outerShdw blurRad="38100" dist="38100" dir="2700000" algn="tl">
                <a:srgbClr val="000000">
                  <a:alpha val="43137"/>
                </a:srgbClr>
              </a:outerShdw>
            </a:effectLst>
          </a:endParaRPr>
        </a:p>
      </dsp:txBody>
      <dsp:txXfrm rot="-5400000">
        <a:off x="1089998" y="76416"/>
        <a:ext cx="5030571" cy="611174"/>
      </dsp:txXfrm>
    </dsp:sp>
    <dsp:sp modelId="{7E429971-BC57-430F-BB25-C0574E5E39E3}">
      <dsp:nvSpPr>
        <dsp:cNvPr id="0" name=""/>
        <dsp:cNvSpPr/>
      </dsp:nvSpPr>
      <dsp:spPr>
        <a:xfrm>
          <a:off x="0" y="10653"/>
          <a:ext cx="1089887" cy="763968"/>
        </a:xfrm>
        <a:prstGeom prst="roundRect">
          <a:avLst/>
        </a:prstGeom>
        <a:gradFill rotWithShape="0">
          <a:gsLst>
            <a:gs pos="0">
              <a:schemeClr val="accent2">
                <a:lumMod val="40000"/>
                <a:lumOff val="60000"/>
              </a:schemeClr>
            </a:gs>
            <a:gs pos="85000">
              <a:schemeClr val="accent2">
                <a:lumMod val="60000"/>
                <a:lumOff val="40000"/>
              </a:schemeClr>
            </a:gs>
            <a:gs pos="100000">
              <a:schemeClr val="accent2">
                <a:lumMod val="40000"/>
                <a:lumOff val="6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294" y="47947"/>
        <a:ext cx="1015299" cy="689380"/>
      </dsp:txXfrm>
    </dsp:sp>
    <dsp:sp modelId="{B37A5355-225B-4C6F-AED7-6C620F99EECC}">
      <dsp:nvSpPr>
        <dsp:cNvPr id="0" name=""/>
        <dsp:cNvSpPr/>
      </dsp:nvSpPr>
      <dsp:spPr>
        <a:xfrm rot="5400000">
          <a:off x="3299696" y="-1331115"/>
          <a:ext cx="611174" cy="5030571"/>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Design Patterns Used In Spring</a:t>
          </a:r>
          <a:endParaRPr lang="en-US" sz="2400" kern="1200" dirty="0">
            <a:effectLst>
              <a:outerShdw blurRad="38100" dist="38100" dir="2700000" algn="tl">
                <a:srgbClr val="000000">
                  <a:alpha val="43137"/>
                </a:srgbClr>
              </a:outerShdw>
            </a:effectLst>
          </a:endParaRPr>
        </a:p>
      </dsp:txBody>
      <dsp:txXfrm rot="-5400000">
        <a:off x="1089998" y="878583"/>
        <a:ext cx="5030571" cy="611174"/>
      </dsp:txXfrm>
    </dsp:sp>
    <dsp:sp modelId="{C04276DC-EE64-470A-B8BC-09067B8045FA}">
      <dsp:nvSpPr>
        <dsp:cNvPr id="0" name=""/>
        <dsp:cNvSpPr/>
      </dsp:nvSpPr>
      <dsp:spPr>
        <a:xfrm>
          <a:off x="110" y="802186"/>
          <a:ext cx="1089887" cy="763968"/>
        </a:xfrm>
        <a:prstGeom prst="roundRect">
          <a:avLst/>
        </a:prstGeom>
        <a:gradFill rotWithShape="0">
          <a:gsLst>
            <a:gs pos="0">
              <a:schemeClr val="accent6"/>
            </a:gs>
            <a:gs pos="80000">
              <a:schemeClr val="accent6">
                <a:lumMod val="60000"/>
                <a:lumOff val="40000"/>
              </a:schemeClr>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5</a:t>
          </a:r>
          <a:endParaRPr lang="en-US" sz="4400" kern="1200" dirty="0"/>
        </a:p>
      </dsp:txBody>
      <dsp:txXfrm>
        <a:off x="37404" y="839480"/>
        <a:ext cx="1015299" cy="689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113690" y="-1884074"/>
          <a:ext cx="954112"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IN" sz="3200" b="1" kern="1200" dirty="0" smtClean="0">
              <a:effectLst>
                <a:outerShdw blurRad="38100" dist="38100" dir="2700000" algn="tl">
                  <a:srgbClr val="000000">
                    <a:alpha val="43137"/>
                  </a:srgbClr>
                </a:outerShdw>
              </a:effectLst>
            </a:rPr>
            <a:t>Web Timeline                                </a:t>
          </a:r>
          <a:r>
            <a:rPr lang="en-IN" sz="2000" kern="1200" dirty="0" smtClean="0">
              <a:effectLst>
                <a:outerShdw blurRad="38100" dist="38100" dir="2700000" algn="tl">
                  <a:srgbClr val="000000">
                    <a:alpha val="43137"/>
                  </a:srgbClr>
                </a:outerShdw>
              </a:effectLst>
            </a:rPr>
            <a:t>Primitive ways of designing web apps and evolution</a:t>
          </a:r>
          <a:endParaRPr lang="en-US" sz="2000" kern="1200" dirty="0">
            <a:effectLst>
              <a:outerShdw blurRad="38100" dist="38100" dir="2700000" algn="tl">
                <a:srgbClr val="000000">
                  <a:alpha val="43137"/>
                </a:srgbClr>
              </a:outerShdw>
            </a:effectLst>
          </a:endParaRPr>
        </a:p>
      </dsp:txBody>
      <dsp:txXfrm rot="-5400000">
        <a:off x="1085603" y="144013"/>
        <a:ext cx="5010287" cy="954112"/>
      </dsp:txXfrm>
    </dsp:sp>
    <dsp:sp modelId="{7E429971-BC57-430F-BB25-C0574E5E39E3}">
      <dsp:nvSpPr>
        <dsp:cNvPr id="0" name=""/>
        <dsp:cNvSpPr/>
      </dsp:nvSpPr>
      <dsp:spPr>
        <a:xfrm>
          <a:off x="109" y="0"/>
          <a:ext cx="1085492" cy="124092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53098" y="52989"/>
        <a:ext cx="979514" cy="113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A5355-225B-4C6F-AED7-6C620F99EECC}">
      <dsp:nvSpPr>
        <dsp:cNvPr id="0" name=""/>
        <dsp:cNvSpPr/>
      </dsp:nvSpPr>
      <dsp:spPr>
        <a:xfrm rot="5400000">
          <a:off x="3272515" y="-2005002"/>
          <a:ext cx="1004857" cy="5267304"/>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Why do we need Spring                              </a:t>
          </a:r>
          <a:r>
            <a:rPr lang="en-IN" sz="1600" kern="1200" dirty="0" smtClean="0">
              <a:effectLst>
                <a:outerShdw blurRad="38100" dist="38100" dir="2700000" algn="tl">
                  <a:srgbClr val="000000">
                    <a:alpha val="43137"/>
                  </a:srgbClr>
                </a:outerShdw>
              </a:effectLst>
            </a:rPr>
            <a:t>[HTML =&gt; CGI(Perl etc.) =&gt; servlets =&gt; </a:t>
          </a:r>
          <a:r>
            <a:rPr lang="en-IN" sz="1600" kern="1200" dirty="0" err="1" smtClean="0">
              <a:effectLst>
                <a:outerShdw blurRad="38100" dist="38100" dir="2700000" algn="tl">
                  <a:srgbClr val="000000">
                    <a:alpha val="43137"/>
                  </a:srgbClr>
                </a:outerShdw>
              </a:effectLst>
            </a:rPr>
            <a:t>jsp</a:t>
          </a:r>
          <a:r>
            <a:rPr lang="en-IN" sz="1600" kern="1200" dirty="0" smtClean="0">
              <a:effectLst>
                <a:outerShdw blurRad="38100" dist="38100" dir="2700000" algn="tl">
                  <a:srgbClr val="000000">
                    <a:alpha val="43137"/>
                  </a:srgbClr>
                </a:outerShdw>
              </a:effectLst>
            </a:rPr>
            <a:t> =&gt; MVC 1 &amp;2 =&gt; Struts =&gt; Spring]</a:t>
          </a:r>
          <a:endParaRPr lang="en-US" sz="2400" b="0" kern="1200" dirty="0">
            <a:effectLst>
              <a:outerShdw blurRad="38100" dist="38100" dir="2700000" algn="tl">
                <a:srgbClr val="000000">
                  <a:alpha val="43137"/>
                </a:srgbClr>
              </a:outerShdw>
            </a:effectLst>
          </a:endParaRPr>
        </a:p>
      </dsp:txBody>
      <dsp:txXfrm rot="-5400000">
        <a:off x="1141292" y="126221"/>
        <a:ext cx="5267304" cy="1004857"/>
      </dsp:txXfrm>
    </dsp:sp>
    <dsp:sp modelId="{C04276DC-EE64-470A-B8BC-09067B8045FA}">
      <dsp:nvSpPr>
        <dsp:cNvPr id="0" name=""/>
        <dsp:cNvSpPr/>
      </dsp:nvSpPr>
      <dsp:spPr>
        <a:xfrm>
          <a:off x="115" y="613"/>
          <a:ext cx="1141176" cy="125607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55823" y="56321"/>
        <a:ext cx="1029760" cy="114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3E6FD-D83F-4BDA-907E-B5EE041DA931}">
      <dsp:nvSpPr>
        <dsp:cNvPr id="0" name=""/>
        <dsp:cNvSpPr/>
      </dsp:nvSpPr>
      <dsp:spPr>
        <a:xfrm rot="5400000">
          <a:off x="3152633" y="-1957502"/>
          <a:ext cx="876225"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Spring course content</a:t>
          </a:r>
          <a:endParaRPr lang="en-US" sz="2400" kern="1200" dirty="0">
            <a:effectLst>
              <a:outerShdw blurRad="38100" dist="38100" dir="2700000" algn="tl">
                <a:srgbClr val="000000">
                  <a:alpha val="43137"/>
                </a:srgbClr>
              </a:outerShdw>
            </a:effectLst>
          </a:endParaRPr>
        </a:p>
      </dsp:txBody>
      <dsp:txXfrm rot="-5400000">
        <a:off x="1085602" y="109529"/>
        <a:ext cx="5010287" cy="876225"/>
      </dsp:txXfrm>
    </dsp:sp>
    <dsp:sp modelId="{F5034101-5B7D-4FE7-B47A-5A48CF39606B}">
      <dsp:nvSpPr>
        <dsp:cNvPr id="0" name=""/>
        <dsp:cNvSpPr/>
      </dsp:nvSpPr>
      <dsp:spPr>
        <a:xfrm>
          <a:off x="6902" y="0"/>
          <a:ext cx="1085492" cy="1095282"/>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3</a:t>
          </a:r>
          <a:endParaRPr lang="en-US" sz="4400" kern="1200" dirty="0"/>
        </a:p>
      </dsp:txBody>
      <dsp:txXfrm>
        <a:off x="59891" y="52989"/>
        <a:ext cx="979514" cy="989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245445" y="-2073095"/>
          <a:ext cx="690601"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Setup and First Look at Spring Sample Code</a:t>
          </a:r>
          <a:endParaRPr lang="en-US" sz="2400" kern="1200" dirty="0">
            <a:effectLst>
              <a:outerShdw blurRad="38100" dist="38100" dir="2700000" algn="tl">
                <a:srgbClr val="000000">
                  <a:alpha val="43137"/>
                </a:srgbClr>
              </a:outerShdw>
            </a:effectLst>
          </a:endParaRPr>
        </a:p>
      </dsp:txBody>
      <dsp:txXfrm rot="-5400000">
        <a:off x="1085602" y="86748"/>
        <a:ext cx="5010287" cy="690601"/>
      </dsp:txXfrm>
    </dsp:sp>
    <dsp:sp modelId="{7E429971-BC57-430F-BB25-C0574E5E39E3}">
      <dsp:nvSpPr>
        <dsp:cNvPr id="0" name=""/>
        <dsp:cNvSpPr/>
      </dsp:nvSpPr>
      <dsp:spPr>
        <a:xfrm>
          <a:off x="0" y="843"/>
          <a:ext cx="1085492" cy="863252"/>
        </a:xfrm>
        <a:prstGeom prst="roundRect">
          <a:avLst/>
        </a:prstGeom>
        <a:gradFill rotWithShape="0">
          <a:gsLst>
            <a:gs pos="0">
              <a:schemeClr val="accent2">
                <a:lumMod val="40000"/>
                <a:lumOff val="60000"/>
              </a:schemeClr>
            </a:gs>
            <a:gs pos="85000">
              <a:schemeClr val="accent2">
                <a:lumMod val="60000"/>
                <a:lumOff val="40000"/>
              </a:schemeClr>
            </a:gs>
            <a:gs pos="100000">
              <a:schemeClr val="accent2">
                <a:lumMod val="40000"/>
                <a:lumOff val="6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42140" y="42983"/>
        <a:ext cx="1001212" cy="7789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A5355-225B-4C6F-AED7-6C620F99EECC}">
      <dsp:nvSpPr>
        <dsp:cNvPr id="0" name=""/>
        <dsp:cNvSpPr/>
      </dsp:nvSpPr>
      <dsp:spPr>
        <a:xfrm rot="5400000">
          <a:off x="3223505" y="-2046092"/>
          <a:ext cx="734481"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effectLst>
                <a:outerShdw blurRad="38100" dist="38100" dir="2700000" algn="tl">
                  <a:srgbClr val="000000">
                    <a:alpha val="43137"/>
                  </a:srgbClr>
                </a:outerShdw>
              </a:effectLst>
            </a:rPr>
            <a:t>Design patterns used in Spring</a:t>
          </a:r>
          <a:endParaRPr lang="en-US" sz="2400" kern="1200" dirty="0">
            <a:effectLst>
              <a:outerShdw blurRad="38100" dist="38100" dir="2700000" algn="tl">
                <a:srgbClr val="000000">
                  <a:alpha val="43137"/>
                </a:srgbClr>
              </a:outerShdw>
            </a:effectLst>
          </a:endParaRPr>
        </a:p>
      </dsp:txBody>
      <dsp:txXfrm rot="-5400000">
        <a:off x="1085602" y="91811"/>
        <a:ext cx="5010287" cy="734481"/>
      </dsp:txXfrm>
    </dsp:sp>
    <dsp:sp modelId="{C04276DC-EE64-470A-B8BC-09067B8045FA}">
      <dsp:nvSpPr>
        <dsp:cNvPr id="0" name=""/>
        <dsp:cNvSpPr/>
      </dsp:nvSpPr>
      <dsp:spPr>
        <a:xfrm>
          <a:off x="109" y="0"/>
          <a:ext cx="1085492" cy="918102"/>
        </a:xfrm>
        <a:prstGeom prst="roundRect">
          <a:avLst/>
        </a:prstGeom>
        <a:gradFill rotWithShape="0">
          <a:gsLst>
            <a:gs pos="0">
              <a:schemeClr val="accent6"/>
            </a:gs>
            <a:gs pos="80000">
              <a:schemeClr val="accent6">
                <a:lumMod val="60000"/>
                <a:lumOff val="40000"/>
              </a:schemeClr>
            </a:gs>
            <a:gs pos="100000">
              <a:schemeClr val="accent6">
                <a:lumMod val="7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5</a:t>
          </a:r>
          <a:endParaRPr lang="en-US" sz="4400" kern="1200" dirty="0"/>
        </a:p>
      </dsp:txBody>
      <dsp:txXfrm>
        <a:off x="44927" y="44818"/>
        <a:ext cx="995856" cy="8284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30-09-2013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IN" dirty="0" smtClean="0"/>
              <a:t>Java is a bit more robust &amp; popular, CGI with Perl better for glue(</a:t>
            </a:r>
            <a:r>
              <a:rPr lang="en-IN" dirty="0" err="1" smtClean="0"/>
              <a:t>fork+execute</a:t>
            </a:r>
            <a:r>
              <a:rPr lang="en-IN" dirty="0" smtClean="0"/>
              <a:t>), PHP3 for ease of use and rapid development</a:t>
            </a:r>
          </a:p>
          <a:p>
            <a:endParaRPr lang="en-IN" dirty="0" smtClean="0"/>
          </a:p>
          <a:p>
            <a:r>
              <a:rPr lang="en-IN" dirty="0" smtClean="0"/>
              <a:t>Servlets are run in one process (HTTP server with additional features, which called Servlet Container) and they exist as long as that process exists.</a:t>
            </a:r>
          </a:p>
          <a:p>
            <a:endParaRPr lang="en-IN" dirty="0" smtClean="0"/>
          </a:p>
          <a:p>
            <a:r>
              <a:rPr lang="en-IN" dirty="0" smtClean="0"/>
              <a:t>CGI means every time there's client request, HTTP server creates new instance of process to serve this request. This is performance killer. Additionally, since there's new process per each request, it means CGI can't aggregate data from several requests in memory, as Servlets can, and must resort to external persistent storage (file or DB). This is performance killer as well.</a:t>
            </a:r>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dirty="0" smtClean="0"/>
              <a:t>Servlet</a:t>
            </a:r>
            <a:r>
              <a:rPr lang="en-US" baseline="0" dirty="0" smtClean="0"/>
              <a:t> lifecycle</a:t>
            </a:r>
          </a:p>
          <a:p>
            <a:endParaRPr lang="en-US" baseline="0" dirty="0" smtClean="0"/>
          </a:p>
          <a:p>
            <a:r>
              <a:rPr lang="en-IN" baseline="0" dirty="0" smtClean="0"/>
              <a:t>A Web server is a program that, using the client/server model and the World Wide Web's Hypertext Transfer Protocol ( HTTP ), serves the files that form Web pages to Web users (whose computers contain HTTP clients that forward their requests). Every computer on the Internet that contains a Web site must have a Web server program.</a:t>
            </a:r>
            <a:endParaRPr lang="en-US" baseline="0"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r>
              <a:rPr lang="en-IN" sz="1200" b="0" i="0" kern="1200" dirty="0" smtClean="0">
                <a:solidFill>
                  <a:schemeClr val="tx1"/>
                </a:solidFill>
                <a:effectLst/>
                <a:latin typeface="+mn-lt"/>
                <a:ea typeface="+mn-ea"/>
                <a:cs typeface="+mn-cs"/>
              </a:rPr>
              <a:t>Web server receives HTTP request</a:t>
            </a:r>
          </a:p>
          <a:p>
            <a:pPr fontAlgn="base"/>
            <a:r>
              <a:rPr lang="en-IN" sz="1200" b="0" i="0" kern="1200" dirty="0" smtClean="0">
                <a:solidFill>
                  <a:schemeClr val="tx1"/>
                </a:solidFill>
                <a:effectLst/>
                <a:latin typeface="+mn-lt"/>
                <a:ea typeface="+mn-ea"/>
                <a:cs typeface="+mn-cs"/>
              </a:rPr>
              <a:t>Web server forwards the request to servlet container</a:t>
            </a:r>
          </a:p>
          <a:p>
            <a:pPr fontAlgn="base"/>
            <a:r>
              <a:rPr lang="en-IN" sz="1200" b="0" i="0" kern="1200" dirty="0" smtClean="0">
                <a:solidFill>
                  <a:schemeClr val="tx1"/>
                </a:solidFill>
                <a:effectLst/>
                <a:latin typeface="+mn-lt"/>
                <a:ea typeface="+mn-ea"/>
                <a:cs typeface="+mn-cs"/>
              </a:rPr>
              <a:t>The servlet is dynamically retrieved and loaded into the address space of the container, if it is not in the container.</a:t>
            </a:r>
          </a:p>
          <a:p>
            <a:pPr fontAlgn="base"/>
            <a:r>
              <a:rPr lang="en-IN" sz="1200" b="0" i="0" kern="1200" dirty="0" smtClean="0">
                <a:solidFill>
                  <a:schemeClr val="tx1"/>
                </a:solidFill>
                <a:effectLst/>
                <a:latin typeface="+mn-lt"/>
                <a:ea typeface="+mn-ea"/>
                <a:cs typeface="+mn-cs"/>
              </a:rPr>
              <a:t>The container invokes the </a:t>
            </a:r>
            <a:r>
              <a:rPr lang="en-IN" sz="1200" b="0" i="0" kern="1200" dirty="0" err="1" smtClean="0">
                <a:solidFill>
                  <a:schemeClr val="tx1"/>
                </a:solidFill>
                <a:effectLst/>
                <a:latin typeface="+mn-lt"/>
                <a:ea typeface="+mn-ea"/>
                <a:cs typeface="+mn-cs"/>
              </a:rPr>
              <a:t>init</a:t>
            </a:r>
            <a:r>
              <a:rPr lang="en-IN" sz="1200" b="0" i="0" kern="1200" dirty="0" smtClean="0">
                <a:solidFill>
                  <a:schemeClr val="tx1"/>
                </a:solidFill>
                <a:effectLst/>
                <a:latin typeface="+mn-lt"/>
                <a:ea typeface="+mn-ea"/>
                <a:cs typeface="+mn-cs"/>
              </a:rPr>
              <a:t>() method of the servlet for initialization(invoked once when the servlet is loaded first time)</a:t>
            </a:r>
          </a:p>
          <a:p>
            <a:pPr fontAlgn="base"/>
            <a:r>
              <a:rPr lang="en-IN" sz="1200" b="0" i="0" kern="1200" dirty="0" smtClean="0">
                <a:solidFill>
                  <a:schemeClr val="tx1"/>
                </a:solidFill>
                <a:effectLst/>
                <a:latin typeface="+mn-lt"/>
                <a:ea typeface="+mn-ea"/>
                <a:cs typeface="+mn-cs"/>
              </a:rPr>
              <a:t>The container invokes the service() method of the servlet to process the HTTP request, i.e., read data in the request and formulate a response. The servlet remains in the container’s address space and can process other HTTP requests.</a:t>
            </a:r>
          </a:p>
          <a:p>
            <a:pPr fontAlgn="base"/>
            <a:r>
              <a:rPr lang="en-IN" sz="1200" b="0" i="0" kern="1200" dirty="0" smtClean="0">
                <a:solidFill>
                  <a:schemeClr val="tx1"/>
                </a:solidFill>
                <a:effectLst/>
                <a:latin typeface="+mn-lt"/>
                <a:ea typeface="+mn-ea"/>
                <a:cs typeface="+mn-cs"/>
              </a:rPr>
              <a:t>Web server return the dynamically generated results to the correct location</a:t>
            </a:r>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endParaRPr lang="en-IN" sz="1200" b="0" i="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fontAlgn="base"/>
            <a:r>
              <a:rPr lang="en-IN" sz="1200" b="0" i="0" kern="1200" dirty="0" smtClean="0">
                <a:solidFill>
                  <a:schemeClr val="tx1"/>
                </a:solidFill>
                <a:effectLst/>
                <a:latin typeface="+mn-lt"/>
                <a:ea typeface="+mn-ea"/>
                <a:cs typeface="+mn-cs"/>
              </a:rPr>
              <a:t>There is no such thing as a JSP container which is not a Servlet container because a JSP is translated into Servlet before it is executed. So a JSP container must support Servlet.</a:t>
            </a:r>
          </a:p>
          <a:p>
            <a:pPr fontAlgn="base"/>
            <a:r>
              <a:rPr lang="en-IN" sz="1200" b="0" i="0" kern="1200" dirty="0" smtClean="0">
                <a:solidFill>
                  <a:schemeClr val="tx1"/>
                </a:solidFill>
                <a:effectLst/>
                <a:latin typeface="+mn-lt"/>
                <a:ea typeface="+mn-ea"/>
                <a:cs typeface="+mn-cs"/>
              </a:rPr>
              <a:t>The opposite is not always true, at least in the old times when Servlet technology first came into existence and the container was called Servlet container</a:t>
            </a:r>
          </a:p>
          <a:p>
            <a:endParaRPr lang="en-US" dirty="0" smtClean="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smtClean="0"/>
              <a:t>Java is perhaps a bit more robust, CGI with Perl better for glue(fork+execute), PHP3 for ease of use and rapid development</a:t>
            </a:r>
          </a:p>
          <a:p>
            <a:endParaRPr lang="en-IN" dirty="0" smtClean="0"/>
          </a:p>
          <a:p>
            <a:endParaRPr lang="en-IN" dirty="0" smtClean="0"/>
          </a:p>
          <a:p>
            <a:r>
              <a:rPr lang="en-IN" dirty="0" smtClean="0"/>
              <a:t>Servlets are run in one process (HTTP server with additional features, which called Servlet Container) and they exist as long as that process exists.</a:t>
            </a:r>
          </a:p>
          <a:p>
            <a:endParaRPr lang="en-IN" dirty="0" smtClean="0"/>
          </a:p>
          <a:p>
            <a:r>
              <a:rPr lang="en-IN" dirty="0" smtClean="0"/>
              <a:t>CGI means every time there's client request, HTTP server creates new instance of process to serve this request. This is performance killer. Additionally, since there's new process per each request, it means CGI can't aggregate data from several requests in memory, as Servlets can, and must resort to external persistent storage (file or DB). This is performance killer as well.</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C77357-EB70-4F94-846C-4CA55E05C838}" type="slidenum">
              <a:rPr lang="en-IN" smtClean="0"/>
              <a:t>4</a:t>
            </a:fld>
            <a:endParaRPr lang="en-IN" dirty="0"/>
          </a:p>
        </p:txBody>
      </p:sp>
    </p:spTree>
    <p:extLst>
      <p:ext uri="{BB962C8B-B14F-4D97-AF65-F5344CB8AC3E}">
        <p14:creationId xmlns:p14="http://schemas.microsoft.com/office/powerpoint/2010/main" val="1737132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Spring Design 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1. MVC - The advantage with Spring MVC is that your controllers are POJOs as opposed to being servlets. This makes for easier testing of controllers.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2. Front controller - Spring provides "DispatcherServlet" to ensure an incoming request gets dispatched to your controllers.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3. View Helper - Spring has a number of custom JSP tags, and velocity macros, to assist in separating code from presentation in views.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4. Singleton - Beans defined in spring config files are singletons by default.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5. Prototype - Instance type can be prototype.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6. Factory - Used for loading beans through BeanFactory and Application context.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7. Builder - Spring provides programmatic means of constructing BeanDefinitions using the builder pattern through Class "BeanDefinitionBuilder".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8. Template - Used extensively to deal with boilerplate repeated code (such as closing connections cleanly, etc...). For example JdbcTemplate.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9. Proxy - Used in AOP &amp; Remoting.</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10. DI/IOC - It is central to the whole BeanFactory/ApplicationContext stuff.</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smtClean="0"/>
              <a:t>Computers -&gt; Number crunchers to social, economic and knowledge platform</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3"/>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354682506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pPr/>
              <a:t>9/30/2013</a:t>
            </a:fld>
            <a:endParaRPr lang="en-US" dirty="0"/>
          </a:p>
        </p:txBody>
      </p:sp>
      <p:sp>
        <p:nvSpPr>
          <p:cNvPr id="4" name="Footer Placeholder 4"/>
          <p:cNvSpPr>
            <a:spLocks noGrp="1"/>
          </p:cNvSpPr>
          <p:nvPr>
            <p:ph type="ftr" sz="quarter" idx="11"/>
          </p:nvPr>
        </p:nvSpPr>
        <p:spPr>
          <a:xfrm>
            <a:off x="3352800" y="4767263"/>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0"/>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79"/>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1"/>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91" r:id="rId14"/>
    <p:sldLayoutId id="2147483661" r:id="rId15"/>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16.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25.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27.xml"/><Relationship Id="rId4" Type="http://schemas.openxmlformats.org/officeDocument/2006/relationships/image" Target="../media/image22.gi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www.eclipse.org/downloads/packages/eclipse-ide-java-ee-developers/junosr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hyperlink" Target="http://www.eclipse.org/downloads/download.php?file=/technology/epp/downloads/release/juno/SR1/eclipse-jee-juno-SR1-win32-x86_64.zip"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tomcat.apache.org/download-60.c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download.nextag.com/apache/tomcat/tomcat-6/v6.0.37/bin/apache-tomcat-6.0.37.zip"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springsource.org/download/community"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3.amazonaws.com/dist.springframework.org/release/SPR/spring-framework-3.0.1.RELEASE-dependencies.zip" TargetMode="External"/><Relationship Id="rId4" Type="http://schemas.openxmlformats.org/officeDocument/2006/relationships/hyperlink" Target="http://s3.amazonaws.com/dist.springframework.org/release/SPR/spring-framework-3.0.1.RELEASE.zip"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springsource.org/downloads/sts-ggt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1.xml"/><Relationship Id="rId1" Type="http://schemas.openxmlformats.org/officeDocument/2006/relationships/tags" Target="../tags/tag29.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hyperlink" Target="http://info.cern.ch/hypertext/WWW/TheProject.html" TargetMode="External"/><Relationship Id="rId3" Type="http://schemas.openxmlformats.org/officeDocument/2006/relationships/tags" Target="../tags/tag5.xml"/><Relationship Id="rId7" Type="http://schemas.openxmlformats.org/officeDocument/2006/relationships/image" Target="../media/image7.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6.xml"/><Relationship Id="rId9" Type="http://schemas.openxmlformats.org/officeDocument/2006/relationships/hyperlink" Target="http://www.w3.org/History/19921103-hypertext/hypertext/WWW/TheProject.html" TargetMode="Externa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56272" y="1847274"/>
            <a:ext cx="6180224" cy="1102519"/>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8" y="357505"/>
            <a:ext cx="3042138"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a:xfrm>
            <a:off x="1907704" y="1059582"/>
            <a:ext cx="80772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Web</a:t>
            </a:r>
            <a:r>
              <a:rPr lang="en-US" dirty="0" smtClean="0">
                <a:solidFill>
                  <a:srgbClr val="003300"/>
                </a:solidFill>
              </a:rPr>
              <a:t> </a:t>
            </a:r>
            <a:r>
              <a:rPr lang="en-US" sz="4000" b="1" cap="small" dirty="0">
                <a:solidFill>
                  <a:srgbClr val="003300"/>
                </a:solidFill>
              </a:rPr>
              <a:t>Framework</a:t>
            </a:r>
            <a:r>
              <a:rPr lang="en-US" dirty="0" smtClean="0">
                <a:solidFill>
                  <a:srgbClr val="003300"/>
                </a:solidFill>
              </a:rPr>
              <a:t> </a:t>
            </a:r>
            <a:r>
              <a:rPr lang="en-US" sz="4000" b="1" cap="small" dirty="0">
                <a:solidFill>
                  <a:srgbClr val="003300"/>
                </a:solidFill>
              </a:rPr>
              <a:t>Timeline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2129527"/>
            <a:ext cx="9073008" cy="2980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474616"/>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743538" y="3227497"/>
            <a:ext cx="77534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4056" y="2184266"/>
            <a:ext cx="1728192" cy="594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B050"/>
                </a:solidFill>
              </a:rPr>
              <a:t>Spring framework  released  </a:t>
            </a:r>
            <a:r>
              <a:rPr lang="en-US" sz="1400" dirty="0" smtClean="0">
                <a:solidFill>
                  <a:srgbClr val="00B050"/>
                </a:solidFill>
              </a:rPr>
              <a:t>under apache 2.0 in June</a:t>
            </a:r>
            <a:endParaRPr lang="en-IN" sz="1400" dirty="0">
              <a:solidFill>
                <a:srgbClr val="00B050"/>
              </a:solidFill>
            </a:endParaRPr>
          </a:p>
        </p:txBody>
      </p:sp>
      <p:cxnSp>
        <p:nvCxnSpPr>
          <p:cNvPr id="7" name="Straight Connector 6"/>
          <p:cNvCxnSpPr/>
          <p:nvPr/>
        </p:nvCxnSpPr>
        <p:spPr>
          <a:xfrm>
            <a:off x="773290" y="3099671"/>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4056" y="2957045"/>
            <a:ext cx="647634" cy="307777"/>
          </a:xfrm>
          <a:prstGeom prst="rect">
            <a:avLst/>
          </a:prstGeom>
          <a:noFill/>
        </p:spPr>
        <p:txBody>
          <a:bodyPr wrap="square" rtlCol="0">
            <a:spAutoFit/>
          </a:bodyPr>
          <a:lstStyle/>
          <a:p>
            <a:r>
              <a:rPr lang="en-US" sz="1400" dirty="0" smtClean="0"/>
              <a:t>2003</a:t>
            </a:r>
            <a:endParaRPr lang="en-IN" sz="1400" dirty="0"/>
          </a:p>
        </p:txBody>
      </p:sp>
      <p:grpSp>
        <p:nvGrpSpPr>
          <p:cNvPr id="9" name="Group 8"/>
          <p:cNvGrpSpPr/>
          <p:nvPr/>
        </p:nvGrpSpPr>
        <p:grpSpPr>
          <a:xfrm>
            <a:off x="7632848" y="2961377"/>
            <a:ext cx="647634" cy="307777"/>
            <a:chOff x="7236296" y="1915200"/>
            <a:chExt cx="576064" cy="1923716"/>
          </a:xfrm>
        </p:grpSpPr>
        <p:cxnSp>
          <p:nvCxnSpPr>
            <p:cNvPr id="10" name="Straight Connector 9"/>
            <p:cNvCxnSpPr/>
            <p:nvPr/>
          </p:nvCxnSpPr>
          <p:spPr>
            <a:xfrm>
              <a:off x="7524328" y="2214274"/>
              <a:ext cx="0" cy="561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6296" y="1915200"/>
              <a:ext cx="576064" cy="1923716"/>
            </a:xfrm>
            <a:prstGeom prst="rect">
              <a:avLst/>
            </a:prstGeom>
            <a:noFill/>
          </p:spPr>
          <p:txBody>
            <a:bodyPr wrap="square" rtlCol="0">
              <a:spAutoFit/>
            </a:bodyPr>
            <a:lstStyle/>
            <a:p>
              <a:r>
                <a:rPr lang="en-US" sz="1400" dirty="0" smtClean="0"/>
                <a:t>2013</a:t>
              </a:r>
              <a:endParaRPr lang="en-IN" sz="1400" dirty="0"/>
            </a:p>
          </p:txBody>
        </p:sp>
      </p:grpSp>
      <p:cxnSp>
        <p:nvCxnSpPr>
          <p:cNvPr id="12" name="Straight Connector 11"/>
          <p:cNvCxnSpPr/>
          <p:nvPr/>
        </p:nvCxnSpPr>
        <p:spPr>
          <a:xfrm>
            <a:off x="7236585" y="3080943"/>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12768" y="2957257"/>
            <a:ext cx="647634" cy="307777"/>
          </a:xfrm>
          <a:prstGeom prst="rect">
            <a:avLst/>
          </a:prstGeom>
          <a:noFill/>
        </p:spPr>
        <p:txBody>
          <a:bodyPr wrap="square" rtlCol="0">
            <a:spAutoFit/>
          </a:bodyPr>
          <a:lstStyle/>
          <a:p>
            <a:r>
              <a:rPr lang="en-US" sz="1400" dirty="0" smtClean="0"/>
              <a:t>2012</a:t>
            </a:r>
            <a:endParaRPr lang="en-IN" sz="1400" dirty="0"/>
          </a:p>
        </p:txBody>
      </p:sp>
      <p:cxnSp>
        <p:nvCxnSpPr>
          <p:cNvPr id="14" name="Straight Connector 13"/>
          <p:cNvCxnSpPr/>
          <p:nvPr/>
        </p:nvCxnSpPr>
        <p:spPr>
          <a:xfrm>
            <a:off x="6507559" y="3090532"/>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64696" y="2957435"/>
            <a:ext cx="647634" cy="307777"/>
          </a:xfrm>
          <a:prstGeom prst="rect">
            <a:avLst/>
          </a:prstGeom>
          <a:noFill/>
        </p:spPr>
        <p:txBody>
          <a:bodyPr wrap="square" rtlCol="0">
            <a:spAutoFit/>
          </a:bodyPr>
          <a:lstStyle/>
          <a:p>
            <a:r>
              <a:rPr lang="en-US" sz="1400" dirty="0" smtClean="0"/>
              <a:t>2011</a:t>
            </a:r>
            <a:endParaRPr lang="en-IN" sz="1400" dirty="0"/>
          </a:p>
        </p:txBody>
      </p:sp>
      <p:cxnSp>
        <p:nvCxnSpPr>
          <p:cNvPr id="16" name="Straight Connector 15"/>
          <p:cNvCxnSpPr/>
          <p:nvPr/>
        </p:nvCxnSpPr>
        <p:spPr>
          <a:xfrm>
            <a:off x="5796425" y="3092807"/>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72608" y="2948362"/>
            <a:ext cx="647634" cy="307777"/>
          </a:xfrm>
          <a:prstGeom prst="rect">
            <a:avLst/>
          </a:prstGeom>
          <a:noFill/>
        </p:spPr>
        <p:txBody>
          <a:bodyPr wrap="square" rtlCol="0">
            <a:spAutoFit/>
          </a:bodyPr>
          <a:lstStyle/>
          <a:p>
            <a:r>
              <a:rPr lang="en-US" sz="1400" dirty="0" smtClean="0"/>
              <a:t>2010</a:t>
            </a:r>
            <a:endParaRPr lang="en-IN" sz="1400" dirty="0"/>
          </a:p>
        </p:txBody>
      </p:sp>
      <p:cxnSp>
        <p:nvCxnSpPr>
          <p:cNvPr id="18" name="Straight Connector 17"/>
          <p:cNvCxnSpPr/>
          <p:nvPr/>
        </p:nvCxnSpPr>
        <p:spPr>
          <a:xfrm>
            <a:off x="5040561" y="3102367"/>
            <a:ext cx="1" cy="13732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77242" y="2929290"/>
            <a:ext cx="647634" cy="307777"/>
          </a:xfrm>
          <a:prstGeom prst="rect">
            <a:avLst/>
          </a:prstGeom>
          <a:noFill/>
        </p:spPr>
        <p:txBody>
          <a:bodyPr wrap="square" rtlCol="0">
            <a:spAutoFit/>
          </a:bodyPr>
          <a:lstStyle/>
          <a:p>
            <a:r>
              <a:rPr lang="en-US" sz="1400" dirty="0" smtClean="0"/>
              <a:t>2009</a:t>
            </a:r>
            <a:endParaRPr lang="en-IN" sz="1400" dirty="0"/>
          </a:p>
        </p:txBody>
      </p:sp>
      <p:cxnSp>
        <p:nvCxnSpPr>
          <p:cNvPr id="20" name="Straight Connector 19"/>
          <p:cNvCxnSpPr/>
          <p:nvPr/>
        </p:nvCxnSpPr>
        <p:spPr>
          <a:xfrm>
            <a:off x="2958025" y="3060523"/>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34208" y="2961377"/>
            <a:ext cx="647634" cy="307777"/>
          </a:xfrm>
          <a:prstGeom prst="rect">
            <a:avLst/>
          </a:prstGeom>
          <a:noFill/>
        </p:spPr>
        <p:txBody>
          <a:bodyPr wrap="square" rtlCol="0">
            <a:spAutoFit/>
          </a:bodyPr>
          <a:lstStyle/>
          <a:p>
            <a:r>
              <a:rPr lang="en-US" sz="1400" dirty="0" smtClean="0"/>
              <a:t>2006</a:t>
            </a:r>
            <a:endParaRPr lang="en-IN" sz="1400" dirty="0"/>
          </a:p>
        </p:txBody>
      </p:sp>
      <p:cxnSp>
        <p:nvCxnSpPr>
          <p:cNvPr id="22" name="Straight Connector 21"/>
          <p:cNvCxnSpPr/>
          <p:nvPr/>
        </p:nvCxnSpPr>
        <p:spPr>
          <a:xfrm>
            <a:off x="4344194" y="3096747"/>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29608" y="2941994"/>
            <a:ext cx="647634" cy="307777"/>
          </a:xfrm>
          <a:prstGeom prst="rect">
            <a:avLst/>
          </a:prstGeom>
          <a:noFill/>
        </p:spPr>
        <p:txBody>
          <a:bodyPr wrap="square" rtlCol="0">
            <a:spAutoFit/>
          </a:bodyPr>
          <a:lstStyle/>
          <a:p>
            <a:r>
              <a:rPr lang="en-US" sz="1400" dirty="0" smtClean="0"/>
              <a:t>2008</a:t>
            </a:r>
            <a:endParaRPr lang="en-IN" sz="1400" dirty="0"/>
          </a:p>
        </p:txBody>
      </p:sp>
      <p:cxnSp>
        <p:nvCxnSpPr>
          <p:cNvPr id="24" name="Straight Connector 23"/>
          <p:cNvCxnSpPr/>
          <p:nvPr/>
        </p:nvCxnSpPr>
        <p:spPr>
          <a:xfrm>
            <a:off x="3633655" y="3092807"/>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730" y="2948362"/>
            <a:ext cx="647634" cy="307777"/>
          </a:xfrm>
          <a:prstGeom prst="rect">
            <a:avLst/>
          </a:prstGeom>
          <a:noFill/>
        </p:spPr>
        <p:txBody>
          <a:bodyPr wrap="square" rtlCol="0">
            <a:spAutoFit/>
          </a:bodyPr>
          <a:lstStyle/>
          <a:p>
            <a:r>
              <a:rPr lang="en-US" sz="1400" dirty="0" smtClean="0"/>
              <a:t>2007</a:t>
            </a:r>
            <a:endParaRPr lang="en-IN" sz="1400" dirty="0"/>
          </a:p>
        </p:txBody>
      </p:sp>
      <p:cxnSp>
        <p:nvCxnSpPr>
          <p:cNvPr id="26" name="Straight Connector 25"/>
          <p:cNvCxnSpPr/>
          <p:nvPr/>
        </p:nvCxnSpPr>
        <p:spPr>
          <a:xfrm>
            <a:off x="2198968" y="3095741"/>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48518" y="2950000"/>
            <a:ext cx="647634" cy="307777"/>
          </a:xfrm>
          <a:prstGeom prst="rect">
            <a:avLst/>
          </a:prstGeom>
          <a:noFill/>
        </p:spPr>
        <p:txBody>
          <a:bodyPr wrap="square" rtlCol="0">
            <a:spAutoFit/>
          </a:bodyPr>
          <a:lstStyle/>
          <a:p>
            <a:r>
              <a:rPr lang="en-US" sz="1400" dirty="0" smtClean="0"/>
              <a:t>2005</a:t>
            </a:r>
            <a:endParaRPr lang="en-IN" sz="1400" dirty="0"/>
          </a:p>
        </p:txBody>
      </p:sp>
      <p:cxnSp>
        <p:nvCxnSpPr>
          <p:cNvPr id="28" name="Straight Connector 27"/>
          <p:cNvCxnSpPr/>
          <p:nvPr/>
        </p:nvCxnSpPr>
        <p:spPr>
          <a:xfrm>
            <a:off x="1473509" y="3099799"/>
            <a:ext cx="0" cy="1377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71733" y="2957435"/>
            <a:ext cx="647634" cy="307777"/>
          </a:xfrm>
          <a:prstGeom prst="rect">
            <a:avLst/>
          </a:prstGeom>
          <a:noFill/>
        </p:spPr>
        <p:txBody>
          <a:bodyPr wrap="square" rtlCol="0">
            <a:spAutoFit/>
          </a:bodyPr>
          <a:lstStyle/>
          <a:p>
            <a:r>
              <a:rPr lang="en-US" sz="1400" dirty="0" smtClean="0"/>
              <a:t>2004</a:t>
            </a:r>
            <a:endParaRPr lang="en-IN" sz="1400" dirty="0"/>
          </a:p>
        </p:txBody>
      </p:sp>
      <p:sp>
        <p:nvSpPr>
          <p:cNvPr id="30" name="Rectangle 29"/>
          <p:cNvSpPr/>
          <p:nvPr/>
        </p:nvSpPr>
        <p:spPr>
          <a:xfrm>
            <a:off x="792088" y="3628526"/>
            <a:ext cx="1800200" cy="59406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First milestone 1.0 </a:t>
            </a:r>
            <a:r>
              <a:rPr lang="en-US" sz="1400" dirty="0" smtClean="0">
                <a:solidFill>
                  <a:srgbClr val="C00000"/>
                </a:solidFill>
              </a:rPr>
              <a:t>released in March 04, Sep 04 </a:t>
            </a:r>
            <a:r>
              <a:rPr lang="en-US" sz="1400" dirty="0">
                <a:solidFill>
                  <a:srgbClr val="C00000"/>
                </a:solidFill>
              </a:rPr>
              <a:t>&amp;</a:t>
            </a:r>
            <a:r>
              <a:rPr lang="en-US" sz="1400" dirty="0" smtClean="0">
                <a:solidFill>
                  <a:srgbClr val="C00000"/>
                </a:solidFill>
              </a:rPr>
              <a:t>march 05</a:t>
            </a:r>
            <a:endParaRPr lang="en-IN" sz="1400" dirty="0">
              <a:solidFill>
                <a:srgbClr val="C00000"/>
              </a:solidFill>
            </a:endParaRPr>
          </a:p>
        </p:txBody>
      </p:sp>
      <p:sp>
        <p:nvSpPr>
          <p:cNvPr id="31" name="Rectangle 30"/>
          <p:cNvSpPr/>
          <p:nvPr/>
        </p:nvSpPr>
        <p:spPr>
          <a:xfrm>
            <a:off x="2468634" y="2190872"/>
            <a:ext cx="1728192" cy="594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00B050"/>
                </a:solidFill>
              </a:rPr>
              <a:t>Spring 2.0 </a:t>
            </a:r>
            <a:r>
              <a:rPr lang="en-US" sz="1400" dirty="0" smtClean="0">
                <a:solidFill>
                  <a:srgbClr val="00B050"/>
                </a:solidFill>
              </a:rPr>
              <a:t>released in October</a:t>
            </a:r>
            <a:endParaRPr lang="en-IN" sz="1400" dirty="0">
              <a:solidFill>
                <a:srgbClr val="00B050"/>
              </a:solidFill>
            </a:endParaRPr>
          </a:p>
        </p:txBody>
      </p:sp>
      <p:sp>
        <p:nvSpPr>
          <p:cNvPr id="32" name="Rectangle 31"/>
          <p:cNvSpPr/>
          <p:nvPr/>
        </p:nvSpPr>
        <p:spPr>
          <a:xfrm>
            <a:off x="3240360" y="3628526"/>
            <a:ext cx="1224136" cy="59406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Spring 2.5 </a:t>
            </a:r>
            <a:r>
              <a:rPr lang="en-US" sz="1400" dirty="0" smtClean="0">
                <a:solidFill>
                  <a:srgbClr val="C00000"/>
                </a:solidFill>
              </a:rPr>
              <a:t>released in November</a:t>
            </a:r>
            <a:endParaRPr lang="en-IN" sz="1400" dirty="0">
              <a:solidFill>
                <a:srgbClr val="C00000"/>
              </a:solidFill>
            </a:endParaRPr>
          </a:p>
        </p:txBody>
      </p:sp>
      <p:sp>
        <p:nvSpPr>
          <p:cNvPr id="33" name="Rectangle 32"/>
          <p:cNvSpPr/>
          <p:nvPr/>
        </p:nvSpPr>
        <p:spPr>
          <a:xfrm>
            <a:off x="4822374" y="2232196"/>
            <a:ext cx="1061864" cy="53745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00B050"/>
                </a:solidFill>
              </a:rPr>
              <a:t>Spring </a:t>
            </a:r>
            <a:r>
              <a:rPr lang="en-IN" sz="1400" b="1" dirty="0" smtClean="0">
                <a:solidFill>
                  <a:srgbClr val="00B050"/>
                </a:solidFill>
              </a:rPr>
              <a:t>3.0 </a:t>
            </a:r>
            <a:r>
              <a:rPr lang="en-IN" sz="1400" dirty="0" smtClean="0">
                <a:solidFill>
                  <a:srgbClr val="00B050"/>
                </a:solidFill>
              </a:rPr>
              <a:t>released in December </a:t>
            </a:r>
            <a:endParaRPr lang="en-IN" sz="1400" dirty="0">
              <a:solidFill>
                <a:srgbClr val="00B050"/>
              </a:solidFill>
            </a:endParaRPr>
          </a:p>
        </p:txBody>
      </p:sp>
      <p:sp>
        <p:nvSpPr>
          <p:cNvPr id="34" name="Rectangle 33"/>
          <p:cNvSpPr/>
          <p:nvPr/>
        </p:nvSpPr>
        <p:spPr>
          <a:xfrm>
            <a:off x="6502057" y="3536792"/>
            <a:ext cx="1014071" cy="685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C00000"/>
                </a:solidFill>
              </a:rPr>
              <a:t>Spring 3.1 </a:t>
            </a:r>
            <a:r>
              <a:rPr lang="en-IN" sz="1400" dirty="0" smtClean="0">
                <a:solidFill>
                  <a:srgbClr val="C00000"/>
                </a:solidFill>
              </a:rPr>
              <a:t>released in December</a:t>
            </a:r>
            <a:endParaRPr lang="en-IN" sz="1400" dirty="0">
              <a:solidFill>
                <a:srgbClr val="C00000"/>
              </a:solidFill>
            </a:endParaRPr>
          </a:p>
        </p:txBody>
      </p:sp>
      <p:sp>
        <p:nvSpPr>
          <p:cNvPr id="35" name="Rectangle 34"/>
          <p:cNvSpPr/>
          <p:nvPr/>
        </p:nvSpPr>
        <p:spPr>
          <a:xfrm>
            <a:off x="6623363" y="2184234"/>
            <a:ext cx="2223399" cy="6116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rgbClr val="00B050"/>
                </a:solidFill>
              </a:rPr>
              <a:t>The </a:t>
            </a:r>
            <a:r>
              <a:rPr lang="en-IN" sz="1400" b="1" dirty="0">
                <a:solidFill>
                  <a:srgbClr val="00B050"/>
                </a:solidFill>
              </a:rPr>
              <a:t>current version is 3.2.3</a:t>
            </a:r>
            <a:r>
              <a:rPr lang="en-IN" sz="1400" dirty="0">
                <a:solidFill>
                  <a:srgbClr val="00B050"/>
                </a:solidFill>
              </a:rPr>
              <a:t>, which was released in May </a:t>
            </a:r>
          </a:p>
        </p:txBody>
      </p:sp>
      <p:cxnSp>
        <p:nvCxnSpPr>
          <p:cNvPr id="36" name="Straight Arrow Connector 35"/>
          <p:cNvCxnSpPr/>
          <p:nvPr/>
        </p:nvCxnSpPr>
        <p:spPr>
          <a:xfrm>
            <a:off x="1069577" y="2777904"/>
            <a:ext cx="0" cy="45867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582042" y="3259772"/>
            <a:ext cx="0" cy="363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370309" y="3250484"/>
            <a:ext cx="0" cy="363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332731" y="2786774"/>
            <a:ext cx="19605" cy="440393"/>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196826" y="3223376"/>
            <a:ext cx="0" cy="400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Down Arrow 40"/>
          <p:cNvSpPr/>
          <p:nvPr/>
        </p:nvSpPr>
        <p:spPr>
          <a:xfrm>
            <a:off x="2844316" y="3239636"/>
            <a:ext cx="180020" cy="1090968"/>
          </a:xfrm>
          <a:prstGeom prst="downArrow">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solidFill>
            </a:endParaRPr>
          </a:p>
        </p:txBody>
      </p:sp>
      <p:sp>
        <p:nvSpPr>
          <p:cNvPr id="42" name="Oval 41"/>
          <p:cNvSpPr/>
          <p:nvPr/>
        </p:nvSpPr>
        <p:spPr>
          <a:xfrm>
            <a:off x="1656184" y="4356017"/>
            <a:ext cx="2664296" cy="76150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C00000"/>
                </a:solidFill>
              </a:rPr>
              <a:t>won a Jolt productivity </a:t>
            </a:r>
            <a:r>
              <a:rPr lang="en-IN" sz="1400" dirty="0" smtClean="0">
                <a:solidFill>
                  <a:srgbClr val="C00000"/>
                </a:solidFill>
              </a:rPr>
              <a:t>and </a:t>
            </a:r>
            <a:r>
              <a:rPr lang="en-IN" sz="1400" dirty="0">
                <a:solidFill>
                  <a:srgbClr val="C00000"/>
                </a:solidFill>
              </a:rPr>
              <a:t>a JAX Innovation Award </a:t>
            </a:r>
          </a:p>
        </p:txBody>
      </p:sp>
      <p:cxnSp>
        <p:nvCxnSpPr>
          <p:cNvPr id="43" name="Straight Arrow Connector 42"/>
          <p:cNvCxnSpPr/>
          <p:nvPr/>
        </p:nvCxnSpPr>
        <p:spPr>
          <a:xfrm>
            <a:off x="5496883" y="2776242"/>
            <a:ext cx="0" cy="46145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058520" y="3239636"/>
            <a:ext cx="1" cy="297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168021" y="2805127"/>
            <a:ext cx="1" cy="43506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512" y="948748"/>
            <a:ext cx="9144000" cy="707886"/>
          </a:xfrm>
          <a:prstGeom prst="rect">
            <a:avLst/>
          </a:prstGeom>
          <a:noFill/>
        </p:spPr>
        <p:txBody>
          <a:bodyPr wrap="square" rtlCol="0">
            <a:spAutoFit/>
          </a:bodyPr>
          <a:lstStyle/>
          <a:p>
            <a:pPr algn="r"/>
            <a:r>
              <a:rPr lang="en-US" sz="4000" b="1" cap="small" dirty="0">
                <a:solidFill>
                  <a:srgbClr val="003300"/>
                </a:solidFill>
                <a:latin typeface="+mj-lt"/>
                <a:ea typeface="+mj-ea"/>
                <a:cs typeface="+mj-cs"/>
              </a:rPr>
              <a:t>Spring framework timeline</a:t>
            </a:r>
            <a:endParaRPr lang="en-IN" sz="4000" b="1" cap="small" dirty="0">
              <a:solidFill>
                <a:srgbClr val="003300"/>
              </a:solidFill>
              <a:latin typeface="+mj-lt"/>
              <a:ea typeface="+mj-ea"/>
              <a:cs typeface="+mj-cs"/>
            </a:endParaRPr>
          </a:p>
        </p:txBody>
      </p:sp>
    </p:spTree>
    <p:extLst>
      <p:ext uri="{BB962C8B-B14F-4D97-AF65-F5344CB8AC3E}">
        <p14:creationId xmlns:p14="http://schemas.microsoft.com/office/powerpoint/2010/main" val="27696069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1" grpId="0" animBg="1"/>
      <p:bldP spid="32" grpId="0" animBg="1"/>
      <p:bldP spid="33" grpId="0" animBg="1"/>
      <p:bldP spid="34" grpId="0" animBg="1"/>
      <p:bldP spid="35"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52105283"/>
              </p:ext>
            </p:extLst>
          </p:nvPr>
        </p:nvGraphicFramePr>
        <p:xfrm>
          <a:off x="1691680" y="2409732"/>
          <a:ext cx="6408712" cy="1257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92522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custDataLst>
              <p:tags r:id="rId1"/>
            </p:custDataLst>
          </p:nvPr>
        </p:nvSpPr>
        <p:spPr>
          <a:xfrm>
            <a:off x="946992" y="2686608"/>
            <a:ext cx="3186809"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cap="small" dirty="0">
                <a:solidFill>
                  <a:srgbClr val="003300"/>
                </a:solidFill>
              </a:rPr>
              <a:t>Code Samples</a:t>
            </a:r>
          </a:p>
          <a:p>
            <a:endParaRPr lang="en-US" dirty="0"/>
          </a:p>
        </p:txBody>
      </p:sp>
      <p:sp>
        <p:nvSpPr>
          <p:cNvPr id="16" name="Oval 15"/>
          <p:cNvSpPr/>
          <p:nvPr/>
        </p:nvSpPr>
        <p:spPr>
          <a:xfrm>
            <a:off x="4999038" y="279890"/>
            <a:ext cx="2160240" cy="486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a:t>
            </a:r>
            <a:endParaRPr lang="en-IN" dirty="0"/>
          </a:p>
        </p:txBody>
      </p:sp>
      <p:sp>
        <p:nvSpPr>
          <p:cNvPr id="17" name="Oval 16"/>
          <p:cNvSpPr/>
          <p:nvPr/>
        </p:nvSpPr>
        <p:spPr>
          <a:xfrm>
            <a:off x="4997896" y="3850234"/>
            <a:ext cx="2160240" cy="486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Struts</a:t>
            </a:r>
          </a:p>
        </p:txBody>
      </p:sp>
      <p:sp>
        <p:nvSpPr>
          <p:cNvPr id="18" name="Oval 17"/>
          <p:cNvSpPr/>
          <p:nvPr/>
        </p:nvSpPr>
        <p:spPr>
          <a:xfrm>
            <a:off x="4133801" y="1058033"/>
            <a:ext cx="3888431" cy="409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CGI(e.g. with </a:t>
            </a:r>
            <a:r>
              <a:rPr lang="en-US" dirty="0" smtClean="0"/>
              <a:t>Perl)</a:t>
            </a:r>
            <a:endParaRPr lang="en-US" dirty="0"/>
          </a:p>
        </p:txBody>
      </p:sp>
      <p:sp>
        <p:nvSpPr>
          <p:cNvPr id="19" name="Oval 18"/>
          <p:cNvSpPr/>
          <p:nvPr/>
        </p:nvSpPr>
        <p:spPr>
          <a:xfrm>
            <a:off x="4986848" y="1646612"/>
            <a:ext cx="2160240" cy="486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Servlets</a:t>
            </a:r>
            <a:endParaRPr lang="en-US" dirty="0"/>
          </a:p>
        </p:txBody>
      </p:sp>
      <p:sp>
        <p:nvSpPr>
          <p:cNvPr id="20" name="Oval 19"/>
          <p:cNvSpPr/>
          <p:nvPr/>
        </p:nvSpPr>
        <p:spPr>
          <a:xfrm>
            <a:off x="4999040" y="2402696"/>
            <a:ext cx="2160240" cy="486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JSP</a:t>
            </a:r>
            <a:endParaRPr lang="en-IN" dirty="0"/>
          </a:p>
        </p:txBody>
      </p:sp>
      <p:sp>
        <p:nvSpPr>
          <p:cNvPr id="21" name="Oval 20"/>
          <p:cNvSpPr/>
          <p:nvPr/>
        </p:nvSpPr>
        <p:spPr>
          <a:xfrm>
            <a:off x="4674432" y="3104774"/>
            <a:ext cx="2799928" cy="486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MVC 1 &amp;2 (Servlet+JSP)</a:t>
            </a:r>
            <a:endParaRPr lang="en-IN" dirty="0"/>
          </a:p>
        </p:txBody>
      </p:sp>
      <p:sp>
        <p:nvSpPr>
          <p:cNvPr id="22" name="Oval 21"/>
          <p:cNvSpPr/>
          <p:nvPr/>
        </p:nvSpPr>
        <p:spPr>
          <a:xfrm>
            <a:off x="4997896" y="4581224"/>
            <a:ext cx="2160240" cy="486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a:t>
            </a:r>
            <a:endParaRPr lang="en-IN" dirty="0"/>
          </a:p>
        </p:txBody>
      </p:sp>
      <p:cxnSp>
        <p:nvCxnSpPr>
          <p:cNvPr id="23" name="Straight Arrow Connector 22"/>
          <p:cNvCxnSpPr/>
          <p:nvPr/>
        </p:nvCxnSpPr>
        <p:spPr>
          <a:xfrm>
            <a:off x="6066966" y="765945"/>
            <a:ext cx="1" cy="2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066967" y="1376583"/>
            <a:ext cx="1" cy="2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66968" y="2110609"/>
            <a:ext cx="1" cy="2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66965" y="2812686"/>
            <a:ext cx="1" cy="2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66969" y="3590829"/>
            <a:ext cx="1" cy="2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66964" y="4308856"/>
            <a:ext cx="1" cy="2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93364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80528" y="459135"/>
            <a:ext cx="90488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4000" b="1" cap="small" dirty="0">
                <a:solidFill>
                  <a:srgbClr val="003300"/>
                </a:solidFill>
              </a:rPr>
              <a:t>Code</a:t>
            </a:r>
            <a:r>
              <a:rPr lang="en-US" b="1" dirty="0" smtClean="0">
                <a:solidFill>
                  <a:srgbClr val="003300"/>
                </a:solidFill>
              </a:rPr>
              <a:t> </a:t>
            </a:r>
            <a:r>
              <a:rPr lang="en-US" sz="4000" b="1" cap="small" dirty="0">
                <a:solidFill>
                  <a:srgbClr val="003300"/>
                </a:solidFill>
              </a:rPr>
              <a:t>Sample Story Board</a:t>
            </a:r>
          </a:p>
          <a:p>
            <a:endParaRPr lang="en-US" sz="4000" b="1" cap="small" dirty="0">
              <a:solidFill>
                <a:srgbClr val="003300"/>
              </a:solidFill>
            </a:endParaRPr>
          </a:p>
        </p:txBody>
      </p:sp>
      <p:sp>
        <p:nvSpPr>
          <p:cNvPr id="5" name="Oval 4"/>
          <p:cNvSpPr/>
          <p:nvPr/>
        </p:nvSpPr>
        <p:spPr>
          <a:xfrm>
            <a:off x="611560" y="2215043"/>
            <a:ext cx="1812504" cy="74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 Customer</a:t>
            </a:r>
            <a:endParaRPr lang="en-US" dirty="0"/>
          </a:p>
        </p:txBody>
      </p:sp>
      <p:sp>
        <p:nvSpPr>
          <p:cNvPr id="6" name="Cube 5"/>
          <p:cNvSpPr/>
          <p:nvPr/>
        </p:nvSpPr>
        <p:spPr>
          <a:xfrm>
            <a:off x="3995936" y="1159256"/>
            <a:ext cx="2304256" cy="2106234"/>
          </a:xfrm>
          <a:prstGeom prst="cube">
            <a:avLst>
              <a:gd name="adj" fmla="val 16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an 6"/>
          <p:cNvSpPr/>
          <p:nvPr/>
        </p:nvSpPr>
        <p:spPr>
          <a:xfrm>
            <a:off x="7380312" y="1437624"/>
            <a:ext cx="1224136" cy="13501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IN" dirty="0"/>
          </a:p>
        </p:txBody>
      </p:sp>
      <p:sp>
        <p:nvSpPr>
          <p:cNvPr id="8" name="Cube 7"/>
          <p:cNvSpPr/>
          <p:nvPr/>
        </p:nvSpPr>
        <p:spPr>
          <a:xfrm>
            <a:off x="4595516" y="1612001"/>
            <a:ext cx="1272629" cy="42376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User Accounts</a:t>
            </a:r>
            <a:endParaRPr lang="en-IN" sz="1300" dirty="0"/>
          </a:p>
        </p:txBody>
      </p:sp>
      <p:sp>
        <p:nvSpPr>
          <p:cNvPr id="9" name="Cube 8"/>
          <p:cNvSpPr/>
          <p:nvPr/>
        </p:nvSpPr>
        <p:spPr>
          <a:xfrm>
            <a:off x="4602854" y="2132218"/>
            <a:ext cx="1257951" cy="42376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Cards</a:t>
            </a:r>
            <a:endParaRPr lang="en-IN" sz="1400" dirty="0"/>
          </a:p>
        </p:txBody>
      </p:sp>
      <p:sp>
        <p:nvSpPr>
          <p:cNvPr id="10" name="Cube 9"/>
          <p:cNvSpPr/>
          <p:nvPr/>
        </p:nvSpPr>
        <p:spPr>
          <a:xfrm>
            <a:off x="4595516" y="2655189"/>
            <a:ext cx="1272629" cy="42376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a:t>
            </a:r>
            <a:r>
              <a:rPr lang="en-US" dirty="0" smtClean="0"/>
              <a:t> </a:t>
            </a:r>
            <a:r>
              <a:rPr lang="en-US" sz="1400" dirty="0" smtClean="0"/>
              <a:t>Loans</a:t>
            </a:r>
            <a:endParaRPr lang="en-IN" sz="1400" dirty="0"/>
          </a:p>
        </p:txBody>
      </p:sp>
      <p:sp>
        <p:nvSpPr>
          <p:cNvPr id="11" name="Cube 10"/>
          <p:cNvSpPr/>
          <p:nvPr/>
        </p:nvSpPr>
        <p:spPr>
          <a:xfrm>
            <a:off x="4103570" y="1508150"/>
            <a:ext cx="360040" cy="167189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Logon</a:t>
            </a:r>
            <a:endParaRPr lang="en-IN" dirty="0"/>
          </a:p>
        </p:txBody>
      </p:sp>
      <p:cxnSp>
        <p:nvCxnSpPr>
          <p:cNvPr id="13" name="Straight Arrow Connector 12"/>
          <p:cNvCxnSpPr/>
          <p:nvPr/>
        </p:nvCxnSpPr>
        <p:spPr>
          <a:xfrm flipV="1">
            <a:off x="2267744" y="2035763"/>
            <a:ext cx="1728192" cy="49088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300192" y="2161952"/>
            <a:ext cx="1080120" cy="91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95936" y="1150350"/>
            <a:ext cx="2304256" cy="400110"/>
          </a:xfrm>
          <a:prstGeom prst="rect">
            <a:avLst/>
          </a:prstGeom>
          <a:noFill/>
        </p:spPr>
        <p:txBody>
          <a:bodyPr wrap="square" rtlCol="0">
            <a:spAutoFit/>
          </a:bodyPr>
          <a:lstStyle/>
          <a:p>
            <a:pPr algn="ctr"/>
            <a:r>
              <a:rPr lang="en-US" sz="2000" b="1" dirty="0" smtClean="0">
                <a:solidFill>
                  <a:srgbClr val="FF1515"/>
                </a:solidFill>
              </a:rPr>
              <a:t>Secure Area</a:t>
            </a:r>
            <a:endParaRPr lang="en-IN" sz="2000" b="1" dirty="0">
              <a:solidFill>
                <a:srgbClr val="FF1515"/>
              </a:solidFill>
            </a:endParaRPr>
          </a:p>
        </p:txBody>
      </p:sp>
      <p:sp>
        <p:nvSpPr>
          <p:cNvPr id="22" name="Oval 21"/>
          <p:cNvSpPr/>
          <p:nvPr/>
        </p:nvSpPr>
        <p:spPr>
          <a:xfrm>
            <a:off x="621480" y="3430422"/>
            <a:ext cx="1812504" cy="74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 Prospect</a:t>
            </a:r>
            <a:endParaRPr lang="en-US" dirty="0"/>
          </a:p>
        </p:txBody>
      </p:sp>
      <p:sp>
        <p:nvSpPr>
          <p:cNvPr id="23" name="Cube 22"/>
          <p:cNvSpPr/>
          <p:nvPr/>
        </p:nvSpPr>
        <p:spPr>
          <a:xfrm>
            <a:off x="4007432" y="3412610"/>
            <a:ext cx="2436776" cy="1545459"/>
          </a:xfrm>
          <a:prstGeom prst="cube">
            <a:avLst>
              <a:gd name="adj" fmla="val 16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Cube 23"/>
          <p:cNvSpPr/>
          <p:nvPr/>
        </p:nvSpPr>
        <p:spPr>
          <a:xfrm>
            <a:off x="4223456" y="3737315"/>
            <a:ext cx="1763438" cy="3109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Accounts Offers</a:t>
            </a:r>
            <a:endParaRPr lang="en-IN" dirty="0"/>
          </a:p>
        </p:txBody>
      </p:sp>
      <p:sp>
        <p:nvSpPr>
          <p:cNvPr id="25" name="Cube 24"/>
          <p:cNvSpPr/>
          <p:nvPr/>
        </p:nvSpPr>
        <p:spPr>
          <a:xfrm>
            <a:off x="4223456" y="4148352"/>
            <a:ext cx="1763438" cy="3109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Cards Offers</a:t>
            </a:r>
            <a:endParaRPr lang="en-IN" dirty="0"/>
          </a:p>
        </p:txBody>
      </p:sp>
      <p:sp>
        <p:nvSpPr>
          <p:cNvPr id="26" name="Cube 25"/>
          <p:cNvSpPr/>
          <p:nvPr/>
        </p:nvSpPr>
        <p:spPr>
          <a:xfrm>
            <a:off x="4223456" y="4561690"/>
            <a:ext cx="1763438" cy="3109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Loans Offers</a:t>
            </a:r>
            <a:endParaRPr lang="en-IN" dirty="0"/>
          </a:p>
        </p:txBody>
      </p:sp>
      <p:sp>
        <p:nvSpPr>
          <p:cNvPr id="28" name="TextBox 27"/>
          <p:cNvSpPr txBox="1"/>
          <p:nvPr/>
        </p:nvSpPr>
        <p:spPr>
          <a:xfrm>
            <a:off x="4016956" y="3334399"/>
            <a:ext cx="2427251" cy="400110"/>
          </a:xfrm>
          <a:prstGeom prst="rect">
            <a:avLst/>
          </a:prstGeom>
          <a:noFill/>
        </p:spPr>
        <p:txBody>
          <a:bodyPr wrap="square" rtlCol="0">
            <a:spAutoFit/>
          </a:bodyPr>
          <a:lstStyle/>
          <a:p>
            <a:pPr algn="ctr"/>
            <a:r>
              <a:rPr lang="en-US" sz="2000" b="1" dirty="0" smtClean="0">
                <a:solidFill>
                  <a:srgbClr val="05FF05"/>
                </a:solidFill>
              </a:rPr>
              <a:t>Public Area</a:t>
            </a:r>
            <a:endParaRPr lang="en-IN" sz="2000" b="1" dirty="0">
              <a:solidFill>
                <a:srgbClr val="05FF05"/>
              </a:solidFill>
            </a:endParaRPr>
          </a:p>
        </p:txBody>
      </p:sp>
      <p:cxnSp>
        <p:nvCxnSpPr>
          <p:cNvPr id="29" name="Straight Arrow Connector 28"/>
          <p:cNvCxnSpPr/>
          <p:nvPr/>
        </p:nvCxnSpPr>
        <p:spPr>
          <a:xfrm>
            <a:off x="2424064" y="3892783"/>
            <a:ext cx="1571872" cy="824375"/>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84090" y="2778347"/>
            <a:ext cx="1711847" cy="88454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453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930"/>
            <a:ext cx="9252520" cy="60522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HTML</a:t>
            </a:r>
            <a:r>
              <a:rPr lang="en-US" dirty="0" smtClean="0"/>
              <a:t> </a:t>
            </a:r>
            <a:endParaRPr lang="en-US" dirty="0"/>
          </a:p>
        </p:txBody>
      </p:sp>
      <p:sp>
        <p:nvSpPr>
          <p:cNvPr id="7" name="TextBox 6"/>
          <p:cNvSpPr txBox="1"/>
          <p:nvPr/>
        </p:nvSpPr>
        <p:spPr>
          <a:xfrm>
            <a:off x="847056" y="699542"/>
            <a:ext cx="8316416" cy="646331"/>
          </a:xfrm>
          <a:prstGeom prst="rect">
            <a:avLst/>
          </a:prstGeom>
          <a:noFill/>
        </p:spPr>
        <p:txBody>
          <a:bodyPr wrap="square" rtlCol="0">
            <a:spAutoFit/>
          </a:bodyPr>
          <a:lstStyle/>
          <a:p>
            <a:r>
              <a:rPr lang="en-IN" dirty="0"/>
              <a:t>HTML is OK for static </a:t>
            </a:r>
            <a:r>
              <a:rPr lang="en-IN" dirty="0" smtClean="0"/>
              <a:t>documents/pages, </a:t>
            </a:r>
            <a:r>
              <a:rPr lang="en-IN" dirty="0"/>
              <a:t>but lousy for </a:t>
            </a:r>
            <a:r>
              <a:rPr lang="en-IN" dirty="0" smtClean="0"/>
              <a:t>programs and data handling hence we need better technology which can run on server side and interact with db.</a:t>
            </a:r>
          </a:p>
        </p:txBody>
      </p:sp>
      <p:sp>
        <p:nvSpPr>
          <p:cNvPr id="8" name="TextBox 7"/>
          <p:cNvSpPr txBox="1"/>
          <p:nvPr/>
        </p:nvSpPr>
        <p:spPr>
          <a:xfrm>
            <a:off x="827584" y="1267303"/>
            <a:ext cx="8316416" cy="3908762"/>
          </a:xfrm>
          <a:prstGeom prst="rect">
            <a:avLst/>
          </a:prstGeom>
          <a:noFill/>
        </p:spPr>
        <p:txBody>
          <a:bodyPr wrap="square" rtlCol="0">
            <a:spAutoFit/>
          </a:bodyPr>
          <a:lstStyle/>
          <a:p>
            <a:r>
              <a:rPr lang="en-IN" sz="2400" b="1" dirty="0"/>
              <a:t>Why Build Web </a:t>
            </a:r>
            <a:r>
              <a:rPr lang="en-IN" sz="2400" b="1" dirty="0" smtClean="0"/>
              <a:t>Pages Dynamically</a:t>
            </a:r>
            <a:r>
              <a:rPr lang="en-IN" sz="2400" b="1" dirty="0"/>
              <a:t>?</a:t>
            </a:r>
            <a:endParaRPr lang="en-IN" sz="2400" b="1" dirty="0" smtClean="0"/>
          </a:p>
          <a:p>
            <a:endParaRPr lang="en-IN" b="1" dirty="0"/>
          </a:p>
          <a:p>
            <a:pPr marL="285750" indent="-285750">
              <a:buFont typeface="Wingdings" pitchFamily="2" charset="2"/>
              <a:buChar char="ü"/>
            </a:pPr>
            <a:r>
              <a:rPr lang="en-IN" sz="2000" b="1" dirty="0" smtClean="0"/>
              <a:t>The </a:t>
            </a:r>
            <a:r>
              <a:rPr lang="en-IN" sz="2000" b="1" dirty="0"/>
              <a:t>Web page is based on data submitted </a:t>
            </a:r>
            <a:r>
              <a:rPr lang="en-IN" sz="2000" b="1" dirty="0" smtClean="0"/>
              <a:t>by </a:t>
            </a:r>
            <a:r>
              <a:rPr lang="en-IN" sz="2000" b="1" dirty="0"/>
              <a:t>the </a:t>
            </a:r>
            <a:r>
              <a:rPr lang="en-IN" sz="2000" b="1" dirty="0" smtClean="0"/>
              <a:t>user</a:t>
            </a:r>
            <a:endParaRPr lang="en-IN" sz="2000" dirty="0"/>
          </a:p>
          <a:p>
            <a:pPr marL="742950" lvl="1" indent="-285750">
              <a:buFont typeface="Wingdings" pitchFamily="2" charset="2"/>
              <a:buChar char="v"/>
            </a:pPr>
            <a:r>
              <a:rPr lang="en-IN" dirty="0" smtClean="0"/>
              <a:t>E.g</a:t>
            </a:r>
            <a:r>
              <a:rPr lang="en-IN" dirty="0"/>
              <a:t>., results page from search engines and </a:t>
            </a:r>
            <a:r>
              <a:rPr lang="en-IN" dirty="0" smtClean="0"/>
              <a:t>order confirmation </a:t>
            </a:r>
            <a:r>
              <a:rPr lang="en-IN" dirty="0"/>
              <a:t>pages at on-line </a:t>
            </a:r>
            <a:r>
              <a:rPr lang="en-IN" dirty="0" smtClean="0"/>
              <a:t>stores</a:t>
            </a:r>
          </a:p>
          <a:p>
            <a:endParaRPr lang="en-IN" dirty="0"/>
          </a:p>
          <a:p>
            <a:pPr marL="285750" indent="-285750">
              <a:buFont typeface="Wingdings" pitchFamily="2" charset="2"/>
              <a:buChar char="ü"/>
            </a:pPr>
            <a:r>
              <a:rPr lang="en-IN" sz="2000" b="1" dirty="0"/>
              <a:t>The Web page is derived from data that changes frequently</a:t>
            </a:r>
          </a:p>
          <a:p>
            <a:pPr marL="742950" lvl="1" indent="-285750">
              <a:buFont typeface="Wingdings" pitchFamily="2" charset="2"/>
              <a:buChar char="v"/>
            </a:pPr>
            <a:r>
              <a:rPr lang="en-IN" dirty="0" smtClean="0"/>
              <a:t> </a:t>
            </a:r>
            <a:r>
              <a:rPr lang="en-IN" dirty="0"/>
              <a:t>E.g., a weather report or news headlines </a:t>
            </a:r>
            <a:r>
              <a:rPr lang="en-IN" dirty="0" smtClean="0"/>
              <a:t>page</a:t>
            </a:r>
          </a:p>
          <a:p>
            <a:endParaRPr lang="en-IN" dirty="0"/>
          </a:p>
          <a:p>
            <a:pPr marL="285750" indent="-285750">
              <a:buFont typeface="Wingdings" pitchFamily="2" charset="2"/>
              <a:buChar char="ü"/>
            </a:pPr>
            <a:r>
              <a:rPr lang="en-IN" sz="2000" b="1" dirty="0"/>
              <a:t>T</a:t>
            </a:r>
            <a:r>
              <a:rPr lang="en-IN" sz="2000" b="1" dirty="0" smtClean="0"/>
              <a:t>he </a:t>
            </a:r>
            <a:r>
              <a:rPr lang="en-IN" sz="2000" b="1" dirty="0"/>
              <a:t>Web page uses information from </a:t>
            </a:r>
            <a:r>
              <a:rPr lang="en-IN" sz="2000" b="1" dirty="0" smtClean="0"/>
              <a:t>databases </a:t>
            </a:r>
            <a:r>
              <a:rPr lang="en-IN" sz="2000" b="1" dirty="0"/>
              <a:t>or other server-side sources </a:t>
            </a:r>
          </a:p>
          <a:p>
            <a:pPr marL="742950" lvl="1" indent="-285750">
              <a:buFont typeface="Wingdings" pitchFamily="2" charset="2"/>
              <a:buChar char="v"/>
            </a:pPr>
            <a:r>
              <a:rPr lang="en-IN" dirty="0" smtClean="0"/>
              <a:t> </a:t>
            </a:r>
            <a:r>
              <a:rPr lang="en-IN" dirty="0"/>
              <a:t>E.g., an e-commerce site could use a servlet to build a </a:t>
            </a:r>
            <a:r>
              <a:rPr lang="en-IN" dirty="0" smtClean="0"/>
              <a:t>Web </a:t>
            </a:r>
            <a:r>
              <a:rPr lang="en-IN" dirty="0"/>
              <a:t>page that lists the current price and availability of </a:t>
            </a:r>
            <a:r>
              <a:rPr lang="en-IN" dirty="0" smtClean="0"/>
              <a:t>each </a:t>
            </a:r>
            <a:r>
              <a:rPr lang="en-IN" dirty="0"/>
              <a:t>item that is for sale.</a:t>
            </a:r>
          </a:p>
        </p:txBody>
      </p:sp>
    </p:spTree>
    <p:extLst>
      <p:ext uri="{BB962C8B-B14F-4D97-AF65-F5344CB8AC3E}">
        <p14:creationId xmlns:p14="http://schemas.microsoft.com/office/powerpoint/2010/main" val="26365891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a:xfrm>
            <a:off x="-4192" y="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cap="small" dirty="0">
                <a:solidFill>
                  <a:srgbClr val="003300"/>
                </a:solidFill>
              </a:rPr>
              <a:t>The Advantages of Servlets </a:t>
            </a:r>
          </a:p>
          <a:p>
            <a:r>
              <a:rPr lang="en-IN" sz="3600" b="1" cap="small" dirty="0">
                <a:solidFill>
                  <a:srgbClr val="003300"/>
                </a:solidFill>
              </a:rPr>
              <a:t>Over “Traditional” CGI</a:t>
            </a:r>
            <a:endParaRPr lang="en-US" sz="3600" b="1" cap="small" dirty="0">
              <a:solidFill>
                <a:srgbClr val="003300"/>
              </a:solidFill>
            </a:endParaRPr>
          </a:p>
        </p:txBody>
      </p:sp>
      <p:sp>
        <p:nvSpPr>
          <p:cNvPr id="9" name="TextBox 8"/>
          <p:cNvSpPr txBox="1"/>
          <p:nvPr/>
        </p:nvSpPr>
        <p:spPr>
          <a:xfrm>
            <a:off x="827585" y="1203598"/>
            <a:ext cx="8316415" cy="4062651"/>
          </a:xfrm>
          <a:prstGeom prst="rect">
            <a:avLst/>
          </a:prstGeom>
          <a:noFill/>
        </p:spPr>
        <p:txBody>
          <a:bodyPr wrap="square" rtlCol="0">
            <a:spAutoFit/>
          </a:bodyPr>
          <a:lstStyle/>
          <a:p>
            <a:pPr marL="285750" indent="-285750">
              <a:buFont typeface="Wingdings" pitchFamily="2" charset="2"/>
              <a:buChar char="ü"/>
            </a:pPr>
            <a:r>
              <a:rPr lang="en-IN" sz="2000" b="1" dirty="0" smtClean="0"/>
              <a:t>Efficient </a:t>
            </a:r>
            <a:endParaRPr lang="en-IN" sz="2000" b="1" dirty="0"/>
          </a:p>
          <a:p>
            <a:pPr marL="742950" lvl="1" indent="-285750">
              <a:buFont typeface="Wingdings" pitchFamily="2" charset="2"/>
              <a:buChar char="v"/>
            </a:pPr>
            <a:r>
              <a:rPr lang="en-IN" sz="1600" b="1" dirty="0" smtClean="0"/>
              <a:t>Threads </a:t>
            </a:r>
            <a:r>
              <a:rPr lang="en-IN" sz="1600" b="1" dirty="0"/>
              <a:t>instead of OS processes, one servlet copy</a:t>
            </a:r>
          </a:p>
          <a:p>
            <a:pPr marL="285750" indent="-285750">
              <a:buFont typeface="Wingdings" pitchFamily="2" charset="2"/>
              <a:buChar char="ü"/>
            </a:pPr>
            <a:r>
              <a:rPr lang="en-IN" sz="2000" b="1" dirty="0" smtClean="0"/>
              <a:t>Convenient</a:t>
            </a:r>
            <a:endParaRPr lang="en-IN" sz="2000" b="1" dirty="0"/>
          </a:p>
          <a:p>
            <a:pPr marL="742950" lvl="1" indent="-285750">
              <a:buFont typeface="Wingdings" pitchFamily="2" charset="2"/>
              <a:buChar char="v"/>
            </a:pPr>
            <a:r>
              <a:rPr lang="en-IN" sz="1600" b="1" dirty="0" smtClean="0"/>
              <a:t>Lots </a:t>
            </a:r>
            <a:r>
              <a:rPr lang="en-IN" sz="1600" b="1" dirty="0"/>
              <a:t>of high-level utilities</a:t>
            </a:r>
          </a:p>
          <a:p>
            <a:pPr marL="285750" indent="-285750">
              <a:buFont typeface="Wingdings" pitchFamily="2" charset="2"/>
              <a:buChar char="ü"/>
            </a:pPr>
            <a:r>
              <a:rPr lang="en-IN" sz="2000" b="1" dirty="0"/>
              <a:t>Powerful</a:t>
            </a:r>
          </a:p>
          <a:p>
            <a:pPr marL="742950" lvl="1" indent="-285750">
              <a:buFont typeface="Wingdings" pitchFamily="2" charset="2"/>
              <a:buChar char="v"/>
            </a:pPr>
            <a:r>
              <a:rPr lang="en-IN" sz="1600" b="1" dirty="0" smtClean="0"/>
              <a:t>Sharing </a:t>
            </a:r>
            <a:r>
              <a:rPr lang="en-IN" sz="1600" b="1" dirty="0"/>
              <a:t>data, pooling, persistence</a:t>
            </a:r>
          </a:p>
          <a:p>
            <a:pPr marL="285750" indent="-285750">
              <a:buFont typeface="Wingdings" pitchFamily="2" charset="2"/>
              <a:buChar char="ü"/>
            </a:pPr>
            <a:r>
              <a:rPr lang="en-IN" sz="2000" b="1" dirty="0"/>
              <a:t>Portable</a:t>
            </a:r>
          </a:p>
          <a:p>
            <a:pPr marL="742950" lvl="1" indent="-285750">
              <a:buFont typeface="Wingdings" pitchFamily="2" charset="2"/>
              <a:buChar char="v"/>
            </a:pPr>
            <a:r>
              <a:rPr lang="en-IN" sz="1600" b="1" dirty="0" smtClean="0"/>
              <a:t>Run </a:t>
            </a:r>
            <a:r>
              <a:rPr lang="en-IN" sz="1600" b="1" dirty="0"/>
              <a:t>on virtually all operating systems and servers</a:t>
            </a:r>
          </a:p>
          <a:p>
            <a:pPr marL="285750" indent="-285750">
              <a:buFont typeface="Wingdings" pitchFamily="2" charset="2"/>
              <a:buChar char="ü"/>
            </a:pPr>
            <a:r>
              <a:rPr lang="en-IN" sz="2000" b="1" dirty="0"/>
              <a:t>Inexpensive</a:t>
            </a:r>
          </a:p>
          <a:p>
            <a:pPr marL="742950" lvl="1" indent="-285750">
              <a:buFont typeface="Wingdings" pitchFamily="2" charset="2"/>
              <a:buChar char="v"/>
            </a:pPr>
            <a:r>
              <a:rPr lang="en-IN" sz="1600" b="1" dirty="0" smtClean="0"/>
              <a:t>There </a:t>
            </a:r>
            <a:r>
              <a:rPr lang="en-IN" sz="1600" b="1" dirty="0"/>
              <a:t>are plenty of free and low-cost servers</a:t>
            </a:r>
          </a:p>
          <a:p>
            <a:pPr marL="285750" indent="-285750">
              <a:buFont typeface="Wingdings" pitchFamily="2" charset="2"/>
              <a:buChar char="ü"/>
            </a:pPr>
            <a:r>
              <a:rPr lang="en-IN" sz="2000" b="1" dirty="0"/>
              <a:t>Secure</a:t>
            </a:r>
          </a:p>
          <a:p>
            <a:pPr marL="742950" lvl="1" indent="-285750">
              <a:buFont typeface="Wingdings" pitchFamily="2" charset="2"/>
              <a:buChar char="v"/>
            </a:pPr>
            <a:r>
              <a:rPr lang="en-IN" sz="1600" b="1" dirty="0" smtClean="0"/>
              <a:t>No </a:t>
            </a:r>
            <a:r>
              <a:rPr lang="en-IN" sz="1600" b="1" dirty="0"/>
              <a:t>shell escapes, </a:t>
            </a:r>
            <a:r>
              <a:rPr lang="en-IN" sz="1600" b="1" dirty="0" smtClean="0"/>
              <a:t>no </a:t>
            </a:r>
            <a:r>
              <a:rPr lang="en-IN" sz="1600" b="1" dirty="0"/>
              <a:t>buffer overflows</a:t>
            </a:r>
          </a:p>
          <a:p>
            <a:pPr marL="285750" indent="-285750">
              <a:buFont typeface="Wingdings" pitchFamily="2" charset="2"/>
              <a:buChar char="ü"/>
            </a:pPr>
            <a:r>
              <a:rPr lang="en-IN" sz="2000" b="1" dirty="0"/>
              <a:t>Popular</a:t>
            </a:r>
          </a:p>
          <a:p>
            <a:pPr marL="742950" lvl="1" indent="-285750">
              <a:buFont typeface="Wingdings" pitchFamily="2" charset="2"/>
              <a:buChar char="v"/>
            </a:pPr>
            <a:r>
              <a:rPr lang="en-US" sz="1600" b="1" dirty="0" smtClean="0"/>
              <a:t>Java is by far the leader in the market</a:t>
            </a:r>
            <a:endParaRPr lang="en-IN" sz="1600" dirty="0"/>
          </a:p>
        </p:txBody>
      </p:sp>
    </p:spTree>
    <p:extLst>
      <p:ext uri="{BB962C8B-B14F-4D97-AF65-F5344CB8AC3E}">
        <p14:creationId xmlns:p14="http://schemas.microsoft.com/office/powerpoint/2010/main" val="32581639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a:xfrm>
            <a:off x="-108520" y="9432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cap="small" dirty="0">
                <a:solidFill>
                  <a:srgbClr val="003300"/>
                </a:solidFill>
              </a:rPr>
              <a:t>The Advantages of Servlets </a:t>
            </a:r>
          </a:p>
          <a:p>
            <a:r>
              <a:rPr lang="en-IN" sz="4000" b="1" cap="small" dirty="0">
                <a:solidFill>
                  <a:srgbClr val="003300"/>
                </a:solidFill>
              </a:rPr>
              <a:t>Over “Traditional” CGI</a:t>
            </a:r>
            <a:endParaRPr lang="en-US" sz="4000" b="1" cap="small" dirty="0">
              <a:solidFill>
                <a:srgbClr val="003300"/>
              </a:solidFill>
            </a:endParaRPr>
          </a:p>
        </p:txBody>
      </p:sp>
      <p:pic>
        <p:nvPicPr>
          <p:cNvPr id="2050" name="Picture 2" descr="../common/images/cgi_vs_servle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1221600"/>
            <a:ext cx="8126688" cy="372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781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s/WebApplicationGeneral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67" t="-114" r="1782" b="5952"/>
          <a:stretch/>
        </p:blipFill>
        <p:spPr bwMode="auto">
          <a:xfrm>
            <a:off x="467545" y="1167594"/>
            <a:ext cx="8477511" cy="34023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custDataLst>
              <p:tags r:id="rId1"/>
            </p:custDataLst>
          </p:nvPr>
        </p:nvSpPr>
        <p:spPr>
          <a:xfrm>
            <a:off x="-108520" y="9432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Servlet </a:t>
            </a:r>
            <a:r>
              <a:rPr lang="en-US" sz="4000" b="1" cap="small" dirty="0" smtClean="0">
                <a:solidFill>
                  <a:srgbClr val="003300"/>
                </a:solidFill>
              </a:rPr>
              <a:t>Container</a:t>
            </a:r>
            <a:endParaRPr lang="en-US" sz="4000" b="1" cap="small" dirty="0">
              <a:solidFill>
                <a:srgbClr val="003300"/>
              </a:solidFill>
            </a:endParaRPr>
          </a:p>
        </p:txBody>
      </p:sp>
    </p:spTree>
    <p:extLst>
      <p:ext uri="{BB962C8B-B14F-4D97-AF65-F5344CB8AC3E}">
        <p14:creationId xmlns:p14="http://schemas.microsoft.com/office/powerpoint/2010/main" val="91876041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148326"/>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Web Server</a:t>
            </a:r>
            <a:endParaRPr lang="en-US" sz="4000" b="1" cap="small" dirty="0">
              <a:solidFill>
                <a:srgbClr val="003300"/>
              </a:solidFill>
            </a:endParaRPr>
          </a:p>
        </p:txBody>
      </p:sp>
      <p:pic>
        <p:nvPicPr>
          <p:cNvPr id="7170" name="Picture 2" descr="servlet container - life cy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14" y="1005576"/>
            <a:ext cx="8352390" cy="356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4249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933373595"/>
              </p:ext>
            </p:extLst>
          </p:nvPr>
        </p:nvGraphicFramePr>
        <p:xfrm>
          <a:off x="1907704" y="951570"/>
          <a:ext cx="6120680" cy="2330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599256" y="-20538"/>
            <a:ext cx="8077200" cy="857250"/>
          </a:xfrm>
        </p:spPr>
        <p:txBody>
          <a:bodyPr>
            <a:normAutofit/>
          </a:bodyPr>
          <a:lstStyle/>
          <a:p>
            <a:r>
              <a:rPr lang="en-US" sz="4000" b="1" cap="small" dirty="0">
                <a:solidFill>
                  <a:srgbClr val="003300"/>
                </a:solidFill>
              </a:rPr>
              <a:t>Chapter 0 :   Spring Background</a:t>
            </a:r>
          </a:p>
        </p:txBody>
      </p:sp>
      <p:graphicFrame>
        <p:nvGraphicFramePr>
          <p:cNvPr id="4" name="Diagram 3"/>
          <p:cNvGraphicFramePr/>
          <p:nvPr>
            <p:extLst>
              <p:ext uri="{D42A27DB-BD31-4B8C-83A1-F6EECF244321}">
                <p14:modId xmlns:p14="http://schemas.microsoft.com/office/powerpoint/2010/main" val="1540502817"/>
              </p:ext>
            </p:extLst>
          </p:nvPr>
        </p:nvGraphicFramePr>
        <p:xfrm>
          <a:off x="1907704" y="3318566"/>
          <a:ext cx="6120680" cy="15661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87122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graphicEl>
                                              <a:dgm id="{7E429971-BC57-430F-BB25-C0574E5E39E3}"/>
                                            </p:graphicEl>
                                          </p:spTgt>
                                        </p:tgtEl>
                                        <p:attrNameLst>
                                          <p:attrName>style.visibility</p:attrName>
                                        </p:attrNameLst>
                                      </p:cBhvr>
                                      <p:to>
                                        <p:strVal val="visible"/>
                                      </p:to>
                                    </p:set>
                                    <p:animEffect transition="in" filter="wipe(left)">
                                      <p:cBhvr>
                                        <p:cTn id="37" dur="500"/>
                                        <p:tgtEl>
                                          <p:spTgt spid="4">
                                            <p:graphicEl>
                                              <a:dgm id="{7E429971-BC57-430F-BB25-C0574E5E39E3}"/>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graphicEl>
                                              <a:dgm id="{D54B1729-BC98-42C1-9C6C-D65DCBA4358F}"/>
                                            </p:graphicEl>
                                          </p:spTgt>
                                        </p:tgtEl>
                                        <p:attrNameLst>
                                          <p:attrName>style.visibility</p:attrName>
                                        </p:attrNameLst>
                                      </p:cBhvr>
                                      <p:to>
                                        <p:strVal val="visible"/>
                                      </p:to>
                                    </p:set>
                                    <p:animEffect transition="in" filter="wipe(left)">
                                      <p:cBhvr>
                                        <p:cTn id="42" dur="500"/>
                                        <p:tgtEl>
                                          <p:spTgt spid="4">
                                            <p:graphicEl>
                                              <a:dgm id="{D54B1729-BC98-42C1-9C6C-D65DCBA4358F}"/>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graphicEl>
                                              <a:dgm id="{C04276DC-EE64-470A-B8BC-09067B8045FA}"/>
                                            </p:graphicEl>
                                          </p:spTgt>
                                        </p:tgtEl>
                                        <p:attrNameLst>
                                          <p:attrName>style.visibility</p:attrName>
                                        </p:attrNameLst>
                                      </p:cBhvr>
                                      <p:to>
                                        <p:strVal val="visible"/>
                                      </p:to>
                                    </p:set>
                                    <p:animEffect transition="in" filter="wipe(left)">
                                      <p:cBhvr>
                                        <p:cTn id="47" dur="500"/>
                                        <p:tgtEl>
                                          <p:spTgt spid="4">
                                            <p:graphicEl>
                                              <a:dgm id="{C04276DC-EE64-470A-B8BC-09067B8045F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graphicEl>
                                              <a:dgm id="{B37A5355-225B-4C6F-AED7-6C620F99EECC}"/>
                                            </p:graphicEl>
                                          </p:spTgt>
                                        </p:tgtEl>
                                        <p:attrNameLst>
                                          <p:attrName>style.visibility</p:attrName>
                                        </p:attrNameLst>
                                      </p:cBhvr>
                                      <p:to>
                                        <p:strVal val="visible"/>
                                      </p:to>
                                    </p:set>
                                    <p:animEffect transition="in" filter="wipe(left)">
                                      <p:cBhvr>
                                        <p:cTn id="52" dur="500"/>
                                        <p:tgtEl>
                                          <p:spTgt spid="4">
                                            <p:graphicEl>
                                              <a:dgm id="{B37A5355-225B-4C6F-AED7-6C620F99EE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C:\Trainings\Spring3.0\Chapter0\MODEL2_sm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145" y="627534"/>
            <a:ext cx="7344816" cy="444023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custDataLst>
              <p:tags r:id="rId1"/>
            </p:custDataLst>
          </p:nvPr>
        </p:nvSpPr>
        <p:spPr>
          <a:xfrm>
            <a:off x="-108520" y="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Web Application(.war)</a:t>
            </a:r>
            <a:endParaRPr lang="en-US" sz="4000" b="1" cap="small" dirty="0">
              <a:solidFill>
                <a:srgbClr val="003300"/>
              </a:solidFill>
            </a:endParaRPr>
          </a:p>
        </p:txBody>
      </p:sp>
    </p:spTree>
    <p:extLst>
      <p:ext uri="{BB962C8B-B14F-4D97-AF65-F5344CB8AC3E}">
        <p14:creationId xmlns:p14="http://schemas.microsoft.com/office/powerpoint/2010/main" val="59622842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custDataLst>
              <p:tags r:id="rId1"/>
            </p:custDataLst>
          </p:nvPr>
        </p:nvSpPr>
        <p:spPr>
          <a:xfrm>
            <a:off x="-108520" y="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smtClean="0">
                <a:solidFill>
                  <a:srgbClr val="003300"/>
                </a:solidFill>
              </a:rPr>
              <a:t>JSP Container</a:t>
            </a:r>
            <a:endParaRPr lang="en-US" sz="4000" b="1" cap="small" dirty="0">
              <a:solidFill>
                <a:srgbClr val="003300"/>
              </a:solidFill>
            </a:endParaRPr>
          </a:p>
        </p:txBody>
      </p:sp>
      <p:pic>
        <p:nvPicPr>
          <p:cNvPr id="5122" name="Picture 2" descr="http://www.javaranch.com/journal/200510/life-cycle-150.png"/>
          <p:cNvPicPr>
            <a:picLocks noChangeAspect="1" noChangeArrowheads="1"/>
          </p:cNvPicPr>
          <p:nvPr/>
        </p:nvPicPr>
        <p:blipFill rotWithShape="1">
          <a:blip r:embed="rId4">
            <a:extLst>
              <a:ext uri="{28A0092B-C50C-407E-A947-70E740481C1C}">
                <a14:useLocalDpi xmlns:a14="http://schemas.microsoft.com/office/drawing/2010/main" val="0"/>
              </a:ext>
            </a:extLst>
          </a:blip>
          <a:srcRect l="565" t="-4073" r="-565" b="4073"/>
          <a:stretch/>
        </p:blipFill>
        <p:spPr bwMode="auto">
          <a:xfrm>
            <a:off x="1403648" y="555526"/>
            <a:ext cx="6662784" cy="454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5064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08520" y="0"/>
            <a:ext cx="925252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Servlet vs. JSP</a:t>
            </a:r>
          </a:p>
        </p:txBody>
      </p:sp>
      <p:graphicFrame>
        <p:nvGraphicFramePr>
          <p:cNvPr id="6" name="Table 5"/>
          <p:cNvGraphicFramePr>
            <a:graphicFrameLocks noGrp="1"/>
          </p:cNvGraphicFramePr>
          <p:nvPr>
            <p:extLst>
              <p:ext uri="{D42A27DB-BD31-4B8C-83A1-F6EECF244321}">
                <p14:modId xmlns:p14="http://schemas.microsoft.com/office/powerpoint/2010/main" val="2710739034"/>
              </p:ext>
            </p:extLst>
          </p:nvPr>
        </p:nvGraphicFramePr>
        <p:xfrm>
          <a:off x="683568" y="522945"/>
          <a:ext cx="8352928" cy="4575763"/>
        </p:xfrm>
        <a:graphic>
          <a:graphicData uri="http://schemas.openxmlformats.org/drawingml/2006/table">
            <a:tbl>
              <a:tblPr firstRow="1" bandRow="1">
                <a:tableStyleId>{5C22544A-7EE6-4342-B048-85BDC9FD1C3A}</a:tableStyleId>
              </a:tblPr>
              <a:tblGrid>
                <a:gridCol w="4176464"/>
                <a:gridCol w="4176464"/>
              </a:tblGrid>
              <a:tr h="483823">
                <a:tc>
                  <a:txBody>
                    <a:bodyPr/>
                    <a:lstStyle/>
                    <a:p>
                      <a:pPr algn="ctr"/>
                      <a:r>
                        <a:rPr lang="en-US" sz="2400" dirty="0" smtClean="0">
                          <a:solidFill>
                            <a:schemeClr val="tx1"/>
                          </a:solidFill>
                        </a:rPr>
                        <a:t>Servlet</a:t>
                      </a:r>
                      <a:endParaRPr lang="en-IN" sz="2400" dirty="0">
                        <a:solidFill>
                          <a:schemeClr val="tx1"/>
                        </a:solidFill>
                      </a:endParaRP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400" dirty="0" smtClean="0">
                          <a:solidFill>
                            <a:schemeClr val="tx1"/>
                          </a:solidFill>
                        </a:rPr>
                        <a:t>JSP</a:t>
                      </a:r>
                      <a:endParaRPr lang="en-IN" sz="2400" dirty="0">
                        <a:solidFill>
                          <a:schemeClr val="tx1"/>
                        </a:solidFill>
                      </a:endParaRP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1" dirty="0" smtClean="0"/>
                        <a:t>Servlet</a:t>
                      </a:r>
                      <a:r>
                        <a:rPr lang="nl-NL" sz="1400" dirty="0" smtClean="0"/>
                        <a:t> is html in java.</a:t>
                      </a:r>
                      <a:r>
                        <a:rPr lang="en-IN" sz="1400" b="0" i="0" kern="1200" dirty="0" smtClean="0">
                          <a:solidFill>
                            <a:schemeClr val="dk1"/>
                          </a:solidFill>
                          <a:effectLst/>
                          <a:latin typeface="+mn-lt"/>
                          <a:ea typeface="+mn-ea"/>
                          <a:cs typeface="+mn-cs"/>
                        </a:rPr>
                        <a:t> Servlet uses pure java code.</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1" dirty="0" smtClean="0"/>
                        <a:t>JSP</a:t>
                      </a:r>
                      <a:r>
                        <a:rPr lang="nl-NL" sz="1400" dirty="0" smtClean="0"/>
                        <a:t> is java in html.</a:t>
                      </a:r>
                      <a:r>
                        <a:rPr lang="en-IN" sz="1400" b="0" i="0" kern="1200" dirty="0" smtClean="0">
                          <a:solidFill>
                            <a:schemeClr val="dk1"/>
                          </a:solidFill>
                          <a:effectLst/>
                          <a:latin typeface="+mn-lt"/>
                          <a:ea typeface="+mn-ea"/>
                          <a:cs typeface="+mn-cs"/>
                        </a:rPr>
                        <a:t> JSP pages contain a mixture of HTML, Java scripts, JSP elements, and JSP directives</a:t>
                      </a:r>
                      <a:endParaRPr lang="en-IN" sz="1400" dirty="0" smtClean="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dk1"/>
                          </a:solidFill>
                          <a:effectLst/>
                          <a:latin typeface="+mn-lt"/>
                          <a:ea typeface="+mn-ea"/>
                          <a:cs typeface="+mn-cs"/>
                        </a:rPr>
                        <a:t>Servlets </a:t>
                      </a:r>
                      <a:r>
                        <a:rPr lang="en-IN" sz="1400" b="0" i="0" kern="1200" dirty="0" smtClean="0">
                          <a:solidFill>
                            <a:schemeClr val="dk1"/>
                          </a:solidFill>
                          <a:effectLst/>
                          <a:latin typeface="+mn-lt"/>
                          <a:ea typeface="+mn-ea"/>
                          <a:cs typeface="+mn-cs"/>
                        </a:rPr>
                        <a:t>are Java programs that are already compiled which also creates dynamic web content.</a:t>
                      </a:r>
                      <a:endParaRPr lang="en-IN" sz="1400" dirty="0" smtClean="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dk1"/>
                          </a:solidFill>
                          <a:effectLst/>
                          <a:latin typeface="+mn-lt"/>
                          <a:ea typeface="+mn-ea"/>
                          <a:cs typeface="+mn-cs"/>
                        </a:rPr>
                        <a:t>JSP</a:t>
                      </a:r>
                      <a:r>
                        <a:rPr lang="en-IN" sz="1400" b="0" i="0" kern="1200" dirty="0" smtClean="0">
                          <a:solidFill>
                            <a:schemeClr val="dk1"/>
                          </a:solidFill>
                          <a:effectLst/>
                          <a:latin typeface="+mn-lt"/>
                          <a:ea typeface="+mn-ea"/>
                          <a:cs typeface="+mn-cs"/>
                        </a:rPr>
                        <a:t> is a webpage scripting language that can generate dynamic content.</a:t>
                      </a:r>
                      <a:endParaRPr lang="en-IN" sz="1400" dirty="0" smtClean="0"/>
                    </a:p>
                    <a:p>
                      <a:endParaRPr lang="en-IN" sz="1400" dirty="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891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dk1"/>
                          </a:solidFill>
                          <a:effectLst/>
                          <a:latin typeface="+mn-lt"/>
                          <a:ea typeface="+mn-ea"/>
                          <a:cs typeface="+mn-cs"/>
                        </a:rPr>
                        <a:t>Servlets</a:t>
                      </a:r>
                      <a:r>
                        <a:rPr lang="en-IN" sz="1400" b="0" i="0" kern="1200" dirty="0" smtClean="0">
                          <a:solidFill>
                            <a:schemeClr val="dk1"/>
                          </a:solidFill>
                          <a:effectLst/>
                          <a:latin typeface="+mn-lt"/>
                          <a:ea typeface="+mn-ea"/>
                          <a:cs typeface="+mn-cs"/>
                        </a:rPr>
                        <a:t> run faster compared to JSP.</a:t>
                      </a:r>
                    </a:p>
                    <a:p>
                      <a:endParaRPr lang="en-IN" sz="1400" dirty="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dk1"/>
                          </a:solidFill>
                          <a:effectLst/>
                          <a:latin typeface="+mn-lt"/>
                          <a:ea typeface="+mn-ea"/>
                          <a:cs typeface="+mn-cs"/>
                        </a:rPr>
                        <a:t>JSP</a:t>
                      </a:r>
                      <a:r>
                        <a:rPr lang="en-IN" sz="1400" b="0" i="0" kern="1200" dirty="0" smtClean="0">
                          <a:solidFill>
                            <a:schemeClr val="dk1"/>
                          </a:solidFill>
                          <a:effectLst/>
                          <a:latin typeface="+mn-lt"/>
                          <a:ea typeface="+mn-ea"/>
                          <a:cs typeface="+mn-cs"/>
                        </a:rPr>
                        <a:t> engine translates JSP in servlet on 1</a:t>
                      </a:r>
                      <a:r>
                        <a:rPr lang="en-IN" sz="1400" b="0" i="0" kern="1200" baseline="30000" dirty="0" smtClean="0">
                          <a:solidFill>
                            <a:schemeClr val="dk1"/>
                          </a:solidFill>
                          <a:effectLst/>
                          <a:latin typeface="+mn-lt"/>
                          <a:ea typeface="+mn-ea"/>
                          <a:cs typeface="+mn-cs"/>
                        </a:rPr>
                        <a:t>st</a:t>
                      </a:r>
                      <a:r>
                        <a:rPr lang="en-IN" sz="1400" b="0" i="0" kern="1200" baseline="0" dirty="0" smtClean="0">
                          <a:solidFill>
                            <a:schemeClr val="dk1"/>
                          </a:solidFill>
                          <a:effectLst/>
                          <a:latin typeface="+mn-lt"/>
                          <a:ea typeface="+mn-ea"/>
                          <a:cs typeface="+mn-cs"/>
                        </a:rPr>
                        <a:t> request</a:t>
                      </a:r>
                      <a:r>
                        <a:rPr lang="en-IN" sz="1400" b="0" i="0" kern="1200" dirty="0" smtClean="0">
                          <a:solidFill>
                            <a:schemeClr val="dk1"/>
                          </a:solidFill>
                          <a:effectLst/>
                          <a:latin typeface="+mn-lt"/>
                          <a:ea typeface="+mn-ea"/>
                          <a:cs typeface="+mn-cs"/>
                        </a:rPr>
                        <a:t>, compiles it and saves byte code format in JSP Container. (JSP is a special kind of Servlet)</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dk1"/>
                          </a:solidFill>
                          <a:effectLst/>
                          <a:latin typeface="+mn-lt"/>
                          <a:ea typeface="+mn-ea"/>
                          <a:cs typeface="+mn-cs"/>
                        </a:rPr>
                        <a:t>Servlets</a:t>
                      </a:r>
                      <a:r>
                        <a:rPr lang="en-IN" sz="1400" b="0" i="0" kern="1200" dirty="0" smtClean="0">
                          <a:solidFill>
                            <a:schemeClr val="dk1"/>
                          </a:solidFill>
                          <a:effectLst/>
                          <a:latin typeface="+mn-lt"/>
                          <a:ea typeface="+mn-ea"/>
                          <a:cs typeface="+mn-cs"/>
                        </a:rPr>
                        <a:t> are best for use when there is more processing and manipulation involved.</a:t>
                      </a:r>
                      <a:endParaRPr lang="en-IN" sz="1400" dirty="0" smtClean="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kern="1200" dirty="0" smtClean="0">
                          <a:solidFill>
                            <a:schemeClr val="dk1"/>
                          </a:solidFill>
                          <a:effectLst/>
                          <a:latin typeface="+mn-lt"/>
                          <a:ea typeface="+mn-ea"/>
                          <a:cs typeface="+mn-cs"/>
                        </a:rPr>
                        <a:t>JSP</a:t>
                      </a:r>
                      <a:r>
                        <a:rPr lang="en-IN" sz="1400" b="0" i="0" kern="1200" dirty="0" smtClean="0">
                          <a:solidFill>
                            <a:schemeClr val="dk1"/>
                          </a:solidFill>
                          <a:effectLst/>
                          <a:latin typeface="+mn-lt"/>
                          <a:ea typeface="+mn-ea"/>
                          <a:cs typeface="+mn-cs"/>
                        </a:rPr>
                        <a:t> are generally preferred when there is not much processing of data required.</a:t>
                      </a:r>
                      <a:endParaRPr lang="en-IN" sz="1400" dirty="0" smtClean="0"/>
                    </a:p>
                    <a:p>
                      <a:endParaRPr lang="en-IN" sz="1400" dirty="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097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Servlets</a:t>
                      </a:r>
                      <a:r>
                        <a:rPr lang="en-IN" sz="1400" dirty="0" smtClean="0"/>
                        <a:t> are more suited for back-end developers because they are often written using an IDE -- a process that generally requires a higher level of programming expertise</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JSP</a:t>
                      </a:r>
                      <a:r>
                        <a:rPr lang="en-IN" sz="1400" dirty="0" smtClean="0"/>
                        <a:t> helps effectively separating presentation(look &amp; feel) from content(data).Web Page designers can easily write a JSP page using conventional HTML or XML tools. </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extLst>
      <p:ext uri="{BB962C8B-B14F-4D97-AF65-F5344CB8AC3E}">
        <p14:creationId xmlns:p14="http://schemas.microsoft.com/office/powerpoint/2010/main" val="132579226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0" y="-20538"/>
            <a:ext cx="91440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MVC1</a:t>
            </a:r>
            <a:r>
              <a:rPr lang="en-US" dirty="0" smtClean="0"/>
              <a:t> </a:t>
            </a:r>
            <a:r>
              <a:rPr lang="en-US" sz="4000" b="1" cap="small" dirty="0">
                <a:solidFill>
                  <a:srgbClr val="003300"/>
                </a:solidFill>
              </a:rPr>
              <a:t>vs. MVC2</a:t>
            </a:r>
          </a:p>
        </p:txBody>
      </p:sp>
      <p:pic>
        <p:nvPicPr>
          <p:cNvPr id="1028" name="Picture 4" descr="http://www.javaranch.com/journal/200603/model-2-page.png"/>
          <p:cNvPicPr>
            <a:picLocks noChangeAspect="1" noChangeArrowheads="1"/>
          </p:cNvPicPr>
          <p:nvPr/>
        </p:nvPicPr>
        <p:blipFill rotWithShape="1">
          <a:blip r:embed="rId4">
            <a:extLst>
              <a:ext uri="{28A0092B-C50C-407E-A947-70E740481C1C}">
                <a14:useLocalDpi xmlns:a14="http://schemas.microsoft.com/office/drawing/2010/main" val="0"/>
              </a:ext>
            </a:extLst>
          </a:blip>
          <a:srcRect b="7709"/>
          <a:stretch/>
        </p:blipFill>
        <p:spPr bwMode="auto">
          <a:xfrm>
            <a:off x="3779912" y="2193960"/>
            <a:ext cx="5448300" cy="226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281495463"/>
              </p:ext>
            </p:extLst>
          </p:nvPr>
        </p:nvGraphicFramePr>
        <p:xfrm>
          <a:off x="827585" y="3489853"/>
          <a:ext cx="3180985" cy="1549194"/>
        </p:xfrm>
        <a:graphic>
          <a:graphicData uri="http://schemas.openxmlformats.org/drawingml/2006/table">
            <a:tbl>
              <a:tblPr firstRow="1" bandRow="1">
                <a:tableStyleId>{5C22544A-7EE6-4342-B048-85BDC9FD1C3A}</a:tableStyleId>
              </a:tblPr>
              <a:tblGrid>
                <a:gridCol w="1884841"/>
                <a:gridCol w="1296144"/>
              </a:tblGrid>
              <a:tr h="5624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1" i="0" kern="1200" dirty="0" smtClean="0">
                          <a:solidFill>
                            <a:schemeClr val="dk1"/>
                          </a:solidFill>
                          <a:effectLst/>
                          <a:latin typeface="+mn-lt"/>
                          <a:ea typeface="+mn-ea"/>
                          <a:cs typeface="+mn-cs"/>
                        </a:rPr>
                        <a:t>Model</a:t>
                      </a:r>
                      <a:r>
                        <a:rPr lang="en-IN" sz="1100" b="0" i="0" kern="1200" dirty="0" smtClean="0">
                          <a:solidFill>
                            <a:schemeClr val="dk1"/>
                          </a:solidFill>
                          <a:effectLst/>
                          <a:latin typeface="+mn-lt"/>
                          <a:ea typeface="+mn-ea"/>
                          <a:cs typeface="+mn-cs"/>
                        </a:rPr>
                        <a:t>(Java code)</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kern="1200" dirty="0" smtClean="0">
                          <a:solidFill>
                            <a:schemeClr val="dk1"/>
                          </a:solidFill>
                          <a:latin typeface="+mn-lt"/>
                          <a:ea typeface="+mn-ea"/>
                          <a:cs typeface="+mn-cs"/>
                        </a:rPr>
                        <a:t>The business or database code</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1" dirty="0" smtClean="0"/>
                        <a:t>View</a:t>
                      </a:r>
                      <a:r>
                        <a:rPr lang="en-IN" sz="1100" dirty="0" smtClean="0"/>
                        <a:t>(JSP)</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sz="1100" b="1" kern="1200" dirty="0" smtClean="0">
                          <a:solidFill>
                            <a:schemeClr val="dk1"/>
                          </a:solidFill>
                          <a:latin typeface="+mn-lt"/>
                          <a:ea typeface="+mn-ea"/>
                          <a:cs typeface="+mn-cs"/>
                        </a:rPr>
                        <a:t>The page design code</a:t>
                      </a:r>
                      <a:endParaRPr lang="en-IN" sz="1100" b="1" kern="1200" dirty="0">
                        <a:solidFill>
                          <a:schemeClr val="dk1"/>
                        </a:solidFill>
                        <a:latin typeface="+mn-lt"/>
                        <a:ea typeface="+mn-ea"/>
                        <a:cs typeface="+mn-cs"/>
                      </a:endParaRP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582860">
                <a:tc>
                  <a:txBody>
                    <a:bodyPr/>
                    <a:lstStyle/>
                    <a:p>
                      <a:r>
                        <a:rPr lang="en-IN" sz="1500" b="1" dirty="0" smtClean="0"/>
                        <a:t>Controller</a:t>
                      </a:r>
                      <a:r>
                        <a:rPr lang="en-IN" sz="1100" dirty="0" smtClean="0"/>
                        <a:t>(Servlet)</a:t>
                      </a:r>
                      <a:endParaRPr lang="en-IN" sz="1100" dirty="0"/>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1" kern="1200" dirty="0" smtClean="0">
                          <a:solidFill>
                            <a:schemeClr val="dk1"/>
                          </a:solidFill>
                          <a:latin typeface="+mn-lt"/>
                          <a:ea typeface="+mn-ea"/>
                          <a:cs typeface="+mn-cs"/>
                        </a:rPr>
                        <a:t>The navigational code</a:t>
                      </a:r>
                    </a:p>
                  </a:txBody>
                  <a:tcPr marT="34290" marB="3429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pic>
        <p:nvPicPr>
          <p:cNvPr id="1026" name="Picture 2" descr="http://www.javaranch.com/journal/200603/model-1.png"/>
          <p:cNvPicPr>
            <a:picLocks noChangeAspect="1" noChangeArrowheads="1"/>
          </p:cNvPicPr>
          <p:nvPr/>
        </p:nvPicPr>
        <p:blipFill rotWithShape="1">
          <a:blip r:embed="rId5">
            <a:extLst>
              <a:ext uri="{28A0092B-C50C-407E-A947-70E740481C1C}">
                <a14:useLocalDpi xmlns:a14="http://schemas.microsoft.com/office/drawing/2010/main" val="0"/>
              </a:ext>
            </a:extLst>
          </a:blip>
          <a:srcRect t="-9363" b="9363"/>
          <a:stretch/>
        </p:blipFill>
        <p:spPr bwMode="auto">
          <a:xfrm>
            <a:off x="683568" y="405000"/>
            <a:ext cx="5448300" cy="18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397076"/>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0" y="-20538"/>
            <a:ext cx="91440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Struts</a:t>
            </a:r>
            <a:r>
              <a:rPr lang="en-US" dirty="0" smtClean="0"/>
              <a:t> </a:t>
            </a:r>
            <a:r>
              <a:rPr lang="en-US" sz="4000" b="1" cap="small" dirty="0">
                <a:solidFill>
                  <a:srgbClr val="003300"/>
                </a:solidFill>
              </a:rPr>
              <a:t>flow</a:t>
            </a:r>
          </a:p>
        </p:txBody>
      </p:sp>
      <p:pic>
        <p:nvPicPr>
          <p:cNvPr id="8194" name="Picture 2" descr="http://people.cis.ksu.edu/~hankley/d764/tut04/StrutsTutorial_files/Strut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6611" y="2919088"/>
            <a:ext cx="4871765" cy="22007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javaranch.com/journal/200603/model-2-front.png"/>
          <p:cNvPicPr>
            <a:picLocks noChangeAspect="1" noChangeArrowheads="1"/>
          </p:cNvPicPr>
          <p:nvPr/>
        </p:nvPicPr>
        <p:blipFill rotWithShape="1">
          <a:blip r:embed="rId5">
            <a:extLst>
              <a:ext uri="{28A0092B-C50C-407E-A947-70E740481C1C}">
                <a14:useLocalDpi xmlns:a14="http://schemas.microsoft.com/office/drawing/2010/main" val="0"/>
              </a:ext>
            </a:extLst>
          </a:blip>
          <a:srcRect b="5610"/>
          <a:stretch/>
        </p:blipFill>
        <p:spPr bwMode="auto">
          <a:xfrm>
            <a:off x="683568" y="378695"/>
            <a:ext cx="5328592" cy="25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496891"/>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0" y="-20538"/>
            <a:ext cx="91440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Struts</a:t>
            </a:r>
          </a:p>
        </p:txBody>
      </p:sp>
      <p:pic>
        <p:nvPicPr>
          <p:cNvPr id="7170"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981" y="627534"/>
            <a:ext cx="8524210" cy="405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66399"/>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29787" y="51470"/>
            <a:ext cx="9144000" cy="62753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cap="small" dirty="0" smtClean="0">
                <a:solidFill>
                  <a:srgbClr val="003300"/>
                </a:solidFill>
              </a:rPr>
              <a:t>                  Spring</a:t>
            </a:r>
            <a:endParaRPr lang="en-US" sz="6000" b="1" cap="small" dirty="0">
              <a:solidFill>
                <a:srgbClr val="003300"/>
              </a:solidFill>
            </a:endParaRPr>
          </a:p>
        </p:txBody>
      </p:sp>
      <p:pic>
        <p:nvPicPr>
          <p:cNvPr id="9218" name="Picture 2" descr="http://static.springsource.org/spring/docs/3.1.0.RELEASE/spring-framework-reference/html/images/spring-over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808421"/>
            <a:ext cx="7488832" cy="433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129525"/>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74390552"/>
              </p:ext>
            </p:extLst>
          </p:nvPr>
        </p:nvGraphicFramePr>
        <p:xfrm>
          <a:off x="1763688" y="2355726"/>
          <a:ext cx="6096000" cy="1095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4760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F5034101-5B7D-4FE7-B47A-5A48CF39606B}"/>
                                            </p:graphicEl>
                                          </p:spTgt>
                                        </p:tgtEl>
                                        <p:attrNameLst>
                                          <p:attrName>style.visibility</p:attrName>
                                        </p:attrNameLst>
                                      </p:cBhvr>
                                      <p:to>
                                        <p:strVal val="visible"/>
                                      </p:to>
                                    </p:set>
                                    <p:animEffect transition="in" filter="wipe(left)">
                                      <p:cBhvr>
                                        <p:cTn id="7" dur="500"/>
                                        <p:tgtEl>
                                          <p:spTgt spid="5">
                                            <p:graphicEl>
                                              <a:dgm id="{F5034101-5B7D-4FE7-B47A-5A48CF39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C7C3E6FD-D83F-4BDA-907E-B5EE041DA931}"/>
                                            </p:graphicEl>
                                          </p:spTgt>
                                        </p:tgtEl>
                                        <p:attrNameLst>
                                          <p:attrName>style.visibility</p:attrName>
                                        </p:attrNameLst>
                                      </p:cBhvr>
                                      <p:to>
                                        <p:strVal val="visible"/>
                                      </p:to>
                                    </p:set>
                                    <p:animEffect transition="in" filter="wipe(left)">
                                      <p:cBhvr>
                                        <p:cTn id="12" dur="500"/>
                                        <p:tgtEl>
                                          <p:spTgt spid="5">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41480"/>
            <a:ext cx="7668344" cy="1102519"/>
          </a:xfrm>
        </p:spPr>
        <p:txBody>
          <a:bodyPr>
            <a:normAutofit/>
          </a:bodyPr>
          <a:lstStyle/>
          <a:p>
            <a:pPr algn="ctr"/>
            <a:r>
              <a:rPr lang="en-US" sz="4000" dirty="0" smtClean="0"/>
              <a:t>Chapter 0 –   Spring Background</a:t>
            </a:r>
            <a:endParaRPr lang="en-IN" sz="4000" dirty="0"/>
          </a:p>
        </p:txBody>
      </p:sp>
      <p:graphicFrame>
        <p:nvGraphicFramePr>
          <p:cNvPr id="4" name="Table 3"/>
          <p:cNvGraphicFramePr>
            <a:graphicFrameLocks noGrp="1"/>
          </p:cNvGraphicFramePr>
          <p:nvPr>
            <p:extLst>
              <p:ext uri="{D42A27DB-BD31-4B8C-83A1-F6EECF244321}">
                <p14:modId xmlns:p14="http://schemas.microsoft.com/office/powerpoint/2010/main" val="983490357"/>
              </p:ext>
            </p:extLst>
          </p:nvPr>
        </p:nvGraphicFramePr>
        <p:xfrm>
          <a:off x="3995936" y="1131590"/>
          <a:ext cx="4032448" cy="2614037"/>
        </p:xfrm>
        <a:graphic>
          <a:graphicData uri="http://schemas.openxmlformats.org/drawingml/2006/table">
            <a:tbl>
              <a:tblPr firstRow="1" bandRow="1">
                <a:tableStyleId>{5C22544A-7EE6-4342-B048-85BDC9FD1C3A}</a:tableStyleId>
              </a:tblPr>
              <a:tblGrid>
                <a:gridCol w="4032448"/>
              </a:tblGrid>
              <a:tr h="211455">
                <a:tc>
                  <a:txBody>
                    <a:bodyPr/>
                    <a:lstStyle/>
                    <a:p>
                      <a:endParaRPr lang="en-IN" sz="1400" dirty="0">
                        <a:latin typeface="+mn-lt"/>
                      </a:endParaRPr>
                    </a:p>
                  </a:txBody>
                  <a:tcPr marT="25718" marB="25718"/>
                </a:tc>
              </a:tr>
              <a:tr h="436617">
                <a:tc>
                  <a:txBody>
                    <a:bodyPr/>
                    <a:lstStyle/>
                    <a:p>
                      <a:pPr marL="342900" indent="-342900">
                        <a:buFont typeface="Wingdings" pitchFamily="2" charset="2"/>
                        <a:buChar char="q"/>
                      </a:pPr>
                      <a:r>
                        <a:rPr lang="en-US" sz="1400" b="1" dirty="0" smtClean="0">
                          <a:latin typeface="+mn-lt"/>
                        </a:rPr>
                        <a:t>Web</a:t>
                      </a:r>
                      <a:r>
                        <a:rPr lang="en-US" sz="1400" b="1" baseline="0" dirty="0" smtClean="0">
                          <a:latin typeface="+mn-lt"/>
                        </a:rPr>
                        <a:t> Timeline</a:t>
                      </a:r>
                      <a:endParaRPr lang="en-IN" sz="1400" b="1" dirty="0">
                        <a:latin typeface="+mn-lt"/>
                      </a:endParaRPr>
                    </a:p>
                  </a:txBody>
                  <a:tcPr marT="25718" marB="25718"/>
                </a:tc>
              </a:tr>
              <a:tr h="225029">
                <a:tc>
                  <a:txBody>
                    <a:bodyPr/>
                    <a:lstStyle/>
                    <a:p>
                      <a:pPr marL="285750" indent="-285750">
                        <a:buFont typeface="Wingdings" panose="05000000000000000000" pitchFamily="2" charset="2"/>
                        <a:buChar char="q"/>
                      </a:pPr>
                      <a:r>
                        <a:rPr lang="en-US" sz="1400" b="1" kern="1200" dirty="0" smtClean="0">
                          <a:solidFill>
                            <a:schemeClr val="dk1"/>
                          </a:solidFill>
                          <a:latin typeface="+mn-lt"/>
                          <a:ea typeface="+mn-ea"/>
                          <a:cs typeface="+mn-cs"/>
                        </a:rPr>
                        <a:t>Why do we need Spring?</a:t>
                      </a:r>
                    </a:p>
                    <a:p>
                      <a:pPr marL="285750" indent="-285750">
                        <a:buFont typeface="Wingdings" panose="05000000000000000000" pitchFamily="2" charset="2"/>
                        <a:buChar char="q"/>
                      </a:pPr>
                      <a:endParaRPr lang="en-IN" sz="1400" b="1" kern="1200" dirty="0">
                        <a:solidFill>
                          <a:schemeClr val="dk1"/>
                        </a:solidFill>
                        <a:latin typeface="+mn-lt"/>
                        <a:ea typeface="+mn-ea"/>
                        <a:cs typeface="+mn-cs"/>
                      </a:endParaRPr>
                    </a:p>
                  </a:txBody>
                  <a:tcPr marT="25718" marB="25718"/>
                </a:tc>
              </a:tr>
              <a:tr h="242001">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1400" b="1" i="0" u="none" strike="noStrike" dirty="0" smtClean="0">
                          <a:solidFill>
                            <a:srgbClr val="000000"/>
                          </a:solidFill>
                          <a:effectLst/>
                          <a:latin typeface="+mn-lt"/>
                        </a:rPr>
                        <a:t>Spring Course</a:t>
                      </a:r>
                      <a:r>
                        <a:rPr lang="en-US" sz="1400" b="1" i="0" u="none" strike="noStrike" baseline="0" dirty="0" smtClean="0">
                          <a:solidFill>
                            <a:srgbClr val="000000"/>
                          </a:solidFill>
                          <a:effectLst/>
                          <a:latin typeface="+mn-lt"/>
                        </a:rPr>
                        <a:t> Content</a:t>
                      </a:r>
                    </a:p>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IN" sz="1400" b="1" i="0" u="none" strike="noStrike" dirty="0" smtClean="0">
                        <a:solidFill>
                          <a:srgbClr val="000000"/>
                        </a:solidFill>
                        <a:effectLst/>
                        <a:latin typeface="+mn-lt"/>
                      </a:endParaRPr>
                    </a:p>
                  </a:txBody>
                  <a:tcPr marT="25718" marB="25718"/>
                </a:tc>
              </a:tr>
              <a:tr h="225029">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sz="1400" b="1" i="0" u="none" strike="noStrike" kern="1200" dirty="0" smtClean="0">
                          <a:solidFill>
                            <a:srgbClr val="000000"/>
                          </a:solidFill>
                          <a:effectLst/>
                          <a:latin typeface="+mn-lt"/>
                          <a:ea typeface="+mn-ea"/>
                          <a:cs typeface="+mn-cs"/>
                        </a:rPr>
                        <a:t>Setup and Hello World</a:t>
                      </a:r>
                    </a:p>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IN" sz="1400" b="1" i="0" u="none" strike="noStrike" kern="1200" dirty="0" smtClean="0">
                        <a:solidFill>
                          <a:srgbClr val="000000"/>
                        </a:solidFill>
                        <a:effectLst/>
                        <a:latin typeface="+mn-lt"/>
                        <a:ea typeface="+mn-ea"/>
                        <a:cs typeface="+mn-cs"/>
                      </a:endParaRPr>
                    </a:p>
                  </a:txBody>
                  <a:tcPr marT="25718" marB="25718"/>
                </a:tc>
              </a:tr>
              <a:tr h="261026">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1400" b="1" i="0" u="none" strike="noStrike" kern="1200" dirty="0" smtClean="0">
                          <a:solidFill>
                            <a:srgbClr val="000000"/>
                          </a:solidFill>
                          <a:effectLst/>
                          <a:latin typeface="+mn-lt"/>
                          <a:ea typeface="+mn-ea"/>
                          <a:cs typeface="+mn-cs"/>
                        </a:rPr>
                        <a:t>Design Patterns used in Spring</a:t>
                      </a:r>
                    </a:p>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IN" sz="1400" b="1" i="0" u="none" strike="noStrike" kern="1200" dirty="0" smtClean="0">
                        <a:solidFill>
                          <a:srgbClr val="000000"/>
                        </a:solidFill>
                        <a:effectLst/>
                        <a:latin typeface="+mn-lt"/>
                        <a:ea typeface="+mn-ea"/>
                        <a:cs typeface="+mn-cs"/>
                      </a:endParaRPr>
                    </a:p>
                  </a:txBody>
                  <a:tcPr marT="25718" marB="25718"/>
                </a:tc>
              </a:tr>
            </a:tbl>
          </a:graphicData>
        </a:graphic>
      </p:graphicFrame>
    </p:spTree>
    <p:extLst>
      <p:ext uri="{BB962C8B-B14F-4D97-AF65-F5344CB8AC3E}">
        <p14:creationId xmlns:p14="http://schemas.microsoft.com/office/powerpoint/2010/main" val="45014031"/>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141480"/>
            <a:ext cx="6156176" cy="1102519"/>
          </a:xfrm>
        </p:spPr>
        <p:txBody>
          <a:bodyPr/>
          <a:lstStyle/>
          <a:p>
            <a:pPr algn="ctr"/>
            <a:r>
              <a:rPr lang="en-US" dirty="0" smtClean="0"/>
              <a:t>Chapter 1 –   Spring Core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59060419"/>
              </p:ext>
            </p:extLst>
          </p:nvPr>
        </p:nvGraphicFramePr>
        <p:xfrm>
          <a:off x="2411760" y="897564"/>
          <a:ext cx="6552728" cy="3596650"/>
        </p:xfrm>
        <a:graphic>
          <a:graphicData uri="http://schemas.openxmlformats.org/drawingml/2006/table">
            <a:tbl>
              <a:tblPr firstRow="1" bandRow="1">
                <a:tableStyleId>{5C22544A-7EE6-4342-B048-85BDC9FD1C3A}</a:tableStyleId>
              </a:tblPr>
              <a:tblGrid>
                <a:gridCol w="4032448"/>
                <a:gridCol w="2520280"/>
              </a:tblGrid>
              <a:tr h="211455">
                <a:tc>
                  <a:txBody>
                    <a:bodyPr/>
                    <a:lstStyle/>
                    <a:p>
                      <a:endParaRPr lang="en-IN" sz="1400" dirty="0">
                        <a:latin typeface="+mn-lt"/>
                      </a:endParaRPr>
                    </a:p>
                  </a:txBody>
                  <a:tcPr marT="25718" marB="25718"/>
                </a:tc>
                <a:tc>
                  <a:txBody>
                    <a:bodyPr/>
                    <a:lstStyle/>
                    <a:p>
                      <a:endParaRPr lang="en-IN" sz="1400" dirty="0">
                        <a:latin typeface="+mn-lt"/>
                      </a:endParaRPr>
                    </a:p>
                  </a:txBody>
                  <a:tcPr marT="25718" marB="25718"/>
                </a:tc>
              </a:tr>
              <a:tr h="436617">
                <a:tc>
                  <a:txBody>
                    <a:bodyPr/>
                    <a:lstStyle/>
                    <a:p>
                      <a:pPr marL="342900" indent="-342900">
                        <a:buFont typeface="Wingdings" pitchFamily="2" charset="2"/>
                        <a:buChar char="q"/>
                      </a:pPr>
                      <a:r>
                        <a:rPr lang="en-IN" sz="1400" b="1" dirty="0" smtClean="0">
                          <a:latin typeface="+mn-lt"/>
                        </a:rPr>
                        <a:t>Inversion of Control /Dependency Injection (IoC/DI)</a:t>
                      </a:r>
                      <a:endParaRPr lang="en-IN" sz="1400" b="1" dirty="0">
                        <a:latin typeface="+mn-lt"/>
                      </a:endParaRPr>
                    </a:p>
                  </a:txBody>
                  <a:tcPr marT="25718" marB="25718"/>
                </a:tc>
                <a:tc>
                  <a:txBody>
                    <a:bodyPr/>
                    <a:lstStyle/>
                    <a:p>
                      <a:endParaRPr lang="en-IN" sz="1400" dirty="0">
                        <a:latin typeface="+mn-lt"/>
                      </a:endParaRPr>
                    </a:p>
                  </a:txBody>
                  <a:tcPr marL="0" marR="0" marT="0" marB="0" anchor="b"/>
                </a:tc>
              </a:tr>
              <a:tr h="320040">
                <a:tc>
                  <a:txBody>
                    <a:bodyPr/>
                    <a:lstStyle/>
                    <a:p>
                      <a:pPr algn="ctr"/>
                      <a:r>
                        <a:rPr lang="en-US" sz="1400" b="1" i="1" u="none" strike="noStrike" kern="1200" dirty="0" smtClean="0">
                          <a:solidFill>
                            <a:srgbClr val="000000"/>
                          </a:solidFill>
                          <a:effectLst/>
                          <a:latin typeface="+mn-lt"/>
                          <a:ea typeface="+mn-ea"/>
                          <a:cs typeface="+mn-cs"/>
                        </a:rPr>
                        <a:t>Part A</a:t>
                      </a:r>
                      <a:endParaRPr lang="en-IN" sz="1400" b="1" i="1" u="none" strike="noStrike" kern="1200" dirty="0">
                        <a:solidFill>
                          <a:srgbClr val="000000"/>
                        </a:solidFill>
                        <a:effectLst/>
                        <a:latin typeface="+mn-lt"/>
                        <a:ea typeface="+mn-ea"/>
                        <a:cs typeface="+mn-cs"/>
                      </a:endParaRP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IOC Container (BeanFactory / ApplicationContext)</a:t>
                      </a:r>
                      <a:endParaRPr lang="en-IN" sz="1400" b="1" i="0" u="none" strike="noStrike" dirty="0">
                        <a:solidFill>
                          <a:srgbClr val="000000"/>
                        </a:solidFill>
                        <a:effectLst/>
                        <a:latin typeface="+mn-lt"/>
                      </a:endParaRPr>
                    </a:p>
                  </a:txBody>
                  <a:tcPr marL="0" marR="0" marT="0" marB="0" anchor="b"/>
                </a:tc>
              </a:tr>
              <a:tr h="222885">
                <a:tc>
                  <a:txBody>
                    <a:bodyPr/>
                    <a:lstStyle/>
                    <a:p>
                      <a:pPr algn="ctr"/>
                      <a:endParaRPr lang="en-IN" sz="1400" dirty="0">
                        <a:latin typeface="+mn-lt"/>
                      </a:endParaRP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Managed</a:t>
                      </a:r>
                      <a:r>
                        <a:rPr lang="en-IN" sz="1400" b="1" i="0" u="none" strike="noStrike" baseline="0" dirty="0" smtClean="0">
                          <a:solidFill>
                            <a:srgbClr val="000000"/>
                          </a:solidFill>
                          <a:effectLst/>
                          <a:latin typeface="+mn-lt"/>
                        </a:rPr>
                        <a:t> B</a:t>
                      </a:r>
                      <a:r>
                        <a:rPr lang="en-IN" sz="1400" b="1" i="0" u="none" strike="noStrike" dirty="0" smtClean="0">
                          <a:solidFill>
                            <a:srgbClr val="000000"/>
                          </a:solidFill>
                          <a:effectLst/>
                          <a:latin typeface="+mn-lt"/>
                        </a:rPr>
                        <a:t>eans</a:t>
                      </a:r>
                    </a:p>
                  </a:txBody>
                  <a:tcPr marL="0" marR="0" marT="0" marB="0" anchor="b"/>
                </a:tc>
              </a:tr>
              <a:tr h="225029">
                <a:tc>
                  <a:txBody>
                    <a:bodyPr/>
                    <a:lstStyle/>
                    <a:p>
                      <a:pPr algn="ctr"/>
                      <a:endParaRPr lang="en-IN" sz="1400" dirty="0">
                        <a:latin typeface="+mn-lt"/>
                      </a:endParaRP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Bean Lifecycle</a:t>
                      </a:r>
                    </a:p>
                  </a:txBody>
                  <a:tcPr marL="0" marR="0" marT="0" marB="0" anchor="b"/>
                </a:tc>
              </a:tr>
              <a:tr h="211455">
                <a:tc>
                  <a:txBody>
                    <a:bodyPr/>
                    <a:lstStyle/>
                    <a:p>
                      <a:pPr algn="ctr"/>
                      <a:endParaRPr lang="en-IN" sz="1400" b="1" i="1" u="none" strike="noStrike" kern="1200" dirty="0">
                        <a:solidFill>
                          <a:srgbClr val="000000"/>
                        </a:solidFill>
                        <a:effectLst/>
                        <a:latin typeface="+mn-lt"/>
                        <a:ea typeface="+mn-ea"/>
                        <a:cs typeface="+mn-cs"/>
                      </a:endParaRPr>
                    </a:p>
                  </a:txBody>
                  <a:tcPr marT="25718" marB="25718"/>
                </a:tc>
                <a:tc>
                  <a:txBody>
                    <a:bodyPr/>
                    <a:lstStyle/>
                    <a:p>
                      <a:pPr algn="l" fontAlgn="b"/>
                      <a:endParaRPr lang="en-IN" sz="1400" b="1" i="0" u="none" strike="noStrike" dirty="0">
                        <a:solidFill>
                          <a:srgbClr val="000000"/>
                        </a:solidFill>
                        <a:effectLst/>
                        <a:latin typeface="+mn-lt"/>
                      </a:endParaRPr>
                    </a:p>
                  </a:txBody>
                  <a:tcPr marL="0" marR="0" marT="0" marB="0" anchor="b"/>
                </a:tc>
              </a:tr>
              <a:tr h="211455">
                <a:tc>
                  <a:txBody>
                    <a:bodyPr/>
                    <a:lstStyle/>
                    <a:p>
                      <a:pPr algn="ctr"/>
                      <a:r>
                        <a:rPr lang="en-US" sz="1400" b="1" i="1" u="none" strike="noStrike" kern="1200" dirty="0" smtClean="0">
                          <a:solidFill>
                            <a:srgbClr val="000000"/>
                          </a:solidFill>
                          <a:effectLst/>
                          <a:latin typeface="+mn-lt"/>
                          <a:ea typeface="+mn-ea"/>
                          <a:cs typeface="+mn-cs"/>
                        </a:rPr>
                        <a:t>Part B</a:t>
                      </a:r>
                      <a:endParaRPr lang="en-IN" sz="1400" b="1" i="1" u="none" strike="noStrike" kern="1200" dirty="0">
                        <a:solidFill>
                          <a:srgbClr val="000000"/>
                        </a:solidFill>
                        <a:effectLst/>
                        <a:latin typeface="+mn-lt"/>
                        <a:ea typeface="+mn-ea"/>
                        <a:cs typeface="+mn-cs"/>
                      </a:endParaRPr>
                    </a:p>
                  </a:txBody>
                  <a:tcPr marT="25718" marB="25718"/>
                </a:tc>
                <a:tc>
                  <a:txBody>
                    <a:bodyPr/>
                    <a:lstStyle/>
                    <a:p>
                      <a:pPr algn="l" fontAlgn="b"/>
                      <a:r>
                        <a:rPr lang="en-IN" sz="1400" b="1" i="0" u="none" strike="noStrike" dirty="0">
                          <a:solidFill>
                            <a:srgbClr val="000000"/>
                          </a:solidFill>
                          <a:effectLst/>
                          <a:latin typeface="+mn-lt"/>
                        </a:rPr>
                        <a:t>XML Based DI</a:t>
                      </a:r>
                    </a:p>
                  </a:txBody>
                  <a:tcPr marL="0" marR="0" marT="0" marB="0" anchor="b"/>
                </a:tc>
              </a:tr>
              <a:tr h="308610">
                <a:tc>
                  <a:txBody>
                    <a:bodyPr/>
                    <a:lstStyle/>
                    <a:p>
                      <a:endParaRPr lang="en-IN" sz="1400" dirty="0">
                        <a:latin typeface="+mn-lt"/>
                      </a:endParaRPr>
                    </a:p>
                  </a:txBody>
                  <a:tcPr marT="25718" marB="25718"/>
                </a:tc>
                <a:tc>
                  <a:txBody>
                    <a:bodyPr/>
                    <a:lstStyle/>
                    <a:p>
                      <a:pPr algn="l" fontAlgn="b"/>
                      <a:r>
                        <a:rPr lang="en-IN" sz="1400" b="1" i="0" u="none" strike="noStrike" dirty="0">
                          <a:solidFill>
                            <a:srgbClr val="000000"/>
                          </a:solidFill>
                          <a:effectLst/>
                          <a:latin typeface="+mn-lt"/>
                        </a:rPr>
                        <a:t>Annotation Based DI</a:t>
                      </a:r>
                    </a:p>
                  </a:txBody>
                  <a:tcPr marL="0" marR="0" marT="0" marB="0" anchor="b"/>
                </a:tc>
              </a:tr>
              <a:tr h="225029">
                <a:tc>
                  <a:txBody>
                    <a:bodyPr/>
                    <a:lstStyle/>
                    <a:p>
                      <a:endParaRPr lang="en-IN" sz="1400" dirty="0">
                        <a:latin typeface="+mn-lt"/>
                      </a:endParaRPr>
                    </a:p>
                  </a:txBody>
                  <a:tcPr marT="25718" marB="25718"/>
                </a:tc>
                <a:tc>
                  <a:txBody>
                    <a:bodyPr/>
                    <a:lstStyle/>
                    <a:p>
                      <a:pPr algn="l" fontAlgn="b"/>
                      <a:r>
                        <a:rPr lang="en-IN" sz="1400" b="1" i="0" u="none" strike="noStrike" dirty="0">
                          <a:solidFill>
                            <a:srgbClr val="000000"/>
                          </a:solidFill>
                          <a:effectLst/>
                          <a:latin typeface="+mn-lt"/>
                        </a:rPr>
                        <a:t>Java Based DI </a:t>
                      </a:r>
                    </a:p>
                  </a:txBody>
                  <a:tcPr marL="0" marR="0" marT="0" marB="0" anchor="b"/>
                </a:tc>
              </a:tr>
              <a:tr h="242001">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1400" b="1" i="0" u="none" strike="noStrike" dirty="0" smtClean="0">
                          <a:solidFill>
                            <a:srgbClr val="000000"/>
                          </a:solidFill>
                          <a:effectLst/>
                          <a:latin typeface="+mn-lt"/>
                        </a:rPr>
                        <a:t>Resources</a:t>
                      </a:r>
                      <a:endParaRPr lang="en-IN" sz="1400" b="1" i="0" u="none" strike="noStrike" dirty="0" smtClean="0">
                        <a:solidFill>
                          <a:srgbClr val="000000"/>
                        </a:solidFill>
                        <a:effectLst/>
                        <a:latin typeface="+mn-lt"/>
                      </a:endParaRPr>
                    </a:p>
                  </a:txBody>
                  <a:tcPr marT="25718" marB="25718"/>
                </a:tc>
                <a:tc>
                  <a:txBody>
                    <a:bodyPr/>
                    <a:lstStyle/>
                    <a:p>
                      <a:pPr algn="l" fontAlgn="b"/>
                      <a:endParaRPr lang="en-IN" sz="1400" b="1" i="0" u="none" strike="noStrike" dirty="0">
                        <a:solidFill>
                          <a:srgbClr val="000000"/>
                        </a:solidFill>
                        <a:effectLst/>
                        <a:latin typeface="+mn-lt"/>
                      </a:endParaRPr>
                    </a:p>
                  </a:txBody>
                  <a:tcPr marL="0" marR="0" marT="0" marB="0" anchor="b"/>
                </a:tc>
              </a:tr>
              <a:tr h="225029">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sz="1400" b="1" i="0" u="none" strike="noStrike" dirty="0" smtClean="0">
                          <a:solidFill>
                            <a:schemeClr val="accent6">
                              <a:lumMod val="75000"/>
                            </a:schemeClr>
                          </a:solidFill>
                          <a:effectLst/>
                          <a:latin typeface="+mn-lt"/>
                        </a:rPr>
                        <a:t>Validators and Convertors</a:t>
                      </a:r>
                    </a:p>
                  </a:txBody>
                  <a:tcPr marT="25718" marB="25718"/>
                </a:tc>
                <a:tc>
                  <a:txBody>
                    <a:bodyPr/>
                    <a:lstStyle/>
                    <a:p>
                      <a:pPr algn="l" fontAlgn="b"/>
                      <a:r>
                        <a:rPr lang="en-US" sz="1400" b="1" i="0" u="none" strike="noStrike" dirty="0" smtClean="0">
                          <a:solidFill>
                            <a:schemeClr val="accent6">
                              <a:lumMod val="75000"/>
                            </a:schemeClr>
                          </a:solidFill>
                          <a:effectLst/>
                          <a:latin typeface="+mn-lt"/>
                        </a:rPr>
                        <a:t> </a:t>
                      </a:r>
                      <a:endParaRPr lang="en-IN" sz="1400" b="1" i="0" u="none" strike="noStrike" dirty="0">
                        <a:solidFill>
                          <a:schemeClr val="accent6">
                            <a:lumMod val="75000"/>
                          </a:schemeClr>
                        </a:solidFill>
                        <a:effectLst/>
                        <a:latin typeface="+mn-lt"/>
                      </a:endParaRPr>
                    </a:p>
                  </a:txBody>
                  <a:tcPr marL="0" marR="0" marT="0" marB="0" anchor="b"/>
                </a:tc>
              </a:tr>
              <a:tr h="261026">
                <a:tc>
                  <a:txBody>
                    <a:body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sz="1400" b="1" i="0" u="none" strike="noStrike" dirty="0" smtClean="0">
                          <a:solidFill>
                            <a:schemeClr val="accent6">
                              <a:lumMod val="75000"/>
                            </a:schemeClr>
                          </a:solidFill>
                          <a:effectLst/>
                          <a:latin typeface="+mn-lt"/>
                        </a:rPr>
                        <a:t>Spring Expression Language (SpEL)</a:t>
                      </a: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IN" sz="1400" b="1" i="0" u="none" strike="noStrike" dirty="0" smtClean="0">
                        <a:solidFill>
                          <a:schemeClr val="accent6">
                            <a:lumMod val="75000"/>
                          </a:schemeClr>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3099885776"/>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092828616"/>
              </p:ext>
            </p:extLst>
          </p:nvPr>
        </p:nvGraphicFramePr>
        <p:xfrm>
          <a:off x="1619672" y="2625756"/>
          <a:ext cx="6096000" cy="124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3567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195486"/>
            <a:ext cx="6156176" cy="1102519"/>
          </a:xfrm>
        </p:spPr>
        <p:txBody>
          <a:bodyPr/>
          <a:lstStyle/>
          <a:p>
            <a:pPr algn="ctr"/>
            <a:r>
              <a:rPr lang="en-US" dirty="0" smtClean="0"/>
              <a:t>Chapter 2 –   AOP</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60188023"/>
              </p:ext>
            </p:extLst>
          </p:nvPr>
        </p:nvGraphicFramePr>
        <p:xfrm>
          <a:off x="2627784" y="1059582"/>
          <a:ext cx="6096000" cy="2430268"/>
        </p:xfrm>
        <a:graphic>
          <a:graphicData uri="http://schemas.openxmlformats.org/drawingml/2006/table">
            <a:tbl>
              <a:tblPr firstRow="1" bandRow="1">
                <a:tableStyleId>{5C22544A-7EE6-4342-B048-85BDC9FD1C3A}</a:tableStyleId>
              </a:tblPr>
              <a:tblGrid>
                <a:gridCol w="3048000"/>
                <a:gridCol w="3048000"/>
              </a:tblGrid>
              <a:tr h="298738">
                <a:tc>
                  <a:txBody>
                    <a:bodyPr/>
                    <a:lstStyle/>
                    <a:p>
                      <a:endParaRPr lang="en-IN" sz="1400" b="1" i="0" u="none" strike="noStrike" kern="1200" dirty="0">
                        <a:solidFill>
                          <a:srgbClr val="000000"/>
                        </a:solidFill>
                        <a:effectLst/>
                        <a:latin typeface="+mn-lt"/>
                        <a:ea typeface="+mn-ea"/>
                        <a:cs typeface="+mn-cs"/>
                      </a:endParaRPr>
                    </a:p>
                  </a:txBody>
                  <a:tcPr marT="25718" marB="25718"/>
                </a:tc>
                <a:tc>
                  <a:txBody>
                    <a:bodyPr/>
                    <a:lstStyle/>
                    <a:p>
                      <a:endParaRPr lang="en-IN" sz="1400" dirty="0">
                        <a:latin typeface="+mn-lt"/>
                      </a:endParaRPr>
                    </a:p>
                  </a:txBody>
                  <a:tcPr marT="25718" marB="25718"/>
                </a:tc>
              </a:tr>
              <a:tr h="5571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latin typeface="+mn-lt"/>
                        </a:rPr>
                        <a:t>Aspect Oriented Programming (AOP)</a:t>
                      </a:r>
                    </a:p>
                  </a:txBody>
                  <a:tcPr marT="25718" marB="25718"/>
                </a:tc>
                <a:tc>
                  <a:txBody>
                    <a:bodyPr/>
                    <a:lstStyle/>
                    <a:p>
                      <a:pPr algn="l" fontAlgn="b"/>
                      <a:r>
                        <a:rPr lang="en-US" sz="1400" b="1" i="0" u="none" strike="noStrike" dirty="0" smtClean="0">
                          <a:solidFill>
                            <a:srgbClr val="000000"/>
                          </a:solidFill>
                          <a:effectLst/>
                          <a:latin typeface="+mn-lt"/>
                        </a:rPr>
                        <a:t>Structured vs. OOP vs. AOP</a:t>
                      </a:r>
                      <a:endParaRPr lang="en-IN" sz="1400" b="1" i="0" u="none" strike="noStrike" dirty="0">
                        <a:solidFill>
                          <a:srgbClr val="000000"/>
                        </a:solidFill>
                        <a:effectLst/>
                        <a:latin typeface="+mn-lt"/>
                      </a:endParaRPr>
                    </a:p>
                  </a:txBody>
                  <a:tcPr marL="0" marR="0" marT="0" marB="0" anchor="b"/>
                </a:tc>
              </a:tr>
              <a:tr h="314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latin typeface="+mn-lt"/>
                      </a:endParaRPr>
                    </a:p>
                  </a:txBody>
                  <a:tcPr marT="25718" marB="25718"/>
                </a:tc>
                <a:tc>
                  <a:txBody>
                    <a:bodyPr/>
                    <a:lstStyle/>
                    <a:p>
                      <a:pPr algn="l" fontAlgn="b"/>
                      <a:r>
                        <a:rPr lang="en-US" sz="1400" b="1" i="0" u="none" strike="noStrike" dirty="0" smtClean="0">
                          <a:solidFill>
                            <a:srgbClr val="000000"/>
                          </a:solidFill>
                          <a:effectLst/>
                          <a:latin typeface="+mn-lt"/>
                        </a:rPr>
                        <a:t>AOP Weaving</a:t>
                      </a:r>
                      <a:endParaRPr lang="en-IN" sz="1400" b="1" i="0" u="none" strike="noStrike" dirty="0">
                        <a:solidFill>
                          <a:srgbClr val="000000"/>
                        </a:solidFill>
                        <a:effectLst/>
                        <a:latin typeface="+mn-lt"/>
                      </a:endParaRPr>
                    </a:p>
                  </a:txBody>
                  <a:tcPr marL="0" marR="0" marT="0" marB="0" anchor="b"/>
                </a:tc>
              </a:tr>
              <a:tr h="314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latin typeface="+mn-lt"/>
                      </a:endParaRPr>
                    </a:p>
                  </a:txBody>
                  <a:tcPr marT="25718" marB="25718"/>
                </a:tc>
                <a:tc>
                  <a:txBody>
                    <a:bodyPr/>
                    <a:lstStyle/>
                    <a:p>
                      <a:pPr algn="l" fontAlgn="b"/>
                      <a:r>
                        <a:rPr lang="en-US" sz="1400" b="1" i="0" u="none" strike="noStrike" dirty="0" smtClean="0">
                          <a:solidFill>
                            <a:srgbClr val="000000"/>
                          </a:solidFill>
                          <a:effectLst/>
                          <a:latin typeface="+mn-lt"/>
                        </a:rPr>
                        <a:t>AOP Proxy</a:t>
                      </a:r>
                      <a:endParaRPr lang="en-IN" sz="1400" b="1" i="0" u="none" strike="noStrike" dirty="0">
                        <a:solidFill>
                          <a:srgbClr val="000000"/>
                        </a:solidFill>
                        <a:effectLst/>
                        <a:latin typeface="+mn-lt"/>
                      </a:endParaRPr>
                    </a:p>
                  </a:txBody>
                  <a:tcPr marL="0" marR="0" marT="0" marB="0" anchor="b"/>
                </a:tc>
              </a:tr>
              <a:tr h="314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latin typeface="+mn-lt"/>
                      </a:endParaRP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kern="1200" dirty="0" smtClean="0">
                          <a:solidFill>
                            <a:srgbClr val="000000"/>
                          </a:solidFill>
                          <a:effectLst/>
                          <a:latin typeface="+mn-lt"/>
                          <a:ea typeface="+mn-ea"/>
                          <a:cs typeface="+mn-cs"/>
                        </a:rPr>
                        <a:t>AOP Terminologies</a:t>
                      </a:r>
                    </a:p>
                  </a:txBody>
                  <a:tcPr marL="0" marR="0" marT="0" marB="0" anchor="b"/>
                </a:tc>
              </a:tr>
              <a:tr h="314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latin typeface="+mn-lt"/>
                      </a:endParaRP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mn-lt"/>
                        </a:rPr>
                        <a:t>Types</a:t>
                      </a:r>
                      <a:r>
                        <a:rPr lang="en-US" sz="1400" b="1" i="0" u="none" strike="noStrike" baseline="0" dirty="0" smtClean="0">
                          <a:solidFill>
                            <a:srgbClr val="000000"/>
                          </a:solidFill>
                          <a:effectLst/>
                          <a:latin typeface="+mn-lt"/>
                        </a:rPr>
                        <a:t> of Advices</a:t>
                      </a:r>
                      <a:endParaRPr lang="en-IN" sz="1400" b="1" i="0" u="none" strike="noStrike" dirty="0" smtClean="0">
                        <a:solidFill>
                          <a:srgbClr val="000000"/>
                        </a:solidFill>
                        <a:effectLst/>
                        <a:latin typeface="+mn-lt"/>
                      </a:endParaRPr>
                    </a:p>
                  </a:txBody>
                  <a:tcPr marL="0" marR="0" marT="0" marB="0" anchor="b"/>
                </a:tc>
              </a:tr>
              <a:tr h="314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latin typeface="+mn-lt"/>
                      </a:endParaRPr>
                    </a:p>
                  </a:txBody>
                  <a:tcPr marT="25718" marB="25718"/>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mn-lt"/>
                        </a:rPr>
                        <a:t>Code</a:t>
                      </a:r>
                      <a:r>
                        <a:rPr lang="en-US" sz="1400" b="1" i="0" u="none" strike="noStrike" baseline="0" dirty="0" smtClean="0">
                          <a:solidFill>
                            <a:srgbClr val="000000"/>
                          </a:solidFill>
                          <a:effectLst/>
                          <a:latin typeface="+mn-lt"/>
                        </a:rPr>
                        <a:t> samples</a:t>
                      </a:r>
                      <a:endParaRPr lang="en-IN" sz="1400" b="1" i="0" u="none" strike="noStrike" dirty="0" smtClean="0">
                        <a:solidFill>
                          <a:srgbClr val="000000"/>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2891626749"/>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195486"/>
            <a:ext cx="6876256" cy="1102519"/>
          </a:xfrm>
        </p:spPr>
        <p:txBody>
          <a:bodyPr/>
          <a:lstStyle/>
          <a:p>
            <a:pPr algn="ctr"/>
            <a:r>
              <a:rPr lang="en-US" dirty="0" smtClean="0"/>
              <a:t>Chapter 3 –   Web Tier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44398750"/>
              </p:ext>
            </p:extLst>
          </p:nvPr>
        </p:nvGraphicFramePr>
        <p:xfrm>
          <a:off x="2843808" y="987574"/>
          <a:ext cx="6048672" cy="3781428"/>
        </p:xfrm>
        <a:graphic>
          <a:graphicData uri="http://schemas.openxmlformats.org/drawingml/2006/table">
            <a:tbl>
              <a:tblPr firstRow="1" bandRow="1">
                <a:tableStyleId>{5C22544A-7EE6-4342-B048-85BDC9FD1C3A}</a:tableStyleId>
              </a:tblPr>
              <a:tblGrid>
                <a:gridCol w="3024336"/>
                <a:gridCol w="3024336"/>
              </a:tblGrid>
              <a:tr h="211455">
                <a:tc>
                  <a:txBody>
                    <a:bodyPr/>
                    <a:lstStyle/>
                    <a:p>
                      <a:endParaRPr lang="en-IN" sz="1400" dirty="0"/>
                    </a:p>
                  </a:txBody>
                  <a:tcPr marT="25718" marB="25718"/>
                </a:tc>
                <a:tc>
                  <a:txBody>
                    <a:bodyPr/>
                    <a:lstStyle/>
                    <a:p>
                      <a:endParaRPr lang="en-IN" sz="1400" dirty="0"/>
                    </a:p>
                  </a:txBody>
                  <a:tcPr marT="25718" marB="25718"/>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t>Spring MVC</a:t>
                      </a:r>
                    </a:p>
                  </a:txBody>
                  <a:tcPr marT="25718" marB="25718"/>
                </a:tc>
                <a:tc>
                  <a:txBody>
                    <a:bodyPr/>
                    <a:lstStyle/>
                    <a:p>
                      <a:pPr algn="l" fontAlgn="b"/>
                      <a:r>
                        <a:rPr lang="en-IN" sz="1400" b="1" i="0" u="none" strike="noStrike" dirty="0" smtClean="0">
                          <a:solidFill>
                            <a:srgbClr val="000000"/>
                          </a:solidFill>
                          <a:effectLst/>
                          <a:latin typeface="+mn-lt"/>
                        </a:rPr>
                        <a:t>Architecture</a:t>
                      </a:r>
                    </a:p>
                    <a:p>
                      <a:pPr algn="l" fontAlgn="b"/>
                      <a:r>
                        <a:rPr lang="en-IN" sz="1400" b="1" i="0" u="none" strike="noStrike" dirty="0" smtClean="0">
                          <a:solidFill>
                            <a:srgbClr val="000000"/>
                          </a:solidFill>
                          <a:effectLst/>
                          <a:latin typeface="+mn-lt"/>
                        </a:rPr>
                        <a:t>DispatcherServlet</a:t>
                      </a:r>
                    </a:p>
                    <a:p>
                      <a:pPr algn="l" fontAlgn="b"/>
                      <a:endParaRPr lang="en-IN" sz="1400" b="1" i="0" u="none" strike="noStrike" dirty="0" smtClean="0">
                        <a:solidFill>
                          <a:srgbClr val="000000"/>
                        </a:solidFill>
                        <a:effectLst/>
                        <a:latin typeface="+mn-lt"/>
                      </a:endParaRPr>
                    </a:p>
                  </a:txBody>
                  <a:tcPr marL="0" marR="0" marT="0" marB="0" anchor="b"/>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p>
                  </a:txBody>
                  <a:tcPr marT="25718" marB="25718"/>
                </a:tc>
                <a:tc>
                  <a:txBody>
                    <a:bodyPr/>
                    <a:lstStyle/>
                    <a:p>
                      <a:pPr algn="l" fontAlgn="b"/>
                      <a:r>
                        <a:rPr lang="en-IN" sz="1400" b="1" i="0" u="none" strike="noStrike" dirty="0" smtClean="0">
                          <a:solidFill>
                            <a:srgbClr val="000000"/>
                          </a:solidFill>
                          <a:effectLst/>
                          <a:latin typeface="+mn-lt"/>
                        </a:rPr>
                        <a:t>Request/Response Lifecycle</a:t>
                      </a:r>
                    </a:p>
                    <a:p>
                      <a:pPr algn="l" fontAlgn="b"/>
                      <a:r>
                        <a:rPr lang="en-IN" sz="1400" b="1" i="0" u="none" strike="noStrike" dirty="0" smtClean="0">
                          <a:solidFill>
                            <a:srgbClr val="000000"/>
                          </a:solidFill>
                          <a:effectLst/>
                          <a:latin typeface="+mn-lt"/>
                        </a:rPr>
                        <a:t>Spring MVC Details</a:t>
                      </a:r>
                    </a:p>
                    <a:p>
                      <a:pPr algn="l" fontAlgn="b"/>
                      <a:endParaRPr lang="en-IN" sz="1400" b="1" i="0" u="none" strike="noStrike" dirty="0" smtClean="0">
                        <a:solidFill>
                          <a:srgbClr val="000000"/>
                        </a:solidFill>
                        <a:effectLst/>
                        <a:latin typeface="+mn-lt"/>
                      </a:endParaRPr>
                    </a:p>
                  </a:txBody>
                  <a:tcPr marL="0" marR="0" marT="0" marB="0" anchor="b"/>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p>
                  </a:txBody>
                  <a:tcPr marT="25718" marB="25718"/>
                </a:tc>
                <a:tc>
                  <a:txBody>
                    <a:bodyPr/>
                    <a:lstStyle/>
                    <a:p>
                      <a:pPr algn="l" fontAlgn="b"/>
                      <a:r>
                        <a:rPr lang="en-IN" sz="1400" b="1" i="0" u="none" strike="noStrike" dirty="0" smtClean="0">
                          <a:solidFill>
                            <a:srgbClr val="000000"/>
                          </a:solidFill>
                          <a:effectLst/>
                          <a:latin typeface="+mn-lt"/>
                        </a:rPr>
                        <a:t>Handler Mappings</a:t>
                      </a:r>
                    </a:p>
                    <a:p>
                      <a:pPr algn="l" fontAlgn="b"/>
                      <a:r>
                        <a:rPr lang="en-IN" sz="1400" b="1" i="0" u="none" strike="noStrike" dirty="0" smtClean="0">
                          <a:solidFill>
                            <a:srgbClr val="000000"/>
                          </a:solidFill>
                          <a:effectLst/>
                          <a:latin typeface="+mn-lt"/>
                        </a:rPr>
                        <a:t>Controllers</a:t>
                      </a:r>
                    </a:p>
                    <a:p>
                      <a:pPr marL="0" marR="0" indent="0" algn="l" defTabSz="914400" rtl="0" eaLnBrk="1" fontAlgn="b" latinLnBrk="0" hangingPunct="1">
                        <a:lnSpc>
                          <a:spcPct val="100000"/>
                        </a:lnSpc>
                        <a:spcBef>
                          <a:spcPts val="0"/>
                        </a:spcBef>
                        <a:spcAft>
                          <a:spcPts val="0"/>
                        </a:spcAft>
                        <a:buClrTx/>
                        <a:buSzTx/>
                        <a:buFontTx/>
                        <a:buNone/>
                        <a:tabLst/>
                        <a:defRPr/>
                      </a:pPr>
                      <a:r>
                        <a:rPr lang="en-IN" sz="1400" b="1" i="0" u="none" strike="noStrike" dirty="0" smtClean="0">
                          <a:solidFill>
                            <a:srgbClr val="000000"/>
                          </a:solidFill>
                          <a:effectLst/>
                          <a:latin typeface="+mn-lt"/>
                        </a:rPr>
                        <a:t>View Resolvers</a:t>
                      </a:r>
                    </a:p>
                    <a:p>
                      <a:pPr marL="0" marR="0" indent="0" algn="l" defTabSz="914400" rtl="0" eaLnBrk="1" fontAlgn="b" latinLnBrk="0" hangingPunct="1">
                        <a:lnSpc>
                          <a:spcPct val="100000"/>
                        </a:lnSpc>
                        <a:spcBef>
                          <a:spcPts val="0"/>
                        </a:spcBef>
                        <a:spcAft>
                          <a:spcPts val="0"/>
                        </a:spcAft>
                        <a:buClrTx/>
                        <a:buSzTx/>
                        <a:buFontTx/>
                        <a:buNone/>
                        <a:tabLst/>
                        <a:defRPr/>
                      </a:pPr>
                      <a:endParaRPr lang="en-IN" sz="1400" b="1" i="0" u="none" strike="noStrike" dirty="0" smtClean="0">
                        <a:solidFill>
                          <a:srgbClr val="000000"/>
                        </a:solidFill>
                        <a:effectLst/>
                        <a:latin typeface="+mn-lt"/>
                      </a:endParaRPr>
                    </a:p>
                  </a:txBody>
                  <a:tcPr marL="0" marR="0" marT="0" marB="0" anchor="b"/>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p>
                  </a:txBody>
                  <a:tcPr marT="25718" marB="25718"/>
                </a:tc>
                <a:tc>
                  <a:txBody>
                    <a:bodyPr/>
                    <a:lstStyle/>
                    <a:p>
                      <a:pPr algn="l" fontAlgn="b"/>
                      <a:r>
                        <a:rPr lang="en-IN" sz="1400" b="1" i="0" u="none" strike="noStrike" dirty="0" smtClean="0">
                          <a:solidFill>
                            <a:srgbClr val="000000"/>
                          </a:solidFill>
                          <a:effectLst/>
                          <a:latin typeface="+mn-lt"/>
                        </a:rPr>
                        <a:t>Tags</a:t>
                      </a:r>
                    </a:p>
                    <a:p>
                      <a:pPr algn="l" fontAlgn="b"/>
                      <a:r>
                        <a:rPr lang="en-IN" sz="1400" b="1" i="0" u="none" strike="noStrike" dirty="0" smtClean="0">
                          <a:solidFill>
                            <a:srgbClr val="000000"/>
                          </a:solidFill>
                          <a:effectLst/>
                          <a:latin typeface="+mn-lt"/>
                        </a:rPr>
                        <a:t>Validation</a:t>
                      </a:r>
                    </a:p>
                    <a:p>
                      <a:pPr algn="l" fontAlgn="b"/>
                      <a:r>
                        <a:rPr lang="en-IN" sz="1400" b="1" i="0" u="none" strike="noStrike" dirty="0" smtClean="0">
                          <a:solidFill>
                            <a:srgbClr val="000000"/>
                          </a:solidFill>
                          <a:effectLst/>
                          <a:latin typeface="+mn-lt"/>
                        </a:rPr>
                        <a:t>Message Bundle</a:t>
                      </a:r>
                    </a:p>
                    <a:p>
                      <a:pPr algn="l" fontAlgn="b"/>
                      <a:endParaRPr lang="en-IN" sz="1400" b="1" i="0" u="none" strike="noStrike" dirty="0" smtClean="0">
                        <a:solidFill>
                          <a:srgbClr val="000000"/>
                        </a:solidFill>
                        <a:effectLst/>
                        <a:latin typeface="+mn-lt"/>
                      </a:endParaRPr>
                    </a:p>
                  </a:txBody>
                  <a:tcPr marL="0" marR="0" marT="0" marB="0" anchor="b"/>
                </a:tc>
              </a:tr>
              <a:tr h="222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p>
                  </a:txBody>
                  <a:tcPr marT="25718" marB="25718"/>
                </a:tc>
                <a:tc>
                  <a:txBody>
                    <a:bodyPr/>
                    <a:lstStyle/>
                    <a:p>
                      <a:pPr algn="l" fontAlgn="b"/>
                      <a:r>
                        <a:rPr lang="en-IN" sz="1400" b="1" i="0" u="none" strike="noStrike" dirty="0" smtClean="0">
                          <a:solidFill>
                            <a:schemeClr val="accent6">
                              <a:lumMod val="75000"/>
                            </a:schemeClr>
                          </a:solidFill>
                          <a:effectLst/>
                          <a:latin typeface="+mn-lt"/>
                        </a:rPr>
                        <a:t>Integration of Spring with Struts</a:t>
                      </a:r>
                    </a:p>
                  </a:txBody>
                  <a:tcPr marL="0" marR="0" marT="0" marB="0" anchor="b"/>
                </a:tc>
              </a:tr>
              <a:tr h="222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p>
                  </a:txBody>
                  <a:tcPr marT="25718" marB="257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dirty="0" smtClean="0">
                          <a:solidFill>
                            <a:schemeClr val="accent6">
                              <a:lumMod val="75000"/>
                            </a:schemeClr>
                          </a:solidFill>
                          <a:effectLst/>
                          <a:latin typeface="+mn-lt"/>
                        </a:rPr>
                        <a:t>Mini Project</a:t>
                      </a:r>
                    </a:p>
                  </a:txBody>
                  <a:tcPr marL="0" marR="0" marT="0" marB="0" anchor="b"/>
                </a:tc>
              </a:tr>
            </a:tbl>
          </a:graphicData>
        </a:graphic>
      </p:graphicFrame>
    </p:spTree>
    <p:extLst>
      <p:ext uri="{BB962C8B-B14F-4D97-AF65-F5344CB8AC3E}">
        <p14:creationId xmlns:p14="http://schemas.microsoft.com/office/powerpoint/2010/main" val="4665920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1136" y="231490"/>
            <a:ext cx="6156176" cy="1102519"/>
          </a:xfrm>
        </p:spPr>
        <p:txBody>
          <a:bodyPr/>
          <a:lstStyle/>
          <a:p>
            <a:pPr algn="ctr"/>
            <a:r>
              <a:rPr lang="en-US" dirty="0" smtClean="0"/>
              <a:t>Chapter 4 –   Data Tier</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586582057"/>
              </p:ext>
            </p:extLst>
          </p:nvPr>
        </p:nvGraphicFramePr>
        <p:xfrm>
          <a:off x="2915816" y="987574"/>
          <a:ext cx="6096000" cy="2881476"/>
        </p:xfrm>
        <a:graphic>
          <a:graphicData uri="http://schemas.openxmlformats.org/drawingml/2006/table">
            <a:tbl>
              <a:tblPr firstRow="1" bandRow="1">
                <a:tableStyleId>{5C22544A-7EE6-4342-B048-85BDC9FD1C3A}</a:tableStyleId>
              </a:tblPr>
              <a:tblGrid>
                <a:gridCol w="3048000"/>
                <a:gridCol w="3048000"/>
              </a:tblGrid>
              <a:tr h="324036">
                <a:tc>
                  <a:txBody>
                    <a:bodyPr/>
                    <a:lstStyle/>
                    <a:p>
                      <a:endParaRPr lang="en-IN" sz="1400" dirty="0">
                        <a:latin typeface="+mn-lt"/>
                      </a:endParaRPr>
                    </a:p>
                  </a:txBody>
                  <a:tcPr marT="34290" marB="34290"/>
                </a:tc>
                <a:tc>
                  <a:txBody>
                    <a:bodyPr/>
                    <a:lstStyle/>
                    <a:p>
                      <a:endParaRPr lang="en-IN" sz="1400" dirty="0">
                        <a:latin typeface="+mn-lt"/>
                      </a:endParaRPr>
                    </a:p>
                  </a:txBody>
                  <a:tcPr marT="34290" marB="34290"/>
                </a:tc>
              </a:tr>
              <a:tr h="525780">
                <a:tc>
                  <a:txBody>
                    <a:bodyPr/>
                    <a:lstStyle/>
                    <a:p>
                      <a:r>
                        <a:rPr lang="en-IN" sz="1400" b="1" dirty="0" smtClean="0">
                          <a:latin typeface="+mn-lt"/>
                        </a:rPr>
                        <a:t>The Service Layer(data tier)</a:t>
                      </a:r>
                      <a:endParaRPr lang="en-IN" sz="1400" b="1" dirty="0">
                        <a:latin typeface="+mn-lt"/>
                      </a:endParaRPr>
                    </a:p>
                  </a:txBody>
                  <a:tcPr marT="34290" marB="34290"/>
                </a:tc>
                <a:tc>
                  <a:txBody>
                    <a:bodyPr/>
                    <a:lstStyle/>
                    <a:p>
                      <a:pPr algn="l" fontAlgn="b"/>
                      <a:r>
                        <a:rPr lang="en-IN" sz="1400" b="1" i="0" u="none" strike="noStrike" kern="1200" dirty="0">
                          <a:solidFill>
                            <a:srgbClr val="000000"/>
                          </a:solidFill>
                          <a:effectLst/>
                          <a:latin typeface="+mn-lt"/>
                          <a:ea typeface="+mn-ea"/>
                          <a:cs typeface="+mn-cs"/>
                        </a:rPr>
                        <a:t>DataAccess with JDBC</a:t>
                      </a: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rgbClr val="000000"/>
                          </a:solidFill>
                          <a:effectLst/>
                          <a:latin typeface="+mn-lt"/>
                          <a:ea typeface="+mn-ea"/>
                          <a:cs typeface="+mn-cs"/>
                        </a:rPr>
                        <a:t>Transaction Management</a:t>
                      </a: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rgbClr val="000000"/>
                          </a:solidFill>
                          <a:effectLst/>
                          <a:latin typeface="+mn-lt"/>
                          <a:ea typeface="+mn-ea"/>
                          <a:cs typeface="+mn-cs"/>
                        </a:rPr>
                        <a:t>Integrating Spring with JPA</a:t>
                      </a:r>
                    </a:p>
                  </a:txBody>
                  <a:tcPr marL="0" marR="0" marT="0" marB="0" anchor="b"/>
                </a:tc>
              </a:tr>
              <a:tr h="411480">
                <a:tc>
                  <a:txBody>
                    <a:bodyPr/>
                    <a:lstStyle/>
                    <a:p>
                      <a:endParaRPr lang="en-IN" sz="1400" dirty="0">
                        <a:latin typeface="+mn-lt"/>
                      </a:endParaRPr>
                    </a:p>
                  </a:txBody>
                  <a:tcPr marT="34290" marB="34290"/>
                </a:tc>
                <a:tc>
                  <a:txBody>
                    <a:bodyPr/>
                    <a:lstStyle/>
                    <a:p>
                      <a:pPr algn="l" fontAlgn="b"/>
                      <a:r>
                        <a:rPr lang="en-IN" sz="1400" b="1" i="0" u="none" strike="noStrike" kern="1200" dirty="0" smtClean="0">
                          <a:solidFill>
                            <a:schemeClr val="accent6">
                              <a:lumMod val="75000"/>
                            </a:schemeClr>
                          </a:solidFill>
                          <a:effectLst/>
                          <a:latin typeface="+mn-lt"/>
                          <a:ea typeface="+mn-ea"/>
                          <a:cs typeface="+mn-cs"/>
                        </a:rPr>
                        <a:t>Integrating Spring with JDO</a:t>
                      </a:r>
                      <a:endParaRPr lang="en-IN" sz="1400" b="1" i="0" u="none" strike="noStrike" kern="1200" dirty="0">
                        <a:solidFill>
                          <a:schemeClr val="accent6">
                            <a:lumMod val="75000"/>
                          </a:schemeClr>
                        </a:solidFill>
                        <a:effectLst/>
                        <a:latin typeface="+mn-lt"/>
                        <a:ea typeface="+mn-ea"/>
                        <a:cs typeface="+mn-cs"/>
                      </a:endParaRP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smtClean="0">
                          <a:solidFill>
                            <a:schemeClr val="accent6">
                              <a:lumMod val="75000"/>
                            </a:schemeClr>
                          </a:solidFill>
                          <a:effectLst/>
                          <a:latin typeface="+mn-lt"/>
                          <a:ea typeface="+mn-ea"/>
                          <a:cs typeface="+mn-cs"/>
                        </a:rPr>
                        <a:t>Marshalling XML using O/X Mappers</a:t>
                      </a:r>
                      <a:endParaRPr lang="en-IN" sz="1400" b="1" i="0" u="none" strike="noStrike" kern="1200" dirty="0">
                        <a:solidFill>
                          <a:schemeClr val="accent6">
                            <a:lumMod val="75000"/>
                          </a:schemeClr>
                        </a:solidFill>
                        <a:effectLst/>
                        <a:latin typeface="+mn-lt"/>
                        <a:ea typeface="+mn-ea"/>
                        <a:cs typeface="+mn-cs"/>
                      </a:endParaRP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chemeClr val="accent6">
                              <a:lumMod val="75000"/>
                            </a:schemeClr>
                          </a:solidFill>
                          <a:effectLst/>
                          <a:latin typeface="+mn-lt"/>
                          <a:ea typeface="+mn-ea"/>
                          <a:cs typeface="+mn-cs"/>
                        </a:rPr>
                        <a:t>Integrating Spring with Hibernate</a:t>
                      </a:r>
                    </a:p>
                  </a:txBody>
                  <a:tcPr marL="0" marR="0" marT="0" marB="0" anchor="b"/>
                </a:tc>
              </a:tr>
              <a:tr h="324036">
                <a:tc>
                  <a:txBody>
                    <a:bodyPr/>
                    <a:lstStyle/>
                    <a:p>
                      <a:endParaRPr lang="en-IN" sz="1400" dirty="0">
                        <a:latin typeface="+mn-lt"/>
                      </a:endParaRPr>
                    </a:p>
                  </a:txBody>
                  <a:tcPr marT="34290" marB="34290"/>
                </a:tc>
                <a:tc>
                  <a:txBody>
                    <a:bodyPr/>
                    <a:lstStyle/>
                    <a:p>
                      <a:pPr algn="l" fontAlgn="b"/>
                      <a:r>
                        <a:rPr lang="en-IN" sz="1400" b="1" i="0" u="none" strike="noStrike" kern="1200" dirty="0">
                          <a:solidFill>
                            <a:schemeClr val="accent6">
                              <a:lumMod val="75000"/>
                            </a:schemeClr>
                          </a:solidFill>
                          <a:effectLst/>
                          <a:latin typeface="+mn-lt"/>
                          <a:ea typeface="+mn-ea"/>
                          <a:cs typeface="+mn-cs"/>
                        </a:rPr>
                        <a:t>Mini Project</a:t>
                      </a:r>
                    </a:p>
                  </a:txBody>
                  <a:tcPr marL="0" marR="0" marT="0" marB="0" anchor="b"/>
                </a:tc>
              </a:tr>
            </a:tbl>
          </a:graphicData>
        </a:graphic>
      </p:graphicFrame>
    </p:spTree>
    <p:extLst>
      <p:ext uri="{BB962C8B-B14F-4D97-AF65-F5344CB8AC3E}">
        <p14:creationId xmlns:p14="http://schemas.microsoft.com/office/powerpoint/2010/main" val="46659207"/>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776" y="465516"/>
            <a:ext cx="6606997" cy="1102519"/>
          </a:xfrm>
        </p:spPr>
        <p:txBody>
          <a:bodyPr/>
          <a:lstStyle/>
          <a:p>
            <a:r>
              <a:rPr lang="en-US" dirty="0" smtClean="0"/>
              <a:t>Chapter 5 </a:t>
            </a:r>
            <a:r>
              <a:rPr lang="en-US" dirty="0"/>
              <a:t>–   Spring Security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12564491"/>
              </p:ext>
            </p:extLst>
          </p:nvPr>
        </p:nvGraphicFramePr>
        <p:xfrm>
          <a:off x="2339752" y="1275606"/>
          <a:ext cx="6624736" cy="3117816"/>
        </p:xfrm>
        <a:graphic>
          <a:graphicData uri="http://schemas.openxmlformats.org/drawingml/2006/table">
            <a:tbl>
              <a:tblPr firstRow="1" bandRow="1">
                <a:tableStyleId>{5C22544A-7EE6-4342-B048-85BDC9FD1C3A}</a:tableStyleId>
              </a:tblPr>
              <a:tblGrid>
                <a:gridCol w="3312368"/>
                <a:gridCol w="3312368"/>
              </a:tblGrid>
              <a:tr h="211455">
                <a:tc>
                  <a:txBody>
                    <a:bodyPr/>
                    <a:lstStyle/>
                    <a:p>
                      <a:endParaRPr lang="en-IN" sz="1400" dirty="0"/>
                    </a:p>
                  </a:txBody>
                  <a:tcPr marT="25718" marB="25718"/>
                </a:tc>
                <a:tc>
                  <a:txBody>
                    <a:bodyPr/>
                    <a:lstStyle/>
                    <a:p>
                      <a:endParaRPr lang="en-IN" sz="1400" dirty="0"/>
                    </a:p>
                  </a:txBody>
                  <a:tcPr marT="25718" marB="25718"/>
                </a:tc>
              </a:tr>
              <a:tr h="2399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accent6">
                              <a:lumMod val="75000"/>
                            </a:schemeClr>
                          </a:solidFill>
                        </a:rPr>
                        <a:t>Spring Security</a:t>
                      </a:r>
                    </a:p>
                  </a:txBody>
                  <a:tcPr marT="25718" marB="25718"/>
                </a:tc>
                <a:tc>
                  <a:txBody>
                    <a:bodyPr/>
                    <a:lstStyle/>
                    <a:p>
                      <a:pPr algn="l" fontAlgn="b"/>
                      <a:r>
                        <a:rPr lang="en-IN" sz="1400" b="1" i="0" u="none" strike="noStrike" dirty="0" smtClean="0">
                          <a:solidFill>
                            <a:schemeClr val="accent6">
                              <a:lumMod val="75000"/>
                            </a:schemeClr>
                          </a:solidFill>
                          <a:effectLst/>
                          <a:latin typeface="+mn-lt"/>
                        </a:rPr>
                        <a:t>What is Spring Security?</a:t>
                      </a:r>
                    </a:p>
                  </a:txBody>
                  <a:tcPr marL="0" marR="0" marT="0" marB="0" anchor="b"/>
                </a:tc>
              </a:tr>
              <a:tr h="327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solidFill>
                          <a:schemeClr val="accent6">
                            <a:lumMod val="75000"/>
                          </a:schemeClr>
                        </a:solidFill>
                      </a:endParaRPr>
                    </a:p>
                  </a:txBody>
                  <a:tcPr marT="25718" marB="25718"/>
                </a:tc>
                <a:tc>
                  <a:txBody>
                    <a:bodyPr/>
                    <a:lstStyle/>
                    <a:p>
                      <a:pPr algn="l" fontAlgn="b"/>
                      <a:r>
                        <a:rPr lang="en-IN" sz="1400" b="1" i="0" u="none" strike="noStrike" dirty="0" smtClean="0">
                          <a:solidFill>
                            <a:schemeClr val="accent6">
                              <a:lumMod val="75000"/>
                            </a:schemeClr>
                          </a:solidFill>
                          <a:effectLst/>
                          <a:latin typeface="+mn-lt"/>
                        </a:rPr>
                        <a:t>Acquiring and Integrating Spring Security</a:t>
                      </a:r>
                    </a:p>
                  </a:txBody>
                  <a:tcPr marL="0" marR="0" marT="0" marB="0" anchor="b"/>
                </a:tc>
              </a:tr>
              <a:tr h="4368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solidFill>
                          <a:schemeClr val="accent6">
                            <a:lumMod val="75000"/>
                          </a:schemeClr>
                        </a:solidFill>
                      </a:endParaRPr>
                    </a:p>
                  </a:txBody>
                  <a:tcPr marT="25718" marB="25718"/>
                </a:tc>
                <a:tc>
                  <a:txBody>
                    <a:bodyPr/>
                    <a:lstStyle/>
                    <a:p>
                      <a:pPr algn="l" fontAlgn="b"/>
                      <a:r>
                        <a:rPr lang="en-IN" sz="1400" b="1" i="0" u="none" strike="noStrike" dirty="0" smtClean="0">
                          <a:solidFill>
                            <a:schemeClr val="accent6">
                              <a:lumMod val="75000"/>
                            </a:schemeClr>
                          </a:solidFill>
                          <a:effectLst/>
                          <a:latin typeface="+mn-lt"/>
                        </a:rPr>
                        <a:t>HTTP BASIC authentication(Form and Basic Login/logout options)</a:t>
                      </a:r>
                    </a:p>
                  </a:txBody>
                  <a:tcPr marL="0" marR="0" marT="0" marB="0" anchor="b"/>
                </a:tc>
              </a:tr>
              <a:tr h="3640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solidFill>
                          <a:schemeClr val="accent6">
                            <a:lumMod val="75000"/>
                          </a:schemeClr>
                        </a:solidFill>
                      </a:endParaRPr>
                    </a:p>
                  </a:txBody>
                  <a:tcPr marT="25718" marB="25718"/>
                </a:tc>
                <a:tc>
                  <a:txBody>
                    <a:bodyPr/>
                    <a:lstStyle/>
                    <a:p>
                      <a:pPr algn="l" fontAlgn="b"/>
                      <a:r>
                        <a:rPr lang="en-IN" sz="1400" b="1" i="0" u="none" strike="noStrike" dirty="0" smtClean="0">
                          <a:solidFill>
                            <a:schemeClr val="accent6">
                              <a:lumMod val="75000"/>
                            </a:schemeClr>
                          </a:solidFill>
                          <a:effectLst/>
                          <a:latin typeface="+mn-lt"/>
                        </a:rPr>
                        <a:t>Authorisation</a:t>
                      </a:r>
                    </a:p>
                  </a:txBody>
                  <a:tcPr marL="0" marR="0" marT="0" marB="0" anchor="b"/>
                </a:tc>
              </a:tr>
              <a:tr h="25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solidFill>
                          <a:schemeClr val="accent6">
                            <a:lumMod val="75000"/>
                          </a:schemeClr>
                        </a:solidFill>
                      </a:endParaRPr>
                    </a:p>
                  </a:txBody>
                  <a:tcPr marT="25718" marB="25718"/>
                </a:tc>
                <a:tc>
                  <a:txBody>
                    <a:bodyPr/>
                    <a:lstStyle/>
                    <a:p>
                      <a:pPr algn="l" fontAlgn="b"/>
                      <a:r>
                        <a:rPr lang="en-IN" sz="1400" b="1" i="0" u="none" strike="noStrike" dirty="0" smtClean="0">
                          <a:solidFill>
                            <a:schemeClr val="accent6">
                              <a:lumMod val="75000"/>
                            </a:schemeClr>
                          </a:solidFill>
                          <a:effectLst/>
                          <a:latin typeface="+mn-lt"/>
                        </a:rPr>
                        <a:t>Security Interceptor, Filters</a:t>
                      </a:r>
                    </a:p>
                  </a:txBody>
                  <a:tcPr marL="0" marR="0" marT="0" marB="0" anchor="b"/>
                </a:tc>
              </a:tr>
              <a:tr h="554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solidFill>
                          <a:schemeClr val="accent6">
                            <a:lumMod val="75000"/>
                          </a:schemeClr>
                        </a:solidFill>
                      </a:endParaRPr>
                    </a:p>
                  </a:txBody>
                  <a:tcPr marT="25718" marB="25718"/>
                </a:tc>
                <a:tc>
                  <a:txBody>
                    <a:bodyPr/>
                    <a:lstStyle/>
                    <a:p>
                      <a:pPr algn="l" fontAlgn="b"/>
                      <a:endParaRPr lang="en-IN" sz="1400" b="1" i="0" u="none" strike="noStrike" dirty="0" smtClean="0">
                        <a:solidFill>
                          <a:schemeClr val="accent6">
                            <a:lumMod val="75000"/>
                          </a:schemeClr>
                        </a:solidFill>
                        <a:effectLst/>
                        <a:latin typeface="+mn-lt"/>
                      </a:endParaRPr>
                    </a:p>
                    <a:p>
                      <a:pPr algn="l" fontAlgn="b"/>
                      <a:r>
                        <a:rPr lang="en-IN" sz="1400" b="1" i="0" u="none" strike="noStrike" dirty="0" smtClean="0">
                          <a:solidFill>
                            <a:schemeClr val="accent6">
                              <a:lumMod val="75000"/>
                            </a:schemeClr>
                          </a:solidFill>
                          <a:effectLst/>
                          <a:latin typeface="+mn-lt"/>
                        </a:rPr>
                        <a:t>Authentication Manager &amp; provider, Authorization Manager &amp; provider</a:t>
                      </a:r>
                    </a:p>
                  </a:txBody>
                  <a:tcPr marL="0" marR="0" marT="0" marB="0" anchor="b"/>
                </a:tc>
              </a:tr>
              <a:tr h="554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smtClean="0">
                        <a:solidFill>
                          <a:schemeClr val="accent6">
                            <a:lumMod val="75000"/>
                          </a:schemeClr>
                        </a:solidFill>
                      </a:endParaRPr>
                    </a:p>
                  </a:txBody>
                  <a:tcPr marT="25718" marB="25718"/>
                </a:tc>
                <a:tc>
                  <a:txBody>
                    <a:bodyPr/>
                    <a:lstStyle/>
                    <a:p>
                      <a:pPr algn="l" fontAlgn="b"/>
                      <a:r>
                        <a:rPr lang="en-US" sz="1400" b="1" i="0" u="none" strike="noStrike" dirty="0" smtClean="0">
                          <a:solidFill>
                            <a:schemeClr val="accent6">
                              <a:lumMod val="75000"/>
                            </a:schemeClr>
                          </a:solidFill>
                          <a:effectLst/>
                          <a:latin typeface="+mn-lt"/>
                        </a:rPr>
                        <a:t>Advance</a:t>
                      </a:r>
                      <a:r>
                        <a:rPr lang="en-US" sz="1400" b="1" i="0" u="none" strike="noStrike" baseline="0" dirty="0" smtClean="0">
                          <a:solidFill>
                            <a:schemeClr val="accent6">
                              <a:lumMod val="75000"/>
                            </a:schemeClr>
                          </a:solidFill>
                          <a:effectLst/>
                          <a:latin typeface="+mn-lt"/>
                        </a:rPr>
                        <a:t> concepts and integration</a:t>
                      </a:r>
                      <a:endParaRPr lang="en-IN" sz="1400" b="1" i="0" u="none" strike="noStrike" dirty="0" smtClean="0">
                        <a:solidFill>
                          <a:schemeClr val="accent6">
                            <a:lumMod val="75000"/>
                          </a:schemeClr>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46659207"/>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465516"/>
            <a:ext cx="6156176" cy="1102519"/>
          </a:xfrm>
        </p:spPr>
        <p:txBody>
          <a:bodyPr/>
          <a:lstStyle/>
          <a:p>
            <a:pPr algn="ctr"/>
            <a:r>
              <a:rPr lang="en-US" dirty="0" smtClean="0"/>
              <a:t>Chapter 6 </a:t>
            </a:r>
            <a:r>
              <a:rPr lang="en-US" dirty="0"/>
              <a:t>–   </a:t>
            </a:r>
            <a:r>
              <a:rPr lang="en-US" dirty="0" smtClean="0"/>
              <a:t>Adv </a:t>
            </a:r>
            <a:r>
              <a:rPr lang="en-US" dirty="0"/>
              <a:t>topics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05724851"/>
              </p:ext>
            </p:extLst>
          </p:nvPr>
        </p:nvGraphicFramePr>
        <p:xfrm>
          <a:off x="3012504" y="1221600"/>
          <a:ext cx="6096000" cy="1639044"/>
        </p:xfrm>
        <a:graphic>
          <a:graphicData uri="http://schemas.openxmlformats.org/drawingml/2006/table">
            <a:tbl>
              <a:tblPr firstRow="1" bandRow="1">
                <a:tableStyleId>{5C22544A-7EE6-4342-B048-85BDC9FD1C3A}</a:tableStyleId>
              </a:tblPr>
              <a:tblGrid>
                <a:gridCol w="3048000"/>
                <a:gridCol w="3048000"/>
              </a:tblGrid>
              <a:tr h="324036">
                <a:tc>
                  <a:txBody>
                    <a:bodyPr/>
                    <a:lstStyle/>
                    <a:p>
                      <a:endParaRPr lang="en-IN" sz="1400" dirty="0">
                        <a:latin typeface="+mn-lt"/>
                      </a:endParaRPr>
                    </a:p>
                  </a:txBody>
                  <a:tcPr marT="34290" marB="34290"/>
                </a:tc>
                <a:tc>
                  <a:txBody>
                    <a:bodyPr/>
                    <a:lstStyle/>
                    <a:p>
                      <a:endParaRPr lang="en-IN" sz="1400" dirty="0">
                        <a:latin typeface="+mn-lt"/>
                      </a:endParaRPr>
                    </a:p>
                  </a:txBody>
                  <a:tcPr marT="34290" marB="34290"/>
                </a:tc>
              </a:tr>
              <a:tr h="342900">
                <a:tc>
                  <a:txBody>
                    <a:bodyPr/>
                    <a:lstStyle/>
                    <a:p>
                      <a:r>
                        <a:rPr lang="en-IN" sz="1400" b="1" dirty="0" smtClean="0">
                          <a:solidFill>
                            <a:schemeClr val="accent6">
                              <a:lumMod val="75000"/>
                            </a:schemeClr>
                          </a:solidFill>
                          <a:latin typeface="+mn-lt"/>
                        </a:rPr>
                        <a:t>Advance topics</a:t>
                      </a:r>
                      <a:endParaRPr lang="en-IN" sz="1400" b="1" dirty="0">
                        <a:solidFill>
                          <a:schemeClr val="accent6">
                            <a:lumMod val="75000"/>
                          </a:schemeClr>
                        </a:solidFill>
                        <a:latin typeface="+mn-lt"/>
                      </a:endParaRPr>
                    </a:p>
                  </a:txBody>
                  <a:tcPr marT="34290" marB="34290"/>
                </a:tc>
                <a:tc>
                  <a:txBody>
                    <a:bodyPr/>
                    <a:lstStyle/>
                    <a:p>
                      <a:pPr algn="l" fontAlgn="b"/>
                      <a:r>
                        <a:rPr lang="en-IN" sz="1400" b="1" i="0" u="none" strike="noStrike" kern="1200" dirty="0">
                          <a:solidFill>
                            <a:schemeClr val="accent6">
                              <a:lumMod val="75000"/>
                            </a:schemeClr>
                          </a:solidFill>
                          <a:effectLst/>
                          <a:latin typeface="+mn-lt"/>
                          <a:ea typeface="+mn-ea"/>
                          <a:cs typeface="+mn-cs"/>
                        </a:rPr>
                        <a:t>Remoting &amp; Web services</a:t>
                      </a:r>
                    </a:p>
                  </a:txBody>
                  <a:tcPr marL="0" marR="0" marT="0" marB="0" anchor="b"/>
                </a:tc>
              </a:tr>
              <a:tr h="324036">
                <a:tc>
                  <a:txBody>
                    <a:bodyPr/>
                    <a:lstStyle/>
                    <a:p>
                      <a:endParaRPr lang="en-IN" sz="1400" dirty="0">
                        <a:solidFill>
                          <a:schemeClr val="accent6">
                            <a:lumMod val="75000"/>
                          </a:schemeClr>
                        </a:solidFill>
                        <a:latin typeface="+mn-lt"/>
                      </a:endParaRPr>
                    </a:p>
                  </a:txBody>
                  <a:tcPr marT="34290" marB="34290"/>
                </a:tc>
                <a:tc>
                  <a:txBody>
                    <a:bodyPr/>
                    <a:lstStyle/>
                    <a:p>
                      <a:pPr algn="l" fontAlgn="b"/>
                      <a:r>
                        <a:rPr lang="en-IN" sz="1400" b="1" i="0" u="none" strike="noStrike" kern="1200" dirty="0">
                          <a:solidFill>
                            <a:schemeClr val="accent6">
                              <a:lumMod val="75000"/>
                            </a:schemeClr>
                          </a:solidFill>
                          <a:effectLst/>
                          <a:latin typeface="+mn-lt"/>
                          <a:ea typeface="+mn-ea"/>
                          <a:cs typeface="+mn-cs"/>
                        </a:rPr>
                        <a:t>JMS</a:t>
                      </a:r>
                    </a:p>
                  </a:txBody>
                  <a:tcPr marL="0" marR="0" marT="0" marB="0" anchor="b"/>
                </a:tc>
              </a:tr>
              <a:tr h="324036">
                <a:tc>
                  <a:txBody>
                    <a:bodyPr/>
                    <a:lstStyle/>
                    <a:p>
                      <a:endParaRPr lang="en-IN" sz="1400" dirty="0">
                        <a:solidFill>
                          <a:schemeClr val="accent6">
                            <a:lumMod val="75000"/>
                          </a:schemeClr>
                        </a:solidFill>
                        <a:latin typeface="+mn-lt"/>
                      </a:endParaRPr>
                    </a:p>
                  </a:txBody>
                  <a:tcPr marT="34290" marB="34290"/>
                </a:tc>
                <a:tc>
                  <a:txBody>
                    <a:bodyPr/>
                    <a:lstStyle/>
                    <a:p>
                      <a:pPr algn="l" fontAlgn="b"/>
                      <a:r>
                        <a:rPr lang="en-IN" sz="1400" b="1" i="0" u="none" strike="noStrike" kern="1200" dirty="0" smtClean="0">
                          <a:solidFill>
                            <a:schemeClr val="accent6">
                              <a:lumMod val="75000"/>
                            </a:schemeClr>
                          </a:solidFill>
                          <a:effectLst/>
                          <a:latin typeface="+mn-lt"/>
                          <a:ea typeface="+mn-ea"/>
                          <a:cs typeface="+mn-cs"/>
                        </a:rPr>
                        <a:t>I18N</a:t>
                      </a:r>
                    </a:p>
                  </a:txBody>
                  <a:tcPr marL="0" marR="0" marT="0" marB="0" anchor="b"/>
                </a:tc>
              </a:tr>
              <a:tr h="324036">
                <a:tc>
                  <a:txBody>
                    <a:bodyPr/>
                    <a:lstStyle/>
                    <a:p>
                      <a:endParaRPr lang="en-IN" sz="1400" dirty="0">
                        <a:solidFill>
                          <a:schemeClr val="accent6">
                            <a:lumMod val="75000"/>
                          </a:schemeClr>
                        </a:solidFill>
                        <a:latin typeface="+mn-lt"/>
                      </a:endParaRPr>
                    </a:p>
                  </a:txBody>
                  <a:tcPr marT="34290" marB="34290"/>
                </a:tc>
                <a:tc>
                  <a:txBody>
                    <a:bodyPr/>
                    <a:lstStyle/>
                    <a:p>
                      <a:pPr algn="l" fontAlgn="b"/>
                      <a:r>
                        <a:rPr lang="en-US" sz="1400" b="1" i="0" u="none" strike="noStrike" kern="1200" dirty="0" smtClean="0">
                          <a:solidFill>
                            <a:schemeClr val="accent6">
                              <a:lumMod val="75000"/>
                            </a:schemeClr>
                          </a:solidFill>
                          <a:effectLst/>
                          <a:latin typeface="+mn-lt"/>
                          <a:ea typeface="+mn-ea"/>
                          <a:cs typeface="+mn-cs"/>
                        </a:rPr>
                        <a:t>REST</a:t>
                      </a:r>
                      <a:endParaRPr lang="en-IN" sz="1400" b="1" i="0" u="none" strike="noStrike" kern="1200" dirty="0" smtClean="0">
                        <a:solidFill>
                          <a:schemeClr val="accent6">
                            <a:lumMod val="75000"/>
                          </a:schemeClr>
                        </a:solidFill>
                        <a:effectLst/>
                        <a:latin typeface="+mn-lt"/>
                        <a:ea typeface="+mn-ea"/>
                        <a:cs typeface="+mn-cs"/>
                      </a:endParaRPr>
                    </a:p>
                  </a:txBody>
                  <a:tcPr marL="0" marR="0" marT="0" marB="0" anchor="b"/>
                </a:tc>
              </a:tr>
            </a:tbl>
          </a:graphicData>
        </a:graphic>
      </p:graphicFrame>
    </p:spTree>
    <p:extLst>
      <p:ext uri="{BB962C8B-B14F-4D97-AF65-F5344CB8AC3E}">
        <p14:creationId xmlns:p14="http://schemas.microsoft.com/office/powerpoint/2010/main" val="3058392615"/>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66948963"/>
              </p:ext>
            </p:extLst>
          </p:nvPr>
        </p:nvGraphicFramePr>
        <p:xfrm>
          <a:off x="1763688" y="2517744"/>
          <a:ext cx="6096000"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868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125421"/>
            <a:ext cx="8712968" cy="3046988"/>
          </a:xfrm>
          <a:prstGeom prst="rect">
            <a:avLst/>
          </a:prstGeom>
          <a:noFill/>
        </p:spPr>
        <p:txBody>
          <a:bodyPr wrap="square" rtlCol="0">
            <a:spAutoFit/>
          </a:bodyPr>
          <a:lstStyle/>
          <a:p>
            <a:r>
              <a:rPr lang="en-IN" sz="3200" dirty="0" smtClean="0">
                <a:hlinkClick r:id="rId3"/>
              </a:rPr>
              <a:t>http://www.eclipse.org/downloads/packages/eclipse-ide-java-ee-developers/junosr1</a:t>
            </a:r>
            <a:endParaRPr lang="en-IN" sz="3200" dirty="0" smtClean="0"/>
          </a:p>
          <a:p>
            <a:endParaRPr lang="en-US" sz="3200" dirty="0" smtClean="0"/>
          </a:p>
          <a:p>
            <a:r>
              <a:rPr lang="en-IN" sz="3200" dirty="0" smtClean="0">
                <a:hlinkClick r:id="rId4"/>
              </a:rPr>
              <a:t>http://www.eclipse.org/downloads/download.php?file=/technology/epp/downloads/release/juno/SR1/eclipse-jee-juno-SR1-win32-x86_64.zip</a:t>
            </a:r>
            <a:endParaRPr lang="en-US" sz="1600" dirty="0" smtClean="0"/>
          </a:p>
        </p:txBody>
      </p:sp>
      <p:sp>
        <p:nvSpPr>
          <p:cNvPr id="3" name="Title 1"/>
          <p:cNvSpPr txBox="1">
            <a:spLocks/>
          </p:cNvSpPr>
          <p:nvPr/>
        </p:nvSpPr>
        <p:spPr>
          <a:xfrm>
            <a:off x="4933800" y="1058007"/>
            <a:ext cx="4139952" cy="551260"/>
          </a:xfrm>
          <a:prstGeom prst="rect">
            <a:avLst/>
          </a:prstGeom>
        </p:spPr>
        <p:txBody>
          <a:bodyPr vert="horz" lIns="91440" tIns="45720" rIns="91440" bIns="45720" rtlCol="0" anchor="b" anchorCtr="0">
            <a:normAutofit fontScale="92500" lnSpcReduction="20000"/>
          </a:bodyPr>
          <a:lstStyle>
            <a:lvl1pPr algn="l" defTabSz="914400" rtl="0" eaLnBrk="1" latinLnBrk="0" hangingPunct="1">
              <a:spcBef>
                <a:spcPct val="0"/>
              </a:spcBef>
              <a:buNone/>
              <a:defRPr lang="en-US" sz="4000" b="1" kern="1200" cap="small" baseline="0">
                <a:solidFill>
                  <a:srgbClr val="003300"/>
                </a:solidFill>
                <a:latin typeface="+mj-lt"/>
                <a:ea typeface="+mj-ea"/>
                <a:cs typeface="+mj-cs"/>
              </a:defRPr>
            </a:lvl1pPr>
          </a:lstStyle>
          <a:p>
            <a:pPr algn="ctr"/>
            <a:r>
              <a:rPr lang="en-IN" dirty="0" smtClean="0"/>
              <a:t>Eclipse Download</a:t>
            </a:r>
            <a:endParaRPr lang="en-IN" dirty="0"/>
          </a:p>
        </p:txBody>
      </p:sp>
      <p:pic>
        <p:nvPicPr>
          <p:cNvPr id="1026" name="Picture 2" descr="Eclipse Juno"/>
          <p:cNvPicPr>
            <a:picLocks noChangeAspect="1" noChangeArrowheads="1"/>
          </p:cNvPicPr>
          <p:nvPr/>
        </p:nvPicPr>
        <p:blipFill rotWithShape="1">
          <a:blip r:embed="rId5">
            <a:extLst>
              <a:ext uri="{28A0092B-C50C-407E-A947-70E740481C1C}">
                <a14:useLocalDpi xmlns:a14="http://schemas.microsoft.com/office/drawing/2010/main" val="0"/>
              </a:ext>
            </a:extLst>
          </a:blip>
          <a:srcRect b="27828"/>
          <a:stretch/>
        </p:blipFill>
        <p:spPr bwMode="auto">
          <a:xfrm>
            <a:off x="3586175" y="699542"/>
            <a:ext cx="3081164" cy="111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47503"/>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352" y="1761660"/>
            <a:ext cx="8568952" cy="3416320"/>
          </a:xfrm>
          <a:prstGeom prst="rect">
            <a:avLst/>
          </a:prstGeom>
          <a:noFill/>
        </p:spPr>
        <p:txBody>
          <a:bodyPr wrap="square" rtlCol="0">
            <a:spAutoFit/>
          </a:bodyPr>
          <a:lstStyle/>
          <a:p>
            <a:endParaRPr lang="en-US" sz="3600" dirty="0" smtClean="0"/>
          </a:p>
          <a:p>
            <a:r>
              <a:rPr lang="en-IN" sz="3600" dirty="0">
                <a:hlinkClick r:id="rId3"/>
              </a:rPr>
              <a:t>http://</a:t>
            </a:r>
            <a:r>
              <a:rPr lang="en-IN" sz="3600" dirty="0" smtClean="0">
                <a:hlinkClick r:id="rId3"/>
              </a:rPr>
              <a:t>tomcat.apache.org/download-60.cgi</a:t>
            </a:r>
            <a:endParaRPr lang="en-IN" sz="3600" dirty="0" smtClean="0"/>
          </a:p>
          <a:p>
            <a:endParaRPr lang="en-IN" sz="3600" dirty="0" smtClean="0"/>
          </a:p>
          <a:p>
            <a:r>
              <a:rPr lang="en-IN" sz="3600" dirty="0">
                <a:hlinkClick r:id="rId4"/>
              </a:rPr>
              <a:t>http://</a:t>
            </a:r>
            <a:r>
              <a:rPr lang="en-IN" sz="3600" dirty="0" smtClean="0">
                <a:hlinkClick r:id="rId4"/>
              </a:rPr>
              <a:t>download.nextag.com/apache/tomcat/tomcat-6/v6.0.37/bin/apache-tomcat-6.0.37.zip</a:t>
            </a:r>
            <a:endParaRPr lang="en-IN" sz="3600" dirty="0" smtClean="0"/>
          </a:p>
        </p:txBody>
      </p:sp>
      <p:sp>
        <p:nvSpPr>
          <p:cNvPr id="3" name="Title 1"/>
          <p:cNvSpPr txBox="1">
            <a:spLocks/>
          </p:cNvSpPr>
          <p:nvPr/>
        </p:nvSpPr>
        <p:spPr>
          <a:xfrm>
            <a:off x="3816424" y="1380705"/>
            <a:ext cx="5004048" cy="551260"/>
          </a:xfrm>
          <a:prstGeom prst="rect">
            <a:avLst/>
          </a:prstGeom>
        </p:spPr>
        <p:txBody>
          <a:bodyPr vert="horz" lIns="91440" tIns="45720" rIns="91440" bIns="45720" rtlCol="0" anchor="b" anchorCtr="0">
            <a:normAutofit fontScale="92500" lnSpcReduction="20000"/>
          </a:bodyPr>
          <a:lstStyle>
            <a:lvl1pPr algn="l" defTabSz="914400" rtl="0" eaLnBrk="1" latinLnBrk="0" hangingPunct="1">
              <a:spcBef>
                <a:spcPct val="0"/>
              </a:spcBef>
              <a:buNone/>
              <a:defRPr lang="en-US" sz="4000" b="1" kern="1200" cap="small" baseline="0">
                <a:solidFill>
                  <a:srgbClr val="003300"/>
                </a:solidFill>
                <a:latin typeface="+mj-lt"/>
                <a:ea typeface="+mj-ea"/>
                <a:cs typeface="+mj-cs"/>
              </a:defRPr>
            </a:lvl1pPr>
          </a:lstStyle>
          <a:p>
            <a:pPr algn="ctr"/>
            <a:r>
              <a:rPr lang="en-IN" dirty="0" smtClean="0"/>
              <a:t>Download</a:t>
            </a:r>
            <a:endParaRPr lang="en-IN" dirty="0"/>
          </a:p>
        </p:txBody>
      </p:sp>
      <p:pic>
        <p:nvPicPr>
          <p:cNvPr id="1026" name="Picture 2" descr="http://webapp.org.ua/wp-content/uploads/2011/11/apache-tomcat-inst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3764" y="314499"/>
            <a:ext cx="3118596" cy="107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60149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443" y="2283718"/>
            <a:ext cx="8892480" cy="2554545"/>
          </a:xfrm>
          <a:prstGeom prst="rect">
            <a:avLst/>
          </a:prstGeom>
          <a:noFill/>
        </p:spPr>
        <p:txBody>
          <a:bodyPr wrap="square" rtlCol="0">
            <a:spAutoFit/>
          </a:bodyPr>
          <a:lstStyle/>
          <a:p>
            <a:r>
              <a:rPr lang="en-IN" sz="3200" dirty="0" smtClean="0">
                <a:hlinkClick r:id="rId3"/>
              </a:rPr>
              <a:t>http</a:t>
            </a:r>
            <a:r>
              <a:rPr lang="en-IN" sz="3200" dirty="0">
                <a:hlinkClick r:id="rId3"/>
              </a:rPr>
              <a:t>://</a:t>
            </a:r>
            <a:r>
              <a:rPr lang="en-IN" sz="3200" dirty="0" smtClean="0">
                <a:hlinkClick r:id="rId3"/>
              </a:rPr>
              <a:t>www.springsource.org/download/community</a:t>
            </a:r>
            <a:endParaRPr lang="en-US" sz="3200" dirty="0"/>
          </a:p>
          <a:p>
            <a:endParaRPr lang="en-US" sz="3200" dirty="0">
              <a:hlinkClick r:id="rId4"/>
            </a:endParaRPr>
          </a:p>
          <a:p>
            <a:r>
              <a:rPr lang="en-US" sz="2400" dirty="0" smtClean="0">
                <a:hlinkClick r:id="rId4"/>
              </a:rPr>
              <a:t>http</a:t>
            </a:r>
            <a:r>
              <a:rPr lang="en-US" sz="2400" dirty="0">
                <a:hlinkClick r:id="rId4"/>
              </a:rPr>
              <a:t>://</a:t>
            </a:r>
            <a:r>
              <a:rPr lang="en-US" sz="2400" dirty="0" smtClean="0">
                <a:hlinkClick r:id="rId4"/>
              </a:rPr>
              <a:t>s3.amazonaws.com/dist.springframework.org/release/SPR/spring-framework-</a:t>
            </a:r>
            <a:r>
              <a:rPr lang="en-US" sz="2400" b="1" dirty="0" smtClean="0">
                <a:hlinkClick r:id="rId4"/>
              </a:rPr>
              <a:t>3.0.1.RELEASE.zip</a:t>
            </a:r>
            <a:endParaRPr lang="en-US" sz="2400" dirty="0"/>
          </a:p>
          <a:p>
            <a:r>
              <a:rPr lang="en-IN" sz="2400" dirty="0">
                <a:hlinkClick r:id="rId5"/>
              </a:rPr>
              <a:t>http://</a:t>
            </a:r>
            <a:r>
              <a:rPr lang="en-IN" sz="2400" dirty="0" smtClean="0">
                <a:hlinkClick r:id="rId5"/>
              </a:rPr>
              <a:t>s3.amazonaws.com/dist.springframework.org/release/SPR/spring-framework-</a:t>
            </a:r>
            <a:r>
              <a:rPr lang="en-IN" sz="2400" b="1" dirty="0" smtClean="0">
                <a:hlinkClick r:id="rId5"/>
              </a:rPr>
              <a:t>3.0.1.RELEASE-dependencies.zip</a:t>
            </a:r>
            <a:endParaRPr lang="en-IN" sz="4000" b="1" dirty="0" smtClean="0"/>
          </a:p>
        </p:txBody>
      </p:sp>
      <p:sp>
        <p:nvSpPr>
          <p:cNvPr id="3" name="Title 1"/>
          <p:cNvSpPr txBox="1">
            <a:spLocks/>
          </p:cNvSpPr>
          <p:nvPr/>
        </p:nvSpPr>
        <p:spPr>
          <a:xfrm>
            <a:off x="5796136" y="525702"/>
            <a:ext cx="2915816" cy="1102519"/>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lang="en-US" sz="4000" b="1" kern="1200" cap="small" baseline="0">
                <a:solidFill>
                  <a:srgbClr val="003300"/>
                </a:solidFill>
                <a:latin typeface="+mj-lt"/>
                <a:ea typeface="+mj-ea"/>
                <a:cs typeface="+mj-cs"/>
              </a:defRPr>
            </a:lvl1pPr>
          </a:lstStyle>
          <a:p>
            <a:pPr algn="ctr"/>
            <a:r>
              <a:rPr lang="en-IN" dirty="0" smtClean="0"/>
              <a:t>Download</a:t>
            </a:r>
            <a:endParaRPr lang="en-IN" dirty="0"/>
          </a:p>
        </p:txBody>
      </p:sp>
      <p:pic>
        <p:nvPicPr>
          <p:cNvPr id="3074" name="Picture 2" descr="http://www.springsource.org/files/Logo_Spring_258x151.png"/>
          <p:cNvPicPr>
            <a:picLocks noChangeAspect="1" noChangeArrowheads="1"/>
          </p:cNvPicPr>
          <p:nvPr/>
        </p:nvPicPr>
        <p:blipFill rotWithShape="1">
          <a:blip r:embed="rId6">
            <a:extLst>
              <a:ext uri="{28A0092B-C50C-407E-A947-70E740481C1C}">
                <a14:useLocalDpi xmlns:a14="http://schemas.microsoft.com/office/drawing/2010/main" val="0"/>
              </a:ext>
            </a:extLst>
          </a:blip>
          <a:srcRect l="12078" t="12898" r="9782" b="13989"/>
          <a:stretch/>
        </p:blipFill>
        <p:spPr bwMode="auto">
          <a:xfrm>
            <a:off x="4139952" y="836995"/>
            <a:ext cx="1920240" cy="78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39395"/>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848" y="3165816"/>
            <a:ext cx="8640960" cy="1200329"/>
          </a:xfrm>
          <a:prstGeom prst="rect">
            <a:avLst/>
          </a:prstGeom>
          <a:noFill/>
        </p:spPr>
        <p:txBody>
          <a:bodyPr wrap="square" rtlCol="0">
            <a:spAutoFit/>
          </a:bodyPr>
          <a:lstStyle/>
          <a:p>
            <a:r>
              <a:rPr lang="en-IN" sz="3600" dirty="0">
                <a:hlinkClick r:id="rId3"/>
              </a:rPr>
              <a:t>http://</a:t>
            </a:r>
            <a:r>
              <a:rPr lang="en-IN" sz="3600" dirty="0" smtClean="0">
                <a:hlinkClick r:id="rId3"/>
              </a:rPr>
              <a:t>www.springsource.org/downloads/sts-ggts</a:t>
            </a:r>
            <a:endParaRPr lang="en-US" sz="3600" dirty="0"/>
          </a:p>
        </p:txBody>
      </p:sp>
      <p:sp>
        <p:nvSpPr>
          <p:cNvPr id="3" name="Title 1"/>
          <p:cNvSpPr txBox="1">
            <a:spLocks/>
          </p:cNvSpPr>
          <p:nvPr/>
        </p:nvSpPr>
        <p:spPr>
          <a:xfrm>
            <a:off x="3491880" y="1352590"/>
            <a:ext cx="5546928" cy="895124"/>
          </a:xfrm>
          <a:prstGeom prst="rect">
            <a:avLst/>
          </a:prstGeom>
        </p:spPr>
        <p:txBody>
          <a:bodyPr vert="horz" lIns="91440" tIns="45720" rIns="91440" bIns="45720" rtlCol="0" anchor="b" anchorCtr="0">
            <a:normAutofit fontScale="85000" lnSpcReduction="10000"/>
          </a:bodyPr>
          <a:lstStyle>
            <a:lvl1pPr algn="l" defTabSz="914400" rtl="0" eaLnBrk="1" latinLnBrk="0" hangingPunct="1">
              <a:spcBef>
                <a:spcPct val="0"/>
              </a:spcBef>
              <a:buNone/>
              <a:defRPr lang="en-US" sz="4000" b="1" kern="1200" cap="small" baseline="0">
                <a:solidFill>
                  <a:srgbClr val="003300"/>
                </a:solidFill>
                <a:latin typeface="+mj-lt"/>
                <a:ea typeface="+mj-ea"/>
                <a:cs typeface="+mj-cs"/>
              </a:defRPr>
            </a:lvl1pPr>
          </a:lstStyle>
          <a:p>
            <a:pPr algn="ctr"/>
            <a:r>
              <a:rPr lang="en-IN" dirty="0" smtClean="0"/>
              <a:t>Spring Tool Suite Download</a:t>
            </a:r>
            <a:endParaRPr lang="en-IN" dirty="0"/>
          </a:p>
        </p:txBody>
      </p:sp>
      <p:pic>
        <p:nvPicPr>
          <p:cNvPr id="4098" name="Picture 2" descr="http://www.springsource.org/files/uploads/all/images/icons/Spring_ICO_48x4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03498"/>
            <a:ext cx="1246976" cy="93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5922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79512" y="1917606"/>
            <a:ext cx="8712968" cy="8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9512" y="1917605"/>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084168" y="1917604"/>
            <a:ext cx="576064" cy="413906"/>
            <a:chOff x="5004048" y="1713384"/>
            <a:chExt cx="576064" cy="551875"/>
          </a:xfrm>
        </p:grpSpPr>
        <p:cxnSp>
          <p:nvCxnSpPr>
            <p:cNvPr id="55" name="Straight Connector 54"/>
            <p:cNvCxnSpPr/>
            <p:nvPr/>
          </p:nvCxnSpPr>
          <p:spPr>
            <a:xfrm>
              <a:off x="5220072" y="1713384"/>
              <a:ext cx="0" cy="118864"/>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004048" y="1772816"/>
              <a:ext cx="576064" cy="492443"/>
            </a:xfrm>
            <a:prstGeom prst="rect">
              <a:avLst/>
            </a:prstGeom>
            <a:noFill/>
          </p:spPr>
          <p:txBody>
            <a:bodyPr wrap="square" rtlCol="0">
              <a:spAutoFit/>
            </a:bodyPr>
            <a:lstStyle/>
            <a:p>
              <a:r>
                <a:rPr lang="en-US" b="1" dirty="0" smtClean="0">
                  <a:solidFill>
                    <a:srgbClr val="C00000"/>
                  </a:solidFill>
                </a:rPr>
                <a:t>00</a:t>
              </a:r>
              <a:endParaRPr lang="en-IN" b="1" dirty="0">
                <a:solidFill>
                  <a:srgbClr val="C00000"/>
                </a:solidFill>
              </a:endParaRPr>
            </a:p>
          </p:txBody>
        </p:sp>
      </p:grpSp>
      <p:grpSp>
        <p:nvGrpSpPr>
          <p:cNvPr id="75" name="Group 74"/>
          <p:cNvGrpSpPr/>
          <p:nvPr/>
        </p:nvGrpSpPr>
        <p:grpSpPr>
          <a:xfrm>
            <a:off x="4211960" y="1920067"/>
            <a:ext cx="576064" cy="413906"/>
            <a:chOff x="5004048" y="1713384"/>
            <a:chExt cx="576064" cy="551875"/>
          </a:xfrm>
        </p:grpSpPr>
        <p:cxnSp>
          <p:nvCxnSpPr>
            <p:cNvPr id="76" name="Straight Connector 75"/>
            <p:cNvCxnSpPr/>
            <p:nvPr/>
          </p:nvCxnSpPr>
          <p:spPr>
            <a:xfrm>
              <a:off x="5220072" y="1713384"/>
              <a:ext cx="0" cy="118864"/>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004048" y="1772816"/>
              <a:ext cx="576064" cy="492443"/>
            </a:xfrm>
            <a:prstGeom prst="rect">
              <a:avLst/>
            </a:prstGeom>
            <a:noFill/>
          </p:spPr>
          <p:txBody>
            <a:bodyPr wrap="square" rtlCol="0">
              <a:spAutoFit/>
            </a:bodyPr>
            <a:lstStyle/>
            <a:p>
              <a:r>
                <a:rPr lang="en-US" b="1" dirty="0" smtClean="0">
                  <a:solidFill>
                    <a:srgbClr val="C00000"/>
                  </a:solidFill>
                </a:rPr>
                <a:t>90</a:t>
              </a:r>
              <a:endParaRPr lang="en-IN" b="1" dirty="0">
                <a:solidFill>
                  <a:srgbClr val="C00000"/>
                </a:solidFill>
              </a:endParaRPr>
            </a:p>
          </p:txBody>
        </p:sp>
      </p:grpSp>
      <p:grpSp>
        <p:nvGrpSpPr>
          <p:cNvPr id="78" name="Group 77"/>
          <p:cNvGrpSpPr/>
          <p:nvPr/>
        </p:nvGrpSpPr>
        <p:grpSpPr>
          <a:xfrm>
            <a:off x="8316416" y="1917604"/>
            <a:ext cx="576064" cy="413906"/>
            <a:chOff x="5004048" y="1713384"/>
            <a:chExt cx="576064" cy="551875"/>
          </a:xfrm>
        </p:grpSpPr>
        <p:cxnSp>
          <p:nvCxnSpPr>
            <p:cNvPr id="79" name="Straight Connector 78"/>
            <p:cNvCxnSpPr/>
            <p:nvPr/>
          </p:nvCxnSpPr>
          <p:spPr>
            <a:xfrm>
              <a:off x="5220072" y="1713384"/>
              <a:ext cx="0" cy="118864"/>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004048" y="1772816"/>
              <a:ext cx="576064" cy="492443"/>
            </a:xfrm>
            <a:prstGeom prst="rect">
              <a:avLst/>
            </a:prstGeom>
            <a:noFill/>
          </p:spPr>
          <p:txBody>
            <a:bodyPr wrap="square" rtlCol="0">
              <a:spAutoFit/>
            </a:bodyPr>
            <a:lstStyle/>
            <a:p>
              <a:r>
                <a:rPr lang="en-US" b="1" dirty="0" smtClean="0">
                  <a:solidFill>
                    <a:srgbClr val="C00000"/>
                  </a:solidFill>
                </a:rPr>
                <a:t>11</a:t>
              </a:r>
              <a:endParaRPr lang="en-IN" b="1" dirty="0">
                <a:solidFill>
                  <a:srgbClr val="C00000"/>
                </a:solidFill>
              </a:endParaRPr>
            </a:p>
          </p:txBody>
        </p:sp>
      </p:grpSp>
      <p:grpSp>
        <p:nvGrpSpPr>
          <p:cNvPr id="81" name="Group 80"/>
          <p:cNvGrpSpPr/>
          <p:nvPr/>
        </p:nvGrpSpPr>
        <p:grpSpPr>
          <a:xfrm>
            <a:off x="2267744" y="1920067"/>
            <a:ext cx="576064" cy="413906"/>
            <a:chOff x="5004048" y="1713384"/>
            <a:chExt cx="576064" cy="551875"/>
          </a:xfrm>
        </p:grpSpPr>
        <p:cxnSp>
          <p:nvCxnSpPr>
            <p:cNvPr id="82" name="Straight Connector 81"/>
            <p:cNvCxnSpPr/>
            <p:nvPr/>
          </p:nvCxnSpPr>
          <p:spPr>
            <a:xfrm>
              <a:off x="5220072" y="1713384"/>
              <a:ext cx="0" cy="118864"/>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004048" y="1772816"/>
              <a:ext cx="576064" cy="492443"/>
            </a:xfrm>
            <a:prstGeom prst="rect">
              <a:avLst/>
            </a:prstGeom>
            <a:noFill/>
          </p:spPr>
          <p:txBody>
            <a:bodyPr wrap="square" rtlCol="0">
              <a:spAutoFit/>
            </a:bodyPr>
            <a:lstStyle/>
            <a:p>
              <a:r>
                <a:rPr lang="en-US" b="1" dirty="0">
                  <a:solidFill>
                    <a:srgbClr val="C00000"/>
                  </a:solidFill>
                </a:rPr>
                <a:t>8</a:t>
              </a:r>
              <a:r>
                <a:rPr lang="en-US" b="1" dirty="0" smtClean="0">
                  <a:solidFill>
                    <a:srgbClr val="C00000"/>
                  </a:solidFill>
                </a:rPr>
                <a:t>0</a:t>
              </a:r>
              <a:endParaRPr lang="en-IN" b="1" dirty="0">
                <a:solidFill>
                  <a:srgbClr val="C00000"/>
                </a:solidFill>
              </a:endParaRPr>
            </a:p>
          </p:txBody>
        </p:sp>
      </p:grpSp>
      <p:cxnSp>
        <p:nvCxnSpPr>
          <p:cNvPr id="92" name="Straight Connector 91"/>
          <p:cNvCxnSpPr/>
          <p:nvPr/>
        </p:nvCxnSpPr>
        <p:spPr>
          <a:xfrm>
            <a:off x="1547664" y="1863599"/>
            <a:ext cx="0" cy="162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419872" y="1863599"/>
            <a:ext cx="0" cy="162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364088" y="1863599"/>
            <a:ext cx="0" cy="162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08304" y="1931893"/>
            <a:ext cx="0" cy="162018"/>
          </a:xfrm>
          <a:prstGeom prst="line">
            <a:avLst/>
          </a:prstGeom>
        </p:spPr>
        <p:style>
          <a:lnRef idx="1">
            <a:schemeClr val="accent1"/>
          </a:lnRef>
          <a:fillRef idx="0">
            <a:schemeClr val="accent1"/>
          </a:fillRef>
          <a:effectRef idx="0">
            <a:schemeClr val="accent1"/>
          </a:effectRef>
          <a:fontRef idx="minor">
            <a:schemeClr val="tx1"/>
          </a:fontRef>
        </p:style>
      </p:cxnSp>
      <p:grpSp>
        <p:nvGrpSpPr>
          <p:cNvPr id="115" name="Group 114"/>
          <p:cNvGrpSpPr/>
          <p:nvPr/>
        </p:nvGrpSpPr>
        <p:grpSpPr>
          <a:xfrm>
            <a:off x="720078" y="1792370"/>
            <a:ext cx="467546" cy="307776"/>
            <a:chOff x="720079" y="1605840"/>
            <a:chExt cx="467546" cy="410368"/>
          </a:xfrm>
        </p:grpSpPr>
        <p:sp>
          <p:nvSpPr>
            <p:cNvPr id="110" name="Oval 109"/>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11" name="TextBox 110"/>
            <p:cNvSpPr txBox="1"/>
            <p:nvPr/>
          </p:nvSpPr>
          <p:spPr>
            <a:xfrm>
              <a:off x="720079" y="1605840"/>
              <a:ext cx="467546" cy="410368"/>
            </a:xfrm>
            <a:prstGeom prst="rect">
              <a:avLst/>
            </a:prstGeom>
            <a:noFill/>
          </p:spPr>
          <p:txBody>
            <a:bodyPr wrap="square" rtlCol="0">
              <a:spAutoFit/>
            </a:bodyPr>
            <a:lstStyle/>
            <a:p>
              <a:r>
                <a:rPr lang="en-US" sz="1400" b="1" dirty="0" smtClean="0">
                  <a:solidFill>
                    <a:schemeClr val="accent6">
                      <a:lumMod val="75000"/>
                    </a:schemeClr>
                  </a:solidFill>
                </a:rPr>
                <a:t>72</a:t>
              </a:r>
              <a:endParaRPr lang="en-IN" sz="1400" b="1" dirty="0">
                <a:solidFill>
                  <a:schemeClr val="accent6">
                    <a:lumMod val="75000"/>
                  </a:schemeClr>
                </a:solidFill>
              </a:endParaRPr>
            </a:p>
          </p:txBody>
        </p:sp>
      </p:grpSp>
      <p:grpSp>
        <p:nvGrpSpPr>
          <p:cNvPr id="84" name="Group 83"/>
          <p:cNvGrpSpPr/>
          <p:nvPr/>
        </p:nvGrpSpPr>
        <p:grpSpPr>
          <a:xfrm>
            <a:off x="395536" y="1917604"/>
            <a:ext cx="576064" cy="413906"/>
            <a:chOff x="5004048" y="1713384"/>
            <a:chExt cx="576064" cy="551875"/>
          </a:xfrm>
        </p:grpSpPr>
        <p:cxnSp>
          <p:nvCxnSpPr>
            <p:cNvPr id="85" name="Straight Connector 84"/>
            <p:cNvCxnSpPr/>
            <p:nvPr/>
          </p:nvCxnSpPr>
          <p:spPr>
            <a:xfrm>
              <a:off x="5220072" y="1713384"/>
              <a:ext cx="0" cy="118864"/>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004048" y="1772816"/>
              <a:ext cx="576064" cy="492443"/>
            </a:xfrm>
            <a:prstGeom prst="rect">
              <a:avLst/>
            </a:prstGeom>
            <a:noFill/>
          </p:spPr>
          <p:txBody>
            <a:bodyPr wrap="square" rtlCol="0">
              <a:spAutoFit/>
            </a:bodyPr>
            <a:lstStyle/>
            <a:p>
              <a:r>
                <a:rPr lang="en-US" b="1" dirty="0" smtClean="0">
                  <a:solidFill>
                    <a:srgbClr val="C00000"/>
                  </a:solidFill>
                </a:rPr>
                <a:t>70</a:t>
              </a:r>
              <a:endParaRPr lang="en-IN" b="1" dirty="0">
                <a:solidFill>
                  <a:srgbClr val="C00000"/>
                </a:solidFill>
              </a:endParaRPr>
            </a:p>
          </p:txBody>
        </p:sp>
      </p:grpSp>
      <p:cxnSp>
        <p:nvCxnSpPr>
          <p:cNvPr id="107" name="Straight Arrow Connector 106"/>
          <p:cNvCxnSpPr/>
          <p:nvPr/>
        </p:nvCxnSpPr>
        <p:spPr>
          <a:xfrm>
            <a:off x="899592" y="1508785"/>
            <a:ext cx="0" cy="300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669852" y="1362737"/>
            <a:ext cx="747512" cy="307777"/>
            <a:chOff x="179512" y="260648"/>
            <a:chExt cx="1512168" cy="864095"/>
          </a:xfrm>
        </p:grpSpPr>
        <p:sp>
          <p:nvSpPr>
            <p:cNvPr id="113" name="Rectangle 112"/>
            <p:cNvSpPr/>
            <p:nvPr/>
          </p:nvSpPr>
          <p:spPr>
            <a:xfrm>
              <a:off x="179512" y="260648"/>
              <a:ext cx="136815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a:t>
              </a:r>
              <a:endParaRPr lang="en-IN" sz="1400" dirty="0"/>
            </a:p>
          </p:txBody>
        </p:sp>
        <p:sp>
          <p:nvSpPr>
            <p:cNvPr id="114" name="TextBox 113"/>
            <p:cNvSpPr txBox="1"/>
            <p:nvPr/>
          </p:nvSpPr>
          <p:spPr>
            <a:xfrm>
              <a:off x="179512" y="260648"/>
              <a:ext cx="1512168" cy="864095"/>
            </a:xfrm>
            <a:prstGeom prst="rect">
              <a:avLst/>
            </a:prstGeom>
            <a:noFill/>
          </p:spPr>
          <p:txBody>
            <a:bodyPr wrap="square" rtlCol="0">
              <a:spAutoFit/>
            </a:bodyPr>
            <a:lstStyle/>
            <a:p>
              <a:r>
                <a:rPr lang="en-US" sz="1400" dirty="0" smtClean="0"/>
                <a:t>Emai</a:t>
              </a:r>
              <a:r>
                <a:rPr lang="en-US" sz="1400" dirty="0"/>
                <a:t>l</a:t>
              </a:r>
              <a:endParaRPr lang="en-US" sz="1400" dirty="0" smtClean="0"/>
            </a:p>
          </p:txBody>
        </p:sp>
      </p:grpSp>
      <p:grpSp>
        <p:nvGrpSpPr>
          <p:cNvPr id="116" name="Group 115"/>
          <p:cNvGrpSpPr/>
          <p:nvPr/>
        </p:nvGrpSpPr>
        <p:grpSpPr>
          <a:xfrm>
            <a:off x="1043608" y="1802450"/>
            <a:ext cx="467546" cy="307777"/>
            <a:chOff x="720079" y="1609015"/>
            <a:chExt cx="467546" cy="410369"/>
          </a:xfrm>
        </p:grpSpPr>
        <p:sp>
          <p:nvSpPr>
            <p:cNvPr id="117" name="Oval 116"/>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18" name="TextBox 117"/>
            <p:cNvSpPr txBox="1"/>
            <p:nvPr/>
          </p:nvSpPr>
          <p:spPr>
            <a:xfrm>
              <a:off x="720079" y="1609015"/>
              <a:ext cx="467546" cy="410369"/>
            </a:xfrm>
            <a:prstGeom prst="rect">
              <a:avLst/>
            </a:prstGeom>
            <a:noFill/>
          </p:spPr>
          <p:txBody>
            <a:bodyPr wrap="square" rtlCol="0">
              <a:spAutoFit/>
            </a:bodyPr>
            <a:lstStyle/>
            <a:p>
              <a:r>
                <a:rPr lang="en-US" sz="1400" b="1" dirty="0" smtClean="0">
                  <a:solidFill>
                    <a:schemeClr val="accent6">
                      <a:lumMod val="75000"/>
                    </a:schemeClr>
                  </a:solidFill>
                </a:rPr>
                <a:t>73</a:t>
              </a:r>
              <a:endParaRPr lang="en-IN" sz="1400" b="1" dirty="0">
                <a:solidFill>
                  <a:schemeClr val="accent6">
                    <a:lumMod val="75000"/>
                  </a:schemeClr>
                </a:solidFill>
              </a:endParaRPr>
            </a:p>
          </p:txBody>
        </p:sp>
      </p:grpSp>
      <p:sp>
        <p:nvSpPr>
          <p:cNvPr id="121" name="TextBox 120"/>
          <p:cNvSpPr txBox="1"/>
          <p:nvPr/>
        </p:nvSpPr>
        <p:spPr>
          <a:xfrm>
            <a:off x="574787" y="2233974"/>
            <a:ext cx="579143" cy="23083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TCP</a:t>
            </a:r>
          </a:p>
        </p:txBody>
      </p:sp>
      <p:cxnSp>
        <p:nvCxnSpPr>
          <p:cNvPr id="122" name="Straight Arrow Connector 121"/>
          <p:cNvCxnSpPr>
            <a:stCxn id="117" idx="3"/>
          </p:cNvCxnSpPr>
          <p:nvPr/>
        </p:nvCxnSpPr>
        <p:spPr>
          <a:xfrm flipH="1">
            <a:off x="918752" y="2016935"/>
            <a:ext cx="200189" cy="2247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79512" y="783479"/>
            <a:ext cx="1237852" cy="1080120"/>
            <a:chOff x="179512" y="260648"/>
            <a:chExt cx="1237852" cy="1440160"/>
          </a:xfrm>
        </p:grpSpPr>
        <p:grpSp>
          <p:nvGrpSpPr>
            <p:cNvPr id="101" name="Group 100"/>
            <p:cNvGrpSpPr/>
            <p:nvPr/>
          </p:nvGrpSpPr>
          <p:grpSpPr>
            <a:xfrm>
              <a:off x="179512" y="260648"/>
              <a:ext cx="1237852" cy="697627"/>
              <a:chOff x="179512" y="260648"/>
              <a:chExt cx="1368152" cy="864096"/>
            </a:xfrm>
          </p:grpSpPr>
          <p:sp>
            <p:nvSpPr>
              <p:cNvPr id="99" name="Rectangle 98"/>
              <p:cNvSpPr/>
              <p:nvPr/>
            </p:nvSpPr>
            <p:spPr>
              <a:xfrm>
                <a:off x="179512" y="260648"/>
                <a:ext cx="136815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a:t>
                </a:r>
                <a:endParaRPr lang="en-IN" sz="1400" dirty="0"/>
              </a:p>
            </p:txBody>
          </p:sp>
          <p:sp>
            <p:nvSpPr>
              <p:cNvPr id="100" name="TextBox 99"/>
              <p:cNvSpPr txBox="1"/>
              <p:nvPr/>
            </p:nvSpPr>
            <p:spPr>
              <a:xfrm>
                <a:off x="179512" y="260648"/>
                <a:ext cx="1368152" cy="864096"/>
              </a:xfrm>
              <a:prstGeom prst="rect">
                <a:avLst/>
              </a:prstGeom>
              <a:solidFill>
                <a:schemeClr val="tx2">
                  <a:lumMod val="20000"/>
                  <a:lumOff val="80000"/>
                </a:schemeClr>
              </a:solidFill>
              <a:ln w="25400">
                <a:solidFill>
                  <a:schemeClr val="accent1"/>
                </a:solidFill>
              </a:ln>
            </p:spPr>
            <p:txBody>
              <a:bodyPr wrap="square" rtlCol="0">
                <a:spAutoFit/>
              </a:bodyPr>
              <a:lstStyle/>
              <a:p>
                <a:r>
                  <a:rPr lang="en-US" sz="1400" b="1" dirty="0" smtClean="0">
                    <a:solidFill>
                      <a:schemeClr val="tx2"/>
                    </a:solidFill>
                  </a:rPr>
                  <a:t>Birth at UCLA</a:t>
                </a:r>
              </a:p>
              <a:p>
                <a:r>
                  <a:rPr lang="en-US" sz="1400" b="1" dirty="0" smtClean="0">
                    <a:solidFill>
                      <a:schemeClr val="tx2"/>
                    </a:solidFill>
                  </a:rPr>
                  <a:t>29-10-69</a:t>
                </a:r>
                <a:endParaRPr lang="en-IN" sz="1400" b="1" dirty="0">
                  <a:solidFill>
                    <a:schemeClr val="tx2"/>
                  </a:solidFill>
                </a:endParaRPr>
              </a:p>
            </p:txBody>
          </p:sp>
        </p:grpSp>
        <p:cxnSp>
          <p:nvCxnSpPr>
            <p:cNvPr id="103" name="Straight Arrow Connector 102"/>
            <p:cNvCxnSpPr/>
            <p:nvPr/>
          </p:nvCxnSpPr>
          <p:spPr>
            <a:xfrm>
              <a:off x="395536" y="783868"/>
              <a:ext cx="0" cy="916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1728190" y="1818858"/>
            <a:ext cx="467546" cy="307776"/>
            <a:chOff x="720079" y="1618540"/>
            <a:chExt cx="467546" cy="410368"/>
          </a:xfrm>
        </p:grpSpPr>
        <p:sp>
          <p:nvSpPr>
            <p:cNvPr id="127" name="Oval 126"/>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28" name="TextBox 127"/>
            <p:cNvSpPr txBox="1"/>
            <p:nvPr/>
          </p:nvSpPr>
          <p:spPr>
            <a:xfrm>
              <a:off x="720079" y="1618540"/>
              <a:ext cx="467546" cy="410368"/>
            </a:xfrm>
            <a:prstGeom prst="rect">
              <a:avLst/>
            </a:prstGeom>
            <a:noFill/>
          </p:spPr>
          <p:txBody>
            <a:bodyPr wrap="square" rtlCol="0">
              <a:spAutoFit/>
            </a:bodyPr>
            <a:lstStyle/>
            <a:p>
              <a:r>
                <a:rPr lang="en-US" sz="1400" b="1" dirty="0" smtClean="0">
                  <a:solidFill>
                    <a:schemeClr val="accent6">
                      <a:lumMod val="75000"/>
                    </a:schemeClr>
                  </a:solidFill>
                </a:rPr>
                <a:t>77</a:t>
              </a:r>
              <a:endParaRPr lang="en-IN" sz="1400" b="1" dirty="0">
                <a:solidFill>
                  <a:schemeClr val="accent6">
                    <a:lumMod val="75000"/>
                  </a:schemeClr>
                </a:solidFill>
              </a:endParaRPr>
            </a:p>
          </p:txBody>
        </p:sp>
      </p:grpSp>
      <p:sp>
        <p:nvSpPr>
          <p:cNvPr id="131" name="TextBox 130"/>
          <p:cNvSpPr txBox="1"/>
          <p:nvPr/>
        </p:nvSpPr>
        <p:spPr>
          <a:xfrm>
            <a:off x="1341672" y="2241641"/>
            <a:ext cx="1131646" cy="3924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IP (TCP/IPv3)</a:t>
            </a:r>
          </a:p>
        </p:txBody>
      </p:sp>
      <p:cxnSp>
        <p:nvCxnSpPr>
          <p:cNvPr id="135" name="Straight Arrow Connector 134"/>
          <p:cNvCxnSpPr/>
          <p:nvPr/>
        </p:nvCxnSpPr>
        <p:spPr>
          <a:xfrm flipH="1">
            <a:off x="1620703" y="2034885"/>
            <a:ext cx="182004" cy="19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059833" y="1269533"/>
            <a:ext cx="539553" cy="840693"/>
            <a:chOff x="3059832" y="908720"/>
            <a:chExt cx="539553" cy="1120924"/>
          </a:xfrm>
        </p:grpSpPr>
        <p:grpSp>
          <p:nvGrpSpPr>
            <p:cNvPr id="147" name="Group 146"/>
            <p:cNvGrpSpPr/>
            <p:nvPr/>
          </p:nvGrpSpPr>
          <p:grpSpPr>
            <a:xfrm>
              <a:off x="3059832" y="1619275"/>
              <a:ext cx="467546" cy="410369"/>
              <a:chOff x="720079" y="1609015"/>
              <a:chExt cx="467546" cy="410369"/>
            </a:xfrm>
          </p:grpSpPr>
          <p:sp>
            <p:nvSpPr>
              <p:cNvPr id="148" name="Oval 147"/>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49" name="TextBox 148"/>
              <p:cNvSpPr txBox="1"/>
              <p:nvPr/>
            </p:nvSpPr>
            <p:spPr>
              <a:xfrm>
                <a:off x="720079" y="1609015"/>
                <a:ext cx="467546" cy="410369"/>
              </a:xfrm>
              <a:prstGeom prst="rect">
                <a:avLst/>
              </a:prstGeom>
              <a:noFill/>
            </p:spPr>
            <p:txBody>
              <a:bodyPr wrap="square" rtlCol="0">
                <a:spAutoFit/>
              </a:bodyPr>
              <a:lstStyle/>
              <a:p>
                <a:r>
                  <a:rPr lang="en-US" sz="1400" b="1" dirty="0" smtClean="0">
                    <a:solidFill>
                      <a:schemeClr val="accent6">
                        <a:lumMod val="75000"/>
                      </a:schemeClr>
                    </a:solidFill>
                  </a:rPr>
                  <a:t>84</a:t>
                </a:r>
                <a:endParaRPr lang="en-IN" sz="1400" b="1" dirty="0">
                  <a:solidFill>
                    <a:schemeClr val="accent6">
                      <a:lumMod val="75000"/>
                    </a:schemeClr>
                  </a:solidFill>
                </a:endParaRPr>
              </a:p>
            </p:txBody>
          </p:sp>
        </p:grpSp>
        <p:grpSp>
          <p:nvGrpSpPr>
            <p:cNvPr id="150" name="Group 149"/>
            <p:cNvGrpSpPr/>
            <p:nvPr/>
          </p:nvGrpSpPr>
          <p:grpSpPr>
            <a:xfrm>
              <a:off x="3059832" y="908720"/>
              <a:ext cx="539553" cy="410369"/>
              <a:chOff x="330729" y="260648"/>
              <a:chExt cx="1133061" cy="864095"/>
            </a:xfrm>
          </p:grpSpPr>
          <p:sp>
            <p:nvSpPr>
              <p:cNvPr id="151" name="Rectangle 150"/>
              <p:cNvSpPr/>
              <p:nvPr/>
            </p:nvSpPr>
            <p:spPr>
              <a:xfrm>
                <a:off x="450282" y="260648"/>
                <a:ext cx="938965"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a:t>
                </a:r>
                <a:endParaRPr lang="en-IN" sz="1400" dirty="0"/>
              </a:p>
            </p:txBody>
          </p:sp>
          <p:sp>
            <p:nvSpPr>
              <p:cNvPr id="152" name="TextBox 151"/>
              <p:cNvSpPr txBox="1"/>
              <p:nvPr/>
            </p:nvSpPr>
            <p:spPr>
              <a:xfrm>
                <a:off x="330729" y="260648"/>
                <a:ext cx="1133061" cy="864095"/>
              </a:xfrm>
              <a:prstGeom prst="rect">
                <a:avLst/>
              </a:prstGeom>
              <a:noFill/>
            </p:spPr>
            <p:txBody>
              <a:bodyPr wrap="square" rtlCol="0">
                <a:spAutoFit/>
              </a:bodyPr>
              <a:lstStyle/>
              <a:p>
                <a:r>
                  <a:rPr lang="en-US" sz="1400" dirty="0" smtClean="0"/>
                  <a:t>DNS</a:t>
                </a:r>
              </a:p>
            </p:txBody>
          </p:sp>
        </p:grpSp>
        <p:cxnSp>
          <p:nvCxnSpPr>
            <p:cNvPr id="153" name="Straight Arrow Connector 152"/>
            <p:cNvCxnSpPr/>
            <p:nvPr/>
          </p:nvCxnSpPr>
          <p:spPr>
            <a:xfrm>
              <a:off x="3275856" y="1196752"/>
              <a:ext cx="0" cy="44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41" name="TextBox 140"/>
          <p:cNvSpPr txBox="1"/>
          <p:nvPr/>
        </p:nvSpPr>
        <p:spPr>
          <a:xfrm>
            <a:off x="1648913" y="806562"/>
            <a:ext cx="1119654" cy="738664"/>
          </a:xfrm>
          <a:prstGeom prst="rect">
            <a:avLst/>
          </a:prstGeom>
          <a:solidFill>
            <a:schemeClr val="tx2">
              <a:lumMod val="20000"/>
              <a:lumOff val="80000"/>
            </a:schemeClr>
          </a:solidFill>
          <a:ln w="25400">
            <a:solidFill>
              <a:schemeClr val="accent1"/>
            </a:solidFill>
          </a:ln>
        </p:spPr>
        <p:txBody>
          <a:bodyPr wrap="square" rtlCol="0">
            <a:spAutoFit/>
          </a:bodyPr>
          <a:lstStyle/>
          <a:p>
            <a:r>
              <a:rPr lang="en-US" sz="1400" b="1" dirty="0" smtClean="0">
                <a:solidFill>
                  <a:schemeClr val="tx2"/>
                </a:solidFill>
              </a:rPr>
              <a:t>TCP/IP adopted as Internet Std</a:t>
            </a:r>
          </a:p>
        </p:txBody>
      </p:sp>
      <p:grpSp>
        <p:nvGrpSpPr>
          <p:cNvPr id="144" name="Group 143"/>
          <p:cNvGrpSpPr/>
          <p:nvPr/>
        </p:nvGrpSpPr>
        <p:grpSpPr>
          <a:xfrm>
            <a:off x="2736302" y="1802450"/>
            <a:ext cx="467546" cy="307777"/>
            <a:chOff x="720079" y="1609015"/>
            <a:chExt cx="467546" cy="410369"/>
          </a:xfrm>
        </p:grpSpPr>
        <p:sp>
          <p:nvSpPr>
            <p:cNvPr id="145" name="Oval 144"/>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46" name="TextBox 145"/>
            <p:cNvSpPr txBox="1"/>
            <p:nvPr/>
          </p:nvSpPr>
          <p:spPr>
            <a:xfrm>
              <a:off x="720079" y="1609015"/>
              <a:ext cx="467546" cy="410369"/>
            </a:xfrm>
            <a:prstGeom prst="rect">
              <a:avLst/>
            </a:prstGeom>
            <a:noFill/>
          </p:spPr>
          <p:txBody>
            <a:bodyPr wrap="square" rtlCol="0">
              <a:spAutoFit/>
            </a:bodyPr>
            <a:lstStyle/>
            <a:p>
              <a:r>
                <a:rPr lang="en-US" sz="1400" b="1" dirty="0" smtClean="0">
                  <a:solidFill>
                    <a:schemeClr val="accent6">
                      <a:lumMod val="75000"/>
                    </a:schemeClr>
                  </a:solidFill>
                </a:rPr>
                <a:t>83</a:t>
              </a:r>
              <a:endParaRPr lang="en-IN" sz="1400" b="1" dirty="0">
                <a:solidFill>
                  <a:schemeClr val="accent6">
                    <a:lumMod val="75000"/>
                  </a:schemeClr>
                </a:solidFill>
              </a:endParaRPr>
            </a:p>
          </p:txBody>
        </p:sp>
      </p:grpSp>
      <p:cxnSp>
        <p:nvCxnSpPr>
          <p:cNvPr id="154" name="Straight Arrow Connector 153"/>
          <p:cNvCxnSpPr/>
          <p:nvPr/>
        </p:nvCxnSpPr>
        <p:spPr>
          <a:xfrm>
            <a:off x="2355780" y="1525457"/>
            <a:ext cx="488028" cy="338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088408" y="1969957"/>
            <a:ext cx="639689" cy="1055886"/>
            <a:chOff x="3088407" y="1772816"/>
            <a:chExt cx="639689" cy="1544905"/>
          </a:xfrm>
        </p:grpSpPr>
        <p:grpSp>
          <p:nvGrpSpPr>
            <p:cNvPr id="157" name="Group 156"/>
            <p:cNvGrpSpPr/>
            <p:nvPr/>
          </p:nvGrpSpPr>
          <p:grpSpPr>
            <a:xfrm>
              <a:off x="3088407" y="2060846"/>
              <a:ext cx="639689" cy="1256875"/>
              <a:chOff x="46581" y="260648"/>
              <a:chExt cx="1641042" cy="659611"/>
            </a:xfrm>
          </p:grpSpPr>
          <p:sp>
            <p:nvSpPr>
              <p:cNvPr id="158" name="Rectangle 157"/>
              <p:cNvSpPr/>
              <p:nvPr/>
            </p:nvSpPr>
            <p:spPr>
              <a:xfrm>
                <a:off x="179512" y="260648"/>
                <a:ext cx="136815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aa</a:t>
                </a:r>
                <a:endParaRPr lang="en-IN" sz="1200" dirty="0"/>
              </a:p>
            </p:txBody>
          </p:sp>
          <p:sp>
            <p:nvSpPr>
              <p:cNvPr id="159" name="TextBox 158"/>
              <p:cNvSpPr txBox="1"/>
              <p:nvPr/>
            </p:nvSpPr>
            <p:spPr>
              <a:xfrm>
                <a:off x="46581" y="267316"/>
                <a:ext cx="1641042" cy="65294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dirty="0"/>
                  <a:t>.gov</a:t>
                </a:r>
              </a:p>
              <a:p>
                <a:r>
                  <a:rPr lang="en-US" sz="1200" dirty="0"/>
                  <a:t>.edu</a:t>
                </a:r>
              </a:p>
              <a:p>
                <a:r>
                  <a:rPr lang="en-US" sz="1200" dirty="0"/>
                  <a:t>.mil</a:t>
                </a:r>
              </a:p>
              <a:p>
                <a:r>
                  <a:rPr lang="en-US" sz="1200" dirty="0"/>
                  <a:t>.org</a:t>
                </a:r>
              </a:p>
              <a:p>
                <a:r>
                  <a:rPr lang="en-US" sz="1200" dirty="0"/>
                  <a:t>.net</a:t>
                </a:r>
              </a:p>
            </p:txBody>
          </p:sp>
        </p:grpSp>
        <p:cxnSp>
          <p:nvCxnSpPr>
            <p:cNvPr id="160" name="Straight Arrow Connector 159"/>
            <p:cNvCxnSpPr/>
            <p:nvPr/>
          </p:nvCxnSpPr>
          <p:spPr>
            <a:xfrm>
              <a:off x="3419872" y="1772816"/>
              <a:ext cx="0" cy="301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635896" y="1093578"/>
            <a:ext cx="792088" cy="1026173"/>
            <a:chOff x="3635896" y="674113"/>
            <a:chExt cx="792088" cy="1368231"/>
          </a:xfrm>
        </p:grpSpPr>
        <p:grpSp>
          <p:nvGrpSpPr>
            <p:cNvPr id="161" name="Group 160"/>
            <p:cNvGrpSpPr/>
            <p:nvPr/>
          </p:nvGrpSpPr>
          <p:grpSpPr>
            <a:xfrm>
              <a:off x="3960438" y="1631975"/>
              <a:ext cx="467546" cy="410369"/>
              <a:chOff x="720079" y="1621715"/>
              <a:chExt cx="467546" cy="410369"/>
            </a:xfrm>
          </p:grpSpPr>
          <p:sp>
            <p:nvSpPr>
              <p:cNvPr id="162" name="Oval 161"/>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63" name="TextBox 162"/>
              <p:cNvSpPr txBox="1"/>
              <p:nvPr/>
            </p:nvSpPr>
            <p:spPr>
              <a:xfrm>
                <a:off x="720079" y="1621715"/>
                <a:ext cx="467546" cy="410369"/>
              </a:xfrm>
              <a:prstGeom prst="rect">
                <a:avLst/>
              </a:prstGeom>
              <a:noFill/>
            </p:spPr>
            <p:txBody>
              <a:bodyPr wrap="square" rtlCol="0">
                <a:spAutoFit/>
              </a:bodyPr>
              <a:lstStyle/>
              <a:p>
                <a:r>
                  <a:rPr lang="en-US" sz="1400" b="1" dirty="0" smtClean="0">
                    <a:solidFill>
                      <a:schemeClr val="accent6">
                        <a:lumMod val="75000"/>
                      </a:schemeClr>
                    </a:solidFill>
                  </a:rPr>
                  <a:t>89</a:t>
                </a:r>
                <a:endParaRPr lang="en-IN" sz="1400" b="1" dirty="0">
                  <a:solidFill>
                    <a:schemeClr val="accent6">
                      <a:lumMod val="75000"/>
                    </a:schemeClr>
                  </a:solidFill>
                </a:endParaRPr>
              </a:p>
            </p:txBody>
          </p:sp>
        </p:grpSp>
        <p:grpSp>
          <p:nvGrpSpPr>
            <p:cNvPr id="164" name="Group 163"/>
            <p:cNvGrpSpPr/>
            <p:nvPr/>
          </p:nvGrpSpPr>
          <p:grpSpPr>
            <a:xfrm>
              <a:off x="3635896" y="674113"/>
              <a:ext cx="792088" cy="984886"/>
              <a:chOff x="1331640" y="2562039"/>
              <a:chExt cx="792088" cy="1022331"/>
            </a:xfrm>
          </p:grpSpPr>
          <p:sp>
            <p:nvSpPr>
              <p:cNvPr id="165" name="Rectangle 164"/>
              <p:cNvSpPr/>
              <p:nvPr/>
            </p:nvSpPr>
            <p:spPr>
              <a:xfrm>
                <a:off x="1331640" y="2805571"/>
                <a:ext cx="722895"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a:t>
                </a:r>
                <a:endParaRPr lang="en-IN" sz="1400" dirty="0"/>
              </a:p>
            </p:txBody>
          </p:sp>
          <p:sp>
            <p:nvSpPr>
              <p:cNvPr id="166" name="TextBox 165"/>
              <p:cNvSpPr txBox="1"/>
              <p:nvPr/>
            </p:nvSpPr>
            <p:spPr>
              <a:xfrm>
                <a:off x="1331640" y="2562039"/>
                <a:ext cx="792088" cy="1022331"/>
              </a:xfrm>
              <a:prstGeom prst="rect">
                <a:avLst/>
              </a:prstGeom>
              <a:noFill/>
            </p:spPr>
            <p:txBody>
              <a:bodyPr wrap="square" rtlCol="0">
                <a:spAutoFit/>
              </a:bodyPr>
              <a:lstStyle/>
              <a:p>
                <a:r>
                  <a:rPr lang="en-US" sz="1400" b="1" dirty="0" smtClean="0"/>
                  <a:t>     </a:t>
                </a:r>
                <a:r>
                  <a:rPr lang="en-US" sz="1400" b="1" dirty="0" smtClean="0">
                    <a:solidFill>
                      <a:schemeClr val="tx2">
                        <a:lumMod val="75000"/>
                      </a:schemeClr>
                    </a:solidFill>
                  </a:rPr>
                  <a:t>WWW </a:t>
                </a:r>
              </a:p>
              <a:p>
                <a:r>
                  <a:rPr lang="en-US" sz="1400" dirty="0" smtClean="0"/>
                  <a:t>      ISPs</a:t>
                </a:r>
              </a:p>
            </p:txBody>
          </p:sp>
        </p:grpSp>
        <p:cxnSp>
          <p:nvCxnSpPr>
            <p:cNvPr id="167" name="Straight Arrow Connector 166"/>
            <p:cNvCxnSpPr/>
            <p:nvPr/>
          </p:nvCxnSpPr>
          <p:spPr>
            <a:xfrm>
              <a:off x="3851920" y="1326760"/>
              <a:ext cx="287823" cy="302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8" name="Right Arrow 177"/>
          <p:cNvSpPr/>
          <p:nvPr/>
        </p:nvSpPr>
        <p:spPr>
          <a:xfrm>
            <a:off x="4716016" y="1539563"/>
            <a:ext cx="1584176" cy="4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9" name="TextBox 178"/>
          <p:cNvSpPr txBox="1"/>
          <p:nvPr/>
        </p:nvSpPr>
        <p:spPr>
          <a:xfrm>
            <a:off x="4866622" y="1240954"/>
            <a:ext cx="1800200" cy="369332"/>
          </a:xfrm>
          <a:prstGeom prst="rect">
            <a:avLst/>
          </a:prstGeom>
          <a:noFill/>
        </p:spPr>
        <p:txBody>
          <a:bodyPr wrap="square" rtlCol="0">
            <a:spAutoFit/>
          </a:bodyPr>
          <a:lstStyle/>
          <a:p>
            <a:r>
              <a:rPr lang="en-US" b="1" dirty="0" smtClean="0">
                <a:solidFill>
                  <a:schemeClr val="accent6">
                    <a:lumMod val="75000"/>
                  </a:schemeClr>
                </a:solidFill>
              </a:rPr>
              <a:t>Biggest growth</a:t>
            </a:r>
            <a:endParaRPr lang="en-IN" b="1" dirty="0">
              <a:solidFill>
                <a:schemeClr val="accent6">
                  <a:lumMod val="75000"/>
                </a:schemeClr>
              </a:solidFill>
            </a:endParaRPr>
          </a:p>
        </p:txBody>
      </p:sp>
      <p:grpSp>
        <p:nvGrpSpPr>
          <p:cNvPr id="13" name="Group 12"/>
          <p:cNvGrpSpPr/>
          <p:nvPr/>
        </p:nvGrpSpPr>
        <p:grpSpPr>
          <a:xfrm>
            <a:off x="4355976" y="1802450"/>
            <a:ext cx="1152128" cy="939619"/>
            <a:chOff x="4355976" y="1619275"/>
            <a:chExt cx="1152128" cy="1252825"/>
          </a:xfrm>
        </p:grpSpPr>
        <p:grpSp>
          <p:nvGrpSpPr>
            <p:cNvPr id="180" name="Group 179"/>
            <p:cNvGrpSpPr/>
            <p:nvPr/>
          </p:nvGrpSpPr>
          <p:grpSpPr>
            <a:xfrm>
              <a:off x="4896542" y="1619275"/>
              <a:ext cx="467546" cy="410369"/>
              <a:chOff x="720079" y="1609015"/>
              <a:chExt cx="467546" cy="410369"/>
            </a:xfrm>
          </p:grpSpPr>
          <p:sp>
            <p:nvSpPr>
              <p:cNvPr id="181" name="Oval 180"/>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82" name="TextBox 181"/>
              <p:cNvSpPr txBox="1"/>
              <p:nvPr/>
            </p:nvSpPr>
            <p:spPr>
              <a:xfrm>
                <a:off x="720079" y="1609015"/>
                <a:ext cx="467546" cy="410369"/>
              </a:xfrm>
              <a:prstGeom prst="rect">
                <a:avLst/>
              </a:prstGeom>
              <a:noFill/>
            </p:spPr>
            <p:txBody>
              <a:bodyPr wrap="square" rtlCol="0">
                <a:spAutoFit/>
              </a:bodyPr>
              <a:lstStyle/>
              <a:p>
                <a:r>
                  <a:rPr lang="en-US" sz="1400" b="1" dirty="0" smtClean="0">
                    <a:solidFill>
                      <a:schemeClr val="accent6">
                        <a:lumMod val="75000"/>
                      </a:schemeClr>
                    </a:solidFill>
                  </a:rPr>
                  <a:t>93</a:t>
                </a:r>
                <a:endParaRPr lang="en-IN" sz="1400" b="1" dirty="0">
                  <a:solidFill>
                    <a:schemeClr val="accent6">
                      <a:lumMod val="75000"/>
                    </a:schemeClr>
                  </a:solidFill>
                </a:endParaRPr>
              </a:p>
            </p:txBody>
          </p:sp>
        </p:grpSp>
        <p:grpSp>
          <p:nvGrpSpPr>
            <p:cNvPr id="197" name="Group 196"/>
            <p:cNvGrpSpPr/>
            <p:nvPr/>
          </p:nvGrpSpPr>
          <p:grpSpPr>
            <a:xfrm>
              <a:off x="4355976" y="2348880"/>
              <a:ext cx="1152128" cy="523220"/>
              <a:chOff x="4355976" y="2348880"/>
              <a:chExt cx="1152128" cy="523220"/>
            </a:xfrm>
          </p:grpSpPr>
          <p:sp>
            <p:nvSpPr>
              <p:cNvPr id="184" name="Rectangle 183"/>
              <p:cNvSpPr/>
              <p:nvPr/>
            </p:nvSpPr>
            <p:spPr>
              <a:xfrm>
                <a:off x="4355976" y="2348880"/>
                <a:ext cx="1008112"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a:t>
                </a:r>
                <a:endParaRPr lang="en-IN" sz="1400" dirty="0"/>
              </a:p>
            </p:txBody>
          </p:sp>
          <p:sp>
            <p:nvSpPr>
              <p:cNvPr id="185" name="TextBox 184"/>
              <p:cNvSpPr txBox="1"/>
              <p:nvPr/>
            </p:nvSpPr>
            <p:spPr>
              <a:xfrm>
                <a:off x="4355976" y="2348880"/>
                <a:ext cx="1152128" cy="52322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Browser</a:t>
                </a:r>
              </a:p>
              <a:p>
                <a:r>
                  <a:rPr lang="en-US" dirty="0"/>
                  <a:t>(Mosiac)</a:t>
                </a:r>
              </a:p>
            </p:txBody>
          </p:sp>
        </p:grpSp>
        <p:cxnSp>
          <p:nvCxnSpPr>
            <p:cNvPr id="186" name="Straight Arrow Connector 185"/>
            <p:cNvCxnSpPr>
              <a:stCxn id="181" idx="4"/>
            </p:cNvCxnSpPr>
            <p:nvPr/>
          </p:nvCxnSpPr>
          <p:spPr>
            <a:xfrm flipH="1">
              <a:off x="4822044" y="1946837"/>
              <a:ext cx="253803" cy="383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5148065" y="1539563"/>
            <a:ext cx="1083353" cy="570663"/>
            <a:chOff x="5148064" y="1268760"/>
            <a:chExt cx="1083353" cy="760884"/>
          </a:xfrm>
        </p:grpSpPr>
        <p:grpSp>
          <p:nvGrpSpPr>
            <p:cNvPr id="188" name="Group 187"/>
            <p:cNvGrpSpPr/>
            <p:nvPr/>
          </p:nvGrpSpPr>
          <p:grpSpPr>
            <a:xfrm>
              <a:off x="5256582" y="1619275"/>
              <a:ext cx="467546" cy="410369"/>
              <a:chOff x="720079" y="1609015"/>
              <a:chExt cx="467546" cy="410369"/>
            </a:xfrm>
          </p:grpSpPr>
          <p:sp>
            <p:nvSpPr>
              <p:cNvPr id="189" name="Oval 188"/>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90" name="TextBox 189"/>
              <p:cNvSpPr txBox="1"/>
              <p:nvPr/>
            </p:nvSpPr>
            <p:spPr>
              <a:xfrm>
                <a:off x="720079" y="1609015"/>
                <a:ext cx="467546" cy="410369"/>
              </a:xfrm>
              <a:prstGeom prst="rect">
                <a:avLst/>
              </a:prstGeom>
              <a:noFill/>
            </p:spPr>
            <p:txBody>
              <a:bodyPr wrap="square" rtlCol="0">
                <a:spAutoFit/>
              </a:bodyPr>
              <a:lstStyle/>
              <a:p>
                <a:r>
                  <a:rPr lang="en-US" sz="1400" b="1" dirty="0" smtClean="0">
                    <a:solidFill>
                      <a:schemeClr val="accent6">
                        <a:lumMod val="75000"/>
                      </a:schemeClr>
                    </a:solidFill>
                  </a:rPr>
                  <a:t>95</a:t>
                </a:r>
                <a:endParaRPr lang="en-IN" sz="1400" b="1" dirty="0">
                  <a:solidFill>
                    <a:schemeClr val="accent6">
                      <a:lumMod val="75000"/>
                    </a:schemeClr>
                  </a:solidFill>
                </a:endParaRPr>
              </a:p>
            </p:txBody>
          </p:sp>
        </p:grpSp>
        <p:sp>
          <p:nvSpPr>
            <p:cNvPr id="191" name="TextBox 190"/>
            <p:cNvSpPr txBox="1"/>
            <p:nvPr/>
          </p:nvSpPr>
          <p:spPr>
            <a:xfrm>
              <a:off x="5148064" y="1268760"/>
              <a:ext cx="1083353" cy="410369"/>
            </a:xfrm>
            <a:prstGeom prst="rect">
              <a:avLst/>
            </a:prstGeom>
            <a:noFill/>
          </p:spPr>
          <p:txBody>
            <a:bodyPr wrap="square" rtlCol="0">
              <a:spAutoFit/>
            </a:bodyPr>
            <a:lstStyle/>
            <a:p>
              <a:r>
                <a:rPr lang="en-US" sz="1400" dirty="0" smtClean="0"/>
                <a:t>PCs TCP/IP</a:t>
              </a:r>
              <a:endParaRPr lang="en-IN" sz="1400" dirty="0"/>
            </a:p>
          </p:txBody>
        </p:sp>
        <p:cxnSp>
          <p:nvCxnSpPr>
            <p:cNvPr id="192" name="Straight Arrow Connector 191"/>
            <p:cNvCxnSpPr/>
            <p:nvPr/>
          </p:nvCxnSpPr>
          <p:spPr>
            <a:xfrm>
              <a:off x="5436096" y="1484784"/>
              <a:ext cx="0" cy="170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93" name="TextBox 192"/>
          <p:cNvSpPr txBox="1"/>
          <p:nvPr/>
        </p:nvSpPr>
        <p:spPr>
          <a:xfrm>
            <a:off x="5508105" y="1917605"/>
            <a:ext cx="1149313" cy="307777"/>
          </a:xfrm>
          <a:prstGeom prst="rect">
            <a:avLst/>
          </a:prstGeom>
          <a:noFill/>
        </p:spPr>
        <p:txBody>
          <a:bodyPr wrap="square" rtlCol="0">
            <a:spAutoFit/>
          </a:bodyPr>
          <a:lstStyle/>
          <a:p>
            <a:r>
              <a:rPr lang="en-US" sz="1400" dirty="0"/>
              <a:t> </a:t>
            </a:r>
            <a:r>
              <a:rPr lang="en-US" sz="1400" dirty="0" smtClean="0"/>
              <a:t>Win 95</a:t>
            </a:r>
            <a:endParaRPr lang="en-IN" sz="1400" dirty="0"/>
          </a:p>
        </p:txBody>
      </p:sp>
      <p:sp>
        <p:nvSpPr>
          <p:cNvPr id="203" name="TextBox 202"/>
          <p:cNvSpPr txBox="1"/>
          <p:nvPr/>
        </p:nvSpPr>
        <p:spPr>
          <a:xfrm>
            <a:off x="5796136" y="2533100"/>
            <a:ext cx="1008112" cy="3924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b="1">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IPV6</a:t>
            </a:r>
          </a:p>
          <a:p>
            <a:r>
              <a:rPr lang="en-US" dirty="0"/>
              <a:t>(Internet2)</a:t>
            </a:r>
          </a:p>
        </p:txBody>
      </p:sp>
      <p:cxnSp>
        <p:nvCxnSpPr>
          <p:cNvPr id="204" name="Straight Arrow Connector 203"/>
          <p:cNvCxnSpPr>
            <a:endCxn id="203" idx="0"/>
          </p:cNvCxnSpPr>
          <p:nvPr/>
        </p:nvCxnSpPr>
        <p:spPr>
          <a:xfrm>
            <a:off x="6300192" y="1994641"/>
            <a:ext cx="0" cy="538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9" name="Oval 208"/>
          <p:cNvSpPr/>
          <p:nvPr/>
        </p:nvSpPr>
        <p:spPr>
          <a:xfrm>
            <a:off x="7481128" y="1830296"/>
            <a:ext cx="475248" cy="1724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25" name="Right Arrow 24"/>
          <p:cNvSpPr/>
          <p:nvPr/>
        </p:nvSpPr>
        <p:spPr>
          <a:xfrm>
            <a:off x="4139742" y="891492"/>
            <a:ext cx="2232457" cy="34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p:cNvSpPr txBox="1"/>
          <p:nvPr/>
        </p:nvSpPr>
        <p:spPr>
          <a:xfrm>
            <a:off x="4355976" y="621461"/>
            <a:ext cx="1872209" cy="338554"/>
          </a:xfrm>
          <a:prstGeom prst="rect">
            <a:avLst/>
          </a:prstGeom>
          <a:noFill/>
        </p:spPr>
        <p:txBody>
          <a:bodyPr wrap="square" rtlCol="0">
            <a:spAutoFit/>
          </a:bodyPr>
          <a:lstStyle/>
          <a:p>
            <a:r>
              <a:rPr lang="en-US" sz="1600" b="1" dirty="0" smtClean="0">
                <a:solidFill>
                  <a:schemeClr val="accent6">
                    <a:lumMod val="75000"/>
                  </a:schemeClr>
                </a:solidFill>
              </a:rPr>
              <a:t>OPEN TO PUBLIC</a:t>
            </a:r>
            <a:endParaRPr lang="en-IN" sz="1600" b="1" dirty="0">
              <a:solidFill>
                <a:schemeClr val="accent6">
                  <a:lumMod val="75000"/>
                </a:schemeClr>
              </a:solidFill>
            </a:endParaRPr>
          </a:p>
        </p:txBody>
      </p:sp>
      <p:grpSp>
        <p:nvGrpSpPr>
          <p:cNvPr id="132" name="Group 131"/>
          <p:cNvGrpSpPr/>
          <p:nvPr/>
        </p:nvGrpSpPr>
        <p:grpSpPr>
          <a:xfrm>
            <a:off x="216022" y="1795305"/>
            <a:ext cx="467546" cy="307777"/>
            <a:chOff x="720079" y="1609749"/>
            <a:chExt cx="467546" cy="410369"/>
          </a:xfrm>
        </p:grpSpPr>
        <p:sp>
          <p:nvSpPr>
            <p:cNvPr id="133" name="Oval 132"/>
            <p:cNvSpPr/>
            <p:nvPr/>
          </p:nvSpPr>
          <p:spPr>
            <a:xfrm>
              <a:off x="752344" y="165263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34" name="TextBox 133"/>
            <p:cNvSpPr txBox="1"/>
            <p:nvPr/>
          </p:nvSpPr>
          <p:spPr>
            <a:xfrm>
              <a:off x="720079" y="1609749"/>
              <a:ext cx="467546" cy="410369"/>
            </a:xfrm>
            <a:prstGeom prst="rect">
              <a:avLst/>
            </a:prstGeom>
            <a:noFill/>
          </p:spPr>
          <p:txBody>
            <a:bodyPr wrap="square" rtlCol="0">
              <a:spAutoFit/>
            </a:bodyPr>
            <a:lstStyle/>
            <a:p>
              <a:r>
                <a:rPr lang="en-US" sz="1400" b="1" dirty="0" smtClean="0">
                  <a:solidFill>
                    <a:schemeClr val="accent6">
                      <a:lumMod val="75000"/>
                    </a:schemeClr>
                  </a:solidFill>
                </a:rPr>
                <a:t>69</a:t>
              </a:r>
              <a:endParaRPr lang="en-IN" sz="1400" b="1" dirty="0">
                <a:solidFill>
                  <a:schemeClr val="accent6">
                    <a:lumMod val="75000"/>
                  </a:schemeClr>
                </a:solidFill>
              </a:endParaRPr>
            </a:p>
          </p:txBody>
        </p:sp>
      </p:grpSp>
      <p:sp>
        <p:nvSpPr>
          <p:cNvPr id="137" name="Rectangle 136"/>
          <p:cNvSpPr/>
          <p:nvPr/>
        </p:nvSpPr>
        <p:spPr>
          <a:xfrm>
            <a:off x="157992" y="2619409"/>
            <a:ext cx="885617" cy="26475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ARPANET</a:t>
            </a:r>
            <a:endParaRPr lang="en-IN" sz="1400" b="1" dirty="0">
              <a:solidFill>
                <a:srgbClr val="C00000"/>
              </a:solidFill>
            </a:endParaRPr>
          </a:p>
        </p:txBody>
      </p:sp>
      <p:sp>
        <p:nvSpPr>
          <p:cNvPr id="155" name="Rectangle 154"/>
          <p:cNvSpPr/>
          <p:nvPr/>
        </p:nvSpPr>
        <p:spPr>
          <a:xfrm>
            <a:off x="6876257" y="2457666"/>
            <a:ext cx="1728192" cy="26175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Browser war</a:t>
            </a:r>
            <a:endParaRPr lang="en-IN" sz="1400" b="1" dirty="0">
              <a:solidFill>
                <a:srgbClr val="C00000"/>
              </a:solidFill>
            </a:endParaRPr>
          </a:p>
        </p:txBody>
      </p:sp>
      <p:cxnSp>
        <p:nvCxnSpPr>
          <p:cNvPr id="176" name="Straight Arrow Connector 175"/>
          <p:cNvCxnSpPr/>
          <p:nvPr/>
        </p:nvCxnSpPr>
        <p:spPr>
          <a:xfrm flipH="1">
            <a:off x="395328" y="2025617"/>
            <a:ext cx="209" cy="578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355977" y="962191"/>
            <a:ext cx="614167" cy="1150416"/>
            <a:chOff x="4355976" y="1074995"/>
            <a:chExt cx="614167" cy="1533888"/>
          </a:xfrm>
        </p:grpSpPr>
        <p:grpSp>
          <p:nvGrpSpPr>
            <p:cNvPr id="168" name="Group 167"/>
            <p:cNvGrpSpPr/>
            <p:nvPr/>
          </p:nvGrpSpPr>
          <p:grpSpPr>
            <a:xfrm>
              <a:off x="4355976" y="1074995"/>
              <a:ext cx="614167" cy="410369"/>
              <a:chOff x="179512" y="254625"/>
              <a:chExt cx="1653442" cy="706767"/>
            </a:xfrm>
          </p:grpSpPr>
          <p:sp>
            <p:nvSpPr>
              <p:cNvPr id="169" name="Rectangle 168"/>
              <p:cNvSpPr/>
              <p:nvPr/>
            </p:nvSpPr>
            <p:spPr>
              <a:xfrm>
                <a:off x="179512" y="260648"/>
                <a:ext cx="1653442" cy="521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a:t>
                </a:r>
                <a:endParaRPr lang="en-IN" sz="1400" dirty="0"/>
              </a:p>
            </p:txBody>
          </p:sp>
          <p:sp>
            <p:nvSpPr>
              <p:cNvPr id="170" name="TextBox 169"/>
              <p:cNvSpPr txBox="1"/>
              <p:nvPr/>
            </p:nvSpPr>
            <p:spPr>
              <a:xfrm>
                <a:off x="179512" y="254625"/>
                <a:ext cx="1653442" cy="706767"/>
              </a:xfrm>
              <a:prstGeom prst="rect">
                <a:avLst/>
              </a:prstGeom>
              <a:solidFill>
                <a:schemeClr val="tx2">
                  <a:lumMod val="20000"/>
                  <a:lumOff val="80000"/>
                </a:schemeClr>
              </a:solidFill>
            </p:spPr>
            <p:txBody>
              <a:bodyPr wrap="square" rtlCol="0">
                <a:spAutoFit/>
              </a:bodyPr>
              <a:lstStyle/>
              <a:p>
                <a:r>
                  <a:rPr lang="en-US" sz="1400" b="1" dirty="0" smtClean="0">
                    <a:solidFill>
                      <a:schemeClr val="tx2"/>
                    </a:solidFill>
                  </a:rPr>
                  <a:t>.com</a:t>
                </a:r>
              </a:p>
            </p:txBody>
          </p:sp>
        </p:grpSp>
        <p:grpSp>
          <p:nvGrpSpPr>
            <p:cNvPr id="171" name="Group 170"/>
            <p:cNvGrpSpPr/>
            <p:nvPr/>
          </p:nvGrpSpPr>
          <p:grpSpPr>
            <a:xfrm>
              <a:off x="4430798" y="2198514"/>
              <a:ext cx="467546" cy="410369"/>
              <a:chOff x="720079" y="1982489"/>
              <a:chExt cx="467546" cy="410369"/>
            </a:xfrm>
          </p:grpSpPr>
          <p:sp>
            <p:nvSpPr>
              <p:cNvPr id="172" name="Oval 171"/>
              <p:cNvSpPr/>
              <p:nvPr/>
            </p:nvSpPr>
            <p:spPr>
              <a:xfrm>
                <a:off x="752344" y="2012675"/>
                <a:ext cx="294080" cy="283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73" name="TextBox 172"/>
              <p:cNvSpPr txBox="1"/>
              <p:nvPr/>
            </p:nvSpPr>
            <p:spPr>
              <a:xfrm>
                <a:off x="720079" y="1982489"/>
                <a:ext cx="467546" cy="410369"/>
              </a:xfrm>
              <a:prstGeom prst="rect">
                <a:avLst/>
              </a:prstGeom>
              <a:noFill/>
            </p:spPr>
            <p:txBody>
              <a:bodyPr wrap="square" rtlCol="0">
                <a:spAutoFit/>
              </a:bodyPr>
              <a:lstStyle/>
              <a:p>
                <a:r>
                  <a:rPr lang="en-US" sz="1400" b="1" dirty="0" smtClean="0">
                    <a:solidFill>
                      <a:schemeClr val="accent6">
                        <a:lumMod val="75000"/>
                      </a:schemeClr>
                    </a:solidFill>
                  </a:rPr>
                  <a:t>91</a:t>
                </a:r>
                <a:endParaRPr lang="en-IN" sz="1400" b="1" dirty="0">
                  <a:solidFill>
                    <a:schemeClr val="accent6">
                      <a:lumMod val="75000"/>
                    </a:schemeClr>
                  </a:solidFill>
                </a:endParaRPr>
              </a:p>
            </p:txBody>
          </p:sp>
        </p:grpSp>
        <p:cxnSp>
          <p:nvCxnSpPr>
            <p:cNvPr id="174" name="Straight Arrow Connector 173"/>
            <p:cNvCxnSpPr/>
            <p:nvPr/>
          </p:nvCxnSpPr>
          <p:spPr>
            <a:xfrm>
              <a:off x="4610312" y="1359973"/>
              <a:ext cx="0" cy="85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1708" y="0"/>
            <a:ext cx="9144000" cy="707886"/>
          </a:xfrm>
          <a:prstGeom prst="rect">
            <a:avLst/>
          </a:prstGeom>
          <a:noFill/>
        </p:spPr>
        <p:txBody>
          <a:bodyPr wrap="square" rtlCol="0">
            <a:spAutoFit/>
          </a:bodyPr>
          <a:lstStyle/>
          <a:p>
            <a:pPr algn="ctr"/>
            <a:r>
              <a:rPr lang="en-US" sz="4000" b="1" cap="small" dirty="0">
                <a:solidFill>
                  <a:srgbClr val="003300"/>
                </a:solidFill>
                <a:latin typeface="+mj-lt"/>
                <a:ea typeface="+mj-ea"/>
                <a:cs typeface="+mj-cs"/>
              </a:rPr>
              <a:t>Internet</a:t>
            </a:r>
            <a:r>
              <a:rPr lang="en-US" sz="3600" b="1" dirty="0" smtClean="0">
                <a:solidFill>
                  <a:srgbClr val="C00000"/>
                </a:solidFill>
              </a:rPr>
              <a:t> </a:t>
            </a:r>
            <a:r>
              <a:rPr lang="en-US" sz="4000" b="1" cap="small" dirty="0">
                <a:solidFill>
                  <a:srgbClr val="003300"/>
                </a:solidFill>
                <a:latin typeface="+mj-lt"/>
                <a:ea typeface="+mj-ea"/>
                <a:cs typeface="+mj-cs"/>
              </a:rPr>
              <a:t>Timeline</a:t>
            </a:r>
            <a:endParaRPr lang="en-IN" sz="4000" b="1" cap="small" dirty="0">
              <a:solidFill>
                <a:srgbClr val="003300"/>
              </a:solidFill>
              <a:latin typeface="+mj-lt"/>
              <a:ea typeface="+mj-ea"/>
              <a:cs typeface="+mj-cs"/>
            </a:endParaRPr>
          </a:p>
        </p:txBody>
      </p:sp>
      <p:sp>
        <p:nvSpPr>
          <p:cNvPr id="37" name="Left-Right Arrow 36"/>
          <p:cNvSpPr/>
          <p:nvPr/>
        </p:nvSpPr>
        <p:spPr>
          <a:xfrm>
            <a:off x="72008" y="3134241"/>
            <a:ext cx="9036496" cy="57221"/>
          </a:xfrm>
          <a:prstGeom prst="leftRightArrow">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p:cNvSpPr txBox="1"/>
          <p:nvPr/>
        </p:nvSpPr>
        <p:spPr>
          <a:xfrm>
            <a:off x="35496" y="3375767"/>
            <a:ext cx="4176464" cy="369332"/>
          </a:xfrm>
          <a:prstGeom prst="rect">
            <a:avLst/>
          </a:prstGeom>
          <a:noFill/>
        </p:spPr>
        <p:txBody>
          <a:bodyPr wrap="square" rtlCol="0">
            <a:spAutoFit/>
          </a:bodyPr>
          <a:lstStyle/>
          <a:p>
            <a:r>
              <a:rPr lang="en-US" dirty="0" smtClean="0">
                <a:solidFill>
                  <a:srgbClr val="FF0000"/>
                </a:solidFill>
              </a:rPr>
              <a:t>Number of computers connected (users)</a:t>
            </a:r>
            <a:endParaRPr lang="en-IN" dirty="0">
              <a:solidFill>
                <a:srgbClr val="FF0000"/>
              </a:solidFill>
            </a:endParaRPr>
          </a:p>
        </p:txBody>
      </p:sp>
      <p:sp>
        <p:nvSpPr>
          <p:cNvPr id="36" name="TextBox 35"/>
          <p:cNvSpPr txBox="1"/>
          <p:nvPr/>
        </p:nvSpPr>
        <p:spPr>
          <a:xfrm>
            <a:off x="128068" y="4617009"/>
            <a:ext cx="4279353" cy="369332"/>
          </a:xfrm>
          <a:prstGeom prst="rect">
            <a:avLst/>
          </a:prstGeom>
          <a:noFill/>
        </p:spPr>
        <p:txBody>
          <a:bodyPr wrap="square" rtlCol="0">
            <a:spAutoFit/>
          </a:bodyPr>
          <a:lstStyle/>
          <a:p>
            <a:r>
              <a:rPr lang="en-US" dirty="0" smtClean="0">
                <a:solidFill>
                  <a:srgbClr val="00B050"/>
                </a:solidFill>
              </a:rPr>
              <a:t>Telecommunication bandwidth/speed(bps)</a:t>
            </a:r>
            <a:endParaRPr lang="en-IN" dirty="0">
              <a:solidFill>
                <a:srgbClr val="00B050"/>
              </a:solidFill>
            </a:endParaRPr>
          </a:p>
        </p:txBody>
      </p:sp>
      <p:sp>
        <p:nvSpPr>
          <p:cNvPr id="48" name="Rectangle 47"/>
          <p:cNvSpPr/>
          <p:nvPr/>
        </p:nvSpPr>
        <p:spPr>
          <a:xfrm>
            <a:off x="7668344" y="3490748"/>
            <a:ext cx="1224136" cy="276999"/>
          </a:xfrm>
          <a:prstGeom prst="rect">
            <a:avLst/>
          </a:prstGeom>
          <a:solidFill>
            <a:schemeClr val="accent6">
              <a:lumMod val="20000"/>
              <a:lumOff val="80000"/>
            </a:schemeClr>
          </a:solidFill>
        </p:spPr>
        <p:txBody>
          <a:bodyPr wrap="square">
            <a:spAutoFit/>
          </a:bodyPr>
          <a:lstStyle/>
          <a:p>
            <a:r>
              <a:rPr lang="en-US" sz="1200" b="1" dirty="0" smtClean="0">
                <a:solidFill>
                  <a:srgbClr val="FF0000"/>
                </a:solidFill>
              </a:rPr>
              <a:t>100M websites</a:t>
            </a:r>
            <a:endParaRPr lang="en-US" sz="1200" b="1" dirty="0">
              <a:solidFill>
                <a:srgbClr val="FF0000"/>
              </a:solidFill>
            </a:endParaRPr>
          </a:p>
        </p:txBody>
      </p:sp>
      <p:sp>
        <p:nvSpPr>
          <p:cNvPr id="42" name="TextBox 41"/>
          <p:cNvSpPr txBox="1"/>
          <p:nvPr/>
        </p:nvSpPr>
        <p:spPr>
          <a:xfrm>
            <a:off x="415458" y="3740050"/>
            <a:ext cx="318656" cy="307777"/>
          </a:xfrm>
          <a:prstGeom prst="rect">
            <a:avLst/>
          </a:prstGeom>
          <a:noFill/>
        </p:spPr>
        <p:txBody>
          <a:bodyPr wrap="square" rtlCol="0">
            <a:spAutoFit/>
          </a:bodyPr>
          <a:lstStyle/>
          <a:p>
            <a:r>
              <a:rPr lang="en-US" sz="1400" b="1" dirty="0" smtClean="0">
                <a:solidFill>
                  <a:srgbClr val="FF0000"/>
                </a:solidFill>
              </a:rPr>
              <a:t>4</a:t>
            </a:r>
            <a:endParaRPr lang="en-IN" sz="1400" b="1" dirty="0">
              <a:solidFill>
                <a:srgbClr val="FF0000"/>
              </a:solidFill>
            </a:endParaRPr>
          </a:p>
        </p:txBody>
      </p:sp>
      <p:sp>
        <p:nvSpPr>
          <p:cNvPr id="43" name="Right Arrow 42"/>
          <p:cNvSpPr/>
          <p:nvPr/>
        </p:nvSpPr>
        <p:spPr>
          <a:xfrm flipV="1">
            <a:off x="395327" y="3989548"/>
            <a:ext cx="8641169" cy="41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8532440" y="3733081"/>
            <a:ext cx="576064" cy="307777"/>
          </a:xfrm>
          <a:prstGeom prst="rect">
            <a:avLst/>
          </a:prstGeom>
        </p:spPr>
        <p:txBody>
          <a:bodyPr wrap="square">
            <a:spAutoFit/>
          </a:bodyPr>
          <a:lstStyle/>
          <a:p>
            <a:r>
              <a:rPr lang="en-US" sz="1400" b="1" dirty="0" smtClean="0">
                <a:solidFill>
                  <a:srgbClr val="FF0000"/>
                </a:solidFill>
              </a:rPr>
              <a:t>3B?</a:t>
            </a:r>
            <a:endParaRPr lang="en-US" sz="1400" b="1" dirty="0">
              <a:solidFill>
                <a:srgbClr val="FF0000"/>
              </a:solidFill>
            </a:endParaRPr>
          </a:p>
        </p:txBody>
      </p:sp>
      <p:sp>
        <p:nvSpPr>
          <p:cNvPr id="45" name="Rectangle 44"/>
          <p:cNvSpPr/>
          <p:nvPr/>
        </p:nvSpPr>
        <p:spPr>
          <a:xfrm>
            <a:off x="7529656" y="3733081"/>
            <a:ext cx="377026" cy="307777"/>
          </a:xfrm>
          <a:prstGeom prst="rect">
            <a:avLst/>
          </a:prstGeom>
        </p:spPr>
        <p:txBody>
          <a:bodyPr wrap="none">
            <a:spAutoFit/>
          </a:bodyPr>
          <a:lstStyle/>
          <a:p>
            <a:r>
              <a:rPr lang="en-US" sz="1400" b="1" dirty="0" smtClean="0">
                <a:solidFill>
                  <a:srgbClr val="FF0000"/>
                </a:solidFill>
              </a:rPr>
              <a:t>1B</a:t>
            </a:r>
            <a:endParaRPr lang="en-US" sz="1400" b="1" dirty="0">
              <a:solidFill>
                <a:srgbClr val="FF0000"/>
              </a:solidFill>
            </a:endParaRPr>
          </a:p>
        </p:txBody>
      </p:sp>
      <p:sp>
        <p:nvSpPr>
          <p:cNvPr id="46" name="Rectangle 45"/>
          <p:cNvSpPr/>
          <p:nvPr/>
        </p:nvSpPr>
        <p:spPr>
          <a:xfrm>
            <a:off x="6647419" y="3733081"/>
            <a:ext cx="615874" cy="307777"/>
          </a:xfrm>
          <a:prstGeom prst="rect">
            <a:avLst/>
          </a:prstGeom>
        </p:spPr>
        <p:txBody>
          <a:bodyPr wrap="none">
            <a:spAutoFit/>
          </a:bodyPr>
          <a:lstStyle/>
          <a:p>
            <a:r>
              <a:rPr lang="en-US" sz="1400" b="1" dirty="0">
                <a:solidFill>
                  <a:srgbClr val="FF0000"/>
                </a:solidFill>
              </a:rPr>
              <a:t>800M</a:t>
            </a:r>
          </a:p>
        </p:txBody>
      </p:sp>
      <p:sp>
        <p:nvSpPr>
          <p:cNvPr id="47" name="Rectangle 46"/>
          <p:cNvSpPr/>
          <p:nvPr/>
        </p:nvSpPr>
        <p:spPr>
          <a:xfrm>
            <a:off x="5364089" y="3756165"/>
            <a:ext cx="524503" cy="307777"/>
          </a:xfrm>
          <a:prstGeom prst="rect">
            <a:avLst/>
          </a:prstGeom>
        </p:spPr>
        <p:txBody>
          <a:bodyPr wrap="none">
            <a:spAutoFit/>
          </a:bodyPr>
          <a:lstStyle/>
          <a:p>
            <a:r>
              <a:rPr lang="en-US" sz="1400" b="1" dirty="0">
                <a:solidFill>
                  <a:srgbClr val="FF0000"/>
                </a:solidFill>
              </a:rPr>
              <a:t>18M</a:t>
            </a:r>
          </a:p>
        </p:txBody>
      </p:sp>
      <p:sp>
        <p:nvSpPr>
          <p:cNvPr id="49" name="Rectangle 48"/>
          <p:cNvSpPr/>
          <p:nvPr/>
        </p:nvSpPr>
        <p:spPr>
          <a:xfrm>
            <a:off x="4644008" y="3740050"/>
            <a:ext cx="433132" cy="307777"/>
          </a:xfrm>
          <a:prstGeom prst="rect">
            <a:avLst/>
          </a:prstGeom>
        </p:spPr>
        <p:txBody>
          <a:bodyPr wrap="none">
            <a:spAutoFit/>
          </a:bodyPr>
          <a:lstStyle/>
          <a:p>
            <a:r>
              <a:rPr lang="en-US" sz="1400" b="1" dirty="0">
                <a:solidFill>
                  <a:srgbClr val="FF0000"/>
                </a:solidFill>
              </a:rPr>
              <a:t>1M</a:t>
            </a:r>
          </a:p>
        </p:txBody>
      </p:sp>
      <p:sp>
        <p:nvSpPr>
          <p:cNvPr id="50" name="Rectangle 49"/>
          <p:cNvSpPr/>
          <p:nvPr/>
        </p:nvSpPr>
        <p:spPr>
          <a:xfrm>
            <a:off x="4067944" y="3733081"/>
            <a:ext cx="545342" cy="307777"/>
          </a:xfrm>
          <a:prstGeom prst="rect">
            <a:avLst/>
          </a:prstGeom>
        </p:spPr>
        <p:txBody>
          <a:bodyPr wrap="none">
            <a:spAutoFit/>
          </a:bodyPr>
          <a:lstStyle/>
          <a:p>
            <a:r>
              <a:rPr lang="en-US" sz="1400" b="1" dirty="0">
                <a:solidFill>
                  <a:srgbClr val="FF0000"/>
                </a:solidFill>
              </a:rPr>
              <a:t>100k</a:t>
            </a:r>
            <a:endParaRPr lang="en-IN" sz="1400" b="1" dirty="0">
              <a:solidFill>
                <a:srgbClr val="FF0000"/>
              </a:solidFill>
            </a:endParaRPr>
          </a:p>
        </p:txBody>
      </p:sp>
      <p:sp>
        <p:nvSpPr>
          <p:cNvPr id="51" name="Rectangle 50"/>
          <p:cNvSpPr/>
          <p:nvPr/>
        </p:nvSpPr>
        <p:spPr>
          <a:xfrm>
            <a:off x="3635896" y="3733081"/>
            <a:ext cx="453970" cy="307777"/>
          </a:xfrm>
          <a:prstGeom prst="rect">
            <a:avLst/>
          </a:prstGeom>
        </p:spPr>
        <p:txBody>
          <a:bodyPr wrap="none">
            <a:spAutoFit/>
          </a:bodyPr>
          <a:lstStyle/>
          <a:p>
            <a:r>
              <a:rPr lang="en-US" sz="1400" b="1" dirty="0">
                <a:solidFill>
                  <a:srgbClr val="FF0000"/>
                </a:solidFill>
              </a:rPr>
              <a:t>10k</a:t>
            </a:r>
          </a:p>
        </p:txBody>
      </p:sp>
      <p:sp>
        <p:nvSpPr>
          <p:cNvPr id="52" name="Rectangle 51"/>
          <p:cNvSpPr/>
          <p:nvPr/>
        </p:nvSpPr>
        <p:spPr>
          <a:xfrm>
            <a:off x="3295612" y="3733081"/>
            <a:ext cx="362600" cy="307777"/>
          </a:xfrm>
          <a:prstGeom prst="rect">
            <a:avLst/>
          </a:prstGeom>
        </p:spPr>
        <p:txBody>
          <a:bodyPr wrap="none">
            <a:spAutoFit/>
          </a:bodyPr>
          <a:lstStyle/>
          <a:p>
            <a:r>
              <a:rPr lang="en-US" sz="1400" b="1" dirty="0">
                <a:solidFill>
                  <a:srgbClr val="FF0000"/>
                </a:solidFill>
              </a:rPr>
              <a:t>1k</a:t>
            </a:r>
          </a:p>
        </p:txBody>
      </p:sp>
      <p:sp>
        <p:nvSpPr>
          <p:cNvPr id="53" name="Rectangle 52"/>
          <p:cNvSpPr/>
          <p:nvPr/>
        </p:nvSpPr>
        <p:spPr>
          <a:xfrm>
            <a:off x="2267744" y="3733081"/>
            <a:ext cx="458780" cy="307777"/>
          </a:xfrm>
          <a:prstGeom prst="rect">
            <a:avLst/>
          </a:prstGeom>
        </p:spPr>
        <p:txBody>
          <a:bodyPr wrap="none">
            <a:spAutoFit/>
          </a:bodyPr>
          <a:lstStyle/>
          <a:p>
            <a:r>
              <a:rPr lang="en-US" sz="1400" b="1" dirty="0">
                <a:solidFill>
                  <a:srgbClr val="FF0000"/>
                </a:solidFill>
              </a:rPr>
              <a:t>200</a:t>
            </a:r>
            <a:endParaRPr lang="en-IN" sz="1400" b="1" dirty="0">
              <a:solidFill>
                <a:srgbClr val="FF0000"/>
              </a:solidFill>
            </a:endParaRPr>
          </a:p>
        </p:txBody>
      </p:sp>
      <p:sp>
        <p:nvSpPr>
          <p:cNvPr id="54" name="Rectangle 53"/>
          <p:cNvSpPr/>
          <p:nvPr/>
        </p:nvSpPr>
        <p:spPr>
          <a:xfrm>
            <a:off x="1629784" y="3733081"/>
            <a:ext cx="637960" cy="307777"/>
          </a:xfrm>
          <a:prstGeom prst="rect">
            <a:avLst/>
          </a:prstGeom>
        </p:spPr>
        <p:txBody>
          <a:bodyPr wrap="square">
            <a:spAutoFit/>
          </a:bodyPr>
          <a:lstStyle/>
          <a:p>
            <a:r>
              <a:rPr lang="en-US" sz="1400" b="1" dirty="0">
                <a:solidFill>
                  <a:srgbClr val="FF0000"/>
                </a:solidFill>
              </a:rPr>
              <a:t>100</a:t>
            </a:r>
          </a:p>
        </p:txBody>
      </p:sp>
      <p:sp>
        <p:nvSpPr>
          <p:cNvPr id="56" name="Rectangle 55"/>
          <p:cNvSpPr/>
          <p:nvPr/>
        </p:nvSpPr>
        <p:spPr>
          <a:xfrm>
            <a:off x="671978" y="3740050"/>
            <a:ext cx="425377" cy="307777"/>
          </a:xfrm>
          <a:prstGeom prst="rect">
            <a:avLst/>
          </a:prstGeom>
        </p:spPr>
        <p:txBody>
          <a:bodyPr wrap="square">
            <a:spAutoFit/>
          </a:bodyPr>
          <a:lstStyle/>
          <a:p>
            <a:r>
              <a:rPr lang="en-US" sz="1400" b="1" dirty="0">
                <a:solidFill>
                  <a:srgbClr val="FF0000"/>
                </a:solidFill>
              </a:rPr>
              <a:t>23</a:t>
            </a:r>
          </a:p>
        </p:txBody>
      </p:sp>
      <p:sp>
        <p:nvSpPr>
          <p:cNvPr id="58" name="Rectangle 57"/>
          <p:cNvSpPr/>
          <p:nvPr/>
        </p:nvSpPr>
        <p:spPr>
          <a:xfrm>
            <a:off x="365434" y="4069110"/>
            <a:ext cx="453970" cy="307777"/>
          </a:xfrm>
          <a:prstGeom prst="rect">
            <a:avLst/>
          </a:prstGeom>
        </p:spPr>
        <p:txBody>
          <a:bodyPr wrap="none">
            <a:spAutoFit/>
          </a:bodyPr>
          <a:lstStyle/>
          <a:p>
            <a:r>
              <a:rPr lang="en-US" sz="1400" b="1" dirty="0" smtClean="0">
                <a:solidFill>
                  <a:srgbClr val="00B050"/>
                </a:solidFill>
              </a:rPr>
              <a:t>56k</a:t>
            </a:r>
            <a:endParaRPr lang="en-US" sz="1400" b="1" dirty="0">
              <a:solidFill>
                <a:srgbClr val="00B050"/>
              </a:solidFill>
            </a:endParaRPr>
          </a:p>
        </p:txBody>
      </p:sp>
      <p:sp>
        <p:nvSpPr>
          <p:cNvPr id="60" name="Rectangle 59"/>
          <p:cNvSpPr/>
          <p:nvPr/>
        </p:nvSpPr>
        <p:spPr>
          <a:xfrm>
            <a:off x="3937273" y="4051296"/>
            <a:ext cx="572593" cy="307777"/>
          </a:xfrm>
          <a:prstGeom prst="rect">
            <a:avLst/>
          </a:prstGeom>
        </p:spPr>
        <p:txBody>
          <a:bodyPr wrap="none">
            <a:spAutoFit/>
          </a:bodyPr>
          <a:lstStyle/>
          <a:p>
            <a:r>
              <a:rPr lang="en-US" sz="1400" b="1" dirty="0" smtClean="0">
                <a:solidFill>
                  <a:srgbClr val="00B050"/>
                </a:solidFill>
              </a:rPr>
              <a:t>1.5M</a:t>
            </a:r>
            <a:endParaRPr lang="en-US" sz="1400" b="1" dirty="0">
              <a:solidFill>
                <a:srgbClr val="00B050"/>
              </a:solidFill>
            </a:endParaRPr>
          </a:p>
        </p:txBody>
      </p:sp>
      <p:sp>
        <p:nvSpPr>
          <p:cNvPr id="61" name="Rectangle 60"/>
          <p:cNvSpPr/>
          <p:nvPr/>
        </p:nvSpPr>
        <p:spPr>
          <a:xfrm>
            <a:off x="4709553" y="4051296"/>
            <a:ext cx="524503" cy="307777"/>
          </a:xfrm>
          <a:prstGeom prst="rect">
            <a:avLst/>
          </a:prstGeom>
        </p:spPr>
        <p:txBody>
          <a:bodyPr wrap="none">
            <a:spAutoFit/>
          </a:bodyPr>
          <a:lstStyle/>
          <a:p>
            <a:r>
              <a:rPr lang="en-US" sz="1400" b="1" dirty="0" smtClean="0">
                <a:solidFill>
                  <a:srgbClr val="00B050"/>
                </a:solidFill>
              </a:rPr>
              <a:t>45M</a:t>
            </a:r>
            <a:endParaRPr lang="en-US" sz="1400" b="1" dirty="0">
              <a:solidFill>
                <a:srgbClr val="00B050"/>
              </a:solidFill>
            </a:endParaRPr>
          </a:p>
        </p:txBody>
      </p:sp>
      <p:sp>
        <p:nvSpPr>
          <p:cNvPr id="62" name="Rectangle 61"/>
          <p:cNvSpPr/>
          <p:nvPr/>
        </p:nvSpPr>
        <p:spPr>
          <a:xfrm>
            <a:off x="5796136" y="4021283"/>
            <a:ext cx="615874" cy="307777"/>
          </a:xfrm>
          <a:prstGeom prst="rect">
            <a:avLst/>
          </a:prstGeom>
        </p:spPr>
        <p:txBody>
          <a:bodyPr wrap="none">
            <a:spAutoFit/>
          </a:bodyPr>
          <a:lstStyle/>
          <a:p>
            <a:r>
              <a:rPr lang="en-US" sz="1400" b="1" dirty="0" smtClean="0">
                <a:solidFill>
                  <a:srgbClr val="00B050"/>
                </a:solidFill>
              </a:rPr>
              <a:t>622M</a:t>
            </a:r>
            <a:endParaRPr lang="en-US" sz="1400" b="1" dirty="0">
              <a:solidFill>
                <a:srgbClr val="00B050"/>
              </a:solidFill>
            </a:endParaRPr>
          </a:p>
        </p:txBody>
      </p:sp>
      <p:sp>
        <p:nvSpPr>
          <p:cNvPr id="183" name="Rectangle 182"/>
          <p:cNvSpPr/>
          <p:nvPr/>
        </p:nvSpPr>
        <p:spPr>
          <a:xfrm>
            <a:off x="6300192" y="4021283"/>
            <a:ext cx="529312" cy="307777"/>
          </a:xfrm>
          <a:prstGeom prst="rect">
            <a:avLst/>
          </a:prstGeom>
        </p:spPr>
        <p:txBody>
          <a:bodyPr wrap="none">
            <a:spAutoFit/>
          </a:bodyPr>
          <a:lstStyle/>
          <a:p>
            <a:r>
              <a:rPr lang="en-US" sz="1400" b="1" dirty="0" smtClean="0">
                <a:solidFill>
                  <a:srgbClr val="00B050"/>
                </a:solidFill>
              </a:rPr>
              <a:t>2.5G</a:t>
            </a:r>
            <a:endParaRPr lang="en-US" sz="1400" b="1" dirty="0">
              <a:solidFill>
                <a:srgbClr val="00B050"/>
              </a:solidFill>
            </a:endParaRPr>
          </a:p>
        </p:txBody>
      </p:sp>
      <p:sp>
        <p:nvSpPr>
          <p:cNvPr id="65" name="Rectangle 64"/>
          <p:cNvSpPr/>
          <p:nvPr/>
        </p:nvSpPr>
        <p:spPr>
          <a:xfrm>
            <a:off x="7040703" y="4012919"/>
            <a:ext cx="481222" cy="307777"/>
          </a:xfrm>
          <a:prstGeom prst="rect">
            <a:avLst/>
          </a:prstGeom>
        </p:spPr>
        <p:txBody>
          <a:bodyPr wrap="none">
            <a:spAutoFit/>
          </a:bodyPr>
          <a:lstStyle/>
          <a:p>
            <a:r>
              <a:rPr lang="en-US" sz="1400" b="1" dirty="0" smtClean="0">
                <a:solidFill>
                  <a:srgbClr val="00B050"/>
                </a:solidFill>
              </a:rPr>
              <a:t>10G</a:t>
            </a:r>
            <a:endParaRPr lang="en-IN" sz="1400" b="1" dirty="0">
              <a:solidFill>
                <a:srgbClr val="00B050"/>
              </a:solidFill>
            </a:endParaRPr>
          </a:p>
        </p:txBody>
      </p:sp>
      <p:sp>
        <p:nvSpPr>
          <p:cNvPr id="187" name="Rectangle 186"/>
          <p:cNvSpPr/>
          <p:nvPr/>
        </p:nvSpPr>
        <p:spPr>
          <a:xfrm>
            <a:off x="395536" y="4285134"/>
            <a:ext cx="458780" cy="276999"/>
          </a:xfrm>
          <a:prstGeom prst="rect">
            <a:avLst/>
          </a:prstGeom>
          <a:solidFill>
            <a:schemeClr val="accent3">
              <a:lumMod val="40000"/>
              <a:lumOff val="60000"/>
            </a:schemeClr>
          </a:solidFill>
        </p:spPr>
        <p:txBody>
          <a:bodyPr wrap="none">
            <a:spAutoFit/>
          </a:bodyPr>
          <a:lstStyle/>
          <a:p>
            <a:r>
              <a:rPr lang="en-US" sz="1200" b="1" dirty="0" smtClean="0">
                <a:solidFill>
                  <a:srgbClr val="00B050"/>
                </a:solidFill>
              </a:rPr>
              <a:t>DSO</a:t>
            </a:r>
            <a:endParaRPr lang="en-US" sz="1200" b="1" dirty="0">
              <a:solidFill>
                <a:srgbClr val="00B050"/>
              </a:solidFill>
            </a:endParaRPr>
          </a:p>
        </p:txBody>
      </p:sp>
      <p:sp>
        <p:nvSpPr>
          <p:cNvPr id="194" name="Rectangle 193"/>
          <p:cNvSpPr/>
          <p:nvPr/>
        </p:nvSpPr>
        <p:spPr>
          <a:xfrm>
            <a:off x="3967532" y="4282129"/>
            <a:ext cx="386644" cy="276999"/>
          </a:xfrm>
          <a:prstGeom prst="rect">
            <a:avLst/>
          </a:prstGeom>
          <a:solidFill>
            <a:schemeClr val="accent3">
              <a:lumMod val="40000"/>
              <a:lumOff val="60000"/>
            </a:schemeClr>
          </a:solidFill>
        </p:spPr>
        <p:txBody>
          <a:bodyPr wrap="none">
            <a:spAutoFit/>
          </a:bodyPr>
          <a:lstStyle/>
          <a:p>
            <a:r>
              <a:rPr lang="en-US" sz="1200" b="1" dirty="0" smtClean="0">
                <a:solidFill>
                  <a:srgbClr val="00B050"/>
                </a:solidFill>
              </a:rPr>
              <a:t>T-1</a:t>
            </a:r>
            <a:endParaRPr lang="en-US" sz="1200" b="1" dirty="0">
              <a:solidFill>
                <a:srgbClr val="00B050"/>
              </a:solidFill>
            </a:endParaRPr>
          </a:p>
        </p:txBody>
      </p:sp>
      <p:sp>
        <p:nvSpPr>
          <p:cNvPr id="195" name="Rectangle 194"/>
          <p:cNvSpPr/>
          <p:nvPr/>
        </p:nvSpPr>
        <p:spPr>
          <a:xfrm>
            <a:off x="4751315" y="4285134"/>
            <a:ext cx="386644" cy="276999"/>
          </a:xfrm>
          <a:prstGeom prst="rect">
            <a:avLst/>
          </a:prstGeom>
          <a:solidFill>
            <a:schemeClr val="accent3">
              <a:lumMod val="40000"/>
              <a:lumOff val="60000"/>
            </a:schemeClr>
          </a:solidFill>
        </p:spPr>
        <p:txBody>
          <a:bodyPr wrap="none">
            <a:spAutoFit/>
          </a:bodyPr>
          <a:lstStyle/>
          <a:p>
            <a:r>
              <a:rPr lang="en-US" sz="1200" b="1" dirty="0" smtClean="0">
                <a:solidFill>
                  <a:srgbClr val="00B050"/>
                </a:solidFill>
              </a:rPr>
              <a:t>T-3</a:t>
            </a:r>
            <a:endParaRPr lang="en-US" sz="1200" b="1" dirty="0">
              <a:solidFill>
                <a:srgbClr val="00B050"/>
              </a:solidFill>
            </a:endParaRPr>
          </a:p>
        </p:txBody>
      </p:sp>
      <p:sp>
        <p:nvSpPr>
          <p:cNvPr id="196" name="Rectangle 195"/>
          <p:cNvSpPr/>
          <p:nvPr/>
        </p:nvSpPr>
        <p:spPr>
          <a:xfrm>
            <a:off x="6300192" y="4245937"/>
            <a:ext cx="576064" cy="276999"/>
          </a:xfrm>
          <a:prstGeom prst="rect">
            <a:avLst/>
          </a:prstGeom>
          <a:solidFill>
            <a:schemeClr val="accent3">
              <a:lumMod val="40000"/>
              <a:lumOff val="60000"/>
            </a:schemeClr>
          </a:solidFill>
        </p:spPr>
        <p:txBody>
          <a:bodyPr wrap="square">
            <a:spAutoFit/>
          </a:bodyPr>
          <a:lstStyle/>
          <a:p>
            <a:r>
              <a:rPr lang="en-US" sz="1200" b="1" dirty="0" smtClean="0">
                <a:solidFill>
                  <a:srgbClr val="00B050"/>
                </a:solidFill>
              </a:rPr>
              <a:t>OC-48</a:t>
            </a:r>
            <a:endParaRPr lang="en-US" sz="1200" b="1" dirty="0">
              <a:solidFill>
                <a:srgbClr val="00B050"/>
              </a:solidFill>
            </a:endParaRPr>
          </a:p>
        </p:txBody>
      </p:sp>
      <p:sp>
        <p:nvSpPr>
          <p:cNvPr id="198" name="Rectangle 197"/>
          <p:cNvSpPr/>
          <p:nvPr/>
        </p:nvSpPr>
        <p:spPr>
          <a:xfrm>
            <a:off x="5652121" y="4254211"/>
            <a:ext cx="576063" cy="276999"/>
          </a:xfrm>
          <a:prstGeom prst="rect">
            <a:avLst/>
          </a:prstGeom>
          <a:solidFill>
            <a:schemeClr val="accent3">
              <a:lumMod val="40000"/>
              <a:lumOff val="60000"/>
            </a:schemeClr>
          </a:solidFill>
        </p:spPr>
        <p:txBody>
          <a:bodyPr wrap="square">
            <a:spAutoFit/>
          </a:bodyPr>
          <a:lstStyle/>
          <a:p>
            <a:r>
              <a:rPr lang="en-US" sz="1200" b="1" dirty="0" smtClean="0">
                <a:solidFill>
                  <a:srgbClr val="00B050"/>
                </a:solidFill>
              </a:rPr>
              <a:t>OC-12</a:t>
            </a:r>
            <a:endParaRPr lang="en-US" sz="1200" b="1" dirty="0">
              <a:solidFill>
                <a:srgbClr val="00B050"/>
              </a:solidFill>
            </a:endParaRPr>
          </a:p>
        </p:txBody>
      </p:sp>
      <p:sp>
        <p:nvSpPr>
          <p:cNvPr id="199" name="Rectangle 198"/>
          <p:cNvSpPr/>
          <p:nvPr/>
        </p:nvSpPr>
        <p:spPr>
          <a:xfrm>
            <a:off x="7799549" y="4245937"/>
            <a:ext cx="652743" cy="276999"/>
          </a:xfrm>
          <a:prstGeom prst="rect">
            <a:avLst/>
          </a:prstGeom>
          <a:solidFill>
            <a:schemeClr val="accent3">
              <a:lumMod val="40000"/>
              <a:lumOff val="60000"/>
            </a:schemeClr>
          </a:solidFill>
        </p:spPr>
        <p:txBody>
          <a:bodyPr wrap="none">
            <a:spAutoFit/>
          </a:bodyPr>
          <a:lstStyle/>
          <a:p>
            <a:r>
              <a:rPr lang="en-US" sz="1200" b="1" dirty="0" smtClean="0">
                <a:solidFill>
                  <a:srgbClr val="00B050"/>
                </a:solidFill>
              </a:rPr>
              <a:t>OC-768</a:t>
            </a:r>
            <a:endParaRPr lang="en-US" sz="1200" b="1" dirty="0">
              <a:solidFill>
                <a:srgbClr val="00B050"/>
              </a:solidFill>
            </a:endParaRPr>
          </a:p>
        </p:txBody>
      </p:sp>
      <p:sp>
        <p:nvSpPr>
          <p:cNvPr id="177" name="TextBox 176"/>
          <p:cNvSpPr txBox="1"/>
          <p:nvPr/>
        </p:nvSpPr>
        <p:spPr>
          <a:xfrm>
            <a:off x="7020272" y="2018648"/>
            <a:ext cx="576064" cy="369332"/>
          </a:xfrm>
          <a:prstGeom prst="rect">
            <a:avLst/>
          </a:prstGeom>
          <a:noFill/>
        </p:spPr>
        <p:txBody>
          <a:bodyPr wrap="square" rtlCol="0">
            <a:spAutoFit/>
          </a:bodyPr>
          <a:lstStyle/>
          <a:p>
            <a:pPr algn="ctr"/>
            <a:r>
              <a:rPr lang="en-US" b="1" dirty="0" smtClean="0">
                <a:solidFill>
                  <a:srgbClr val="C00000"/>
                </a:solidFill>
              </a:rPr>
              <a:t>05</a:t>
            </a:r>
            <a:endParaRPr lang="en-IN" b="1" dirty="0">
              <a:solidFill>
                <a:srgbClr val="C00000"/>
              </a:solidFill>
            </a:endParaRPr>
          </a:p>
        </p:txBody>
      </p:sp>
      <p:cxnSp>
        <p:nvCxnSpPr>
          <p:cNvPr id="206" name="Straight Arrow Connector 205"/>
          <p:cNvCxnSpPr/>
          <p:nvPr/>
        </p:nvCxnSpPr>
        <p:spPr>
          <a:xfrm>
            <a:off x="6888330" y="1941643"/>
            <a:ext cx="0" cy="502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ight Arrow 206"/>
          <p:cNvSpPr/>
          <p:nvPr/>
        </p:nvSpPr>
        <p:spPr>
          <a:xfrm>
            <a:off x="6388843" y="1224079"/>
            <a:ext cx="2287613" cy="454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1" name="TextBox 210"/>
          <p:cNvSpPr txBox="1"/>
          <p:nvPr/>
        </p:nvSpPr>
        <p:spPr>
          <a:xfrm>
            <a:off x="6629556" y="929129"/>
            <a:ext cx="1800200" cy="369332"/>
          </a:xfrm>
          <a:prstGeom prst="rect">
            <a:avLst/>
          </a:prstGeom>
          <a:noFill/>
        </p:spPr>
        <p:txBody>
          <a:bodyPr wrap="square" rtlCol="0">
            <a:spAutoFit/>
          </a:bodyPr>
          <a:lstStyle/>
          <a:p>
            <a:r>
              <a:rPr lang="en-US" b="1" dirty="0" smtClean="0">
                <a:solidFill>
                  <a:schemeClr val="accent6">
                    <a:lumMod val="75000"/>
                  </a:schemeClr>
                </a:solidFill>
              </a:rPr>
              <a:t>Rise of J2EE</a:t>
            </a:r>
            <a:endParaRPr lang="en-IN" b="1" dirty="0">
              <a:solidFill>
                <a:schemeClr val="accent6">
                  <a:lumMod val="75000"/>
                </a:schemeClr>
              </a:solidFill>
            </a:endParaRPr>
          </a:p>
        </p:txBody>
      </p:sp>
      <p:sp>
        <p:nvSpPr>
          <p:cNvPr id="322" name="TextBox 321"/>
          <p:cNvSpPr txBox="1"/>
          <p:nvPr/>
        </p:nvSpPr>
        <p:spPr>
          <a:xfrm>
            <a:off x="7561596" y="1773498"/>
            <a:ext cx="467546" cy="307777"/>
          </a:xfrm>
          <a:prstGeom prst="rect">
            <a:avLst/>
          </a:prstGeom>
          <a:noFill/>
        </p:spPr>
        <p:txBody>
          <a:bodyPr wrap="square" rtlCol="0">
            <a:spAutoFit/>
          </a:bodyPr>
          <a:lstStyle/>
          <a:p>
            <a:r>
              <a:rPr lang="en-US" sz="1400" b="1" dirty="0" smtClean="0">
                <a:solidFill>
                  <a:schemeClr val="accent6">
                    <a:lumMod val="75000"/>
                  </a:schemeClr>
                </a:solidFill>
              </a:rPr>
              <a:t>07</a:t>
            </a:r>
            <a:endParaRPr lang="en-IN" sz="1400" b="1" dirty="0">
              <a:solidFill>
                <a:schemeClr val="accent6">
                  <a:lumMod val="75000"/>
                </a:schemeClr>
              </a:solidFill>
            </a:endParaRPr>
          </a:p>
        </p:txBody>
      </p:sp>
      <p:sp>
        <p:nvSpPr>
          <p:cNvPr id="323" name="Right Arrow 322"/>
          <p:cNvSpPr/>
          <p:nvPr/>
        </p:nvSpPr>
        <p:spPr>
          <a:xfrm>
            <a:off x="7515497" y="1702983"/>
            <a:ext cx="1304976" cy="454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4" name="TextBox 323"/>
          <p:cNvSpPr txBox="1"/>
          <p:nvPr/>
        </p:nvSpPr>
        <p:spPr>
          <a:xfrm>
            <a:off x="7481128" y="1453154"/>
            <a:ext cx="1800200" cy="307777"/>
          </a:xfrm>
          <a:prstGeom prst="rect">
            <a:avLst/>
          </a:prstGeom>
          <a:noFill/>
        </p:spPr>
        <p:txBody>
          <a:bodyPr wrap="square" rtlCol="0">
            <a:spAutoFit/>
          </a:bodyPr>
          <a:lstStyle/>
          <a:p>
            <a:r>
              <a:rPr lang="en-US" sz="1400" b="1" dirty="0" smtClean="0">
                <a:solidFill>
                  <a:schemeClr val="accent6">
                    <a:lumMod val="75000"/>
                  </a:schemeClr>
                </a:solidFill>
              </a:rPr>
              <a:t>Rise of Mobile Web</a:t>
            </a:r>
            <a:endParaRPr lang="en-IN" sz="1400" b="1" dirty="0">
              <a:solidFill>
                <a:schemeClr val="accent6">
                  <a:lumMod val="75000"/>
                </a:schemeClr>
              </a:solidFill>
            </a:endParaRPr>
          </a:p>
        </p:txBody>
      </p:sp>
      <p:sp>
        <p:nvSpPr>
          <p:cNvPr id="156" name="Rectangle 155"/>
          <p:cNvSpPr/>
          <p:nvPr/>
        </p:nvSpPr>
        <p:spPr>
          <a:xfrm>
            <a:off x="7900006" y="4023423"/>
            <a:ext cx="481222" cy="307777"/>
          </a:xfrm>
          <a:prstGeom prst="rect">
            <a:avLst/>
          </a:prstGeom>
        </p:spPr>
        <p:txBody>
          <a:bodyPr wrap="none">
            <a:spAutoFit/>
          </a:bodyPr>
          <a:lstStyle/>
          <a:p>
            <a:r>
              <a:rPr lang="en-US" sz="1400" b="1" dirty="0" smtClean="0">
                <a:solidFill>
                  <a:srgbClr val="00B050"/>
                </a:solidFill>
              </a:rPr>
              <a:t>38G</a:t>
            </a:r>
            <a:endParaRPr lang="en-IN" sz="1400" b="1" dirty="0">
              <a:solidFill>
                <a:srgbClr val="00B050"/>
              </a:solidFill>
            </a:endParaRPr>
          </a:p>
        </p:txBody>
      </p:sp>
      <p:sp>
        <p:nvSpPr>
          <p:cNvPr id="175" name="Rectangle 174"/>
          <p:cNvSpPr/>
          <p:nvPr/>
        </p:nvSpPr>
        <p:spPr>
          <a:xfrm>
            <a:off x="7020273" y="4245937"/>
            <a:ext cx="652743" cy="276999"/>
          </a:xfrm>
          <a:prstGeom prst="rect">
            <a:avLst/>
          </a:prstGeom>
          <a:solidFill>
            <a:schemeClr val="accent3">
              <a:lumMod val="40000"/>
              <a:lumOff val="60000"/>
            </a:schemeClr>
          </a:solidFill>
        </p:spPr>
        <p:txBody>
          <a:bodyPr wrap="none">
            <a:spAutoFit/>
          </a:bodyPr>
          <a:lstStyle/>
          <a:p>
            <a:r>
              <a:rPr lang="en-US" sz="1200" b="1" dirty="0" smtClean="0">
                <a:solidFill>
                  <a:srgbClr val="00B050"/>
                </a:solidFill>
              </a:rPr>
              <a:t>OC-192</a:t>
            </a:r>
            <a:endParaRPr lang="en-US" sz="1200" b="1" dirty="0">
              <a:solidFill>
                <a:srgbClr val="00B050"/>
              </a:solidFill>
            </a:endParaRPr>
          </a:p>
        </p:txBody>
      </p:sp>
    </p:spTree>
    <p:extLst>
      <p:ext uri="{BB962C8B-B14F-4D97-AF65-F5344CB8AC3E}">
        <p14:creationId xmlns:p14="http://schemas.microsoft.com/office/powerpoint/2010/main" val="36857629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9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9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9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5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31" grpId="0" animBg="1"/>
      <p:bldP spid="178" grpId="0" animBg="1"/>
      <p:bldP spid="179" grpId="0"/>
      <p:bldP spid="193" grpId="0"/>
      <p:bldP spid="203" grpId="0" animBg="1"/>
      <p:bldP spid="25" grpId="0" animBg="1"/>
      <p:bldP spid="26" grpId="0"/>
      <p:bldP spid="137" grpId="0" animBg="1"/>
      <p:bldP spid="155" grpId="0" animBg="1"/>
      <p:bldP spid="35" grpId="0"/>
      <p:bldP spid="36" grpId="0"/>
      <p:bldP spid="48" grpId="0" animBg="1"/>
      <p:bldP spid="42" grpId="0"/>
      <p:bldP spid="43" grpId="0" animBg="1"/>
      <p:bldP spid="44" grpId="0"/>
      <p:bldP spid="45" grpId="0"/>
      <p:bldP spid="46" grpId="0"/>
      <p:bldP spid="47" grpId="0"/>
      <p:bldP spid="49" grpId="0"/>
      <p:bldP spid="50" grpId="0"/>
      <p:bldP spid="51" grpId="0"/>
      <p:bldP spid="52" grpId="0"/>
      <p:bldP spid="53" grpId="0"/>
      <p:bldP spid="54" grpId="0"/>
      <p:bldP spid="56" grpId="0"/>
      <p:bldP spid="58" grpId="0"/>
      <p:bldP spid="60" grpId="0"/>
      <p:bldP spid="61" grpId="0"/>
      <p:bldP spid="62" grpId="0"/>
      <p:bldP spid="183" grpId="0"/>
      <p:bldP spid="65" grpId="0"/>
      <p:bldP spid="187" grpId="0" animBg="1"/>
      <p:bldP spid="194" grpId="0" animBg="1"/>
      <p:bldP spid="195" grpId="0" animBg="1"/>
      <p:bldP spid="196" grpId="0" animBg="1"/>
      <p:bldP spid="198" grpId="0" animBg="1"/>
      <p:bldP spid="199" grpId="0" animBg="1"/>
      <p:bldP spid="207" grpId="0" animBg="1"/>
      <p:bldP spid="211" grpId="0"/>
      <p:bldP spid="323" grpId="0" animBg="1"/>
      <p:bldP spid="324" grpId="0"/>
      <p:bldP spid="156" grpId="0"/>
      <p:bldP spid="1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13967238"/>
              </p:ext>
            </p:extLst>
          </p:nvPr>
        </p:nvGraphicFramePr>
        <p:xfrm>
          <a:off x="1763688" y="2679762"/>
          <a:ext cx="6096000" cy="918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043608" y="4306335"/>
            <a:ext cx="7344816" cy="646331"/>
          </a:xfrm>
          <a:prstGeom prst="rect">
            <a:avLst/>
          </a:prstGeom>
          <a:noFill/>
        </p:spPr>
        <p:txBody>
          <a:bodyPr wrap="square" rtlCol="0">
            <a:spAutoFit/>
          </a:bodyPr>
          <a:lstStyle/>
          <a:p>
            <a:r>
              <a:rPr lang="en-IN" dirty="0"/>
              <a:t> The Spring Framework codifies formalized design patterns as first-class objects that you can integrate into your own application</a:t>
            </a:r>
          </a:p>
        </p:txBody>
      </p:sp>
    </p:spTree>
    <p:extLst>
      <p:ext uri="{BB962C8B-B14F-4D97-AF65-F5344CB8AC3E}">
        <p14:creationId xmlns:p14="http://schemas.microsoft.com/office/powerpoint/2010/main" val="7684520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7" dur="500"/>
                                        <p:tgtEl>
                                          <p:spTgt spid="3">
                                            <p:graphicEl>
                                              <a:dgm id="{C04276DC-EE64-470A-B8BC-09067B8045F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2" dur="500"/>
                                        <p:tgtEl>
                                          <p:spTgt spid="3">
                                            <p:graphicEl>
                                              <a:dgm id="{B37A5355-225B-4C6F-AED7-6C620F99EE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0" y="-111411"/>
            <a:ext cx="9144000" cy="40261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cap="small" dirty="0" smtClean="0">
                <a:solidFill>
                  <a:srgbClr val="003300"/>
                </a:solidFill>
              </a:rPr>
              <a:t>Spring </a:t>
            </a:r>
            <a:r>
              <a:rPr lang="en-US" sz="3200" b="1" cap="small" dirty="0" smtClean="0">
                <a:solidFill>
                  <a:srgbClr val="003300"/>
                </a:solidFill>
              </a:rPr>
              <a:t>Design</a:t>
            </a:r>
            <a:r>
              <a:rPr lang="en-US" sz="3600" b="1" cap="small" dirty="0" smtClean="0">
                <a:solidFill>
                  <a:srgbClr val="003300"/>
                </a:solidFill>
              </a:rPr>
              <a:t> Patterns</a:t>
            </a:r>
            <a:endParaRPr lang="en-US" sz="3600" b="1" cap="small" dirty="0">
              <a:solidFill>
                <a:srgbClr val="003300"/>
              </a:solidFill>
            </a:endParaRPr>
          </a:p>
        </p:txBody>
      </p:sp>
      <p:sp>
        <p:nvSpPr>
          <p:cNvPr id="5" name="TextBox 4"/>
          <p:cNvSpPr txBox="1"/>
          <p:nvPr/>
        </p:nvSpPr>
        <p:spPr>
          <a:xfrm>
            <a:off x="656642" y="415127"/>
            <a:ext cx="8487358" cy="4832092"/>
          </a:xfrm>
          <a:prstGeom prst="rect">
            <a:avLst/>
          </a:prstGeom>
          <a:noFill/>
        </p:spPr>
        <p:txBody>
          <a:bodyPr wrap="square" rtlCol="0">
            <a:spAutoFit/>
          </a:bodyPr>
          <a:lstStyle/>
          <a:p>
            <a:pPr>
              <a:defRPr/>
            </a:pPr>
            <a:r>
              <a:rPr lang="en-IN" sz="1400" b="1" dirty="0" smtClean="0">
                <a:solidFill>
                  <a:srgbClr val="FF0000"/>
                </a:solidFill>
              </a:rPr>
              <a:t>1</a:t>
            </a:r>
            <a:r>
              <a:rPr lang="en-IN" sz="1400" b="1" dirty="0">
                <a:solidFill>
                  <a:srgbClr val="FF0000"/>
                </a:solidFill>
              </a:rPr>
              <a:t>. MVC - </a:t>
            </a:r>
            <a:r>
              <a:rPr lang="en-IN" sz="1400" b="1" dirty="0"/>
              <a:t>The advantage with Spring MVC is that your controllers are POJOs as opposed to being servlets. This makes for easier testing of controllers.</a:t>
            </a:r>
          </a:p>
          <a:p>
            <a:pPr>
              <a:defRPr/>
            </a:pPr>
            <a:endParaRPr lang="en-IN" sz="1400" b="1" dirty="0"/>
          </a:p>
          <a:p>
            <a:pPr>
              <a:defRPr/>
            </a:pPr>
            <a:r>
              <a:rPr lang="en-IN" sz="1400" b="1" dirty="0">
                <a:solidFill>
                  <a:srgbClr val="FF0000"/>
                </a:solidFill>
              </a:rPr>
              <a:t>2. Front controller - </a:t>
            </a:r>
            <a:r>
              <a:rPr lang="en-IN" sz="1400" b="1" dirty="0"/>
              <a:t>Spring provides "</a:t>
            </a:r>
            <a:r>
              <a:rPr lang="en-IN" sz="1400" b="1" dirty="0" err="1"/>
              <a:t>DispatcherServlet</a:t>
            </a:r>
            <a:r>
              <a:rPr lang="en-IN" sz="1400" b="1" dirty="0"/>
              <a:t>" to ensure an incoming request gets dispatched to your controllers.</a:t>
            </a:r>
          </a:p>
          <a:p>
            <a:pPr>
              <a:defRPr/>
            </a:pPr>
            <a:endParaRPr lang="en-IN" sz="1400" b="1" dirty="0"/>
          </a:p>
          <a:p>
            <a:pPr>
              <a:defRPr/>
            </a:pPr>
            <a:r>
              <a:rPr lang="en-IN" sz="1400" b="1" dirty="0">
                <a:solidFill>
                  <a:srgbClr val="FF0000"/>
                </a:solidFill>
              </a:rPr>
              <a:t>3. View Helper - </a:t>
            </a:r>
            <a:r>
              <a:rPr lang="en-IN" sz="1400" b="1" dirty="0"/>
              <a:t>Spring has a number of custom JSP tags, and velocity macros, to assist in separating code from presentation in views.</a:t>
            </a:r>
          </a:p>
          <a:p>
            <a:pPr>
              <a:defRPr/>
            </a:pPr>
            <a:endParaRPr lang="en-IN" sz="1400" b="1" dirty="0"/>
          </a:p>
          <a:p>
            <a:pPr>
              <a:defRPr/>
            </a:pPr>
            <a:r>
              <a:rPr lang="en-IN" sz="1400" b="1" dirty="0">
                <a:solidFill>
                  <a:srgbClr val="FF0000"/>
                </a:solidFill>
              </a:rPr>
              <a:t>4. Singleton - </a:t>
            </a:r>
            <a:r>
              <a:rPr lang="en-IN" sz="1400" b="1" dirty="0"/>
              <a:t>Beans defined in spring </a:t>
            </a:r>
            <a:r>
              <a:rPr lang="en-IN" sz="1400" b="1" dirty="0" err="1"/>
              <a:t>config</a:t>
            </a:r>
            <a:r>
              <a:rPr lang="en-IN" sz="1400" b="1" dirty="0"/>
              <a:t> files are singletons by default.</a:t>
            </a:r>
          </a:p>
          <a:p>
            <a:pPr>
              <a:defRPr/>
            </a:pPr>
            <a:endParaRPr lang="en-IN" sz="1400" b="1" dirty="0"/>
          </a:p>
          <a:p>
            <a:pPr>
              <a:defRPr/>
            </a:pPr>
            <a:r>
              <a:rPr lang="en-IN" sz="1400" b="1" dirty="0">
                <a:solidFill>
                  <a:srgbClr val="FF0000"/>
                </a:solidFill>
              </a:rPr>
              <a:t>5. Prototype - </a:t>
            </a:r>
            <a:r>
              <a:rPr lang="en-IN" sz="1400" b="1" dirty="0"/>
              <a:t>Instance type can be prototype.</a:t>
            </a:r>
          </a:p>
          <a:p>
            <a:pPr>
              <a:defRPr/>
            </a:pPr>
            <a:endParaRPr lang="en-IN" sz="1400" b="1" dirty="0"/>
          </a:p>
          <a:p>
            <a:pPr>
              <a:defRPr/>
            </a:pPr>
            <a:r>
              <a:rPr lang="en-IN" sz="1400" b="1" dirty="0">
                <a:solidFill>
                  <a:srgbClr val="FF0000"/>
                </a:solidFill>
              </a:rPr>
              <a:t>6. Factory - </a:t>
            </a:r>
            <a:r>
              <a:rPr lang="en-IN" sz="1400" b="1" dirty="0"/>
              <a:t>Used for loading beans through </a:t>
            </a:r>
            <a:r>
              <a:rPr lang="en-IN" sz="1400" b="1" dirty="0" err="1"/>
              <a:t>BeanFactory</a:t>
            </a:r>
            <a:r>
              <a:rPr lang="en-IN" sz="1400" b="1" dirty="0"/>
              <a:t> and Application context.</a:t>
            </a:r>
          </a:p>
          <a:p>
            <a:pPr>
              <a:defRPr/>
            </a:pPr>
            <a:endParaRPr lang="en-IN" sz="1400" b="1" dirty="0"/>
          </a:p>
          <a:p>
            <a:pPr>
              <a:defRPr/>
            </a:pPr>
            <a:r>
              <a:rPr lang="en-IN" sz="1400" b="1" dirty="0">
                <a:solidFill>
                  <a:srgbClr val="FF0000"/>
                </a:solidFill>
              </a:rPr>
              <a:t>7. Builder - </a:t>
            </a:r>
            <a:r>
              <a:rPr lang="en-IN" sz="1400" b="1" dirty="0"/>
              <a:t>Spring provides programmatic means of constructing </a:t>
            </a:r>
            <a:r>
              <a:rPr lang="en-IN" sz="1400" b="1" dirty="0" err="1"/>
              <a:t>BeanDefinitions</a:t>
            </a:r>
            <a:r>
              <a:rPr lang="en-IN" sz="1400" b="1" dirty="0"/>
              <a:t> using the builder pattern through Class "</a:t>
            </a:r>
            <a:r>
              <a:rPr lang="en-IN" sz="1400" b="1" dirty="0" err="1"/>
              <a:t>BeanDefinitionBuilder</a:t>
            </a:r>
            <a:r>
              <a:rPr lang="en-IN" sz="1400" b="1" dirty="0"/>
              <a:t>".</a:t>
            </a:r>
          </a:p>
          <a:p>
            <a:pPr>
              <a:defRPr/>
            </a:pPr>
            <a:endParaRPr lang="en-IN" sz="1400" b="1" dirty="0"/>
          </a:p>
          <a:p>
            <a:pPr>
              <a:defRPr/>
            </a:pPr>
            <a:r>
              <a:rPr lang="en-IN" sz="1400" b="1" dirty="0">
                <a:solidFill>
                  <a:srgbClr val="FF0000"/>
                </a:solidFill>
              </a:rPr>
              <a:t>8. Template - </a:t>
            </a:r>
            <a:r>
              <a:rPr lang="en-IN" sz="1400" b="1" dirty="0"/>
              <a:t>Used extensively to deal with boilerplate repeated code (such as closing connections cleanly, etc...). For example </a:t>
            </a:r>
            <a:r>
              <a:rPr lang="en-IN" sz="1400" b="1" dirty="0" err="1"/>
              <a:t>JdbcTemplate</a:t>
            </a:r>
            <a:r>
              <a:rPr lang="en-IN" sz="1400" b="1" dirty="0"/>
              <a:t>.</a:t>
            </a:r>
          </a:p>
          <a:p>
            <a:pPr>
              <a:defRPr/>
            </a:pPr>
            <a:endParaRPr lang="en-IN" sz="1400" b="1" dirty="0"/>
          </a:p>
          <a:p>
            <a:pPr>
              <a:defRPr/>
            </a:pPr>
            <a:r>
              <a:rPr lang="en-IN" sz="1400" b="1" dirty="0">
                <a:solidFill>
                  <a:srgbClr val="FF0000"/>
                </a:solidFill>
              </a:rPr>
              <a:t>9. Proxy - </a:t>
            </a:r>
            <a:r>
              <a:rPr lang="en-IN" sz="1400" b="1" dirty="0"/>
              <a:t>Used in AOP &amp; </a:t>
            </a:r>
            <a:r>
              <a:rPr lang="en-IN" sz="1400" b="1" dirty="0" err="1"/>
              <a:t>Remoting</a:t>
            </a:r>
            <a:r>
              <a:rPr lang="en-IN" sz="1400" b="1" dirty="0" smtClean="0"/>
              <a:t>.</a:t>
            </a:r>
            <a:endParaRPr lang="en-IN" sz="1400" b="1" dirty="0"/>
          </a:p>
        </p:txBody>
      </p:sp>
    </p:spTree>
    <p:extLst>
      <p:ext uri="{BB962C8B-B14F-4D97-AF65-F5344CB8AC3E}">
        <p14:creationId xmlns:p14="http://schemas.microsoft.com/office/powerpoint/2010/main" val="2570940033"/>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Trainings\Spring3.0\Recordings\SS44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43" y="823144"/>
            <a:ext cx="8544181" cy="43408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4144" y="-185911"/>
            <a:ext cx="8544180" cy="1015663"/>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6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Spring Course Content</a:t>
            </a:r>
            <a:endParaRPr lang="en-US" sz="6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85028983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78800" y="87474"/>
            <a:ext cx="8077200" cy="857250"/>
          </a:xfrm>
        </p:spPr>
        <p:txBody>
          <a:bodyPr>
            <a:normAutofit/>
          </a:bodyPr>
          <a:lstStyle/>
          <a:p>
            <a:r>
              <a:rPr lang="en-US" sz="4000" b="1" cap="small" dirty="0">
                <a:solidFill>
                  <a:srgbClr val="003300"/>
                </a:solidFill>
              </a:rPr>
              <a:t>First</a:t>
            </a:r>
            <a:r>
              <a:rPr lang="en-US" sz="4800" dirty="0" smtClean="0">
                <a:solidFill>
                  <a:srgbClr val="003300"/>
                </a:solidFill>
              </a:rPr>
              <a:t> “</a:t>
            </a:r>
            <a:r>
              <a:rPr lang="en-US" sz="4000" b="1" cap="small" dirty="0">
                <a:solidFill>
                  <a:srgbClr val="003300"/>
                </a:solidFill>
              </a:rPr>
              <a:t>Website</a:t>
            </a:r>
            <a:r>
              <a:rPr lang="en-US" sz="4800" dirty="0" smtClean="0">
                <a:solidFill>
                  <a:srgbClr val="003300"/>
                </a:solidFill>
              </a:rPr>
              <a:t>”</a:t>
            </a:r>
            <a:endParaRPr lang="en-US" sz="4800" dirty="0">
              <a:solidFill>
                <a:srgbClr val="003300"/>
              </a:solidFill>
            </a:endParaRPr>
          </a:p>
        </p:txBody>
      </p:sp>
      <p:sp>
        <p:nvSpPr>
          <p:cNvPr id="5" name="Content Placeholder 4"/>
          <p:cNvSpPr>
            <a:spLocks noGrp="1"/>
          </p:cNvSpPr>
          <p:nvPr>
            <p:ph idx="1"/>
            <p:custDataLst>
              <p:tags r:id="rId3"/>
            </p:custDataLst>
          </p:nvPr>
        </p:nvSpPr>
        <p:spPr>
          <a:xfrm>
            <a:off x="798512" y="2286022"/>
            <a:ext cx="8382000" cy="1289648"/>
          </a:xfrm>
        </p:spPr>
        <p:txBody>
          <a:bodyPr>
            <a:normAutofit fontScale="70000" lnSpcReduction="20000"/>
          </a:bodyPr>
          <a:lstStyle/>
          <a:p>
            <a:pPr marL="0" indent="0">
              <a:buNone/>
            </a:pPr>
            <a:r>
              <a:rPr lang="en-IN" dirty="0" smtClean="0">
                <a:solidFill>
                  <a:srgbClr val="003300"/>
                </a:solidFill>
              </a:rPr>
              <a:t>1990 : - WWW inventor </a:t>
            </a:r>
            <a:r>
              <a:rPr lang="en-IN" b="1" dirty="0" smtClean="0">
                <a:solidFill>
                  <a:srgbClr val="003300"/>
                </a:solidFill>
              </a:rPr>
              <a:t>Tim </a:t>
            </a:r>
            <a:r>
              <a:rPr lang="en-IN" b="1" dirty="0">
                <a:solidFill>
                  <a:srgbClr val="003300"/>
                </a:solidFill>
              </a:rPr>
              <a:t>Berners-Lee </a:t>
            </a:r>
            <a:r>
              <a:rPr lang="en-IN" dirty="0" smtClean="0">
                <a:solidFill>
                  <a:srgbClr val="003300"/>
                </a:solidFill>
              </a:rPr>
              <a:t>in </a:t>
            </a:r>
            <a:r>
              <a:rPr lang="en-IN" b="1" dirty="0" smtClean="0">
                <a:solidFill>
                  <a:srgbClr val="003300"/>
                </a:solidFill>
              </a:rPr>
              <a:t>CERN</a:t>
            </a:r>
            <a:r>
              <a:rPr lang="en-IN" dirty="0" smtClean="0">
                <a:solidFill>
                  <a:srgbClr val="003300"/>
                </a:solidFill>
              </a:rPr>
              <a:t> wrote two </a:t>
            </a:r>
            <a:r>
              <a:rPr lang="en-IN" dirty="0">
                <a:solidFill>
                  <a:srgbClr val="003300"/>
                </a:solidFill>
              </a:rPr>
              <a:t>programs </a:t>
            </a:r>
            <a:endParaRPr lang="en-IN" dirty="0" smtClean="0">
              <a:solidFill>
                <a:srgbClr val="003300"/>
              </a:solidFill>
            </a:endParaRPr>
          </a:p>
          <a:p>
            <a:pPr marL="514350" indent="-514350">
              <a:buAutoNum type="arabicPeriod"/>
            </a:pPr>
            <a:r>
              <a:rPr lang="en-IN" dirty="0">
                <a:solidFill>
                  <a:srgbClr val="003300"/>
                </a:solidFill>
              </a:rPr>
              <a:t>B</a:t>
            </a:r>
            <a:r>
              <a:rPr lang="en-IN" dirty="0" smtClean="0">
                <a:solidFill>
                  <a:srgbClr val="003300"/>
                </a:solidFill>
              </a:rPr>
              <a:t>rowser for HTML</a:t>
            </a:r>
          </a:p>
          <a:p>
            <a:pPr marL="514350" indent="-514350">
              <a:buAutoNum type="arabicPeriod"/>
            </a:pPr>
            <a:r>
              <a:rPr lang="en-IN" dirty="0" smtClean="0">
                <a:solidFill>
                  <a:srgbClr val="003300"/>
                </a:solidFill>
              </a:rPr>
              <a:t>Web </a:t>
            </a:r>
            <a:r>
              <a:rPr lang="en-IN" dirty="0">
                <a:solidFill>
                  <a:srgbClr val="003300"/>
                </a:solidFill>
              </a:rPr>
              <a:t>server  using HTML and </a:t>
            </a:r>
            <a:r>
              <a:rPr lang="en-IN" dirty="0" smtClean="0">
                <a:solidFill>
                  <a:srgbClr val="003300"/>
                </a:solidFill>
              </a:rPr>
              <a:t>HTTP(GET).</a:t>
            </a:r>
          </a:p>
        </p:txBody>
      </p:sp>
      <p:pic>
        <p:nvPicPr>
          <p:cNvPr id="1026" name="Picture 2" descr="Tim Berners-Lee-Knight-crop.jpg"/>
          <p:cNvPicPr>
            <a:picLocks noChangeAspect="1" noChangeArrowheads="1"/>
          </p:cNvPicPr>
          <p:nvPr/>
        </p:nvPicPr>
        <p:blipFill rotWithShape="1">
          <a:blip r:embed="rId7">
            <a:extLst>
              <a:ext uri="{28A0092B-C50C-407E-A947-70E740481C1C}">
                <a14:useLocalDpi xmlns:a14="http://schemas.microsoft.com/office/drawing/2010/main" val="0"/>
              </a:ext>
            </a:extLst>
          </a:blip>
          <a:srcRect l="8260" r="3357"/>
          <a:stretch/>
        </p:blipFill>
        <p:spPr bwMode="auto">
          <a:xfrm>
            <a:off x="7704000" y="87474"/>
            <a:ext cx="1152000" cy="1026114"/>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p:cNvSpPr/>
          <p:nvPr/>
        </p:nvSpPr>
        <p:spPr>
          <a:xfrm>
            <a:off x="6465932" y="4703440"/>
            <a:ext cx="1374674" cy="379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XHTML</a:t>
            </a:r>
            <a:endParaRPr lang="en-IN" dirty="0"/>
          </a:p>
        </p:txBody>
      </p:sp>
      <p:sp>
        <p:nvSpPr>
          <p:cNvPr id="3" name="Oval 2"/>
          <p:cNvSpPr/>
          <p:nvPr/>
        </p:nvSpPr>
        <p:spPr>
          <a:xfrm>
            <a:off x="700835" y="4023415"/>
            <a:ext cx="172819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IBM GML</a:t>
            </a:r>
            <a:endParaRPr lang="en-IN" dirty="0"/>
          </a:p>
        </p:txBody>
      </p:sp>
      <p:sp>
        <p:nvSpPr>
          <p:cNvPr id="6" name="Oval 5"/>
          <p:cNvSpPr/>
          <p:nvPr/>
        </p:nvSpPr>
        <p:spPr>
          <a:xfrm>
            <a:off x="2861075" y="4023415"/>
            <a:ext cx="172819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SGML</a:t>
            </a:r>
            <a:endParaRPr lang="en-IN" dirty="0"/>
          </a:p>
        </p:txBody>
      </p:sp>
      <p:sp>
        <p:nvSpPr>
          <p:cNvPr id="7" name="Oval 6"/>
          <p:cNvSpPr/>
          <p:nvPr/>
        </p:nvSpPr>
        <p:spPr>
          <a:xfrm>
            <a:off x="5093323" y="3746888"/>
            <a:ext cx="172819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IN" dirty="0"/>
          </a:p>
        </p:txBody>
      </p:sp>
      <p:sp>
        <p:nvSpPr>
          <p:cNvPr id="8" name="Oval 7"/>
          <p:cNvSpPr/>
          <p:nvPr/>
        </p:nvSpPr>
        <p:spPr>
          <a:xfrm>
            <a:off x="5093323" y="4271392"/>
            <a:ext cx="172819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HTML</a:t>
            </a:r>
            <a:endParaRPr lang="en-IN" b="1" dirty="0"/>
          </a:p>
        </p:txBody>
      </p:sp>
      <p:cxnSp>
        <p:nvCxnSpPr>
          <p:cNvPr id="9" name="Straight Arrow Connector 8"/>
          <p:cNvCxnSpPr>
            <a:stCxn id="3" idx="6"/>
            <a:endCxn id="6" idx="2"/>
          </p:cNvCxnSpPr>
          <p:nvPr/>
        </p:nvCxnSpPr>
        <p:spPr>
          <a:xfrm>
            <a:off x="2429027" y="4239439"/>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2"/>
          </p:cNvCxnSpPr>
          <p:nvPr/>
        </p:nvCxnSpPr>
        <p:spPr>
          <a:xfrm flipV="1">
            <a:off x="4527483" y="3962912"/>
            <a:ext cx="565841" cy="1883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2"/>
          </p:cNvCxnSpPr>
          <p:nvPr/>
        </p:nvCxnSpPr>
        <p:spPr>
          <a:xfrm>
            <a:off x="4582783" y="4271392"/>
            <a:ext cx="510541" cy="2160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575867" y="3459278"/>
            <a:ext cx="576064" cy="425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XSL</a:t>
            </a:r>
            <a:endParaRPr lang="en-IN" sz="1200" dirty="0"/>
          </a:p>
        </p:txBody>
      </p:sp>
      <p:sp>
        <p:nvSpPr>
          <p:cNvPr id="18" name="Oval 17"/>
          <p:cNvSpPr/>
          <p:nvPr/>
        </p:nvSpPr>
        <p:spPr>
          <a:xfrm>
            <a:off x="7046095" y="3405273"/>
            <a:ext cx="737346" cy="479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XSLT</a:t>
            </a:r>
            <a:endParaRPr lang="en-IN" sz="1200" dirty="0"/>
          </a:p>
        </p:txBody>
      </p:sp>
      <p:sp>
        <p:nvSpPr>
          <p:cNvPr id="19" name="Oval 18"/>
          <p:cNvSpPr/>
          <p:nvPr/>
        </p:nvSpPr>
        <p:spPr>
          <a:xfrm>
            <a:off x="6812805" y="3675303"/>
            <a:ext cx="656705" cy="425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XSD</a:t>
            </a:r>
            <a:endParaRPr lang="en-IN" sz="1200" dirty="0"/>
          </a:p>
        </p:txBody>
      </p:sp>
      <p:cxnSp>
        <p:nvCxnSpPr>
          <p:cNvPr id="20" name="Straight Arrow Connector 19"/>
          <p:cNvCxnSpPr/>
          <p:nvPr/>
        </p:nvCxnSpPr>
        <p:spPr>
          <a:xfrm>
            <a:off x="6804248" y="4491566"/>
            <a:ext cx="432048"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236296" y="4271392"/>
            <a:ext cx="172819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HTML5</a:t>
            </a:r>
            <a:endParaRPr lang="en-IN" b="1" dirty="0"/>
          </a:p>
        </p:txBody>
      </p:sp>
      <p:sp>
        <p:nvSpPr>
          <p:cNvPr id="22" name="Oval 21"/>
          <p:cNvSpPr/>
          <p:nvPr/>
        </p:nvSpPr>
        <p:spPr>
          <a:xfrm>
            <a:off x="3437139" y="4387416"/>
            <a:ext cx="648072" cy="425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DTD</a:t>
            </a:r>
            <a:endParaRPr lang="en-IN" sz="1200" dirty="0"/>
          </a:p>
        </p:txBody>
      </p:sp>
      <p:cxnSp>
        <p:nvCxnSpPr>
          <p:cNvPr id="28" name="Straight Arrow Connector 27"/>
          <p:cNvCxnSpPr>
            <a:endCxn id="26" idx="2"/>
          </p:cNvCxnSpPr>
          <p:nvPr/>
        </p:nvCxnSpPr>
        <p:spPr>
          <a:xfrm>
            <a:off x="6092380" y="4677194"/>
            <a:ext cx="373553" cy="2160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55934" y="4600191"/>
            <a:ext cx="628234" cy="425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CSS</a:t>
            </a:r>
            <a:endParaRPr lang="en-IN" sz="1200" dirty="0"/>
          </a:p>
        </p:txBody>
      </p:sp>
      <p:sp>
        <p:nvSpPr>
          <p:cNvPr id="31" name="Oval 30"/>
          <p:cNvSpPr/>
          <p:nvPr/>
        </p:nvSpPr>
        <p:spPr>
          <a:xfrm>
            <a:off x="4983806" y="4594065"/>
            <a:ext cx="628234" cy="4255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Scripts</a:t>
            </a:r>
            <a:endParaRPr lang="en-IN" sz="1200" dirty="0"/>
          </a:p>
        </p:txBody>
      </p:sp>
      <p:sp>
        <p:nvSpPr>
          <p:cNvPr id="24" name="Content Placeholder 4"/>
          <p:cNvSpPr txBox="1">
            <a:spLocks/>
          </p:cNvSpPr>
          <p:nvPr>
            <p:custDataLst>
              <p:tags r:id="rId4"/>
            </p:custDataLst>
          </p:nvPr>
        </p:nvSpPr>
        <p:spPr>
          <a:xfrm>
            <a:off x="792806" y="1143513"/>
            <a:ext cx="8382000" cy="115820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800" dirty="0" smtClean="0">
                <a:hlinkClick r:id="rId8"/>
              </a:rPr>
              <a:t>http://info.cern.ch/hypertext/WWW/TheProject.html</a:t>
            </a:r>
            <a:endParaRPr lang="en-US" sz="2800" dirty="0" smtClean="0">
              <a:hlinkClick r:id="rId9"/>
            </a:endParaRPr>
          </a:p>
          <a:p>
            <a:pPr marL="0" indent="0">
              <a:buFont typeface="Arial" pitchFamily="34" charset="0"/>
              <a:buNone/>
            </a:pPr>
            <a:r>
              <a:rPr lang="en-US" sz="2800" dirty="0" smtClean="0">
                <a:hlinkClick r:id="rId9"/>
              </a:rPr>
              <a:t>http://www.w3.org/History/19921103-hypertext/hypertext/WWW/TheProject.html</a:t>
            </a:r>
            <a:endParaRPr lang="en-US" sz="2800" dirty="0" smtClean="0">
              <a:solidFill>
                <a:srgbClr val="003300"/>
              </a:solidFill>
            </a:endParaRPr>
          </a:p>
        </p:txBody>
      </p:sp>
    </p:spTree>
    <p:custDataLst>
      <p:tags r:id="rId1"/>
    </p:custDataLst>
    <p:extLst>
      <p:ext uri="{BB962C8B-B14F-4D97-AF65-F5344CB8AC3E}">
        <p14:creationId xmlns:p14="http://schemas.microsoft.com/office/powerpoint/2010/main" val="23280984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6" grpId="0" animBg="1"/>
      <p:bldP spid="3" grpId="0" animBg="1"/>
      <p:bldP spid="6" grpId="0" animBg="1"/>
      <p:bldP spid="7" grpId="0" animBg="1"/>
      <p:bldP spid="8" grpId="0" animBg="1"/>
      <p:bldP spid="16" grpId="0" animBg="1"/>
      <p:bldP spid="18" grpId="0" animBg="1"/>
      <p:bldP spid="19" grpId="0" animBg="1"/>
      <p:bldP spid="21" grpId="0" animBg="1"/>
      <p:bldP spid="22" grpId="0" animBg="1"/>
      <p:bldP spid="30" grpId="0" animBg="1"/>
      <p:bldP spid="31"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orldWideWeb_FSF_GNU.png (958×7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73528"/>
            <a:ext cx="7933184" cy="44642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custDataLst>
              <p:tags r:id="rId2"/>
            </p:custDataLst>
          </p:nvPr>
        </p:nvSpPr>
        <p:spPr>
          <a:xfrm>
            <a:off x="671264" y="-134838"/>
            <a:ext cx="8077200" cy="708366"/>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IN" sz="4000" b="1" cap="small" dirty="0">
                <a:solidFill>
                  <a:srgbClr val="003300"/>
                </a:solidFill>
              </a:rPr>
              <a:t>First</a:t>
            </a:r>
            <a:r>
              <a:rPr lang="en-IN" dirty="0" smtClean="0">
                <a:solidFill>
                  <a:srgbClr val="003300"/>
                </a:solidFill>
              </a:rPr>
              <a:t> </a:t>
            </a:r>
            <a:r>
              <a:rPr lang="en-IN" sz="4000" b="1" cap="small" dirty="0">
                <a:solidFill>
                  <a:srgbClr val="003300"/>
                </a:solidFill>
              </a:rPr>
              <a:t>Browser</a:t>
            </a:r>
          </a:p>
        </p:txBody>
      </p:sp>
      <p:sp>
        <p:nvSpPr>
          <p:cNvPr id="2" name="Title 1"/>
          <p:cNvSpPr>
            <a:spLocks noGrp="1"/>
          </p:cNvSpPr>
          <p:nvPr>
            <p:ph type="title"/>
            <p:custDataLst>
              <p:tags r:id="rId3"/>
            </p:custDataLst>
          </p:nvPr>
        </p:nvSpPr>
        <p:spPr>
          <a:xfrm rot="19606822">
            <a:off x="758269" y="1472208"/>
            <a:ext cx="8667142" cy="2207400"/>
          </a:xfrm>
        </p:spPr>
        <p:txBody>
          <a:bodyPr>
            <a:normAutofit/>
          </a:bodyPr>
          <a:lstStyle/>
          <a:p>
            <a:r>
              <a:rPr lang="en-IN" sz="2400" b="1" dirty="0" smtClean="0">
                <a:solidFill>
                  <a:srgbClr val="FF0000"/>
                </a:solidFill>
              </a:rPr>
              <a:t>(</a:t>
            </a:r>
            <a:r>
              <a:rPr lang="en-IN" sz="2400" b="1" dirty="0">
                <a:solidFill>
                  <a:srgbClr val="FF0000"/>
                </a:solidFill>
              </a:rPr>
              <a:t>It was called WorldWideWeb and was later renamed Nexus)</a:t>
            </a:r>
            <a:endParaRPr lang="en-US" sz="2400" b="1" dirty="0">
              <a:solidFill>
                <a:srgbClr val="FF0000"/>
              </a:solidFill>
            </a:endParaRPr>
          </a:p>
        </p:txBody>
      </p:sp>
    </p:spTree>
    <p:custDataLst>
      <p:tags r:id="rId1"/>
    </p:custDataLst>
    <p:extLst>
      <p:ext uri="{BB962C8B-B14F-4D97-AF65-F5344CB8AC3E}">
        <p14:creationId xmlns:p14="http://schemas.microsoft.com/office/powerpoint/2010/main" val="28812274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Ekraam\Work\whizdomtrainings\Internet-Timel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47625"/>
            <a:ext cx="66548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5652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7" y="1214754"/>
            <a:ext cx="9029799" cy="3078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custDataLst>
              <p:tags r:id="rId1"/>
            </p:custDataLst>
          </p:nvPr>
        </p:nvSpPr>
        <p:spPr>
          <a:xfrm>
            <a:off x="1979712" y="357504"/>
            <a:ext cx="80772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Client</a:t>
            </a:r>
            <a:r>
              <a:rPr lang="en-US" dirty="0" smtClean="0"/>
              <a:t> </a:t>
            </a:r>
            <a:r>
              <a:rPr lang="en-US" sz="4000" b="1" cap="small" dirty="0">
                <a:solidFill>
                  <a:srgbClr val="003300"/>
                </a:solidFill>
              </a:rPr>
              <a:t>Side</a:t>
            </a:r>
          </a:p>
        </p:txBody>
      </p:sp>
      <p:sp>
        <p:nvSpPr>
          <p:cNvPr id="4" name="Title 1"/>
          <p:cNvSpPr txBox="1">
            <a:spLocks/>
          </p:cNvSpPr>
          <p:nvPr>
            <p:custDataLst>
              <p:tags r:id="rId2"/>
            </p:custDataLst>
          </p:nvPr>
        </p:nvSpPr>
        <p:spPr>
          <a:xfrm>
            <a:off x="179512" y="4192953"/>
            <a:ext cx="8844792"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a:t>Client-side</a:t>
            </a:r>
            <a:r>
              <a:rPr lang="en-IN" sz="2000" dirty="0"/>
              <a:t> refers to operations that are performed by the client(typically a web browser, that runs on a user's local computer) in a client-server relationship in a computer </a:t>
            </a:r>
            <a:r>
              <a:rPr lang="en-IN" sz="2000" dirty="0" smtClean="0"/>
              <a:t>network.</a:t>
            </a:r>
            <a:endParaRPr lang="en-US" sz="2000" dirty="0"/>
          </a:p>
        </p:txBody>
      </p:sp>
    </p:spTree>
    <p:extLst>
      <p:ext uri="{BB962C8B-B14F-4D97-AF65-F5344CB8AC3E}">
        <p14:creationId xmlns:p14="http://schemas.microsoft.com/office/powerpoint/2010/main" val="210061487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5" y="1347614"/>
            <a:ext cx="9144000" cy="269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custDataLst>
              <p:tags r:id="rId1"/>
            </p:custDataLst>
          </p:nvPr>
        </p:nvSpPr>
        <p:spPr>
          <a:xfrm>
            <a:off x="1907704" y="367718"/>
            <a:ext cx="80772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small" dirty="0">
                <a:solidFill>
                  <a:srgbClr val="003300"/>
                </a:solidFill>
              </a:rPr>
              <a:t>Server</a:t>
            </a:r>
            <a:r>
              <a:rPr lang="en-US" dirty="0" smtClean="0">
                <a:solidFill>
                  <a:srgbClr val="003300"/>
                </a:solidFill>
              </a:rPr>
              <a:t> </a:t>
            </a:r>
            <a:r>
              <a:rPr lang="en-US" sz="4000" b="1" cap="small" dirty="0">
                <a:solidFill>
                  <a:srgbClr val="003300"/>
                </a:solidFill>
              </a:rPr>
              <a:t>Side</a:t>
            </a:r>
          </a:p>
        </p:txBody>
      </p:sp>
      <p:sp>
        <p:nvSpPr>
          <p:cNvPr id="4" name="Title 1"/>
          <p:cNvSpPr txBox="1">
            <a:spLocks/>
          </p:cNvSpPr>
          <p:nvPr>
            <p:custDataLst>
              <p:tags r:id="rId2"/>
            </p:custDataLst>
          </p:nvPr>
        </p:nvSpPr>
        <p:spPr>
          <a:xfrm>
            <a:off x="533400" y="4306788"/>
            <a:ext cx="8077200" cy="8572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a:t>Server-side</a:t>
            </a:r>
            <a:r>
              <a:rPr lang="en-IN" sz="2000" dirty="0"/>
              <a:t> refers to operations that are performed by the server in a client-server relationship in computer networking</a:t>
            </a:r>
            <a:endParaRPr lang="en-US" sz="2000" dirty="0"/>
          </a:p>
        </p:txBody>
      </p:sp>
    </p:spTree>
    <p:extLst>
      <p:ext uri="{BB962C8B-B14F-4D97-AF65-F5344CB8AC3E}">
        <p14:creationId xmlns:p14="http://schemas.microsoft.com/office/powerpoint/2010/main" val="2478598242"/>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3090</TotalTime>
  <Words>1977</Words>
  <Application>Microsoft Office PowerPoint</Application>
  <PresentationFormat>On-screen Show (16:9)</PresentationFormat>
  <Paragraphs>406</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Training</vt:lpstr>
      <vt:lpstr>Welcome  to  Spring 3.0</vt:lpstr>
      <vt:lpstr>Chapter 0 :   Spring Background</vt:lpstr>
      <vt:lpstr>PowerPoint Presentation</vt:lpstr>
      <vt:lpstr>PowerPoint Presentation</vt:lpstr>
      <vt:lpstr>First “Website”</vt:lpstr>
      <vt:lpstr>(It was called WorldWideWeb and was later renamed Nexus)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 –   Spring Background</vt:lpstr>
      <vt:lpstr>Chapter 1 –   Spring Core</vt:lpstr>
      <vt:lpstr>Chapter 2 –   AOP</vt:lpstr>
      <vt:lpstr>Chapter 3 –   Web Tier</vt:lpstr>
      <vt:lpstr>Chapter 4 –   Data Tier</vt:lpstr>
      <vt:lpstr>Chapter 5 –   Spring Security</vt:lpstr>
      <vt:lpstr>Chapter 6 –   Adv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419</cp:revision>
  <dcterms:created xsi:type="dcterms:W3CDTF">2013-06-04T17:02:35Z</dcterms:created>
  <dcterms:modified xsi:type="dcterms:W3CDTF">2013-09-29T18:42:21Z</dcterms:modified>
</cp:coreProperties>
</file>