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4" r:id="rId1"/>
  </p:sldMasterIdLst>
  <p:notesMasterIdLst>
    <p:notesMasterId r:id="rId21"/>
  </p:notesMasterIdLst>
  <p:sldIdLst>
    <p:sldId id="257" r:id="rId2"/>
    <p:sldId id="285" r:id="rId3"/>
    <p:sldId id="351" r:id="rId4"/>
    <p:sldId id="357" r:id="rId5"/>
    <p:sldId id="367" r:id="rId6"/>
    <p:sldId id="341" r:id="rId7"/>
    <p:sldId id="365" r:id="rId8"/>
    <p:sldId id="362" r:id="rId9"/>
    <p:sldId id="366" r:id="rId10"/>
    <p:sldId id="352" r:id="rId11"/>
    <p:sldId id="368" r:id="rId12"/>
    <p:sldId id="342" r:id="rId13"/>
    <p:sldId id="363" r:id="rId14"/>
    <p:sldId id="364" r:id="rId15"/>
    <p:sldId id="369" r:id="rId16"/>
    <p:sldId id="344" r:id="rId17"/>
    <p:sldId id="370" r:id="rId18"/>
    <p:sldId id="359" r:id="rId19"/>
    <p:sldId id="361"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00"/>
    <a:srgbClr val="FF1515"/>
    <a:srgbClr val="5DFF5D"/>
    <a:srgbClr val="EFA59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2" autoAdjust="0"/>
    <p:restoredTop sz="92007" autoAdjust="0"/>
  </p:normalViewPr>
  <p:slideViewPr>
    <p:cSldViewPr>
      <p:cViewPr varScale="1">
        <p:scale>
          <a:sx n="99" d="100"/>
          <a:sy n="99" d="100"/>
        </p:scale>
        <p:origin x="-336" y="-126"/>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38E87-9A45-473B-B647-1828DCB65DA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1AF67DA9-1CCB-4D73-8FDF-02A3F7AD13FF}">
      <dgm:prSet phldrT="[Text]"/>
      <dgm:spPr/>
      <dgm:t>
        <a:bodyPr/>
        <a:lstStyle/>
        <a:p>
          <a:r>
            <a:rPr lang="en-US" dirty="0" smtClean="0"/>
            <a:t>Core Java Annotation, Types &amp; Example</a:t>
          </a:r>
          <a:endParaRPr lang="en-IN" dirty="0"/>
        </a:p>
      </dgm:t>
    </dgm:pt>
    <dgm:pt modelId="{4C3117F7-7961-4EE0-8251-404EC8F8F086}" type="parTrans" cxnId="{EA092652-6C11-4867-A28B-2793F8DD8B84}">
      <dgm:prSet/>
      <dgm:spPr/>
      <dgm:t>
        <a:bodyPr/>
        <a:lstStyle/>
        <a:p>
          <a:endParaRPr lang="en-IN"/>
        </a:p>
      </dgm:t>
    </dgm:pt>
    <dgm:pt modelId="{917FA20A-CF18-4B16-A224-2697096DD101}" type="sibTrans" cxnId="{EA092652-6C11-4867-A28B-2793F8DD8B84}">
      <dgm:prSet/>
      <dgm:spPr/>
      <dgm:t>
        <a:bodyPr/>
        <a:lstStyle/>
        <a:p>
          <a:endParaRPr lang="en-IN" dirty="0"/>
        </a:p>
      </dgm:t>
    </dgm:pt>
    <dgm:pt modelId="{F00CDBE6-72AE-4886-A349-B15F3F02E15B}">
      <dgm:prSet phldrT="[Text]"/>
      <dgm:spPr/>
      <dgm:t>
        <a:bodyPr/>
        <a:lstStyle/>
        <a:p>
          <a:r>
            <a:rPr lang="en-US" dirty="0" smtClean="0"/>
            <a:t>Annotation Based DI in Spring</a:t>
          </a:r>
          <a:endParaRPr lang="en-IN" dirty="0"/>
        </a:p>
      </dgm:t>
    </dgm:pt>
    <dgm:pt modelId="{7D7AC832-584E-4D90-B4A3-98B122CF39AC}" type="parTrans" cxnId="{52222C86-2CC2-41EF-B24E-1854749BCA76}">
      <dgm:prSet/>
      <dgm:spPr/>
      <dgm:t>
        <a:bodyPr/>
        <a:lstStyle/>
        <a:p>
          <a:endParaRPr lang="en-IN"/>
        </a:p>
      </dgm:t>
    </dgm:pt>
    <dgm:pt modelId="{65D2EC05-7B05-4911-9C63-48B7CADFC68D}" type="sibTrans" cxnId="{52222C86-2CC2-41EF-B24E-1854749BCA76}">
      <dgm:prSet/>
      <dgm:spPr/>
      <dgm:t>
        <a:bodyPr/>
        <a:lstStyle/>
        <a:p>
          <a:endParaRPr lang="en-IN" dirty="0"/>
        </a:p>
      </dgm:t>
    </dgm:pt>
    <dgm:pt modelId="{42D67D26-06D9-4B34-A70A-1BA43DFE1703}">
      <dgm:prSet phldrT="[Text]"/>
      <dgm:spPr/>
      <dgm:t>
        <a:bodyPr/>
        <a:lstStyle/>
        <a:p>
          <a:r>
            <a:rPr lang="en-US" dirty="0" smtClean="0"/>
            <a:t>Java </a:t>
          </a:r>
          <a:r>
            <a:rPr lang="en-US" dirty="0" err="1" smtClean="0"/>
            <a:t>Config</a:t>
          </a:r>
          <a:r>
            <a:rPr lang="en-US" dirty="0" smtClean="0"/>
            <a:t> Based DI in Spring</a:t>
          </a:r>
          <a:endParaRPr lang="en-IN" dirty="0"/>
        </a:p>
      </dgm:t>
    </dgm:pt>
    <dgm:pt modelId="{EBFFC106-25EB-41D8-B743-ABDDFBAD5FB8}" type="parTrans" cxnId="{4F6EE853-1EC6-4092-9CAE-3113FC047F3B}">
      <dgm:prSet/>
      <dgm:spPr/>
      <dgm:t>
        <a:bodyPr/>
        <a:lstStyle/>
        <a:p>
          <a:endParaRPr lang="en-IN"/>
        </a:p>
      </dgm:t>
    </dgm:pt>
    <dgm:pt modelId="{F784A409-0482-446A-BF11-1B59B7C0578D}" type="sibTrans" cxnId="{4F6EE853-1EC6-4092-9CAE-3113FC047F3B}">
      <dgm:prSet/>
      <dgm:spPr/>
      <dgm:t>
        <a:bodyPr/>
        <a:lstStyle/>
        <a:p>
          <a:endParaRPr lang="en-IN" dirty="0"/>
        </a:p>
      </dgm:t>
    </dgm:pt>
    <dgm:pt modelId="{22B830D9-FFDB-4485-8348-48D5E97FCBF5}">
      <dgm:prSet/>
      <dgm:spPr/>
      <dgm:t>
        <a:bodyPr/>
        <a:lstStyle/>
        <a:p>
          <a:r>
            <a:rPr lang="en-US" dirty="0" smtClean="0"/>
            <a:t>Resources</a:t>
          </a:r>
          <a:endParaRPr lang="en-IN" dirty="0"/>
        </a:p>
      </dgm:t>
    </dgm:pt>
    <dgm:pt modelId="{826A991F-BD97-426E-92A3-F5C0814A1C1A}" type="parTrans" cxnId="{15A1A9CD-8DF6-4A79-B4B5-487E99857229}">
      <dgm:prSet/>
      <dgm:spPr/>
      <dgm:t>
        <a:bodyPr/>
        <a:lstStyle/>
        <a:p>
          <a:endParaRPr lang="en-IN"/>
        </a:p>
      </dgm:t>
    </dgm:pt>
    <dgm:pt modelId="{A0E626B7-26CC-4D52-9AB9-5332CA24E6DD}" type="sibTrans" cxnId="{15A1A9CD-8DF6-4A79-B4B5-487E99857229}">
      <dgm:prSet/>
      <dgm:spPr/>
      <dgm:t>
        <a:bodyPr/>
        <a:lstStyle/>
        <a:p>
          <a:endParaRPr lang="en-IN" dirty="0"/>
        </a:p>
      </dgm:t>
    </dgm:pt>
    <dgm:pt modelId="{41879340-F9B8-4AB4-B1AA-3E814E97E25C}" type="pres">
      <dgm:prSet presAssocID="{E1D38E87-9A45-473B-B647-1828DCB65DAB}" presName="outerComposite" presStyleCnt="0">
        <dgm:presLayoutVars>
          <dgm:chMax val="5"/>
          <dgm:dir/>
          <dgm:resizeHandles val="exact"/>
        </dgm:presLayoutVars>
      </dgm:prSet>
      <dgm:spPr/>
      <dgm:t>
        <a:bodyPr/>
        <a:lstStyle/>
        <a:p>
          <a:endParaRPr lang="en-IN"/>
        </a:p>
      </dgm:t>
    </dgm:pt>
    <dgm:pt modelId="{574CDF66-50A7-4F38-8F4B-14EDAC12D699}" type="pres">
      <dgm:prSet presAssocID="{E1D38E87-9A45-473B-B647-1828DCB65DAB}" presName="dummyMaxCanvas" presStyleCnt="0">
        <dgm:presLayoutVars/>
      </dgm:prSet>
      <dgm:spPr/>
    </dgm:pt>
    <dgm:pt modelId="{9A390A4A-5D5B-4CD4-8E48-949739EA9EEB}" type="pres">
      <dgm:prSet presAssocID="{E1D38E87-9A45-473B-B647-1828DCB65DAB}" presName="FourNodes_1" presStyleLbl="node1" presStyleIdx="0" presStyleCnt="4">
        <dgm:presLayoutVars>
          <dgm:bulletEnabled val="1"/>
        </dgm:presLayoutVars>
      </dgm:prSet>
      <dgm:spPr/>
      <dgm:t>
        <a:bodyPr/>
        <a:lstStyle/>
        <a:p>
          <a:endParaRPr lang="en-IN"/>
        </a:p>
      </dgm:t>
    </dgm:pt>
    <dgm:pt modelId="{94A98E90-1C6C-4882-AF00-68F8D99263DB}" type="pres">
      <dgm:prSet presAssocID="{E1D38E87-9A45-473B-B647-1828DCB65DAB}" presName="FourNodes_2" presStyleLbl="node1" presStyleIdx="1" presStyleCnt="4">
        <dgm:presLayoutVars>
          <dgm:bulletEnabled val="1"/>
        </dgm:presLayoutVars>
      </dgm:prSet>
      <dgm:spPr/>
      <dgm:t>
        <a:bodyPr/>
        <a:lstStyle/>
        <a:p>
          <a:endParaRPr lang="en-IN"/>
        </a:p>
      </dgm:t>
    </dgm:pt>
    <dgm:pt modelId="{268016DB-7E53-4F92-BC45-74F507791A7B}" type="pres">
      <dgm:prSet presAssocID="{E1D38E87-9A45-473B-B647-1828DCB65DAB}" presName="FourNodes_3" presStyleLbl="node1" presStyleIdx="2" presStyleCnt="4">
        <dgm:presLayoutVars>
          <dgm:bulletEnabled val="1"/>
        </dgm:presLayoutVars>
      </dgm:prSet>
      <dgm:spPr/>
      <dgm:t>
        <a:bodyPr/>
        <a:lstStyle/>
        <a:p>
          <a:endParaRPr lang="en-IN"/>
        </a:p>
      </dgm:t>
    </dgm:pt>
    <dgm:pt modelId="{33EDF26B-C76B-469A-AA74-746BAB35154D}" type="pres">
      <dgm:prSet presAssocID="{E1D38E87-9A45-473B-B647-1828DCB65DAB}" presName="FourNodes_4" presStyleLbl="node1" presStyleIdx="3" presStyleCnt="4">
        <dgm:presLayoutVars>
          <dgm:bulletEnabled val="1"/>
        </dgm:presLayoutVars>
      </dgm:prSet>
      <dgm:spPr/>
      <dgm:t>
        <a:bodyPr/>
        <a:lstStyle/>
        <a:p>
          <a:endParaRPr lang="en-IN"/>
        </a:p>
      </dgm:t>
    </dgm:pt>
    <dgm:pt modelId="{60651020-AA7C-45FC-8D2C-8BE04EAFF1C9}" type="pres">
      <dgm:prSet presAssocID="{E1D38E87-9A45-473B-B647-1828DCB65DAB}" presName="FourConn_1-2" presStyleLbl="fgAccFollowNode1" presStyleIdx="0" presStyleCnt="3">
        <dgm:presLayoutVars>
          <dgm:bulletEnabled val="1"/>
        </dgm:presLayoutVars>
      </dgm:prSet>
      <dgm:spPr/>
      <dgm:t>
        <a:bodyPr/>
        <a:lstStyle/>
        <a:p>
          <a:endParaRPr lang="en-IN"/>
        </a:p>
      </dgm:t>
    </dgm:pt>
    <dgm:pt modelId="{9B6771C4-9CCB-4A8A-A1A7-4CA80B81CB64}" type="pres">
      <dgm:prSet presAssocID="{E1D38E87-9A45-473B-B647-1828DCB65DAB}" presName="FourConn_2-3" presStyleLbl="fgAccFollowNode1" presStyleIdx="1" presStyleCnt="3">
        <dgm:presLayoutVars>
          <dgm:bulletEnabled val="1"/>
        </dgm:presLayoutVars>
      </dgm:prSet>
      <dgm:spPr/>
      <dgm:t>
        <a:bodyPr/>
        <a:lstStyle/>
        <a:p>
          <a:endParaRPr lang="en-IN"/>
        </a:p>
      </dgm:t>
    </dgm:pt>
    <dgm:pt modelId="{05154B10-14B9-402A-BC1D-0968D37F034B}" type="pres">
      <dgm:prSet presAssocID="{E1D38E87-9A45-473B-B647-1828DCB65DAB}" presName="FourConn_3-4" presStyleLbl="fgAccFollowNode1" presStyleIdx="2" presStyleCnt="3">
        <dgm:presLayoutVars>
          <dgm:bulletEnabled val="1"/>
        </dgm:presLayoutVars>
      </dgm:prSet>
      <dgm:spPr/>
      <dgm:t>
        <a:bodyPr/>
        <a:lstStyle/>
        <a:p>
          <a:endParaRPr lang="en-IN"/>
        </a:p>
      </dgm:t>
    </dgm:pt>
    <dgm:pt modelId="{687BD2C9-3033-4016-BB18-8CACF1A29745}" type="pres">
      <dgm:prSet presAssocID="{E1D38E87-9A45-473B-B647-1828DCB65DAB}" presName="FourNodes_1_text" presStyleLbl="node1" presStyleIdx="3" presStyleCnt="4">
        <dgm:presLayoutVars>
          <dgm:bulletEnabled val="1"/>
        </dgm:presLayoutVars>
      </dgm:prSet>
      <dgm:spPr/>
      <dgm:t>
        <a:bodyPr/>
        <a:lstStyle/>
        <a:p>
          <a:endParaRPr lang="en-IN"/>
        </a:p>
      </dgm:t>
    </dgm:pt>
    <dgm:pt modelId="{F8B4BAF5-1C02-484A-97D6-CB2EE1D94C88}" type="pres">
      <dgm:prSet presAssocID="{E1D38E87-9A45-473B-B647-1828DCB65DAB}" presName="FourNodes_2_text" presStyleLbl="node1" presStyleIdx="3" presStyleCnt="4">
        <dgm:presLayoutVars>
          <dgm:bulletEnabled val="1"/>
        </dgm:presLayoutVars>
      </dgm:prSet>
      <dgm:spPr/>
      <dgm:t>
        <a:bodyPr/>
        <a:lstStyle/>
        <a:p>
          <a:endParaRPr lang="en-IN"/>
        </a:p>
      </dgm:t>
    </dgm:pt>
    <dgm:pt modelId="{BC358A15-4E14-4F66-AA82-0F4B5DEBF65F}" type="pres">
      <dgm:prSet presAssocID="{E1D38E87-9A45-473B-B647-1828DCB65DAB}" presName="FourNodes_3_text" presStyleLbl="node1" presStyleIdx="3" presStyleCnt="4">
        <dgm:presLayoutVars>
          <dgm:bulletEnabled val="1"/>
        </dgm:presLayoutVars>
      </dgm:prSet>
      <dgm:spPr/>
      <dgm:t>
        <a:bodyPr/>
        <a:lstStyle/>
        <a:p>
          <a:endParaRPr lang="en-IN"/>
        </a:p>
      </dgm:t>
    </dgm:pt>
    <dgm:pt modelId="{8752B041-4F92-4DB6-B3E8-5BC13BAA16C1}" type="pres">
      <dgm:prSet presAssocID="{E1D38E87-9A45-473B-B647-1828DCB65DAB}" presName="FourNodes_4_text" presStyleLbl="node1" presStyleIdx="3" presStyleCnt="4">
        <dgm:presLayoutVars>
          <dgm:bulletEnabled val="1"/>
        </dgm:presLayoutVars>
      </dgm:prSet>
      <dgm:spPr/>
      <dgm:t>
        <a:bodyPr/>
        <a:lstStyle/>
        <a:p>
          <a:endParaRPr lang="en-IN"/>
        </a:p>
      </dgm:t>
    </dgm:pt>
  </dgm:ptLst>
  <dgm:cxnLst>
    <dgm:cxn modelId="{81CB392E-16AF-4CA7-893A-08A39DF2E3FF}" type="presOf" srcId="{E1D38E87-9A45-473B-B647-1828DCB65DAB}" destId="{41879340-F9B8-4AB4-B1AA-3E814E97E25C}" srcOrd="0" destOrd="0" presId="urn:microsoft.com/office/officeart/2005/8/layout/vProcess5"/>
    <dgm:cxn modelId="{D6ACC48D-36DD-4ABD-935C-8D23BC3ADE69}" type="presOf" srcId="{65D2EC05-7B05-4911-9C63-48B7CADFC68D}" destId="{9B6771C4-9CCB-4A8A-A1A7-4CA80B81CB64}" srcOrd="0" destOrd="0" presId="urn:microsoft.com/office/officeart/2005/8/layout/vProcess5"/>
    <dgm:cxn modelId="{EA092652-6C11-4867-A28B-2793F8DD8B84}" srcId="{E1D38E87-9A45-473B-B647-1828DCB65DAB}" destId="{1AF67DA9-1CCB-4D73-8FDF-02A3F7AD13FF}" srcOrd="0" destOrd="0" parTransId="{4C3117F7-7961-4EE0-8251-404EC8F8F086}" sibTransId="{917FA20A-CF18-4B16-A224-2697096DD101}"/>
    <dgm:cxn modelId="{23DCB3A6-9C03-4DCB-9E48-E68C158D2947}" type="presOf" srcId="{42D67D26-06D9-4B34-A70A-1BA43DFE1703}" destId="{268016DB-7E53-4F92-BC45-74F507791A7B}" srcOrd="0" destOrd="0" presId="urn:microsoft.com/office/officeart/2005/8/layout/vProcess5"/>
    <dgm:cxn modelId="{9EC3666F-D60F-426D-AABB-DD09A8029C18}" type="presOf" srcId="{F784A409-0482-446A-BF11-1B59B7C0578D}" destId="{05154B10-14B9-402A-BC1D-0968D37F034B}" srcOrd="0" destOrd="0" presId="urn:microsoft.com/office/officeart/2005/8/layout/vProcess5"/>
    <dgm:cxn modelId="{0AA36AE4-098D-44F9-9EA6-F290E7BA8A24}" type="presOf" srcId="{F00CDBE6-72AE-4886-A349-B15F3F02E15B}" destId="{F8B4BAF5-1C02-484A-97D6-CB2EE1D94C88}" srcOrd="1" destOrd="0" presId="urn:microsoft.com/office/officeart/2005/8/layout/vProcess5"/>
    <dgm:cxn modelId="{4F6EE853-1EC6-4092-9CAE-3113FC047F3B}" srcId="{E1D38E87-9A45-473B-B647-1828DCB65DAB}" destId="{42D67D26-06D9-4B34-A70A-1BA43DFE1703}" srcOrd="2" destOrd="0" parTransId="{EBFFC106-25EB-41D8-B743-ABDDFBAD5FB8}" sibTransId="{F784A409-0482-446A-BF11-1B59B7C0578D}"/>
    <dgm:cxn modelId="{F1566BED-3B7D-47F0-8BF1-E9404198750E}" type="presOf" srcId="{1AF67DA9-1CCB-4D73-8FDF-02A3F7AD13FF}" destId="{687BD2C9-3033-4016-BB18-8CACF1A29745}" srcOrd="1" destOrd="0" presId="urn:microsoft.com/office/officeart/2005/8/layout/vProcess5"/>
    <dgm:cxn modelId="{0795B3EC-5771-4761-8D1E-7ED04FB65614}" type="presOf" srcId="{F00CDBE6-72AE-4886-A349-B15F3F02E15B}" destId="{94A98E90-1C6C-4882-AF00-68F8D99263DB}" srcOrd="0" destOrd="0" presId="urn:microsoft.com/office/officeart/2005/8/layout/vProcess5"/>
    <dgm:cxn modelId="{37B87CC7-219F-49F7-A757-C13EB3F0D9FA}" type="presOf" srcId="{42D67D26-06D9-4B34-A70A-1BA43DFE1703}" destId="{BC358A15-4E14-4F66-AA82-0F4B5DEBF65F}" srcOrd="1" destOrd="0" presId="urn:microsoft.com/office/officeart/2005/8/layout/vProcess5"/>
    <dgm:cxn modelId="{791C3CC3-E0DF-4848-B8AE-0AFDBD185045}" type="presOf" srcId="{22B830D9-FFDB-4485-8348-48D5E97FCBF5}" destId="{8752B041-4F92-4DB6-B3E8-5BC13BAA16C1}" srcOrd="1" destOrd="0" presId="urn:microsoft.com/office/officeart/2005/8/layout/vProcess5"/>
    <dgm:cxn modelId="{9ABEE267-51A5-40B9-B7AA-BE7320B76974}" type="presOf" srcId="{22B830D9-FFDB-4485-8348-48D5E97FCBF5}" destId="{33EDF26B-C76B-469A-AA74-746BAB35154D}" srcOrd="0" destOrd="0" presId="urn:microsoft.com/office/officeart/2005/8/layout/vProcess5"/>
    <dgm:cxn modelId="{ED80F5EC-26D5-4DD8-A201-5D88A9577EE3}" type="presOf" srcId="{1AF67DA9-1CCB-4D73-8FDF-02A3F7AD13FF}" destId="{9A390A4A-5D5B-4CD4-8E48-949739EA9EEB}" srcOrd="0" destOrd="0" presId="urn:microsoft.com/office/officeart/2005/8/layout/vProcess5"/>
    <dgm:cxn modelId="{6877C4BB-AAAA-45EE-B137-61B2F58F5862}" type="presOf" srcId="{917FA20A-CF18-4B16-A224-2697096DD101}" destId="{60651020-AA7C-45FC-8D2C-8BE04EAFF1C9}" srcOrd="0" destOrd="0" presId="urn:microsoft.com/office/officeart/2005/8/layout/vProcess5"/>
    <dgm:cxn modelId="{15A1A9CD-8DF6-4A79-B4B5-487E99857229}" srcId="{E1D38E87-9A45-473B-B647-1828DCB65DAB}" destId="{22B830D9-FFDB-4485-8348-48D5E97FCBF5}" srcOrd="3" destOrd="0" parTransId="{826A991F-BD97-426E-92A3-F5C0814A1C1A}" sibTransId="{A0E626B7-26CC-4D52-9AB9-5332CA24E6DD}"/>
    <dgm:cxn modelId="{52222C86-2CC2-41EF-B24E-1854749BCA76}" srcId="{E1D38E87-9A45-473B-B647-1828DCB65DAB}" destId="{F00CDBE6-72AE-4886-A349-B15F3F02E15B}" srcOrd="1" destOrd="0" parTransId="{7D7AC832-584E-4D90-B4A3-98B122CF39AC}" sibTransId="{65D2EC05-7B05-4911-9C63-48B7CADFC68D}"/>
    <dgm:cxn modelId="{FC946270-634E-4F25-8A0E-54C1DCC91553}" type="presParOf" srcId="{41879340-F9B8-4AB4-B1AA-3E814E97E25C}" destId="{574CDF66-50A7-4F38-8F4B-14EDAC12D699}" srcOrd="0" destOrd="0" presId="urn:microsoft.com/office/officeart/2005/8/layout/vProcess5"/>
    <dgm:cxn modelId="{B0688853-146F-4F74-8E67-C27E87B74894}" type="presParOf" srcId="{41879340-F9B8-4AB4-B1AA-3E814E97E25C}" destId="{9A390A4A-5D5B-4CD4-8E48-949739EA9EEB}" srcOrd="1" destOrd="0" presId="urn:microsoft.com/office/officeart/2005/8/layout/vProcess5"/>
    <dgm:cxn modelId="{84F7F5EC-01BA-408C-AB4A-F8CFA0FA65E1}" type="presParOf" srcId="{41879340-F9B8-4AB4-B1AA-3E814E97E25C}" destId="{94A98E90-1C6C-4882-AF00-68F8D99263DB}" srcOrd="2" destOrd="0" presId="urn:microsoft.com/office/officeart/2005/8/layout/vProcess5"/>
    <dgm:cxn modelId="{0B275B4B-4B7F-4DE0-B278-98EADB769E8A}" type="presParOf" srcId="{41879340-F9B8-4AB4-B1AA-3E814E97E25C}" destId="{268016DB-7E53-4F92-BC45-74F507791A7B}" srcOrd="3" destOrd="0" presId="urn:microsoft.com/office/officeart/2005/8/layout/vProcess5"/>
    <dgm:cxn modelId="{0208F525-9148-4787-BF50-7420389676EB}" type="presParOf" srcId="{41879340-F9B8-4AB4-B1AA-3E814E97E25C}" destId="{33EDF26B-C76B-469A-AA74-746BAB35154D}" srcOrd="4" destOrd="0" presId="urn:microsoft.com/office/officeart/2005/8/layout/vProcess5"/>
    <dgm:cxn modelId="{A27C544A-749F-4C21-9847-59F3B89A5CBC}" type="presParOf" srcId="{41879340-F9B8-4AB4-B1AA-3E814E97E25C}" destId="{60651020-AA7C-45FC-8D2C-8BE04EAFF1C9}" srcOrd="5" destOrd="0" presId="urn:microsoft.com/office/officeart/2005/8/layout/vProcess5"/>
    <dgm:cxn modelId="{90748D47-6CF5-47C0-B00A-9181AB85B067}" type="presParOf" srcId="{41879340-F9B8-4AB4-B1AA-3E814E97E25C}" destId="{9B6771C4-9CCB-4A8A-A1A7-4CA80B81CB64}" srcOrd="6" destOrd="0" presId="urn:microsoft.com/office/officeart/2005/8/layout/vProcess5"/>
    <dgm:cxn modelId="{4DA765C9-219D-4C09-ADE8-DBC3314AE7D5}" type="presParOf" srcId="{41879340-F9B8-4AB4-B1AA-3E814E97E25C}" destId="{05154B10-14B9-402A-BC1D-0968D37F034B}" srcOrd="7" destOrd="0" presId="urn:microsoft.com/office/officeart/2005/8/layout/vProcess5"/>
    <dgm:cxn modelId="{7A55E2F9-324D-4C9B-BA30-E323C3B9B904}" type="presParOf" srcId="{41879340-F9B8-4AB4-B1AA-3E814E97E25C}" destId="{687BD2C9-3033-4016-BB18-8CACF1A29745}" srcOrd="8" destOrd="0" presId="urn:microsoft.com/office/officeart/2005/8/layout/vProcess5"/>
    <dgm:cxn modelId="{3640753B-9561-4944-8FAC-969FFB7A02F2}" type="presParOf" srcId="{41879340-F9B8-4AB4-B1AA-3E814E97E25C}" destId="{F8B4BAF5-1C02-484A-97D6-CB2EE1D94C88}" srcOrd="9" destOrd="0" presId="urn:microsoft.com/office/officeart/2005/8/layout/vProcess5"/>
    <dgm:cxn modelId="{1201B6EE-FF38-4440-A639-BE2149947C72}" type="presParOf" srcId="{41879340-F9B8-4AB4-B1AA-3E814E97E25C}" destId="{BC358A15-4E14-4F66-AA82-0F4B5DEBF65F}" srcOrd="10" destOrd="0" presId="urn:microsoft.com/office/officeart/2005/8/layout/vProcess5"/>
    <dgm:cxn modelId="{F73BF3F1-1CD7-4115-9B5D-80F089FCFEBE}" type="presParOf" srcId="{41879340-F9B8-4AB4-B1AA-3E814E97E25C}" destId="{8752B041-4F92-4DB6-B3E8-5BC13BAA16C1}"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90A4A-5D5B-4CD4-8E48-949739EA9EEB}">
      <dsp:nvSpPr>
        <dsp:cNvPr id="0" name=""/>
        <dsp:cNvSpPr/>
      </dsp:nvSpPr>
      <dsp:spPr>
        <a:xfrm>
          <a:off x="0" y="0"/>
          <a:ext cx="6106278" cy="867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Core Java Annotation, Types &amp; Example</a:t>
          </a:r>
          <a:endParaRPr lang="en-IN" sz="2400" kern="1200" dirty="0"/>
        </a:p>
      </dsp:txBody>
      <dsp:txXfrm>
        <a:off x="25403" y="25403"/>
        <a:ext cx="5097065" cy="816530"/>
      </dsp:txXfrm>
    </dsp:sp>
    <dsp:sp modelId="{94A98E90-1C6C-4882-AF00-68F8D99263DB}">
      <dsp:nvSpPr>
        <dsp:cNvPr id="0" name=""/>
        <dsp:cNvSpPr/>
      </dsp:nvSpPr>
      <dsp:spPr>
        <a:xfrm>
          <a:off x="511400" y="1025033"/>
          <a:ext cx="6106278" cy="867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Annotation Based DI in Spring</a:t>
          </a:r>
          <a:endParaRPr lang="en-IN" sz="2400" kern="1200" dirty="0"/>
        </a:p>
      </dsp:txBody>
      <dsp:txXfrm>
        <a:off x="536803" y="1050436"/>
        <a:ext cx="4980302" cy="816530"/>
      </dsp:txXfrm>
    </dsp:sp>
    <dsp:sp modelId="{268016DB-7E53-4F92-BC45-74F507791A7B}">
      <dsp:nvSpPr>
        <dsp:cNvPr id="0" name=""/>
        <dsp:cNvSpPr/>
      </dsp:nvSpPr>
      <dsp:spPr>
        <a:xfrm>
          <a:off x="1015168" y="2050067"/>
          <a:ext cx="6106278" cy="867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Java </a:t>
          </a:r>
          <a:r>
            <a:rPr lang="en-US" sz="2400" kern="1200" dirty="0" err="1" smtClean="0"/>
            <a:t>Config</a:t>
          </a:r>
          <a:r>
            <a:rPr lang="en-US" sz="2400" kern="1200" dirty="0" smtClean="0"/>
            <a:t> Based DI in Spring</a:t>
          </a:r>
          <a:endParaRPr lang="en-IN" sz="2400" kern="1200" dirty="0"/>
        </a:p>
      </dsp:txBody>
      <dsp:txXfrm>
        <a:off x="1040571" y="2075470"/>
        <a:ext cx="4987935" cy="816530"/>
      </dsp:txXfrm>
    </dsp:sp>
    <dsp:sp modelId="{33EDF26B-C76B-469A-AA74-746BAB35154D}">
      <dsp:nvSpPr>
        <dsp:cNvPr id="0" name=""/>
        <dsp:cNvSpPr/>
      </dsp:nvSpPr>
      <dsp:spPr>
        <a:xfrm>
          <a:off x="1526569" y="3075101"/>
          <a:ext cx="6106278" cy="8673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Resources</a:t>
          </a:r>
          <a:endParaRPr lang="en-IN" sz="2400" kern="1200" dirty="0"/>
        </a:p>
      </dsp:txBody>
      <dsp:txXfrm>
        <a:off x="1551972" y="3100504"/>
        <a:ext cx="4980302" cy="816530"/>
      </dsp:txXfrm>
    </dsp:sp>
    <dsp:sp modelId="{60651020-AA7C-45FC-8D2C-8BE04EAFF1C9}">
      <dsp:nvSpPr>
        <dsp:cNvPr id="0" name=""/>
        <dsp:cNvSpPr/>
      </dsp:nvSpPr>
      <dsp:spPr>
        <a:xfrm>
          <a:off x="5542509" y="664300"/>
          <a:ext cx="563768" cy="56376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dirty="0"/>
        </a:p>
      </dsp:txBody>
      <dsp:txXfrm>
        <a:off x="5669357" y="664300"/>
        <a:ext cx="310072" cy="424235"/>
      </dsp:txXfrm>
    </dsp:sp>
    <dsp:sp modelId="{9B6771C4-9CCB-4A8A-A1A7-4CA80B81CB64}">
      <dsp:nvSpPr>
        <dsp:cNvPr id="0" name=""/>
        <dsp:cNvSpPr/>
      </dsp:nvSpPr>
      <dsp:spPr>
        <a:xfrm>
          <a:off x="6053910" y="1689334"/>
          <a:ext cx="563768" cy="56376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dirty="0"/>
        </a:p>
      </dsp:txBody>
      <dsp:txXfrm>
        <a:off x="6180758" y="1689334"/>
        <a:ext cx="310072" cy="424235"/>
      </dsp:txXfrm>
    </dsp:sp>
    <dsp:sp modelId="{05154B10-14B9-402A-BC1D-0968D37F034B}">
      <dsp:nvSpPr>
        <dsp:cNvPr id="0" name=""/>
        <dsp:cNvSpPr/>
      </dsp:nvSpPr>
      <dsp:spPr>
        <a:xfrm>
          <a:off x="6557678" y="2714368"/>
          <a:ext cx="563768" cy="56376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dirty="0"/>
        </a:p>
      </dsp:txBody>
      <dsp:txXfrm>
        <a:off x="6684526" y="2714368"/>
        <a:ext cx="310072" cy="4242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A1D1-5806-451F-9066-0CD2DFD0869B}" type="datetimeFigureOut">
              <a:rPr lang="en-IN" smtClean="0"/>
              <a:t>17-10-2013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C77357-EB70-4F94-846C-4CA55E05C838}" type="slidenum">
              <a:rPr lang="en-IN" smtClean="0"/>
              <a:t>‹#›</a:t>
            </a:fld>
            <a:endParaRPr lang="en-IN" dirty="0"/>
          </a:p>
        </p:txBody>
      </p:sp>
    </p:spTree>
    <p:extLst>
      <p:ext uri="{BB962C8B-B14F-4D97-AF65-F5344CB8AC3E}">
        <p14:creationId xmlns:p14="http://schemas.microsoft.com/office/powerpoint/2010/main" val="327264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sz="1200" b="0" i="0" kern="1200" dirty="0" smtClean="0">
                <a:solidFill>
                  <a:schemeClr val="tx1"/>
                </a:solidFill>
                <a:effectLst/>
                <a:latin typeface="+mn-lt"/>
                <a:ea typeface="+mn-ea"/>
                <a:cs typeface="+mn-cs"/>
              </a:rPr>
              <a:t>Annotation injection is performed </a:t>
            </a:r>
            <a:r>
              <a:rPr lang="en-IN" sz="1200" b="0" i="1" kern="1200" dirty="0" smtClean="0">
                <a:solidFill>
                  <a:schemeClr val="tx1"/>
                </a:solidFill>
                <a:effectLst/>
                <a:latin typeface="+mn-lt"/>
                <a:ea typeface="+mn-ea"/>
                <a:cs typeface="+mn-cs"/>
              </a:rPr>
              <a:t>before</a:t>
            </a:r>
            <a:r>
              <a:rPr lang="en-IN" sz="1200" b="0" i="0" kern="1200" dirty="0" smtClean="0">
                <a:solidFill>
                  <a:schemeClr val="tx1"/>
                </a:solidFill>
                <a:effectLst/>
                <a:latin typeface="+mn-lt"/>
                <a:ea typeface="+mn-ea"/>
                <a:cs typeface="+mn-cs"/>
              </a:rPr>
              <a:t> XML injection, thus the latter configuration will override the former for properties wired through both approaches.</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fontAlgn="base"/>
            <a:r>
              <a:rPr lang="en-IN" sz="1200" b="1" i="0" kern="1200" dirty="0" smtClean="0">
                <a:solidFill>
                  <a:schemeClr val="tx1"/>
                </a:solidFill>
                <a:effectLst/>
                <a:latin typeface="+mn-lt"/>
                <a:ea typeface="+mn-ea"/>
                <a:cs typeface="+mn-cs"/>
              </a:rPr>
              <a:t>all</a:t>
            </a:r>
            <a:r>
              <a:rPr lang="en-IN" sz="1200" b="0" i="0" kern="1200" dirty="0" smtClean="0">
                <a:solidFill>
                  <a:schemeClr val="tx1"/>
                </a:solidFill>
                <a:effectLst/>
                <a:latin typeface="+mn-lt"/>
                <a:ea typeface="+mn-ea"/>
                <a:cs typeface="+mn-cs"/>
              </a:rPr>
              <a:t> to suppress all warnings</a:t>
            </a:r>
          </a:p>
          <a:p>
            <a:pPr fontAlgn="base"/>
            <a:r>
              <a:rPr lang="en-IN" sz="1200" b="1" i="0" kern="1200" dirty="0" smtClean="0">
                <a:solidFill>
                  <a:schemeClr val="tx1"/>
                </a:solidFill>
                <a:effectLst/>
                <a:latin typeface="+mn-lt"/>
                <a:ea typeface="+mn-ea"/>
                <a:cs typeface="+mn-cs"/>
              </a:rPr>
              <a:t>boxing</a:t>
            </a:r>
            <a:r>
              <a:rPr lang="en-IN" sz="1200" b="0" i="0" kern="1200" dirty="0" smtClean="0">
                <a:solidFill>
                  <a:schemeClr val="tx1"/>
                </a:solidFill>
                <a:effectLst/>
                <a:latin typeface="+mn-lt"/>
                <a:ea typeface="+mn-ea"/>
                <a:cs typeface="+mn-cs"/>
              </a:rPr>
              <a:t> to suppress warnings relative to boxing/unboxing operations</a:t>
            </a:r>
          </a:p>
          <a:p>
            <a:pPr fontAlgn="base"/>
            <a:r>
              <a:rPr lang="en-IN" sz="1200" b="1" i="0" kern="1200" dirty="0" smtClean="0">
                <a:solidFill>
                  <a:schemeClr val="tx1"/>
                </a:solidFill>
                <a:effectLst/>
                <a:latin typeface="+mn-lt"/>
                <a:ea typeface="+mn-ea"/>
                <a:cs typeface="+mn-cs"/>
              </a:rPr>
              <a:t>cast</a:t>
            </a:r>
            <a:r>
              <a:rPr lang="en-IN" sz="1200" b="0" i="0" kern="1200" dirty="0" smtClean="0">
                <a:solidFill>
                  <a:schemeClr val="tx1"/>
                </a:solidFill>
                <a:effectLst/>
                <a:latin typeface="+mn-lt"/>
                <a:ea typeface="+mn-ea"/>
                <a:cs typeface="+mn-cs"/>
              </a:rPr>
              <a:t> to suppress warnings relative to cast operations</a:t>
            </a:r>
          </a:p>
          <a:p>
            <a:pPr fontAlgn="base"/>
            <a:r>
              <a:rPr lang="en-IN" sz="1200" b="1" i="0" kern="1200" dirty="0" err="1" smtClean="0">
                <a:solidFill>
                  <a:schemeClr val="tx1"/>
                </a:solidFill>
                <a:effectLst/>
                <a:latin typeface="+mn-lt"/>
                <a:ea typeface="+mn-ea"/>
                <a:cs typeface="+mn-cs"/>
              </a:rPr>
              <a:t>dep-ann</a:t>
            </a:r>
            <a:r>
              <a:rPr lang="en-IN" sz="1200" b="0" i="0" kern="1200" dirty="0" smtClean="0">
                <a:solidFill>
                  <a:schemeClr val="tx1"/>
                </a:solidFill>
                <a:effectLst/>
                <a:latin typeface="+mn-lt"/>
                <a:ea typeface="+mn-ea"/>
                <a:cs typeface="+mn-cs"/>
              </a:rPr>
              <a:t> to suppress warnings relative to deprecated annotation</a:t>
            </a:r>
          </a:p>
          <a:p>
            <a:pPr fontAlgn="base"/>
            <a:r>
              <a:rPr lang="en-IN" sz="1200" b="1" i="0" kern="1200" dirty="0" smtClean="0">
                <a:solidFill>
                  <a:schemeClr val="tx1"/>
                </a:solidFill>
                <a:effectLst/>
                <a:latin typeface="+mn-lt"/>
                <a:ea typeface="+mn-ea"/>
                <a:cs typeface="+mn-cs"/>
              </a:rPr>
              <a:t>deprecation</a:t>
            </a:r>
            <a:r>
              <a:rPr lang="en-IN" sz="1200" b="0" i="0" kern="1200" dirty="0" smtClean="0">
                <a:solidFill>
                  <a:schemeClr val="tx1"/>
                </a:solidFill>
                <a:effectLst/>
                <a:latin typeface="+mn-lt"/>
                <a:ea typeface="+mn-ea"/>
                <a:cs typeface="+mn-cs"/>
              </a:rPr>
              <a:t> to suppress warnings relative to deprecation</a:t>
            </a:r>
          </a:p>
          <a:p>
            <a:pPr fontAlgn="base"/>
            <a:r>
              <a:rPr lang="en-IN" sz="1200" b="1" i="0" kern="1200" dirty="0" err="1" smtClean="0">
                <a:solidFill>
                  <a:schemeClr val="tx1"/>
                </a:solidFill>
                <a:effectLst/>
                <a:latin typeface="+mn-lt"/>
                <a:ea typeface="+mn-ea"/>
                <a:cs typeface="+mn-cs"/>
              </a:rPr>
              <a:t>fallthrough</a:t>
            </a:r>
            <a:r>
              <a:rPr lang="en-IN" sz="1200" b="0" i="0" kern="1200" dirty="0" smtClean="0">
                <a:solidFill>
                  <a:schemeClr val="tx1"/>
                </a:solidFill>
                <a:effectLst/>
                <a:latin typeface="+mn-lt"/>
                <a:ea typeface="+mn-ea"/>
                <a:cs typeface="+mn-cs"/>
              </a:rPr>
              <a:t> to suppress warnings relative to missing breaks in switch statements</a:t>
            </a:r>
          </a:p>
          <a:p>
            <a:pPr fontAlgn="base"/>
            <a:r>
              <a:rPr lang="en-IN" sz="1200" b="1" i="0" kern="1200" dirty="0" smtClean="0">
                <a:solidFill>
                  <a:schemeClr val="tx1"/>
                </a:solidFill>
                <a:effectLst/>
                <a:latin typeface="+mn-lt"/>
                <a:ea typeface="+mn-ea"/>
                <a:cs typeface="+mn-cs"/>
              </a:rPr>
              <a:t>finally</a:t>
            </a:r>
            <a:r>
              <a:rPr lang="en-IN" sz="1200" b="0" i="0" kern="1200" dirty="0" smtClean="0">
                <a:solidFill>
                  <a:schemeClr val="tx1"/>
                </a:solidFill>
                <a:effectLst/>
                <a:latin typeface="+mn-lt"/>
                <a:ea typeface="+mn-ea"/>
                <a:cs typeface="+mn-cs"/>
              </a:rPr>
              <a:t> to suppress warnings relative to finally block that don’t return</a:t>
            </a:r>
          </a:p>
          <a:p>
            <a:pPr fontAlgn="base"/>
            <a:r>
              <a:rPr lang="en-IN" sz="1200" b="1" i="0" kern="1200" dirty="0" smtClean="0">
                <a:solidFill>
                  <a:schemeClr val="tx1"/>
                </a:solidFill>
                <a:effectLst/>
                <a:latin typeface="+mn-lt"/>
                <a:ea typeface="+mn-ea"/>
                <a:cs typeface="+mn-cs"/>
              </a:rPr>
              <a:t>hiding</a:t>
            </a:r>
            <a:r>
              <a:rPr lang="en-IN" sz="1200" b="0" i="0" kern="1200" dirty="0" smtClean="0">
                <a:solidFill>
                  <a:schemeClr val="tx1"/>
                </a:solidFill>
                <a:effectLst/>
                <a:latin typeface="+mn-lt"/>
                <a:ea typeface="+mn-ea"/>
                <a:cs typeface="+mn-cs"/>
              </a:rPr>
              <a:t> to suppress warnings relative to locals that hide variable</a:t>
            </a:r>
          </a:p>
          <a:p>
            <a:pPr fontAlgn="base"/>
            <a:r>
              <a:rPr lang="en-IN" sz="1200" b="1" i="0" kern="1200" dirty="0" smtClean="0">
                <a:solidFill>
                  <a:schemeClr val="tx1"/>
                </a:solidFill>
                <a:effectLst/>
                <a:latin typeface="+mn-lt"/>
                <a:ea typeface="+mn-ea"/>
                <a:cs typeface="+mn-cs"/>
              </a:rPr>
              <a:t>incomplete-switch</a:t>
            </a:r>
            <a:r>
              <a:rPr lang="en-IN" sz="1200" b="0" i="0" kern="1200" dirty="0" smtClean="0">
                <a:solidFill>
                  <a:schemeClr val="tx1"/>
                </a:solidFill>
                <a:effectLst/>
                <a:latin typeface="+mn-lt"/>
                <a:ea typeface="+mn-ea"/>
                <a:cs typeface="+mn-cs"/>
              </a:rPr>
              <a:t> to suppress warnings relative to missing entries in a switch statement (</a:t>
            </a:r>
            <a:r>
              <a:rPr lang="en-IN" sz="1200" b="0" i="0" kern="1200" dirty="0" err="1" smtClean="0">
                <a:solidFill>
                  <a:schemeClr val="tx1"/>
                </a:solidFill>
                <a:effectLst/>
                <a:latin typeface="+mn-lt"/>
                <a:ea typeface="+mn-ea"/>
                <a:cs typeface="+mn-cs"/>
              </a:rPr>
              <a:t>enum</a:t>
            </a:r>
            <a:r>
              <a:rPr lang="en-IN" sz="1200" b="0" i="0" kern="1200" dirty="0" smtClean="0">
                <a:solidFill>
                  <a:schemeClr val="tx1"/>
                </a:solidFill>
                <a:effectLst/>
                <a:latin typeface="+mn-lt"/>
                <a:ea typeface="+mn-ea"/>
                <a:cs typeface="+mn-cs"/>
              </a:rPr>
              <a:t> case)</a:t>
            </a:r>
          </a:p>
          <a:p>
            <a:pPr fontAlgn="base"/>
            <a:r>
              <a:rPr lang="en-IN" sz="1200" b="1" i="0" kern="1200" dirty="0" err="1" smtClean="0">
                <a:solidFill>
                  <a:schemeClr val="tx1"/>
                </a:solidFill>
                <a:effectLst/>
                <a:latin typeface="+mn-lt"/>
                <a:ea typeface="+mn-ea"/>
                <a:cs typeface="+mn-cs"/>
              </a:rPr>
              <a:t>nls</a:t>
            </a:r>
            <a:r>
              <a:rPr lang="en-IN" sz="1200" b="0" i="0" kern="1200" dirty="0" smtClean="0">
                <a:solidFill>
                  <a:schemeClr val="tx1"/>
                </a:solidFill>
                <a:effectLst/>
                <a:latin typeface="+mn-lt"/>
                <a:ea typeface="+mn-ea"/>
                <a:cs typeface="+mn-cs"/>
              </a:rPr>
              <a:t> to suppress warnings relative to non-</a:t>
            </a:r>
            <a:r>
              <a:rPr lang="en-IN" sz="1200" b="0" i="0" kern="1200" dirty="0" err="1" smtClean="0">
                <a:solidFill>
                  <a:schemeClr val="tx1"/>
                </a:solidFill>
                <a:effectLst/>
                <a:latin typeface="+mn-lt"/>
                <a:ea typeface="+mn-ea"/>
                <a:cs typeface="+mn-cs"/>
              </a:rPr>
              <a:t>nls</a:t>
            </a:r>
            <a:r>
              <a:rPr lang="en-IN" sz="1200" b="0" i="0" kern="1200" dirty="0" smtClean="0">
                <a:solidFill>
                  <a:schemeClr val="tx1"/>
                </a:solidFill>
                <a:effectLst/>
                <a:latin typeface="+mn-lt"/>
                <a:ea typeface="+mn-ea"/>
                <a:cs typeface="+mn-cs"/>
              </a:rPr>
              <a:t> string literals</a:t>
            </a:r>
          </a:p>
          <a:p>
            <a:pPr fontAlgn="base"/>
            <a:r>
              <a:rPr lang="en-IN" sz="1200" b="1" i="0" kern="1200" dirty="0" smtClean="0">
                <a:solidFill>
                  <a:schemeClr val="tx1"/>
                </a:solidFill>
                <a:effectLst/>
                <a:latin typeface="+mn-lt"/>
                <a:ea typeface="+mn-ea"/>
                <a:cs typeface="+mn-cs"/>
              </a:rPr>
              <a:t>null</a:t>
            </a:r>
            <a:r>
              <a:rPr lang="en-IN" sz="1200" b="0" i="0" kern="1200" dirty="0" smtClean="0">
                <a:solidFill>
                  <a:schemeClr val="tx1"/>
                </a:solidFill>
                <a:effectLst/>
                <a:latin typeface="+mn-lt"/>
                <a:ea typeface="+mn-ea"/>
                <a:cs typeface="+mn-cs"/>
              </a:rPr>
              <a:t> to suppress warnings relative to null analysis</a:t>
            </a:r>
          </a:p>
          <a:p>
            <a:pPr fontAlgn="base"/>
            <a:r>
              <a:rPr lang="en-IN" sz="1200" b="1" i="0" kern="1200" dirty="0" smtClean="0">
                <a:solidFill>
                  <a:schemeClr val="tx1"/>
                </a:solidFill>
                <a:effectLst/>
                <a:latin typeface="+mn-lt"/>
                <a:ea typeface="+mn-ea"/>
                <a:cs typeface="+mn-cs"/>
              </a:rPr>
              <a:t>restriction</a:t>
            </a:r>
            <a:r>
              <a:rPr lang="en-IN" sz="1200" b="0" i="0" kern="1200" dirty="0" smtClean="0">
                <a:solidFill>
                  <a:schemeClr val="tx1"/>
                </a:solidFill>
                <a:effectLst/>
                <a:latin typeface="+mn-lt"/>
                <a:ea typeface="+mn-ea"/>
                <a:cs typeface="+mn-cs"/>
              </a:rPr>
              <a:t> to suppress warnings relative to usage of discouraged or forbidden references</a:t>
            </a:r>
          </a:p>
          <a:p>
            <a:pPr fontAlgn="base"/>
            <a:r>
              <a:rPr lang="en-IN" sz="1200" b="1" i="0" kern="1200" dirty="0" smtClean="0">
                <a:solidFill>
                  <a:schemeClr val="tx1"/>
                </a:solidFill>
                <a:effectLst/>
                <a:latin typeface="+mn-lt"/>
                <a:ea typeface="+mn-ea"/>
                <a:cs typeface="+mn-cs"/>
              </a:rPr>
              <a:t>serial</a:t>
            </a:r>
            <a:r>
              <a:rPr lang="en-IN" sz="1200" b="0" i="0" kern="1200" dirty="0" smtClean="0">
                <a:solidFill>
                  <a:schemeClr val="tx1"/>
                </a:solidFill>
                <a:effectLst/>
                <a:latin typeface="+mn-lt"/>
                <a:ea typeface="+mn-ea"/>
                <a:cs typeface="+mn-cs"/>
              </a:rPr>
              <a:t> to suppress warnings relative to missing </a:t>
            </a:r>
            <a:r>
              <a:rPr lang="en-IN" sz="1200" b="0" i="0" kern="1200" dirty="0" err="1" smtClean="0">
                <a:solidFill>
                  <a:schemeClr val="tx1"/>
                </a:solidFill>
                <a:effectLst/>
                <a:latin typeface="+mn-lt"/>
                <a:ea typeface="+mn-ea"/>
                <a:cs typeface="+mn-cs"/>
              </a:rPr>
              <a:t>serialVersionUID</a:t>
            </a:r>
            <a:r>
              <a:rPr lang="en-IN" sz="1200" b="0" i="0" kern="1200" dirty="0" smtClean="0">
                <a:solidFill>
                  <a:schemeClr val="tx1"/>
                </a:solidFill>
                <a:effectLst/>
                <a:latin typeface="+mn-lt"/>
                <a:ea typeface="+mn-ea"/>
                <a:cs typeface="+mn-cs"/>
              </a:rPr>
              <a:t> field for a </a:t>
            </a:r>
            <a:r>
              <a:rPr lang="en-IN" sz="1200" b="0" i="0" kern="1200" dirty="0" err="1" smtClean="0">
                <a:solidFill>
                  <a:schemeClr val="tx1"/>
                </a:solidFill>
                <a:effectLst/>
                <a:latin typeface="+mn-lt"/>
                <a:ea typeface="+mn-ea"/>
                <a:cs typeface="+mn-cs"/>
              </a:rPr>
              <a:t>serializable</a:t>
            </a:r>
            <a:r>
              <a:rPr lang="en-IN" sz="1200" b="0" i="0" kern="1200" dirty="0" smtClean="0">
                <a:solidFill>
                  <a:schemeClr val="tx1"/>
                </a:solidFill>
                <a:effectLst/>
                <a:latin typeface="+mn-lt"/>
                <a:ea typeface="+mn-ea"/>
                <a:cs typeface="+mn-cs"/>
              </a:rPr>
              <a:t> class</a:t>
            </a:r>
          </a:p>
          <a:p>
            <a:pPr fontAlgn="base"/>
            <a:r>
              <a:rPr lang="en-IN" sz="1200" b="1" i="0" kern="1200" dirty="0" smtClean="0">
                <a:solidFill>
                  <a:schemeClr val="tx1"/>
                </a:solidFill>
                <a:effectLst/>
                <a:latin typeface="+mn-lt"/>
                <a:ea typeface="+mn-ea"/>
                <a:cs typeface="+mn-cs"/>
              </a:rPr>
              <a:t>static-access</a:t>
            </a:r>
            <a:r>
              <a:rPr lang="en-IN" sz="1200" b="0" i="0" kern="1200" dirty="0" smtClean="0">
                <a:solidFill>
                  <a:schemeClr val="tx1"/>
                </a:solidFill>
                <a:effectLst/>
                <a:latin typeface="+mn-lt"/>
                <a:ea typeface="+mn-ea"/>
                <a:cs typeface="+mn-cs"/>
              </a:rPr>
              <a:t> to suppress warnings relative to incorrect static access</a:t>
            </a:r>
          </a:p>
          <a:p>
            <a:pPr fontAlgn="base"/>
            <a:r>
              <a:rPr lang="en-IN" sz="1200" b="1" i="0" kern="1200" dirty="0" smtClean="0">
                <a:solidFill>
                  <a:schemeClr val="tx1"/>
                </a:solidFill>
                <a:effectLst/>
                <a:latin typeface="+mn-lt"/>
                <a:ea typeface="+mn-ea"/>
                <a:cs typeface="+mn-cs"/>
              </a:rPr>
              <a:t>synthetic-access</a:t>
            </a:r>
            <a:r>
              <a:rPr lang="en-IN" sz="1200" b="0" i="0" kern="1200" dirty="0" smtClean="0">
                <a:solidFill>
                  <a:schemeClr val="tx1"/>
                </a:solidFill>
                <a:effectLst/>
                <a:latin typeface="+mn-lt"/>
                <a:ea typeface="+mn-ea"/>
                <a:cs typeface="+mn-cs"/>
              </a:rPr>
              <a:t> to suppress warnings relative to </a:t>
            </a:r>
            <a:r>
              <a:rPr lang="en-IN" sz="1200" b="0" i="0" kern="1200" dirty="0" err="1" smtClean="0">
                <a:solidFill>
                  <a:schemeClr val="tx1"/>
                </a:solidFill>
                <a:effectLst/>
                <a:latin typeface="+mn-lt"/>
                <a:ea typeface="+mn-ea"/>
                <a:cs typeface="+mn-cs"/>
              </a:rPr>
              <a:t>unoptimized</a:t>
            </a:r>
            <a:r>
              <a:rPr lang="en-IN" sz="1200" b="0" i="0" kern="1200" dirty="0" smtClean="0">
                <a:solidFill>
                  <a:schemeClr val="tx1"/>
                </a:solidFill>
                <a:effectLst/>
                <a:latin typeface="+mn-lt"/>
                <a:ea typeface="+mn-ea"/>
                <a:cs typeface="+mn-cs"/>
              </a:rPr>
              <a:t> access from inner classes</a:t>
            </a:r>
          </a:p>
          <a:p>
            <a:pPr fontAlgn="base"/>
            <a:r>
              <a:rPr lang="en-IN" sz="1200" b="1" i="0" kern="1200" dirty="0" smtClean="0">
                <a:solidFill>
                  <a:schemeClr val="tx1"/>
                </a:solidFill>
                <a:effectLst/>
                <a:latin typeface="+mn-lt"/>
                <a:ea typeface="+mn-ea"/>
                <a:cs typeface="+mn-cs"/>
              </a:rPr>
              <a:t>unchecked</a:t>
            </a:r>
            <a:r>
              <a:rPr lang="en-IN" sz="1200" b="0" i="0" kern="1200" dirty="0" smtClean="0">
                <a:solidFill>
                  <a:schemeClr val="tx1"/>
                </a:solidFill>
                <a:effectLst/>
                <a:latin typeface="+mn-lt"/>
                <a:ea typeface="+mn-ea"/>
                <a:cs typeface="+mn-cs"/>
              </a:rPr>
              <a:t> to suppress warnings relative to unchecked operations</a:t>
            </a:r>
          </a:p>
          <a:p>
            <a:pPr fontAlgn="base"/>
            <a:r>
              <a:rPr lang="en-IN" sz="1200" b="1" i="0" kern="1200" dirty="0" smtClean="0">
                <a:solidFill>
                  <a:schemeClr val="tx1"/>
                </a:solidFill>
                <a:effectLst/>
                <a:latin typeface="+mn-lt"/>
                <a:ea typeface="+mn-ea"/>
                <a:cs typeface="+mn-cs"/>
              </a:rPr>
              <a:t>unqualified-field-access</a:t>
            </a:r>
            <a:r>
              <a:rPr lang="en-IN" sz="1200" b="0" i="0" kern="1200" dirty="0" smtClean="0">
                <a:solidFill>
                  <a:schemeClr val="tx1"/>
                </a:solidFill>
                <a:effectLst/>
                <a:latin typeface="+mn-lt"/>
                <a:ea typeface="+mn-ea"/>
                <a:cs typeface="+mn-cs"/>
              </a:rPr>
              <a:t> to suppress warnings relative to field access unqualified</a:t>
            </a:r>
          </a:p>
          <a:p>
            <a:pPr fontAlgn="base"/>
            <a:r>
              <a:rPr lang="en-IN" sz="1200" b="1" i="0" kern="1200" dirty="0" smtClean="0">
                <a:solidFill>
                  <a:schemeClr val="tx1"/>
                </a:solidFill>
                <a:effectLst/>
                <a:latin typeface="+mn-lt"/>
                <a:ea typeface="+mn-ea"/>
                <a:cs typeface="+mn-cs"/>
              </a:rPr>
              <a:t>unused</a:t>
            </a:r>
            <a:r>
              <a:rPr lang="en-IN" sz="1200" b="0" i="0" kern="1200" dirty="0" smtClean="0">
                <a:solidFill>
                  <a:schemeClr val="tx1"/>
                </a:solidFill>
                <a:effectLst/>
                <a:latin typeface="+mn-lt"/>
                <a:ea typeface="+mn-ea"/>
                <a:cs typeface="+mn-cs"/>
              </a:rPr>
              <a:t> to suppress warnings relative to unused code</a:t>
            </a:r>
            <a:endParaRPr lang="en-IN" sz="1200" b="0" i="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fontAlgn="base"/>
            <a:r>
              <a:rPr lang="en-IN" sz="1200" b="1" i="0" kern="1200" dirty="0" smtClean="0">
                <a:solidFill>
                  <a:schemeClr val="tx1"/>
                </a:solidFill>
                <a:effectLst/>
                <a:latin typeface="+mn-lt"/>
                <a:ea typeface="+mn-ea"/>
                <a:cs typeface="+mn-cs"/>
              </a:rPr>
              <a:t>all</a:t>
            </a:r>
            <a:r>
              <a:rPr lang="en-IN" sz="1200" b="0" i="0" kern="1200" dirty="0" smtClean="0">
                <a:solidFill>
                  <a:schemeClr val="tx1"/>
                </a:solidFill>
                <a:effectLst/>
                <a:latin typeface="+mn-lt"/>
                <a:ea typeface="+mn-ea"/>
                <a:cs typeface="+mn-cs"/>
              </a:rPr>
              <a:t> to suppress all warnings</a:t>
            </a:r>
          </a:p>
          <a:p>
            <a:pPr fontAlgn="base"/>
            <a:r>
              <a:rPr lang="en-IN" sz="1200" b="1" i="0" kern="1200" dirty="0" smtClean="0">
                <a:solidFill>
                  <a:schemeClr val="tx1"/>
                </a:solidFill>
                <a:effectLst/>
                <a:latin typeface="+mn-lt"/>
                <a:ea typeface="+mn-ea"/>
                <a:cs typeface="+mn-cs"/>
              </a:rPr>
              <a:t>boxing</a:t>
            </a:r>
            <a:r>
              <a:rPr lang="en-IN" sz="1200" b="0" i="0" kern="1200" dirty="0" smtClean="0">
                <a:solidFill>
                  <a:schemeClr val="tx1"/>
                </a:solidFill>
                <a:effectLst/>
                <a:latin typeface="+mn-lt"/>
                <a:ea typeface="+mn-ea"/>
                <a:cs typeface="+mn-cs"/>
              </a:rPr>
              <a:t> to suppress warnings relative to boxing/unboxing operations</a:t>
            </a:r>
          </a:p>
          <a:p>
            <a:pPr fontAlgn="base"/>
            <a:r>
              <a:rPr lang="en-IN" sz="1200" b="1" i="0" kern="1200" dirty="0" smtClean="0">
                <a:solidFill>
                  <a:schemeClr val="tx1"/>
                </a:solidFill>
                <a:effectLst/>
                <a:latin typeface="+mn-lt"/>
                <a:ea typeface="+mn-ea"/>
                <a:cs typeface="+mn-cs"/>
              </a:rPr>
              <a:t>cast</a:t>
            </a:r>
            <a:r>
              <a:rPr lang="en-IN" sz="1200" b="0" i="0" kern="1200" dirty="0" smtClean="0">
                <a:solidFill>
                  <a:schemeClr val="tx1"/>
                </a:solidFill>
                <a:effectLst/>
                <a:latin typeface="+mn-lt"/>
                <a:ea typeface="+mn-ea"/>
                <a:cs typeface="+mn-cs"/>
              </a:rPr>
              <a:t> to suppress warnings relative to cast operations</a:t>
            </a:r>
          </a:p>
          <a:p>
            <a:pPr fontAlgn="base"/>
            <a:r>
              <a:rPr lang="en-IN" sz="1200" b="1" i="0" kern="1200" dirty="0" err="1" smtClean="0">
                <a:solidFill>
                  <a:schemeClr val="tx1"/>
                </a:solidFill>
                <a:effectLst/>
                <a:latin typeface="+mn-lt"/>
                <a:ea typeface="+mn-ea"/>
                <a:cs typeface="+mn-cs"/>
              </a:rPr>
              <a:t>dep-ann</a:t>
            </a:r>
            <a:r>
              <a:rPr lang="en-IN" sz="1200" b="0" i="0" kern="1200" dirty="0" smtClean="0">
                <a:solidFill>
                  <a:schemeClr val="tx1"/>
                </a:solidFill>
                <a:effectLst/>
                <a:latin typeface="+mn-lt"/>
                <a:ea typeface="+mn-ea"/>
                <a:cs typeface="+mn-cs"/>
              </a:rPr>
              <a:t> to suppress warnings relative to deprecated annotation</a:t>
            </a:r>
          </a:p>
          <a:p>
            <a:pPr fontAlgn="base"/>
            <a:r>
              <a:rPr lang="en-IN" sz="1200" b="1" i="0" kern="1200" dirty="0" smtClean="0">
                <a:solidFill>
                  <a:schemeClr val="tx1"/>
                </a:solidFill>
                <a:effectLst/>
                <a:latin typeface="+mn-lt"/>
                <a:ea typeface="+mn-ea"/>
                <a:cs typeface="+mn-cs"/>
              </a:rPr>
              <a:t>deprecation</a:t>
            </a:r>
            <a:r>
              <a:rPr lang="en-IN" sz="1200" b="0" i="0" kern="1200" dirty="0" smtClean="0">
                <a:solidFill>
                  <a:schemeClr val="tx1"/>
                </a:solidFill>
                <a:effectLst/>
                <a:latin typeface="+mn-lt"/>
                <a:ea typeface="+mn-ea"/>
                <a:cs typeface="+mn-cs"/>
              </a:rPr>
              <a:t> to suppress warnings relative to deprecation</a:t>
            </a:r>
          </a:p>
          <a:p>
            <a:pPr fontAlgn="base"/>
            <a:r>
              <a:rPr lang="en-IN" sz="1200" b="1" i="0" kern="1200" dirty="0" err="1" smtClean="0">
                <a:solidFill>
                  <a:schemeClr val="tx1"/>
                </a:solidFill>
                <a:effectLst/>
                <a:latin typeface="+mn-lt"/>
                <a:ea typeface="+mn-ea"/>
                <a:cs typeface="+mn-cs"/>
              </a:rPr>
              <a:t>fallthrough</a:t>
            </a:r>
            <a:r>
              <a:rPr lang="en-IN" sz="1200" b="0" i="0" kern="1200" dirty="0" smtClean="0">
                <a:solidFill>
                  <a:schemeClr val="tx1"/>
                </a:solidFill>
                <a:effectLst/>
                <a:latin typeface="+mn-lt"/>
                <a:ea typeface="+mn-ea"/>
                <a:cs typeface="+mn-cs"/>
              </a:rPr>
              <a:t> to suppress warnings relative to missing breaks in switch statements</a:t>
            </a:r>
          </a:p>
          <a:p>
            <a:pPr fontAlgn="base"/>
            <a:r>
              <a:rPr lang="en-IN" sz="1200" b="1" i="0" kern="1200" dirty="0" smtClean="0">
                <a:solidFill>
                  <a:schemeClr val="tx1"/>
                </a:solidFill>
                <a:effectLst/>
                <a:latin typeface="+mn-lt"/>
                <a:ea typeface="+mn-ea"/>
                <a:cs typeface="+mn-cs"/>
              </a:rPr>
              <a:t>finally</a:t>
            </a:r>
            <a:r>
              <a:rPr lang="en-IN" sz="1200" b="0" i="0" kern="1200" dirty="0" smtClean="0">
                <a:solidFill>
                  <a:schemeClr val="tx1"/>
                </a:solidFill>
                <a:effectLst/>
                <a:latin typeface="+mn-lt"/>
                <a:ea typeface="+mn-ea"/>
                <a:cs typeface="+mn-cs"/>
              </a:rPr>
              <a:t> to suppress warnings relative to finally block that don’t return</a:t>
            </a:r>
          </a:p>
          <a:p>
            <a:pPr fontAlgn="base"/>
            <a:r>
              <a:rPr lang="en-IN" sz="1200" b="1" i="0" kern="1200" dirty="0" smtClean="0">
                <a:solidFill>
                  <a:schemeClr val="tx1"/>
                </a:solidFill>
                <a:effectLst/>
                <a:latin typeface="+mn-lt"/>
                <a:ea typeface="+mn-ea"/>
                <a:cs typeface="+mn-cs"/>
              </a:rPr>
              <a:t>hiding</a:t>
            </a:r>
            <a:r>
              <a:rPr lang="en-IN" sz="1200" b="0" i="0" kern="1200" dirty="0" smtClean="0">
                <a:solidFill>
                  <a:schemeClr val="tx1"/>
                </a:solidFill>
                <a:effectLst/>
                <a:latin typeface="+mn-lt"/>
                <a:ea typeface="+mn-ea"/>
                <a:cs typeface="+mn-cs"/>
              </a:rPr>
              <a:t> to suppress warnings relative to locals that hide variable</a:t>
            </a:r>
          </a:p>
          <a:p>
            <a:pPr fontAlgn="base"/>
            <a:r>
              <a:rPr lang="en-IN" sz="1200" b="1" i="0" kern="1200" dirty="0" smtClean="0">
                <a:solidFill>
                  <a:schemeClr val="tx1"/>
                </a:solidFill>
                <a:effectLst/>
                <a:latin typeface="+mn-lt"/>
                <a:ea typeface="+mn-ea"/>
                <a:cs typeface="+mn-cs"/>
              </a:rPr>
              <a:t>incomplete-switch</a:t>
            </a:r>
            <a:r>
              <a:rPr lang="en-IN" sz="1200" b="0" i="0" kern="1200" dirty="0" smtClean="0">
                <a:solidFill>
                  <a:schemeClr val="tx1"/>
                </a:solidFill>
                <a:effectLst/>
                <a:latin typeface="+mn-lt"/>
                <a:ea typeface="+mn-ea"/>
                <a:cs typeface="+mn-cs"/>
              </a:rPr>
              <a:t> to suppress warnings relative to missing entries in a switch statement (</a:t>
            </a:r>
            <a:r>
              <a:rPr lang="en-IN" sz="1200" b="0" i="0" kern="1200" dirty="0" err="1" smtClean="0">
                <a:solidFill>
                  <a:schemeClr val="tx1"/>
                </a:solidFill>
                <a:effectLst/>
                <a:latin typeface="+mn-lt"/>
                <a:ea typeface="+mn-ea"/>
                <a:cs typeface="+mn-cs"/>
              </a:rPr>
              <a:t>enum</a:t>
            </a:r>
            <a:r>
              <a:rPr lang="en-IN" sz="1200" b="0" i="0" kern="1200" dirty="0" smtClean="0">
                <a:solidFill>
                  <a:schemeClr val="tx1"/>
                </a:solidFill>
                <a:effectLst/>
                <a:latin typeface="+mn-lt"/>
                <a:ea typeface="+mn-ea"/>
                <a:cs typeface="+mn-cs"/>
              </a:rPr>
              <a:t> case)</a:t>
            </a:r>
          </a:p>
          <a:p>
            <a:pPr fontAlgn="base"/>
            <a:r>
              <a:rPr lang="en-IN" sz="1200" b="1" i="0" kern="1200" dirty="0" err="1" smtClean="0">
                <a:solidFill>
                  <a:schemeClr val="tx1"/>
                </a:solidFill>
                <a:effectLst/>
                <a:latin typeface="+mn-lt"/>
                <a:ea typeface="+mn-ea"/>
                <a:cs typeface="+mn-cs"/>
              </a:rPr>
              <a:t>nls</a:t>
            </a:r>
            <a:r>
              <a:rPr lang="en-IN" sz="1200" b="0" i="0" kern="1200" dirty="0" smtClean="0">
                <a:solidFill>
                  <a:schemeClr val="tx1"/>
                </a:solidFill>
                <a:effectLst/>
                <a:latin typeface="+mn-lt"/>
                <a:ea typeface="+mn-ea"/>
                <a:cs typeface="+mn-cs"/>
              </a:rPr>
              <a:t> to suppress warnings relative to non-</a:t>
            </a:r>
            <a:r>
              <a:rPr lang="en-IN" sz="1200" b="0" i="0" kern="1200" dirty="0" err="1" smtClean="0">
                <a:solidFill>
                  <a:schemeClr val="tx1"/>
                </a:solidFill>
                <a:effectLst/>
                <a:latin typeface="+mn-lt"/>
                <a:ea typeface="+mn-ea"/>
                <a:cs typeface="+mn-cs"/>
              </a:rPr>
              <a:t>nls</a:t>
            </a:r>
            <a:r>
              <a:rPr lang="en-IN" sz="1200" b="0" i="0" kern="1200" dirty="0" smtClean="0">
                <a:solidFill>
                  <a:schemeClr val="tx1"/>
                </a:solidFill>
                <a:effectLst/>
                <a:latin typeface="+mn-lt"/>
                <a:ea typeface="+mn-ea"/>
                <a:cs typeface="+mn-cs"/>
              </a:rPr>
              <a:t> string literals</a:t>
            </a:r>
          </a:p>
          <a:p>
            <a:pPr fontAlgn="base"/>
            <a:r>
              <a:rPr lang="en-IN" sz="1200" b="1" i="0" kern="1200" dirty="0" smtClean="0">
                <a:solidFill>
                  <a:schemeClr val="tx1"/>
                </a:solidFill>
                <a:effectLst/>
                <a:latin typeface="+mn-lt"/>
                <a:ea typeface="+mn-ea"/>
                <a:cs typeface="+mn-cs"/>
              </a:rPr>
              <a:t>null</a:t>
            </a:r>
            <a:r>
              <a:rPr lang="en-IN" sz="1200" b="0" i="0" kern="1200" dirty="0" smtClean="0">
                <a:solidFill>
                  <a:schemeClr val="tx1"/>
                </a:solidFill>
                <a:effectLst/>
                <a:latin typeface="+mn-lt"/>
                <a:ea typeface="+mn-ea"/>
                <a:cs typeface="+mn-cs"/>
              </a:rPr>
              <a:t> to suppress warnings relative to null analysis</a:t>
            </a:r>
          </a:p>
          <a:p>
            <a:pPr fontAlgn="base"/>
            <a:r>
              <a:rPr lang="en-IN" sz="1200" b="1" i="0" kern="1200" dirty="0" smtClean="0">
                <a:solidFill>
                  <a:schemeClr val="tx1"/>
                </a:solidFill>
                <a:effectLst/>
                <a:latin typeface="+mn-lt"/>
                <a:ea typeface="+mn-ea"/>
                <a:cs typeface="+mn-cs"/>
              </a:rPr>
              <a:t>restriction</a:t>
            </a:r>
            <a:r>
              <a:rPr lang="en-IN" sz="1200" b="0" i="0" kern="1200" dirty="0" smtClean="0">
                <a:solidFill>
                  <a:schemeClr val="tx1"/>
                </a:solidFill>
                <a:effectLst/>
                <a:latin typeface="+mn-lt"/>
                <a:ea typeface="+mn-ea"/>
                <a:cs typeface="+mn-cs"/>
              </a:rPr>
              <a:t> to suppress warnings relative to usage of discouraged or forbidden references</a:t>
            </a:r>
          </a:p>
          <a:p>
            <a:pPr fontAlgn="base"/>
            <a:r>
              <a:rPr lang="en-IN" sz="1200" b="1" i="0" kern="1200" dirty="0" smtClean="0">
                <a:solidFill>
                  <a:schemeClr val="tx1"/>
                </a:solidFill>
                <a:effectLst/>
                <a:latin typeface="+mn-lt"/>
                <a:ea typeface="+mn-ea"/>
                <a:cs typeface="+mn-cs"/>
              </a:rPr>
              <a:t>serial</a:t>
            </a:r>
            <a:r>
              <a:rPr lang="en-IN" sz="1200" b="0" i="0" kern="1200" dirty="0" smtClean="0">
                <a:solidFill>
                  <a:schemeClr val="tx1"/>
                </a:solidFill>
                <a:effectLst/>
                <a:latin typeface="+mn-lt"/>
                <a:ea typeface="+mn-ea"/>
                <a:cs typeface="+mn-cs"/>
              </a:rPr>
              <a:t> to suppress warnings relative to missing </a:t>
            </a:r>
            <a:r>
              <a:rPr lang="en-IN" sz="1200" b="0" i="0" kern="1200" dirty="0" err="1" smtClean="0">
                <a:solidFill>
                  <a:schemeClr val="tx1"/>
                </a:solidFill>
                <a:effectLst/>
                <a:latin typeface="+mn-lt"/>
                <a:ea typeface="+mn-ea"/>
                <a:cs typeface="+mn-cs"/>
              </a:rPr>
              <a:t>serialVersionUID</a:t>
            </a:r>
            <a:r>
              <a:rPr lang="en-IN" sz="1200" b="0" i="0" kern="1200" dirty="0" smtClean="0">
                <a:solidFill>
                  <a:schemeClr val="tx1"/>
                </a:solidFill>
                <a:effectLst/>
                <a:latin typeface="+mn-lt"/>
                <a:ea typeface="+mn-ea"/>
                <a:cs typeface="+mn-cs"/>
              </a:rPr>
              <a:t> field for a </a:t>
            </a:r>
            <a:r>
              <a:rPr lang="en-IN" sz="1200" b="0" i="0" kern="1200" dirty="0" err="1" smtClean="0">
                <a:solidFill>
                  <a:schemeClr val="tx1"/>
                </a:solidFill>
                <a:effectLst/>
                <a:latin typeface="+mn-lt"/>
                <a:ea typeface="+mn-ea"/>
                <a:cs typeface="+mn-cs"/>
              </a:rPr>
              <a:t>serializable</a:t>
            </a:r>
            <a:r>
              <a:rPr lang="en-IN" sz="1200" b="0" i="0" kern="1200" dirty="0" smtClean="0">
                <a:solidFill>
                  <a:schemeClr val="tx1"/>
                </a:solidFill>
                <a:effectLst/>
                <a:latin typeface="+mn-lt"/>
                <a:ea typeface="+mn-ea"/>
                <a:cs typeface="+mn-cs"/>
              </a:rPr>
              <a:t> class</a:t>
            </a:r>
          </a:p>
          <a:p>
            <a:pPr fontAlgn="base"/>
            <a:r>
              <a:rPr lang="en-IN" sz="1200" b="1" i="0" kern="1200" dirty="0" smtClean="0">
                <a:solidFill>
                  <a:schemeClr val="tx1"/>
                </a:solidFill>
                <a:effectLst/>
                <a:latin typeface="+mn-lt"/>
                <a:ea typeface="+mn-ea"/>
                <a:cs typeface="+mn-cs"/>
              </a:rPr>
              <a:t>static-access</a:t>
            </a:r>
            <a:r>
              <a:rPr lang="en-IN" sz="1200" b="0" i="0" kern="1200" dirty="0" smtClean="0">
                <a:solidFill>
                  <a:schemeClr val="tx1"/>
                </a:solidFill>
                <a:effectLst/>
                <a:latin typeface="+mn-lt"/>
                <a:ea typeface="+mn-ea"/>
                <a:cs typeface="+mn-cs"/>
              </a:rPr>
              <a:t> to suppress warnings relative to incorrect static access</a:t>
            </a:r>
          </a:p>
          <a:p>
            <a:pPr fontAlgn="base"/>
            <a:r>
              <a:rPr lang="en-IN" sz="1200" b="1" i="0" kern="1200" dirty="0" smtClean="0">
                <a:solidFill>
                  <a:schemeClr val="tx1"/>
                </a:solidFill>
                <a:effectLst/>
                <a:latin typeface="+mn-lt"/>
                <a:ea typeface="+mn-ea"/>
                <a:cs typeface="+mn-cs"/>
              </a:rPr>
              <a:t>synthetic-access</a:t>
            </a:r>
            <a:r>
              <a:rPr lang="en-IN" sz="1200" b="0" i="0" kern="1200" dirty="0" smtClean="0">
                <a:solidFill>
                  <a:schemeClr val="tx1"/>
                </a:solidFill>
                <a:effectLst/>
                <a:latin typeface="+mn-lt"/>
                <a:ea typeface="+mn-ea"/>
                <a:cs typeface="+mn-cs"/>
              </a:rPr>
              <a:t> to suppress warnings relative to </a:t>
            </a:r>
            <a:r>
              <a:rPr lang="en-IN" sz="1200" b="0" i="0" kern="1200" dirty="0" err="1" smtClean="0">
                <a:solidFill>
                  <a:schemeClr val="tx1"/>
                </a:solidFill>
                <a:effectLst/>
                <a:latin typeface="+mn-lt"/>
                <a:ea typeface="+mn-ea"/>
                <a:cs typeface="+mn-cs"/>
              </a:rPr>
              <a:t>unoptimized</a:t>
            </a:r>
            <a:r>
              <a:rPr lang="en-IN" sz="1200" b="0" i="0" kern="1200" dirty="0" smtClean="0">
                <a:solidFill>
                  <a:schemeClr val="tx1"/>
                </a:solidFill>
                <a:effectLst/>
                <a:latin typeface="+mn-lt"/>
                <a:ea typeface="+mn-ea"/>
                <a:cs typeface="+mn-cs"/>
              </a:rPr>
              <a:t> access from inner classes</a:t>
            </a:r>
          </a:p>
          <a:p>
            <a:pPr fontAlgn="base"/>
            <a:r>
              <a:rPr lang="en-IN" sz="1200" b="1" i="0" kern="1200" dirty="0" smtClean="0">
                <a:solidFill>
                  <a:schemeClr val="tx1"/>
                </a:solidFill>
                <a:effectLst/>
                <a:latin typeface="+mn-lt"/>
                <a:ea typeface="+mn-ea"/>
                <a:cs typeface="+mn-cs"/>
              </a:rPr>
              <a:t>unchecked</a:t>
            </a:r>
            <a:r>
              <a:rPr lang="en-IN" sz="1200" b="0" i="0" kern="1200" dirty="0" smtClean="0">
                <a:solidFill>
                  <a:schemeClr val="tx1"/>
                </a:solidFill>
                <a:effectLst/>
                <a:latin typeface="+mn-lt"/>
                <a:ea typeface="+mn-ea"/>
                <a:cs typeface="+mn-cs"/>
              </a:rPr>
              <a:t> to suppress warnings relative to unchecked operations</a:t>
            </a:r>
          </a:p>
          <a:p>
            <a:pPr fontAlgn="base"/>
            <a:r>
              <a:rPr lang="en-IN" sz="1200" b="1" i="0" kern="1200" dirty="0" smtClean="0">
                <a:solidFill>
                  <a:schemeClr val="tx1"/>
                </a:solidFill>
                <a:effectLst/>
                <a:latin typeface="+mn-lt"/>
                <a:ea typeface="+mn-ea"/>
                <a:cs typeface="+mn-cs"/>
              </a:rPr>
              <a:t>unqualified-field-access</a:t>
            </a:r>
            <a:r>
              <a:rPr lang="en-IN" sz="1200" b="0" i="0" kern="1200" dirty="0" smtClean="0">
                <a:solidFill>
                  <a:schemeClr val="tx1"/>
                </a:solidFill>
                <a:effectLst/>
                <a:latin typeface="+mn-lt"/>
                <a:ea typeface="+mn-ea"/>
                <a:cs typeface="+mn-cs"/>
              </a:rPr>
              <a:t> to suppress warnings relative to field access unqualified</a:t>
            </a:r>
          </a:p>
          <a:p>
            <a:pPr fontAlgn="base"/>
            <a:r>
              <a:rPr lang="en-IN" sz="1200" b="1" i="0" kern="1200" dirty="0" smtClean="0">
                <a:solidFill>
                  <a:schemeClr val="tx1"/>
                </a:solidFill>
                <a:effectLst/>
                <a:latin typeface="+mn-lt"/>
                <a:ea typeface="+mn-ea"/>
                <a:cs typeface="+mn-cs"/>
              </a:rPr>
              <a:t>unused</a:t>
            </a:r>
            <a:r>
              <a:rPr lang="en-IN" sz="1200" b="0" i="0" kern="1200" dirty="0" smtClean="0">
                <a:solidFill>
                  <a:schemeClr val="tx1"/>
                </a:solidFill>
                <a:effectLst/>
                <a:latin typeface="+mn-lt"/>
                <a:ea typeface="+mn-ea"/>
                <a:cs typeface="+mn-cs"/>
              </a:rPr>
              <a:t> to suppress warnings relative to unused code</a:t>
            </a:r>
            <a:endParaRPr lang="en-IN" sz="1200" b="0" i="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fontAlgn="base"/>
            <a:r>
              <a:rPr lang="en-IN" sz="1200" b="1" i="0" kern="1200" dirty="0" smtClean="0">
                <a:solidFill>
                  <a:schemeClr val="tx1"/>
                </a:solidFill>
                <a:effectLst/>
                <a:latin typeface="+mn-lt"/>
                <a:ea typeface="+mn-ea"/>
                <a:cs typeface="+mn-cs"/>
              </a:rPr>
              <a:t>all</a:t>
            </a:r>
            <a:r>
              <a:rPr lang="en-IN" sz="1200" b="0" i="0" kern="1200" dirty="0" smtClean="0">
                <a:solidFill>
                  <a:schemeClr val="tx1"/>
                </a:solidFill>
                <a:effectLst/>
                <a:latin typeface="+mn-lt"/>
                <a:ea typeface="+mn-ea"/>
                <a:cs typeface="+mn-cs"/>
              </a:rPr>
              <a:t> to suppress all warnings</a:t>
            </a:r>
          </a:p>
          <a:p>
            <a:pPr fontAlgn="base"/>
            <a:r>
              <a:rPr lang="en-IN" sz="1200" b="1" i="0" kern="1200" dirty="0" smtClean="0">
                <a:solidFill>
                  <a:schemeClr val="tx1"/>
                </a:solidFill>
                <a:effectLst/>
                <a:latin typeface="+mn-lt"/>
                <a:ea typeface="+mn-ea"/>
                <a:cs typeface="+mn-cs"/>
              </a:rPr>
              <a:t>boxing</a:t>
            </a:r>
            <a:r>
              <a:rPr lang="en-IN" sz="1200" b="0" i="0" kern="1200" dirty="0" smtClean="0">
                <a:solidFill>
                  <a:schemeClr val="tx1"/>
                </a:solidFill>
                <a:effectLst/>
                <a:latin typeface="+mn-lt"/>
                <a:ea typeface="+mn-ea"/>
                <a:cs typeface="+mn-cs"/>
              </a:rPr>
              <a:t> to suppress warnings relative to boxing/unboxing operations</a:t>
            </a:r>
          </a:p>
          <a:p>
            <a:pPr fontAlgn="base"/>
            <a:r>
              <a:rPr lang="en-IN" sz="1200" b="1" i="0" kern="1200" dirty="0" smtClean="0">
                <a:solidFill>
                  <a:schemeClr val="tx1"/>
                </a:solidFill>
                <a:effectLst/>
                <a:latin typeface="+mn-lt"/>
                <a:ea typeface="+mn-ea"/>
                <a:cs typeface="+mn-cs"/>
              </a:rPr>
              <a:t>cast</a:t>
            </a:r>
            <a:r>
              <a:rPr lang="en-IN" sz="1200" b="0" i="0" kern="1200" dirty="0" smtClean="0">
                <a:solidFill>
                  <a:schemeClr val="tx1"/>
                </a:solidFill>
                <a:effectLst/>
                <a:latin typeface="+mn-lt"/>
                <a:ea typeface="+mn-ea"/>
                <a:cs typeface="+mn-cs"/>
              </a:rPr>
              <a:t> to suppress warnings relative to cast operations</a:t>
            </a:r>
          </a:p>
          <a:p>
            <a:pPr fontAlgn="base"/>
            <a:r>
              <a:rPr lang="en-IN" sz="1200" b="1" i="0" kern="1200" dirty="0" err="1" smtClean="0">
                <a:solidFill>
                  <a:schemeClr val="tx1"/>
                </a:solidFill>
                <a:effectLst/>
                <a:latin typeface="+mn-lt"/>
                <a:ea typeface="+mn-ea"/>
                <a:cs typeface="+mn-cs"/>
              </a:rPr>
              <a:t>dep-ann</a:t>
            </a:r>
            <a:r>
              <a:rPr lang="en-IN" sz="1200" b="0" i="0" kern="1200" dirty="0" smtClean="0">
                <a:solidFill>
                  <a:schemeClr val="tx1"/>
                </a:solidFill>
                <a:effectLst/>
                <a:latin typeface="+mn-lt"/>
                <a:ea typeface="+mn-ea"/>
                <a:cs typeface="+mn-cs"/>
              </a:rPr>
              <a:t> to suppress warnings relative to deprecated annotation</a:t>
            </a:r>
          </a:p>
          <a:p>
            <a:pPr fontAlgn="base"/>
            <a:r>
              <a:rPr lang="en-IN" sz="1200" b="1" i="0" kern="1200" dirty="0" smtClean="0">
                <a:solidFill>
                  <a:schemeClr val="tx1"/>
                </a:solidFill>
                <a:effectLst/>
                <a:latin typeface="+mn-lt"/>
                <a:ea typeface="+mn-ea"/>
                <a:cs typeface="+mn-cs"/>
              </a:rPr>
              <a:t>deprecation</a:t>
            </a:r>
            <a:r>
              <a:rPr lang="en-IN" sz="1200" b="0" i="0" kern="1200" dirty="0" smtClean="0">
                <a:solidFill>
                  <a:schemeClr val="tx1"/>
                </a:solidFill>
                <a:effectLst/>
                <a:latin typeface="+mn-lt"/>
                <a:ea typeface="+mn-ea"/>
                <a:cs typeface="+mn-cs"/>
              </a:rPr>
              <a:t> to suppress warnings relative to deprecation</a:t>
            </a:r>
          </a:p>
          <a:p>
            <a:pPr fontAlgn="base"/>
            <a:r>
              <a:rPr lang="en-IN" sz="1200" b="1" i="0" kern="1200" dirty="0" err="1" smtClean="0">
                <a:solidFill>
                  <a:schemeClr val="tx1"/>
                </a:solidFill>
                <a:effectLst/>
                <a:latin typeface="+mn-lt"/>
                <a:ea typeface="+mn-ea"/>
                <a:cs typeface="+mn-cs"/>
              </a:rPr>
              <a:t>fallthrough</a:t>
            </a:r>
            <a:r>
              <a:rPr lang="en-IN" sz="1200" b="0" i="0" kern="1200" dirty="0" smtClean="0">
                <a:solidFill>
                  <a:schemeClr val="tx1"/>
                </a:solidFill>
                <a:effectLst/>
                <a:latin typeface="+mn-lt"/>
                <a:ea typeface="+mn-ea"/>
                <a:cs typeface="+mn-cs"/>
              </a:rPr>
              <a:t> to suppress warnings relative to missing breaks in switch statements</a:t>
            </a:r>
          </a:p>
          <a:p>
            <a:pPr fontAlgn="base"/>
            <a:r>
              <a:rPr lang="en-IN" sz="1200" b="1" i="0" kern="1200" dirty="0" smtClean="0">
                <a:solidFill>
                  <a:schemeClr val="tx1"/>
                </a:solidFill>
                <a:effectLst/>
                <a:latin typeface="+mn-lt"/>
                <a:ea typeface="+mn-ea"/>
                <a:cs typeface="+mn-cs"/>
              </a:rPr>
              <a:t>finally</a:t>
            </a:r>
            <a:r>
              <a:rPr lang="en-IN" sz="1200" b="0" i="0" kern="1200" dirty="0" smtClean="0">
                <a:solidFill>
                  <a:schemeClr val="tx1"/>
                </a:solidFill>
                <a:effectLst/>
                <a:latin typeface="+mn-lt"/>
                <a:ea typeface="+mn-ea"/>
                <a:cs typeface="+mn-cs"/>
              </a:rPr>
              <a:t> to suppress warnings relative to finally block that don’t return</a:t>
            </a:r>
          </a:p>
          <a:p>
            <a:pPr fontAlgn="base"/>
            <a:r>
              <a:rPr lang="en-IN" sz="1200" b="1" i="0" kern="1200" dirty="0" smtClean="0">
                <a:solidFill>
                  <a:schemeClr val="tx1"/>
                </a:solidFill>
                <a:effectLst/>
                <a:latin typeface="+mn-lt"/>
                <a:ea typeface="+mn-ea"/>
                <a:cs typeface="+mn-cs"/>
              </a:rPr>
              <a:t>hiding</a:t>
            </a:r>
            <a:r>
              <a:rPr lang="en-IN" sz="1200" b="0" i="0" kern="1200" dirty="0" smtClean="0">
                <a:solidFill>
                  <a:schemeClr val="tx1"/>
                </a:solidFill>
                <a:effectLst/>
                <a:latin typeface="+mn-lt"/>
                <a:ea typeface="+mn-ea"/>
                <a:cs typeface="+mn-cs"/>
              </a:rPr>
              <a:t> to suppress warnings relative to locals that hide variable</a:t>
            </a:r>
          </a:p>
          <a:p>
            <a:pPr fontAlgn="base"/>
            <a:r>
              <a:rPr lang="en-IN" sz="1200" b="1" i="0" kern="1200" dirty="0" smtClean="0">
                <a:solidFill>
                  <a:schemeClr val="tx1"/>
                </a:solidFill>
                <a:effectLst/>
                <a:latin typeface="+mn-lt"/>
                <a:ea typeface="+mn-ea"/>
                <a:cs typeface="+mn-cs"/>
              </a:rPr>
              <a:t>incomplete-switch</a:t>
            </a:r>
            <a:r>
              <a:rPr lang="en-IN" sz="1200" b="0" i="0" kern="1200" dirty="0" smtClean="0">
                <a:solidFill>
                  <a:schemeClr val="tx1"/>
                </a:solidFill>
                <a:effectLst/>
                <a:latin typeface="+mn-lt"/>
                <a:ea typeface="+mn-ea"/>
                <a:cs typeface="+mn-cs"/>
              </a:rPr>
              <a:t> to suppress warnings relative to missing entries in a switch statement (</a:t>
            </a:r>
            <a:r>
              <a:rPr lang="en-IN" sz="1200" b="0" i="0" kern="1200" dirty="0" err="1" smtClean="0">
                <a:solidFill>
                  <a:schemeClr val="tx1"/>
                </a:solidFill>
                <a:effectLst/>
                <a:latin typeface="+mn-lt"/>
                <a:ea typeface="+mn-ea"/>
                <a:cs typeface="+mn-cs"/>
              </a:rPr>
              <a:t>enum</a:t>
            </a:r>
            <a:r>
              <a:rPr lang="en-IN" sz="1200" b="0" i="0" kern="1200" dirty="0" smtClean="0">
                <a:solidFill>
                  <a:schemeClr val="tx1"/>
                </a:solidFill>
                <a:effectLst/>
                <a:latin typeface="+mn-lt"/>
                <a:ea typeface="+mn-ea"/>
                <a:cs typeface="+mn-cs"/>
              </a:rPr>
              <a:t> case)</a:t>
            </a:r>
          </a:p>
          <a:p>
            <a:pPr fontAlgn="base"/>
            <a:r>
              <a:rPr lang="en-IN" sz="1200" b="1" i="0" kern="1200" dirty="0" err="1" smtClean="0">
                <a:solidFill>
                  <a:schemeClr val="tx1"/>
                </a:solidFill>
                <a:effectLst/>
                <a:latin typeface="+mn-lt"/>
                <a:ea typeface="+mn-ea"/>
                <a:cs typeface="+mn-cs"/>
              </a:rPr>
              <a:t>nls</a:t>
            </a:r>
            <a:r>
              <a:rPr lang="en-IN" sz="1200" b="0" i="0" kern="1200" dirty="0" smtClean="0">
                <a:solidFill>
                  <a:schemeClr val="tx1"/>
                </a:solidFill>
                <a:effectLst/>
                <a:latin typeface="+mn-lt"/>
                <a:ea typeface="+mn-ea"/>
                <a:cs typeface="+mn-cs"/>
              </a:rPr>
              <a:t> to suppress warnings relative to non-</a:t>
            </a:r>
            <a:r>
              <a:rPr lang="en-IN" sz="1200" b="0" i="0" kern="1200" dirty="0" err="1" smtClean="0">
                <a:solidFill>
                  <a:schemeClr val="tx1"/>
                </a:solidFill>
                <a:effectLst/>
                <a:latin typeface="+mn-lt"/>
                <a:ea typeface="+mn-ea"/>
                <a:cs typeface="+mn-cs"/>
              </a:rPr>
              <a:t>nls</a:t>
            </a:r>
            <a:r>
              <a:rPr lang="en-IN" sz="1200" b="0" i="0" kern="1200" dirty="0" smtClean="0">
                <a:solidFill>
                  <a:schemeClr val="tx1"/>
                </a:solidFill>
                <a:effectLst/>
                <a:latin typeface="+mn-lt"/>
                <a:ea typeface="+mn-ea"/>
                <a:cs typeface="+mn-cs"/>
              </a:rPr>
              <a:t> string literals</a:t>
            </a:r>
          </a:p>
          <a:p>
            <a:pPr fontAlgn="base"/>
            <a:r>
              <a:rPr lang="en-IN" sz="1200" b="1" i="0" kern="1200" dirty="0" smtClean="0">
                <a:solidFill>
                  <a:schemeClr val="tx1"/>
                </a:solidFill>
                <a:effectLst/>
                <a:latin typeface="+mn-lt"/>
                <a:ea typeface="+mn-ea"/>
                <a:cs typeface="+mn-cs"/>
              </a:rPr>
              <a:t>null</a:t>
            </a:r>
            <a:r>
              <a:rPr lang="en-IN" sz="1200" b="0" i="0" kern="1200" dirty="0" smtClean="0">
                <a:solidFill>
                  <a:schemeClr val="tx1"/>
                </a:solidFill>
                <a:effectLst/>
                <a:latin typeface="+mn-lt"/>
                <a:ea typeface="+mn-ea"/>
                <a:cs typeface="+mn-cs"/>
              </a:rPr>
              <a:t> to suppress warnings relative to null analysis</a:t>
            </a:r>
          </a:p>
          <a:p>
            <a:pPr fontAlgn="base"/>
            <a:r>
              <a:rPr lang="en-IN" sz="1200" b="1" i="0" kern="1200" dirty="0" smtClean="0">
                <a:solidFill>
                  <a:schemeClr val="tx1"/>
                </a:solidFill>
                <a:effectLst/>
                <a:latin typeface="+mn-lt"/>
                <a:ea typeface="+mn-ea"/>
                <a:cs typeface="+mn-cs"/>
              </a:rPr>
              <a:t>restriction</a:t>
            </a:r>
            <a:r>
              <a:rPr lang="en-IN" sz="1200" b="0" i="0" kern="1200" dirty="0" smtClean="0">
                <a:solidFill>
                  <a:schemeClr val="tx1"/>
                </a:solidFill>
                <a:effectLst/>
                <a:latin typeface="+mn-lt"/>
                <a:ea typeface="+mn-ea"/>
                <a:cs typeface="+mn-cs"/>
              </a:rPr>
              <a:t> to suppress warnings relative to usage of discouraged or forbidden references</a:t>
            </a:r>
          </a:p>
          <a:p>
            <a:pPr fontAlgn="base"/>
            <a:r>
              <a:rPr lang="en-IN" sz="1200" b="1" i="0" kern="1200" dirty="0" smtClean="0">
                <a:solidFill>
                  <a:schemeClr val="tx1"/>
                </a:solidFill>
                <a:effectLst/>
                <a:latin typeface="+mn-lt"/>
                <a:ea typeface="+mn-ea"/>
                <a:cs typeface="+mn-cs"/>
              </a:rPr>
              <a:t>serial</a:t>
            </a:r>
            <a:r>
              <a:rPr lang="en-IN" sz="1200" b="0" i="0" kern="1200" dirty="0" smtClean="0">
                <a:solidFill>
                  <a:schemeClr val="tx1"/>
                </a:solidFill>
                <a:effectLst/>
                <a:latin typeface="+mn-lt"/>
                <a:ea typeface="+mn-ea"/>
                <a:cs typeface="+mn-cs"/>
              </a:rPr>
              <a:t> to suppress warnings relative to missing </a:t>
            </a:r>
            <a:r>
              <a:rPr lang="en-IN" sz="1200" b="0" i="0" kern="1200" dirty="0" err="1" smtClean="0">
                <a:solidFill>
                  <a:schemeClr val="tx1"/>
                </a:solidFill>
                <a:effectLst/>
                <a:latin typeface="+mn-lt"/>
                <a:ea typeface="+mn-ea"/>
                <a:cs typeface="+mn-cs"/>
              </a:rPr>
              <a:t>serialVersionUID</a:t>
            </a:r>
            <a:r>
              <a:rPr lang="en-IN" sz="1200" b="0" i="0" kern="1200" dirty="0" smtClean="0">
                <a:solidFill>
                  <a:schemeClr val="tx1"/>
                </a:solidFill>
                <a:effectLst/>
                <a:latin typeface="+mn-lt"/>
                <a:ea typeface="+mn-ea"/>
                <a:cs typeface="+mn-cs"/>
              </a:rPr>
              <a:t> field for a </a:t>
            </a:r>
            <a:r>
              <a:rPr lang="en-IN" sz="1200" b="0" i="0" kern="1200" dirty="0" err="1" smtClean="0">
                <a:solidFill>
                  <a:schemeClr val="tx1"/>
                </a:solidFill>
                <a:effectLst/>
                <a:latin typeface="+mn-lt"/>
                <a:ea typeface="+mn-ea"/>
                <a:cs typeface="+mn-cs"/>
              </a:rPr>
              <a:t>serializable</a:t>
            </a:r>
            <a:r>
              <a:rPr lang="en-IN" sz="1200" b="0" i="0" kern="1200" dirty="0" smtClean="0">
                <a:solidFill>
                  <a:schemeClr val="tx1"/>
                </a:solidFill>
                <a:effectLst/>
                <a:latin typeface="+mn-lt"/>
                <a:ea typeface="+mn-ea"/>
                <a:cs typeface="+mn-cs"/>
              </a:rPr>
              <a:t> class</a:t>
            </a:r>
          </a:p>
          <a:p>
            <a:pPr fontAlgn="base"/>
            <a:r>
              <a:rPr lang="en-IN" sz="1200" b="1" i="0" kern="1200" dirty="0" smtClean="0">
                <a:solidFill>
                  <a:schemeClr val="tx1"/>
                </a:solidFill>
                <a:effectLst/>
                <a:latin typeface="+mn-lt"/>
                <a:ea typeface="+mn-ea"/>
                <a:cs typeface="+mn-cs"/>
              </a:rPr>
              <a:t>static-access</a:t>
            </a:r>
            <a:r>
              <a:rPr lang="en-IN" sz="1200" b="0" i="0" kern="1200" dirty="0" smtClean="0">
                <a:solidFill>
                  <a:schemeClr val="tx1"/>
                </a:solidFill>
                <a:effectLst/>
                <a:latin typeface="+mn-lt"/>
                <a:ea typeface="+mn-ea"/>
                <a:cs typeface="+mn-cs"/>
              </a:rPr>
              <a:t> to suppress warnings relative to incorrect static access</a:t>
            </a:r>
          </a:p>
          <a:p>
            <a:pPr fontAlgn="base"/>
            <a:r>
              <a:rPr lang="en-IN" sz="1200" b="1" i="0" kern="1200" dirty="0" smtClean="0">
                <a:solidFill>
                  <a:schemeClr val="tx1"/>
                </a:solidFill>
                <a:effectLst/>
                <a:latin typeface="+mn-lt"/>
                <a:ea typeface="+mn-ea"/>
                <a:cs typeface="+mn-cs"/>
              </a:rPr>
              <a:t>synthetic-access</a:t>
            </a:r>
            <a:r>
              <a:rPr lang="en-IN" sz="1200" b="0" i="0" kern="1200" dirty="0" smtClean="0">
                <a:solidFill>
                  <a:schemeClr val="tx1"/>
                </a:solidFill>
                <a:effectLst/>
                <a:latin typeface="+mn-lt"/>
                <a:ea typeface="+mn-ea"/>
                <a:cs typeface="+mn-cs"/>
              </a:rPr>
              <a:t> to suppress warnings relative to </a:t>
            </a:r>
            <a:r>
              <a:rPr lang="en-IN" sz="1200" b="0" i="0" kern="1200" dirty="0" err="1" smtClean="0">
                <a:solidFill>
                  <a:schemeClr val="tx1"/>
                </a:solidFill>
                <a:effectLst/>
                <a:latin typeface="+mn-lt"/>
                <a:ea typeface="+mn-ea"/>
                <a:cs typeface="+mn-cs"/>
              </a:rPr>
              <a:t>unoptimized</a:t>
            </a:r>
            <a:r>
              <a:rPr lang="en-IN" sz="1200" b="0" i="0" kern="1200" dirty="0" smtClean="0">
                <a:solidFill>
                  <a:schemeClr val="tx1"/>
                </a:solidFill>
                <a:effectLst/>
                <a:latin typeface="+mn-lt"/>
                <a:ea typeface="+mn-ea"/>
                <a:cs typeface="+mn-cs"/>
              </a:rPr>
              <a:t> access from inner classes</a:t>
            </a:r>
          </a:p>
          <a:p>
            <a:pPr fontAlgn="base"/>
            <a:r>
              <a:rPr lang="en-IN" sz="1200" b="1" i="0" kern="1200" dirty="0" smtClean="0">
                <a:solidFill>
                  <a:schemeClr val="tx1"/>
                </a:solidFill>
                <a:effectLst/>
                <a:latin typeface="+mn-lt"/>
                <a:ea typeface="+mn-ea"/>
                <a:cs typeface="+mn-cs"/>
              </a:rPr>
              <a:t>unchecked</a:t>
            </a:r>
            <a:r>
              <a:rPr lang="en-IN" sz="1200" b="0" i="0" kern="1200" dirty="0" smtClean="0">
                <a:solidFill>
                  <a:schemeClr val="tx1"/>
                </a:solidFill>
                <a:effectLst/>
                <a:latin typeface="+mn-lt"/>
                <a:ea typeface="+mn-ea"/>
                <a:cs typeface="+mn-cs"/>
              </a:rPr>
              <a:t> to suppress warnings relative to unchecked operations</a:t>
            </a:r>
          </a:p>
          <a:p>
            <a:pPr fontAlgn="base"/>
            <a:r>
              <a:rPr lang="en-IN" sz="1200" b="1" i="0" kern="1200" dirty="0" smtClean="0">
                <a:solidFill>
                  <a:schemeClr val="tx1"/>
                </a:solidFill>
                <a:effectLst/>
                <a:latin typeface="+mn-lt"/>
                <a:ea typeface="+mn-ea"/>
                <a:cs typeface="+mn-cs"/>
              </a:rPr>
              <a:t>unqualified-field-access</a:t>
            </a:r>
            <a:r>
              <a:rPr lang="en-IN" sz="1200" b="0" i="0" kern="1200" dirty="0" smtClean="0">
                <a:solidFill>
                  <a:schemeClr val="tx1"/>
                </a:solidFill>
                <a:effectLst/>
                <a:latin typeface="+mn-lt"/>
                <a:ea typeface="+mn-ea"/>
                <a:cs typeface="+mn-cs"/>
              </a:rPr>
              <a:t> to suppress warnings relative to field access unqualified</a:t>
            </a:r>
          </a:p>
          <a:p>
            <a:pPr fontAlgn="base"/>
            <a:r>
              <a:rPr lang="en-IN" sz="1200" b="1" i="0" kern="1200" dirty="0" smtClean="0">
                <a:solidFill>
                  <a:schemeClr val="tx1"/>
                </a:solidFill>
                <a:effectLst/>
                <a:latin typeface="+mn-lt"/>
                <a:ea typeface="+mn-ea"/>
                <a:cs typeface="+mn-cs"/>
              </a:rPr>
              <a:t>unused</a:t>
            </a:r>
            <a:r>
              <a:rPr lang="en-IN" sz="1200" b="0" i="0" kern="1200" dirty="0" smtClean="0">
                <a:solidFill>
                  <a:schemeClr val="tx1"/>
                </a:solidFill>
                <a:effectLst/>
                <a:latin typeface="+mn-lt"/>
                <a:ea typeface="+mn-ea"/>
                <a:cs typeface="+mn-cs"/>
              </a:rPr>
              <a:t> to suppress warnings relative to unused code</a:t>
            </a:r>
            <a:endParaRPr lang="en-IN" sz="1200" b="0" i="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5" y="0"/>
            <a:ext cx="9100457" cy="5159829"/>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9"/>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9590259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5546378"/>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7564736"/>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5" y="0"/>
            <a:ext cx="9100457" cy="5159829"/>
          </a:xfrm>
          <a:prstGeom prst="rect">
            <a:avLst/>
          </a:prstGeom>
        </p:spPr>
      </p:pic>
      <p:sp>
        <p:nvSpPr>
          <p:cNvPr id="3" name="Date Placeholder 3"/>
          <p:cNvSpPr>
            <a:spLocks noGrp="1"/>
          </p:cNvSpPr>
          <p:nvPr>
            <p:ph type="dt" sz="half" idx="10"/>
          </p:nvPr>
        </p:nvSpPr>
        <p:spPr>
          <a:xfrm>
            <a:off x="762000" y="4767264"/>
            <a:ext cx="2133600" cy="273844"/>
          </a:xfrm>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4767264"/>
            <a:ext cx="2895600" cy="273844"/>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4767264"/>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7819944"/>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5" y="0"/>
            <a:ext cx="9100457" cy="5159829"/>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9"/>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988798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5" y="0"/>
            <a:ext cx="9100457" cy="5159829"/>
          </a:xfrm>
          <a:prstGeom prst="rect">
            <a:avLst/>
          </a:prstGeom>
        </p:spPr>
      </p:pic>
      <p:sp>
        <p:nvSpPr>
          <p:cNvPr id="3" name="Date Placeholder 3"/>
          <p:cNvSpPr>
            <a:spLocks noGrp="1"/>
          </p:cNvSpPr>
          <p:nvPr>
            <p:ph type="dt" sz="half" idx="10"/>
          </p:nvPr>
        </p:nvSpPr>
        <p:spPr>
          <a:xfrm>
            <a:off x="762000" y="4767264"/>
            <a:ext cx="2133600" cy="273844"/>
          </a:xfrm>
        </p:spPr>
        <p:txBody>
          <a:bodyPr/>
          <a:lstStyle/>
          <a:p>
            <a:fld id="{757B281C-5159-4971-8228-52B9A72E9ED2}" type="datetimeFigureOut">
              <a:rPr lang="en-US" smtClean="0"/>
              <a:pPr/>
              <a:t>10/17/2013</a:t>
            </a:fld>
            <a:endParaRPr lang="en-US" dirty="0"/>
          </a:p>
        </p:txBody>
      </p:sp>
      <p:sp>
        <p:nvSpPr>
          <p:cNvPr id="4" name="Footer Placeholder 4"/>
          <p:cNvSpPr>
            <a:spLocks noGrp="1"/>
          </p:cNvSpPr>
          <p:nvPr>
            <p:ph type="ftr" sz="quarter" idx="11"/>
          </p:nvPr>
        </p:nvSpPr>
        <p:spPr>
          <a:xfrm>
            <a:off x="3352800" y="4767264"/>
            <a:ext cx="2895600" cy="273844"/>
          </a:xfrm>
        </p:spPr>
        <p:txBody>
          <a:bodyPr/>
          <a:lstStyle/>
          <a:p>
            <a:endParaRPr lang="en-US" dirty="0"/>
          </a:p>
        </p:txBody>
      </p:sp>
      <p:sp>
        <p:nvSpPr>
          <p:cNvPr id="5" name="Slide Number Placeholder 5"/>
          <p:cNvSpPr>
            <a:spLocks noGrp="1"/>
          </p:cNvSpPr>
          <p:nvPr>
            <p:ph type="sldNum" sz="quarter" idx="12"/>
          </p:nvPr>
        </p:nvSpPr>
        <p:spPr>
          <a:xfrm>
            <a:off x="6705600" y="4767264"/>
            <a:ext cx="2133600" cy="273844"/>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4818749"/>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5" y="0"/>
            <a:ext cx="9100457" cy="5159829"/>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513474" y="-3529240"/>
            <a:ext cx="2114550" cy="9173031"/>
          </a:xfrm>
          <a:prstGeom prst="rect">
            <a:avLst/>
          </a:prstGeom>
        </p:spPr>
      </p:pic>
      <p:sp>
        <p:nvSpPr>
          <p:cNvPr id="2" name="Title 1"/>
          <p:cNvSpPr>
            <a:spLocks noGrp="1"/>
          </p:cNvSpPr>
          <p:nvPr>
            <p:ph type="title" hasCustomPrompt="1"/>
          </p:nvPr>
        </p:nvSpPr>
        <p:spPr>
          <a:xfrm>
            <a:off x="4572000" y="2286000"/>
            <a:ext cx="4343400" cy="1021557"/>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4000500"/>
            <a:ext cx="2133600" cy="74295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1911499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02224"/>
            <a:ext cx="8077200" cy="85725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97311"/>
            <a:ext cx="8077200" cy="3223022"/>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4767264"/>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8311347"/>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910078"/>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3219343"/>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204788"/>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0924292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7627551"/>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5644569"/>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05979"/>
            <a:ext cx="58674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150303"/>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5" y="0"/>
            <a:ext cx="9100457" cy="5159829"/>
          </a:xfrm>
          <a:prstGeom prst="rect">
            <a:avLst/>
          </a:prstGeom>
        </p:spPr>
      </p:pic>
      <p:sp>
        <p:nvSpPr>
          <p:cNvPr id="2" name="Title Placeholder 1"/>
          <p:cNvSpPr>
            <a:spLocks noGrp="1"/>
          </p:cNvSpPr>
          <p:nvPr>
            <p:ph type="title"/>
          </p:nvPr>
        </p:nvSpPr>
        <p:spPr>
          <a:xfrm>
            <a:off x="762000" y="205979"/>
            <a:ext cx="80772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200150"/>
            <a:ext cx="8077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solidFill>
                  <a:prstClr val="black">
                    <a:tint val="75000"/>
                  </a:prstClr>
                </a:solidFill>
              </a:rPr>
              <a:pPr/>
              <a:t>10/17/2013</a:t>
            </a:fld>
            <a:endParaRPr lang="en-US" dirty="0">
              <a:solidFill>
                <a:prstClr val="black">
                  <a:tint val="75000"/>
                </a:prstClr>
              </a:solidFill>
            </a:endParaRPr>
          </a:p>
        </p:txBody>
      </p:sp>
      <p:sp>
        <p:nvSpPr>
          <p:cNvPr id="5" name="Footer Placeholder 4"/>
          <p:cNvSpPr>
            <a:spLocks noGrp="1"/>
          </p:cNvSpPr>
          <p:nvPr>
            <p:ph type="ftr" sz="quarter" idx="3"/>
          </p:nvPr>
        </p:nvSpPr>
        <p:spPr>
          <a:xfrm>
            <a:off x="33528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7056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81887"/>
            <a:ext cx="818707" cy="5312392"/>
          </a:xfrm>
          <a:prstGeom prst="rect">
            <a:avLst/>
          </a:prstGeom>
        </p:spPr>
      </p:pic>
    </p:spTree>
    <p:extLst>
      <p:ext uri="{BB962C8B-B14F-4D97-AF65-F5344CB8AC3E}">
        <p14:creationId xmlns:p14="http://schemas.microsoft.com/office/powerpoint/2010/main" val="27301057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90" r:id="rId13"/>
    <p:sldLayoutId id="2147483661"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j2se/1.4.2/docs/api/java/io/package-summary.html"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56272" y="1847274"/>
            <a:ext cx="6180224" cy="1102519"/>
          </a:xfrm>
        </p:spPr>
        <p:txBody>
          <a:bodyPr>
            <a:normAutofit fontScale="90000"/>
          </a:bodyPr>
          <a:lstStyle/>
          <a:p>
            <a:pPr algn="ctr"/>
            <a:r>
              <a:rPr lang="en-US" dirty="0" smtClean="0"/>
              <a:t>Welcome </a:t>
            </a:r>
            <a:br>
              <a:rPr lang="en-US" dirty="0" smtClean="0"/>
            </a:br>
            <a:r>
              <a:rPr lang="en-US" dirty="0" smtClean="0"/>
              <a:t>to </a:t>
            </a:r>
            <a:br>
              <a:rPr lang="en-US" dirty="0" smtClean="0"/>
            </a:br>
            <a:r>
              <a:rPr lang="en-US" dirty="0"/>
              <a:t>Spring</a:t>
            </a:r>
            <a:r>
              <a:rPr lang="en-US" dirty="0" smtClean="0"/>
              <a:t> 3.0</a:t>
            </a:r>
            <a:endParaRPr lang="en-US" dirty="0"/>
          </a:p>
        </p:txBody>
      </p:sp>
      <p:pic>
        <p:nvPicPr>
          <p:cNvPr id="3" name="Picture 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403648" y="357505"/>
            <a:ext cx="3042138" cy="22933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402810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a:solidFill>
                  <a:srgbClr val="003300"/>
                </a:solidFill>
              </a:rPr>
              <a:t>Annotation</a:t>
            </a:r>
            <a:r>
              <a:rPr lang="en-IN" dirty="0" smtClean="0"/>
              <a:t> </a:t>
            </a:r>
            <a:r>
              <a:rPr lang="en-IN" b="1" cap="small" dirty="0">
                <a:solidFill>
                  <a:srgbClr val="003300"/>
                </a:solidFill>
              </a:rPr>
              <a:t>in </a:t>
            </a:r>
            <a:r>
              <a:rPr lang="en-IN" b="1" cap="small" dirty="0" smtClean="0">
                <a:solidFill>
                  <a:srgbClr val="003300"/>
                </a:solidFill>
              </a:rPr>
              <a:t>Spring</a:t>
            </a:r>
            <a:endParaRPr lang="en-IN" b="1" cap="small" dirty="0">
              <a:solidFill>
                <a:srgbClr val="003300"/>
              </a:solidFill>
            </a:endParaRPr>
          </a:p>
        </p:txBody>
      </p:sp>
      <p:sp>
        <p:nvSpPr>
          <p:cNvPr id="2" name="TextBox 1"/>
          <p:cNvSpPr txBox="1"/>
          <p:nvPr/>
        </p:nvSpPr>
        <p:spPr>
          <a:xfrm>
            <a:off x="1043608" y="915566"/>
            <a:ext cx="7776864" cy="3970318"/>
          </a:xfrm>
          <a:prstGeom prst="rect">
            <a:avLst/>
          </a:prstGeom>
          <a:noFill/>
        </p:spPr>
        <p:txBody>
          <a:bodyPr wrap="square" rtlCol="0">
            <a:spAutoFit/>
          </a:bodyPr>
          <a:lstStyle/>
          <a:p>
            <a:r>
              <a:rPr lang="en-US" b="1" dirty="0" smtClean="0"/>
              <a:t>com.springtraining.spring.annotatedautowire4:</a:t>
            </a:r>
            <a:endParaRPr lang="en-US" b="1" dirty="0"/>
          </a:p>
          <a:p>
            <a:r>
              <a:rPr lang="en-US" dirty="0" smtClean="0"/>
              <a:t>@</a:t>
            </a:r>
            <a:r>
              <a:rPr lang="en-US" dirty="0" err="1" smtClean="0"/>
              <a:t>Autowired</a:t>
            </a:r>
            <a:r>
              <a:rPr lang="en-US" dirty="0" smtClean="0"/>
              <a:t>   //wires by type</a:t>
            </a:r>
          </a:p>
          <a:p>
            <a:r>
              <a:rPr lang="en-IN" dirty="0"/>
              <a:t>@Qualifier("</a:t>
            </a:r>
            <a:r>
              <a:rPr lang="en-IN" dirty="0" err="1"/>
              <a:t>savingsAccount</a:t>
            </a:r>
            <a:r>
              <a:rPr lang="en-IN" dirty="0" smtClean="0"/>
              <a:t>") </a:t>
            </a:r>
            <a:r>
              <a:rPr lang="en-IN" dirty="0"/>
              <a:t>//Avoid duplicate </a:t>
            </a:r>
            <a:r>
              <a:rPr lang="en-IN" dirty="0" smtClean="0"/>
              <a:t>confusion and uses name</a:t>
            </a:r>
          </a:p>
          <a:p>
            <a:r>
              <a:rPr lang="en-IN" dirty="0" smtClean="0"/>
              <a:t>@</a:t>
            </a:r>
            <a:r>
              <a:rPr lang="en-IN" dirty="0" err="1" smtClean="0"/>
              <a:t>Autowired</a:t>
            </a:r>
            <a:r>
              <a:rPr lang="en-IN" dirty="0" smtClean="0"/>
              <a:t>(required=true) </a:t>
            </a:r>
          </a:p>
          <a:p>
            <a:r>
              <a:rPr lang="en-IN" dirty="0" smtClean="0"/>
              <a:t>@</a:t>
            </a:r>
            <a:r>
              <a:rPr lang="en-IN" dirty="0"/>
              <a:t>Resource(name</a:t>
            </a:r>
            <a:r>
              <a:rPr lang="en-IN" dirty="0" smtClean="0"/>
              <a:t>=“</a:t>
            </a:r>
            <a:r>
              <a:rPr lang="en-IN" dirty="0" err="1" smtClean="0"/>
              <a:t>acc</a:t>
            </a:r>
            <a:r>
              <a:rPr lang="en-IN" dirty="0" smtClean="0"/>
              <a:t>")// </a:t>
            </a:r>
            <a:r>
              <a:rPr lang="en-IN" dirty="0"/>
              <a:t>@Resource wires by </a:t>
            </a:r>
            <a:r>
              <a:rPr lang="en-IN" dirty="0" smtClean="0"/>
              <a:t>name</a:t>
            </a:r>
          </a:p>
          <a:p>
            <a:endParaRPr lang="en-US" dirty="0" smtClean="0"/>
          </a:p>
          <a:p>
            <a:r>
              <a:rPr lang="en-US" b="1" dirty="0" smtClean="0"/>
              <a:t>com.springtraining.spring.annotatedautowire_scan4 : </a:t>
            </a:r>
          </a:p>
          <a:p>
            <a:r>
              <a:rPr lang="en-IN" dirty="0" smtClean="0"/>
              <a:t>        Auto scan with </a:t>
            </a:r>
            <a:r>
              <a:rPr lang="en-IN" dirty="0"/>
              <a:t>@</a:t>
            </a:r>
            <a:r>
              <a:rPr lang="en-IN" dirty="0" smtClean="0"/>
              <a:t>Component – generic stereo type </a:t>
            </a:r>
            <a:r>
              <a:rPr lang="en-IN" dirty="0"/>
              <a:t>marker </a:t>
            </a:r>
            <a:endParaRPr lang="en-IN" dirty="0" smtClean="0"/>
          </a:p>
          <a:p>
            <a:r>
              <a:rPr lang="en-US" dirty="0" smtClean="0"/>
              <a:t>OR</a:t>
            </a:r>
            <a:endParaRPr lang="en-US" dirty="0"/>
          </a:p>
          <a:p>
            <a:pPr lvl="1"/>
            <a:r>
              <a:rPr lang="en-IN" dirty="0" smtClean="0"/>
              <a:t>@Service – services like payment</a:t>
            </a:r>
          </a:p>
          <a:p>
            <a:pPr lvl="1"/>
            <a:r>
              <a:rPr lang="en-IN" dirty="0" smtClean="0"/>
              <a:t>@Controller – specially in </a:t>
            </a:r>
            <a:r>
              <a:rPr lang="en-IN" dirty="0" err="1" smtClean="0"/>
              <a:t>mvc</a:t>
            </a:r>
            <a:endParaRPr lang="en-IN" dirty="0" smtClean="0"/>
          </a:p>
          <a:p>
            <a:pPr lvl="1"/>
            <a:r>
              <a:rPr lang="en-IN" dirty="0"/>
              <a:t>@</a:t>
            </a:r>
            <a:r>
              <a:rPr lang="en-IN" dirty="0" smtClean="0"/>
              <a:t>Repository – DAO of a repo</a:t>
            </a:r>
          </a:p>
          <a:p>
            <a:pPr lvl="1"/>
            <a:endParaRPr lang="en-IN" dirty="0" smtClean="0"/>
          </a:p>
          <a:p>
            <a:r>
              <a:rPr lang="en-IN" dirty="0"/>
              <a:t>Naming </a:t>
            </a:r>
            <a:r>
              <a:rPr lang="en-IN" dirty="0" smtClean="0"/>
              <a:t>&amp; scoping </a:t>
            </a:r>
            <a:r>
              <a:rPr lang="en-IN" dirty="0" err="1" smtClean="0"/>
              <a:t>autodetected</a:t>
            </a:r>
            <a:r>
              <a:rPr lang="en-IN" dirty="0" smtClean="0"/>
              <a:t> components</a:t>
            </a:r>
            <a:endParaRPr lang="en-IN" dirty="0"/>
          </a:p>
        </p:txBody>
      </p:sp>
      <p:sp>
        <p:nvSpPr>
          <p:cNvPr id="3" name="Rectangle 2"/>
          <p:cNvSpPr/>
          <p:nvPr/>
        </p:nvSpPr>
        <p:spPr>
          <a:xfrm>
            <a:off x="1040488" y="627534"/>
            <a:ext cx="7851992" cy="369332"/>
          </a:xfrm>
          <a:prstGeom prst="rect">
            <a:avLst/>
          </a:prstGeom>
        </p:spPr>
        <p:txBody>
          <a:bodyPr wrap="square">
            <a:spAutoFit/>
          </a:bodyPr>
          <a:lstStyle/>
          <a:p>
            <a:r>
              <a:rPr lang="en-US" b="1" dirty="0" smtClean="0"/>
              <a:t>com.springtraining.spring.springannotation3(life cycle)</a:t>
            </a:r>
            <a:endParaRPr lang="en-US" b="1" dirty="0"/>
          </a:p>
        </p:txBody>
      </p:sp>
    </p:spTree>
    <p:extLst>
      <p:ext uri="{BB962C8B-B14F-4D97-AF65-F5344CB8AC3E}">
        <p14:creationId xmlns:p14="http://schemas.microsoft.com/office/powerpoint/2010/main" val="260557096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59633" y="2004847"/>
            <a:ext cx="7344816" cy="1133807"/>
            <a:chOff x="4812" y="425"/>
            <a:chExt cx="5179763" cy="1511742"/>
          </a:xfrm>
        </p:grpSpPr>
        <p:sp>
          <p:nvSpPr>
            <p:cNvPr id="5" name="Rounded Rectangle 4"/>
            <p:cNvSpPr/>
            <p:nvPr/>
          </p:nvSpPr>
          <p:spPr>
            <a:xfrm>
              <a:off x="4812" y="425"/>
              <a:ext cx="5179763" cy="1511742"/>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6" name="Rounded Rectangle 4"/>
            <p:cNvSpPr/>
            <p:nvPr/>
          </p:nvSpPr>
          <p:spPr>
            <a:xfrm>
              <a:off x="78609" y="74222"/>
              <a:ext cx="5032169" cy="13641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Java </a:t>
              </a:r>
              <a:r>
                <a:rPr lang="en-US" sz="4400" b="1" kern="1200" dirty="0" err="1" smtClean="0"/>
                <a:t>Config</a:t>
              </a:r>
              <a:r>
                <a:rPr lang="en-US" sz="4400" b="1" kern="1200" dirty="0" smtClean="0"/>
                <a:t> in Spring</a:t>
              </a:r>
              <a:endParaRPr lang="en-US" sz="4400" kern="1200" dirty="0"/>
            </a:p>
          </p:txBody>
        </p:sp>
      </p:grpSp>
    </p:spTree>
    <p:extLst>
      <p:ext uri="{BB962C8B-B14F-4D97-AF65-F5344CB8AC3E}">
        <p14:creationId xmlns:p14="http://schemas.microsoft.com/office/powerpoint/2010/main" val="80908702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843558"/>
            <a:ext cx="7920880" cy="3785652"/>
          </a:xfrm>
          <a:prstGeom prst="rect">
            <a:avLst/>
          </a:prstGeom>
          <a:noFill/>
        </p:spPr>
        <p:txBody>
          <a:bodyPr wrap="square" rtlCol="0">
            <a:spAutoFit/>
          </a:bodyPr>
          <a:lstStyle/>
          <a:p>
            <a:r>
              <a:rPr lang="en-US" sz="2000" b="1" dirty="0"/>
              <a:t>com.springtraining.spring.annotatedbeanconfig5:</a:t>
            </a:r>
            <a:endParaRPr lang="en-IN" sz="2000" b="1" dirty="0" smtClean="0"/>
          </a:p>
          <a:p>
            <a:r>
              <a:rPr lang="en-IN" sz="2000" dirty="0" err="1" smtClean="0"/>
              <a:t>AnnotationConfigApplicationContext</a:t>
            </a:r>
            <a:r>
              <a:rPr lang="en-IN" sz="2000" dirty="0" smtClean="0"/>
              <a:t>(</a:t>
            </a:r>
            <a:r>
              <a:rPr lang="en-IN" sz="2000" dirty="0" err="1" smtClean="0"/>
              <a:t>XYZConfig.class</a:t>
            </a:r>
            <a:r>
              <a:rPr lang="en-IN" sz="2000" dirty="0" smtClean="0"/>
              <a:t>)</a:t>
            </a:r>
          </a:p>
          <a:p>
            <a:r>
              <a:rPr lang="en-IN" sz="2000" dirty="0" smtClean="0"/>
              <a:t>@</a:t>
            </a:r>
            <a:r>
              <a:rPr lang="en-IN" sz="2000" dirty="0"/>
              <a:t>Configuration &amp; </a:t>
            </a:r>
            <a:r>
              <a:rPr lang="en-IN" sz="2000" dirty="0" smtClean="0"/>
              <a:t>@</a:t>
            </a:r>
            <a:r>
              <a:rPr lang="en-IN" sz="2000" dirty="0"/>
              <a:t>Bean</a:t>
            </a:r>
          </a:p>
          <a:p>
            <a:r>
              <a:rPr lang="en-IN" sz="2000" dirty="0"/>
              <a:t>@Bean(</a:t>
            </a:r>
            <a:r>
              <a:rPr lang="en-IN" sz="2000" dirty="0" err="1"/>
              <a:t>initMethod</a:t>
            </a:r>
            <a:r>
              <a:rPr lang="en-IN" sz="2000" dirty="0"/>
              <a:t> = "</a:t>
            </a:r>
            <a:r>
              <a:rPr lang="en-IN" sz="2000" dirty="0" err="1"/>
              <a:t>customInitMethod</a:t>
            </a:r>
            <a:r>
              <a:rPr lang="en-IN" sz="2000" dirty="0"/>
              <a:t>", </a:t>
            </a:r>
            <a:r>
              <a:rPr lang="en-IN" sz="2000" dirty="0" err="1"/>
              <a:t>destroyMethod</a:t>
            </a:r>
            <a:r>
              <a:rPr lang="en-IN" sz="2000" dirty="0"/>
              <a:t> = "</a:t>
            </a:r>
            <a:r>
              <a:rPr lang="en-IN" sz="2000" dirty="0" err="1"/>
              <a:t>cleanup</a:t>
            </a:r>
            <a:r>
              <a:rPr lang="en-IN" sz="2000" dirty="0"/>
              <a:t>" </a:t>
            </a:r>
            <a:r>
              <a:rPr lang="en-IN" sz="2000" dirty="0" smtClean="0"/>
              <a:t>)</a:t>
            </a:r>
          </a:p>
          <a:p>
            <a:r>
              <a:rPr lang="en-IN" sz="2000" dirty="0" err="1" smtClean="0"/>
              <a:t>context.Register+Refresh</a:t>
            </a:r>
            <a:r>
              <a:rPr lang="en-IN" sz="2000" dirty="0" smtClean="0"/>
              <a:t> </a:t>
            </a:r>
            <a:r>
              <a:rPr lang="en-IN" sz="2000" dirty="0"/>
              <a:t>when </a:t>
            </a:r>
            <a:r>
              <a:rPr lang="en-IN" sz="2000" dirty="0" smtClean="0"/>
              <a:t>multiple</a:t>
            </a:r>
          </a:p>
          <a:p>
            <a:r>
              <a:rPr lang="en-US" sz="2000" dirty="0" smtClean="0"/>
              <a:t>@</a:t>
            </a:r>
            <a:r>
              <a:rPr lang="en-US" sz="2000" dirty="0" err="1" smtClean="0"/>
              <a:t>autowire</a:t>
            </a:r>
            <a:r>
              <a:rPr lang="en-US" sz="2000" dirty="0" smtClean="0"/>
              <a:t> at bean level </a:t>
            </a:r>
            <a:r>
              <a:rPr lang="en-IN" sz="2000" dirty="0"/>
              <a:t>for  </a:t>
            </a:r>
            <a:r>
              <a:rPr lang="en-IN" sz="2000" dirty="0" smtClean="0"/>
              <a:t>injection</a:t>
            </a:r>
            <a:endParaRPr lang="en-US" sz="2000" dirty="0"/>
          </a:p>
          <a:p>
            <a:endParaRPr lang="en-US" sz="2000" b="1" dirty="0" smtClean="0"/>
          </a:p>
          <a:p>
            <a:r>
              <a:rPr lang="en-US" sz="2000" b="1" dirty="0"/>
              <a:t>com.springtraining.spring.annotatedbeanconfig.import6:</a:t>
            </a:r>
            <a:endParaRPr lang="en-US" sz="2000" b="1" dirty="0" smtClean="0"/>
          </a:p>
          <a:p>
            <a:r>
              <a:rPr lang="en-IN" sz="2000" dirty="0"/>
              <a:t>@</a:t>
            </a:r>
            <a:r>
              <a:rPr lang="en-IN" sz="2000" dirty="0" smtClean="0"/>
              <a:t>Import</a:t>
            </a:r>
          </a:p>
          <a:p>
            <a:r>
              <a:rPr lang="en-IN" sz="2000" dirty="0" smtClean="0"/>
              <a:t>private </a:t>
            </a:r>
            <a:r>
              <a:rPr lang="en-IN" sz="2000" dirty="0"/>
              <a:t>@</a:t>
            </a:r>
            <a:r>
              <a:rPr lang="en-IN" sz="2000" dirty="0" err="1" smtClean="0"/>
              <a:t>Autowired</a:t>
            </a:r>
            <a:r>
              <a:rPr lang="en-IN" sz="2000" dirty="0" smtClean="0"/>
              <a:t> in </a:t>
            </a:r>
            <a:r>
              <a:rPr lang="en-IN" sz="2000" dirty="0" err="1" smtClean="0"/>
              <a:t>config</a:t>
            </a:r>
            <a:r>
              <a:rPr lang="en-IN" sz="2000" dirty="0" smtClean="0"/>
              <a:t> for  injection</a:t>
            </a:r>
          </a:p>
          <a:p>
            <a:r>
              <a:rPr lang="en-US" sz="2000" dirty="0" smtClean="0"/>
              <a:t>@scope</a:t>
            </a:r>
          </a:p>
          <a:p>
            <a:r>
              <a:rPr lang="en-IN" sz="2000" dirty="0" err="1" smtClean="0"/>
              <a:t>context.scan</a:t>
            </a:r>
            <a:r>
              <a:rPr lang="en-IN" sz="2000" dirty="0" smtClean="0"/>
              <a:t>()+Refresh</a:t>
            </a:r>
            <a:endParaRPr lang="en-IN" sz="2000" dirty="0"/>
          </a:p>
        </p:txBody>
      </p:sp>
      <p:sp>
        <p:nvSpPr>
          <p:cNvPr id="4"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Java Based Container Config</a:t>
            </a:r>
            <a:endParaRPr lang="en-IN" b="1" cap="small" dirty="0">
              <a:solidFill>
                <a:srgbClr val="003300"/>
              </a:solidFill>
            </a:endParaRPr>
          </a:p>
        </p:txBody>
      </p:sp>
    </p:spTree>
    <p:extLst>
      <p:ext uri="{BB962C8B-B14F-4D97-AF65-F5344CB8AC3E}">
        <p14:creationId xmlns:p14="http://schemas.microsoft.com/office/powerpoint/2010/main" val="30955742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880359"/>
            <a:ext cx="7920880" cy="1015663"/>
          </a:xfrm>
          <a:prstGeom prst="rect">
            <a:avLst/>
          </a:prstGeom>
          <a:noFill/>
        </p:spPr>
        <p:txBody>
          <a:bodyPr wrap="square" rtlCol="0">
            <a:spAutoFit/>
          </a:bodyPr>
          <a:lstStyle/>
          <a:p>
            <a:r>
              <a:rPr lang="en-US" sz="2000" b="1" dirty="0"/>
              <a:t>com.springtraining.spring.annotatedbeanconfig.import7:</a:t>
            </a:r>
            <a:endParaRPr lang="en-US" sz="2000" b="1" dirty="0" smtClean="0"/>
          </a:p>
          <a:p>
            <a:r>
              <a:rPr lang="en-US" sz="2000" dirty="0" smtClean="0"/>
              <a:t>Bean naming</a:t>
            </a:r>
          </a:p>
          <a:p>
            <a:r>
              <a:rPr lang="en-US" sz="2000" dirty="0" smtClean="0"/>
              <a:t>XML+ANNOTATION+JAVA all in one</a:t>
            </a:r>
            <a:endParaRPr lang="en-IN" sz="2000" dirty="0" smtClean="0"/>
          </a:p>
        </p:txBody>
      </p:sp>
      <p:sp>
        <p:nvSpPr>
          <p:cNvPr id="4"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Java Based Container Config</a:t>
            </a:r>
            <a:endParaRPr lang="en-IN" b="1" cap="small" dirty="0">
              <a:solidFill>
                <a:srgbClr val="003300"/>
              </a:solidFill>
            </a:endParaRPr>
          </a:p>
        </p:txBody>
      </p:sp>
    </p:spTree>
    <p:extLst>
      <p:ext uri="{BB962C8B-B14F-4D97-AF65-F5344CB8AC3E}">
        <p14:creationId xmlns:p14="http://schemas.microsoft.com/office/powerpoint/2010/main" val="25980693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Container Config(XML, Annotation &amp; java)</a:t>
            </a:r>
            <a:endParaRPr lang="en-IN" b="1" cap="small" dirty="0">
              <a:solidFill>
                <a:srgbClr val="003300"/>
              </a:solidFill>
            </a:endParaRPr>
          </a:p>
        </p:txBody>
      </p:sp>
      <p:sp>
        <p:nvSpPr>
          <p:cNvPr id="3" name="Rectangle 2"/>
          <p:cNvSpPr/>
          <p:nvPr/>
        </p:nvSpPr>
        <p:spPr>
          <a:xfrm>
            <a:off x="683568" y="843558"/>
            <a:ext cx="8352928" cy="4247317"/>
          </a:xfrm>
          <a:prstGeom prst="rect">
            <a:avLst/>
          </a:prstGeom>
        </p:spPr>
        <p:txBody>
          <a:bodyPr wrap="square">
            <a:spAutoFit/>
          </a:bodyPr>
          <a:lstStyle/>
          <a:p>
            <a:r>
              <a:rPr lang="en-IN" b="1" dirty="0"/>
              <a:t>Are annotations better then XML for configuring Spring?</a:t>
            </a:r>
            <a:endParaRPr lang="en-IN" dirty="0"/>
          </a:p>
          <a:p>
            <a:r>
              <a:rPr lang="en-IN" dirty="0"/>
              <a:t>The introduction of annotation based configurations raised the question of whether this approach is better or not then XML. The short answer is </a:t>
            </a:r>
            <a:r>
              <a:rPr lang="en-IN" i="1" dirty="0"/>
              <a:t>it depends.</a:t>
            </a:r>
            <a:r>
              <a:rPr lang="en-IN" dirty="0"/>
              <a:t>. </a:t>
            </a:r>
            <a:endParaRPr lang="en-IN" dirty="0" smtClean="0"/>
          </a:p>
          <a:p>
            <a:endParaRPr lang="en-IN" dirty="0"/>
          </a:p>
          <a:p>
            <a:r>
              <a:rPr lang="en-IN" dirty="0" smtClean="0"/>
              <a:t>The </a:t>
            </a:r>
            <a:r>
              <a:rPr lang="en-IN" dirty="0"/>
              <a:t>long answer is that each approach has it's pros and cons and usually it's up to the developer to decide which strategy suits her better. Due to the way they are defined, </a:t>
            </a:r>
            <a:r>
              <a:rPr lang="en-IN" b="1" dirty="0">
                <a:solidFill>
                  <a:srgbClr val="00BC00"/>
                </a:solidFill>
              </a:rPr>
              <a:t>annotations provide a lot of context in their declaration leading to shorter, more concise configurations</a:t>
            </a:r>
            <a:r>
              <a:rPr lang="en-IN" dirty="0"/>
              <a:t>. However </a:t>
            </a:r>
            <a:r>
              <a:rPr lang="en-IN" b="1" dirty="0">
                <a:solidFill>
                  <a:srgbClr val="00BC00"/>
                </a:solidFill>
              </a:rPr>
              <a:t>XML excels at wiring up components without touching their source code or recompile them</a:t>
            </a:r>
            <a:r>
              <a:rPr lang="en-IN" dirty="0"/>
              <a:t>. Some prefer having the wiring close to the source while others argue that annotated classes are no longer POJOs and further more that the </a:t>
            </a:r>
            <a:r>
              <a:rPr lang="en-IN" b="1" dirty="0">
                <a:solidFill>
                  <a:srgbClr val="FF0000"/>
                </a:solidFill>
              </a:rPr>
              <a:t>configuration becomes decentralized and harder to control</a:t>
            </a:r>
            <a:r>
              <a:rPr lang="en-IN" dirty="0"/>
              <a:t>.</a:t>
            </a:r>
          </a:p>
          <a:p>
            <a:r>
              <a:rPr lang="en-IN" dirty="0"/>
              <a:t>No matter the choice, Spring can </a:t>
            </a:r>
            <a:r>
              <a:rPr lang="en-IN" dirty="0" smtClean="0"/>
              <a:t>accommodate </a:t>
            </a:r>
            <a:r>
              <a:rPr lang="en-IN" dirty="0"/>
              <a:t>both styles and even mix them together. It's worth pointing out that through its JavaConfig option, Spring allows annotations to be used in a non-invasive way, without touching the target components source </a:t>
            </a:r>
            <a:r>
              <a:rPr lang="en-IN" dirty="0" smtClean="0"/>
              <a:t>code.</a:t>
            </a:r>
            <a:endParaRPr lang="en-IN" dirty="0"/>
          </a:p>
        </p:txBody>
      </p:sp>
    </p:spTree>
    <p:extLst>
      <p:ext uri="{BB962C8B-B14F-4D97-AF65-F5344CB8AC3E}">
        <p14:creationId xmlns:p14="http://schemas.microsoft.com/office/powerpoint/2010/main" val="303871050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59633" y="2004847"/>
            <a:ext cx="7344816" cy="1133807"/>
            <a:chOff x="4812" y="425"/>
            <a:chExt cx="5179763" cy="1511742"/>
          </a:xfrm>
        </p:grpSpPr>
        <p:sp>
          <p:nvSpPr>
            <p:cNvPr id="5" name="Rounded Rectangle 4"/>
            <p:cNvSpPr/>
            <p:nvPr/>
          </p:nvSpPr>
          <p:spPr>
            <a:xfrm>
              <a:off x="4812" y="425"/>
              <a:ext cx="5179763" cy="1511742"/>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6" name="Rounded Rectangle 4"/>
            <p:cNvSpPr/>
            <p:nvPr/>
          </p:nvSpPr>
          <p:spPr>
            <a:xfrm>
              <a:off x="78609" y="74222"/>
              <a:ext cx="5032169" cy="13641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Resources </a:t>
              </a:r>
              <a:r>
                <a:rPr lang="en-US" sz="4400" b="1" kern="1200" dirty="0" smtClean="0"/>
                <a:t>in Spring</a:t>
              </a:r>
              <a:endParaRPr lang="en-US" sz="4400" kern="1200" dirty="0"/>
            </a:p>
          </p:txBody>
        </p:sp>
      </p:grpSp>
    </p:spTree>
    <p:extLst>
      <p:ext uri="{BB962C8B-B14F-4D97-AF65-F5344CB8AC3E}">
        <p14:creationId xmlns:p14="http://schemas.microsoft.com/office/powerpoint/2010/main" val="3211333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552" y="564"/>
            <a:ext cx="8604448" cy="69897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Resources</a:t>
            </a:r>
            <a:endParaRPr lang="en-IN" b="1" cap="small" dirty="0">
              <a:solidFill>
                <a:srgbClr val="003300"/>
              </a:solidFill>
            </a:endParaRPr>
          </a:p>
        </p:txBody>
      </p:sp>
      <p:sp>
        <p:nvSpPr>
          <p:cNvPr id="2" name="Rectangle 1"/>
          <p:cNvSpPr/>
          <p:nvPr/>
        </p:nvSpPr>
        <p:spPr>
          <a:xfrm>
            <a:off x="837539" y="3219822"/>
            <a:ext cx="8047148" cy="1323439"/>
          </a:xfrm>
          <a:prstGeom prst="rect">
            <a:avLst/>
          </a:prstGeom>
        </p:spPr>
        <p:txBody>
          <a:bodyPr wrap="square">
            <a:spAutoFit/>
          </a:bodyPr>
          <a:lstStyle/>
          <a:p>
            <a:r>
              <a:rPr lang="en-IN" sz="2000" dirty="0"/>
              <a:t>Java comes with many handy </a:t>
            </a:r>
            <a:r>
              <a:rPr lang="en-IN" sz="2000" u="sng" dirty="0">
                <a:hlinkClick r:id="rId3"/>
              </a:rPr>
              <a:t>I/O classes</a:t>
            </a:r>
            <a:r>
              <a:rPr lang="en-IN" sz="2000" dirty="0"/>
              <a:t> to support the input and output through bytes stream and file system. Here’s a list of the Java I/O examples including file, temporary file and directory manipulation, encoding, serialized and also compression with zip or </a:t>
            </a:r>
            <a:r>
              <a:rPr lang="en-IN" sz="2000" dirty="0" err="1"/>
              <a:t>Gzip</a:t>
            </a:r>
            <a:r>
              <a:rPr lang="en-IN" sz="2000" dirty="0"/>
              <a:t>.</a:t>
            </a:r>
            <a:endParaRPr lang="en-IN" sz="2000" dirty="0"/>
          </a:p>
        </p:txBody>
      </p:sp>
      <p:sp>
        <p:nvSpPr>
          <p:cNvPr id="5" name="Rectangle 4"/>
          <p:cNvSpPr/>
          <p:nvPr/>
        </p:nvSpPr>
        <p:spPr>
          <a:xfrm>
            <a:off x="827914" y="782704"/>
            <a:ext cx="7749734" cy="1815882"/>
          </a:xfrm>
          <a:prstGeom prst="rect">
            <a:avLst/>
          </a:prstGeom>
        </p:spPr>
        <p:txBody>
          <a:bodyPr wrap="square">
            <a:spAutoFit/>
          </a:bodyPr>
          <a:lstStyle/>
          <a:p>
            <a:r>
              <a:rPr lang="en-IN" sz="2800" dirty="0"/>
              <a:t>A resource is data(audio, </a:t>
            </a:r>
            <a:r>
              <a:rPr lang="en-IN" sz="2800" dirty="0"/>
              <a:t>video</a:t>
            </a:r>
            <a:r>
              <a:rPr lang="en-IN" sz="2800" dirty="0"/>
              <a:t>, image, text etc.) that  a program needs to access. </a:t>
            </a:r>
            <a:r>
              <a:rPr lang="en-IN" sz="2800" dirty="0"/>
              <a:t>Before accessing a resource by a Java program, the </a:t>
            </a:r>
            <a:r>
              <a:rPr lang="en-IN" sz="2800" dirty="0" smtClean="0"/>
              <a:t>resource </a:t>
            </a:r>
            <a:r>
              <a:rPr lang="en-IN" sz="2800" dirty="0"/>
              <a:t>is located on the underlying file </a:t>
            </a:r>
            <a:r>
              <a:rPr lang="en-IN" sz="2800" dirty="0" smtClean="0"/>
              <a:t>system or network.</a:t>
            </a:r>
          </a:p>
        </p:txBody>
      </p:sp>
      <p:sp>
        <p:nvSpPr>
          <p:cNvPr id="8" name="Rectangle 7"/>
          <p:cNvSpPr/>
          <p:nvPr/>
        </p:nvSpPr>
        <p:spPr>
          <a:xfrm>
            <a:off x="6864582" y="4764560"/>
            <a:ext cx="2020105" cy="246221"/>
          </a:xfrm>
          <a:prstGeom prst="rect">
            <a:avLst/>
          </a:prstGeom>
        </p:spPr>
        <p:txBody>
          <a:bodyPr wrap="none">
            <a:spAutoFit/>
          </a:bodyPr>
          <a:lstStyle/>
          <a:p>
            <a:pPr algn="ctr"/>
            <a:r>
              <a:rPr lang="en-US" sz="1000" b="1"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com.springtraining.resource</a:t>
            </a:r>
            <a:endParaRPr lang="en-US" sz="1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5509456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555526"/>
            <a:ext cx="8532440" cy="1938992"/>
          </a:xfrm>
          <a:prstGeom prst="rect">
            <a:avLst/>
          </a:prstGeom>
          <a:noFill/>
        </p:spPr>
        <p:txBody>
          <a:bodyPr wrap="square" rtlCol="0">
            <a:spAutoFit/>
          </a:bodyPr>
          <a:lstStyle/>
          <a:p>
            <a:r>
              <a:rPr lang="en-IN" sz="2400" dirty="0" smtClean="0"/>
              <a:t>To </a:t>
            </a:r>
            <a:r>
              <a:rPr lang="en-IN" sz="2400" dirty="0"/>
              <a:t>handle such file accessing tasks, Spring provides an interface called as </a:t>
            </a:r>
            <a:r>
              <a:rPr lang="en-IN" sz="2400" b="1" dirty="0"/>
              <a:t>"Resource"</a:t>
            </a:r>
            <a:r>
              <a:rPr lang="en-IN" sz="2400" dirty="0"/>
              <a:t> contained in the </a:t>
            </a:r>
            <a:r>
              <a:rPr lang="en-IN" sz="2400" dirty="0" smtClean="0"/>
              <a:t>package </a:t>
            </a:r>
            <a:r>
              <a:rPr lang="en-IN" sz="2400" b="1" dirty="0" smtClean="0"/>
              <a:t>org.springframework.core.io</a:t>
            </a:r>
            <a:r>
              <a:rPr lang="en-IN" sz="2400" dirty="0"/>
              <a:t>. To stream in the file, this interface has a method called as </a:t>
            </a:r>
            <a:r>
              <a:rPr lang="en-IN" sz="2400" i="1" dirty="0" err="1"/>
              <a:t>getInputStream</a:t>
            </a:r>
            <a:r>
              <a:rPr lang="en-IN" sz="2400" i="1" dirty="0"/>
              <a:t>()</a:t>
            </a:r>
            <a:r>
              <a:rPr lang="en-IN" sz="2400" dirty="0"/>
              <a:t> and many other methods that can come handy to get the file </a:t>
            </a:r>
            <a:r>
              <a:rPr lang="en-IN" sz="2400" dirty="0" smtClean="0"/>
              <a:t>information.</a:t>
            </a:r>
            <a:endParaRPr lang="en-IN" sz="2400" b="1" dirty="0"/>
          </a:p>
        </p:txBody>
      </p:sp>
      <p:sp>
        <p:nvSpPr>
          <p:cNvPr id="7"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Resources</a:t>
            </a:r>
            <a:endParaRPr lang="en-IN" b="1" cap="small" dirty="0">
              <a:solidFill>
                <a:srgbClr val="003300"/>
              </a:solidFill>
            </a:endParaRPr>
          </a:p>
        </p:txBody>
      </p:sp>
      <p:sp>
        <p:nvSpPr>
          <p:cNvPr id="8" name="TextBox 7"/>
          <p:cNvSpPr txBox="1"/>
          <p:nvPr/>
        </p:nvSpPr>
        <p:spPr>
          <a:xfrm>
            <a:off x="899592" y="2787774"/>
            <a:ext cx="7780262" cy="1754326"/>
          </a:xfrm>
          <a:prstGeom prst="rect">
            <a:avLst/>
          </a:prstGeom>
          <a:noFill/>
        </p:spPr>
        <p:txBody>
          <a:bodyPr wrap="square" rtlCol="0">
            <a:spAutoFit/>
          </a:bodyPr>
          <a:lstStyle/>
          <a:p>
            <a:pPr marL="342900" indent="-342900">
              <a:buFont typeface="Wingdings" panose="05000000000000000000" pitchFamily="2" charset="2"/>
              <a:buChar char="q"/>
            </a:pPr>
            <a:r>
              <a:rPr lang="en-IN" b="1" dirty="0" err="1" smtClean="0"/>
              <a:t>ClassPathResource</a:t>
            </a:r>
            <a:r>
              <a:rPr lang="en-IN" b="1" dirty="0" smtClean="0"/>
              <a:t>  </a:t>
            </a:r>
          </a:p>
          <a:p>
            <a:pPr marL="342900" indent="-342900">
              <a:buFont typeface="Wingdings" panose="05000000000000000000" pitchFamily="2" charset="2"/>
              <a:buChar char="q"/>
            </a:pPr>
            <a:r>
              <a:rPr lang="en-IN" b="1" dirty="0" err="1" smtClean="0"/>
              <a:t>FileSystemResource</a:t>
            </a:r>
            <a:endParaRPr lang="en-IN" b="1" dirty="0" smtClean="0"/>
          </a:p>
          <a:p>
            <a:pPr marL="342900" indent="-342900">
              <a:buFont typeface="Wingdings" panose="05000000000000000000" pitchFamily="2" charset="2"/>
              <a:buChar char="q"/>
            </a:pPr>
            <a:r>
              <a:rPr lang="en-IN" b="1" dirty="0"/>
              <a:t>UrlResource</a:t>
            </a:r>
            <a:endParaRPr lang="en-IN" b="1" dirty="0" smtClean="0"/>
          </a:p>
          <a:p>
            <a:pPr marL="342900" indent="-342900">
              <a:buFont typeface="Wingdings" panose="05000000000000000000" pitchFamily="2" charset="2"/>
              <a:buChar char="q"/>
            </a:pPr>
            <a:r>
              <a:rPr lang="en-IN" b="1" dirty="0" err="1" smtClean="0"/>
              <a:t>InputStreamResource</a:t>
            </a:r>
            <a:r>
              <a:rPr lang="en-IN" b="1" dirty="0" smtClean="0"/>
              <a:t>    </a:t>
            </a:r>
            <a:endParaRPr lang="en-IN" b="1" dirty="0" smtClean="0"/>
          </a:p>
          <a:p>
            <a:pPr marL="342900" indent="-342900">
              <a:buFont typeface="Wingdings" panose="05000000000000000000" pitchFamily="2" charset="2"/>
              <a:buChar char="q"/>
            </a:pPr>
            <a:r>
              <a:rPr lang="en-IN" b="1" dirty="0" err="1" smtClean="0"/>
              <a:t>ByteArrayResource</a:t>
            </a:r>
            <a:r>
              <a:rPr lang="en-IN" b="1" dirty="0" smtClean="0"/>
              <a:t>     </a:t>
            </a:r>
          </a:p>
          <a:p>
            <a:pPr marL="342900" indent="-342900">
              <a:buFont typeface="Wingdings" panose="05000000000000000000" pitchFamily="2" charset="2"/>
              <a:buChar char="q"/>
            </a:pPr>
            <a:r>
              <a:rPr lang="en-IN" b="1" dirty="0" smtClean="0"/>
              <a:t>Servlet/</a:t>
            </a:r>
            <a:r>
              <a:rPr lang="en-IN" b="1" dirty="0" err="1" smtClean="0"/>
              <a:t>Portlet</a:t>
            </a:r>
            <a:r>
              <a:rPr lang="en-IN" b="1" dirty="0" smtClean="0"/>
              <a:t> </a:t>
            </a:r>
            <a:r>
              <a:rPr lang="en-IN" b="1" dirty="0" err="1" smtClean="0"/>
              <a:t>ContextResource</a:t>
            </a:r>
            <a:endParaRPr lang="en-IN" b="1" dirty="0"/>
          </a:p>
        </p:txBody>
      </p:sp>
      <p:sp>
        <p:nvSpPr>
          <p:cNvPr id="2" name="Rectangle 1"/>
          <p:cNvSpPr/>
          <p:nvPr/>
        </p:nvSpPr>
        <p:spPr>
          <a:xfrm>
            <a:off x="5508104" y="4774168"/>
            <a:ext cx="3496342" cy="307777"/>
          </a:xfrm>
          <a:prstGeom prst="rect">
            <a:avLst/>
          </a:prstGeom>
        </p:spPr>
        <p:txBody>
          <a:bodyPr wrap="none">
            <a:spAutoFit/>
          </a:bodyPr>
          <a:lstStyle/>
          <a:p>
            <a:pPr algn="ctr"/>
            <a:r>
              <a:rPr lang="en-US" sz="1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com.springtraining.resource.context</a:t>
            </a:r>
            <a:endParaRPr lang="en-US" sz="1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49551508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9572" y="2427734"/>
            <a:ext cx="8244408" cy="2585323"/>
          </a:xfrm>
          <a:prstGeom prst="rect">
            <a:avLst/>
          </a:prstGeom>
          <a:noFill/>
        </p:spPr>
        <p:txBody>
          <a:bodyPr wrap="square" rtlCol="0">
            <a:spAutoFit/>
          </a:bodyPr>
          <a:lstStyle/>
          <a:p>
            <a:r>
              <a:rPr lang="en-IN" b="1" dirty="0" err="1" smtClean="0"/>
              <a:t>ResourceLoader</a:t>
            </a:r>
            <a:endParaRPr lang="en-IN" b="1" dirty="0"/>
          </a:p>
          <a:p>
            <a:r>
              <a:rPr lang="en-IN" dirty="0"/>
              <a:t>All application contexts implement the </a:t>
            </a:r>
            <a:r>
              <a:rPr lang="en-IN" dirty="0" err="1"/>
              <a:t>ResourceLoader</a:t>
            </a:r>
            <a:r>
              <a:rPr lang="en-IN" dirty="0"/>
              <a:t> interface, and therefore all application contexts may be used to obtain Resource instances</a:t>
            </a:r>
            <a:r>
              <a:rPr lang="en-IN" dirty="0" smtClean="0"/>
              <a:t>.</a:t>
            </a:r>
          </a:p>
          <a:p>
            <a:endParaRPr lang="en-US" dirty="0" smtClean="0"/>
          </a:p>
          <a:p>
            <a:r>
              <a:rPr lang="en-IN" b="1" dirty="0"/>
              <a:t>Resource template = </a:t>
            </a:r>
            <a:r>
              <a:rPr lang="en-IN" b="1" dirty="0" err="1"/>
              <a:t>ctx.getResource</a:t>
            </a:r>
            <a:r>
              <a:rPr lang="en-IN" b="1" dirty="0"/>
              <a:t>("some/resource/path/myTemplate.txt</a:t>
            </a:r>
            <a:r>
              <a:rPr lang="en-IN" b="1" dirty="0" smtClean="0"/>
              <a:t>");</a:t>
            </a:r>
          </a:p>
          <a:p>
            <a:endParaRPr lang="en-IN" dirty="0"/>
          </a:p>
          <a:p>
            <a:r>
              <a:rPr lang="en-IN" dirty="0" err="1"/>
              <a:t>ClassPathResource</a:t>
            </a:r>
            <a:r>
              <a:rPr lang="en-IN" dirty="0"/>
              <a:t> would </a:t>
            </a:r>
            <a:r>
              <a:rPr lang="en-IN" dirty="0"/>
              <a:t>be returned  </a:t>
            </a:r>
            <a:r>
              <a:rPr lang="en-IN" dirty="0" smtClean="0"/>
              <a:t>; if </a:t>
            </a:r>
            <a:r>
              <a:rPr lang="en-IN" dirty="0"/>
              <a:t>the same method was executed against a </a:t>
            </a:r>
            <a:r>
              <a:rPr lang="en-IN" dirty="0" err="1"/>
              <a:t>FileSystemXmlApplicationContext</a:t>
            </a:r>
            <a:r>
              <a:rPr lang="en-IN" dirty="0"/>
              <a:t> instance, you'd get back a </a:t>
            </a:r>
            <a:r>
              <a:rPr lang="en-IN" dirty="0" err="1"/>
              <a:t>FileSystemResource</a:t>
            </a:r>
            <a:r>
              <a:rPr lang="en-IN" dirty="0"/>
              <a:t>. </a:t>
            </a:r>
            <a:r>
              <a:rPr lang="en-IN" dirty="0" smtClean="0"/>
              <a:t>For </a:t>
            </a:r>
            <a:r>
              <a:rPr lang="en-IN" dirty="0"/>
              <a:t>a </a:t>
            </a:r>
            <a:r>
              <a:rPr lang="en-IN" dirty="0" err="1"/>
              <a:t>WebApplicationContext</a:t>
            </a:r>
            <a:r>
              <a:rPr lang="en-IN" dirty="0"/>
              <a:t>, you'd get back a </a:t>
            </a:r>
            <a:r>
              <a:rPr lang="en-IN" dirty="0" err="1"/>
              <a:t>ServletContextResource</a:t>
            </a:r>
            <a:r>
              <a:rPr lang="en-IN" dirty="0"/>
              <a:t>, and so on</a:t>
            </a:r>
            <a:r>
              <a:rPr lang="en-IN" dirty="0" smtClean="0"/>
              <a:t>.</a:t>
            </a:r>
            <a:endParaRPr lang="en-IN" dirty="0"/>
          </a:p>
        </p:txBody>
      </p:sp>
      <p:sp>
        <p:nvSpPr>
          <p:cNvPr id="6"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Resources</a:t>
            </a:r>
            <a:endParaRPr lang="en-IN" b="1" cap="small" dirty="0">
              <a:solidFill>
                <a:srgbClr val="0033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73293219"/>
              </p:ext>
            </p:extLst>
          </p:nvPr>
        </p:nvGraphicFramePr>
        <p:xfrm>
          <a:off x="720022" y="451124"/>
          <a:ext cx="8077200" cy="1976610"/>
        </p:xfrm>
        <a:graphic>
          <a:graphicData uri="http://schemas.openxmlformats.org/drawingml/2006/table">
            <a:tbl>
              <a:tblPr/>
              <a:tblGrid>
                <a:gridCol w="1865784"/>
                <a:gridCol w="3210330"/>
                <a:gridCol w="3001086"/>
              </a:tblGrid>
              <a:tr h="301131">
                <a:tc>
                  <a:txBody>
                    <a:bodyPr/>
                    <a:lstStyle/>
                    <a:p>
                      <a:pPr algn="l"/>
                      <a:r>
                        <a:rPr lang="en-IN" sz="1500" b="1" dirty="0">
                          <a:effectLst/>
                        </a:rPr>
                        <a:t>Prefix</a:t>
                      </a:r>
                    </a:p>
                  </a:txBody>
                  <a:tcPr marL="75283" marR="75283"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r>
                        <a:rPr lang="en-IN" sz="1500" b="1">
                          <a:effectLst/>
                        </a:rPr>
                        <a:t>Example</a:t>
                      </a:r>
                    </a:p>
                  </a:txBody>
                  <a:tcPr marL="75283" marR="75283"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r>
                        <a:rPr lang="en-IN" sz="1500" b="1">
                          <a:effectLst/>
                        </a:rPr>
                        <a:t>Explanation</a:t>
                      </a:r>
                    </a:p>
                  </a:txBody>
                  <a:tcPr marL="75283" marR="75283"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301131">
                <a:tc>
                  <a:txBody>
                    <a:bodyPr/>
                    <a:lstStyle/>
                    <a:p>
                      <a:pPr algn="just"/>
                      <a:r>
                        <a:rPr lang="en-IN" sz="1500" b="1" dirty="0" err="1">
                          <a:effectLst/>
                        </a:rPr>
                        <a:t>classpath</a:t>
                      </a:r>
                      <a:r>
                        <a:rPr lang="en-IN" sz="1500" b="1" dirty="0">
                          <a:effectLst/>
                        </a:rPr>
                        <a:t>:</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just"/>
                      <a:r>
                        <a:rPr lang="en-IN" sz="1500" b="1" dirty="0" err="1">
                          <a:effectLst/>
                        </a:rPr>
                        <a:t>classpath:com</a:t>
                      </a:r>
                      <a:r>
                        <a:rPr lang="en-IN" sz="1500" b="1" dirty="0">
                          <a:effectLst/>
                        </a:rPr>
                        <a:t>/</a:t>
                      </a:r>
                      <a:r>
                        <a:rPr lang="en-IN" sz="1500" b="1" dirty="0" err="1">
                          <a:effectLst/>
                        </a:rPr>
                        <a:t>myapp</a:t>
                      </a:r>
                      <a:r>
                        <a:rPr lang="en-IN" sz="1500" b="1" dirty="0">
                          <a:effectLst/>
                        </a:rPr>
                        <a:t>/config.xml</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just"/>
                      <a:r>
                        <a:rPr lang="en-IN" sz="1500" b="1">
                          <a:effectLst/>
                        </a:rPr>
                        <a:t>Loaded from the classpath.</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526978">
                <a:tc>
                  <a:txBody>
                    <a:bodyPr/>
                    <a:lstStyle/>
                    <a:p>
                      <a:pPr algn="just"/>
                      <a:r>
                        <a:rPr lang="en-IN" sz="1500" b="1" dirty="0">
                          <a:effectLst/>
                        </a:rPr>
                        <a:t>file:</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just"/>
                      <a:r>
                        <a:rPr lang="en-IN" sz="1500" b="1">
                          <a:effectLst/>
                        </a:rPr>
                        <a:t>file:/data/config.xml</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just"/>
                      <a:r>
                        <a:rPr lang="en-IN" sz="1500" b="1" dirty="0">
                          <a:effectLst/>
                        </a:rPr>
                        <a:t>Loaded as a URL, from the </a:t>
                      </a:r>
                      <a:r>
                        <a:rPr lang="en-IN" sz="1500" b="1" dirty="0" err="1">
                          <a:effectLst/>
                        </a:rPr>
                        <a:t>filesystem</a:t>
                      </a:r>
                      <a:r>
                        <a:rPr lang="en-IN" sz="1500" b="1" dirty="0" smtClean="0">
                          <a:effectLst/>
                        </a:rPr>
                        <a:t>.</a:t>
                      </a:r>
                      <a:endParaRPr lang="en-IN" sz="1500" b="1" dirty="0">
                        <a:effectLst/>
                      </a:endParaRP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301131">
                <a:tc>
                  <a:txBody>
                    <a:bodyPr/>
                    <a:lstStyle/>
                    <a:p>
                      <a:pPr algn="just"/>
                      <a:r>
                        <a:rPr lang="en-IN" sz="1500" b="1">
                          <a:effectLst/>
                        </a:rPr>
                        <a:t>http:</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just"/>
                      <a:r>
                        <a:rPr lang="en-IN" sz="1500" b="1" dirty="0">
                          <a:effectLst/>
                        </a:rPr>
                        <a:t>http://myserver/logo.png</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just"/>
                      <a:r>
                        <a:rPr lang="en-IN" sz="1500" b="1">
                          <a:effectLst/>
                        </a:rPr>
                        <a:t>Loaded as a URL.</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526978">
                <a:tc>
                  <a:txBody>
                    <a:bodyPr/>
                    <a:lstStyle/>
                    <a:p>
                      <a:pPr algn="just"/>
                      <a:r>
                        <a:rPr lang="en-IN" sz="1500" b="1">
                          <a:effectLst/>
                        </a:rPr>
                        <a:t>(none)</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just"/>
                      <a:r>
                        <a:rPr lang="en-IN" sz="1500" b="1" dirty="0">
                          <a:effectLst/>
                        </a:rPr>
                        <a:t>/data/config.xml</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just"/>
                      <a:r>
                        <a:rPr lang="en-IN" sz="1500" b="1" dirty="0">
                          <a:effectLst/>
                        </a:rPr>
                        <a:t>Depends on the underlying </a:t>
                      </a:r>
                      <a:r>
                        <a:rPr lang="en-IN" sz="1500" b="1" dirty="0" err="1">
                          <a:effectLst/>
                        </a:rPr>
                        <a:t>ApplicationContext</a:t>
                      </a:r>
                      <a:r>
                        <a:rPr lang="en-IN" sz="1500" b="1" dirty="0">
                          <a:effectLst/>
                        </a:rPr>
                        <a:t>.</a:t>
                      </a:r>
                    </a:p>
                  </a:txBody>
                  <a:tcPr marL="54894" marR="54894" marT="37641" marB="3764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330051314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9632" y="51470"/>
            <a:ext cx="7884368" cy="369332"/>
          </a:xfrm>
          <a:prstGeom prst="rect">
            <a:avLst/>
          </a:prstGeom>
          <a:noFill/>
        </p:spPr>
        <p:txBody>
          <a:bodyPr wrap="square" rtlCol="0">
            <a:spAutoFit/>
          </a:bodyPr>
          <a:lstStyle/>
          <a:p>
            <a:r>
              <a:rPr lang="en-IN" b="1" dirty="0"/>
              <a:t>Wildcards in application context constructor resource paths</a:t>
            </a:r>
          </a:p>
        </p:txBody>
      </p:sp>
      <p:sp>
        <p:nvSpPr>
          <p:cNvPr id="7" name="TextBox 6"/>
          <p:cNvSpPr txBox="1"/>
          <p:nvPr/>
        </p:nvSpPr>
        <p:spPr>
          <a:xfrm>
            <a:off x="611560" y="555526"/>
            <a:ext cx="8460432" cy="3693319"/>
          </a:xfrm>
          <a:prstGeom prst="rect">
            <a:avLst/>
          </a:prstGeom>
          <a:noFill/>
        </p:spPr>
        <p:txBody>
          <a:bodyPr wrap="square" rtlCol="0">
            <a:spAutoFit/>
          </a:bodyPr>
          <a:lstStyle/>
          <a:p>
            <a:r>
              <a:rPr lang="en-IN" dirty="0"/>
              <a:t>/WEB-INF/*-context.xml </a:t>
            </a:r>
            <a:endParaRPr lang="en-IN" dirty="0" smtClean="0"/>
          </a:p>
          <a:p>
            <a:r>
              <a:rPr lang="en-IN" dirty="0" smtClean="0"/>
              <a:t>com/</a:t>
            </a:r>
            <a:r>
              <a:rPr lang="en-IN" dirty="0" err="1" smtClean="0"/>
              <a:t>mycompany</a:t>
            </a:r>
            <a:r>
              <a:rPr lang="en-IN" dirty="0"/>
              <a:t>/**/applicationContext.xml </a:t>
            </a:r>
            <a:endParaRPr lang="en-IN" dirty="0" smtClean="0"/>
          </a:p>
          <a:p>
            <a:r>
              <a:rPr lang="en-IN" dirty="0" smtClean="0"/>
              <a:t>file:C</a:t>
            </a:r>
            <a:r>
              <a:rPr lang="en-IN" dirty="0"/>
              <a:t>:/some/path/*-context.xml </a:t>
            </a:r>
            <a:endParaRPr lang="en-IN" dirty="0" smtClean="0"/>
          </a:p>
          <a:p>
            <a:r>
              <a:rPr lang="en-IN" dirty="0" err="1" smtClean="0"/>
              <a:t>classpath:com</a:t>
            </a:r>
            <a:r>
              <a:rPr lang="en-IN" dirty="0" smtClean="0"/>
              <a:t>/</a:t>
            </a:r>
            <a:r>
              <a:rPr lang="en-IN" dirty="0" err="1" smtClean="0"/>
              <a:t>mycompany</a:t>
            </a:r>
            <a:r>
              <a:rPr lang="en-IN" dirty="0"/>
              <a:t>/**/</a:t>
            </a:r>
            <a:r>
              <a:rPr lang="en-IN" dirty="0" smtClean="0"/>
              <a:t>applicationContext.xml</a:t>
            </a:r>
          </a:p>
          <a:p>
            <a:endParaRPr lang="en-US" dirty="0"/>
          </a:p>
          <a:p>
            <a:endParaRPr lang="en-US" dirty="0" smtClean="0"/>
          </a:p>
          <a:p>
            <a:r>
              <a:rPr lang="en-IN" dirty="0" err="1"/>
              <a:t>classpath</a:t>
            </a:r>
            <a:r>
              <a:rPr lang="en-IN" dirty="0"/>
              <a:t>*:META-INF/*-</a:t>
            </a:r>
            <a:r>
              <a:rPr lang="en-IN" dirty="0" smtClean="0"/>
              <a:t>beans.xml -&gt; From a jar</a:t>
            </a:r>
          </a:p>
          <a:p>
            <a:endParaRPr lang="en-US" dirty="0"/>
          </a:p>
          <a:p>
            <a:r>
              <a:rPr lang="en-IN" dirty="0"/>
              <a:t>In this case, the resolution strategy is fairly simple: a </a:t>
            </a:r>
            <a:r>
              <a:rPr lang="en-IN" dirty="0" err="1"/>
              <a:t>ClassLoader.getResources</a:t>
            </a:r>
            <a:r>
              <a:rPr lang="en-IN" dirty="0"/>
              <a:t>() call is used on the last non-wildcard path segment to get all the matching resources in the class loader hierarchy, and then off each resource the same </a:t>
            </a:r>
            <a:r>
              <a:rPr lang="en-IN" dirty="0" err="1"/>
              <a:t>PathMatcher</a:t>
            </a:r>
            <a:r>
              <a:rPr lang="en-IN" dirty="0"/>
              <a:t> </a:t>
            </a:r>
            <a:r>
              <a:rPr lang="en-IN" dirty="0" smtClean="0"/>
              <a:t>resolution </a:t>
            </a:r>
            <a:r>
              <a:rPr lang="en-IN" dirty="0"/>
              <a:t>strategy described above is used for the wildcard </a:t>
            </a:r>
            <a:r>
              <a:rPr lang="en-IN" dirty="0" err="1"/>
              <a:t>subpath</a:t>
            </a:r>
            <a:r>
              <a:rPr lang="en-IN" dirty="0" smtClean="0"/>
              <a:t>.</a:t>
            </a:r>
          </a:p>
          <a:p>
            <a:endParaRPr lang="en-IN" dirty="0"/>
          </a:p>
        </p:txBody>
      </p:sp>
      <p:sp>
        <p:nvSpPr>
          <p:cNvPr id="2" name="Rectangle 1"/>
          <p:cNvSpPr/>
          <p:nvPr/>
        </p:nvSpPr>
        <p:spPr>
          <a:xfrm>
            <a:off x="4895528" y="4189393"/>
            <a:ext cx="4176464"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1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com.springtraining.resource.aware</a:t>
            </a:r>
            <a:endParaRPr lang="en-US" sz="1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1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com.springtraining.resource.injection</a:t>
            </a:r>
            <a:endParaRPr lang="en-US" sz="1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2582936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784" y="141482"/>
            <a:ext cx="6516216" cy="702078"/>
          </a:xfrm>
        </p:spPr>
        <p:txBody>
          <a:bodyPr>
            <a:normAutofit fontScale="90000"/>
          </a:bodyPr>
          <a:lstStyle/>
          <a:p>
            <a:pPr algn="ctr"/>
            <a:r>
              <a:rPr lang="en-US" dirty="0" smtClean="0"/>
              <a:t>Chapter 1 –   Spring Core B</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19890250"/>
              </p:ext>
            </p:extLst>
          </p:nvPr>
        </p:nvGraphicFramePr>
        <p:xfrm>
          <a:off x="2483768" y="843559"/>
          <a:ext cx="6552728" cy="3029712"/>
        </p:xfrm>
        <a:graphic>
          <a:graphicData uri="http://schemas.openxmlformats.org/drawingml/2006/table">
            <a:tbl>
              <a:tblPr firstRow="1" bandRow="1">
                <a:tableStyleId>{5C22544A-7EE6-4342-B048-85BDC9FD1C3A}</a:tableStyleId>
              </a:tblPr>
              <a:tblGrid>
                <a:gridCol w="4032448"/>
                <a:gridCol w="2520280"/>
              </a:tblGrid>
              <a:tr h="278130">
                <a:tc>
                  <a:txBody>
                    <a:bodyPr/>
                    <a:lstStyle/>
                    <a:p>
                      <a:endParaRPr lang="en-IN" sz="1400" dirty="0"/>
                    </a:p>
                  </a:txBody>
                  <a:tcPr marT="34290" marB="34290"/>
                </a:tc>
                <a:tc>
                  <a:txBody>
                    <a:bodyPr/>
                    <a:lstStyle/>
                    <a:p>
                      <a:endParaRPr lang="en-IN" sz="1400" dirty="0"/>
                    </a:p>
                  </a:txBody>
                  <a:tcPr marT="34290" marB="34290"/>
                </a:tc>
              </a:tr>
              <a:tr h="534924">
                <a:tc>
                  <a:txBody>
                    <a:bodyPr/>
                    <a:lstStyle/>
                    <a:p>
                      <a:pPr marL="342900" indent="-342900">
                        <a:buFont typeface="Wingdings" pitchFamily="2" charset="2"/>
                        <a:buChar char="q"/>
                      </a:pPr>
                      <a:r>
                        <a:rPr lang="en-IN" sz="1500" b="1" dirty="0" smtClean="0"/>
                        <a:t>Inversion of Control /Dependency Injection (IoC/DI)</a:t>
                      </a:r>
                      <a:endParaRPr lang="en-IN" sz="1500" b="1" dirty="0"/>
                    </a:p>
                  </a:txBody>
                  <a:tcPr marT="34290" marB="34290"/>
                </a:tc>
                <a:tc>
                  <a:txBody>
                    <a:bodyPr/>
                    <a:lstStyle/>
                    <a:p>
                      <a:endParaRPr lang="en-IN" sz="1400" dirty="0"/>
                    </a:p>
                  </a:txBody>
                  <a:tcPr marL="0" marR="0" marT="0" marB="0" anchor="b"/>
                </a:tc>
              </a:tr>
              <a:tr h="617220">
                <a:tc>
                  <a:txBody>
                    <a:bodyPr/>
                    <a:lstStyle/>
                    <a:p>
                      <a:pPr algn="l"/>
                      <a:r>
                        <a:rPr lang="en-US" sz="2100" b="1" i="1" u="none" strike="noStrike" kern="1200" dirty="0" smtClean="0">
                          <a:solidFill>
                            <a:schemeClr val="bg1">
                              <a:lumMod val="75000"/>
                            </a:schemeClr>
                          </a:solidFill>
                          <a:effectLst/>
                          <a:latin typeface="+mn-lt"/>
                          <a:ea typeface="+mn-ea"/>
                          <a:cs typeface="+mn-cs"/>
                        </a:rPr>
                        <a:t>Part A</a:t>
                      </a:r>
                      <a:endParaRPr lang="en-IN" sz="2100" b="1" i="1" u="none" strike="noStrike" kern="1200" dirty="0">
                        <a:solidFill>
                          <a:schemeClr val="bg1">
                            <a:lumMod val="75000"/>
                          </a:schemeClr>
                        </a:solidFill>
                        <a:effectLst/>
                        <a:latin typeface="+mn-lt"/>
                        <a:ea typeface="+mn-ea"/>
                        <a:cs typeface="+mn-cs"/>
                      </a:endParaRPr>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chemeClr val="bg1">
                              <a:lumMod val="75000"/>
                            </a:schemeClr>
                          </a:solidFill>
                          <a:effectLst/>
                          <a:latin typeface="Calibri"/>
                        </a:rPr>
                        <a:t>IOC Container (</a:t>
                      </a:r>
                      <a:r>
                        <a:rPr lang="en-IN" sz="1400" b="1" i="0" u="none" strike="noStrike" dirty="0" smtClean="0">
                          <a:solidFill>
                            <a:schemeClr val="bg1">
                              <a:lumMod val="75000"/>
                            </a:schemeClr>
                          </a:solidFill>
                          <a:effectLst/>
                          <a:latin typeface="+mn-lt"/>
                        </a:rPr>
                        <a:t>BeanFactory or ApplicationContext</a:t>
                      </a:r>
                      <a:r>
                        <a:rPr lang="en-IN" sz="1400" b="1" i="0" u="none" strike="noStrike" dirty="0" smtClean="0">
                          <a:solidFill>
                            <a:schemeClr val="bg1">
                              <a:lumMod val="75000"/>
                            </a:schemeClr>
                          </a:solidFill>
                          <a:effectLst/>
                          <a:latin typeface="Calibri"/>
                        </a:rPr>
                        <a:t>)</a:t>
                      </a:r>
                      <a:endParaRPr lang="en-IN" sz="1400" b="1" i="0" u="none" strike="noStrike" dirty="0">
                        <a:solidFill>
                          <a:schemeClr val="bg1">
                            <a:lumMod val="75000"/>
                          </a:schemeClr>
                        </a:solidFill>
                        <a:effectLst/>
                        <a:latin typeface="Calibri"/>
                      </a:endParaRPr>
                    </a:p>
                  </a:txBody>
                  <a:tcPr marL="0" marR="0" marT="0" marB="0" anchor="b"/>
                </a:tc>
              </a:tr>
              <a:tr h="301752">
                <a:tc>
                  <a:txBody>
                    <a:bodyPr/>
                    <a:lstStyle/>
                    <a:p>
                      <a:pPr algn="ctr"/>
                      <a:endParaRPr lang="en-IN" sz="1500" dirty="0">
                        <a:solidFill>
                          <a:schemeClr val="bg1">
                            <a:lumMod val="75000"/>
                          </a:schemeClr>
                        </a:solidFill>
                      </a:endParaRPr>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chemeClr val="bg1">
                              <a:lumMod val="75000"/>
                            </a:schemeClr>
                          </a:solidFill>
                          <a:effectLst/>
                          <a:latin typeface="+mn-lt"/>
                        </a:rPr>
                        <a:t>Managed</a:t>
                      </a:r>
                      <a:r>
                        <a:rPr lang="en-IN" sz="1400" b="1" i="0" u="none" strike="noStrike" baseline="0" dirty="0" smtClean="0">
                          <a:solidFill>
                            <a:schemeClr val="bg1">
                              <a:lumMod val="75000"/>
                            </a:schemeClr>
                          </a:solidFill>
                          <a:effectLst/>
                          <a:latin typeface="+mn-lt"/>
                        </a:rPr>
                        <a:t> B</a:t>
                      </a:r>
                      <a:r>
                        <a:rPr lang="en-IN" sz="1400" b="1" i="0" u="none" strike="noStrike" dirty="0" smtClean="0">
                          <a:solidFill>
                            <a:schemeClr val="bg1">
                              <a:lumMod val="75000"/>
                            </a:schemeClr>
                          </a:solidFill>
                          <a:effectLst/>
                          <a:latin typeface="+mn-lt"/>
                        </a:rPr>
                        <a:t>eans</a:t>
                      </a:r>
                    </a:p>
                  </a:txBody>
                  <a:tcPr marL="0" marR="0" marT="0" marB="0" anchor="b"/>
                </a:tc>
              </a:tr>
              <a:tr h="301752">
                <a:tc>
                  <a:txBody>
                    <a:bodyPr/>
                    <a:lstStyle/>
                    <a:p>
                      <a:pPr algn="ctr"/>
                      <a:endParaRPr lang="en-IN" sz="1500" dirty="0">
                        <a:solidFill>
                          <a:schemeClr val="bg1">
                            <a:lumMod val="75000"/>
                          </a:schemeClr>
                        </a:solidFill>
                      </a:endParaRPr>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chemeClr val="bg1">
                              <a:lumMod val="75000"/>
                            </a:schemeClr>
                          </a:solidFill>
                          <a:effectLst/>
                          <a:latin typeface="+mn-lt"/>
                        </a:rPr>
                        <a:t>Bean Lifecycle</a:t>
                      </a:r>
                    </a:p>
                  </a:txBody>
                  <a:tcPr marL="0" marR="0" marT="0" marB="0" anchor="b"/>
                </a:tc>
              </a:tr>
              <a:tr h="388620">
                <a:tc>
                  <a:txBody>
                    <a:bodyPr/>
                    <a:lstStyle/>
                    <a:p>
                      <a:pPr algn="l"/>
                      <a:r>
                        <a:rPr lang="en-US" sz="2100" b="1" i="1" u="none" strike="noStrike" kern="1200" dirty="0" smtClean="0">
                          <a:solidFill>
                            <a:srgbClr val="000000"/>
                          </a:solidFill>
                          <a:effectLst/>
                          <a:latin typeface="+mn-lt"/>
                          <a:ea typeface="+mn-ea"/>
                          <a:cs typeface="+mn-cs"/>
                        </a:rPr>
                        <a:t>Part B</a:t>
                      </a:r>
                      <a:endParaRPr lang="en-IN" sz="2100" b="1" i="1" u="none" strike="noStrike" kern="1200" dirty="0">
                        <a:solidFill>
                          <a:srgbClr val="000000"/>
                        </a:solidFill>
                        <a:effectLst/>
                        <a:latin typeface="+mn-lt"/>
                        <a:ea typeface="+mn-ea"/>
                        <a:cs typeface="+mn-cs"/>
                      </a:endParaRPr>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mn-lt"/>
                        </a:rPr>
                        <a:t>Annotation Based DI</a:t>
                      </a:r>
                    </a:p>
                  </a:txBody>
                  <a:tcPr marL="0" marR="0" marT="0" marB="0" anchor="b"/>
                </a:tc>
              </a:tr>
              <a:tr h="301752">
                <a:tc>
                  <a:txBody>
                    <a:bodyPr/>
                    <a:lstStyle/>
                    <a:p>
                      <a:endParaRPr lang="en-IN" sz="1500" dirty="0"/>
                    </a:p>
                  </a:txBody>
                  <a:tcPr marT="34290" marB="34290"/>
                </a:tc>
                <a:tc>
                  <a:txBody>
                    <a:bodyPr/>
                    <a:lstStyle/>
                    <a:p>
                      <a:pPr algn="l" fontAlgn="b"/>
                      <a:r>
                        <a:rPr lang="en-IN" sz="1400" b="1" i="0" u="none" strike="noStrike" dirty="0">
                          <a:solidFill>
                            <a:srgbClr val="000000"/>
                          </a:solidFill>
                          <a:effectLst/>
                          <a:latin typeface="Calibri"/>
                        </a:rPr>
                        <a:t>Java Based DI </a:t>
                      </a:r>
                    </a:p>
                  </a:txBody>
                  <a:tcPr marL="0" marR="0" marT="0" marB="0" anchor="b"/>
                </a:tc>
              </a:tr>
              <a:tr h="301752">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endParaRPr lang="en-IN" sz="1500" b="1" i="0" u="none" strike="noStrike" dirty="0" smtClean="0">
                        <a:solidFill>
                          <a:srgbClr val="000000"/>
                        </a:solidFill>
                        <a:effectLst/>
                        <a:latin typeface="+mn-lt"/>
                      </a:endParaRPr>
                    </a:p>
                  </a:txBody>
                  <a:tcPr marT="34290" marB="34290"/>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mn-lt"/>
                        </a:rPr>
                        <a:t>Resources</a:t>
                      </a:r>
                      <a:endParaRPr lang="en-IN" sz="1400" b="1" i="0" u="none" strike="noStrike" dirty="0" smtClean="0">
                        <a:solidFill>
                          <a:srgbClr val="000000"/>
                        </a:solidFill>
                        <a:effectLst/>
                        <a:latin typeface="+mn-lt"/>
                      </a:endParaRPr>
                    </a:p>
                  </a:txBody>
                  <a:tcPr marL="0" marR="0" marT="0" marB="0" anchor="b"/>
                </a:tc>
              </a:tr>
            </a:tbl>
          </a:graphicData>
        </a:graphic>
      </p:graphicFrame>
    </p:spTree>
    <p:extLst>
      <p:ext uri="{BB962C8B-B14F-4D97-AF65-F5344CB8AC3E}">
        <p14:creationId xmlns:p14="http://schemas.microsoft.com/office/powerpoint/2010/main" val="2826686466"/>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71801" y="2004847"/>
            <a:ext cx="3312369" cy="1133807"/>
            <a:chOff x="4812" y="425"/>
            <a:chExt cx="5179763" cy="1511742"/>
          </a:xfrm>
        </p:grpSpPr>
        <p:sp>
          <p:nvSpPr>
            <p:cNvPr id="5" name="Rounded Rectangle 4"/>
            <p:cNvSpPr/>
            <p:nvPr/>
          </p:nvSpPr>
          <p:spPr>
            <a:xfrm>
              <a:off x="4812" y="425"/>
              <a:ext cx="5179763" cy="1511742"/>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6" name="Rounded Rectangle 4"/>
            <p:cNvSpPr/>
            <p:nvPr/>
          </p:nvSpPr>
          <p:spPr>
            <a:xfrm>
              <a:off x="78609" y="74222"/>
              <a:ext cx="5032169" cy="13641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Part B</a:t>
              </a:r>
              <a:endParaRPr lang="en-US" sz="4400" kern="1200" dirty="0"/>
            </a:p>
          </p:txBody>
        </p:sp>
      </p:grpSp>
    </p:spTree>
    <p:extLst>
      <p:ext uri="{BB962C8B-B14F-4D97-AF65-F5344CB8AC3E}">
        <p14:creationId xmlns:p14="http://schemas.microsoft.com/office/powerpoint/2010/main" val="20386859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360" y="-10235"/>
            <a:ext cx="9211576" cy="690926"/>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Annotation &amp; Java based </a:t>
            </a:r>
            <a:r>
              <a:rPr lang="en-IN" b="1" cap="small" dirty="0" err="1" smtClean="0">
                <a:solidFill>
                  <a:srgbClr val="003300"/>
                </a:solidFill>
              </a:rPr>
              <a:t>config</a:t>
            </a:r>
            <a:endParaRPr lang="en-IN" dirty="0"/>
          </a:p>
        </p:txBody>
      </p:sp>
      <p:graphicFrame>
        <p:nvGraphicFramePr>
          <p:cNvPr id="11" name="Diagram 10"/>
          <p:cNvGraphicFramePr/>
          <p:nvPr>
            <p:extLst>
              <p:ext uri="{D42A27DB-BD31-4B8C-83A1-F6EECF244321}">
                <p14:modId xmlns:p14="http://schemas.microsoft.com/office/powerpoint/2010/main" val="2310697090"/>
              </p:ext>
            </p:extLst>
          </p:nvPr>
        </p:nvGraphicFramePr>
        <p:xfrm>
          <a:off x="1115616" y="789554"/>
          <a:ext cx="7632848" cy="3942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755643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59633" y="2004847"/>
            <a:ext cx="7344816" cy="1133807"/>
            <a:chOff x="4812" y="425"/>
            <a:chExt cx="5179763" cy="1511742"/>
          </a:xfrm>
        </p:grpSpPr>
        <p:sp>
          <p:nvSpPr>
            <p:cNvPr id="5" name="Rounded Rectangle 4"/>
            <p:cNvSpPr/>
            <p:nvPr/>
          </p:nvSpPr>
          <p:spPr>
            <a:xfrm>
              <a:off x="4812" y="425"/>
              <a:ext cx="5179763" cy="1511742"/>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6" name="Rounded Rectangle 4"/>
            <p:cNvSpPr/>
            <p:nvPr/>
          </p:nvSpPr>
          <p:spPr>
            <a:xfrm>
              <a:off x="78609" y="74222"/>
              <a:ext cx="5032169" cy="13641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Annotation in Java</a:t>
              </a:r>
              <a:endParaRPr lang="en-US" sz="4400" kern="1200" dirty="0"/>
            </a:p>
          </p:txBody>
        </p:sp>
      </p:grpSp>
    </p:spTree>
    <p:extLst>
      <p:ext uri="{BB962C8B-B14F-4D97-AF65-F5344CB8AC3E}">
        <p14:creationId xmlns:p14="http://schemas.microsoft.com/office/powerpoint/2010/main" val="348760141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“Annotation”</a:t>
            </a:r>
            <a:endParaRPr lang="en-IN" b="1" cap="small" dirty="0">
              <a:solidFill>
                <a:srgbClr val="003300"/>
              </a:solidFill>
            </a:endParaRPr>
          </a:p>
        </p:txBody>
      </p:sp>
      <p:sp>
        <p:nvSpPr>
          <p:cNvPr id="2" name="Rectangle 1"/>
          <p:cNvSpPr/>
          <p:nvPr/>
        </p:nvSpPr>
        <p:spPr>
          <a:xfrm>
            <a:off x="899592" y="619185"/>
            <a:ext cx="7416824" cy="4247317"/>
          </a:xfrm>
          <a:prstGeom prst="rect">
            <a:avLst/>
          </a:prstGeom>
        </p:spPr>
        <p:txBody>
          <a:bodyPr wrap="square">
            <a:spAutoFit/>
          </a:bodyPr>
          <a:lstStyle/>
          <a:p>
            <a:r>
              <a:rPr lang="en-IN" b="1" dirty="0"/>
              <a:t>Annotation</a:t>
            </a:r>
            <a:r>
              <a:rPr lang="en-IN" dirty="0"/>
              <a:t> is writing commentary or explanatory notes on a subject; it could be explaining or clarifying something (if there was a difficult or confusing concept, you'd put it in plain words) or jotting down an initial response. </a:t>
            </a:r>
            <a:endParaRPr lang="en-IN" dirty="0" smtClean="0"/>
          </a:p>
          <a:p>
            <a:r>
              <a:rPr lang="en-IN" dirty="0" smtClean="0"/>
              <a:t>This </a:t>
            </a:r>
            <a:r>
              <a:rPr lang="en-IN" dirty="0"/>
              <a:t>also includes underlining for emphasis or words that stand out, copying down </a:t>
            </a:r>
            <a:r>
              <a:rPr lang="en-IN" dirty="0" smtClean="0"/>
              <a:t>definitions etc.</a:t>
            </a:r>
          </a:p>
          <a:p>
            <a:endParaRPr lang="en-US" dirty="0"/>
          </a:p>
          <a:p>
            <a:r>
              <a:rPr lang="en-IN" dirty="0"/>
              <a:t>To annotate a passage of text means, literally, to "add a note" to it, either in explanation of the passage, or offering further detail, or providing a citation (aka footnote or endnote</a:t>
            </a:r>
            <a:r>
              <a:rPr lang="en-IN" dirty="0" smtClean="0"/>
              <a:t>).</a:t>
            </a:r>
          </a:p>
          <a:p>
            <a:endParaRPr lang="en-US" dirty="0" smtClean="0"/>
          </a:p>
          <a:p>
            <a:r>
              <a:rPr lang="en-IN" b="1" dirty="0"/>
              <a:t>Annotations are far more powerful than java comments and </a:t>
            </a:r>
            <a:r>
              <a:rPr lang="en-IN" b="1" dirty="0" err="1"/>
              <a:t>Javadoc</a:t>
            </a:r>
            <a:r>
              <a:rPr lang="en-IN" b="1" dirty="0"/>
              <a:t> comments</a:t>
            </a:r>
            <a:r>
              <a:rPr lang="en-IN" dirty="0"/>
              <a:t>. One main difference with annotation is it can be carried over to runtime and the other two stops with compilation level. Annotations are not only comments for compilers but it brings in new possibilities in terms of automated processing</a:t>
            </a:r>
            <a:r>
              <a:rPr lang="en-IN" dirty="0" smtClean="0"/>
              <a:t>.</a:t>
            </a:r>
            <a:endParaRPr lang="en-IN" dirty="0"/>
          </a:p>
        </p:txBody>
      </p:sp>
    </p:spTree>
    <p:extLst>
      <p:ext uri="{BB962C8B-B14F-4D97-AF65-F5344CB8AC3E}">
        <p14:creationId xmlns:p14="http://schemas.microsoft.com/office/powerpoint/2010/main" val="30955742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1018" y="699542"/>
            <a:ext cx="8462982" cy="4031873"/>
          </a:xfrm>
          <a:prstGeom prst="rect">
            <a:avLst/>
          </a:prstGeom>
          <a:noFill/>
        </p:spPr>
        <p:txBody>
          <a:bodyPr wrap="square" rtlCol="0">
            <a:spAutoFit/>
          </a:bodyPr>
          <a:lstStyle/>
          <a:p>
            <a:r>
              <a:rPr lang="en-IN" sz="1600" b="1" i="1" dirty="0"/>
              <a:t>Annotations</a:t>
            </a:r>
            <a:r>
              <a:rPr lang="en-IN" sz="1600" b="1" dirty="0"/>
              <a:t>, a form of </a:t>
            </a:r>
            <a:r>
              <a:rPr lang="en-IN" sz="1600" b="1" dirty="0" smtClean="0"/>
              <a:t>metadata(like a modifier with @), </a:t>
            </a:r>
            <a:r>
              <a:rPr lang="en-IN" sz="1600" b="1" dirty="0"/>
              <a:t>provide data about a program that is not part of the program itself. Annotations have no direct effect on the operation of the code they annotate</a:t>
            </a:r>
            <a:r>
              <a:rPr lang="en-IN" sz="1600" b="1" dirty="0" smtClean="0"/>
              <a:t>.</a:t>
            </a:r>
          </a:p>
          <a:p>
            <a:endParaRPr lang="en-IN" sz="1600" dirty="0"/>
          </a:p>
          <a:p>
            <a:r>
              <a:rPr lang="en-IN" sz="1600" dirty="0"/>
              <a:t>Annotations have a number of uses, among them:</a:t>
            </a:r>
          </a:p>
          <a:p>
            <a:r>
              <a:rPr lang="en-IN" sz="1600" b="1" dirty="0"/>
              <a:t>Information for the compiler</a:t>
            </a:r>
            <a:r>
              <a:rPr lang="en-IN" sz="1600" dirty="0"/>
              <a:t> — Annotations can be used by the compiler to detect errors or suppress warnings.</a:t>
            </a:r>
          </a:p>
          <a:p>
            <a:r>
              <a:rPr lang="en-IN" sz="1600" b="1" dirty="0"/>
              <a:t>Compile-time and deployment-time processing</a:t>
            </a:r>
            <a:r>
              <a:rPr lang="en-IN" sz="1600" dirty="0"/>
              <a:t> — Software tools can process annotation information to generate code, XML files, and so forth.</a:t>
            </a:r>
          </a:p>
          <a:p>
            <a:r>
              <a:rPr lang="en-IN" sz="1600" b="1" dirty="0"/>
              <a:t>Runtime processing</a:t>
            </a:r>
            <a:r>
              <a:rPr lang="en-IN" sz="1600" dirty="0"/>
              <a:t> — Some annotations are available to be examined at runtime</a:t>
            </a:r>
            <a:r>
              <a:rPr lang="en-IN" sz="1600" dirty="0" smtClean="0"/>
              <a:t>.</a:t>
            </a:r>
          </a:p>
          <a:p>
            <a:endParaRPr lang="en-US" sz="1600" dirty="0"/>
          </a:p>
          <a:p>
            <a:r>
              <a:rPr lang="en-IN" sz="1600" dirty="0"/>
              <a:t>Annotation is code about the code, that is metadata about the program itself. In other words, organized data about the code, embedded within the code itself. It can be parsed by the compiler, annotation processing tools and can also be made available at run-time too</a:t>
            </a:r>
            <a:r>
              <a:rPr lang="en-IN" sz="1600" dirty="0" smtClean="0"/>
              <a:t>.</a:t>
            </a:r>
          </a:p>
          <a:p>
            <a:endParaRPr lang="en-US" sz="1600" dirty="0"/>
          </a:p>
          <a:p>
            <a:r>
              <a:rPr lang="en-US" sz="1600" dirty="0" smtClean="0"/>
              <a:t>Class , method, variables, parameters, &amp; packages can be annotated</a:t>
            </a:r>
            <a:endParaRPr lang="en-IN" sz="1600" dirty="0" smtClean="0"/>
          </a:p>
        </p:txBody>
      </p:sp>
      <p:sp>
        <p:nvSpPr>
          <p:cNvPr id="4"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a:solidFill>
                  <a:srgbClr val="003300"/>
                </a:solidFill>
              </a:rPr>
              <a:t>Annotation</a:t>
            </a:r>
            <a:r>
              <a:rPr lang="en-IN" dirty="0" smtClean="0"/>
              <a:t> </a:t>
            </a:r>
            <a:r>
              <a:rPr lang="en-IN" b="1" cap="small" dirty="0">
                <a:solidFill>
                  <a:srgbClr val="003300"/>
                </a:solidFill>
              </a:rPr>
              <a:t>in </a:t>
            </a:r>
            <a:r>
              <a:rPr lang="en-IN" b="1" cap="small" dirty="0" smtClean="0">
                <a:solidFill>
                  <a:srgbClr val="003300"/>
                </a:solidFill>
              </a:rPr>
              <a:t>Java5+</a:t>
            </a:r>
            <a:endParaRPr lang="en-IN" b="1" cap="small" dirty="0">
              <a:solidFill>
                <a:srgbClr val="003300"/>
              </a:solidFill>
            </a:endParaRPr>
          </a:p>
        </p:txBody>
      </p:sp>
    </p:spTree>
    <p:extLst>
      <p:ext uri="{BB962C8B-B14F-4D97-AF65-F5344CB8AC3E}">
        <p14:creationId xmlns:p14="http://schemas.microsoft.com/office/powerpoint/2010/main" val="184557963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7564" y="573528"/>
            <a:ext cx="8496436" cy="4524315"/>
          </a:xfrm>
          <a:prstGeom prst="rect">
            <a:avLst/>
          </a:prstGeom>
          <a:noFill/>
        </p:spPr>
        <p:txBody>
          <a:bodyPr wrap="square" rtlCol="0">
            <a:spAutoFit/>
          </a:bodyPr>
          <a:lstStyle/>
          <a:p>
            <a:endParaRPr lang="en-US" sz="1600" dirty="0" smtClean="0"/>
          </a:p>
          <a:p>
            <a:r>
              <a:rPr lang="en-IN" sz="1600" dirty="0"/>
              <a:t> </a:t>
            </a:r>
            <a:r>
              <a:rPr lang="en-IN" sz="1600" dirty="0" smtClean="0"/>
              <a:t>Information </a:t>
            </a:r>
            <a:r>
              <a:rPr lang="en-IN" sz="1600" dirty="0"/>
              <a:t>is meant for programmers, automated tools, java compiler and runtime. </a:t>
            </a:r>
            <a:endParaRPr lang="en-IN" sz="1600" dirty="0" smtClean="0"/>
          </a:p>
          <a:p>
            <a:endParaRPr lang="en-US" sz="1600" dirty="0" smtClean="0"/>
          </a:p>
          <a:p>
            <a:r>
              <a:rPr lang="en-IN" sz="1600" b="1" dirty="0"/>
              <a:t>Built-in </a:t>
            </a:r>
            <a:r>
              <a:rPr lang="en-IN" sz="1600" b="1" dirty="0" smtClean="0"/>
              <a:t>annotations(Simple)</a:t>
            </a:r>
            <a:endParaRPr lang="en-IN" sz="1600" b="1" dirty="0"/>
          </a:p>
          <a:p>
            <a:r>
              <a:rPr lang="en-IN" sz="1600" b="1" dirty="0"/>
              <a:t>Custom </a:t>
            </a:r>
            <a:r>
              <a:rPr lang="en-IN" sz="1600" b="1" dirty="0" smtClean="0"/>
              <a:t>annotations(</a:t>
            </a:r>
            <a:r>
              <a:rPr lang="en-US" sz="1600" b="1" dirty="0"/>
              <a:t>Meta Annotations</a:t>
            </a:r>
            <a:r>
              <a:rPr lang="en-IN" sz="1600" b="1" dirty="0" smtClean="0"/>
              <a:t>)</a:t>
            </a:r>
          </a:p>
          <a:p>
            <a:endParaRPr lang="en-US" sz="1600" b="1" dirty="0"/>
          </a:p>
          <a:p>
            <a:r>
              <a:rPr lang="en-US" sz="1600" b="1" dirty="0"/>
              <a:t>Marker</a:t>
            </a:r>
            <a:r>
              <a:rPr lang="en-IN" sz="1600" b="1" dirty="0"/>
              <a:t> Annotations : </a:t>
            </a:r>
          </a:p>
          <a:p>
            <a:r>
              <a:rPr lang="en-IN" sz="1600" dirty="0"/>
              <a:t>@ Example</a:t>
            </a:r>
          </a:p>
          <a:p>
            <a:r>
              <a:rPr lang="en-IN" sz="1600" dirty="0"/>
              <a:t> public void </a:t>
            </a:r>
            <a:r>
              <a:rPr lang="en-IN" sz="1600" dirty="0" err="1"/>
              <a:t>anymethod</a:t>
            </a:r>
            <a:r>
              <a:rPr lang="en-IN" sz="1600" dirty="0"/>
              <a:t>(){</a:t>
            </a:r>
          </a:p>
          <a:p>
            <a:r>
              <a:rPr lang="en-IN" sz="1600" dirty="0"/>
              <a:t>  }</a:t>
            </a:r>
            <a:endParaRPr lang="en-US" sz="1600" dirty="0"/>
          </a:p>
          <a:p>
            <a:r>
              <a:rPr lang="en-US" sz="1600" b="1" dirty="0"/>
              <a:t>Single element :</a:t>
            </a:r>
          </a:p>
          <a:p>
            <a:r>
              <a:rPr lang="en-IN" sz="1600" dirty="0"/>
              <a:t> @Example (“hello annotation")</a:t>
            </a:r>
            <a:br>
              <a:rPr lang="en-IN" sz="1600" dirty="0"/>
            </a:br>
            <a:r>
              <a:rPr lang="en-IN" sz="1600" dirty="0"/>
              <a:t>   public void </a:t>
            </a:r>
            <a:r>
              <a:rPr lang="en-IN" sz="1600" dirty="0" err="1"/>
              <a:t>anymethod</a:t>
            </a:r>
            <a:r>
              <a:rPr lang="en-IN" sz="1600" dirty="0"/>
              <a:t>(){</a:t>
            </a:r>
          </a:p>
          <a:p>
            <a:r>
              <a:rPr lang="en-IN" sz="1600" dirty="0"/>
              <a:t>   }</a:t>
            </a:r>
            <a:endParaRPr lang="en-US" sz="1600" dirty="0"/>
          </a:p>
          <a:p>
            <a:r>
              <a:rPr lang="en-US" sz="1600" b="1" dirty="0"/>
              <a:t>Multi element :</a:t>
            </a:r>
          </a:p>
          <a:p>
            <a:r>
              <a:rPr lang="en-IN" sz="1600" dirty="0"/>
              <a:t>@Example (</a:t>
            </a:r>
            <a:r>
              <a:rPr lang="en-IN" sz="1600" dirty="0" err="1"/>
              <a:t>showSomething</a:t>
            </a:r>
            <a:r>
              <a:rPr lang="en-IN" sz="1600" dirty="0"/>
              <a:t> = " hello annotation ", id=5, name=“name1" )</a:t>
            </a:r>
            <a:br>
              <a:rPr lang="en-IN" sz="1600" dirty="0"/>
            </a:br>
            <a:r>
              <a:rPr lang="en-IN" sz="1600" dirty="0"/>
              <a:t>   public void </a:t>
            </a:r>
            <a:r>
              <a:rPr lang="en-IN" sz="1600" dirty="0" err="1"/>
              <a:t>anymethod</a:t>
            </a:r>
            <a:r>
              <a:rPr lang="en-IN" sz="1600" dirty="0"/>
              <a:t>{</a:t>
            </a:r>
          </a:p>
          <a:p>
            <a:r>
              <a:rPr lang="en-IN" sz="1600" dirty="0"/>
              <a:t>    </a:t>
            </a:r>
            <a:r>
              <a:rPr lang="en-IN" sz="1600" dirty="0" smtClean="0"/>
              <a:t>}</a:t>
            </a:r>
            <a:endParaRPr lang="en-US" sz="1600" dirty="0"/>
          </a:p>
        </p:txBody>
      </p:sp>
      <p:sp>
        <p:nvSpPr>
          <p:cNvPr id="4" name="Title 1"/>
          <p:cNvSpPr txBox="1">
            <a:spLocks/>
          </p:cNvSpPr>
          <p:nvPr/>
        </p:nvSpPr>
        <p:spPr>
          <a:xfrm>
            <a:off x="539552" y="564"/>
            <a:ext cx="8604448" cy="572965"/>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Annotation Types</a:t>
            </a:r>
            <a:r>
              <a:rPr lang="en-IN" dirty="0" smtClean="0"/>
              <a:t> </a:t>
            </a:r>
            <a:r>
              <a:rPr lang="en-IN" b="1" cap="small" dirty="0">
                <a:solidFill>
                  <a:srgbClr val="003300"/>
                </a:solidFill>
              </a:rPr>
              <a:t>in </a:t>
            </a:r>
            <a:r>
              <a:rPr lang="en-IN" b="1" cap="small" dirty="0" smtClean="0">
                <a:solidFill>
                  <a:srgbClr val="003300"/>
                </a:solidFill>
              </a:rPr>
              <a:t>Java5+</a:t>
            </a:r>
            <a:endParaRPr lang="en-IN" b="1" cap="small" dirty="0">
              <a:solidFill>
                <a:srgbClr val="003300"/>
              </a:solidFill>
            </a:endParaRPr>
          </a:p>
        </p:txBody>
      </p:sp>
      <p:sp>
        <p:nvSpPr>
          <p:cNvPr id="2" name="Rectangle 1"/>
          <p:cNvSpPr/>
          <p:nvPr/>
        </p:nvSpPr>
        <p:spPr>
          <a:xfrm>
            <a:off x="3059832" y="4497169"/>
            <a:ext cx="6084168" cy="646331"/>
          </a:xfrm>
          <a:prstGeom prst="rect">
            <a:avLst/>
          </a:prstGeom>
        </p:spPr>
        <p:txBody>
          <a:bodyPr wrap="square">
            <a:spAutoFit/>
          </a:bodyPr>
          <a:lstStyle/>
          <a:p>
            <a:r>
              <a:rPr lang="en-IN" b="1" dirty="0" smtClean="0">
                <a:solidFill>
                  <a:schemeClr val="tx2"/>
                </a:solidFill>
              </a:rPr>
              <a:t>com.springtraining.spring.javaannotation1</a:t>
            </a:r>
            <a:r>
              <a:rPr lang="en-IN" sz="1000" b="1" dirty="0" smtClean="0">
                <a:solidFill>
                  <a:schemeClr val="tx2"/>
                </a:solidFill>
              </a:rPr>
              <a:t>(</a:t>
            </a:r>
            <a:r>
              <a:rPr lang="en-US" sz="1000" b="1" dirty="0">
                <a:solidFill>
                  <a:schemeClr val="tx2"/>
                </a:solidFill>
              </a:rPr>
              <a:t>Override, deprecated &amp; </a:t>
            </a:r>
            <a:r>
              <a:rPr lang="en-US" sz="1000" b="1" dirty="0" smtClean="0">
                <a:solidFill>
                  <a:schemeClr val="tx2"/>
                </a:solidFill>
              </a:rPr>
              <a:t>suppress</a:t>
            </a:r>
            <a:r>
              <a:rPr lang="en-IN" sz="1000" b="1" dirty="0" smtClean="0">
                <a:solidFill>
                  <a:schemeClr val="tx2"/>
                </a:solidFill>
              </a:rPr>
              <a:t>)</a:t>
            </a:r>
            <a:endParaRPr lang="en-IN" sz="1000" b="1" dirty="0">
              <a:solidFill>
                <a:schemeClr val="tx2"/>
              </a:solidFill>
            </a:endParaRPr>
          </a:p>
          <a:p>
            <a:r>
              <a:rPr lang="en-IN" b="1" dirty="0" smtClean="0">
                <a:solidFill>
                  <a:schemeClr val="tx2"/>
                </a:solidFill>
              </a:rPr>
              <a:t>com.springtraining.spring.javacustomannotation2</a:t>
            </a:r>
          </a:p>
        </p:txBody>
      </p:sp>
    </p:spTree>
    <p:extLst>
      <p:ext uri="{BB962C8B-B14F-4D97-AF65-F5344CB8AC3E}">
        <p14:creationId xmlns:p14="http://schemas.microsoft.com/office/powerpoint/2010/main" val="386635414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59633" y="2004847"/>
            <a:ext cx="7344816" cy="1133807"/>
            <a:chOff x="4812" y="425"/>
            <a:chExt cx="5179763" cy="1511742"/>
          </a:xfrm>
        </p:grpSpPr>
        <p:sp>
          <p:nvSpPr>
            <p:cNvPr id="5" name="Rounded Rectangle 4"/>
            <p:cNvSpPr/>
            <p:nvPr/>
          </p:nvSpPr>
          <p:spPr>
            <a:xfrm>
              <a:off x="4812" y="425"/>
              <a:ext cx="5179763" cy="1511742"/>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6" name="Rounded Rectangle 4"/>
            <p:cNvSpPr/>
            <p:nvPr/>
          </p:nvSpPr>
          <p:spPr>
            <a:xfrm>
              <a:off x="78609" y="74222"/>
              <a:ext cx="5032169" cy="13641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Annotation in Spring</a:t>
              </a:r>
              <a:endParaRPr lang="en-US" sz="4400" kern="1200" dirty="0"/>
            </a:p>
          </p:txBody>
        </p:sp>
      </p:grpSp>
    </p:spTree>
    <p:extLst>
      <p:ext uri="{BB962C8B-B14F-4D97-AF65-F5344CB8AC3E}">
        <p14:creationId xmlns:p14="http://schemas.microsoft.com/office/powerpoint/2010/main" val="306680509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7531</TotalTime>
  <Words>663</Words>
  <Application>Microsoft Office PowerPoint</Application>
  <PresentationFormat>On-screen Show (16:9)</PresentationFormat>
  <Paragraphs>201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Training</vt:lpstr>
      <vt:lpstr>Welcome  to  Spring 3.0</vt:lpstr>
      <vt:lpstr>Chapter 1 –   Spring Core 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dc:title>
  <dc:creator>Ekraam</dc:creator>
  <cp:lastModifiedBy>Ekraam</cp:lastModifiedBy>
  <cp:revision>1101</cp:revision>
  <dcterms:created xsi:type="dcterms:W3CDTF">2013-06-04T17:02:35Z</dcterms:created>
  <dcterms:modified xsi:type="dcterms:W3CDTF">2013-10-17T17:00:22Z</dcterms:modified>
</cp:coreProperties>
</file>