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7"/>
  </p:notesMasterIdLst>
  <p:sldIdLst>
    <p:sldId id="257" r:id="rId2"/>
    <p:sldId id="285" r:id="rId3"/>
    <p:sldId id="413"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7" r:id="rId26"/>
    <p:sldId id="435" r:id="rId27"/>
    <p:sldId id="436" r:id="rId28"/>
    <p:sldId id="323" r:id="rId29"/>
    <p:sldId id="305" r:id="rId30"/>
    <p:sldId id="338" r:id="rId31"/>
    <p:sldId id="346" r:id="rId32"/>
    <p:sldId id="354" r:id="rId33"/>
    <p:sldId id="355" r:id="rId34"/>
    <p:sldId id="347" r:id="rId35"/>
    <p:sldId id="327" r:id="rId36"/>
    <p:sldId id="328" r:id="rId37"/>
    <p:sldId id="452" r:id="rId38"/>
    <p:sldId id="453" r:id="rId39"/>
    <p:sldId id="454" r:id="rId40"/>
    <p:sldId id="455" r:id="rId41"/>
    <p:sldId id="456" r:id="rId42"/>
    <p:sldId id="326" r:id="rId43"/>
    <p:sldId id="329" r:id="rId44"/>
    <p:sldId id="357" r:id="rId45"/>
    <p:sldId id="361" r:id="rId46"/>
    <p:sldId id="348" r:id="rId47"/>
    <p:sldId id="358" r:id="rId48"/>
    <p:sldId id="391" r:id="rId49"/>
    <p:sldId id="307" r:id="rId50"/>
    <p:sldId id="374" r:id="rId51"/>
    <p:sldId id="366" r:id="rId52"/>
    <p:sldId id="367" r:id="rId53"/>
    <p:sldId id="368" r:id="rId54"/>
    <p:sldId id="360" r:id="rId55"/>
    <p:sldId id="392" r:id="rId56"/>
    <p:sldId id="381" r:id="rId57"/>
    <p:sldId id="375" r:id="rId58"/>
    <p:sldId id="365" r:id="rId59"/>
    <p:sldId id="386" r:id="rId60"/>
    <p:sldId id="387" r:id="rId61"/>
    <p:sldId id="388" r:id="rId62"/>
    <p:sldId id="377" r:id="rId63"/>
    <p:sldId id="389" r:id="rId64"/>
    <p:sldId id="390" r:id="rId65"/>
    <p:sldId id="379" r:id="rId66"/>
    <p:sldId id="378" r:id="rId67"/>
    <p:sldId id="380" r:id="rId68"/>
    <p:sldId id="330" r:id="rId69"/>
    <p:sldId id="438" r:id="rId70"/>
    <p:sldId id="439" r:id="rId71"/>
    <p:sldId id="440" r:id="rId72"/>
    <p:sldId id="441" r:id="rId73"/>
    <p:sldId id="442" r:id="rId74"/>
    <p:sldId id="370" r:id="rId75"/>
    <p:sldId id="334" r:id="rId76"/>
    <p:sldId id="457" r:id="rId77"/>
    <p:sldId id="458" r:id="rId78"/>
    <p:sldId id="459" r:id="rId79"/>
    <p:sldId id="402" r:id="rId80"/>
    <p:sldId id="403" r:id="rId81"/>
    <p:sldId id="398" r:id="rId82"/>
    <p:sldId id="372" r:id="rId83"/>
    <p:sldId id="399" r:id="rId84"/>
    <p:sldId id="448" r:id="rId85"/>
    <p:sldId id="411" r:id="rId8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FF0D"/>
    <a:srgbClr val="00BC00"/>
    <a:srgbClr val="5DFF5D"/>
    <a:srgbClr val="FF1515"/>
    <a:srgbClr val="EFA59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2026" autoAdjust="0"/>
  </p:normalViewPr>
  <p:slideViewPr>
    <p:cSldViewPr>
      <p:cViewPr>
        <p:scale>
          <a:sx n="100" d="100"/>
          <a:sy n="100" d="100"/>
        </p:scale>
        <p:origin x="-432" y="-150"/>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20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3600" b="1" dirty="0" smtClean="0"/>
            <a:t>Presentation Layer </a:t>
          </a:r>
          <a:endParaRPr lang="en-US" sz="36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3600" b="1" dirty="0" smtClean="0"/>
            <a:t>Business Layer </a:t>
          </a:r>
          <a:endParaRPr lang="en-US" sz="36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a:effectLst>
          <a:glow rad="228600">
            <a:schemeClr val="accent2">
              <a:satMod val="175000"/>
              <a:alpha val="40000"/>
            </a:schemeClr>
          </a:glow>
        </a:effectLst>
      </dgm:spPr>
      <dgm:t>
        <a:bodyPr/>
        <a:lstStyle/>
        <a:p>
          <a:r>
            <a:rPr lang="en-US" sz="2400" b="1" dirty="0" smtClean="0"/>
            <a:t>Lightweight IOC Container and AOP</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3600" b="1" dirty="0" smtClean="0"/>
            <a:t>Persistence Layer </a:t>
          </a:r>
          <a:endParaRPr lang="en-US" sz="36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2400" b="1" dirty="0" smtClean="0"/>
            <a:t>DAO template support for popular ORMs and JDBC</a:t>
          </a:r>
          <a:endParaRPr lang="en-US" sz="24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2400" b="1" dirty="0" smtClean="0"/>
            <a:t>MVC Framework</a:t>
          </a:r>
          <a:endParaRPr lang="en-US" sz="24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ScaleX="515300" custScaleY="408997" custLinFactY="-22382" custLinFactNeighborX="-71635" custLinFactNeighborY="-100000">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custScaleY="285236">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custScaleX="534364" custScaleY="414401">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custScaleY="358556">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custScaleX="529200" custScaleY="412787" custLinFactNeighborX="352" custLinFactNeighborY="11316">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custScaleY="429882">
        <dgm:presLayoutVars>
          <dgm:bulletEnabled val="1"/>
        </dgm:presLayoutVars>
      </dgm:prSet>
      <dgm:spPr>
        <a:prstGeom prst="rect">
          <a:avLst/>
        </a:prstGeom>
      </dgm:spPr>
      <dgm:t>
        <a:bodyPr/>
        <a:lstStyle/>
        <a:p>
          <a:endParaRPr lang="en-US"/>
        </a:p>
      </dgm:t>
    </dgm:pt>
  </dgm:ptLst>
  <dgm:cxnLst>
    <dgm:cxn modelId="{9798AA86-3EDD-4596-BF31-1C7A4C865028}" type="presOf" srcId="{C59269D0-92A5-481C-BA64-727AFB0DD545}" destId="{B37A5355-225B-4C6F-AED7-6C620F99EECC}" srcOrd="0" destOrd="0" presId="urn:microsoft.com/office/officeart/2005/8/layout/vList5"/>
    <dgm:cxn modelId="{23505D37-83CE-4C1C-A238-E30D7AF71962}" type="presOf" srcId="{6BE4E373-0656-4EDC-821E-BE09C952B1F6}" destId="{C7C3E6FD-D83F-4BDA-907E-B5EE041DA931}" srcOrd="0" destOrd="0" presId="urn:microsoft.com/office/officeart/2005/8/layout/vList5"/>
    <dgm:cxn modelId="{165D50E3-86D7-40A6-9E68-E1AC00A42D01}" type="presOf" srcId="{F6FEADD9-F67D-41F5-BA4C-3C84956E7F46}" destId="{AAE7A1E6-6847-453D-B55B-8A82BF138C1D}"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F4F332F6-D4B9-40CD-812E-C994F5F34077}" type="presOf" srcId="{AA046201-5C4D-445E-BF0B-5C6D2B0A1945}" destId="{C04276DC-EE64-470A-B8BC-09067B8045FA}" srcOrd="0" destOrd="0" presId="urn:microsoft.com/office/officeart/2005/8/layout/vList5"/>
    <dgm:cxn modelId="{B8AF1086-D7BE-446F-9133-738B599E9A7D}" srcId="{F6FEADD9-F67D-41F5-BA4C-3C84956E7F46}" destId="{AA046201-5C4D-445E-BF0B-5C6D2B0A1945}" srcOrd="1" destOrd="0" parTransId="{FE92FC33-5E0F-4302-9E80-A69E8ACDDE56}" sibTransId="{40767EFF-7D52-4469-ACEE-7D28E67337E2}"/>
    <dgm:cxn modelId="{5E291D8C-342C-456E-B0B1-551EBC2BCB82}"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D341B188-30F6-4096-8F5E-D7DF1DEFBFF4}"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75AE0B3C-6DF9-4166-8BF8-BFB87BC5F686}" type="presOf" srcId="{1E4D3931-0DBD-4211-A24A-6AF364284B1E}" destId="{D54B1729-BC98-42C1-9C6C-D65DCBA4358F}" srcOrd="0" destOrd="0" presId="urn:microsoft.com/office/officeart/2005/8/layout/vList5"/>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2EB46347-CD93-4871-AE4F-894ACA611DD6}" type="presParOf" srcId="{AAE7A1E6-6847-453D-B55B-8A82BF138C1D}" destId="{C4407577-18A2-46E0-8805-2838042EB67A}" srcOrd="0" destOrd="0" presId="urn:microsoft.com/office/officeart/2005/8/layout/vList5"/>
    <dgm:cxn modelId="{AD5B831B-E285-4267-9A34-DBA2DED06820}" type="presParOf" srcId="{C4407577-18A2-46E0-8805-2838042EB67A}" destId="{7E429971-BC57-430F-BB25-C0574E5E39E3}" srcOrd="0" destOrd="0" presId="urn:microsoft.com/office/officeart/2005/8/layout/vList5"/>
    <dgm:cxn modelId="{5496E1E1-D655-4CBE-AC03-6ACCEA17422A}" type="presParOf" srcId="{C4407577-18A2-46E0-8805-2838042EB67A}" destId="{D54B1729-BC98-42C1-9C6C-D65DCBA4358F}" srcOrd="1" destOrd="0" presId="urn:microsoft.com/office/officeart/2005/8/layout/vList5"/>
    <dgm:cxn modelId="{92098CBA-8E49-43AD-ACF7-209AE00BD1F9}" type="presParOf" srcId="{AAE7A1E6-6847-453D-B55B-8A82BF138C1D}" destId="{AB8574CC-D4F2-4555-AEE3-F4EE58B11D03}" srcOrd="1" destOrd="0" presId="urn:microsoft.com/office/officeart/2005/8/layout/vList5"/>
    <dgm:cxn modelId="{492AFB35-DAC8-41B1-B259-186EB1F67031}" type="presParOf" srcId="{AAE7A1E6-6847-453D-B55B-8A82BF138C1D}" destId="{85B8F607-FDD8-476A-ADBE-E1250824F294}" srcOrd="2" destOrd="0" presId="urn:microsoft.com/office/officeart/2005/8/layout/vList5"/>
    <dgm:cxn modelId="{8189B511-B0E0-4DD7-83A0-DC7232D4A3FC}" type="presParOf" srcId="{85B8F607-FDD8-476A-ADBE-E1250824F294}" destId="{C04276DC-EE64-470A-B8BC-09067B8045FA}" srcOrd="0" destOrd="0" presId="urn:microsoft.com/office/officeart/2005/8/layout/vList5"/>
    <dgm:cxn modelId="{9AFBA5B9-464E-4B74-8D62-1C2A31A7FD1B}" type="presParOf" srcId="{85B8F607-FDD8-476A-ADBE-E1250824F294}" destId="{B37A5355-225B-4C6F-AED7-6C620F99EECC}" srcOrd="1" destOrd="0" presId="urn:microsoft.com/office/officeart/2005/8/layout/vList5"/>
    <dgm:cxn modelId="{63D1985F-CCD9-45FA-908A-8D9C57542B59}" type="presParOf" srcId="{AAE7A1E6-6847-453D-B55B-8A82BF138C1D}" destId="{5ACAA866-A8A8-4183-97B5-CEEAB1525C60}" srcOrd="3" destOrd="0" presId="urn:microsoft.com/office/officeart/2005/8/layout/vList5"/>
    <dgm:cxn modelId="{E23C5BF6-7FEE-4DFD-960F-56B3B3BD83C1}" type="presParOf" srcId="{AAE7A1E6-6847-453D-B55B-8A82BF138C1D}" destId="{477213BE-9E91-4950-8451-7F60796F47F4}" srcOrd="4" destOrd="0" presId="urn:microsoft.com/office/officeart/2005/8/layout/vList5"/>
    <dgm:cxn modelId="{5939B3CF-97B4-4849-8695-6BE37045FF5F}" type="presParOf" srcId="{477213BE-9E91-4950-8451-7F60796F47F4}" destId="{F5034101-5B7D-4FE7-B47A-5A48CF39606B}" srcOrd="0" destOrd="0" presId="urn:microsoft.com/office/officeart/2005/8/layout/vList5"/>
    <dgm:cxn modelId="{F122AFF3-BE31-4B3F-81AC-FECDB0E2DAF5}"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D1776C8F-2B10-4075-8DF7-7F65AB725ED5}">
      <dgm:prSet phldrT="[Text]" custT="1"/>
      <dgm:spPr>
        <a:gradFill rotWithShape="0">
          <a:gsLst>
            <a:gs pos="0">
              <a:srgbClr val="3A4A1A"/>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gradFill>
      </dgm:spPr>
      <dgm:t>
        <a:bodyPr/>
        <a:lstStyle/>
        <a:p>
          <a:r>
            <a:rPr lang="en-US" sz="4000" b="1" dirty="0" smtClean="0"/>
            <a:t>What is Spring / DI / IoC Container?</a:t>
          </a:r>
          <a:endParaRPr lang="en-US" sz="40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0" presStyleCnt="1" custScaleX="529200" custScaleY="412787" custLinFactNeighborX="-19421" custLinFactNeighborY="5926">
        <dgm:presLayoutVars>
          <dgm:chMax val="1"/>
          <dgm:bulletEnabled val="1"/>
        </dgm:presLayoutVars>
      </dgm:prSet>
      <dgm:spPr>
        <a:prstGeom prst="roundRect">
          <a:avLst/>
        </a:prstGeom>
      </dgm:spPr>
      <dgm:t>
        <a:bodyPr/>
        <a:lstStyle/>
        <a:p>
          <a:endParaRPr lang="en-US"/>
        </a:p>
      </dgm:t>
    </dgm:pt>
  </dgm:ptLst>
  <dgm:cxnLst>
    <dgm:cxn modelId="{7077B78D-FCDC-4519-8416-DC357ACD5043}" srcId="{F6FEADD9-F67D-41F5-BA4C-3C84956E7F46}" destId="{D1776C8F-2B10-4075-8DF7-7F65AB725ED5}" srcOrd="0" destOrd="0" parTransId="{7291E740-3E17-41B3-99D3-1D67AE37CC3F}" sibTransId="{88B75C29-8054-417D-BCE3-878A55118F6D}"/>
    <dgm:cxn modelId="{09629CAA-BB98-414C-AF3B-DBCB6C1973EE}" type="presOf" srcId="{D1776C8F-2B10-4075-8DF7-7F65AB725ED5}" destId="{F5034101-5B7D-4FE7-B47A-5A48CF39606B}" srcOrd="0" destOrd="0" presId="urn:microsoft.com/office/officeart/2005/8/layout/vList5"/>
    <dgm:cxn modelId="{F9B68F81-7A13-49EC-B183-528B19A4E0C9}" type="presOf" srcId="{F6FEADD9-F67D-41F5-BA4C-3C84956E7F46}" destId="{AAE7A1E6-6847-453D-B55B-8A82BF138C1D}" srcOrd="0" destOrd="0" presId="urn:microsoft.com/office/officeart/2005/8/layout/vList5"/>
    <dgm:cxn modelId="{8120D8BF-7885-4B30-AFD2-09B0ACB7B012}" type="presParOf" srcId="{AAE7A1E6-6847-453D-B55B-8A82BF138C1D}" destId="{477213BE-9E91-4950-8451-7F60796F47F4}" srcOrd="0" destOrd="0" presId="urn:microsoft.com/office/officeart/2005/8/layout/vList5"/>
    <dgm:cxn modelId="{C5AD5189-57F0-4C55-969E-094A204B848C}" type="presParOf" srcId="{477213BE-9E91-4950-8451-7F60796F47F4}" destId="{F5034101-5B7D-4FE7-B47A-5A48CF39606B}"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FDB010-907C-4CF3-B49E-664D5BF94294}"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IN"/>
        </a:p>
      </dgm:t>
    </dgm:pt>
    <dgm:pt modelId="{B21145BA-0315-45CC-8CA0-0CD6F572019D}">
      <dgm:prSet phldrT="[Text]" custT="1"/>
      <dgm:spPr/>
      <dgm:t>
        <a:bodyPr/>
        <a:lstStyle/>
        <a:p>
          <a:r>
            <a:rPr lang="en-US" sz="1800" b="1" dirty="0" smtClean="0"/>
            <a:t>Business Object (POJO)</a:t>
          </a:r>
          <a:endParaRPr lang="en-IN" sz="1800" b="1" dirty="0"/>
        </a:p>
      </dgm:t>
    </dgm:pt>
    <dgm:pt modelId="{0FED517A-3C1A-44AC-B8E0-F6DF04CE8FC5}" type="parTrans" cxnId="{FEE88740-94C5-400F-80B9-10AAF9C36267}">
      <dgm:prSet/>
      <dgm:spPr/>
      <dgm:t>
        <a:bodyPr/>
        <a:lstStyle/>
        <a:p>
          <a:endParaRPr lang="en-IN"/>
        </a:p>
      </dgm:t>
    </dgm:pt>
    <dgm:pt modelId="{E12B5317-8C8D-45DA-A6E7-FEDA84E10F89}" type="sibTrans" cxnId="{FEE88740-94C5-400F-80B9-10AAF9C36267}">
      <dgm:prSet/>
      <dgm:spPr/>
      <dgm:t>
        <a:bodyPr/>
        <a:lstStyle/>
        <a:p>
          <a:endParaRPr lang="en-IN"/>
        </a:p>
      </dgm:t>
    </dgm:pt>
    <dgm:pt modelId="{05DED303-BA5A-49DE-8EA0-E055E2658636}">
      <dgm:prSet phldrT="[Text]" custT="1"/>
      <dgm:spPr>
        <a:gradFill rotWithShape="0">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dgm:spPr>
      <dgm:t>
        <a:bodyPr/>
        <a:lstStyle/>
        <a:p>
          <a:r>
            <a:rPr lang="en-US" sz="2000" b="1" dirty="0" smtClean="0"/>
            <a:t>Fully Configured System</a:t>
          </a:r>
          <a:br>
            <a:rPr lang="en-US" sz="2000" b="1" dirty="0" smtClean="0"/>
          </a:br>
          <a:r>
            <a:rPr lang="en-US" sz="2000" b="1" dirty="0" smtClean="0"/>
            <a:t>Ready To Use</a:t>
          </a:r>
          <a:endParaRPr lang="en-IN" sz="2000" b="1" dirty="0"/>
        </a:p>
      </dgm:t>
    </dgm:pt>
    <dgm:pt modelId="{2AC246D9-A894-4364-8778-4235543049C6}" type="parTrans" cxnId="{43403493-66DB-48EF-AFDE-37E2BFC0DC85}">
      <dgm:prSet/>
      <dgm:spPr/>
      <dgm:t>
        <a:bodyPr/>
        <a:lstStyle/>
        <a:p>
          <a:endParaRPr lang="en-IN"/>
        </a:p>
      </dgm:t>
    </dgm:pt>
    <dgm:pt modelId="{1933D4CC-C97B-4BDC-9D0E-AB6A84E33D4E}" type="sibTrans" cxnId="{43403493-66DB-48EF-AFDE-37E2BFC0DC85}">
      <dgm:prSet/>
      <dgm:spPr/>
      <dgm:t>
        <a:bodyPr/>
        <a:lstStyle/>
        <a:p>
          <a:endParaRPr lang="en-IN"/>
        </a:p>
      </dgm:t>
    </dgm:pt>
    <dgm:pt modelId="{C9996037-46B3-4516-BB35-285E5F8EA330}">
      <dgm:prSet phldrT="[Text]" phldr="1"/>
      <dgm:spPr>
        <a:noFill/>
      </dgm:spPr>
      <dgm:t>
        <a:bodyPr/>
        <a:lstStyle/>
        <a:p>
          <a:endParaRPr lang="en-IN" dirty="0"/>
        </a:p>
      </dgm:t>
    </dgm:pt>
    <dgm:pt modelId="{E9034C08-1D4C-475B-9D85-ED5746F42F4D}" type="sibTrans" cxnId="{C97796A7-ED1C-4D33-85F7-ACDFB92557E0}">
      <dgm:prSet/>
      <dgm:spPr/>
      <dgm:t>
        <a:bodyPr/>
        <a:lstStyle/>
        <a:p>
          <a:endParaRPr lang="en-IN"/>
        </a:p>
      </dgm:t>
    </dgm:pt>
    <dgm:pt modelId="{AD23A048-B0DC-4982-A181-E84332C94ED9}" type="parTrans" cxnId="{C97796A7-ED1C-4D33-85F7-ACDFB92557E0}">
      <dgm:prSet/>
      <dgm:spPr/>
      <dgm:t>
        <a:bodyPr/>
        <a:lstStyle/>
        <a:p>
          <a:endParaRPr lang="en-IN"/>
        </a:p>
      </dgm:t>
    </dgm:pt>
    <dgm:pt modelId="{1C81406A-783F-411D-B8F4-6A4DA9648133}">
      <dgm:prSet phldrT="[Text]" custT="1"/>
      <dgm:spPr/>
      <dgm:t>
        <a:bodyPr/>
        <a:lstStyle/>
        <a:p>
          <a:r>
            <a:rPr lang="en-US" sz="1800" b="1" dirty="0" smtClean="0"/>
            <a:t>Configuration</a:t>
          </a:r>
        </a:p>
        <a:p>
          <a:r>
            <a:rPr lang="en-US" sz="1800" b="1" dirty="0" smtClean="0"/>
            <a:t>Metadata</a:t>
          </a:r>
          <a:endParaRPr lang="en-IN" sz="1800" b="1" dirty="0"/>
        </a:p>
      </dgm:t>
    </dgm:pt>
    <dgm:pt modelId="{E8FAA194-F720-48C6-9ADD-E22F71A0605B}" type="sibTrans" cxnId="{563C13A5-DBF5-4F9B-9AD4-03EAA88DAC2A}">
      <dgm:prSet/>
      <dgm:spPr/>
      <dgm:t>
        <a:bodyPr/>
        <a:lstStyle/>
        <a:p>
          <a:endParaRPr lang="en-IN"/>
        </a:p>
      </dgm:t>
    </dgm:pt>
    <dgm:pt modelId="{CBD13362-317E-407C-9428-49E270E55689}" type="parTrans" cxnId="{563C13A5-DBF5-4F9B-9AD4-03EAA88DAC2A}">
      <dgm:prSet/>
      <dgm:spPr/>
      <dgm:t>
        <a:bodyPr/>
        <a:lstStyle/>
        <a:p>
          <a:endParaRPr lang="en-IN"/>
        </a:p>
      </dgm:t>
    </dgm:pt>
    <dgm:pt modelId="{E6EFA115-A381-469F-9FD5-E51B80D04C34}" type="pres">
      <dgm:prSet presAssocID="{59FDB010-907C-4CF3-B49E-664D5BF94294}" presName="Name0" presStyleCnt="0">
        <dgm:presLayoutVars>
          <dgm:chMax val="4"/>
          <dgm:resizeHandles val="exact"/>
        </dgm:presLayoutVars>
      </dgm:prSet>
      <dgm:spPr/>
      <dgm:t>
        <a:bodyPr/>
        <a:lstStyle/>
        <a:p>
          <a:endParaRPr lang="en-IN"/>
        </a:p>
      </dgm:t>
    </dgm:pt>
    <dgm:pt modelId="{3F62973F-224F-462B-816D-135F2662C122}" type="pres">
      <dgm:prSet presAssocID="{59FDB010-907C-4CF3-B49E-664D5BF94294}" presName="ellipse" presStyleLbl="trBgShp" presStyleIdx="0" presStyleCnt="1"/>
      <dgm:spPr/>
    </dgm:pt>
    <dgm:pt modelId="{EAE26A7B-C637-4E74-B8FC-96D68150CFF2}" type="pres">
      <dgm:prSet presAssocID="{59FDB010-907C-4CF3-B49E-664D5BF94294}" presName="arrow1" presStyleLbl="fgShp" presStyleIdx="0" presStyleCnt="1"/>
      <dgm:spPr/>
    </dgm:pt>
    <dgm:pt modelId="{105DBD1F-84A4-4A0B-9B7F-8CD55373ABE4}" type="pres">
      <dgm:prSet presAssocID="{59FDB010-907C-4CF3-B49E-664D5BF94294}" presName="rectangle" presStyleLbl="revTx" presStyleIdx="0" presStyleCnt="1" custScaleY="60985" custLinFactNeighborX="617" custLinFactNeighborY="22122">
        <dgm:presLayoutVars>
          <dgm:bulletEnabled val="1"/>
        </dgm:presLayoutVars>
      </dgm:prSet>
      <dgm:spPr/>
      <dgm:t>
        <a:bodyPr/>
        <a:lstStyle/>
        <a:p>
          <a:endParaRPr lang="en-IN"/>
        </a:p>
      </dgm:t>
    </dgm:pt>
    <dgm:pt modelId="{3C500A3C-0741-44FA-84F5-C31FBF3085F2}" type="pres">
      <dgm:prSet presAssocID="{1C81406A-783F-411D-B8F4-6A4DA9648133}" presName="item1" presStyleLbl="node1" presStyleIdx="0" presStyleCnt="3">
        <dgm:presLayoutVars>
          <dgm:bulletEnabled val="1"/>
        </dgm:presLayoutVars>
      </dgm:prSet>
      <dgm:spPr/>
      <dgm:t>
        <a:bodyPr/>
        <a:lstStyle/>
        <a:p>
          <a:endParaRPr lang="en-IN"/>
        </a:p>
      </dgm:t>
    </dgm:pt>
    <dgm:pt modelId="{6AABC57C-8873-4A65-9583-DEDB8E102449}" type="pres">
      <dgm:prSet presAssocID="{C9996037-46B3-4516-BB35-285E5F8EA330}" presName="item2" presStyleLbl="node1" presStyleIdx="1" presStyleCnt="3" custScaleX="133402" custScaleY="133319" custLinFactNeighborX="-10459" custLinFactNeighborY="1021">
        <dgm:presLayoutVars>
          <dgm:bulletEnabled val="1"/>
        </dgm:presLayoutVars>
      </dgm:prSet>
      <dgm:spPr/>
      <dgm:t>
        <a:bodyPr/>
        <a:lstStyle/>
        <a:p>
          <a:endParaRPr lang="en-IN"/>
        </a:p>
      </dgm:t>
    </dgm:pt>
    <dgm:pt modelId="{4697B07A-6CEB-494D-A23F-8CC9DCF5353B}" type="pres">
      <dgm:prSet presAssocID="{05DED303-BA5A-49DE-8EA0-E055E2658636}" presName="item3" presStyleLbl="node1" presStyleIdx="2" presStyleCnt="3" custScaleX="127170" custScaleY="123510" custLinFactNeighborX="34648" custLinFactNeighborY="-4870">
        <dgm:presLayoutVars>
          <dgm:bulletEnabled val="1"/>
        </dgm:presLayoutVars>
      </dgm:prSet>
      <dgm:spPr/>
      <dgm:t>
        <a:bodyPr/>
        <a:lstStyle/>
        <a:p>
          <a:endParaRPr lang="en-IN"/>
        </a:p>
      </dgm:t>
    </dgm:pt>
    <dgm:pt modelId="{4967CE9E-381D-4AAC-BBE1-84481E3B6513}" type="pres">
      <dgm:prSet presAssocID="{59FDB010-907C-4CF3-B49E-664D5BF94294}" presName="funnel" presStyleLbl="trAlignAcc1" presStyleIdx="0" presStyleCnt="1" custScaleX="169080" custScaleY="142857" custLinFactNeighborX="921" custLinFactNeighborY="8517"/>
      <dgm:spPr/>
    </dgm:pt>
  </dgm:ptLst>
  <dgm:cxnLst>
    <dgm:cxn modelId="{9DF709CE-21DE-4F4B-ACBB-1276F3A2539E}" type="presOf" srcId="{59FDB010-907C-4CF3-B49E-664D5BF94294}" destId="{E6EFA115-A381-469F-9FD5-E51B80D04C34}" srcOrd="0" destOrd="0" presId="urn:microsoft.com/office/officeart/2005/8/layout/funnel1"/>
    <dgm:cxn modelId="{94990C5D-685C-4B88-AFED-7B001AD773E4}" type="presOf" srcId="{1C81406A-783F-411D-B8F4-6A4DA9648133}" destId="{6AABC57C-8873-4A65-9583-DEDB8E102449}" srcOrd="0" destOrd="0" presId="urn:microsoft.com/office/officeart/2005/8/layout/funnel1"/>
    <dgm:cxn modelId="{6C051121-5582-4361-87F3-CD4B7978F2E1}" type="presOf" srcId="{B21145BA-0315-45CC-8CA0-0CD6F572019D}" destId="{4697B07A-6CEB-494D-A23F-8CC9DCF5353B}" srcOrd="0" destOrd="0" presId="urn:microsoft.com/office/officeart/2005/8/layout/funnel1"/>
    <dgm:cxn modelId="{43403493-66DB-48EF-AFDE-37E2BFC0DC85}" srcId="{59FDB010-907C-4CF3-B49E-664D5BF94294}" destId="{05DED303-BA5A-49DE-8EA0-E055E2658636}" srcOrd="3" destOrd="0" parTransId="{2AC246D9-A894-4364-8778-4235543049C6}" sibTransId="{1933D4CC-C97B-4BDC-9D0E-AB6A84E33D4E}"/>
    <dgm:cxn modelId="{FEE88740-94C5-400F-80B9-10AAF9C36267}" srcId="{59FDB010-907C-4CF3-B49E-664D5BF94294}" destId="{B21145BA-0315-45CC-8CA0-0CD6F572019D}" srcOrd="0" destOrd="0" parTransId="{0FED517A-3C1A-44AC-B8E0-F6DF04CE8FC5}" sibTransId="{E12B5317-8C8D-45DA-A6E7-FEDA84E10F89}"/>
    <dgm:cxn modelId="{563C13A5-DBF5-4F9B-9AD4-03EAA88DAC2A}" srcId="{59FDB010-907C-4CF3-B49E-664D5BF94294}" destId="{1C81406A-783F-411D-B8F4-6A4DA9648133}" srcOrd="1" destOrd="0" parTransId="{CBD13362-317E-407C-9428-49E270E55689}" sibTransId="{E8FAA194-F720-48C6-9ADD-E22F71A0605B}"/>
    <dgm:cxn modelId="{C97796A7-ED1C-4D33-85F7-ACDFB92557E0}" srcId="{59FDB010-907C-4CF3-B49E-664D5BF94294}" destId="{C9996037-46B3-4516-BB35-285E5F8EA330}" srcOrd="2" destOrd="0" parTransId="{AD23A048-B0DC-4982-A181-E84332C94ED9}" sibTransId="{E9034C08-1D4C-475B-9D85-ED5746F42F4D}"/>
    <dgm:cxn modelId="{296694A2-4B20-4886-B4C0-99D571413C3E}" type="presOf" srcId="{C9996037-46B3-4516-BB35-285E5F8EA330}" destId="{3C500A3C-0741-44FA-84F5-C31FBF3085F2}" srcOrd="0" destOrd="0" presId="urn:microsoft.com/office/officeart/2005/8/layout/funnel1"/>
    <dgm:cxn modelId="{C2A53A8E-2B16-44FF-B302-C5E41345B6FA}" type="presOf" srcId="{05DED303-BA5A-49DE-8EA0-E055E2658636}" destId="{105DBD1F-84A4-4A0B-9B7F-8CD55373ABE4}" srcOrd="0" destOrd="0" presId="urn:microsoft.com/office/officeart/2005/8/layout/funnel1"/>
    <dgm:cxn modelId="{F80A04BF-37E6-4245-B117-490351BCA86B}" type="presParOf" srcId="{E6EFA115-A381-469F-9FD5-E51B80D04C34}" destId="{3F62973F-224F-462B-816D-135F2662C122}" srcOrd="0" destOrd="0" presId="urn:microsoft.com/office/officeart/2005/8/layout/funnel1"/>
    <dgm:cxn modelId="{918F662F-8BD8-4063-977A-289E5BE77FB4}" type="presParOf" srcId="{E6EFA115-A381-469F-9FD5-E51B80D04C34}" destId="{EAE26A7B-C637-4E74-B8FC-96D68150CFF2}" srcOrd="1" destOrd="0" presId="urn:microsoft.com/office/officeart/2005/8/layout/funnel1"/>
    <dgm:cxn modelId="{34859909-F513-4C48-9075-407C2D1B68DD}" type="presParOf" srcId="{E6EFA115-A381-469F-9FD5-E51B80D04C34}" destId="{105DBD1F-84A4-4A0B-9B7F-8CD55373ABE4}" srcOrd="2" destOrd="0" presId="urn:microsoft.com/office/officeart/2005/8/layout/funnel1"/>
    <dgm:cxn modelId="{1FFB637B-127C-4879-A02D-3768A7F68C23}" type="presParOf" srcId="{E6EFA115-A381-469F-9FD5-E51B80D04C34}" destId="{3C500A3C-0741-44FA-84F5-C31FBF3085F2}" srcOrd="3" destOrd="0" presId="urn:microsoft.com/office/officeart/2005/8/layout/funnel1"/>
    <dgm:cxn modelId="{3BAF1BEA-0F23-449A-A4D2-854CB537AD4A}" type="presParOf" srcId="{E6EFA115-A381-469F-9FD5-E51B80D04C34}" destId="{6AABC57C-8873-4A65-9583-DEDB8E102449}" srcOrd="4" destOrd="0" presId="urn:microsoft.com/office/officeart/2005/8/layout/funnel1"/>
    <dgm:cxn modelId="{3C12FEDF-653B-4D98-916D-95AEBE529AFE}" type="presParOf" srcId="{E6EFA115-A381-469F-9FD5-E51B80D04C34}" destId="{4697B07A-6CEB-494D-A23F-8CC9DCF5353B}" srcOrd="5" destOrd="0" presId="urn:microsoft.com/office/officeart/2005/8/layout/funnel1"/>
    <dgm:cxn modelId="{06CF63D3-6D2B-4423-82BA-5921BA6C0F71}" type="presParOf" srcId="{E6EFA115-A381-469F-9FD5-E51B80D04C34}" destId="{4967CE9E-381D-4AAC-BBE1-84481E3B6513}"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AA046201-5C4D-445E-BF0B-5C6D2B0A1945}">
      <dgm:prSet phldrT="[Text]" custT="1"/>
      <dgm:spPr>
        <a:gradFill rotWithShape="0">
          <a:gsLst>
            <a:gs pos="0">
              <a:schemeClr val="tx2"/>
            </a:gs>
            <a:gs pos="80000">
              <a:schemeClr val="tx2">
                <a:lumMod val="40000"/>
                <a:lumOff val="60000"/>
              </a:schemeClr>
            </a:gs>
            <a:gs pos="100000">
              <a:schemeClr val="tx2">
                <a:lumMod val="75000"/>
              </a:schemeClr>
            </a:gs>
          </a:gsLst>
        </a:gradFill>
      </dgm:spPr>
      <dgm:t>
        <a:bodyPr/>
        <a:lstStyle/>
        <a:p>
          <a:r>
            <a:rPr lang="en-US" sz="4400" b="1" dirty="0" smtClean="0"/>
            <a:t>Managed Beans</a:t>
          </a:r>
          <a:endParaRPr lang="en-US" sz="4400" dirty="0"/>
        </a:p>
      </dgm:t>
    </dgm:pt>
    <dgm:pt modelId="{40767EFF-7D52-4469-ACEE-7D28E67337E2}" type="sibTrans" cxnId="{B8AF1086-D7BE-446F-9133-738B599E9A7D}">
      <dgm:prSet/>
      <dgm:spPr/>
      <dgm:t>
        <a:bodyPr/>
        <a:lstStyle/>
        <a:p>
          <a:endParaRPr lang="en-US" sz="3200"/>
        </a:p>
      </dgm:t>
    </dgm:pt>
    <dgm:pt modelId="{FE92FC33-5E0F-4302-9E80-A69E8ACDDE56}" type="parTrans" cxnId="{B8AF1086-D7BE-446F-9133-738B599E9A7D}">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0" presStyleCnt="1" custScaleX="534364" custScaleY="414401" custLinFactY="-103045" custLinFactNeighborX="-8089" custLinFactNeighborY="-200000">
        <dgm:presLayoutVars>
          <dgm:chMax val="1"/>
          <dgm:bulletEnabled val="1"/>
        </dgm:presLayoutVars>
      </dgm:prSet>
      <dgm:spPr>
        <a:prstGeom prst="roundRect">
          <a:avLst/>
        </a:prstGeom>
      </dgm:spPr>
      <dgm:t>
        <a:bodyPr/>
        <a:lstStyle/>
        <a:p>
          <a:endParaRPr lang="en-US"/>
        </a:p>
      </dgm:t>
    </dgm:pt>
  </dgm:ptLst>
  <dgm:cxnLst>
    <dgm:cxn modelId="{07137D41-4D34-4F00-A52C-5AC633B23F7C}" type="presOf" srcId="{AA046201-5C4D-445E-BF0B-5C6D2B0A1945}" destId="{C04276DC-EE64-470A-B8BC-09067B8045FA}" srcOrd="0" destOrd="0" presId="urn:microsoft.com/office/officeart/2005/8/layout/vList5"/>
    <dgm:cxn modelId="{A05349B6-CF73-454F-95A1-F7DDC1FF37EA}" type="presOf" srcId="{F6FEADD9-F67D-41F5-BA4C-3C84956E7F46}" destId="{AAE7A1E6-6847-453D-B55B-8A82BF138C1D}" srcOrd="0" destOrd="0" presId="urn:microsoft.com/office/officeart/2005/8/layout/vList5"/>
    <dgm:cxn modelId="{B8AF1086-D7BE-446F-9133-738B599E9A7D}" srcId="{F6FEADD9-F67D-41F5-BA4C-3C84956E7F46}" destId="{AA046201-5C4D-445E-BF0B-5C6D2B0A1945}" srcOrd="0" destOrd="0" parTransId="{FE92FC33-5E0F-4302-9E80-A69E8ACDDE56}" sibTransId="{40767EFF-7D52-4469-ACEE-7D28E67337E2}"/>
    <dgm:cxn modelId="{E0CB2CBD-F153-4926-9C01-530B629D19B6}" type="presParOf" srcId="{AAE7A1E6-6847-453D-B55B-8A82BF138C1D}" destId="{85B8F607-FDD8-476A-ADBE-E1250824F294}" srcOrd="0" destOrd="0" presId="urn:microsoft.com/office/officeart/2005/8/layout/vList5"/>
    <dgm:cxn modelId="{15CED59C-4205-4AB3-B4D3-B4B3C38455EC}" type="presParOf" srcId="{85B8F607-FDD8-476A-ADBE-E1250824F294}" destId="{C04276DC-EE64-470A-B8BC-09067B8045F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D38E87-9A45-473B-B647-1828DCB65DA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1AF67DA9-1CCB-4D73-8FDF-02A3F7AD13FF}">
      <dgm:prSet phldrT="[Text]"/>
      <dgm:spPr/>
      <dgm:t>
        <a:bodyPr/>
        <a:lstStyle/>
        <a:p>
          <a:r>
            <a:rPr lang="en-US" dirty="0" smtClean="0"/>
            <a:t>Naming Beans</a:t>
          </a:r>
          <a:endParaRPr lang="en-IN" dirty="0"/>
        </a:p>
      </dgm:t>
    </dgm:pt>
    <dgm:pt modelId="{4C3117F7-7961-4EE0-8251-404EC8F8F086}" type="parTrans" cxnId="{EA092652-6C11-4867-A28B-2793F8DD8B84}">
      <dgm:prSet/>
      <dgm:spPr/>
      <dgm:t>
        <a:bodyPr/>
        <a:lstStyle/>
        <a:p>
          <a:endParaRPr lang="en-IN"/>
        </a:p>
      </dgm:t>
    </dgm:pt>
    <dgm:pt modelId="{917FA20A-CF18-4B16-A224-2697096DD101}" type="sibTrans" cxnId="{EA092652-6C11-4867-A28B-2793F8DD8B84}">
      <dgm:prSet/>
      <dgm:spPr/>
      <dgm:t>
        <a:bodyPr/>
        <a:lstStyle/>
        <a:p>
          <a:endParaRPr lang="en-IN" dirty="0"/>
        </a:p>
      </dgm:t>
    </dgm:pt>
    <dgm:pt modelId="{F00CDBE6-72AE-4886-A349-B15F3F02E15B}">
      <dgm:prSet phldrT="[Text]"/>
      <dgm:spPr/>
      <dgm:t>
        <a:bodyPr/>
        <a:lstStyle/>
        <a:p>
          <a:r>
            <a:rPr lang="en-US" dirty="0" smtClean="0"/>
            <a:t>Constructor Based Injection Details</a:t>
          </a:r>
          <a:endParaRPr lang="en-IN" dirty="0"/>
        </a:p>
      </dgm:t>
    </dgm:pt>
    <dgm:pt modelId="{7D7AC832-584E-4D90-B4A3-98B122CF39AC}" type="parTrans" cxnId="{52222C86-2CC2-41EF-B24E-1854749BCA76}">
      <dgm:prSet/>
      <dgm:spPr/>
      <dgm:t>
        <a:bodyPr/>
        <a:lstStyle/>
        <a:p>
          <a:endParaRPr lang="en-IN"/>
        </a:p>
      </dgm:t>
    </dgm:pt>
    <dgm:pt modelId="{65D2EC05-7B05-4911-9C63-48B7CADFC68D}" type="sibTrans" cxnId="{52222C86-2CC2-41EF-B24E-1854749BCA76}">
      <dgm:prSet/>
      <dgm:spPr/>
      <dgm:t>
        <a:bodyPr/>
        <a:lstStyle/>
        <a:p>
          <a:endParaRPr lang="en-IN" dirty="0"/>
        </a:p>
      </dgm:t>
    </dgm:pt>
    <dgm:pt modelId="{42D67D26-06D9-4B34-A70A-1BA43DFE1703}">
      <dgm:prSet phldrT="[Text]"/>
      <dgm:spPr/>
      <dgm:t>
        <a:bodyPr/>
        <a:lstStyle/>
        <a:p>
          <a:r>
            <a:rPr lang="en-US" dirty="0" smtClean="0"/>
            <a:t>Setter Based Injection Details </a:t>
          </a:r>
          <a:endParaRPr lang="en-IN" dirty="0"/>
        </a:p>
      </dgm:t>
    </dgm:pt>
    <dgm:pt modelId="{EBFFC106-25EB-41D8-B743-ABDDFBAD5FB8}" type="parTrans" cxnId="{4F6EE853-1EC6-4092-9CAE-3113FC047F3B}">
      <dgm:prSet/>
      <dgm:spPr/>
      <dgm:t>
        <a:bodyPr/>
        <a:lstStyle/>
        <a:p>
          <a:endParaRPr lang="en-IN"/>
        </a:p>
      </dgm:t>
    </dgm:pt>
    <dgm:pt modelId="{F784A409-0482-446A-BF11-1B59B7C0578D}" type="sibTrans" cxnId="{4F6EE853-1EC6-4092-9CAE-3113FC047F3B}">
      <dgm:prSet/>
      <dgm:spPr/>
      <dgm:t>
        <a:bodyPr/>
        <a:lstStyle/>
        <a:p>
          <a:endParaRPr lang="en-IN" dirty="0"/>
        </a:p>
      </dgm:t>
    </dgm:pt>
    <dgm:pt modelId="{22B830D9-FFDB-4485-8348-48D5E97FCBF5}">
      <dgm:prSet/>
      <dgm:spPr/>
      <dgm:t>
        <a:bodyPr/>
        <a:lstStyle/>
        <a:p>
          <a:r>
            <a:rPr lang="en-US" dirty="0" smtClean="0"/>
            <a:t>Handling Multiple Configuration files </a:t>
          </a:r>
          <a:endParaRPr lang="en-IN" dirty="0"/>
        </a:p>
      </dgm:t>
    </dgm:pt>
    <dgm:pt modelId="{826A991F-BD97-426E-92A3-F5C0814A1C1A}" type="parTrans" cxnId="{15A1A9CD-8DF6-4A79-B4B5-487E99857229}">
      <dgm:prSet/>
      <dgm:spPr/>
      <dgm:t>
        <a:bodyPr/>
        <a:lstStyle/>
        <a:p>
          <a:endParaRPr lang="en-IN"/>
        </a:p>
      </dgm:t>
    </dgm:pt>
    <dgm:pt modelId="{A0E626B7-26CC-4D52-9AB9-5332CA24E6DD}" type="sibTrans" cxnId="{15A1A9CD-8DF6-4A79-B4B5-487E99857229}">
      <dgm:prSet/>
      <dgm:spPr/>
      <dgm:t>
        <a:bodyPr/>
        <a:lstStyle/>
        <a:p>
          <a:endParaRPr lang="en-IN" dirty="0"/>
        </a:p>
      </dgm:t>
    </dgm:pt>
    <dgm:pt modelId="{6589C1C6-B807-4F9E-A94B-717B1311AF17}">
      <dgm:prSet/>
      <dgm:spPr/>
      <dgm:t>
        <a:bodyPr/>
        <a:lstStyle/>
        <a:p>
          <a:r>
            <a:rPr lang="en-US" dirty="0" smtClean="0"/>
            <a:t>Instantiating Beans</a:t>
          </a:r>
          <a:endParaRPr lang="en-IN" dirty="0"/>
        </a:p>
      </dgm:t>
    </dgm:pt>
    <dgm:pt modelId="{7248D2D0-E637-42D2-B64C-0CCEA5EDDC3A}" type="parTrans" cxnId="{586562D7-CC3A-4375-9389-B45F48453B8D}">
      <dgm:prSet/>
      <dgm:spPr/>
      <dgm:t>
        <a:bodyPr/>
        <a:lstStyle/>
        <a:p>
          <a:endParaRPr lang="en-IN"/>
        </a:p>
      </dgm:t>
    </dgm:pt>
    <dgm:pt modelId="{D45EE2E5-22D6-4538-ADB3-C7F79E54E38A}" type="sibTrans" cxnId="{586562D7-CC3A-4375-9389-B45F48453B8D}">
      <dgm:prSet/>
      <dgm:spPr/>
      <dgm:t>
        <a:bodyPr/>
        <a:lstStyle/>
        <a:p>
          <a:endParaRPr lang="en-IN"/>
        </a:p>
      </dgm:t>
    </dgm:pt>
    <dgm:pt modelId="{41879340-F9B8-4AB4-B1AA-3E814E97E25C}" type="pres">
      <dgm:prSet presAssocID="{E1D38E87-9A45-473B-B647-1828DCB65DAB}" presName="outerComposite" presStyleCnt="0">
        <dgm:presLayoutVars>
          <dgm:chMax val="5"/>
          <dgm:dir/>
          <dgm:resizeHandles val="exact"/>
        </dgm:presLayoutVars>
      </dgm:prSet>
      <dgm:spPr/>
      <dgm:t>
        <a:bodyPr/>
        <a:lstStyle/>
        <a:p>
          <a:endParaRPr lang="en-IN"/>
        </a:p>
      </dgm:t>
    </dgm:pt>
    <dgm:pt modelId="{574CDF66-50A7-4F38-8F4B-14EDAC12D699}" type="pres">
      <dgm:prSet presAssocID="{E1D38E87-9A45-473B-B647-1828DCB65DAB}" presName="dummyMaxCanvas" presStyleCnt="0">
        <dgm:presLayoutVars/>
      </dgm:prSet>
      <dgm:spPr/>
    </dgm:pt>
    <dgm:pt modelId="{837AC38A-E499-491C-A0BE-6F19E74D0361}" type="pres">
      <dgm:prSet presAssocID="{E1D38E87-9A45-473B-B647-1828DCB65DAB}" presName="FiveNodes_1" presStyleLbl="node1" presStyleIdx="0" presStyleCnt="5">
        <dgm:presLayoutVars>
          <dgm:bulletEnabled val="1"/>
        </dgm:presLayoutVars>
      </dgm:prSet>
      <dgm:spPr/>
      <dgm:t>
        <a:bodyPr/>
        <a:lstStyle/>
        <a:p>
          <a:endParaRPr lang="en-IN"/>
        </a:p>
      </dgm:t>
    </dgm:pt>
    <dgm:pt modelId="{D4E2ACB1-A222-4A5D-9D2D-C98BC2AF121E}" type="pres">
      <dgm:prSet presAssocID="{E1D38E87-9A45-473B-B647-1828DCB65DAB}" presName="FiveNodes_2" presStyleLbl="node1" presStyleIdx="1" presStyleCnt="5" custLinFactNeighborX="-116" custLinFactNeighborY="-4807">
        <dgm:presLayoutVars>
          <dgm:bulletEnabled val="1"/>
        </dgm:presLayoutVars>
      </dgm:prSet>
      <dgm:spPr/>
      <dgm:t>
        <a:bodyPr/>
        <a:lstStyle/>
        <a:p>
          <a:endParaRPr lang="en-IN"/>
        </a:p>
      </dgm:t>
    </dgm:pt>
    <dgm:pt modelId="{3E73C959-2F39-4486-9BAA-0E3B5C2E54A3}" type="pres">
      <dgm:prSet presAssocID="{E1D38E87-9A45-473B-B647-1828DCB65DAB}" presName="FiveNodes_3" presStyleLbl="node1" presStyleIdx="2" presStyleCnt="5">
        <dgm:presLayoutVars>
          <dgm:bulletEnabled val="1"/>
        </dgm:presLayoutVars>
      </dgm:prSet>
      <dgm:spPr/>
      <dgm:t>
        <a:bodyPr/>
        <a:lstStyle/>
        <a:p>
          <a:endParaRPr lang="en-IN"/>
        </a:p>
      </dgm:t>
    </dgm:pt>
    <dgm:pt modelId="{302098FB-95B5-4432-A73E-96119086461E}" type="pres">
      <dgm:prSet presAssocID="{E1D38E87-9A45-473B-B647-1828DCB65DAB}" presName="FiveNodes_4" presStyleLbl="node1" presStyleIdx="3" presStyleCnt="5">
        <dgm:presLayoutVars>
          <dgm:bulletEnabled val="1"/>
        </dgm:presLayoutVars>
      </dgm:prSet>
      <dgm:spPr/>
      <dgm:t>
        <a:bodyPr/>
        <a:lstStyle/>
        <a:p>
          <a:endParaRPr lang="en-IN"/>
        </a:p>
      </dgm:t>
    </dgm:pt>
    <dgm:pt modelId="{75DE8DE0-F30C-4368-A769-67AC8B810EF5}" type="pres">
      <dgm:prSet presAssocID="{E1D38E87-9A45-473B-B647-1828DCB65DAB}" presName="FiveNodes_5" presStyleLbl="node1" presStyleIdx="4" presStyleCnt="5">
        <dgm:presLayoutVars>
          <dgm:bulletEnabled val="1"/>
        </dgm:presLayoutVars>
      </dgm:prSet>
      <dgm:spPr/>
      <dgm:t>
        <a:bodyPr/>
        <a:lstStyle/>
        <a:p>
          <a:endParaRPr lang="en-IN"/>
        </a:p>
      </dgm:t>
    </dgm:pt>
    <dgm:pt modelId="{72D9865C-8CCA-45BD-87D6-851469C13CDA}" type="pres">
      <dgm:prSet presAssocID="{E1D38E87-9A45-473B-B647-1828DCB65DAB}" presName="FiveConn_1-2" presStyleLbl="fgAccFollowNode1" presStyleIdx="0" presStyleCnt="4">
        <dgm:presLayoutVars>
          <dgm:bulletEnabled val="1"/>
        </dgm:presLayoutVars>
      </dgm:prSet>
      <dgm:spPr/>
      <dgm:t>
        <a:bodyPr/>
        <a:lstStyle/>
        <a:p>
          <a:endParaRPr lang="en-IN"/>
        </a:p>
      </dgm:t>
    </dgm:pt>
    <dgm:pt modelId="{3CF05CD5-A9D6-441E-9288-0E36D74E8962}" type="pres">
      <dgm:prSet presAssocID="{E1D38E87-9A45-473B-B647-1828DCB65DAB}" presName="FiveConn_2-3" presStyleLbl="fgAccFollowNode1" presStyleIdx="1" presStyleCnt="4">
        <dgm:presLayoutVars>
          <dgm:bulletEnabled val="1"/>
        </dgm:presLayoutVars>
      </dgm:prSet>
      <dgm:spPr/>
      <dgm:t>
        <a:bodyPr/>
        <a:lstStyle/>
        <a:p>
          <a:endParaRPr lang="en-IN"/>
        </a:p>
      </dgm:t>
    </dgm:pt>
    <dgm:pt modelId="{4C53AD77-171C-44C9-8100-F61D4940A95C}" type="pres">
      <dgm:prSet presAssocID="{E1D38E87-9A45-473B-B647-1828DCB65DAB}" presName="FiveConn_3-4" presStyleLbl="fgAccFollowNode1" presStyleIdx="2" presStyleCnt="4">
        <dgm:presLayoutVars>
          <dgm:bulletEnabled val="1"/>
        </dgm:presLayoutVars>
      </dgm:prSet>
      <dgm:spPr/>
      <dgm:t>
        <a:bodyPr/>
        <a:lstStyle/>
        <a:p>
          <a:endParaRPr lang="en-IN"/>
        </a:p>
      </dgm:t>
    </dgm:pt>
    <dgm:pt modelId="{BE336649-45F6-46A1-A15E-D57904E4C879}" type="pres">
      <dgm:prSet presAssocID="{E1D38E87-9A45-473B-B647-1828DCB65DAB}" presName="FiveConn_4-5" presStyleLbl="fgAccFollowNode1" presStyleIdx="3" presStyleCnt="4">
        <dgm:presLayoutVars>
          <dgm:bulletEnabled val="1"/>
        </dgm:presLayoutVars>
      </dgm:prSet>
      <dgm:spPr/>
      <dgm:t>
        <a:bodyPr/>
        <a:lstStyle/>
        <a:p>
          <a:endParaRPr lang="en-IN"/>
        </a:p>
      </dgm:t>
    </dgm:pt>
    <dgm:pt modelId="{D3355A5D-BFD1-4694-8A50-CA0F447CDB1D}" type="pres">
      <dgm:prSet presAssocID="{E1D38E87-9A45-473B-B647-1828DCB65DAB}" presName="FiveNodes_1_text" presStyleLbl="node1" presStyleIdx="4" presStyleCnt="5">
        <dgm:presLayoutVars>
          <dgm:bulletEnabled val="1"/>
        </dgm:presLayoutVars>
      </dgm:prSet>
      <dgm:spPr/>
      <dgm:t>
        <a:bodyPr/>
        <a:lstStyle/>
        <a:p>
          <a:endParaRPr lang="en-IN"/>
        </a:p>
      </dgm:t>
    </dgm:pt>
    <dgm:pt modelId="{E51FA8F5-CB32-4849-9161-94DBE9A6DD7B}" type="pres">
      <dgm:prSet presAssocID="{E1D38E87-9A45-473B-B647-1828DCB65DAB}" presName="FiveNodes_2_text" presStyleLbl="node1" presStyleIdx="4" presStyleCnt="5">
        <dgm:presLayoutVars>
          <dgm:bulletEnabled val="1"/>
        </dgm:presLayoutVars>
      </dgm:prSet>
      <dgm:spPr/>
      <dgm:t>
        <a:bodyPr/>
        <a:lstStyle/>
        <a:p>
          <a:endParaRPr lang="en-IN"/>
        </a:p>
      </dgm:t>
    </dgm:pt>
    <dgm:pt modelId="{75CDEB9F-0725-479D-8A75-9E14F40D1CD9}" type="pres">
      <dgm:prSet presAssocID="{E1D38E87-9A45-473B-B647-1828DCB65DAB}" presName="FiveNodes_3_text" presStyleLbl="node1" presStyleIdx="4" presStyleCnt="5">
        <dgm:presLayoutVars>
          <dgm:bulletEnabled val="1"/>
        </dgm:presLayoutVars>
      </dgm:prSet>
      <dgm:spPr/>
      <dgm:t>
        <a:bodyPr/>
        <a:lstStyle/>
        <a:p>
          <a:endParaRPr lang="en-IN"/>
        </a:p>
      </dgm:t>
    </dgm:pt>
    <dgm:pt modelId="{9F4D5D0F-CADA-4DEA-96CC-B409003775E8}" type="pres">
      <dgm:prSet presAssocID="{E1D38E87-9A45-473B-B647-1828DCB65DAB}" presName="FiveNodes_4_text" presStyleLbl="node1" presStyleIdx="4" presStyleCnt="5">
        <dgm:presLayoutVars>
          <dgm:bulletEnabled val="1"/>
        </dgm:presLayoutVars>
      </dgm:prSet>
      <dgm:spPr/>
      <dgm:t>
        <a:bodyPr/>
        <a:lstStyle/>
        <a:p>
          <a:endParaRPr lang="en-IN"/>
        </a:p>
      </dgm:t>
    </dgm:pt>
    <dgm:pt modelId="{7B799AA5-8C60-4E87-A0D6-BB79CEB80820}" type="pres">
      <dgm:prSet presAssocID="{E1D38E87-9A45-473B-B647-1828DCB65DAB}" presName="FiveNodes_5_text" presStyleLbl="node1" presStyleIdx="4" presStyleCnt="5">
        <dgm:presLayoutVars>
          <dgm:bulletEnabled val="1"/>
        </dgm:presLayoutVars>
      </dgm:prSet>
      <dgm:spPr/>
      <dgm:t>
        <a:bodyPr/>
        <a:lstStyle/>
        <a:p>
          <a:endParaRPr lang="en-IN"/>
        </a:p>
      </dgm:t>
    </dgm:pt>
  </dgm:ptLst>
  <dgm:cxnLst>
    <dgm:cxn modelId="{F0220CD9-AC99-4967-802E-14FE6819F3DC}" type="presOf" srcId="{65D2EC05-7B05-4911-9C63-48B7CADFC68D}" destId="{3CF05CD5-A9D6-441E-9288-0E36D74E8962}" srcOrd="0" destOrd="0" presId="urn:microsoft.com/office/officeart/2005/8/layout/vProcess5"/>
    <dgm:cxn modelId="{2BFCC626-74B8-44F4-A0D2-B78CA9F50C92}" type="presOf" srcId="{42D67D26-06D9-4B34-A70A-1BA43DFE1703}" destId="{3E73C959-2F39-4486-9BAA-0E3B5C2E54A3}" srcOrd="0" destOrd="0" presId="urn:microsoft.com/office/officeart/2005/8/layout/vProcess5"/>
    <dgm:cxn modelId="{B9D90E81-7777-4135-9209-556F70209234}" type="presOf" srcId="{A0E626B7-26CC-4D52-9AB9-5332CA24E6DD}" destId="{BE336649-45F6-46A1-A15E-D57904E4C879}" srcOrd="0" destOrd="0" presId="urn:microsoft.com/office/officeart/2005/8/layout/vProcess5"/>
    <dgm:cxn modelId="{6FD65FE6-914D-4D97-B15C-5E3A3913D84B}" type="presOf" srcId="{1AF67DA9-1CCB-4D73-8FDF-02A3F7AD13FF}" destId="{D3355A5D-BFD1-4694-8A50-CA0F447CDB1D}" srcOrd="1" destOrd="0" presId="urn:microsoft.com/office/officeart/2005/8/layout/vProcess5"/>
    <dgm:cxn modelId="{130D57C8-85B3-4285-B5CC-95ABF2CD4DAA}" type="presOf" srcId="{F784A409-0482-446A-BF11-1B59B7C0578D}" destId="{4C53AD77-171C-44C9-8100-F61D4940A95C}" srcOrd="0" destOrd="0" presId="urn:microsoft.com/office/officeart/2005/8/layout/vProcess5"/>
    <dgm:cxn modelId="{72183726-763E-4236-A5F0-5A40751C3C8C}" type="presOf" srcId="{6589C1C6-B807-4F9E-A94B-717B1311AF17}" destId="{75DE8DE0-F30C-4368-A769-67AC8B810EF5}" srcOrd="0" destOrd="0" presId="urn:microsoft.com/office/officeart/2005/8/layout/vProcess5"/>
    <dgm:cxn modelId="{7E4E9495-1CEB-489D-90F8-B39D02A0C195}" type="presOf" srcId="{22B830D9-FFDB-4485-8348-48D5E97FCBF5}" destId="{302098FB-95B5-4432-A73E-96119086461E}" srcOrd="0" destOrd="0" presId="urn:microsoft.com/office/officeart/2005/8/layout/vProcess5"/>
    <dgm:cxn modelId="{EA092652-6C11-4867-A28B-2793F8DD8B84}" srcId="{E1D38E87-9A45-473B-B647-1828DCB65DAB}" destId="{1AF67DA9-1CCB-4D73-8FDF-02A3F7AD13FF}" srcOrd="0" destOrd="0" parTransId="{4C3117F7-7961-4EE0-8251-404EC8F8F086}" sibTransId="{917FA20A-CF18-4B16-A224-2697096DD101}"/>
    <dgm:cxn modelId="{586562D7-CC3A-4375-9389-B45F48453B8D}" srcId="{E1D38E87-9A45-473B-B647-1828DCB65DAB}" destId="{6589C1C6-B807-4F9E-A94B-717B1311AF17}" srcOrd="4" destOrd="0" parTransId="{7248D2D0-E637-42D2-B64C-0CCEA5EDDC3A}" sibTransId="{D45EE2E5-22D6-4538-ADB3-C7F79E54E38A}"/>
    <dgm:cxn modelId="{3B5D7B16-432B-4C12-BF8D-202C0B422E35}" type="presOf" srcId="{1AF67DA9-1CCB-4D73-8FDF-02A3F7AD13FF}" destId="{837AC38A-E499-491C-A0BE-6F19E74D0361}" srcOrd="0" destOrd="0" presId="urn:microsoft.com/office/officeart/2005/8/layout/vProcess5"/>
    <dgm:cxn modelId="{23D15E54-C85C-4810-8626-568BF4167DAC}" type="presOf" srcId="{6589C1C6-B807-4F9E-A94B-717B1311AF17}" destId="{7B799AA5-8C60-4E87-A0D6-BB79CEB80820}" srcOrd="1" destOrd="0" presId="urn:microsoft.com/office/officeart/2005/8/layout/vProcess5"/>
    <dgm:cxn modelId="{6592E946-5769-4D3F-8AEF-87C98FCF76D3}" type="presOf" srcId="{917FA20A-CF18-4B16-A224-2697096DD101}" destId="{72D9865C-8CCA-45BD-87D6-851469C13CDA}" srcOrd="0" destOrd="0" presId="urn:microsoft.com/office/officeart/2005/8/layout/vProcess5"/>
    <dgm:cxn modelId="{42E19D61-2919-443C-A01B-07EDF071F573}" type="presOf" srcId="{E1D38E87-9A45-473B-B647-1828DCB65DAB}" destId="{41879340-F9B8-4AB4-B1AA-3E814E97E25C}" srcOrd="0" destOrd="0" presId="urn:microsoft.com/office/officeart/2005/8/layout/vProcess5"/>
    <dgm:cxn modelId="{3CDE0613-0B03-41F8-A0D3-B61333625D4F}" type="presOf" srcId="{F00CDBE6-72AE-4886-A349-B15F3F02E15B}" destId="{D4E2ACB1-A222-4A5D-9D2D-C98BC2AF121E}" srcOrd="0" destOrd="0" presId="urn:microsoft.com/office/officeart/2005/8/layout/vProcess5"/>
    <dgm:cxn modelId="{4F6EE853-1EC6-4092-9CAE-3113FC047F3B}" srcId="{E1D38E87-9A45-473B-B647-1828DCB65DAB}" destId="{42D67D26-06D9-4B34-A70A-1BA43DFE1703}" srcOrd="2" destOrd="0" parTransId="{EBFFC106-25EB-41D8-B743-ABDDFBAD5FB8}" sibTransId="{F784A409-0482-446A-BF11-1B59B7C0578D}"/>
    <dgm:cxn modelId="{30BD8765-B78D-4E75-B5AC-5962507390A8}" type="presOf" srcId="{22B830D9-FFDB-4485-8348-48D5E97FCBF5}" destId="{9F4D5D0F-CADA-4DEA-96CC-B409003775E8}" srcOrd="1" destOrd="0" presId="urn:microsoft.com/office/officeart/2005/8/layout/vProcess5"/>
    <dgm:cxn modelId="{08431DEA-17A3-4249-AE34-D000799FFB9A}" type="presOf" srcId="{42D67D26-06D9-4B34-A70A-1BA43DFE1703}" destId="{75CDEB9F-0725-479D-8A75-9E14F40D1CD9}" srcOrd="1" destOrd="0" presId="urn:microsoft.com/office/officeart/2005/8/layout/vProcess5"/>
    <dgm:cxn modelId="{54A92671-0094-4794-BCC3-F4136C1537AA}" type="presOf" srcId="{F00CDBE6-72AE-4886-A349-B15F3F02E15B}" destId="{E51FA8F5-CB32-4849-9161-94DBE9A6DD7B}" srcOrd="1" destOrd="0" presId="urn:microsoft.com/office/officeart/2005/8/layout/vProcess5"/>
    <dgm:cxn modelId="{15A1A9CD-8DF6-4A79-B4B5-487E99857229}" srcId="{E1D38E87-9A45-473B-B647-1828DCB65DAB}" destId="{22B830D9-FFDB-4485-8348-48D5E97FCBF5}" srcOrd="3" destOrd="0" parTransId="{826A991F-BD97-426E-92A3-F5C0814A1C1A}" sibTransId="{A0E626B7-26CC-4D52-9AB9-5332CA24E6DD}"/>
    <dgm:cxn modelId="{52222C86-2CC2-41EF-B24E-1854749BCA76}" srcId="{E1D38E87-9A45-473B-B647-1828DCB65DAB}" destId="{F00CDBE6-72AE-4886-A349-B15F3F02E15B}" srcOrd="1" destOrd="0" parTransId="{7D7AC832-584E-4D90-B4A3-98B122CF39AC}" sibTransId="{65D2EC05-7B05-4911-9C63-48B7CADFC68D}"/>
    <dgm:cxn modelId="{A5C0F0D0-CA61-439E-B2C4-D8E617E8B534}" type="presParOf" srcId="{41879340-F9B8-4AB4-B1AA-3E814E97E25C}" destId="{574CDF66-50A7-4F38-8F4B-14EDAC12D699}" srcOrd="0" destOrd="0" presId="urn:microsoft.com/office/officeart/2005/8/layout/vProcess5"/>
    <dgm:cxn modelId="{550ED374-7C87-4110-8774-985306A8EE80}" type="presParOf" srcId="{41879340-F9B8-4AB4-B1AA-3E814E97E25C}" destId="{837AC38A-E499-491C-A0BE-6F19E74D0361}" srcOrd="1" destOrd="0" presId="urn:microsoft.com/office/officeart/2005/8/layout/vProcess5"/>
    <dgm:cxn modelId="{48574496-E8DE-4BAA-A592-CDA6BB838912}" type="presParOf" srcId="{41879340-F9B8-4AB4-B1AA-3E814E97E25C}" destId="{D4E2ACB1-A222-4A5D-9D2D-C98BC2AF121E}" srcOrd="2" destOrd="0" presId="urn:microsoft.com/office/officeart/2005/8/layout/vProcess5"/>
    <dgm:cxn modelId="{FE7FD117-8637-4C5A-BFB6-59B54FC0FA6E}" type="presParOf" srcId="{41879340-F9B8-4AB4-B1AA-3E814E97E25C}" destId="{3E73C959-2F39-4486-9BAA-0E3B5C2E54A3}" srcOrd="3" destOrd="0" presId="urn:microsoft.com/office/officeart/2005/8/layout/vProcess5"/>
    <dgm:cxn modelId="{7B90859E-92CA-44A2-98B5-ABDFFEA6E90F}" type="presParOf" srcId="{41879340-F9B8-4AB4-B1AA-3E814E97E25C}" destId="{302098FB-95B5-4432-A73E-96119086461E}" srcOrd="4" destOrd="0" presId="urn:microsoft.com/office/officeart/2005/8/layout/vProcess5"/>
    <dgm:cxn modelId="{E8AAB216-F246-4150-B410-BD1BB9627689}" type="presParOf" srcId="{41879340-F9B8-4AB4-B1AA-3E814E97E25C}" destId="{75DE8DE0-F30C-4368-A769-67AC8B810EF5}" srcOrd="5" destOrd="0" presId="urn:microsoft.com/office/officeart/2005/8/layout/vProcess5"/>
    <dgm:cxn modelId="{CAD601F9-2823-4F78-8BD3-4B76686BBF5B}" type="presParOf" srcId="{41879340-F9B8-4AB4-B1AA-3E814E97E25C}" destId="{72D9865C-8CCA-45BD-87D6-851469C13CDA}" srcOrd="6" destOrd="0" presId="urn:microsoft.com/office/officeart/2005/8/layout/vProcess5"/>
    <dgm:cxn modelId="{BBEB106C-0E55-4A7E-A1F0-346819468894}" type="presParOf" srcId="{41879340-F9B8-4AB4-B1AA-3E814E97E25C}" destId="{3CF05CD5-A9D6-441E-9288-0E36D74E8962}" srcOrd="7" destOrd="0" presId="urn:microsoft.com/office/officeart/2005/8/layout/vProcess5"/>
    <dgm:cxn modelId="{06A62039-A05A-46A4-A5F1-B1BB3EC78803}" type="presParOf" srcId="{41879340-F9B8-4AB4-B1AA-3E814E97E25C}" destId="{4C53AD77-171C-44C9-8100-F61D4940A95C}" srcOrd="8" destOrd="0" presId="urn:microsoft.com/office/officeart/2005/8/layout/vProcess5"/>
    <dgm:cxn modelId="{47390FAE-BFC5-4FF4-9D16-FAA764D04BD8}" type="presParOf" srcId="{41879340-F9B8-4AB4-B1AA-3E814E97E25C}" destId="{BE336649-45F6-46A1-A15E-D57904E4C879}" srcOrd="9" destOrd="0" presId="urn:microsoft.com/office/officeart/2005/8/layout/vProcess5"/>
    <dgm:cxn modelId="{5CE1470A-25A1-411B-A9AB-C1D93DF0D668}" type="presParOf" srcId="{41879340-F9B8-4AB4-B1AA-3E814E97E25C}" destId="{D3355A5D-BFD1-4694-8A50-CA0F447CDB1D}" srcOrd="10" destOrd="0" presId="urn:microsoft.com/office/officeart/2005/8/layout/vProcess5"/>
    <dgm:cxn modelId="{DAE9743D-C69C-4C0A-8BD3-FB8E110A0D93}" type="presParOf" srcId="{41879340-F9B8-4AB4-B1AA-3E814E97E25C}" destId="{E51FA8F5-CB32-4849-9161-94DBE9A6DD7B}" srcOrd="11" destOrd="0" presId="urn:microsoft.com/office/officeart/2005/8/layout/vProcess5"/>
    <dgm:cxn modelId="{44360703-E79E-4938-AFDF-641E592EEE3C}" type="presParOf" srcId="{41879340-F9B8-4AB4-B1AA-3E814E97E25C}" destId="{75CDEB9F-0725-479D-8A75-9E14F40D1CD9}" srcOrd="12" destOrd="0" presId="urn:microsoft.com/office/officeart/2005/8/layout/vProcess5"/>
    <dgm:cxn modelId="{A03D9084-21C4-471A-843F-58AFD8318257}" type="presParOf" srcId="{41879340-F9B8-4AB4-B1AA-3E814E97E25C}" destId="{9F4D5D0F-CADA-4DEA-96CC-B409003775E8}" srcOrd="13" destOrd="0" presId="urn:microsoft.com/office/officeart/2005/8/layout/vProcess5"/>
    <dgm:cxn modelId="{58C13C00-9116-47DE-9482-C85A1125023A}" type="presParOf" srcId="{41879340-F9B8-4AB4-B1AA-3E814E97E25C}" destId="{7B799AA5-8C60-4E87-A0D6-BB79CEB80820}"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D38E87-9A45-473B-B647-1828DCB65DA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1AF67DA9-1CCB-4D73-8FDF-02A3F7AD13FF}">
      <dgm:prSet phldrT="[Text]"/>
      <dgm:spPr/>
      <dgm:t>
        <a:bodyPr/>
        <a:lstStyle/>
        <a:p>
          <a:r>
            <a:rPr lang="en-IN" dirty="0" smtClean="0"/>
            <a:t>Compound property names</a:t>
          </a:r>
          <a:endParaRPr lang="en-IN" dirty="0"/>
        </a:p>
      </dgm:t>
    </dgm:pt>
    <dgm:pt modelId="{4C3117F7-7961-4EE0-8251-404EC8F8F086}" type="parTrans" cxnId="{EA092652-6C11-4867-A28B-2793F8DD8B84}">
      <dgm:prSet/>
      <dgm:spPr/>
      <dgm:t>
        <a:bodyPr/>
        <a:lstStyle/>
        <a:p>
          <a:endParaRPr lang="en-IN"/>
        </a:p>
      </dgm:t>
    </dgm:pt>
    <dgm:pt modelId="{917FA20A-CF18-4B16-A224-2697096DD101}" type="sibTrans" cxnId="{EA092652-6C11-4867-A28B-2793F8DD8B84}">
      <dgm:prSet/>
      <dgm:spPr/>
      <dgm:t>
        <a:bodyPr/>
        <a:lstStyle/>
        <a:p>
          <a:endParaRPr lang="en-IN" dirty="0"/>
        </a:p>
      </dgm:t>
    </dgm:pt>
    <dgm:pt modelId="{F00CDBE6-72AE-4886-A349-B15F3F02E15B}">
      <dgm:prSet phldrT="[Text]"/>
      <dgm:spPr/>
      <dgm:t>
        <a:bodyPr/>
        <a:lstStyle/>
        <a:p>
          <a:r>
            <a:rPr lang="en-IN" dirty="0" smtClean="0"/>
            <a:t>Injecting Null and empty values</a:t>
          </a:r>
          <a:endParaRPr lang="en-IN" dirty="0"/>
        </a:p>
      </dgm:t>
    </dgm:pt>
    <dgm:pt modelId="{7D7AC832-584E-4D90-B4A3-98B122CF39AC}" type="parTrans" cxnId="{52222C86-2CC2-41EF-B24E-1854749BCA76}">
      <dgm:prSet/>
      <dgm:spPr/>
      <dgm:t>
        <a:bodyPr/>
        <a:lstStyle/>
        <a:p>
          <a:endParaRPr lang="en-IN"/>
        </a:p>
      </dgm:t>
    </dgm:pt>
    <dgm:pt modelId="{65D2EC05-7B05-4911-9C63-48B7CADFC68D}" type="sibTrans" cxnId="{52222C86-2CC2-41EF-B24E-1854749BCA76}">
      <dgm:prSet/>
      <dgm:spPr/>
      <dgm:t>
        <a:bodyPr/>
        <a:lstStyle/>
        <a:p>
          <a:endParaRPr lang="en-IN" dirty="0"/>
        </a:p>
      </dgm:t>
    </dgm:pt>
    <dgm:pt modelId="{42D67D26-06D9-4B34-A70A-1BA43DFE1703}">
      <dgm:prSet phldrT="[Text]"/>
      <dgm:spPr/>
      <dgm:t>
        <a:bodyPr/>
        <a:lstStyle/>
        <a:p>
          <a:r>
            <a:rPr lang="en-IN" dirty="0" smtClean="0"/>
            <a:t>XML shortcut with the p-namespace</a:t>
          </a:r>
          <a:endParaRPr lang="en-IN" dirty="0"/>
        </a:p>
      </dgm:t>
    </dgm:pt>
    <dgm:pt modelId="{EBFFC106-25EB-41D8-B743-ABDDFBAD5FB8}" type="parTrans" cxnId="{4F6EE853-1EC6-4092-9CAE-3113FC047F3B}">
      <dgm:prSet/>
      <dgm:spPr/>
      <dgm:t>
        <a:bodyPr/>
        <a:lstStyle/>
        <a:p>
          <a:endParaRPr lang="en-IN"/>
        </a:p>
      </dgm:t>
    </dgm:pt>
    <dgm:pt modelId="{F784A409-0482-446A-BF11-1B59B7C0578D}" type="sibTrans" cxnId="{4F6EE853-1EC6-4092-9CAE-3113FC047F3B}">
      <dgm:prSet/>
      <dgm:spPr/>
      <dgm:t>
        <a:bodyPr/>
        <a:lstStyle/>
        <a:p>
          <a:endParaRPr lang="en-IN" dirty="0"/>
        </a:p>
      </dgm:t>
    </dgm:pt>
    <dgm:pt modelId="{22B830D9-FFDB-4485-8348-48D5E97FCBF5}">
      <dgm:prSet/>
      <dgm:spPr/>
      <dgm:t>
        <a:bodyPr/>
        <a:lstStyle/>
        <a:p>
          <a:r>
            <a:rPr lang="en-IN" dirty="0" smtClean="0"/>
            <a:t>Reference to other beans</a:t>
          </a:r>
          <a:endParaRPr lang="en-IN" dirty="0"/>
        </a:p>
      </dgm:t>
    </dgm:pt>
    <dgm:pt modelId="{826A991F-BD97-426E-92A3-F5C0814A1C1A}" type="parTrans" cxnId="{15A1A9CD-8DF6-4A79-B4B5-487E99857229}">
      <dgm:prSet/>
      <dgm:spPr/>
      <dgm:t>
        <a:bodyPr/>
        <a:lstStyle/>
        <a:p>
          <a:endParaRPr lang="en-IN"/>
        </a:p>
      </dgm:t>
    </dgm:pt>
    <dgm:pt modelId="{A0E626B7-26CC-4D52-9AB9-5332CA24E6DD}" type="sibTrans" cxnId="{15A1A9CD-8DF6-4A79-B4B5-487E99857229}">
      <dgm:prSet/>
      <dgm:spPr/>
      <dgm:t>
        <a:bodyPr/>
        <a:lstStyle/>
        <a:p>
          <a:endParaRPr lang="en-IN" dirty="0"/>
        </a:p>
      </dgm:t>
    </dgm:pt>
    <dgm:pt modelId="{6589C1C6-B807-4F9E-A94B-717B1311AF17}">
      <dgm:prSet/>
      <dgm:spPr/>
      <dgm:t>
        <a:bodyPr/>
        <a:lstStyle/>
        <a:p>
          <a:r>
            <a:rPr lang="en-US" dirty="0" smtClean="0"/>
            <a:t>Inner Beans &amp; Method Injection</a:t>
          </a:r>
          <a:endParaRPr lang="en-IN" dirty="0"/>
        </a:p>
      </dgm:t>
    </dgm:pt>
    <dgm:pt modelId="{7248D2D0-E637-42D2-B64C-0CCEA5EDDC3A}" type="parTrans" cxnId="{586562D7-CC3A-4375-9389-B45F48453B8D}">
      <dgm:prSet/>
      <dgm:spPr/>
      <dgm:t>
        <a:bodyPr/>
        <a:lstStyle/>
        <a:p>
          <a:endParaRPr lang="en-IN"/>
        </a:p>
      </dgm:t>
    </dgm:pt>
    <dgm:pt modelId="{D45EE2E5-22D6-4538-ADB3-C7F79E54E38A}" type="sibTrans" cxnId="{586562D7-CC3A-4375-9389-B45F48453B8D}">
      <dgm:prSet/>
      <dgm:spPr/>
      <dgm:t>
        <a:bodyPr/>
        <a:lstStyle/>
        <a:p>
          <a:endParaRPr lang="en-IN"/>
        </a:p>
      </dgm:t>
    </dgm:pt>
    <dgm:pt modelId="{0FF20E43-39F0-48C1-B4C1-05E37C41BF81}" type="pres">
      <dgm:prSet presAssocID="{E1D38E87-9A45-473B-B647-1828DCB65DAB}" presName="outerComposite" presStyleCnt="0">
        <dgm:presLayoutVars>
          <dgm:chMax val="5"/>
          <dgm:dir/>
          <dgm:resizeHandles val="exact"/>
        </dgm:presLayoutVars>
      </dgm:prSet>
      <dgm:spPr/>
      <dgm:t>
        <a:bodyPr/>
        <a:lstStyle/>
        <a:p>
          <a:endParaRPr lang="en-IN"/>
        </a:p>
      </dgm:t>
    </dgm:pt>
    <dgm:pt modelId="{6BED8668-F883-4AFE-91E3-B4871A055E66}" type="pres">
      <dgm:prSet presAssocID="{E1D38E87-9A45-473B-B647-1828DCB65DAB}" presName="dummyMaxCanvas" presStyleCnt="0">
        <dgm:presLayoutVars/>
      </dgm:prSet>
      <dgm:spPr/>
    </dgm:pt>
    <dgm:pt modelId="{4426250B-EED9-4B4E-94CE-A3A7E14B17AC}" type="pres">
      <dgm:prSet presAssocID="{E1D38E87-9A45-473B-B647-1828DCB65DAB}" presName="FiveNodes_1" presStyleLbl="node1" presStyleIdx="0" presStyleCnt="5">
        <dgm:presLayoutVars>
          <dgm:bulletEnabled val="1"/>
        </dgm:presLayoutVars>
      </dgm:prSet>
      <dgm:spPr/>
      <dgm:t>
        <a:bodyPr/>
        <a:lstStyle/>
        <a:p>
          <a:endParaRPr lang="en-IN"/>
        </a:p>
      </dgm:t>
    </dgm:pt>
    <dgm:pt modelId="{DA660DE9-CC0D-4152-A689-2E3F56DEAFA8}" type="pres">
      <dgm:prSet presAssocID="{E1D38E87-9A45-473B-B647-1828DCB65DAB}" presName="FiveNodes_2" presStyleLbl="node1" presStyleIdx="1" presStyleCnt="5">
        <dgm:presLayoutVars>
          <dgm:bulletEnabled val="1"/>
        </dgm:presLayoutVars>
      </dgm:prSet>
      <dgm:spPr/>
      <dgm:t>
        <a:bodyPr/>
        <a:lstStyle/>
        <a:p>
          <a:endParaRPr lang="en-IN"/>
        </a:p>
      </dgm:t>
    </dgm:pt>
    <dgm:pt modelId="{A8250661-EF48-4A72-B470-9154FDC1A500}" type="pres">
      <dgm:prSet presAssocID="{E1D38E87-9A45-473B-B647-1828DCB65DAB}" presName="FiveNodes_3" presStyleLbl="node1" presStyleIdx="2" presStyleCnt="5">
        <dgm:presLayoutVars>
          <dgm:bulletEnabled val="1"/>
        </dgm:presLayoutVars>
      </dgm:prSet>
      <dgm:spPr/>
      <dgm:t>
        <a:bodyPr/>
        <a:lstStyle/>
        <a:p>
          <a:endParaRPr lang="en-IN"/>
        </a:p>
      </dgm:t>
    </dgm:pt>
    <dgm:pt modelId="{DB60734F-879D-40AF-BFB7-2C98962527FD}" type="pres">
      <dgm:prSet presAssocID="{E1D38E87-9A45-473B-B647-1828DCB65DAB}" presName="FiveNodes_4" presStyleLbl="node1" presStyleIdx="3" presStyleCnt="5">
        <dgm:presLayoutVars>
          <dgm:bulletEnabled val="1"/>
        </dgm:presLayoutVars>
      </dgm:prSet>
      <dgm:spPr/>
      <dgm:t>
        <a:bodyPr/>
        <a:lstStyle/>
        <a:p>
          <a:endParaRPr lang="en-IN"/>
        </a:p>
      </dgm:t>
    </dgm:pt>
    <dgm:pt modelId="{A7340904-AD32-4E51-8F20-5864A4D09013}" type="pres">
      <dgm:prSet presAssocID="{E1D38E87-9A45-473B-B647-1828DCB65DAB}" presName="FiveNodes_5" presStyleLbl="node1" presStyleIdx="4" presStyleCnt="5">
        <dgm:presLayoutVars>
          <dgm:bulletEnabled val="1"/>
        </dgm:presLayoutVars>
      </dgm:prSet>
      <dgm:spPr/>
      <dgm:t>
        <a:bodyPr/>
        <a:lstStyle/>
        <a:p>
          <a:endParaRPr lang="en-IN"/>
        </a:p>
      </dgm:t>
    </dgm:pt>
    <dgm:pt modelId="{63000BAE-AD58-4E44-8799-1729739ABBCA}" type="pres">
      <dgm:prSet presAssocID="{E1D38E87-9A45-473B-B647-1828DCB65DAB}" presName="FiveConn_1-2" presStyleLbl="fgAccFollowNode1" presStyleIdx="0" presStyleCnt="4">
        <dgm:presLayoutVars>
          <dgm:bulletEnabled val="1"/>
        </dgm:presLayoutVars>
      </dgm:prSet>
      <dgm:spPr/>
      <dgm:t>
        <a:bodyPr/>
        <a:lstStyle/>
        <a:p>
          <a:endParaRPr lang="en-IN"/>
        </a:p>
      </dgm:t>
    </dgm:pt>
    <dgm:pt modelId="{4D0AF11D-809B-45E7-8EFF-460077007A41}" type="pres">
      <dgm:prSet presAssocID="{E1D38E87-9A45-473B-B647-1828DCB65DAB}" presName="FiveConn_2-3" presStyleLbl="fgAccFollowNode1" presStyleIdx="1" presStyleCnt="4">
        <dgm:presLayoutVars>
          <dgm:bulletEnabled val="1"/>
        </dgm:presLayoutVars>
      </dgm:prSet>
      <dgm:spPr/>
      <dgm:t>
        <a:bodyPr/>
        <a:lstStyle/>
        <a:p>
          <a:endParaRPr lang="en-IN"/>
        </a:p>
      </dgm:t>
    </dgm:pt>
    <dgm:pt modelId="{34D72B89-4950-4123-8003-C4B83723B03A}" type="pres">
      <dgm:prSet presAssocID="{E1D38E87-9A45-473B-B647-1828DCB65DAB}" presName="FiveConn_3-4" presStyleLbl="fgAccFollowNode1" presStyleIdx="2" presStyleCnt="4">
        <dgm:presLayoutVars>
          <dgm:bulletEnabled val="1"/>
        </dgm:presLayoutVars>
      </dgm:prSet>
      <dgm:spPr/>
      <dgm:t>
        <a:bodyPr/>
        <a:lstStyle/>
        <a:p>
          <a:endParaRPr lang="en-IN"/>
        </a:p>
      </dgm:t>
    </dgm:pt>
    <dgm:pt modelId="{377C1D1A-38B2-48CA-A98F-1A92B2E996BF}" type="pres">
      <dgm:prSet presAssocID="{E1D38E87-9A45-473B-B647-1828DCB65DAB}" presName="FiveConn_4-5" presStyleLbl="fgAccFollowNode1" presStyleIdx="3" presStyleCnt="4">
        <dgm:presLayoutVars>
          <dgm:bulletEnabled val="1"/>
        </dgm:presLayoutVars>
      </dgm:prSet>
      <dgm:spPr/>
      <dgm:t>
        <a:bodyPr/>
        <a:lstStyle/>
        <a:p>
          <a:endParaRPr lang="en-IN"/>
        </a:p>
      </dgm:t>
    </dgm:pt>
    <dgm:pt modelId="{372EB700-E18A-41BB-AA80-F76E40BE5963}" type="pres">
      <dgm:prSet presAssocID="{E1D38E87-9A45-473B-B647-1828DCB65DAB}" presName="FiveNodes_1_text" presStyleLbl="node1" presStyleIdx="4" presStyleCnt="5">
        <dgm:presLayoutVars>
          <dgm:bulletEnabled val="1"/>
        </dgm:presLayoutVars>
      </dgm:prSet>
      <dgm:spPr/>
      <dgm:t>
        <a:bodyPr/>
        <a:lstStyle/>
        <a:p>
          <a:endParaRPr lang="en-IN"/>
        </a:p>
      </dgm:t>
    </dgm:pt>
    <dgm:pt modelId="{946C8A61-7653-4236-882F-2A25A0D54621}" type="pres">
      <dgm:prSet presAssocID="{E1D38E87-9A45-473B-B647-1828DCB65DAB}" presName="FiveNodes_2_text" presStyleLbl="node1" presStyleIdx="4" presStyleCnt="5">
        <dgm:presLayoutVars>
          <dgm:bulletEnabled val="1"/>
        </dgm:presLayoutVars>
      </dgm:prSet>
      <dgm:spPr/>
      <dgm:t>
        <a:bodyPr/>
        <a:lstStyle/>
        <a:p>
          <a:endParaRPr lang="en-IN"/>
        </a:p>
      </dgm:t>
    </dgm:pt>
    <dgm:pt modelId="{484506B2-017C-46BE-9486-663D391D841F}" type="pres">
      <dgm:prSet presAssocID="{E1D38E87-9A45-473B-B647-1828DCB65DAB}" presName="FiveNodes_3_text" presStyleLbl="node1" presStyleIdx="4" presStyleCnt="5">
        <dgm:presLayoutVars>
          <dgm:bulletEnabled val="1"/>
        </dgm:presLayoutVars>
      </dgm:prSet>
      <dgm:spPr/>
      <dgm:t>
        <a:bodyPr/>
        <a:lstStyle/>
        <a:p>
          <a:endParaRPr lang="en-IN"/>
        </a:p>
      </dgm:t>
    </dgm:pt>
    <dgm:pt modelId="{E42C8935-721A-46C3-968D-EA6DA23BF33C}" type="pres">
      <dgm:prSet presAssocID="{E1D38E87-9A45-473B-B647-1828DCB65DAB}" presName="FiveNodes_4_text" presStyleLbl="node1" presStyleIdx="4" presStyleCnt="5">
        <dgm:presLayoutVars>
          <dgm:bulletEnabled val="1"/>
        </dgm:presLayoutVars>
      </dgm:prSet>
      <dgm:spPr/>
      <dgm:t>
        <a:bodyPr/>
        <a:lstStyle/>
        <a:p>
          <a:endParaRPr lang="en-IN"/>
        </a:p>
      </dgm:t>
    </dgm:pt>
    <dgm:pt modelId="{A9E9C139-2879-4C3B-800E-0EDBA365C797}" type="pres">
      <dgm:prSet presAssocID="{E1D38E87-9A45-473B-B647-1828DCB65DAB}" presName="FiveNodes_5_text" presStyleLbl="node1" presStyleIdx="4" presStyleCnt="5">
        <dgm:presLayoutVars>
          <dgm:bulletEnabled val="1"/>
        </dgm:presLayoutVars>
      </dgm:prSet>
      <dgm:spPr/>
      <dgm:t>
        <a:bodyPr/>
        <a:lstStyle/>
        <a:p>
          <a:endParaRPr lang="en-IN"/>
        </a:p>
      </dgm:t>
    </dgm:pt>
  </dgm:ptLst>
  <dgm:cxnLst>
    <dgm:cxn modelId="{F5A7FDA5-95B8-4C6A-852D-436953DAA20D}" type="presOf" srcId="{1AF67DA9-1CCB-4D73-8FDF-02A3F7AD13FF}" destId="{372EB700-E18A-41BB-AA80-F76E40BE5963}" srcOrd="1" destOrd="0" presId="urn:microsoft.com/office/officeart/2005/8/layout/vProcess5"/>
    <dgm:cxn modelId="{0973EF0F-4BC7-4868-B116-8EC2B4EE4774}" type="presOf" srcId="{42D67D26-06D9-4B34-A70A-1BA43DFE1703}" destId="{484506B2-017C-46BE-9486-663D391D841F}" srcOrd="1" destOrd="0" presId="urn:microsoft.com/office/officeart/2005/8/layout/vProcess5"/>
    <dgm:cxn modelId="{F3311C35-714F-417A-934B-817FD2A6B4D3}" type="presOf" srcId="{6589C1C6-B807-4F9E-A94B-717B1311AF17}" destId="{A7340904-AD32-4E51-8F20-5864A4D09013}" srcOrd="0" destOrd="0" presId="urn:microsoft.com/office/officeart/2005/8/layout/vProcess5"/>
    <dgm:cxn modelId="{13EA8BEF-3C7C-452C-99F4-F66CD326181D}" type="presOf" srcId="{65D2EC05-7B05-4911-9C63-48B7CADFC68D}" destId="{4D0AF11D-809B-45E7-8EFF-460077007A41}" srcOrd="0" destOrd="0" presId="urn:microsoft.com/office/officeart/2005/8/layout/vProcess5"/>
    <dgm:cxn modelId="{EA8489AA-9644-4AFD-A08E-13BE96BD3B5F}" type="presOf" srcId="{22B830D9-FFDB-4485-8348-48D5E97FCBF5}" destId="{E42C8935-721A-46C3-968D-EA6DA23BF33C}" srcOrd="1" destOrd="0" presId="urn:microsoft.com/office/officeart/2005/8/layout/vProcess5"/>
    <dgm:cxn modelId="{DFECF9EC-30B7-49B2-88E6-BE28FF11CA0A}" type="presOf" srcId="{F00CDBE6-72AE-4886-A349-B15F3F02E15B}" destId="{DA660DE9-CC0D-4152-A689-2E3F56DEAFA8}" srcOrd="0" destOrd="0" presId="urn:microsoft.com/office/officeart/2005/8/layout/vProcess5"/>
    <dgm:cxn modelId="{EA092652-6C11-4867-A28B-2793F8DD8B84}" srcId="{E1D38E87-9A45-473B-B647-1828DCB65DAB}" destId="{1AF67DA9-1CCB-4D73-8FDF-02A3F7AD13FF}" srcOrd="0" destOrd="0" parTransId="{4C3117F7-7961-4EE0-8251-404EC8F8F086}" sibTransId="{917FA20A-CF18-4B16-A224-2697096DD101}"/>
    <dgm:cxn modelId="{586562D7-CC3A-4375-9389-B45F48453B8D}" srcId="{E1D38E87-9A45-473B-B647-1828DCB65DAB}" destId="{6589C1C6-B807-4F9E-A94B-717B1311AF17}" srcOrd="4" destOrd="0" parTransId="{7248D2D0-E637-42D2-B64C-0CCEA5EDDC3A}" sibTransId="{D45EE2E5-22D6-4538-ADB3-C7F79E54E38A}"/>
    <dgm:cxn modelId="{E343ABBE-D0CB-4C99-8FC7-CECBA04D75DC}" type="presOf" srcId="{42D67D26-06D9-4B34-A70A-1BA43DFE1703}" destId="{A8250661-EF48-4A72-B470-9154FDC1A500}" srcOrd="0" destOrd="0" presId="urn:microsoft.com/office/officeart/2005/8/layout/vProcess5"/>
    <dgm:cxn modelId="{3CCF861D-9D8D-4A4F-9BED-455033CAC518}" type="presOf" srcId="{F784A409-0482-446A-BF11-1B59B7C0578D}" destId="{34D72B89-4950-4123-8003-C4B83723B03A}" srcOrd="0" destOrd="0" presId="urn:microsoft.com/office/officeart/2005/8/layout/vProcess5"/>
    <dgm:cxn modelId="{DBF80CA6-3C01-4AF8-863D-C8D5AB43D015}" type="presOf" srcId="{A0E626B7-26CC-4D52-9AB9-5332CA24E6DD}" destId="{377C1D1A-38B2-48CA-A98F-1A92B2E996BF}" srcOrd="0" destOrd="0" presId="urn:microsoft.com/office/officeart/2005/8/layout/vProcess5"/>
    <dgm:cxn modelId="{6DDB1C25-713E-44FB-88AA-CB6C118435E8}" type="presOf" srcId="{22B830D9-FFDB-4485-8348-48D5E97FCBF5}" destId="{DB60734F-879D-40AF-BFB7-2C98962527FD}" srcOrd="0" destOrd="0" presId="urn:microsoft.com/office/officeart/2005/8/layout/vProcess5"/>
    <dgm:cxn modelId="{4F6EE853-1EC6-4092-9CAE-3113FC047F3B}" srcId="{E1D38E87-9A45-473B-B647-1828DCB65DAB}" destId="{42D67D26-06D9-4B34-A70A-1BA43DFE1703}" srcOrd="2" destOrd="0" parTransId="{EBFFC106-25EB-41D8-B743-ABDDFBAD5FB8}" sibTransId="{F784A409-0482-446A-BF11-1B59B7C0578D}"/>
    <dgm:cxn modelId="{7A799254-9606-45BF-A87D-35B6104ACF91}" type="presOf" srcId="{1AF67DA9-1CCB-4D73-8FDF-02A3F7AD13FF}" destId="{4426250B-EED9-4B4E-94CE-A3A7E14B17AC}" srcOrd="0" destOrd="0" presId="urn:microsoft.com/office/officeart/2005/8/layout/vProcess5"/>
    <dgm:cxn modelId="{1BD81D2D-CBC1-40BE-A3E4-0D3357610927}" type="presOf" srcId="{6589C1C6-B807-4F9E-A94B-717B1311AF17}" destId="{A9E9C139-2879-4C3B-800E-0EDBA365C797}" srcOrd="1" destOrd="0" presId="urn:microsoft.com/office/officeart/2005/8/layout/vProcess5"/>
    <dgm:cxn modelId="{0887A6BF-19A3-4DD8-AABE-37BF586E7C09}" type="presOf" srcId="{F00CDBE6-72AE-4886-A349-B15F3F02E15B}" destId="{946C8A61-7653-4236-882F-2A25A0D54621}" srcOrd="1" destOrd="0" presId="urn:microsoft.com/office/officeart/2005/8/layout/vProcess5"/>
    <dgm:cxn modelId="{366735FB-BA0A-49BC-89F2-BAB1E821677F}" type="presOf" srcId="{917FA20A-CF18-4B16-A224-2697096DD101}" destId="{63000BAE-AD58-4E44-8799-1729739ABBCA}" srcOrd="0" destOrd="0" presId="urn:microsoft.com/office/officeart/2005/8/layout/vProcess5"/>
    <dgm:cxn modelId="{15A1A9CD-8DF6-4A79-B4B5-487E99857229}" srcId="{E1D38E87-9A45-473B-B647-1828DCB65DAB}" destId="{22B830D9-FFDB-4485-8348-48D5E97FCBF5}" srcOrd="3" destOrd="0" parTransId="{826A991F-BD97-426E-92A3-F5C0814A1C1A}" sibTransId="{A0E626B7-26CC-4D52-9AB9-5332CA24E6DD}"/>
    <dgm:cxn modelId="{52222C86-2CC2-41EF-B24E-1854749BCA76}" srcId="{E1D38E87-9A45-473B-B647-1828DCB65DAB}" destId="{F00CDBE6-72AE-4886-A349-B15F3F02E15B}" srcOrd="1" destOrd="0" parTransId="{7D7AC832-584E-4D90-B4A3-98B122CF39AC}" sibTransId="{65D2EC05-7B05-4911-9C63-48B7CADFC68D}"/>
    <dgm:cxn modelId="{24F7C321-9449-4A5B-A270-10DE57C613CB}" type="presOf" srcId="{E1D38E87-9A45-473B-B647-1828DCB65DAB}" destId="{0FF20E43-39F0-48C1-B4C1-05E37C41BF81}" srcOrd="0" destOrd="0" presId="urn:microsoft.com/office/officeart/2005/8/layout/vProcess5"/>
    <dgm:cxn modelId="{77946E53-F7F8-4681-9A32-617C935AA36B}" type="presParOf" srcId="{0FF20E43-39F0-48C1-B4C1-05E37C41BF81}" destId="{6BED8668-F883-4AFE-91E3-B4871A055E66}" srcOrd="0" destOrd="0" presId="urn:microsoft.com/office/officeart/2005/8/layout/vProcess5"/>
    <dgm:cxn modelId="{CB6B3D8F-D245-40FC-A29E-0B1A7AC90EDC}" type="presParOf" srcId="{0FF20E43-39F0-48C1-B4C1-05E37C41BF81}" destId="{4426250B-EED9-4B4E-94CE-A3A7E14B17AC}" srcOrd="1" destOrd="0" presId="urn:microsoft.com/office/officeart/2005/8/layout/vProcess5"/>
    <dgm:cxn modelId="{343671CA-1734-478A-9ADC-0BBC039C0B52}" type="presParOf" srcId="{0FF20E43-39F0-48C1-B4C1-05E37C41BF81}" destId="{DA660DE9-CC0D-4152-A689-2E3F56DEAFA8}" srcOrd="2" destOrd="0" presId="urn:microsoft.com/office/officeart/2005/8/layout/vProcess5"/>
    <dgm:cxn modelId="{4E2BEC83-A007-4556-BFA9-6AAC2968EE06}" type="presParOf" srcId="{0FF20E43-39F0-48C1-B4C1-05E37C41BF81}" destId="{A8250661-EF48-4A72-B470-9154FDC1A500}" srcOrd="3" destOrd="0" presId="urn:microsoft.com/office/officeart/2005/8/layout/vProcess5"/>
    <dgm:cxn modelId="{C361544D-A246-4DDE-95C3-AF23F33F5E69}" type="presParOf" srcId="{0FF20E43-39F0-48C1-B4C1-05E37C41BF81}" destId="{DB60734F-879D-40AF-BFB7-2C98962527FD}" srcOrd="4" destOrd="0" presId="urn:microsoft.com/office/officeart/2005/8/layout/vProcess5"/>
    <dgm:cxn modelId="{2D1F07A4-C201-4D82-831B-92C71C04E450}" type="presParOf" srcId="{0FF20E43-39F0-48C1-B4C1-05E37C41BF81}" destId="{A7340904-AD32-4E51-8F20-5864A4D09013}" srcOrd="5" destOrd="0" presId="urn:microsoft.com/office/officeart/2005/8/layout/vProcess5"/>
    <dgm:cxn modelId="{9D255B11-5BF0-4051-AF20-CDDD91FF105F}" type="presParOf" srcId="{0FF20E43-39F0-48C1-B4C1-05E37C41BF81}" destId="{63000BAE-AD58-4E44-8799-1729739ABBCA}" srcOrd="6" destOrd="0" presId="urn:microsoft.com/office/officeart/2005/8/layout/vProcess5"/>
    <dgm:cxn modelId="{77E379B0-7EAB-4653-8B78-21FA51084B79}" type="presParOf" srcId="{0FF20E43-39F0-48C1-B4C1-05E37C41BF81}" destId="{4D0AF11D-809B-45E7-8EFF-460077007A41}" srcOrd="7" destOrd="0" presId="urn:microsoft.com/office/officeart/2005/8/layout/vProcess5"/>
    <dgm:cxn modelId="{883741FF-35AF-48ED-B947-A5C02AED9D3F}" type="presParOf" srcId="{0FF20E43-39F0-48C1-B4C1-05E37C41BF81}" destId="{34D72B89-4950-4123-8003-C4B83723B03A}" srcOrd="8" destOrd="0" presId="urn:microsoft.com/office/officeart/2005/8/layout/vProcess5"/>
    <dgm:cxn modelId="{E54A5D50-C7DC-4920-901E-71B58EA1F723}" type="presParOf" srcId="{0FF20E43-39F0-48C1-B4C1-05E37C41BF81}" destId="{377C1D1A-38B2-48CA-A98F-1A92B2E996BF}" srcOrd="9" destOrd="0" presId="urn:microsoft.com/office/officeart/2005/8/layout/vProcess5"/>
    <dgm:cxn modelId="{40932FF7-E3CD-4A45-B568-89AB101CAA57}" type="presParOf" srcId="{0FF20E43-39F0-48C1-B4C1-05E37C41BF81}" destId="{372EB700-E18A-41BB-AA80-F76E40BE5963}" srcOrd="10" destOrd="0" presId="urn:microsoft.com/office/officeart/2005/8/layout/vProcess5"/>
    <dgm:cxn modelId="{DF1CE8E0-1FAA-4FF0-876D-4FB93E932D85}" type="presParOf" srcId="{0FF20E43-39F0-48C1-B4C1-05E37C41BF81}" destId="{946C8A61-7653-4236-882F-2A25A0D54621}" srcOrd="11" destOrd="0" presId="urn:microsoft.com/office/officeart/2005/8/layout/vProcess5"/>
    <dgm:cxn modelId="{FABCD5BF-DF07-462B-9054-1DDF1E43195D}" type="presParOf" srcId="{0FF20E43-39F0-48C1-B4C1-05E37C41BF81}" destId="{484506B2-017C-46BE-9486-663D391D841F}" srcOrd="12" destOrd="0" presId="urn:microsoft.com/office/officeart/2005/8/layout/vProcess5"/>
    <dgm:cxn modelId="{2F965214-E132-4D1B-986F-66B4915E7D99}" type="presParOf" srcId="{0FF20E43-39F0-48C1-B4C1-05E37C41BF81}" destId="{E42C8935-721A-46C3-968D-EA6DA23BF33C}" srcOrd="13" destOrd="0" presId="urn:microsoft.com/office/officeart/2005/8/layout/vProcess5"/>
    <dgm:cxn modelId="{3C352910-8DA2-4E80-A7B1-B6FC1F9BAF65}" type="presParOf" srcId="{0FF20E43-39F0-48C1-B4C1-05E37C41BF81}" destId="{A9E9C139-2879-4C3B-800E-0EDBA365C79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D38E87-9A45-473B-B647-1828DCB65DAB}" type="doc">
      <dgm:prSet loTypeId="urn:microsoft.com/office/officeart/2005/8/layout/gear1" loCatId="process" qsTypeId="urn:microsoft.com/office/officeart/2005/8/quickstyle/simple1" qsCatId="simple" csTypeId="urn:microsoft.com/office/officeart/2005/8/colors/accent1_2" csCatId="accent1" phldr="1"/>
      <dgm:spPr/>
      <dgm:t>
        <a:bodyPr/>
        <a:lstStyle/>
        <a:p>
          <a:endParaRPr lang="en-IN"/>
        </a:p>
      </dgm:t>
    </dgm:pt>
    <dgm:pt modelId="{22B830D9-FFDB-4485-8348-48D5E97FCBF5}">
      <dgm:prSet/>
      <dgm:spPr>
        <a:scene3d>
          <a:camera prst="orthographicFront"/>
          <a:lightRig rig="threePt" dir="t"/>
        </a:scene3d>
        <a:sp3d prstMaterial="metal">
          <a:bevelT w="114300" prst="artDeco"/>
          <a:contourClr>
            <a:schemeClr val="tx1"/>
          </a:contourClr>
        </a:sp3d>
      </dgm:spPr>
      <dgm:t>
        <a:bodyPr/>
        <a:lstStyle/>
        <a:p>
          <a:r>
            <a:rPr lang="en-US" b="1" dirty="0" smtClean="0"/>
            <a:t>Bean Scopes(Singleton, Prototype, Request, Session, Global Session)</a:t>
          </a:r>
          <a:endParaRPr lang="en-IN" b="1" dirty="0"/>
        </a:p>
      </dgm:t>
    </dgm:pt>
    <dgm:pt modelId="{826A991F-BD97-426E-92A3-F5C0814A1C1A}" type="parTrans" cxnId="{15A1A9CD-8DF6-4A79-B4B5-487E99857229}">
      <dgm:prSet/>
      <dgm:spPr/>
      <dgm:t>
        <a:bodyPr/>
        <a:lstStyle/>
        <a:p>
          <a:endParaRPr lang="en-IN"/>
        </a:p>
      </dgm:t>
    </dgm:pt>
    <dgm:pt modelId="{A0E626B7-26CC-4D52-9AB9-5332CA24E6DD}" type="sibTrans" cxnId="{15A1A9CD-8DF6-4A79-B4B5-487E99857229}">
      <dgm:prSet/>
      <dgm:spPr/>
      <dgm:t>
        <a:bodyPr/>
        <a:lstStyle/>
        <a:p>
          <a:endParaRPr lang="en-IN"/>
        </a:p>
      </dgm:t>
    </dgm:pt>
    <dgm:pt modelId="{6589C1C6-B807-4F9E-A94B-717B1311AF17}">
      <dgm:prSet custT="1"/>
      <dgm:spPr>
        <a:scene3d>
          <a:camera prst="orthographicFront"/>
          <a:lightRig rig="threePt" dir="t"/>
        </a:scene3d>
        <a:sp3d prstMaterial="metal">
          <a:bevelT w="114300" prst="artDeco"/>
        </a:sp3d>
      </dgm:spPr>
      <dgm:t>
        <a:bodyPr/>
        <a:lstStyle/>
        <a:p>
          <a:r>
            <a:rPr lang="en-IN" sz="1400" b="1" dirty="0" smtClean="0"/>
            <a:t>Collections in Spring(list , set, map &amp; properties)</a:t>
          </a:r>
          <a:endParaRPr lang="en-IN" sz="1400" b="1" dirty="0"/>
        </a:p>
      </dgm:t>
    </dgm:pt>
    <dgm:pt modelId="{7248D2D0-E637-42D2-B64C-0CCEA5EDDC3A}" type="parTrans" cxnId="{586562D7-CC3A-4375-9389-B45F48453B8D}">
      <dgm:prSet/>
      <dgm:spPr/>
      <dgm:t>
        <a:bodyPr/>
        <a:lstStyle/>
        <a:p>
          <a:endParaRPr lang="en-IN"/>
        </a:p>
      </dgm:t>
    </dgm:pt>
    <dgm:pt modelId="{D45EE2E5-22D6-4538-ADB3-C7F79E54E38A}" type="sibTrans" cxnId="{586562D7-CC3A-4375-9389-B45F48453B8D}">
      <dgm:prSet/>
      <dgm:spPr/>
      <dgm:t>
        <a:bodyPr/>
        <a:lstStyle/>
        <a:p>
          <a:endParaRPr lang="en-IN"/>
        </a:p>
      </dgm:t>
    </dgm:pt>
    <dgm:pt modelId="{05961834-617D-4036-9AA5-7E5FF308FD7A}">
      <dgm:prSet custT="1"/>
      <dgm:spPr>
        <a:scene3d>
          <a:camera prst="orthographicFront"/>
          <a:lightRig rig="threePt" dir="t"/>
        </a:scene3d>
        <a:sp3d prstMaterial="metal">
          <a:bevelT w="114300" prst="artDeco"/>
        </a:sp3d>
      </dgm:spPr>
      <dgm:t>
        <a:bodyPr/>
        <a:lstStyle/>
        <a:p>
          <a:r>
            <a:rPr lang="en-IN" sz="1600" b="1" dirty="0" smtClean="0"/>
            <a:t>PropertyPlaceholderConfigurer</a:t>
          </a:r>
          <a:endParaRPr lang="en-IN" sz="1600" b="1" dirty="0"/>
        </a:p>
      </dgm:t>
    </dgm:pt>
    <dgm:pt modelId="{EB4A570F-0924-4732-8AB7-8235785F6F12}" type="parTrans" cxnId="{3576F324-E3C6-461D-8D2D-0821E702827D}">
      <dgm:prSet/>
      <dgm:spPr/>
      <dgm:t>
        <a:bodyPr/>
        <a:lstStyle/>
        <a:p>
          <a:endParaRPr lang="en-IN"/>
        </a:p>
      </dgm:t>
    </dgm:pt>
    <dgm:pt modelId="{7509B3D2-E462-4DDB-A0DD-BA9A1545C597}" type="sibTrans" cxnId="{3576F324-E3C6-461D-8D2D-0821E702827D}">
      <dgm:prSet/>
      <dgm:spPr/>
      <dgm:t>
        <a:bodyPr/>
        <a:lstStyle/>
        <a:p>
          <a:endParaRPr lang="en-IN"/>
        </a:p>
      </dgm:t>
    </dgm:pt>
    <dgm:pt modelId="{FD4DA0E6-4EF6-4953-8623-86B535FD47E5}" type="pres">
      <dgm:prSet presAssocID="{E1D38E87-9A45-473B-B647-1828DCB65DAB}" presName="composite" presStyleCnt="0">
        <dgm:presLayoutVars>
          <dgm:chMax val="3"/>
          <dgm:animLvl val="lvl"/>
          <dgm:resizeHandles val="exact"/>
        </dgm:presLayoutVars>
      </dgm:prSet>
      <dgm:spPr/>
      <dgm:t>
        <a:bodyPr/>
        <a:lstStyle/>
        <a:p>
          <a:endParaRPr lang="en-IN"/>
        </a:p>
      </dgm:t>
    </dgm:pt>
    <dgm:pt modelId="{EB2FA68F-A0F7-47A2-9F4C-681A06372653}" type="pres">
      <dgm:prSet presAssocID="{22B830D9-FFDB-4485-8348-48D5E97FCBF5}" presName="gear1" presStyleLbl="node1" presStyleIdx="0" presStyleCnt="3">
        <dgm:presLayoutVars>
          <dgm:chMax val="1"/>
          <dgm:bulletEnabled val="1"/>
        </dgm:presLayoutVars>
      </dgm:prSet>
      <dgm:spPr/>
      <dgm:t>
        <a:bodyPr/>
        <a:lstStyle/>
        <a:p>
          <a:endParaRPr lang="en-IN"/>
        </a:p>
      </dgm:t>
    </dgm:pt>
    <dgm:pt modelId="{464E53FE-7147-4212-BC02-5ACA1D90B3BA}" type="pres">
      <dgm:prSet presAssocID="{22B830D9-FFDB-4485-8348-48D5E97FCBF5}" presName="gear1srcNode" presStyleLbl="node1" presStyleIdx="0" presStyleCnt="3"/>
      <dgm:spPr/>
      <dgm:t>
        <a:bodyPr/>
        <a:lstStyle/>
        <a:p>
          <a:endParaRPr lang="en-IN"/>
        </a:p>
      </dgm:t>
    </dgm:pt>
    <dgm:pt modelId="{4FD1AC91-5FB9-4810-AA87-4FAE4725C5D4}" type="pres">
      <dgm:prSet presAssocID="{22B830D9-FFDB-4485-8348-48D5E97FCBF5}" presName="gear1dstNode" presStyleLbl="node1" presStyleIdx="0" presStyleCnt="3"/>
      <dgm:spPr/>
      <dgm:t>
        <a:bodyPr/>
        <a:lstStyle/>
        <a:p>
          <a:endParaRPr lang="en-IN"/>
        </a:p>
      </dgm:t>
    </dgm:pt>
    <dgm:pt modelId="{13F7DF41-76B6-4020-9141-6D55943D7AD9}" type="pres">
      <dgm:prSet presAssocID="{6589C1C6-B807-4F9E-A94B-717B1311AF17}" presName="gear2" presStyleLbl="node1" presStyleIdx="1" presStyleCnt="3" custScaleX="110000" custScaleY="110000">
        <dgm:presLayoutVars>
          <dgm:chMax val="1"/>
          <dgm:bulletEnabled val="1"/>
        </dgm:presLayoutVars>
      </dgm:prSet>
      <dgm:spPr/>
      <dgm:t>
        <a:bodyPr/>
        <a:lstStyle/>
        <a:p>
          <a:endParaRPr lang="en-IN"/>
        </a:p>
      </dgm:t>
    </dgm:pt>
    <dgm:pt modelId="{FDCD327D-F2BB-42C5-9515-E13B8D164A65}" type="pres">
      <dgm:prSet presAssocID="{6589C1C6-B807-4F9E-A94B-717B1311AF17}" presName="gear2srcNode" presStyleLbl="node1" presStyleIdx="1" presStyleCnt="3"/>
      <dgm:spPr/>
      <dgm:t>
        <a:bodyPr/>
        <a:lstStyle/>
        <a:p>
          <a:endParaRPr lang="en-IN"/>
        </a:p>
      </dgm:t>
    </dgm:pt>
    <dgm:pt modelId="{B74CBFB5-3923-44C7-9194-B6131845EDFC}" type="pres">
      <dgm:prSet presAssocID="{6589C1C6-B807-4F9E-A94B-717B1311AF17}" presName="gear2dstNode" presStyleLbl="node1" presStyleIdx="1" presStyleCnt="3"/>
      <dgm:spPr/>
      <dgm:t>
        <a:bodyPr/>
        <a:lstStyle/>
        <a:p>
          <a:endParaRPr lang="en-IN"/>
        </a:p>
      </dgm:t>
    </dgm:pt>
    <dgm:pt modelId="{22E69A4D-7C50-4E40-B897-D0A89088C0DD}" type="pres">
      <dgm:prSet presAssocID="{05961834-617D-4036-9AA5-7E5FF308FD7A}" presName="gear3" presStyleLbl="node1" presStyleIdx="2" presStyleCnt="3"/>
      <dgm:spPr/>
      <dgm:t>
        <a:bodyPr/>
        <a:lstStyle/>
        <a:p>
          <a:endParaRPr lang="en-IN"/>
        </a:p>
      </dgm:t>
    </dgm:pt>
    <dgm:pt modelId="{E8E7FEA0-FAD3-4C7C-A86A-0998FBF48EFC}" type="pres">
      <dgm:prSet presAssocID="{05961834-617D-4036-9AA5-7E5FF308FD7A}" presName="gear3tx" presStyleLbl="node1" presStyleIdx="2" presStyleCnt="3">
        <dgm:presLayoutVars>
          <dgm:chMax val="1"/>
          <dgm:bulletEnabled val="1"/>
        </dgm:presLayoutVars>
      </dgm:prSet>
      <dgm:spPr/>
      <dgm:t>
        <a:bodyPr/>
        <a:lstStyle/>
        <a:p>
          <a:endParaRPr lang="en-IN"/>
        </a:p>
      </dgm:t>
    </dgm:pt>
    <dgm:pt modelId="{EA66C8B7-477A-4CB6-A63E-60A7A78C2CBC}" type="pres">
      <dgm:prSet presAssocID="{05961834-617D-4036-9AA5-7E5FF308FD7A}" presName="gear3srcNode" presStyleLbl="node1" presStyleIdx="2" presStyleCnt="3"/>
      <dgm:spPr/>
      <dgm:t>
        <a:bodyPr/>
        <a:lstStyle/>
        <a:p>
          <a:endParaRPr lang="en-IN"/>
        </a:p>
      </dgm:t>
    </dgm:pt>
    <dgm:pt modelId="{06FADC95-41D0-4488-A0A1-6972B2DE9302}" type="pres">
      <dgm:prSet presAssocID="{05961834-617D-4036-9AA5-7E5FF308FD7A}" presName="gear3dstNode" presStyleLbl="node1" presStyleIdx="2" presStyleCnt="3"/>
      <dgm:spPr/>
      <dgm:t>
        <a:bodyPr/>
        <a:lstStyle/>
        <a:p>
          <a:endParaRPr lang="en-IN"/>
        </a:p>
      </dgm:t>
    </dgm:pt>
    <dgm:pt modelId="{014D5757-9BF8-4B28-B0CF-8480BC23BC36}" type="pres">
      <dgm:prSet presAssocID="{A0E626B7-26CC-4D52-9AB9-5332CA24E6DD}" presName="connector1" presStyleLbl="sibTrans2D1" presStyleIdx="0" presStyleCnt="3"/>
      <dgm:spPr/>
      <dgm:t>
        <a:bodyPr/>
        <a:lstStyle/>
        <a:p>
          <a:endParaRPr lang="en-IN"/>
        </a:p>
      </dgm:t>
    </dgm:pt>
    <dgm:pt modelId="{94B00AD4-9384-4394-9501-4BE40F52B487}" type="pres">
      <dgm:prSet presAssocID="{D45EE2E5-22D6-4538-ADB3-C7F79E54E38A}" presName="connector2" presStyleLbl="sibTrans2D1" presStyleIdx="1" presStyleCnt="3"/>
      <dgm:spPr/>
      <dgm:t>
        <a:bodyPr/>
        <a:lstStyle/>
        <a:p>
          <a:endParaRPr lang="en-IN"/>
        </a:p>
      </dgm:t>
    </dgm:pt>
    <dgm:pt modelId="{D922E8EF-3D93-4FD1-B5EE-2147016E9851}" type="pres">
      <dgm:prSet presAssocID="{7509B3D2-E462-4DDB-A0DD-BA9A1545C597}" presName="connector3" presStyleLbl="sibTrans2D1" presStyleIdx="2" presStyleCnt="3"/>
      <dgm:spPr/>
      <dgm:t>
        <a:bodyPr/>
        <a:lstStyle/>
        <a:p>
          <a:endParaRPr lang="en-IN"/>
        </a:p>
      </dgm:t>
    </dgm:pt>
  </dgm:ptLst>
  <dgm:cxnLst>
    <dgm:cxn modelId="{70C5A26F-C3A2-491B-923E-16F8D96C577D}" type="presOf" srcId="{6589C1C6-B807-4F9E-A94B-717B1311AF17}" destId="{FDCD327D-F2BB-42C5-9515-E13B8D164A65}" srcOrd="1" destOrd="0" presId="urn:microsoft.com/office/officeart/2005/8/layout/gear1"/>
    <dgm:cxn modelId="{E507D15E-60BB-42A0-ADE8-7279B22CB066}" type="presOf" srcId="{6589C1C6-B807-4F9E-A94B-717B1311AF17}" destId="{13F7DF41-76B6-4020-9141-6D55943D7AD9}" srcOrd="0" destOrd="0" presId="urn:microsoft.com/office/officeart/2005/8/layout/gear1"/>
    <dgm:cxn modelId="{E97D0108-5955-494D-8937-2566EB8EC782}" type="presOf" srcId="{6589C1C6-B807-4F9E-A94B-717B1311AF17}" destId="{B74CBFB5-3923-44C7-9194-B6131845EDFC}" srcOrd="2" destOrd="0" presId="urn:microsoft.com/office/officeart/2005/8/layout/gear1"/>
    <dgm:cxn modelId="{265A29B0-EB78-4117-890A-1ABD6B62B1CA}" type="presOf" srcId="{05961834-617D-4036-9AA5-7E5FF308FD7A}" destId="{E8E7FEA0-FAD3-4C7C-A86A-0998FBF48EFC}" srcOrd="1" destOrd="0" presId="urn:microsoft.com/office/officeart/2005/8/layout/gear1"/>
    <dgm:cxn modelId="{FB5EDB45-558F-4C6B-88AF-AB1EB82145D9}" type="presOf" srcId="{22B830D9-FFDB-4485-8348-48D5E97FCBF5}" destId="{464E53FE-7147-4212-BC02-5ACA1D90B3BA}" srcOrd="1" destOrd="0" presId="urn:microsoft.com/office/officeart/2005/8/layout/gear1"/>
    <dgm:cxn modelId="{586562D7-CC3A-4375-9389-B45F48453B8D}" srcId="{E1D38E87-9A45-473B-B647-1828DCB65DAB}" destId="{6589C1C6-B807-4F9E-A94B-717B1311AF17}" srcOrd="1" destOrd="0" parTransId="{7248D2D0-E637-42D2-B64C-0CCEA5EDDC3A}" sibTransId="{D45EE2E5-22D6-4538-ADB3-C7F79E54E38A}"/>
    <dgm:cxn modelId="{15A1A9CD-8DF6-4A79-B4B5-487E99857229}" srcId="{E1D38E87-9A45-473B-B647-1828DCB65DAB}" destId="{22B830D9-FFDB-4485-8348-48D5E97FCBF5}" srcOrd="0" destOrd="0" parTransId="{826A991F-BD97-426E-92A3-F5C0814A1C1A}" sibTransId="{A0E626B7-26CC-4D52-9AB9-5332CA24E6DD}"/>
    <dgm:cxn modelId="{2876E9FE-91DB-4F45-80F3-2BF739E80409}" type="presOf" srcId="{22B830D9-FFDB-4485-8348-48D5E97FCBF5}" destId="{4FD1AC91-5FB9-4810-AA87-4FAE4725C5D4}" srcOrd="2" destOrd="0" presId="urn:microsoft.com/office/officeart/2005/8/layout/gear1"/>
    <dgm:cxn modelId="{BF264D8C-8012-4EB9-8608-F67554CDE071}" type="presOf" srcId="{22B830D9-FFDB-4485-8348-48D5E97FCBF5}" destId="{EB2FA68F-A0F7-47A2-9F4C-681A06372653}" srcOrd="0" destOrd="0" presId="urn:microsoft.com/office/officeart/2005/8/layout/gear1"/>
    <dgm:cxn modelId="{C8768C98-73A9-4758-B8AA-EC4720485FC6}" type="presOf" srcId="{7509B3D2-E462-4DDB-A0DD-BA9A1545C597}" destId="{D922E8EF-3D93-4FD1-B5EE-2147016E9851}" srcOrd="0" destOrd="0" presId="urn:microsoft.com/office/officeart/2005/8/layout/gear1"/>
    <dgm:cxn modelId="{F8BDA985-F0AB-403D-A21D-68E28811973B}" type="presOf" srcId="{E1D38E87-9A45-473B-B647-1828DCB65DAB}" destId="{FD4DA0E6-4EF6-4953-8623-86B535FD47E5}" srcOrd="0" destOrd="0" presId="urn:microsoft.com/office/officeart/2005/8/layout/gear1"/>
    <dgm:cxn modelId="{848FBB15-2B7F-48C3-A4A5-066E4D97C126}" type="presOf" srcId="{05961834-617D-4036-9AA5-7E5FF308FD7A}" destId="{EA66C8B7-477A-4CB6-A63E-60A7A78C2CBC}" srcOrd="2" destOrd="0" presId="urn:microsoft.com/office/officeart/2005/8/layout/gear1"/>
    <dgm:cxn modelId="{2FFE20B1-7F03-4569-AF12-0C30CF07CFA5}" type="presOf" srcId="{D45EE2E5-22D6-4538-ADB3-C7F79E54E38A}" destId="{94B00AD4-9384-4394-9501-4BE40F52B487}" srcOrd="0" destOrd="0" presId="urn:microsoft.com/office/officeart/2005/8/layout/gear1"/>
    <dgm:cxn modelId="{67A22E8B-3C59-4E03-9010-78E8C22E85FD}" type="presOf" srcId="{A0E626B7-26CC-4D52-9AB9-5332CA24E6DD}" destId="{014D5757-9BF8-4B28-B0CF-8480BC23BC36}" srcOrd="0" destOrd="0" presId="urn:microsoft.com/office/officeart/2005/8/layout/gear1"/>
    <dgm:cxn modelId="{3576F324-E3C6-461D-8D2D-0821E702827D}" srcId="{E1D38E87-9A45-473B-B647-1828DCB65DAB}" destId="{05961834-617D-4036-9AA5-7E5FF308FD7A}" srcOrd="2" destOrd="0" parTransId="{EB4A570F-0924-4732-8AB7-8235785F6F12}" sibTransId="{7509B3D2-E462-4DDB-A0DD-BA9A1545C597}"/>
    <dgm:cxn modelId="{D80E0018-ACBF-4ED7-B320-F6C77A680CE3}" type="presOf" srcId="{05961834-617D-4036-9AA5-7E5FF308FD7A}" destId="{06FADC95-41D0-4488-A0A1-6972B2DE9302}" srcOrd="3" destOrd="0" presId="urn:microsoft.com/office/officeart/2005/8/layout/gear1"/>
    <dgm:cxn modelId="{A47D581D-D40A-456E-896B-9EE422FABB5B}" type="presOf" srcId="{05961834-617D-4036-9AA5-7E5FF308FD7A}" destId="{22E69A4D-7C50-4E40-B897-D0A89088C0DD}" srcOrd="0" destOrd="0" presId="urn:microsoft.com/office/officeart/2005/8/layout/gear1"/>
    <dgm:cxn modelId="{49EAA1DF-4FE4-4C96-966D-C7929539D2EF}" type="presParOf" srcId="{FD4DA0E6-4EF6-4953-8623-86B535FD47E5}" destId="{EB2FA68F-A0F7-47A2-9F4C-681A06372653}" srcOrd="0" destOrd="0" presId="urn:microsoft.com/office/officeart/2005/8/layout/gear1"/>
    <dgm:cxn modelId="{453E213C-5AA1-4B63-8DDF-03F3FDD65423}" type="presParOf" srcId="{FD4DA0E6-4EF6-4953-8623-86B535FD47E5}" destId="{464E53FE-7147-4212-BC02-5ACA1D90B3BA}" srcOrd="1" destOrd="0" presId="urn:microsoft.com/office/officeart/2005/8/layout/gear1"/>
    <dgm:cxn modelId="{F30C803A-51A8-4C3B-BB7F-B50AC1BEAAAC}" type="presParOf" srcId="{FD4DA0E6-4EF6-4953-8623-86B535FD47E5}" destId="{4FD1AC91-5FB9-4810-AA87-4FAE4725C5D4}" srcOrd="2" destOrd="0" presId="urn:microsoft.com/office/officeart/2005/8/layout/gear1"/>
    <dgm:cxn modelId="{2F6DEFDC-50C3-46FD-B4AE-5651E489AAD8}" type="presParOf" srcId="{FD4DA0E6-4EF6-4953-8623-86B535FD47E5}" destId="{13F7DF41-76B6-4020-9141-6D55943D7AD9}" srcOrd="3" destOrd="0" presId="urn:microsoft.com/office/officeart/2005/8/layout/gear1"/>
    <dgm:cxn modelId="{9DE03C31-9091-4FE3-8020-3028595343C0}" type="presParOf" srcId="{FD4DA0E6-4EF6-4953-8623-86B535FD47E5}" destId="{FDCD327D-F2BB-42C5-9515-E13B8D164A65}" srcOrd="4" destOrd="0" presId="urn:microsoft.com/office/officeart/2005/8/layout/gear1"/>
    <dgm:cxn modelId="{996766FF-ABB8-40BB-BE86-B40CF396916B}" type="presParOf" srcId="{FD4DA0E6-4EF6-4953-8623-86B535FD47E5}" destId="{B74CBFB5-3923-44C7-9194-B6131845EDFC}" srcOrd="5" destOrd="0" presId="urn:microsoft.com/office/officeart/2005/8/layout/gear1"/>
    <dgm:cxn modelId="{5B62AA21-B4C5-4290-B052-02065DD7CD1B}" type="presParOf" srcId="{FD4DA0E6-4EF6-4953-8623-86B535FD47E5}" destId="{22E69A4D-7C50-4E40-B897-D0A89088C0DD}" srcOrd="6" destOrd="0" presId="urn:microsoft.com/office/officeart/2005/8/layout/gear1"/>
    <dgm:cxn modelId="{729920FE-91B8-4BC9-8BEC-73EA1C9D42A9}" type="presParOf" srcId="{FD4DA0E6-4EF6-4953-8623-86B535FD47E5}" destId="{E8E7FEA0-FAD3-4C7C-A86A-0998FBF48EFC}" srcOrd="7" destOrd="0" presId="urn:microsoft.com/office/officeart/2005/8/layout/gear1"/>
    <dgm:cxn modelId="{B532CE12-175D-4820-9713-E5A73ACCF2D8}" type="presParOf" srcId="{FD4DA0E6-4EF6-4953-8623-86B535FD47E5}" destId="{EA66C8B7-477A-4CB6-A63E-60A7A78C2CBC}" srcOrd="8" destOrd="0" presId="urn:microsoft.com/office/officeart/2005/8/layout/gear1"/>
    <dgm:cxn modelId="{0938AF69-CB3C-4BD2-A9F9-38D5E94B50E0}" type="presParOf" srcId="{FD4DA0E6-4EF6-4953-8623-86B535FD47E5}" destId="{06FADC95-41D0-4488-A0A1-6972B2DE9302}" srcOrd="9" destOrd="0" presId="urn:microsoft.com/office/officeart/2005/8/layout/gear1"/>
    <dgm:cxn modelId="{632617D0-6354-490B-9A30-8C309A3181C0}" type="presParOf" srcId="{FD4DA0E6-4EF6-4953-8623-86B535FD47E5}" destId="{014D5757-9BF8-4B28-B0CF-8480BC23BC36}" srcOrd="10" destOrd="0" presId="urn:microsoft.com/office/officeart/2005/8/layout/gear1"/>
    <dgm:cxn modelId="{FAFECF59-F699-4094-8BBA-39A32CD51CB8}" type="presParOf" srcId="{FD4DA0E6-4EF6-4953-8623-86B535FD47E5}" destId="{94B00AD4-9384-4394-9501-4BE40F52B487}" srcOrd="11" destOrd="0" presId="urn:microsoft.com/office/officeart/2005/8/layout/gear1"/>
    <dgm:cxn modelId="{A83FE571-86CA-4B53-8239-9801A7FD15F0}" type="presParOf" srcId="{FD4DA0E6-4EF6-4953-8623-86B535FD47E5}" destId="{D922E8EF-3D93-4FD1-B5EE-2147016E9851}" srcOrd="12" destOrd="0" presId="urn:microsoft.com/office/officeart/2005/8/layout/gear1"/>
  </dgm:cxnLst>
  <dgm:bg>
    <a:noFill/>
  </dgm:bg>
  <dgm:whole>
    <a:effectLst/>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D38E87-9A45-473B-B647-1828DCB65DAB}" type="doc">
      <dgm:prSet loTypeId="urn:microsoft.com/office/officeart/2005/8/layout/gear1" loCatId="process" qsTypeId="urn:microsoft.com/office/officeart/2005/8/quickstyle/simple1" qsCatId="simple" csTypeId="urn:microsoft.com/office/officeart/2005/8/colors/accent1_2" csCatId="accent1" phldr="1"/>
      <dgm:spPr/>
      <dgm:t>
        <a:bodyPr/>
        <a:lstStyle/>
        <a:p>
          <a:endParaRPr lang="en-IN"/>
        </a:p>
      </dgm:t>
    </dgm:pt>
    <dgm:pt modelId="{22B830D9-FFDB-4485-8348-48D5E97FCBF5}">
      <dgm:prSet custT="1"/>
      <dgm:spPr>
        <a:scene3d>
          <a:camera prst="orthographicFront"/>
          <a:lightRig rig="threePt" dir="t"/>
        </a:scene3d>
        <a:sp3d prstMaterial="metal">
          <a:bevelT w="114300" prst="artDeco"/>
          <a:contourClr>
            <a:schemeClr val="tx1"/>
          </a:contourClr>
        </a:sp3d>
      </dgm:spPr>
      <dgm:t>
        <a:bodyPr/>
        <a:lstStyle/>
        <a:p>
          <a:r>
            <a:rPr lang="en-US" sz="1800" b="1" dirty="0" smtClean="0"/>
            <a:t>Best</a:t>
          </a:r>
          <a:r>
            <a:rPr lang="en-US" sz="3600" b="1" dirty="0" smtClean="0"/>
            <a:t> </a:t>
          </a:r>
          <a:r>
            <a:rPr lang="en-US" sz="1800" b="1" dirty="0" smtClean="0"/>
            <a:t>Practices</a:t>
          </a:r>
          <a:endParaRPr lang="en-IN" sz="1800" b="1" dirty="0"/>
        </a:p>
      </dgm:t>
    </dgm:pt>
    <dgm:pt modelId="{826A991F-BD97-426E-92A3-F5C0814A1C1A}" type="parTrans" cxnId="{15A1A9CD-8DF6-4A79-B4B5-487E99857229}">
      <dgm:prSet/>
      <dgm:spPr/>
      <dgm:t>
        <a:bodyPr/>
        <a:lstStyle/>
        <a:p>
          <a:endParaRPr lang="en-IN"/>
        </a:p>
      </dgm:t>
    </dgm:pt>
    <dgm:pt modelId="{A0E626B7-26CC-4D52-9AB9-5332CA24E6DD}" type="sibTrans" cxnId="{15A1A9CD-8DF6-4A79-B4B5-487E99857229}">
      <dgm:prSet/>
      <dgm:spPr/>
      <dgm:t>
        <a:bodyPr/>
        <a:lstStyle/>
        <a:p>
          <a:endParaRPr lang="en-IN"/>
        </a:p>
      </dgm:t>
    </dgm:pt>
    <dgm:pt modelId="{6589C1C6-B807-4F9E-A94B-717B1311AF17}">
      <dgm:prSet custT="1"/>
      <dgm:spPr>
        <a:scene3d>
          <a:camera prst="orthographicFront"/>
          <a:lightRig rig="threePt" dir="t"/>
        </a:scene3d>
        <a:sp3d prstMaterial="metal">
          <a:bevelT w="114300" prst="artDeco"/>
        </a:sp3d>
      </dgm:spPr>
      <dgm:t>
        <a:bodyPr/>
        <a:lstStyle/>
        <a:p>
          <a:r>
            <a:rPr lang="en-US" sz="1400" b="1" dirty="0" smtClean="0"/>
            <a:t>NameSpace</a:t>
          </a:r>
          <a:endParaRPr lang="en-IN" sz="1400" b="1" dirty="0"/>
        </a:p>
      </dgm:t>
    </dgm:pt>
    <dgm:pt modelId="{7248D2D0-E637-42D2-B64C-0CCEA5EDDC3A}" type="parTrans" cxnId="{586562D7-CC3A-4375-9389-B45F48453B8D}">
      <dgm:prSet/>
      <dgm:spPr/>
      <dgm:t>
        <a:bodyPr/>
        <a:lstStyle/>
        <a:p>
          <a:endParaRPr lang="en-IN"/>
        </a:p>
      </dgm:t>
    </dgm:pt>
    <dgm:pt modelId="{D45EE2E5-22D6-4538-ADB3-C7F79E54E38A}" type="sibTrans" cxnId="{586562D7-CC3A-4375-9389-B45F48453B8D}">
      <dgm:prSet/>
      <dgm:spPr/>
      <dgm:t>
        <a:bodyPr/>
        <a:lstStyle/>
        <a:p>
          <a:endParaRPr lang="en-IN"/>
        </a:p>
      </dgm:t>
    </dgm:pt>
    <dgm:pt modelId="{05961834-617D-4036-9AA5-7E5FF308FD7A}">
      <dgm:prSet custT="1"/>
      <dgm:spPr>
        <a:scene3d>
          <a:camera prst="orthographicFront"/>
          <a:lightRig rig="threePt" dir="t"/>
        </a:scene3d>
        <a:sp3d prstMaterial="metal">
          <a:bevelT w="114300" prst="artDeco"/>
        </a:sp3d>
      </dgm:spPr>
      <dgm:t>
        <a:bodyPr/>
        <a:lstStyle/>
        <a:p>
          <a:r>
            <a:rPr lang="en-US" sz="1400" b="1" dirty="0" smtClean="0"/>
            <a:t>AutoWiring</a:t>
          </a:r>
          <a:endParaRPr lang="en-IN" sz="1400" b="1" dirty="0"/>
        </a:p>
      </dgm:t>
    </dgm:pt>
    <dgm:pt modelId="{EB4A570F-0924-4732-8AB7-8235785F6F12}" type="parTrans" cxnId="{3576F324-E3C6-461D-8D2D-0821E702827D}">
      <dgm:prSet/>
      <dgm:spPr/>
      <dgm:t>
        <a:bodyPr/>
        <a:lstStyle/>
        <a:p>
          <a:endParaRPr lang="en-IN"/>
        </a:p>
      </dgm:t>
    </dgm:pt>
    <dgm:pt modelId="{7509B3D2-E462-4DDB-A0DD-BA9A1545C597}" type="sibTrans" cxnId="{3576F324-E3C6-461D-8D2D-0821E702827D}">
      <dgm:prSet/>
      <dgm:spPr/>
      <dgm:t>
        <a:bodyPr/>
        <a:lstStyle/>
        <a:p>
          <a:endParaRPr lang="en-IN"/>
        </a:p>
      </dgm:t>
    </dgm:pt>
    <dgm:pt modelId="{FD4DA0E6-4EF6-4953-8623-86B535FD47E5}" type="pres">
      <dgm:prSet presAssocID="{E1D38E87-9A45-473B-B647-1828DCB65DAB}" presName="composite" presStyleCnt="0">
        <dgm:presLayoutVars>
          <dgm:chMax val="3"/>
          <dgm:animLvl val="lvl"/>
          <dgm:resizeHandles val="exact"/>
        </dgm:presLayoutVars>
      </dgm:prSet>
      <dgm:spPr/>
      <dgm:t>
        <a:bodyPr/>
        <a:lstStyle/>
        <a:p>
          <a:endParaRPr lang="en-IN"/>
        </a:p>
      </dgm:t>
    </dgm:pt>
    <dgm:pt modelId="{EB2FA68F-A0F7-47A2-9F4C-681A06372653}" type="pres">
      <dgm:prSet presAssocID="{22B830D9-FFDB-4485-8348-48D5E97FCBF5}" presName="gear1" presStyleLbl="node1" presStyleIdx="0" presStyleCnt="3">
        <dgm:presLayoutVars>
          <dgm:chMax val="1"/>
          <dgm:bulletEnabled val="1"/>
        </dgm:presLayoutVars>
      </dgm:prSet>
      <dgm:spPr/>
      <dgm:t>
        <a:bodyPr/>
        <a:lstStyle/>
        <a:p>
          <a:endParaRPr lang="en-IN"/>
        </a:p>
      </dgm:t>
    </dgm:pt>
    <dgm:pt modelId="{464E53FE-7147-4212-BC02-5ACA1D90B3BA}" type="pres">
      <dgm:prSet presAssocID="{22B830D9-FFDB-4485-8348-48D5E97FCBF5}" presName="gear1srcNode" presStyleLbl="node1" presStyleIdx="0" presStyleCnt="3"/>
      <dgm:spPr/>
      <dgm:t>
        <a:bodyPr/>
        <a:lstStyle/>
        <a:p>
          <a:endParaRPr lang="en-IN"/>
        </a:p>
      </dgm:t>
    </dgm:pt>
    <dgm:pt modelId="{4FD1AC91-5FB9-4810-AA87-4FAE4725C5D4}" type="pres">
      <dgm:prSet presAssocID="{22B830D9-FFDB-4485-8348-48D5E97FCBF5}" presName="gear1dstNode" presStyleLbl="node1" presStyleIdx="0" presStyleCnt="3"/>
      <dgm:spPr/>
      <dgm:t>
        <a:bodyPr/>
        <a:lstStyle/>
        <a:p>
          <a:endParaRPr lang="en-IN"/>
        </a:p>
      </dgm:t>
    </dgm:pt>
    <dgm:pt modelId="{13F7DF41-76B6-4020-9141-6D55943D7AD9}" type="pres">
      <dgm:prSet presAssocID="{6589C1C6-B807-4F9E-A94B-717B1311AF17}" presName="gear2" presStyleLbl="node1" presStyleIdx="1" presStyleCnt="3" custScaleX="110000" custScaleY="110000">
        <dgm:presLayoutVars>
          <dgm:chMax val="1"/>
          <dgm:bulletEnabled val="1"/>
        </dgm:presLayoutVars>
      </dgm:prSet>
      <dgm:spPr/>
      <dgm:t>
        <a:bodyPr/>
        <a:lstStyle/>
        <a:p>
          <a:endParaRPr lang="en-IN"/>
        </a:p>
      </dgm:t>
    </dgm:pt>
    <dgm:pt modelId="{FDCD327D-F2BB-42C5-9515-E13B8D164A65}" type="pres">
      <dgm:prSet presAssocID="{6589C1C6-B807-4F9E-A94B-717B1311AF17}" presName="gear2srcNode" presStyleLbl="node1" presStyleIdx="1" presStyleCnt="3"/>
      <dgm:spPr/>
      <dgm:t>
        <a:bodyPr/>
        <a:lstStyle/>
        <a:p>
          <a:endParaRPr lang="en-IN"/>
        </a:p>
      </dgm:t>
    </dgm:pt>
    <dgm:pt modelId="{B74CBFB5-3923-44C7-9194-B6131845EDFC}" type="pres">
      <dgm:prSet presAssocID="{6589C1C6-B807-4F9E-A94B-717B1311AF17}" presName="gear2dstNode" presStyleLbl="node1" presStyleIdx="1" presStyleCnt="3"/>
      <dgm:spPr/>
      <dgm:t>
        <a:bodyPr/>
        <a:lstStyle/>
        <a:p>
          <a:endParaRPr lang="en-IN"/>
        </a:p>
      </dgm:t>
    </dgm:pt>
    <dgm:pt modelId="{22E69A4D-7C50-4E40-B897-D0A89088C0DD}" type="pres">
      <dgm:prSet presAssocID="{05961834-617D-4036-9AA5-7E5FF308FD7A}" presName="gear3" presStyleLbl="node1" presStyleIdx="2" presStyleCnt="3"/>
      <dgm:spPr/>
      <dgm:t>
        <a:bodyPr/>
        <a:lstStyle/>
        <a:p>
          <a:endParaRPr lang="en-IN"/>
        </a:p>
      </dgm:t>
    </dgm:pt>
    <dgm:pt modelId="{E8E7FEA0-FAD3-4C7C-A86A-0998FBF48EFC}" type="pres">
      <dgm:prSet presAssocID="{05961834-617D-4036-9AA5-7E5FF308FD7A}" presName="gear3tx" presStyleLbl="node1" presStyleIdx="2" presStyleCnt="3">
        <dgm:presLayoutVars>
          <dgm:chMax val="1"/>
          <dgm:bulletEnabled val="1"/>
        </dgm:presLayoutVars>
      </dgm:prSet>
      <dgm:spPr/>
      <dgm:t>
        <a:bodyPr/>
        <a:lstStyle/>
        <a:p>
          <a:endParaRPr lang="en-IN"/>
        </a:p>
      </dgm:t>
    </dgm:pt>
    <dgm:pt modelId="{EA66C8B7-477A-4CB6-A63E-60A7A78C2CBC}" type="pres">
      <dgm:prSet presAssocID="{05961834-617D-4036-9AA5-7E5FF308FD7A}" presName="gear3srcNode" presStyleLbl="node1" presStyleIdx="2" presStyleCnt="3"/>
      <dgm:spPr/>
      <dgm:t>
        <a:bodyPr/>
        <a:lstStyle/>
        <a:p>
          <a:endParaRPr lang="en-IN"/>
        </a:p>
      </dgm:t>
    </dgm:pt>
    <dgm:pt modelId="{06FADC95-41D0-4488-A0A1-6972B2DE9302}" type="pres">
      <dgm:prSet presAssocID="{05961834-617D-4036-9AA5-7E5FF308FD7A}" presName="gear3dstNode" presStyleLbl="node1" presStyleIdx="2" presStyleCnt="3"/>
      <dgm:spPr/>
      <dgm:t>
        <a:bodyPr/>
        <a:lstStyle/>
        <a:p>
          <a:endParaRPr lang="en-IN"/>
        </a:p>
      </dgm:t>
    </dgm:pt>
    <dgm:pt modelId="{014D5757-9BF8-4B28-B0CF-8480BC23BC36}" type="pres">
      <dgm:prSet presAssocID="{A0E626B7-26CC-4D52-9AB9-5332CA24E6DD}" presName="connector1" presStyleLbl="sibTrans2D1" presStyleIdx="0" presStyleCnt="3"/>
      <dgm:spPr/>
      <dgm:t>
        <a:bodyPr/>
        <a:lstStyle/>
        <a:p>
          <a:endParaRPr lang="en-IN"/>
        </a:p>
      </dgm:t>
    </dgm:pt>
    <dgm:pt modelId="{94B00AD4-9384-4394-9501-4BE40F52B487}" type="pres">
      <dgm:prSet presAssocID="{D45EE2E5-22D6-4538-ADB3-C7F79E54E38A}" presName="connector2" presStyleLbl="sibTrans2D1" presStyleIdx="1" presStyleCnt="3"/>
      <dgm:spPr/>
      <dgm:t>
        <a:bodyPr/>
        <a:lstStyle/>
        <a:p>
          <a:endParaRPr lang="en-IN"/>
        </a:p>
      </dgm:t>
    </dgm:pt>
    <dgm:pt modelId="{D922E8EF-3D93-4FD1-B5EE-2147016E9851}" type="pres">
      <dgm:prSet presAssocID="{7509B3D2-E462-4DDB-A0DD-BA9A1545C597}" presName="connector3" presStyleLbl="sibTrans2D1" presStyleIdx="2" presStyleCnt="3"/>
      <dgm:spPr/>
      <dgm:t>
        <a:bodyPr/>
        <a:lstStyle/>
        <a:p>
          <a:endParaRPr lang="en-IN"/>
        </a:p>
      </dgm:t>
    </dgm:pt>
  </dgm:ptLst>
  <dgm:cxnLst>
    <dgm:cxn modelId="{DBBF84B2-8FDC-4AE9-B2E6-96DC86208CF4}" type="presOf" srcId="{05961834-617D-4036-9AA5-7E5FF308FD7A}" destId="{E8E7FEA0-FAD3-4C7C-A86A-0998FBF48EFC}" srcOrd="1" destOrd="0" presId="urn:microsoft.com/office/officeart/2005/8/layout/gear1"/>
    <dgm:cxn modelId="{48889473-0456-4791-AF68-3E5C719E5D82}" type="presOf" srcId="{05961834-617D-4036-9AA5-7E5FF308FD7A}" destId="{22E69A4D-7C50-4E40-B897-D0A89088C0DD}" srcOrd="0" destOrd="0" presId="urn:microsoft.com/office/officeart/2005/8/layout/gear1"/>
    <dgm:cxn modelId="{2818B577-D8BC-4CDA-9826-D8B9A4CC645D}" type="presOf" srcId="{22B830D9-FFDB-4485-8348-48D5E97FCBF5}" destId="{4FD1AC91-5FB9-4810-AA87-4FAE4725C5D4}" srcOrd="2" destOrd="0" presId="urn:microsoft.com/office/officeart/2005/8/layout/gear1"/>
    <dgm:cxn modelId="{E9154981-84B7-450D-B606-C1F3A03EDC87}" type="presOf" srcId="{05961834-617D-4036-9AA5-7E5FF308FD7A}" destId="{06FADC95-41D0-4488-A0A1-6972B2DE9302}" srcOrd="3" destOrd="0" presId="urn:microsoft.com/office/officeart/2005/8/layout/gear1"/>
    <dgm:cxn modelId="{5D2FFDAB-575D-4CE1-B21F-BFCD6F360464}" type="presOf" srcId="{E1D38E87-9A45-473B-B647-1828DCB65DAB}" destId="{FD4DA0E6-4EF6-4953-8623-86B535FD47E5}" srcOrd="0" destOrd="0" presId="urn:microsoft.com/office/officeart/2005/8/layout/gear1"/>
    <dgm:cxn modelId="{E94018FF-7C90-4ADD-AB1A-3CA8835D7E18}" type="presOf" srcId="{05961834-617D-4036-9AA5-7E5FF308FD7A}" destId="{EA66C8B7-477A-4CB6-A63E-60A7A78C2CBC}" srcOrd="2" destOrd="0" presId="urn:microsoft.com/office/officeart/2005/8/layout/gear1"/>
    <dgm:cxn modelId="{586562D7-CC3A-4375-9389-B45F48453B8D}" srcId="{E1D38E87-9A45-473B-B647-1828DCB65DAB}" destId="{6589C1C6-B807-4F9E-A94B-717B1311AF17}" srcOrd="1" destOrd="0" parTransId="{7248D2D0-E637-42D2-B64C-0CCEA5EDDC3A}" sibTransId="{D45EE2E5-22D6-4538-ADB3-C7F79E54E38A}"/>
    <dgm:cxn modelId="{D36A2498-7383-4028-B549-738C1BA1C15F}" type="presOf" srcId="{6589C1C6-B807-4F9E-A94B-717B1311AF17}" destId="{FDCD327D-F2BB-42C5-9515-E13B8D164A65}" srcOrd="1" destOrd="0" presId="urn:microsoft.com/office/officeart/2005/8/layout/gear1"/>
    <dgm:cxn modelId="{ACEEFEB5-FB51-4054-9B62-C9B573073907}" type="presOf" srcId="{A0E626B7-26CC-4D52-9AB9-5332CA24E6DD}" destId="{014D5757-9BF8-4B28-B0CF-8480BC23BC36}" srcOrd="0" destOrd="0" presId="urn:microsoft.com/office/officeart/2005/8/layout/gear1"/>
    <dgm:cxn modelId="{C6158879-6460-4D42-BD19-BB62D89EEBC8}" type="presOf" srcId="{D45EE2E5-22D6-4538-ADB3-C7F79E54E38A}" destId="{94B00AD4-9384-4394-9501-4BE40F52B487}" srcOrd="0" destOrd="0" presId="urn:microsoft.com/office/officeart/2005/8/layout/gear1"/>
    <dgm:cxn modelId="{3576F324-E3C6-461D-8D2D-0821E702827D}" srcId="{E1D38E87-9A45-473B-B647-1828DCB65DAB}" destId="{05961834-617D-4036-9AA5-7E5FF308FD7A}" srcOrd="2" destOrd="0" parTransId="{EB4A570F-0924-4732-8AB7-8235785F6F12}" sibTransId="{7509B3D2-E462-4DDB-A0DD-BA9A1545C597}"/>
    <dgm:cxn modelId="{5BF6FCED-D753-456B-939B-B1C42621C947}" type="presOf" srcId="{22B830D9-FFDB-4485-8348-48D5E97FCBF5}" destId="{464E53FE-7147-4212-BC02-5ACA1D90B3BA}" srcOrd="1" destOrd="0" presId="urn:microsoft.com/office/officeart/2005/8/layout/gear1"/>
    <dgm:cxn modelId="{6F6FC83C-CDD0-4A56-A65A-DD335352B562}" type="presOf" srcId="{22B830D9-FFDB-4485-8348-48D5E97FCBF5}" destId="{EB2FA68F-A0F7-47A2-9F4C-681A06372653}" srcOrd="0" destOrd="0" presId="urn:microsoft.com/office/officeart/2005/8/layout/gear1"/>
    <dgm:cxn modelId="{755A7C29-F985-4177-9607-9AF46FDE0A32}" type="presOf" srcId="{6589C1C6-B807-4F9E-A94B-717B1311AF17}" destId="{B74CBFB5-3923-44C7-9194-B6131845EDFC}" srcOrd="2" destOrd="0" presId="urn:microsoft.com/office/officeart/2005/8/layout/gear1"/>
    <dgm:cxn modelId="{4CEBDD10-C790-4B89-B277-A1DC64DD1CC3}" type="presOf" srcId="{7509B3D2-E462-4DDB-A0DD-BA9A1545C597}" destId="{D922E8EF-3D93-4FD1-B5EE-2147016E9851}" srcOrd="0" destOrd="0" presId="urn:microsoft.com/office/officeart/2005/8/layout/gear1"/>
    <dgm:cxn modelId="{15A1A9CD-8DF6-4A79-B4B5-487E99857229}" srcId="{E1D38E87-9A45-473B-B647-1828DCB65DAB}" destId="{22B830D9-FFDB-4485-8348-48D5E97FCBF5}" srcOrd="0" destOrd="0" parTransId="{826A991F-BD97-426E-92A3-F5C0814A1C1A}" sibTransId="{A0E626B7-26CC-4D52-9AB9-5332CA24E6DD}"/>
    <dgm:cxn modelId="{7C0CBCF4-4EC8-4EB0-A72E-F6B2C877EBB0}" type="presOf" srcId="{6589C1C6-B807-4F9E-A94B-717B1311AF17}" destId="{13F7DF41-76B6-4020-9141-6D55943D7AD9}" srcOrd="0" destOrd="0" presId="urn:microsoft.com/office/officeart/2005/8/layout/gear1"/>
    <dgm:cxn modelId="{B3670702-4EA6-4295-A5E9-0DFA5269A233}" type="presParOf" srcId="{FD4DA0E6-4EF6-4953-8623-86B535FD47E5}" destId="{EB2FA68F-A0F7-47A2-9F4C-681A06372653}" srcOrd="0" destOrd="0" presId="urn:microsoft.com/office/officeart/2005/8/layout/gear1"/>
    <dgm:cxn modelId="{8460ADC9-60C6-41C2-B9DC-2294C0F7CB76}" type="presParOf" srcId="{FD4DA0E6-4EF6-4953-8623-86B535FD47E5}" destId="{464E53FE-7147-4212-BC02-5ACA1D90B3BA}" srcOrd="1" destOrd="0" presId="urn:microsoft.com/office/officeart/2005/8/layout/gear1"/>
    <dgm:cxn modelId="{8E741989-50A7-4780-A595-4D2BCA0FF5D2}" type="presParOf" srcId="{FD4DA0E6-4EF6-4953-8623-86B535FD47E5}" destId="{4FD1AC91-5FB9-4810-AA87-4FAE4725C5D4}" srcOrd="2" destOrd="0" presId="urn:microsoft.com/office/officeart/2005/8/layout/gear1"/>
    <dgm:cxn modelId="{F04EB646-6939-4E97-A14F-01E9FEBEA07D}" type="presParOf" srcId="{FD4DA0E6-4EF6-4953-8623-86B535FD47E5}" destId="{13F7DF41-76B6-4020-9141-6D55943D7AD9}" srcOrd="3" destOrd="0" presId="urn:microsoft.com/office/officeart/2005/8/layout/gear1"/>
    <dgm:cxn modelId="{E26CC170-F68E-4F99-9E5A-7CBF42B2F41D}" type="presParOf" srcId="{FD4DA0E6-4EF6-4953-8623-86B535FD47E5}" destId="{FDCD327D-F2BB-42C5-9515-E13B8D164A65}" srcOrd="4" destOrd="0" presId="urn:microsoft.com/office/officeart/2005/8/layout/gear1"/>
    <dgm:cxn modelId="{BBE52F6E-5693-4C91-B432-088CCAEDC42D}" type="presParOf" srcId="{FD4DA0E6-4EF6-4953-8623-86B535FD47E5}" destId="{B74CBFB5-3923-44C7-9194-B6131845EDFC}" srcOrd="5" destOrd="0" presId="urn:microsoft.com/office/officeart/2005/8/layout/gear1"/>
    <dgm:cxn modelId="{F403232F-F978-4BE3-8FAF-687F4F6AD593}" type="presParOf" srcId="{FD4DA0E6-4EF6-4953-8623-86B535FD47E5}" destId="{22E69A4D-7C50-4E40-B897-D0A89088C0DD}" srcOrd="6" destOrd="0" presId="urn:microsoft.com/office/officeart/2005/8/layout/gear1"/>
    <dgm:cxn modelId="{8627D78E-9EB2-4989-8210-D46D5B87A932}" type="presParOf" srcId="{FD4DA0E6-4EF6-4953-8623-86B535FD47E5}" destId="{E8E7FEA0-FAD3-4C7C-A86A-0998FBF48EFC}" srcOrd="7" destOrd="0" presId="urn:microsoft.com/office/officeart/2005/8/layout/gear1"/>
    <dgm:cxn modelId="{7BD1E9C0-FC92-4001-8C1A-187F82C015EF}" type="presParOf" srcId="{FD4DA0E6-4EF6-4953-8623-86B535FD47E5}" destId="{EA66C8B7-477A-4CB6-A63E-60A7A78C2CBC}" srcOrd="8" destOrd="0" presId="urn:microsoft.com/office/officeart/2005/8/layout/gear1"/>
    <dgm:cxn modelId="{7DFE856A-C10F-4245-AEF4-8D02C5759E08}" type="presParOf" srcId="{FD4DA0E6-4EF6-4953-8623-86B535FD47E5}" destId="{06FADC95-41D0-4488-A0A1-6972B2DE9302}" srcOrd="9" destOrd="0" presId="urn:microsoft.com/office/officeart/2005/8/layout/gear1"/>
    <dgm:cxn modelId="{980D5170-80C2-4D16-AA9F-023B63C3B294}" type="presParOf" srcId="{FD4DA0E6-4EF6-4953-8623-86B535FD47E5}" destId="{014D5757-9BF8-4B28-B0CF-8480BC23BC36}" srcOrd="10" destOrd="0" presId="urn:microsoft.com/office/officeart/2005/8/layout/gear1"/>
    <dgm:cxn modelId="{3223A444-9E5A-45B7-8FEF-E9064FDF56E2}" type="presParOf" srcId="{FD4DA0E6-4EF6-4953-8623-86B535FD47E5}" destId="{94B00AD4-9384-4394-9501-4BE40F52B487}" srcOrd="11" destOrd="0" presId="urn:microsoft.com/office/officeart/2005/8/layout/gear1"/>
    <dgm:cxn modelId="{191C947F-AE9D-4823-B22F-CA7F77CD845E}" type="presParOf" srcId="{FD4DA0E6-4EF6-4953-8623-86B535FD47E5}" destId="{D922E8EF-3D93-4FD1-B5EE-2147016E9851}" srcOrd="12" destOrd="0" presId="urn:microsoft.com/office/officeart/2005/8/layout/gear1"/>
  </dgm:cxnLst>
  <dgm:bg>
    <a:noFill/>
  </dgm:bg>
  <dgm:whole>
    <a:effectLst/>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D38E87-9A45-473B-B647-1828DCB65DA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F00CDBE6-72AE-4886-A349-B15F3F02E15B}">
      <dgm:prSet phldrT="[Text]"/>
      <dgm:spPr>
        <a:gradFill rotWithShape="0">
          <a:gsLst>
            <a:gs pos="0">
              <a:schemeClr val="tx2"/>
            </a:gs>
            <a:gs pos="80000">
              <a:schemeClr val="tx2">
                <a:lumMod val="40000"/>
                <a:lumOff val="60000"/>
              </a:schemeClr>
            </a:gs>
            <a:gs pos="100000">
              <a:schemeClr val="tx2">
                <a:lumMod val="75000"/>
              </a:schemeClr>
            </a:gs>
          </a:gsLst>
          <a:lin ang="16200000" scaled="0"/>
        </a:gradFill>
      </dgm:spPr>
      <dgm:t>
        <a:bodyPr/>
        <a:lstStyle/>
        <a:p>
          <a:r>
            <a:rPr lang="en-US" dirty="0" smtClean="0"/>
            <a:t>Spring Managed Bean Life Cycle</a:t>
          </a:r>
          <a:endParaRPr lang="en-IN" dirty="0"/>
        </a:p>
      </dgm:t>
    </dgm:pt>
    <dgm:pt modelId="{7D7AC832-584E-4D90-B4A3-98B122CF39AC}" type="parTrans" cxnId="{52222C86-2CC2-41EF-B24E-1854749BCA76}">
      <dgm:prSet/>
      <dgm:spPr/>
      <dgm:t>
        <a:bodyPr/>
        <a:lstStyle/>
        <a:p>
          <a:endParaRPr lang="en-IN"/>
        </a:p>
      </dgm:t>
    </dgm:pt>
    <dgm:pt modelId="{65D2EC05-7B05-4911-9C63-48B7CADFC68D}" type="sibTrans" cxnId="{52222C86-2CC2-41EF-B24E-1854749BCA76}">
      <dgm:prSet/>
      <dgm:spPr/>
      <dgm:t>
        <a:bodyPr/>
        <a:lstStyle/>
        <a:p>
          <a:endParaRPr lang="en-IN" dirty="0"/>
        </a:p>
      </dgm:t>
    </dgm:pt>
    <dgm:pt modelId="{42D67D26-06D9-4B34-A70A-1BA43DFE1703}">
      <dgm:prSet phldrT="[Text]"/>
      <dgm:spPr>
        <a:gradFill rotWithShape="0">
          <a:gsLst>
            <a:gs pos="0">
              <a:schemeClr val="tx2"/>
            </a:gs>
            <a:gs pos="80000">
              <a:schemeClr val="tx2">
                <a:lumMod val="40000"/>
                <a:lumOff val="60000"/>
              </a:schemeClr>
            </a:gs>
            <a:gs pos="100000">
              <a:schemeClr val="tx2">
                <a:lumMod val="75000"/>
              </a:schemeClr>
            </a:gs>
          </a:gsLst>
          <a:lin ang="16200000" scaled="0"/>
        </a:gradFill>
      </dgm:spPr>
      <dgm:t>
        <a:bodyPr/>
        <a:lstStyle/>
        <a:p>
          <a:r>
            <a:rPr lang="en-IN" dirty="0" smtClean="0"/>
            <a:t>Initialisation</a:t>
          </a:r>
          <a:endParaRPr lang="en-IN" dirty="0"/>
        </a:p>
      </dgm:t>
    </dgm:pt>
    <dgm:pt modelId="{EBFFC106-25EB-41D8-B743-ABDDFBAD5FB8}" type="parTrans" cxnId="{4F6EE853-1EC6-4092-9CAE-3113FC047F3B}">
      <dgm:prSet/>
      <dgm:spPr/>
      <dgm:t>
        <a:bodyPr/>
        <a:lstStyle/>
        <a:p>
          <a:endParaRPr lang="en-IN"/>
        </a:p>
      </dgm:t>
    </dgm:pt>
    <dgm:pt modelId="{F784A409-0482-446A-BF11-1B59B7C0578D}" type="sibTrans" cxnId="{4F6EE853-1EC6-4092-9CAE-3113FC047F3B}">
      <dgm:prSet/>
      <dgm:spPr/>
      <dgm:t>
        <a:bodyPr/>
        <a:lstStyle/>
        <a:p>
          <a:endParaRPr lang="en-IN" dirty="0"/>
        </a:p>
      </dgm:t>
    </dgm:pt>
    <dgm:pt modelId="{22B830D9-FFDB-4485-8348-48D5E97FCBF5}">
      <dgm:prSet/>
      <dgm:spPr>
        <a:gradFill rotWithShape="0">
          <a:gsLst>
            <a:gs pos="0">
              <a:schemeClr val="tx2"/>
            </a:gs>
            <a:gs pos="80000">
              <a:schemeClr val="tx2">
                <a:lumMod val="40000"/>
                <a:lumOff val="60000"/>
              </a:schemeClr>
            </a:gs>
            <a:gs pos="100000">
              <a:schemeClr val="tx2">
                <a:lumMod val="75000"/>
              </a:schemeClr>
            </a:gs>
          </a:gsLst>
          <a:lin ang="16200000" scaled="0"/>
        </a:gradFill>
      </dgm:spPr>
      <dgm:t>
        <a:bodyPr/>
        <a:lstStyle/>
        <a:p>
          <a:r>
            <a:rPr lang="en-IN" dirty="0" smtClean="0">
              <a:effectLst/>
            </a:rPr>
            <a:t>Destruction</a:t>
          </a:r>
          <a:endParaRPr lang="en-IN" dirty="0"/>
        </a:p>
      </dgm:t>
    </dgm:pt>
    <dgm:pt modelId="{826A991F-BD97-426E-92A3-F5C0814A1C1A}" type="parTrans" cxnId="{15A1A9CD-8DF6-4A79-B4B5-487E99857229}">
      <dgm:prSet/>
      <dgm:spPr/>
      <dgm:t>
        <a:bodyPr/>
        <a:lstStyle/>
        <a:p>
          <a:endParaRPr lang="en-IN"/>
        </a:p>
      </dgm:t>
    </dgm:pt>
    <dgm:pt modelId="{A0E626B7-26CC-4D52-9AB9-5332CA24E6DD}" type="sibTrans" cxnId="{15A1A9CD-8DF6-4A79-B4B5-487E99857229}">
      <dgm:prSet/>
      <dgm:spPr/>
      <dgm:t>
        <a:bodyPr/>
        <a:lstStyle/>
        <a:p>
          <a:endParaRPr lang="en-IN" dirty="0"/>
        </a:p>
      </dgm:t>
    </dgm:pt>
    <dgm:pt modelId="{B4DCC1F7-65E3-42BF-8745-52032770299B}">
      <dgm:prSet/>
      <dgm:spPr>
        <a:gradFill rotWithShape="0">
          <a:gsLst>
            <a:gs pos="0">
              <a:schemeClr val="tx2"/>
            </a:gs>
            <a:gs pos="80000">
              <a:schemeClr val="tx2">
                <a:lumMod val="40000"/>
                <a:lumOff val="60000"/>
              </a:schemeClr>
            </a:gs>
            <a:gs pos="100000">
              <a:schemeClr val="tx2">
                <a:lumMod val="75000"/>
              </a:schemeClr>
            </a:gs>
          </a:gsLst>
          <a:lin ang="16200000" scaled="0"/>
        </a:gradFill>
      </dgm:spPr>
      <dgm:t>
        <a:bodyPr/>
        <a:lstStyle/>
        <a:p>
          <a:r>
            <a:rPr lang="en-US" dirty="0" smtClean="0"/>
            <a:t>Basics &amp; Aware Interface</a:t>
          </a:r>
          <a:endParaRPr lang="en-IN" dirty="0"/>
        </a:p>
      </dgm:t>
    </dgm:pt>
    <dgm:pt modelId="{A92FFB80-4C13-4900-BF5C-235F3655E59E}" type="parTrans" cxnId="{8DA41871-DA52-4FC5-8710-9E93EA51292F}">
      <dgm:prSet/>
      <dgm:spPr/>
      <dgm:t>
        <a:bodyPr/>
        <a:lstStyle/>
        <a:p>
          <a:endParaRPr lang="en-IN"/>
        </a:p>
      </dgm:t>
    </dgm:pt>
    <dgm:pt modelId="{F73EC75A-8FFA-472E-9F10-9F0705F18DEB}" type="sibTrans" cxnId="{8DA41871-DA52-4FC5-8710-9E93EA51292F}">
      <dgm:prSet/>
      <dgm:spPr/>
      <dgm:t>
        <a:bodyPr/>
        <a:lstStyle/>
        <a:p>
          <a:endParaRPr lang="en-IN" dirty="0"/>
        </a:p>
      </dgm:t>
    </dgm:pt>
    <dgm:pt modelId="{DB171728-9773-4CDF-A89F-B1A91980A39E}">
      <dgm:prSet/>
      <dgm:spPr>
        <a:gradFill rotWithShape="0">
          <a:gsLst>
            <a:gs pos="0">
              <a:schemeClr val="tx2"/>
            </a:gs>
            <a:gs pos="80000">
              <a:schemeClr val="tx2">
                <a:lumMod val="40000"/>
                <a:lumOff val="60000"/>
              </a:schemeClr>
            </a:gs>
            <a:gs pos="100000">
              <a:schemeClr val="tx2">
                <a:lumMod val="75000"/>
              </a:schemeClr>
            </a:gs>
          </a:gsLst>
          <a:lin ang="16200000" scaled="0"/>
        </a:gradFill>
      </dgm:spPr>
      <dgm:t>
        <a:bodyPr/>
        <a:lstStyle/>
        <a:p>
          <a:r>
            <a:rPr lang="en-US" dirty="0" smtClean="0"/>
            <a:t> </a:t>
          </a:r>
          <a:r>
            <a:rPr lang="en-IN" dirty="0" smtClean="0"/>
            <a:t>Lazy-Initialisation Mode</a:t>
          </a:r>
          <a:endParaRPr lang="en-IN" dirty="0"/>
        </a:p>
      </dgm:t>
    </dgm:pt>
    <dgm:pt modelId="{4A86B486-2AD6-4B8F-9B17-BBBB8D63D6FA}" type="parTrans" cxnId="{7CB44877-199F-403E-9139-45B38EE17FE5}">
      <dgm:prSet/>
      <dgm:spPr/>
      <dgm:t>
        <a:bodyPr/>
        <a:lstStyle/>
        <a:p>
          <a:endParaRPr lang="en-IN"/>
        </a:p>
      </dgm:t>
    </dgm:pt>
    <dgm:pt modelId="{2351F0EA-E324-4FAC-9321-D833E19DBB68}" type="sibTrans" cxnId="{7CB44877-199F-403E-9139-45B38EE17FE5}">
      <dgm:prSet/>
      <dgm:spPr/>
      <dgm:t>
        <a:bodyPr/>
        <a:lstStyle/>
        <a:p>
          <a:endParaRPr lang="en-IN"/>
        </a:p>
      </dgm:t>
    </dgm:pt>
    <dgm:pt modelId="{675D8CCA-8965-48F7-85DC-D1B3DD488504}" type="pres">
      <dgm:prSet presAssocID="{E1D38E87-9A45-473B-B647-1828DCB65DAB}" presName="outerComposite" presStyleCnt="0">
        <dgm:presLayoutVars>
          <dgm:chMax val="5"/>
          <dgm:dir/>
          <dgm:resizeHandles val="exact"/>
        </dgm:presLayoutVars>
      </dgm:prSet>
      <dgm:spPr/>
      <dgm:t>
        <a:bodyPr/>
        <a:lstStyle/>
        <a:p>
          <a:endParaRPr lang="en-IN"/>
        </a:p>
      </dgm:t>
    </dgm:pt>
    <dgm:pt modelId="{8E28AB21-3597-492C-BA80-5CD795A3DE72}" type="pres">
      <dgm:prSet presAssocID="{E1D38E87-9A45-473B-B647-1828DCB65DAB}" presName="dummyMaxCanvas" presStyleCnt="0">
        <dgm:presLayoutVars/>
      </dgm:prSet>
      <dgm:spPr/>
    </dgm:pt>
    <dgm:pt modelId="{1F006FDE-C732-46F2-82C6-4EAC7AE552EE}" type="pres">
      <dgm:prSet presAssocID="{E1D38E87-9A45-473B-B647-1828DCB65DAB}" presName="FiveNodes_1" presStyleLbl="node1" presStyleIdx="0" presStyleCnt="5">
        <dgm:presLayoutVars>
          <dgm:bulletEnabled val="1"/>
        </dgm:presLayoutVars>
      </dgm:prSet>
      <dgm:spPr/>
      <dgm:t>
        <a:bodyPr/>
        <a:lstStyle/>
        <a:p>
          <a:endParaRPr lang="en-IN"/>
        </a:p>
      </dgm:t>
    </dgm:pt>
    <dgm:pt modelId="{C96667BA-12BD-4275-8BEB-CA4E563C5C2C}" type="pres">
      <dgm:prSet presAssocID="{E1D38E87-9A45-473B-B647-1828DCB65DAB}" presName="FiveNodes_2" presStyleLbl="node1" presStyleIdx="1" presStyleCnt="5" custLinFactY="140195" custLinFactNeighborX="25613" custLinFactNeighborY="200000">
        <dgm:presLayoutVars>
          <dgm:bulletEnabled val="1"/>
        </dgm:presLayoutVars>
      </dgm:prSet>
      <dgm:spPr/>
      <dgm:t>
        <a:bodyPr/>
        <a:lstStyle/>
        <a:p>
          <a:endParaRPr lang="en-IN"/>
        </a:p>
      </dgm:t>
    </dgm:pt>
    <dgm:pt modelId="{41C42533-DB4B-4D1F-95E0-E9589F03DB24}" type="pres">
      <dgm:prSet presAssocID="{E1D38E87-9A45-473B-B647-1828DCB65DAB}" presName="FiveNodes_3" presStyleLbl="node1" presStyleIdx="2" presStyleCnt="5" custLinFactY="-16012" custLinFactNeighborX="-6544" custLinFactNeighborY="-100000">
        <dgm:presLayoutVars>
          <dgm:bulletEnabled val="1"/>
        </dgm:presLayoutVars>
      </dgm:prSet>
      <dgm:spPr/>
      <dgm:t>
        <a:bodyPr/>
        <a:lstStyle/>
        <a:p>
          <a:endParaRPr lang="en-IN"/>
        </a:p>
      </dgm:t>
    </dgm:pt>
    <dgm:pt modelId="{63215D82-DD1A-4DD1-B37A-7D662BDD81CE}" type="pres">
      <dgm:prSet presAssocID="{E1D38E87-9A45-473B-B647-1828DCB65DAB}" presName="FiveNodes_4" presStyleLbl="node1" presStyleIdx="3" presStyleCnt="5" custLinFactY="-10819" custLinFactNeighborX="-6475" custLinFactNeighborY="-100000">
        <dgm:presLayoutVars>
          <dgm:bulletEnabled val="1"/>
        </dgm:presLayoutVars>
      </dgm:prSet>
      <dgm:spPr/>
      <dgm:t>
        <a:bodyPr/>
        <a:lstStyle/>
        <a:p>
          <a:endParaRPr lang="en-IN"/>
        </a:p>
      </dgm:t>
    </dgm:pt>
    <dgm:pt modelId="{9922F9FA-E926-4352-ADC5-71C83AC91BF1}" type="pres">
      <dgm:prSet presAssocID="{E1D38E87-9A45-473B-B647-1828DCB65DAB}" presName="FiveNodes_5" presStyleLbl="node1" presStyleIdx="4" presStyleCnt="5" custLinFactY="-13090" custLinFactNeighborX="-6592" custLinFactNeighborY="-100000">
        <dgm:presLayoutVars>
          <dgm:bulletEnabled val="1"/>
        </dgm:presLayoutVars>
      </dgm:prSet>
      <dgm:spPr/>
      <dgm:t>
        <a:bodyPr/>
        <a:lstStyle/>
        <a:p>
          <a:endParaRPr lang="en-IN"/>
        </a:p>
      </dgm:t>
    </dgm:pt>
    <dgm:pt modelId="{651C0051-19C8-426F-8EF9-85C24F5B4D6A}" type="pres">
      <dgm:prSet presAssocID="{E1D38E87-9A45-473B-B647-1828DCB65DAB}" presName="FiveConn_1-2" presStyleLbl="fgAccFollowNode1" presStyleIdx="0" presStyleCnt="4">
        <dgm:presLayoutVars>
          <dgm:bulletEnabled val="1"/>
        </dgm:presLayoutVars>
      </dgm:prSet>
      <dgm:spPr/>
      <dgm:t>
        <a:bodyPr/>
        <a:lstStyle/>
        <a:p>
          <a:endParaRPr lang="en-IN"/>
        </a:p>
      </dgm:t>
    </dgm:pt>
    <dgm:pt modelId="{484533EA-79DC-462E-AB3A-24EBC83AFF2F}" type="pres">
      <dgm:prSet presAssocID="{E1D38E87-9A45-473B-B647-1828DCB65DAB}" presName="FiveConn_2-3" presStyleLbl="fgAccFollowNode1" presStyleIdx="1" presStyleCnt="4">
        <dgm:presLayoutVars>
          <dgm:bulletEnabled val="1"/>
        </dgm:presLayoutVars>
      </dgm:prSet>
      <dgm:spPr/>
      <dgm:t>
        <a:bodyPr/>
        <a:lstStyle/>
        <a:p>
          <a:endParaRPr lang="en-IN"/>
        </a:p>
      </dgm:t>
    </dgm:pt>
    <dgm:pt modelId="{8CB695B9-3FF8-4274-A7BB-7A2416160EA7}" type="pres">
      <dgm:prSet presAssocID="{E1D38E87-9A45-473B-B647-1828DCB65DAB}" presName="FiveConn_3-4" presStyleLbl="fgAccFollowNode1" presStyleIdx="2" presStyleCnt="4">
        <dgm:presLayoutVars>
          <dgm:bulletEnabled val="1"/>
        </dgm:presLayoutVars>
      </dgm:prSet>
      <dgm:spPr/>
      <dgm:t>
        <a:bodyPr/>
        <a:lstStyle/>
        <a:p>
          <a:endParaRPr lang="en-IN"/>
        </a:p>
      </dgm:t>
    </dgm:pt>
    <dgm:pt modelId="{2CA9D83A-07DA-4E64-90DB-2EAD8B42AB78}" type="pres">
      <dgm:prSet presAssocID="{E1D38E87-9A45-473B-B647-1828DCB65DAB}" presName="FiveConn_4-5" presStyleLbl="fgAccFollowNode1" presStyleIdx="3" presStyleCnt="4">
        <dgm:presLayoutVars>
          <dgm:bulletEnabled val="1"/>
        </dgm:presLayoutVars>
      </dgm:prSet>
      <dgm:spPr/>
      <dgm:t>
        <a:bodyPr/>
        <a:lstStyle/>
        <a:p>
          <a:endParaRPr lang="en-IN"/>
        </a:p>
      </dgm:t>
    </dgm:pt>
    <dgm:pt modelId="{2378CA86-031B-410E-9C34-19ED4B4877F4}" type="pres">
      <dgm:prSet presAssocID="{E1D38E87-9A45-473B-B647-1828DCB65DAB}" presName="FiveNodes_1_text" presStyleLbl="node1" presStyleIdx="4" presStyleCnt="5">
        <dgm:presLayoutVars>
          <dgm:bulletEnabled val="1"/>
        </dgm:presLayoutVars>
      </dgm:prSet>
      <dgm:spPr/>
      <dgm:t>
        <a:bodyPr/>
        <a:lstStyle/>
        <a:p>
          <a:endParaRPr lang="en-IN"/>
        </a:p>
      </dgm:t>
    </dgm:pt>
    <dgm:pt modelId="{AD0E5445-73B1-47B5-97B7-6AEE8724CA01}" type="pres">
      <dgm:prSet presAssocID="{E1D38E87-9A45-473B-B647-1828DCB65DAB}" presName="FiveNodes_2_text" presStyleLbl="node1" presStyleIdx="4" presStyleCnt="5">
        <dgm:presLayoutVars>
          <dgm:bulletEnabled val="1"/>
        </dgm:presLayoutVars>
      </dgm:prSet>
      <dgm:spPr/>
      <dgm:t>
        <a:bodyPr/>
        <a:lstStyle/>
        <a:p>
          <a:endParaRPr lang="en-IN"/>
        </a:p>
      </dgm:t>
    </dgm:pt>
    <dgm:pt modelId="{7E744912-D591-4109-B326-C96467CC4CF8}" type="pres">
      <dgm:prSet presAssocID="{E1D38E87-9A45-473B-B647-1828DCB65DAB}" presName="FiveNodes_3_text" presStyleLbl="node1" presStyleIdx="4" presStyleCnt="5">
        <dgm:presLayoutVars>
          <dgm:bulletEnabled val="1"/>
        </dgm:presLayoutVars>
      </dgm:prSet>
      <dgm:spPr/>
      <dgm:t>
        <a:bodyPr/>
        <a:lstStyle/>
        <a:p>
          <a:endParaRPr lang="en-IN"/>
        </a:p>
      </dgm:t>
    </dgm:pt>
    <dgm:pt modelId="{F5919D40-9C6D-496C-A434-60A89DAD6A96}" type="pres">
      <dgm:prSet presAssocID="{E1D38E87-9A45-473B-B647-1828DCB65DAB}" presName="FiveNodes_4_text" presStyleLbl="node1" presStyleIdx="4" presStyleCnt="5">
        <dgm:presLayoutVars>
          <dgm:bulletEnabled val="1"/>
        </dgm:presLayoutVars>
      </dgm:prSet>
      <dgm:spPr/>
      <dgm:t>
        <a:bodyPr/>
        <a:lstStyle/>
        <a:p>
          <a:endParaRPr lang="en-IN"/>
        </a:p>
      </dgm:t>
    </dgm:pt>
    <dgm:pt modelId="{FAD83088-C2DA-4690-B693-D2069ADDFEB9}" type="pres">
      <dgm:prSet presAssocID="{E1D38E87-9A45-473B-B647-1828DCB65DAB}" presName="FiveNodes_5_text" presStyleLbl="node1" presStyleIdx="4" presStyleCnt="5">
        <dgm:presLayoutVars>
          <dgm:bulletEnabled val="1"/>
        </dgm:presLayoutVars>
      </dgm:prSet>
      <dgm:spPr/>
      <dgm:t>
        <a:bodyPr/>
        <a:lstStyle/>
        <a:p>
          <a:endParaRPr lang="en-IN"/>
        </a:p>
      </dgm:t>
    </dgm:pt>
  </dgm:ptLst>
  <dgm:cxnLst>
    <dgm:cxn modelId="{BC762DB0-8C46-4232-A9E8-71E7B237872B}" type="presOf" srcId="{DB171728-9773-4CDF-A89F-B1A91980A39E}" destId="{FAD83088-C2DA-4690-B693-D2069ADDFEB9}" srcOrd="1" destOrd="0" presId="urn:microsoft.com/office/officeart/2005/8/layout/vProcess5"/>
    <dgm:cxn modelId="{7CB44877-199F-403E-9139-45B38EE17FE5}" srcId="{E1D38E87-9A45-473B-B647-1828DCB65DAB}" destId="{DB171728-9773-4CDF-A89F-B1A91980A39E}" srcOrd="4" destOrd="0" parTransId="{4A86B486-2AD6-4B8F-9B17-BBBB8D63D6FA}" sibTransId="{2351F0EA-E324-4FAC-9321-D833E19DBB68}"/>
    <dgm:cxn modelId="{43605F85-8A16-42B8-A209-F92D81F9C0BE}" type="presOf" srcId="{B4DCC1F7-65E3-42BF-8745-52032770299B}" destId="{1F006FDE-C732-46F2-82C6-4EAC7AE552EE}" srcOrd="0" destOrd="0" presId="urn:microsoft.com/office/officeart/2005/8/layout/vProcess5"/>
    <dgm:cxn modelId="{D72B8740-74DF-4A31-A7DD-1CE043967511}" type="presOf" srcId="{F73EC75A-8FFA-472E-9F10-9F0705F18DEB}" destId="{651C0051-19C8-426F-8EF9-85C24F5B4D6A}" srcOrd="0" destOrd="0" presId="urn:microsoft.com/office/officeart/2005/8/layout/vProcess5"/>
    <dgm:cxn modelId="{4928E26F-050E-4D63-926A-37DC31ACC007}" type="presOf" srcId="{F00CDBE6-72AE-4886-A349-B15F3F02E15B}" destId="{C96667BA-12BD-4275-8BEB-CA4E563C5C2C}" srcOrd="0" destOrd="0" presId="urn:microsoft.com/office/officeart/2005/8/layout/vProcess5"/>
    <dgm:cxn modelId="{E3FB4031-1F58-42EA-87C2-7442AEA275A2}" type="presOf" srcId="{22B830D9-FFDB-4485-8348-48D5E97FCBF5}" destId="{F5919D40-9C6D-496C-A434-60A89DAD6A96}" srcOrd="1" destOrd="0" presId="urn:microsoft.com/office/officeart/2005/8/layout/vProcess5"/>
    <dgm:cxn modelId="{D7AB40BC-2583-4B2D-A5C7-0D4AD6A19A65}" type="presOf" srcId="{42D67D26-06D9-4B34-A70A-1BA43DFE1703}" destId="{41C42533-DB4B-4D1F-95E0-E9589F03DB24}" srcOrd="0" destOrd="0" presId="urn:microsoft.com/office/officeart/2005/8/layout/vProcess5"/>
    <dgm:cxn modelId="{4918437B-A4BA-4D33-B6A2-03F17AFEA577}" type="presOf" srcId="{F00CDBE6-72AE-4886-A349-B15F3F02E15B}" destId="{AD0E5445-73B1-47B5-97B7-6AEE8724CA01}" srcOrd="1" destOrd="0" presId="urn:microsoft.com/office/officeart/2005/8/layout/vProcess5"/>
    <dgm:cxn modelId="{7CACB2A3-DF1F-44AA-8C45-ADD50D312A51}" type="presOf" srcId="{F784A409-0482-446A-BF11-1B59B7C0578D}" destId="{8CB695B9-3FF8-4274-A7BB-7A2416160EA7}" srcOrd="0" destOrd="0" presId="urn:microsoft.com/office/officeart/2005/8/layout/vProcess5"/>
    <dgm:cxn modelId="{22E9221E-70F6-4841-8A8E-FB5ECA774C7F}" type="presOf" srcId="{A0E626B7-26CC-4D52-9AB9-5332CA24E6DD}" destId="{2CA9D83A-07DA-4E64-90DB-2EAD8B42AB78}" srcOrd="0" destOrd="0" presId="urn:microsoft.com/office/officeart/2005/8/layout/vProcess5"/>
    <dgm:cxn modelId="{DDE5866D-D92B-4CB1-AF95-359E3C41BC13}" type="presOf" srcId="{42D67D26-06D9-4B34-A70A-1BA43DFE1703}" destId="{7E744912-D591-4109-B326-C96467CC4CF8}" srcOrd="1" destOrd="0" presId="urn:microsoft.com/office/officeart/2005/8/layout/vProcess5"/>
    <dgm:cxn modelId="{8DA41871-DA52-4FC5-8710-9E93EA51292F}" srcId="{E1D38E87-9A45-473B-B647-1828DCB65DAB}" destId="{B4DCC1F7-65E3-42BF-8745-52032770299B}" srcOrd="0" destOrd="0" parTransId="{A92FFB80-4C13-4900-BF5C-235F3655E59E}" sibTransId="{F73EC75A-8FFA-472E-9F10-9F0705F18DEB}"/>
    <dgm:cxn modelId="{4F6EE853-1EC6-4092-9CAE-3113FC047F3B}" srcId="{E1D38E87-9A45-473B-B647-1828DCB65DAB}" destId="{42D67D26-06D9-4B34-A70A-1BA43DFE1703}" srcOrd="2" destOrd="0" parTransId="{EBFFC106-25EB-41D8-B743-ABDDFBAD5FB8}" sibTransId="{F784A409-0482-446A-BF11-1B59B7C0578D}"/>
    <dgm:cxn modelId="{A11E6FDA-C208-49A3-A54D-C440662858E6}" type="presOf" srcId="{B4DCC1F7-65E3-42BF-8745-52032770299B}" destId="{2378CA86-031B-410E-9C34-19ED4B4877F4}" srcOrd="1" destOrd="0" presId="urn:microsoft.com/office/officeart/2005/8/layout/vProcess5"/>
    <dgm:cxn modelId="{B0C3B9DA-1383-47AD-9CE5-013F8617960B}" type="presOf" srcId="{22B830D9-FFDB-4485-8348-48D5E97FCBF5}" destId="{63215D82-DD1A-4DD1-B37A-7D662BDD81CE}" srcOrd="0" destOrd="0" presId="urn:microsoft.com/office/officeart/2005/8/layout/vProcess5"/>
    <dgm:cxn modelId="{5BF0A6E0-8B83-46D3-ADE1-5328EC322A5E}" type="presOf" srcId="{65D2EC05-7B05-4911-9C63-48B7CADFC68D}" destId="{484533EA-79DC-462E-AB3A-24EBC83AFF2F}" srcOrd="0" destOrd="0" presId="urn:microsoft.com/office/officeart/2005/8/layout/vProcess5"/>
    <dgm:cxn modelId="{4919ECB3-A394-4206-B7F0-5AC355E51D20}" type="presOf" srcId="{DB171728-9773-4CDF-A89F-B1A91980A39E}" destId="{9922F9FA-E926-4352-ADC5-71C83AC91BF1}" srcOrd="0" destOrd="0" presId="urn:microsoft.com/office/officeart/2005/8/layout/vProcess5"/>
    <dgm:cxn modelId="{EC057981-6928-480E-A820-780E5E7286D8}" type="presOf" srcId="{E1D38E87-9A45-473B-B647-1828DCB65DAB}" destId="{675D8CCA-8965-48F7-85DC-D1B3DD488504}" srcOrd="0" destOrd="0" presId="urn:microsoft.com/office/officeart/2005/8/layout/vProcess5"/>
    <dgm:cxn modelId="{15A1A9CD-8DF6-4A79-B4B5-487E99857229}" srcId="{E1D38E87-9A45-473B-B647-1828DCB65DAB}" destId="{22B830D9-FFDB-4485-8348-48D5E97FCBF5}" srcOrd="3" destOrd="0" parTransId="{826A991F-BD97-426E-92A3-F5C0814A1C1A}" sibTransId="{A0E626B7-26CC-4D52-9AB9-5332CA24E6DD}"/>
    <dgm:cxn modelId="{52222C86-2CC2-41EF-B24E-1854749BCA76}" srcId="{E1D38E87-9A45-473B-B647-1828DCB65DAB}" destId="{F00CDBE6-72AE-4886-A349-B15F3F02E15B}" srcOrd="1" destOrd="0" parTransId="{7D7AC832-584E-4D90-B4A3-98B122CF39AC}" sibTransId="{65D2EC05-7B05-4911-9C63-48B7CADFC68D}"/>
    <dgm:cxn modelId="{1C61022D-D81C-4FC7-A2A2-6A0CA08590E3}" type="presParOf" srcId="{675D8CCA-8965-48F7-85DC-D1B3DD488504}" destId="{8E28AB21-3597-492C-BA80-5CD795A3DE72}" srcOrd="0" destOrd="0" presId="urn:microsoft.com/office/officeart/2005/8/layout/vProcess5"/>
    <dgm:cxn modelId="{CE57DF7E-4900-44FE-A303-C3A5C982F389}" type="presParOf" srcId="{675D8CCA-8965-48F7-85DC-D1B3DD488504}" destId="{1F006FDE-C732-46F2-82C6-4EAC7AE552EE}" srcOrd="1" destOrd="0" presId="urn:microsoft.com/office/officeart/2005/8/layout/vProcess5"/>
    <dgm:cxn modelId="{A4127F7F-9B24-44C3-9C3F-B98ACBC29F8B}" type="presParOf" srcId="{675D8CCA-8965-48F7-85DC-D1B3DD488504}" destId="{C96667BA-12BD-4275-8BEB-CA4E563C5C2C}" srcOrd="2" destOrd="0" presId="urn:microsoft.com/office/officeart/2005/8/layout/vProcess5"/>
    <dgm:cxn modelId="{7D304C7C-B2F2-49D4-9403-DC033581DCDC}" type="presParOf" srcId="{675D8CCA-8965-48F7-85DC-D1B3DD488504}" destId="{41C42533-DB4B-4D1F-95E0-E9589F03DB24}" srcOrd="3" destOrd="0" presId="urn:microsoft.com/office/officeart/2005/8/layout/vProcess5"/>
    <dgm:cxn modelId="{E06755AE-29F0-49F4-9658-6915F70A14B2}" type="presParOf" srcId="{675D8CCA-8965-48F7-85DC-D1B3DD488504}" destId="{63215D82-DD1A-4DD1-B37A-7D662BDD81CE}" srcOrd="4" destOrd="0" presId="urn:microsoft.com/office/officeart/2005/8/layout/vProcess5"/>
    <dgm:cxn modelId="{C30CAEB9-9891-4194-8B51-52A62DCE684B}" type="presParOf" srcId="{675D8CCA-8965-48F7-85DC-D1B3DD488504}" destId="{9922F9FA-E926-4352-ADC5-71C83AC91BF1}" srcOrd="5" destOrd="0" presId="urn:microsoft.com/office/officeart/2005/8/layout/vProcess5"/>
    <dgm:cxn modelId="{D6E44110-67CE-45D2-9AAF-344A44477BCB}" type="presParOf" srcId="{675D8CCA-8965-48F7-85DC-D1B3DD488504}" destId="{651C0051-19C8-426F-8EF9-85C24F5B4D6A}" srcOrd="6" destOrd="0" presId="urn:microsoft.com/office/officeart/2005/8/layout/vProcess5"/>
    <dgm:cxn modelId="{9C7025BC-F258-4D26-AF1E-203FA95ADD68}" type="presParOf" srcId="{675D8CCA-8965-48F7-85DC-D1B3DD488504}" destId="{484533EA-79DC-462E-AB3A-24EBC83AFF2F}" srcOrd="7" destOrd="0" presId="urn:microsoft.com/office/officeart/2005/8/layout/vProcess5"/>
    <dgm:cxn modelId="{38580939-FA5C-42D1-85F7-4ED827A8ABF6}" type="presParOf" srcId="{675D8CCA-8965-48F7-85DC-D1B3DD488504}" destId="{8CB695B9-3FF8-4274-A7BB-7A2416160EA7}" srcOrd="8" destOrd="0" presId="urn:microsoft.com/office/officeart/2005/8/layout/vProcess5"/>
    <dgm:cxn modelId="{581FAD75-57FD-44B9-A7F1-01A327A2EE11}" type="presParOf" srcId="{675D8CCA-8965-48F7-85DC-D1B3DD488504}" destId="{2CA9D83A-07DA-4E64-90DB-2EAD8B42AB78}" srcOrd="9" destOrd="0" presId="urn:microsoft.com/office/officeart/2005/8/layout/vProcess5"/>
    <dgm:cxn modelId="{45FD47C7-B55F-4E91-9262-F0440EAF5265}" type="presParOf" srcId="{675D8CCA-8965-48F7-85DC-D1B3DD488504}" destId="{2378CA86-031B-410E-9C34-19ED4B4877F4}" srcOrd="10" destOrd="0" presId="urn:microsoft.com/office/officeart/2005/8/layout/vProcess5"/>
    <dgm:cxn modelId="{9E6367F8-776A-4B11-9A3B-9C5378FF6F16}" type="presParOf" srcId="{675D8CCA-8965-48F7-85DC-D1B3DD488504}" destId="{AD0E5445-73B1-47B5-97B7-6AEE8724CA01}" srcOrd="11" destOrd="0" presId="urn:microsoft.com/office/officeart/2005/8/layout/vProcess5"/>
    <dgm:cxn modelId="{5D5A410F-C553-4156-9341-1FBAD5D2A857}" type="presParOf" srcId="{675D8CCA-8965-48F7-85DC-D1B3DD488504}" destId="{7E744912-D591-4109-B326-C96467CC4CF8}" srcOrd="12" destOrd="0" presId="urn:microsoft.com/office/officeart/2005/8/layout/vProcess5"/>
    <dgm:cxn modelId="{9B7DB232-798E-4696-873A-002F937350B9}" type="presParOf" srcId="{675D8CCA-8965-48F7-85DC-D1B3DD488504}" destId="{F5919D40-9C6D-496C-A434-60A89DAD6A96}" srcOrd="13" destOrd="0" presId="urn:microsoft.com/office/officeart/2005/8/layout/vProcess5"/>
    <dgm:cxn modelId="{4B380BD9-6FF3-4BCC-A0A4-DD57178865A8}" type="presParOf" srcId="{675D8CCA-8965-48F7-85DC-D1B3DD488504}" destId="{FAD83088-C2DA-4690-B693-D2069ADDFEB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5785851" y="-1319305"/>
          <a:ext cx="632545" cy="3774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066800">
            <a:lnSpc>
              <a:spcPct val="90000"/>
            </a:lnSpc>
            <a:spcBef>
              <a:spcPct val="0"/>
            </a:spcBef>
            <a:spcAft>
              <a:spcPct val="15000"/>
            </a:spcAft>
            <a:buChar char="••"/>
          </a:pPr>
          <a:r>
            <a:rPr lang="en-US" sz="2400" b="1" kern="1200" dirty="0" smtClean="0"/>
            <a:t>MVC Framework</a:t>
          </a:r>
          <a:endParaRPr lang="en-US" sz="2400" kern="1200" dirty="0">
            <a:effectLst>
              <a:outerShdw blurRad="38100" dist="38100" dir="2700000" algn="tl">
                <a:srgbClr val="000000">
                  <a:alpha val="43137"/>
                </a:srgbClr>
              </a:outerShdw>
            </a:effectLst>
          </a:endParaRPr>
        </a:p>
      </dsp:txBody>
      <dsp:txXfrm rot="-5400000">
        <a:off x="4214980" y="251566"/>
        <a:ext cx="3774287" cy="632545"/>
      </dsp:txXfrm>
    </dsp:sp>
    <dsp:sp modelId="{7E429971-BC57-430F-BB25-C0574E5E39E3}">
      <dsp:nvSpPr>
        <dsp:cNvPr id="0" name=""/>
        <dsp:cNvSpPr/>
      </dsp:nvSpPr>
      <dsp:spPr>
        <a:xfrm>
          <a:off x="0" y="0"/>
          <a:ext cx="4213659" cy="113375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b="1" kern="1200" dirty="0" smtClean="0"/>
            <a:t>Presentation Layer </a:t>
          </a:r>
          <a:endParaRPr lang="en-US" sz="3600" kern="1200" dirty="0"/>
        </a:p>
      </dsp:txBody>
      <dsp:txXfrm>
        <a:off x="55345" y="55345"/>
        <a:ext cx="4102969" cy="1023060"/>
      </dsp:txXfrm>
    </dsp:sp>
    <dsp:sp modelId="{B37A5355-225B-4C6F-AED7-6C620F99EECC}">
      <dsp:nvSpPr>
        <dsp:cNvPr id="0" name=""/>
        <dsp:cNvSpPr/>
      </dsp:nvSpPr>
      <dsp:spPr>
        <a:xfrm rot="5400000">
          <a:off x="5742187" y="-128536"/>
          <a:ext cx="795141" cy="3702951"/>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glow rad="228600">
            <a:schemeClr val="accent2">
              <a:satMod val="175000"/>
              <a:alpha val="40000"/>
            </a:schemeClr>
          </a:glo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smtClean="0"/>
            <a:t>Lightweight IOC Container and AOP</a:t>
          </a:r>
          <a:endParaRPr lang="en-US" sz="2400" kern="1200" dirty="0">
            <a:effectLst>
              <a:outerShdw blurRad="38100" dist="38100" dir="2700000" algn="tl">
                <a:srgbClr val="000000">
                  <a:alpha val="43137"/>
                </a:srgbClr>
              </a:outerShdw>
            </a:effectLst>
          </a:endParaRPr>
        </a:p>
      </dsp:txBody>
      <dsp:txXfrm rot="-5400000">
        <a:off x="4288282" y="1325369"/>
        <a:ext cx="3702951" cy="795141"/>
      </dsp:txXfrm>
    </dsp:sp>
    <dsp:sp modelId="{C04276DC-EE64-470A-B8BC-09067B8045FA}">
      <dsp:nvSpPr>
        <dsp:cNvPr id="0" name=""/>
        <dsp:cNvSpPr/>
      </dsp:nvSpPr>
      <dsp:spPr>
        <a:xfrm>
          <a:off x="1321" y="1148573"/>
          <a:ext cx="4286961" cy="114873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b="1" kern="1200" dirty="0" smtClean="0"/>
            <a:t>Business Layer </a:t>
          </a:r>
          <a:endParaRPr lang="en-US" sz="3600" kern="1200" dirty="0"/>
        </a:p>
      </dsp:txBody>
      <dsp:txXfrm>
        <a:off x="57397" y="1204649"/>
        <a:ext cx="4174809" cy="1036578"/>
      </dsp:txXfrm>
    </dsp:sp>
    <dsp:sp modelId="{C7C3E6FD-D83F-4BDA-907E-B5EE041DA931}">
      <dsp:nvSpPr>
        <dsp:cNvPr id="0" name=""/>
        <dsp:cNvSpPr/>
      </dsp:nvSpPr>
      <dsp:spPr>
        <a:xfrm rot="5400000">
          <a:off x="5653705" y="1022089"/>
          <a:ext cx="953315" cy="372240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smtClean="0"/>
            <a:t>DAO template support for popular ORMs and JDBC</a:t>
          </a:r>
          <a:endParaRPr lang="en-US" sz="2400" kern="1200" dirty="0">
            <a:effectLst>
              <a:outerShdw blurRad="38100" dist="38100" dir="2700000" algn="tl">
                <a:srgbClr val="000000">
                  <a:alpha val="43137"/>
                </a:srgbClr>
              </a:outerShdw>
            </a:effectLst>
          </a:endParaRPr>
        </a:p>
      </dsp:txBody>
      <dsp:txXfrm rot="-5400000">
        <a:off x="4269159" y="2406635"/>
        <a:ext cx="3722407" cy="953315"/>
      </dsp:txXfrm>
    </dsp:sp>
    <dsp:sp modelId="{F5034101-5B7D-4FE7-B47A-5A48CF39606B}">
      <dsp:nvSpPr>
        <dsp:cNvPr id="0" name=""/>
        <dsp:cNvSpPr/>
      </dsp:nvSpPr>
      <dsp:spPr>
        <a:xfrm>
          <a:off x="6367" y="2312127"/>
          <a:ext cx="4267838" cy="1144256"/>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b="1" kern="1200" dirty="0" smtClean="0"/>
            <a:t>Persistence Layer </a:t>
          </a:r>
          <a:endParaRPr lang="en-US" sz="3600" kern="1200" dirty="0"/>
        </a:p>
      </dsp:txBody>
      <dsp:txXfrm>
        <a:off x="62225" y="2367985"/>
        <a:ext cx="4156122" cy="1032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34101-5B7D-4FE7-B47A-5A48CF39606B}">
      <dsp:nvSpPr>
        <dsp:cNvPr id="0" name=""/>
        <dsp:cNvSpPr/>
      </dsp:nvSpPr>
      <dsp:spPr>
        <a:xfrm>
          <a:off x="0" y="349"/>
          <a:ext cx="6906351" cy="1241788"/>
        </a:xfrm>
        <a:prstGeom prst="roundRect">
          <a:avLst/>
        </a:prstGeom>
        <a:gradFill rotWithShape="0">
          <a:gsLst>
            <a:gs pos="0">
              <a:srgbClr val="3A4A1A"/>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b="1" kern="1200" dirty="0" smtClean="0"/>
            <a:t>What is Spring / DI / IoC Container?</a:t>
          </a:r>
          <a:endParaRPr lang="en-US" sz="4000" kern="1200" dirty="0"/>
        </a:p>
      </dsp:txBody>
      <dsp:txXfrm>
        <a:off x="60619" y="60968"/>
        <a:ext cx="6785113" cy="1120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2973F-224F-462B-816D-135F2662C122}">
      <dsp:nvSpPr>
        <dsp:cNvPr id="0" name=""/>
        <dsp:cNvSpPr/>
      </dsp:nvSpPr>
      <dsp:spPr>
        <a:xfrm>
          <a:off x="2100023" y="520711"/>
          <a:ext cx="3135047" cy="108876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E26A7B-C637-4E74-B8FC-96D68150CFF2}">
      <dsp:nvSpPr>
        <dsp:cNvPr id="0" name=""/>
        <dsp:cNvSpPr/>
      </dsp:nvSpPr>
      <dsp:spPr>
        <a:xfrm>
          <a:off x="3368624" y="3186717"/>
          <a:ext cx="607567" cy="388843"/>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5DBD1F-84A4-4A0B-9B7F-8CD55373ABE4}">
      <dsp:nvSpPr>
        <dsp:cNvPr id="0" name=""/>
        <dsp:cNvSpPr/>
      </dsp:nvSpPr>
      <dsp:spPr>
        <a:xfrm>
          <a:off x="2232240" y="3640017"/>
          <a:ext cx="2916323" cy="444629"/>
        </a:xfrm>
        <a:prstGeom prst="rect">
          <a:avLst/>
        </a:prstGeom>
        <a:gradFill rotWithShape="0">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t>Fully Configured System</a:t>
          </a:r>
          <a:br>
            <a:rPr lang="en-US" sz="2000" b="1" kern="1200" dirty="0" smtClean="0"/>
          </a:br>
          <a:r>
            <a:rPr lang="en-US" sz="2000" b="1" kern="1200" dirty="0" smtClean="0"/>
            <a:t>Ready To Use</a:t>
          </a:r>
          <a:endParaRPr lang="en-IN" sz="2000" b="1" kern="1200" dirty="0"/>
        </a:p>
      </dsp:txBody>
      <dsp:txXfrm>
        <a:off x="2232240" y="3640017"/>
        <a:ext cx="2916323" cy="444629"/>
      </dsp:txXfrm>
    </dsp:sp>
    <dsp:sp modelId="{3C500A3C-0741-44FA-84F5-C31FBF3085F2}">
      <dsp:nvSpPr>
        <dsp:cNvPr id="0" name=""/>
        <dsp:cNvSpPr/>
      </dsp:nvSpPr>
      <dsp:spPr>
        <a:xfrm>
          <a:off x="3239820" y="1693559"/>
          <a:ext cx="1093621" cy="1093621"/>
        </a:xfrm>
        <a:prstGeom prst="ellips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IN" sz="2400" kern="1200" dirty="0"/>
        </a:p>
      </dsp:txBody>
      <dsp:txXfrm>
        <a:off x="3399977" y="1853716"/>
        <a:ext cx="773307" cy="773307"/>
      </dsp:txXfrm>
    </dsp:sp>
    <dsp:sp modelId="{6AABC57C-8873-4A65-9583-DEDB8E102449}">
      <dsp:nvSpPr>
        <dsp:cNvPr id="0" name=""/>
        <dsp:cNvSpPr/>
      </dsp:nvSpPr>
      <dsp:spPr>
        <a:xfrm>
          <a:off x="2160245" y="702074"/>
          <a:ext cx="1458912" cy="145800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Configuration</a:t>
          </a:r>
        </a:p>
        <a:p>
          <a:pPr lvl="0" algn="ctr" defTabSz="800100">
            <a:lnSpc>
              <a:spcPct val="90000"/>
            </a:lnSpc>
            <a:spcBef>
              <a:spcPct val="0"/>
            </a:spcBef>
            <a:spcAft>
              <a:spcPct val="35000"/>
            </a:spcAft>
          </a:pPr>
          <a:r>
            <a:rPr lang="en-US" sz="1800" b="1" kern="1200" dirty="0" smtClean="0"/>
            <a:t>Metadata</a:t>
          </a:r>
          <a:endParaRPr lang="en-IN" sz="1800" b="1" kern="1200" dirty="0"/>
        </a:p>
      </dsp:txBody>
      <dsp:txXfrm>
        <a:off x="2373898" y="915594"/>
        <a:ext cx="1031606" cy="1030964"/>
      </dsp:txXfrm>
    </dsp:sp>
    <dsp:sp modelId="{4697B07A-6CEB-494D-A23F-8CC9DCF5353B}">
      <dsp:nvSpPr>
        <dsp:cNvPr id="0" name=""/>
        <dsp:cNvSpPr/>
      </dsp:nvSpPr>
      <dsp:spPr>
        <a:xfrm>
          <a:off x="3805546" y="426872"/>
          <a:ext cx="1390758" cy="13507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Business Object (POJO)</a:t>
          </a:r>
          <a:endParaRPr lang="en-IN" sz="1800" b="1" kern="1200" dirty="0"/>
        </a:p>
      </dsp:txBody>
      <dsp:txXfrm>
        <a:off x="4009218" y="624682"/>
        <a:ext cx="983414" cy="955111"/>
      </dsp:txXfrm>
    </dsp:sp>
    <dsp:sp modelId="{4967CE9E-381D-4AAC-BBE1-84481E3B6513}">
      <dsp:nvSpPr>
        <dsp:cNvPr id="0" name=""/>
        <dsp:cNvSpPr/>
      </dsp:nvSpPr>
      <dsp:spPr>
        <a:xfrm>
          <a:off x="827374" y="3"/>
          <a:ext cx="5752739" cy="3888427"/>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276DC-EE64-470A-B8BC-09067B8045FA}">
      <dsp:nvSpPr>
        <dsp:cNvPr id="0" name=""/>
        <dsp:cNvSpPr/>
      </dsp:nvSpPr>
      <dsp:spPr>
        <a:xfrm>
          <a:off x="0" y="0"/>
          <a:ext cx="5901276" cy="1403567"/>
        </a:xfrm>
        <a:prstGeom prst="roundRect">
          <a:avLst/>
        </a:prstGeom>
        <a:gradFill rotWithShape="0">
          <a:gsLst>
            <a:gs pos="0">
              <a:schemeClr val="tx2"/>
            </a:gs>
            <a:gs pos="80000">
              <a:schemeClr val="tx2">
                <a:lumMod val="40000"/>
                <a:lumOff val="60000"/>
              </a:schemeClr>
            </a:gs>
            <a:gs pos="100000">
              <a:schemeClr val="tx2">
                <a:lumMod val="7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t>Managed Beans</a:t>
          </a:r>
          <a:endParaRPr lang="en-US" sz="4400" kern="1200" dirty="0"/>
        </a:p>
      </dsp:txBody>
      <dsp:txXfrm>
        <a:off x="68516" y="68516"/>
        <a:ext cx="5764244" cy="12665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AC38A-E499-491C-A0BE-6F19E74D0361}">
      <dsp:nvSpPr>
        <dsp:cNvPr id="0" name=""/>
        <dsp:cNvSpPr/>
      </dsp:nvSpPr>
      <dsp:spPr>
        <a:xfrm>
          <a:off x="0" y="0"/>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Naming Beans</a:t>
          </a:r>
          <a:endParaRPr lang="en-IN" sz="2500" kern="1200" dirty="0"/>
        </a:p>
      </dsp:txBody>
      <dsp:txXfrm>
        <a:off x="20785" y="20785"/>
        <a:ext cx="5028508" cy="668068"/>
      </dsp:txXfrm>
    </dsp:sp>
    <dsp:sp modelId="{D4E2ACB1-A222-4A5D-9D2D-C98BC2AF121E}">
      <dsp:nvSpPr>
        <dsp:cNvPr id="0" name=""/>
        <dsp:cNvSpPr/>
      </dsp:nvSpPr>
      <dsp:spPr>
        <a:xfrm>
          <a:off x="432071" y="774087"/>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Constructor Based Injection Details</a:t>
          </a:r>
          <a:endParaRPr lang="en-IN" sz="2500" kern="1200" dirty="0"/>
        </a:p>
      </dsp:txBody>
      <dsp:txXfrm>
        <a:off x="452856" y="794872"/>
        <a:ext cx="4935568" cy="668068"/>
      </dsp:txXfrm>
    </dsp:sp>
    <dsp:sp modelId="{3E73C959-2F39-4486-9BAA-0E3B5C2E54A3}">
      <dsp:nvSpPr>
        <dsp:cNvPr id="0" name=""/>
        <dsp:cNvSpPr/>
      </dsp:nvSpPr>
      <dsp:spPr>
        <a:xfrm>
          <a:off x="877777" y="1616399"/>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Setter Based Injection Details </a:t>
          </a:r>
          <a:endParaRPr lang="en-IN" sz="2500" kern="1200" dirty="0"/>
        </a:p>
      </dsp:txBody>
      <dsp:txXfrm>
        <a:off x="898562" y="1637184"/>
        <a:ext cx="4935568" cy="668068"/>
      </dsp:txXfrm>
    </dsp:sp>
    <dsp:sp modelId="{302098FB-95B5-4432-A73E-96119086461E}">
      <dsp:nvSpPr>
        <dsp:cNvPr id="0" name=""/>
        <dsp:cNvSpPr/>
      </dsp:nvSpPr>
      <dsp:spPr>
        <a:xfrm>
          <a:off x="1316666" y="2424599"/>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Handling Multiple Configuration files </a:t>
          </a:r>
          <a:endParaRPr lang="en-IN" sz="2500" kern="1200" dirty="0"/>
        </a:p>
      </dsp:txBody>
      <dsp:txXfrm>
        <a:off x="1337451" y="2445384"/>
        <a:ext cx="4935568" cy="668068"/>
      </dsp:txXfrm>
    </dsp:sp>
    <dsp:sp modelId="{75DE8DE0-F30C-4368-A769-67AC8B810EF5}">
      <dsp:nvSpPr>
        <dsp:cNvPr id="0" name=""/>
        <dsp:cNvSpPr/>
      </dsp:nvSpPr>
      <dsp:spPr>
        <a:xfrm>
          <a:off x="1755555" y="3232799"/>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Instantiating Beans</a:t>
          </a:r>
          <a:endParaRPr lang="en-IN" sz="2500" kern="1200" dirty="0"/>
        </a:p>
      </dsp:txBody>
      <dsp:txXfrm>
        <a:off x="1776340" y="3253584"/>
        <a:ext cx="4935568" cy="668068"/>
      </dsp:txXfrm>
    </dsp:sp>
    <dsp:sp modelId="{72D9865C-8CCA-45BD-87D6-851469C13CDA}">
      <dsp:nvSpPr>
        <dsp:cNvPr id="0" name=""/>
        <dsp:cNvSpPr/>
      </dsp:nvSpPr>
      <dsp:spPr>
        <a:xfrm>
          <a:off x="5416027" y="518430"/>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5519812" y="518430"/>
        <a:ext cx="253695" cy="347102"/>
      </dsp:txXfrm>
    </dsp:sp>
    <dsp:sp modelId="{3CF05CD5-A9D6-441E-9288-0E36D74E8962}">
      <dsp:nvSpPr>
        <dsp:cNvPr id="0" name=""/>
        <dsp:cNvSpPr/>
      </dsp:nvSpPr>
      <dsp:spPr>
        <a:xfrm>
          <a:off x="5854916" y="1326630"/>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5958701" y="1326630"/>
        <a:ext cx="253695" cy="347102"/>
      </dsp:txXfrm>
    </dsp:sp>
    <dsp:sp modelId="{4C53AD77-171C-44C9-8100-F61D4940A95C}">
      <dsp:nvSpPr>
        <dsp:cNvPr id="0" name=""/>
        <dsp:cNvSpPr/>
      </dsp:nvSpPr>
      <dsp:spPr>
        <a:xfrm>
          <a:off x="6293805" y="2123002"/>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6397590" y="2123002"/>
        <a:ext cx="253695" cy="347102"/>
      </dsp:txXfrm>
    </dsp:sp>
    <dsp:sp modelId="{BE336649-45F6-46A1-A15E-D57904E4C879}">
      <dsp:nvSpPr>
        <dsp:cNvPr id="0" name=""/>
        <dsp:cNvSpPr/>
      </dsp:nvSpPr>
      <dsp:spPr>
        <a:xfrm>
          <a:off x="6732693" y="2939087"/>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6836478" y="2939087"/>
        <a:ext cx="253695" cy="347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6250B-EED9-4B4E-94CE-A3A7E14B17AC}">
      <dsp:nvSpPr>
        <dsp:cNvPr id="0" name=""/>
        <dsp:cNvSpPr/>
      </dsp:nvSpPr>
      <dsp:spPr>
        <a:xfrm>
          <a:off x="0" y="0"/>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dirty="0" smtClean="0"/>
            <a:t>Compound property names</a:t>
          </a:r>
          <a:endParaRPr lang="en-IN" sz="2500" kern="1200" dirty="0"/>
        </a:p>
      </dsp:txBody>
      <dsp:txXfrm>
        <a:off x="20785" y="20785"/>
        <a:ext cx="5028508" cy="668068"/>
      </dsp:txXfrm>
    </dsp:sp>
    <dsp:sp modelId="{DA660DE9-CC0D-4152-A689-2E3F56DEAFA8}">
      <dsp:nvSpPr>
        <dsp:cNvPr id="0" name=""/>
        <dsp:cNvSpPr/>
      </dsp:nvSpPr>
      <dsp:spPr>
        <a:xfrm>
          <a:off x="438888" y="808199"/>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dirty="0" smtClean="0"/>
            <a:t>Injecting Null and empty values</a:t>
          </a:r>
          <a:endParaRPr lang="en-IN" sz="2500" kern="1200" dirty="0"/>
        </a:p>
      </dsp:txBody>
      <dsp:txXfrm>
        <a:off x="459673" y="828984"/>
        <a:ext cx="4935568" cy="668068"/>
      </dsp:txXfrm>
    </dsp:sp>
    <dsp:sp modelId="{A8250661-EF48-4A72-B470-9154FDC1A500}">
      <dsp:nvSpPr>
        <dsp:cNvPr id="0" name=""/>
        <dsp:cNvSpPr/>
      </dsp:nvSpPr>
      <dsp:spPr>
        <a:xfrm>
          <a:off x="877777" y="1616399"/>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dirty="0" smtClean="0"/>
            <a:t>XML shortcut with the p-namespace</a:t>
          </a:r>
          <a:endParaRPr lang="en-IN" sz="2500" kern="1200" dirty="0"/>
        </a:p>
      </dsp:txBody>
      <dsp:txXfrm>
        <a:off x="898562" y="1637184"/>
        <a:ext cx="4935568" cy="668068"/>
      </dsp:txXfrm>
    </dsp:sp>
    <dsp:sp modelId="{DB60734F-879D-40AF-BFB7-2C98962527FD}">
      <dsp:nvSpPr>
        <dsp:cNvPr id="0" name=""/>
        <dsp:cNvSpPr/>
      </dsp:nvSpPr>
      <dsp:spPr>
        <a:xfrm>
          <a:off x="1316666" y="2424599"/>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dirty="0" smtClean="0"/>
            <a:t>Reference to other beans</a:t>
          </a:r>
          <a:endParaRPr lang="en-IN" sz="2500" kern="1200" dirty="0"/>
        </a:p>
      </dsp:txBody>
      <dsp:txXfrm>
        <a:off x="1337451" y="2445384"/>
        <a:ext cx="4935568" cy="668068"/>
      </dsp:txXfrm>
    </dsp:sp>
    <dsp:sp modelId="{A7340904-AD32-4E51-8F20-5864A4D09013}">
      <dsp:nvSpPr>
        <dsp:cNvPr id="0" name=""/>
        <dsp:cNvSpPr/>
      </dsp:nvSpPr>
      <dsp:spPr>
        <a:xfrm>
          <a:off x="1755555" y="3232799"/>
          <a:ext cx="5877292" cy="709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Inner Beans &amp; Method Injection</a:t>
          </a:r>
          <a:endParaRPr lang="en-IN" sz="2500" kern="1200" dirty="0"/>
        </a:p>
      </dsp:txBody>
      <dsp:txXfrm>
        <a:off x="1776340" y="3253584"/>
        <a:ext cx="4935568" cy="668068"/>
      </dsp:txXfrm>
    </dsp:sp>
    <dsp:sp modelId="{63000BAE-AD58-4E44-8799-1729739ABBCA}">
      <dsp:nvSpPr>
        <dsp:cNvPr id="0" name=""/>
        <dsp:cNvSpPr/>
      </dsp:nvSpPr>
      <dsp:spPr>
        <a:xfrm>
          <a:off x="5416027" y="518430"/>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5519812" y="518430"/>
        <a:ext cx="253695" cy="347102"/>
      </dsp:txXfrm>
    </dsp:sp>
    <dsp:sp modelId="{4D0AF11D-809B-45E7-8EFF-460077007A41}">
      <dsp:nvSpPr>
        <dsp:cNvPr id="0" name=""/>
        <dsp:cNvSpPr/>
      </dsp:nvSpPr>
      <dsp:spPr>
        <a:xfrm>
          <a:off x="5854916" y="1326630"/>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5958701" y="1326630"/>
        <a:ext cx="253695" cy="347102"/>
      </dsp:txXfrm>
    </dsp:sp>
    <dsp:sp modelId="{34D72B89-4950-4123-8003-C4B83723B03A}">
      <dsp:nvSpPr>
        <dsp:cNvPr id="0" name=""/>
        <dsp:cNvSpPr/>
      </dsp:nvSpPr>
      <dsp:spPr>
        <a:xfrm>
          <a:off x="6293805" y="2123002"/>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6397590" y="2123002"/>
        <a:ext cx="253695" cy="347102"/>
      </dsp:txXfrm>
    </dsp:sp>
    <dsp:sp modelId="{377C1D1A-38B2-48CA-A98F-1A92B2E996BF}">
      <dsp:nvSpPr>
        <dsp:cNvPr id="0" name=""/>
        <dsp:cNvSpPr/>
      </dsp:nvSpPr>
      <dsp:spPr>
        <a:xfrm>
          <a:off x="6732693" y="2939087"/>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6836478" y="2939087"/>
        <a:ext cx="253695" cy="3471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A68F-A0F7-47A2-9F4C-681A06372653}">
      <dsp:nvSpPr>
        <dsp:cNvPr id="0" name=""/>
        <dsp:cNvSpPr/>
      </dsp:nvSpPr>
      <dsp:spPr>
        <a:xfrm>
          <a:off x="3381520" y="1969912"/>
          <a:ext cx="2407671" cy="2407671"/>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metal">
          <a:bevelT w="114300" prst="artDeco"/>
          <a:contourClr>
            <a:schemeClr val="tx1"/>
          </a:contourClr>
        </a:sp3d>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t>Bean Scopes(Singleton, Prototype, Request, Session, Global Session)</a:t>
          </a:r>
          <a:endParaRPr lang="en-IN" sz="1500" b="1" kern="1200" dirty="0"/>
        </a:p>
      </dsp:txBody>
      <dsp:txXfrm>
        <a:off x="3865569" y="2533897"/>
        <a:ext cx="1439573" cy="1237593"/>
      </dsp:txXfrm>
    </dsp:sp>
    <dsp:sp modelId="{13F7DF41-76B6-4020-9141-6D55943D7AD9}">
      <dsp:nvSpPr>
        <dsp:cNvPr id="0" name=""/>
        <dsp:cNvSpPr/>
      </dsp:nvSpPr>
      <dsp:spPr>
        <a:xfrm>
          <a:off x="1893142" y="1313275"/>
          <a:ext cx="1926136" cy="192613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metal">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smtClean="0"/>
            <a:t>Collections in Spring(list , set, map &amp; properties)</a:t>
          </a:r>
          <a:endParaRPr lang="en-IN" sz="1400" b="1" kern="1200" dirty="0"/>
        </a:p>
      </dsp:txBody>
      <dsp:txXfrm>
        <a:off x="2378053" y="1801116"/>
        <a:ext cx="956314" cy="950454"/>
      </dsp:txXfrm>
    </dsp:sp>
    <dsp:sp modelId="{22E69A4D-7C50-4E40-B897-D0A89088C0DD}">
      <dsp:nvSpPr>
        <dsp:cNvPr id="0" name=""/>
        <dsp:cNvSpPr/>
      </dsp:nvSpPr>
      <dsp:spPr>
        <a:xfrm rot="20700000">
          <a:off x="2961451" y="192792"/>
          <a:ext cx="1715655" cy="171565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metal">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b="1" kern="1200" dirty="0" smtClean="0"/>
            <a:t>PropertyPlaceholderConfigurer</a:t>
          </a:r>
          <a:endParaRPr lang="en-IN" sz="1600" b="1" kern="1200" dirty="0"/>
        </a:p>
      </dsp:txBody>
      <dsp:txXfrm rot="-20700000">
        <a:off x="3337744" y="569085"/>
        <a:ext cx="963068" cy="963068"/>
      </dsp:txXfrm>
    </dsp:sp>
    <dsp:sp modelId="{014D5757-9BF8-4B28-B0CF-8480BC23BC36}">
      <dsp:nvSpPr>
        <dsp:cNvPr id="0" name=""/>
        <dsp:cNvSpPr/>
      </dsp:nvSpPr>
      <dsp:spPr>
        <a:xfrm>
          <a:off x="3198400" y="1605454"/>
          <a:ext cx="3081819" cy="3081819"/>
        </a:xfrm>
        <a:prstGeom prst="circularArrow">
          <a:avLst>
            <a:gd name="adj1" fmla="val 4688"/>
            <a:gd name="adj2" fmla="val 299029"/>
            <a:gd name="adj3" fmla="val 2520415"/>
            <a:gd name="adj4" fmla="val 1585215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B00AD4-9384-4394-9501-4BE40F52B487}">
      <dsp:nvSpPr>
        <dsp:cNvPr id="0" name=""/>
        <dsp:cNvSpPr/>
      </dsp:nvSpPr>
      <dsp:spPr>
        <a:xfrm>
          <a:off x="1670589" y="1012602"/>
          <a:ext cx="2239134" cy="223913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22E8EF-3D93-4FD1-B5EE-2147016E9851}">
      <dsp:nvSpPr>
        <dsp:cNvPr id="0" name=""/>
        <dsp:cNvSpPr/>
      </dsp:nvSpPr>
      <dsp:spPr>
        <a:xfrm>
          <a:off x="2564602" y="-183787"/>
          <a:ext cx="2414237" cy="241423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A68F-A0F7-47A2-9F4C-681A06372653}">
      <dsp:nvSpPr>
        <dsp:cNvPr id="0" name=""/>
        <dsp:cNvSpPr/>
      </dsp:nvSpPr>
      <dsp:spPr>
        <a:xfrm>
          <a:off x="3381520" y="1969912"/>
          <a:ext cx="2407671" cy="2407671"/>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metal">
          <a:bevelT w="114300" prst="artDeco"/>
          <a:contourClr>
            <a:schemeClr val="tx1"/>
          </a:contourClr>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Best</a:t>
          </a:r>
          <a:r>
            <a:rPr lang="en-US" sz="3600" b="1" kern="1200" dirty="0" smtClean="0"/>
            <a:t> </a:t>
          </a:r>
          <a:r>
            <a:rPr lang="en-US" sz="1800" b="1" kern="1200" dirty="0" smtClean="0"/>
            <a:t>Practices</a:t>
          </a:r>
          <a:endParaRPr lang="en-IN" sz="1800" b="1" kern="1200" dirty="0"/>
        </a:p>
      </dsp:txBody>
      <dsp:txXfrm>
        <a:off x="3865569" y="2533897"/>
        <a:ext cx="1439573" cy="1237593"/>
      </dsp:txXfrm>
    </dsp:sp>
    <dsp:sp modelId="{13F7DF41-76B6-4020-9141-6D55943D7AD9}">
      <dsp:nvSpPr>
        <dsp:cNvPr id="0" name=""/>
        <dsp:cNvSpPr/>
      </dsp:nvSpPr>
      <dsp:spPr>
        <a:xfrm>
          <a:off x="1893142" y="1313275"/>
          <a:ext cx="1926136" cy="192613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metal">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NameSpace</a:t>
          </a:r>
          <a:endParaRPr lang="en-IN" sz="1400" b="1" kern="1200" dirty="0"/>
        </a:p>
      </dsp:txBody>
      <dsp:txXfrm>
        <a:off x="2378053" y="1801116"/>
        <a:ext cx="956314" cy="950454"/>
      </dsp:txXfrm>
    </dsp:sp>
    <dsp:sp modelId="{22E69A4D-7C50-4E40-B897-D0A89088C0DD}">
      <dsp:nvSpPr>
        <dsp:cNvPr id="0" name=""/>
        <dsp:cNvSpPr/>
      </dsp:nvSpPr>
      <dsp:spPr>
        <a:xfrm rot="20700000">
          <a:off x="2961451" y="192792"/>
          <a:ext cx="1715655" cy="171565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metal">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AutoWiring</a:t>
          </a:r>
          <a:endParaRPr lang="en-IN" sz="1400" b="1" kern="1200" dirty="0"/>
        </a:p>
      </dsp:txBody>
      <dsp:txXfrm rot="-20700000">
        <a:off x="3337744" y="569085"/>
        <a:ext cx="963068" cy="963068"/>
      </dsp:txXfrm>
    </dsp:sp>
    <dsp:sp modelId="{014D5757-9BF8-4B28-B0CF-8480BC23BC36}">
      <dsp:nvSpPr>
        <dsp:cNvPr id="0" name=""/>
        <dsp:cNvSpPr/>
      </dsp:nvSpPr>
      <dsp:spPr>
        <a:xfrm>
          <a:off x="3198400" y="1605454"/>
          <a:ext cx="3081819" cy="3081819"/>
        </a:xfrm>
        <a:prstGeom prst="circularArrow">
          <a:avLst>
            <a:gd name="adj1" fmla="val 4688"/>
            <a:gd name="adj2" fmla="val 299029"/>
            <a:gd name="adj3" fmla="val 2520415"/>
            <a:gd name="adj4" fmla="val 1585215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B00AD4-9384-4394-9501-4BE40F52B487}">
      <dsp:nvSpPr>
        <dsp:cNvPr id="0" name=""/>
        <dsp:cNvSpPr/>
      </dsp:nvSpPr>
      <dsp:spPr>
        <a:xfrm>
          <a:off x="1670589" y="1012602"/>
          <a:ext cx="2239134" cy="223913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22E8EF-3D93-4FD1-B5EE-2147016E9851}">
      <dsp:nvSpPr>
        <dsp:cNvPr id="0" name=""/>
        <dsp:cNvSpPr/>
      </dsp:nvSpPr>
      <dsp:spPr>
        <a:xfrm>
          <a:off x="2564602" y="-183787"/>
          <a:ext cx="2414237" cy="241423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06FDE-C732-46F2-82C6-4EAC7AE552EE}">
      <dsp:nvSpPr>
        <dsp:cNvPr id="0" name=""/>
        <dsp:cNvSpPr/>
      </dsp:nvSpPr>
      <dsp:spPr>
        <a:xfrm>
          <a:off x="0" y="0"/>
          <a:ext cx="5877292" cy="709638"/>
        </a:xfrm>
        <a:prstGeom prst="roundRect">
          <a:avLst>
            <a:gd name="adj" fmla="val 10000"/>
          </a:avLst>
        </a:prstGeom>
        <a:gradFill rotWithShape="0">
          <a:gsLst>
            <a:gs pos="0">
              <a:schemeClr val="tx2"/>
            </a:gs>
            <a:gs pos="80000">
              <a:schemeClr val="tx2">
                <a:lumMod val="40000"/>
                <a:lumOff val="60000"/>
              </a:schemeClr>
            </a:gs>
            <a:gs pos="100000">
              <a:schemeClr val="tx2">
                <a:lumMod val="75000"/>
              </a:schemeClr>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Basics &amp; Aware Interface</a:t>
          </a:r>
          <a:endParaRPr lang="en-IN" sz="2800" kern="1200" dirty="0"/>
        </a:p>
      </dsp:txBody>
      <dsp:txXfrm>
        <a:off x="20785" y="20785"/>
        <a:ext cx="5028508" cy="668068"/>
      </dsp:txXfrm>
    </dsp:sp>
    <dsp:sp modelId="{C96667BA-12BD-4275-8BEB-CA4E563C5C2C}">
      <dsp:nvSpPr>
        <dsp:cNvPr id="0" name=""/>
        <dsp:cNvSpPr/>
      </dsp:nvSpPr>
      <dsp:spPr>
        <a:xfrm>
          <a:off x="1755555" y="3222355"/>
          <a:ext cx="5877292" cy="709638"/>
        </a:xfrm>
        <a:prstGeom prst="roundRect">
          <a:avLst>
            <a:gd name="adj" fmla="val 10000"/>
          </a:avLst>
        </a:prstGeom>
        <a:gradFill rotWithShape="0">
          <a:gsLst>
            <a:gs pos="0">
              <a:schemeClr val="tx2"/>
            </a:gs>
            <a:gs pos="80000">
              <a:schemeClr val="tx2">
                <a:lumMod val="40000"/>
                <a:lumOff val="60000"/>
              </a:schemeClr>
            </a:gs>
            <a:gs pos="100000">
              <a:schemeClr val="tx2">
                <a:lumMod val="75000"/>
              </a:schemeClr>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Spring Managed Bean Life Cycle</a:t>
          </a:r>
          <a:endParaRPr lang="en-IN" sz="2800" kern="1200" dirty="0"/>
        </a:p>
      </dsp:txBody>
      <dsp:txXfrm>
        <a:off x="1776340" y="3243140"/>
        <a:ext cx="4935568" cy="668068"/>
      </dsp:txXfrm>
    </dsp:sp>
    <dsp:sp modelId="{41C42533-DB4B-4D1F-95E0-E9589F03DB24}">
      <dsp:nvSpPr>
        <dsp:cNvPr id="0" name=""/>
        <dsp:cNvSpPr/>
      </dsp:nvSpPr>
      <dsp:spPr>
        <a:xfrm>
          <a:off x="493167" y="793133"/>
          <a:ext cx="5877292" cy="709638"/>
        </a:xfrm>
        <a:prstGeom prst="roundRect">
          <a:avLst>
            <a:gd name="adj" fmla="val 10000"/>
          </a:avLst>
        </a:prstGeom>
        <a:gradFill rotWithShape="0">
          <a:gsLst>
            <a:gs pos="0">
              <a:schemeClr val="tx2"/>
            </a:gs>
            <a:gs pos="80000">
              <a:schemeClr val="tx2">
                <a:lumMod val="40000"/>
                <a:lumOff val="60000"/>
              </a:schemeClr>
            </a:gs>
            <a:gs pos="100000">
              <a:schemeClr val="tx2">
                <a:lumMod val="75000"/>
              </a:schemeClr>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dirty="0" smtClean="0"/>
            <a:t>Initialisation</a:t>
          </a:r>
          <a:endParaRPr lang="en-IN" sz="2800" kern="1200" dirty="0"/>
        </a:p>
      </dsp:txBody>
      <dsp:txXfrm>
        <a:off x="513952" y="813918"/>
        <a:ext cx="4935568" cy="668068"/>
      </dsp:txXfrm>
    </dsp:sp>
    <dsp:sp modelId="{63215D82-DD1A-4DD1-B37A-7D662BDD81CE}">
      <dsp:nvSpPr>
        <dsp:cNvPr id="0" name=""/>
        <dsp:cNvSpPr/>
      </dsp:nvSpPr>
      <dsp:spPr>
        <a:xfrm>
          <a:off x="936111" y="1638184"/>
          <a:ext cx="5877292" cy="709638"/>
        </a:xfrm>
        <a:prstGeom prst="roundRect">
          <a:avLst>
            <a:gd name="adj" fmla="val 10000"/>
          </a:avLst>
        </a:prstGeom>
        <a:gradFill rotWithShape="0">
          <a:gsLst>
            <a:gs pos="0">
              <a:schemeClr val="tx2"/>
            </a:gs>
            <a:gs pos="80000">
              <a:schemeClr val="tx2">
                <a:lumMod val="40000"/>
                <a:lumOff val="60000"/>
              </a:schemeClr>
            </a:gs>
            <a:gs pos="100000">
              <a:schemeClr val="tx2">
                <a:lumMod val="75000"/>
              </a:schemeClr>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dirty="0" smtClean="0">
              <a:effectLst/>
            </a:rPr>
            <a:t>Destruction</a:t>
          </a:r>
          <a:endParaRPr lang="en-IN" sz="2800" kern="1200" dirty="0"/>
        </a:p>
      </dsp:txBody>
      <dsp:txXfrm>
        <a:off x="956896" y="1658969"/>
        <a:ext cx="4935568" cy="668068"/>
      </dsp:txXfrm>
    </dsp:sp>
    <dsp:sp modelId="{9922F9FA-E926-4352-ADC5-71C83AC91BF1}">
      <dsp:nvSpPr>
        <dsp:cNvPr id="0" name=""/>
        <dsp:cNvSpPr/>
      </dsp:nvSpPr>
      <dsp:spPr>
        <a:xfrm>
          <a:off x="1368123" y="2430268"/>
          <a:ext cx="5877292" cy="709638"/>
        </a:xfrm>
        <a:prstGeom prst="roundRect">
          <a:avLst>
            <a:gd name="adj" fmla="val 10000"/>
          </a:avLst>
        </a:prstGeom>
        <a:gradFill rotWithShape="0">
          <a:gsLst>
            <a:gs pos="0">
              <a:schemeClr val="tx2"/>
            </a:gs>
            <a:gs pos="80000">
              <a:schemeClr val="tx2">
                <a:lumMod val="40000"/>
                <a:lumOff val="60000"/>
              </a:schemeClr>
            </a:gs>
            <a:gs pos="100000">
              <a:schemeClr val="tx2">
                <a:lumMod val="75000"/>
              </a:schemeClr>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 </a:t>
          </a:r>
          <a:r>
            <a:rPr lang="en-IN" sz="2800" kern="1200" dirty="0" smtClean="0"/>
            <a:t>Lazy-Initialisation Mode</a:t>
          </a:r>
          <a:endParaRPr lang="en-IN" sz="2800" kern="1200" dirty="0"/>
        </a:p>
      </dsp:txBody>
      <dsp:txXfrm>
        <a:off x="1388908" y="2451053"/>
        <a:ext cx="4935568" cy="668068"/>
      </dsp:txXfrm>
    </dsp:sp>
    <dsp:sp modelId="{651C0051-19C8-426F-8EF9-85C24F5B4D6A}">
      <dsp:nvSpPr>
        <dsp:cNvPr id="0" name=""/>
        <dsp:cNvSpPr/>
      </dsp:nvSpPr>
      <dsp:spPr>
        <a:xfrm>
          <a:off x="5416027" y="518430"/>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5519812" y="518430"/>
        <a:ext cx="253695" cy="347102"/>
      </dsp:txXfrm>
    </dsp:sp>
    <dsp:sp modelId="{484533EA-79DC-462E-AB3A-24EBC83AFF2F}">
      <dsp:nvSpPr>
        <dsp:cNvPr id="0" name=""/>
        <dsp:cNvSpPr/>
      </dsp:nvSpPr>
      <dsp:spPr>
        <a:xfrm>
          <a:off x="5854916" y="1326630"/>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5958701" y="1326630"/>
        <a:ext cx="253695" cy="347102"/>
      </dsp:txXfrm>
    </dsp:sp>
    <dsp:sp modelId="{8CB695B9-3FF8-4274-A7BB-7A2416160EA7}">
      <dsp:nvSpPr>
        <dsp:cNvPr id="0" name=""/>
        <dsp:cNvSpPr/>
      </dsp:nvSpPr>
      <dsp:spPr>
        <a:xfrm>
          <a:off x="6293805" y="2123002"/>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6397590" y="2123002"/>
        <a:ext cx="253695" cy="347102"/>
      </dsp:txXfrm>
    </dsp:sp>
    <dsp:sp modelId="{2CA9D83A-07DA-4E64-90DB-2EAD8B42AB78}">
      <dsp:nvSpPr>
        <dsp:cNvPr id="0" name=""/>
        <dsp:cNvSpPr/>
      </dsp:nvSpPr>
      <dsp:spPr>
        <a:xfrm>
          <a:off x="6732693" y="2939087"/>
          <a:ext cx="461265" cy="46126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IN" sz="2100" kern="1200" dirty="0"/>
        </a:p>
      </dsp:txBody>
      <dsp:txXfrm>
        <a:off x="6836478" y="2939087"/>
        <a:ext cx="253695" cy="3471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2A1D1-5806-451F-9066-0CD2DFD0869B}" type="datetimeFigureOut">
              <a:rPr lang="en-IN" smtClean="0"/>
              <a:t>13-10-2013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C77357-EB70-4F94-846C-4CA55E05C838}" type="slidenum">
              <a:rPr lang="en-IN" smtClean="0"/>
              <a:t>‹#›</a:t>
            </a:fld>
            <a:endParaRPr lang="en-IN" dirty="0"/>
          </a:p>
        </p:txBody>
      </p:sp>
    </p:spTree>
    <p:extLst>
      <p:ext uri="{BB962C8B-B14F-4D97-AF65-F5344CB8AC3E}">
        <p14:creationId xmlns:p14="http://schemas.microsoft.com/office/powerpoint/2010/main" val="327264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martinfowler.com/bliki/POJO.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atic.springsource.org/spring/docs/3.0.1.RELEASE/api/org/springframework/beans/factory/xml/NamespaceHandlerSupport.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tatic.springsource.org/spring/docs/3.1.0.RELEASE/spring-framework-reference/html/beans.html#beans-factory-method-injection" TargetMode="External"/><Relationship Id="rId2" Type="http://schemas.openxmlformats.org/officeDocument/2006/relationships/slide" Target="../slides/slide68.xml"/><Relationship Id="rId1" Type="http://schemas.openxmlformats.org/officeDocument/2006/relationships/notesMaster" Target="../notesMasters/notesMaster1.xml"/><Relationship Id="rId4" Type="http://schemas.openxmlformats.org/officeDocument/2006/relationships/hyperlink" Target="http://static.springsource.org/spring/docs/3.0.1.RELEASE/spring-framework-reference/html/beans.html#beans-servicelocator" TargetMode="Externa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www.onjava.com/pub/a/onjava/2006/01/25/spring-xml-configuration-best-practices.html" TargetMode="External"/><Relationship Id="rId2" Type="http://schemas.openxmlformats.org/officeDocument/2006/relationships/slide" Target="../slides/slide84.xml"/><Relationship Id="rId1" Type="http://schemas.openxmlformats.org/officeDocument/2006/relationships/notesMaster" Target="../notesMasters/notesMaster1.xml"/><Relationship Id="rId4" Type="http://schemas.openxmlformats.org/officeDocument/2006/relationships/hyperlink" Target="http://gordondickens.com/wordpress/2012/07/30/enterprise-spring-framework-best-practices-part-3-xml-config/"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Servlet</a:t>
            </a:r>
            <a:r>
              <a:rPr lang="en-US" baseline="0" dirty="0" smtClean="0"/>
              <a:t> lifecycle</a:t>
            </a:r>
          </a:p>
          <a:p>
            <a:endParaRPr lang="en-US" baseline="0" dirty="0" smtClean="0"/>
          </a:p>
          <a:p>
            <a:r>
              <a:rPr lang="en-IN" baseline="0" dirty="0" smtClean="0"/>
              <a:t>A Web server is a program that, using the client/server model and the World Wide Web's Hypertext Transfer Protocol ( HTTP ), serves the files that form Web pages to Web users (whose computers contain HTTP clients that forward their requests). Every computer on the Internet that contains a Web site must have a Web server program.</a:t>
            </a:r>
            <a:endParaRPr lang="en-US" baseline="0"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fontAlgn="base"/>
            <a:endParaRPr lang="en-IN" sz="1200" b="0" i="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Show example com.springtraining.coupling1</a:t>
            </a: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com.springtraining.coupling2.factory</a:t>
            </a:r>
          </a:p>
          <a:p>
            <a:endParaRPr lang="en-US" baseline="0"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baseline="0"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baseline="0"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First </a:t>
            </a:r>
            <a:r>
              <a:rPr lang="en-IN" b="1" dirty="0" smtClean="0"/>
              <a:t>Constructor Injection</a:t>
            </a:r>
            <a:r>
              <a:rPr lang="en-IN" dirty="0" smtClean="0"/>
              <a:t> that happens during memory allocation</a:t>
            </a:r>
            <a:br>
              <a:rPr lang="en-IN" dirty="0" smtClean="0"/>
            </a:br>
            <a:r>
              <a:rPr lang="en-IN" dirty="0" smtClean="0"/>
              <a:t>Second </a:t>
            </a:r>
            <a:r>
              <a:rPr lang="en-IN" b="1" dirty="0" smtClean="0"/>
              <a:t>Setter Injection</a:t>
            </a:r>
            <a:r>
              <a:rPr lang="en-IN" dirty="0" smtClean="0"/>
              <a:t> that happens After memory allocation and object Initialization.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Container is responsible</a:t>
            </a:r>
            <a:r>
              <a:rPr lang="en-US" baseline="0" dirty="0" smtClean="0"/>
              <a:t> for injecting the dependencies B &amp; C into A.</a:t>
            </a:r>
          </a:p>
          <a:p>
            <a:r>
              <a:rPr lang="en-US" baseline="0" dirty="0" smtClean="0"/>
              <a:t>Hollywood Principle : Don’t call us, we will call you.</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t>com.springtraining.springbeanfactory</a:t>
            </a:r>
          </a:p>
          <a:p>
            <a:endParaRPr lang="en-IN" dirty="0" smtClean="0"/>
          </a:p>
          <a:p>
            <a:r>
              <a:rPr lang="en-IN" dirty="0" smtClean="0"/>
              <a:t>DI/IOC is a process whereby objects define their dependencies</a:t>
            </a:r>
          </a:p>
          <a:p>
            <a:pPr marL="285750" indent="-285750">
              <a:buFont typeface="Wingdings" pitchFamily="2" charset="2"/>
              <a:buChar char="Ø"/>
            </a:pPr>
            <a:r>
              <a:rPr lang="en-IN" dirty="0" smtClean="0"/>
              <a:t>Constructor arguments</a:t>
            </a:r>
          </a:p>
          <a:p>
            <a:pPr marL="285750" indent="-285750">
              <a:buFont typeface="Wingdings" pitchFamily="2" charset="2"/>
              <a:buChar char="Ø"/>
            </a:pPr>
            <a:r>
              <a:rPr lang="en-IN" dirty="0" smtClean="0"/>
              <a:t>Arguments to a factory method</a:t>
            </a:r>
          </a:p>
          <a:p>
            <a:pPr marL="285750" indent="-285750">
              <a:buFont typeface="Wingdings" pitchFamily="2" charset="2"/>
              <a:buChar char="Ø"/>
            </a:pPr>
            <a:r>
              <a:rPr lang="en-IN" dirty="0" smtClean="0"/>
              <a:t>properties that are set on the object instance after it is constructed or returned from a factory method. </a:t>
            </a:r>
          </a:p>
          <a:p>
            <a:r>
              <a:rPr lang="en-IN" dirty="0" smtClean="0"/>
              <a:t>The container then </a:t>
            </a:r>
            <a:r>
              <a:rPr lang="en-IN" i="1" dirty="0" smtClean="0"/>
              <a:t>injects</a:t>
            </a:r>
            <a:r>
              <a:rPr lang="en-IN" dirty="0" smtClean="0"/>
              <a:t> those dependencies when it creates the bean</a:t>
            </a: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t>JavaBeans are reusable software components for Java. Practically, they are classes that encapsulate many objects into a single object (the bean). They are </a:t>
            </a:r>
            <a:r>
              <a:rPr lang="en-IN" dirty="0" err="1" smtClean="0"/>
              <a:t>serializable</a:t>
            </a:r>
            <a:r>
              <a:rPr lang="en-IN" dirty="0" smtClean="0"/>
              <a:t>, have a 0-argument constructor, and allow access to properties using getter and setter methods.</a:t>
            </a:r>
          </a:p>
          <a:p>
            <a:endParaRPr lang="en-US" dirty="0" smtClean="0"/>
          </a:p>
          <a:p>
            <a:r>
              <a:rPr lang="en-IN" dirty="0" smtClean="0">
                <a:hlinkClick r:id="rId3"/>
              </a:rPr>
              <a:t>http://www.martinfowler.com/bliki/POJO.html</a:t>
            </a:r>
            <a:endParaRPr lang="en-IN" dirty="0" smtClean="0"/>
          </a:p>
          <a:p>
            <a:endParaRPr lang="en-US" dirty="0" smtClean="0"/>
          </a:p>
          <a:p>
            <a:r>
              <a:rPr lang="en-US" dirty="0" smtClean="0"/>
              <a:t>Shouldn’t</a:t>
            </a:r>
            <a:r>
              <a:rPr lang="en-US" baseline="0" dirty="0" smtClean="0"/>
              <a:t> ideally extend, implement &amp; annotate any other class.</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http://static.springsource.org/spring/docs/3.0.1.RELEASE/api/org/springframework/beans/factory/xml/NamespaceHandlerSupport.html</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t>DI/IOC is a process whereby objects define their dependencies</a:t>
            </a:r>
          </a:p>
          <a:p>
            <a:pPr marL="285750" indent="-285750">
              <a:buFont typeface="Wingdings" pitchFamily="2" charset="2"/>
              <a:buChar char="Ø"/>
            </a:pPr>
            <a:r>
              <a:rPr lang="en-IN" dirty="0" smtClean="0"/>
              <a:t>Constructor arguments</a:t>
            </a:r>
          </a:p>
          <a:p>
            <a:pPr marL="285750" indent="-285750">
              <a:buFont typeface="Wingdings" pitchFamily="2" charset="2"/>
              <a:buChar char="Ø"/>
            </a:pPr>
            <a:r>
              <a:rPr lang="en-IN" dirty="0" smtClean="0"/>
              <a:t>Arguments to a factory method</a:t>
            </a:r>
          </a:p>
          <a:p>
            <a:pPr marL="285750" indent="-285750">
              <a:buFont typeface="Wingdings" pitchFamily="2" charset="2"/>
              <a:buChar char="Ø"/>
            </a:pPr>
            <a:r>
              <a:rPr lang="en-IN" dirty="0" smtClean="0"/>
              <a:t>properties that are set on the object instance after it is constructed or returned from a factory method. </a:t>
            </a:r>
          </a:p>
          <a:p>
            <a:r>
              <a:rPr lang="en-IN" dirty="0" smtClean="0"/>
              <a:t>The container then </a:t>
            </a:r>
            <a:r>
              <a:rPr lang="en-IN" i="1" dirty="0" smtClean="0"/>
              <a:t>injects</a:t>
            </a:r>
            <a:r>
              <a:rPr lang="en-IN" dirty="0" smtClean="0"/>
              <a:t> those dependencies when it creates the bean</a:t>
            </a: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sz="1200" b="0" i="0" kern="1200" dirty="0" smtClean="0">
                <a:solidFill>
                  <a:schemeClr val="tx1"/>
                </a:solidFill>
                <a:effectLst/>
                <a:latin typeface="+mn-lt"/>
                <a:ea typeface="+mn-ea"/>
                <a:cs typeface="+mn-cs"/>
              </a:rPr>
              <a:t>This means that it must start with a letter or underscore, and can only contain letters, digits, underscores, hyphens, and periods.</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Here c will be set to 12 but a and b should be non null.</a:t>
            </a:r>
          </a:p>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Parent is like protected access</a:t>
            </a:r>
            <a:r>
              <a:rPr lang="en-US" baseline="0" dirty="0" smtClean="0"/>
              <a:t> modifier…is used to get bean from parent context</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sz="1200" b="0" i="0" kern="1200" dirty="0" smtClean="0">
                <a:solidFill>
                  <a:schemeClr val="tx1"/>
                </a:solidFill>
                <a:effectLst/>
                <a:latin typeface="+mn-lt"/>
                <a:ea typeface="+mn-ea"/>
                <a:cs typeface="+mn-cs"/>
              </a:rPr>
              <a:t>In lookup method injection container injects methods only for those methods which return a Spring managed bean.</a:t>
            </a:r>
            <a:r>
              <a:rPr lang="en-IN" dirty="0" smtClean="0"/>
              <a:t/>
            </a:r>
            <a:br>
              <a:rPr lang="en-IN" dirty="0" smtClean="0"/>
            </a:br>
            <a:r>
              <a:rPr lang="en-IN" sz="1200" b="0" i="0" kern="1200" dirty="0" smtClean="0">
                <a:solidFill>
                  <a:schemeClr val="tx1"/>
                </a:solidFill>
                <a:effectLst/>
                <a:latin typeface="+mn-lt"/>
                <a:ea typeface="+mn-ea"/>
                <a:cs typeface="+mn-cs"/>
              </a:rPr>
              <a:t>Client class must have the following prototype of method to be injected</a:t>
            </a:r>
            <a:r>
              <a:rPr lang="en-IN" dirty="0" smtClean="0"/>
              <a:t/>
            </a:r>
            <a:br>
              <a:rPr lang="en-IN" dirty="0" smtClean="0"/>
            </a:br>
            <a:r>
              <a:rPr lang="en-IN" sz="1200" b="0" i="0" kern="1200" dirty="0" smtClean="0">
                <a:solidFill>
                  <a:schemeClr val="tx1"/>
                </a:solidFill>
                <a:effectLst/>
                <a:latin typeface="+mn-lt"/>
                <a:ea typeface="+mn-ea"/>
                <a:cs typeface="+mn-cs"/>
              </a:rPr>
              <a:t>&lt;</a:t>
            </a:r>
            <a:r>
              <a:rPr lang="en-IN" sz="1200" b="0" i="0" kern="1200" dirty="0" err="1" smtClean="0">
                <a:solidFill>
                  <a:schemeClr val="tx1"/>
                </a:solidFill>
                <a:effectLst/>
                <a:latin typeface="+mn-lt"/>
                <a:ea typeface="+mn-ea"/>
                <a:cs typeface="+mn-cs"/>
              </a:rPr>
              <a:t>public|protected</a:t>
            </a:r>
            <a:r>
              <a:rPr lang="en-IN" sz="1200" b="0" i="0" kern="1200" dirty="0" smtClean="0">
                <a:solidFill>
                  <a:schemeClr val="tx1"/>
                </a:solidFill>
                <a:effectLst/>
                <a:latin typeface="+mn-lt"/>
                <a:ea typeface="+mn-ea"/>
                <a:cs typeface="+mn-cs"/>
              </a:rPr>
              <a:t>&gt; [abstract] &lt;return-type&gt; </a:t>
            </a:r>
            <a:r>
              <a:rPr lang="en-IN" sz="1200" b="0" i="0" kern="1200" dirty="0" err="1" smtClean="0">
                <a:solidFill>
                  <a:schemeClr val="tx1"/>
                </a:solidFill>
                <a:effectLst/>
                <a:latin typeface="+mn-lt"/>
                <a:ea typeface="+mn-ea"/>
                <a:cs typeface="+mn-cs"/>
              </a:rPr>
              <a:t>nameOfTheMethod</a:t>
            </a:r>
            <a:r>
              <a:rPr lang="en-IN" sz="1200" b="0" i="0" kern="1200" dirty="0" smtClean="0">
                <a:solidFill>
                  <a:schemeClr val="tx1"/>
                </a:solidFill>
                <a:effectLst/>
                <a:latin typeface="+mn-lt"/>
                <a:ea typeface="+mn-ea"/>
                <a:cs typeface="+mn-cs"/>
              </a:rPr>
              <a:t>(); (i.e. public or protected, concrete or </a:t>
            </a:r>
            <a:r>
              <a:rPr lang="en-IN" sz="1200" b="0" i="0" kern="1200" dirty="0" err="1" smtClean="0">
                <a:solidFill>
                  <a:schemeClr val="tx1"/>
                </a:solidFill>
                <a:effectLst/>
                <a:latin typeface="+mn-lt"/>
                <a:ea typeface="+mn-ea"/>
                <a:cs typeface="+mn-cs"/>
              </a:rPr>
              <a:t>abstract,return</a:t>
            </a:r>
            <a:r>
              <a:rPr lang="en-IN" sz="1200" b="0" i="0" kern="1200" dirty="0" smtClean="0">
                <a:solidFill>
                  <a:schemeClr val="tx1"/>
                </a:solidFill>
                <a:effectLst/>
                <a:latin typeface="+mn-lt"/>
                <a:ea typeface="+mn-ea"/>
                <a:cs typeface="+mn-cs"/>
              </a:rPr>
              <a:t> type, no argument)</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t>globalSession</a:t>
            </a:r>
            <a:r>
              <a:rPr lang="en-IN" sz="1200" b="0" i="0" kern="1200" dirty="0" smtClean="0">
                <a:solidFill>
                  <a:schemeClr val="tx1"/>
                </a:solidFill>
                <a:effectLst/>
                <a:latin typeface="+mn-lt"/>
                <a:ea typeface="+mn-ea"/>
                <a:cs typeface="+mn-cs"/>
              </a:rPr>
              <a:t> is something which is connected to Portlet applications. When your application works in Portlet container it is built of some amount of portlets. Each portlet has its own session, but if your want to store variables global for all portlets in your application than you should store them in</a:t>
            </a:r>
            <a:r>
              <a:rPr lang="en-IN" dirty="0" smtClean="0"/>
              <a:t>globalSession</a:t>
            </a:r>
            <a:r>
              <a:rPr lang="en-IN" sz="1200" b="0" i="0" kern="1200" dirty="0" smtClean="0">
                <a:solidFill>
                  <a:schemeClr val="tx1"/>
                </a:solidFill>
                <a:effectLst/>
                <a:latin typeface="+mn-lt"/>
                <a:ea typeface="+mn-ea"/>
                <a:cs typeface="+mn-cs"/>
              </a:rPr>
              <a:t>. This scope doesn't have any special effect different from </a:t>
            </a:r>
            <a:r>
              <a:rPr lang="en-IN" dirty="0" smtClean="0"/>
              <a:t>session</a:t>
            </a:r>
            <a:r>
              <a:rPr lang="en-IN" sz="1200" b="0" i="0" kern="1200" dirty="0" smtClean="0">
                <a:solidFill>
                  <a:schemeClr val="tx1"/>
                </a:solidFill>
                <a:effectLst/>
                <a:latin typeface="+mn-lt"/>
                <a:ea typeface="+mn-ea"/>
                <a:cs typeface="+mn-cs"/>
              </a:rPr>
              <a:t> scope in Servlet based applications.</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t>DI/IOC is a process whereby objects define their dependencies</a:t>
            </a:r>
          </a:p>
          <a:p>
            <a:pPr marL="285750" indent="-285750">
              <a:buFont typeface="Wingdings" pitchFamily="2" charset="2"/>
              <a:buChar char="Ø"/>
            </a:pPr>
            <a:r>
              <a:rPr lang="en-IN" dirty="0" smtClean="0"/>
              <a:t>Constructor arguments</a:t>
            </a:r>
          </a:p>
          <a:p>
            <a:pPr marL="285750" indent="-285750">
              <a:buFont typeface="Wingdings" pitchFamily="2" charset="2"/>
              <a:buChar char="Ø"/>
            </a:pPr>
            <a:r>
              <a:rPr lang="en-IN" dirty="0" smtClean="0"/>
              <a:t>Arguments to a factory method</a:t>
            </a:r>
          </a:p>
          <a:p>
            <a:pPr marL="285750" indent="-285750">
              <a:buFont typeface="Wingdings" pitchFamily="2" charset="2"/>
              <a:buChar char="Ø"/>
            </a:pPr>
            <a:r>
              <a:rPr lang="en-IN" dirty="0" smtClean="0"/>
              <a:t>properties that are set on the object instance after it is constructed or returned from a factory method. </a:t>
            </a:r>
          </a:p>
          <a:p>
            <a:r>
              <a:rPr lang="en-IN" dirty="0" smtClean="0"/>
              <a:t>The container then </a:t>
            </a:r>
            <a:r>
              <a:rPr lang="en-IN" i="1" dirty="0" smtClean="0"/>
              <a:t>injects</a:t>
            </a:r>
            <a:r>
              <a:rPr lang="en-IN" dirty="0" smtClean="0"/>
              <a:t> those dependencies when it creates the bean</a:t>
            </a: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t>DI/IOC is a process whereby objects define their dependencies</a:t>
            </a:r>
          </a:p>
          <a:p>
            <a:pPr marL="285750" indent="-285750">
              <a:buFont typeface="Wingdings" pitchFamily="2" charset="2"/>
              <a:buChar char="Ø"/>
            </a:pPr>
            <a:r>
              <a:rPr lang="en-IN" dirty="0" smtClean="0"/>
              <a:t>Constructor arguments</a:t>
            </a:r>
          </a:p>
          <a:p>
            <a:pPr marL="285750" indent="-285750">
              <a:buFont typeface="Wingdings" pitchFamily="2" charset="2"/>
              <a:buChar char="Ø"/>
            </a:pPr>
            <a:r>
              <a:rPr lang="en-IN" dirty="0" smtClean="0"/>
              <a:t>Arguments to a factory method</a:t>
            </a:r>
          </a:p>
          <a:p>
            <a:pPr marL="285750" indent="-285750">
              <a:buFont typeface="Wingdings" pitchFamily="2" charset="2"/>
              <a:buChar char="Ø"/>
            </a:pPr>
            <a:r>
              <a:rPr lang="en-IN" dirty="0" smtClean="0"/>
              <a:t>properties that are set on the object instance after it is constructed or returned from a factory method. </a:t>
            </a:r>
          </a:p>
          <a:p>
            <a:r>
              <a:rPr lang="en-IN" dirty="0" smtClean="0"/>
              <a:t>The container then </a:t>
            </a:r>
            <a:r>
              <a:rPr lang="en-IN" i="1" dirty="0" smtClean="0"/>
              <a:t>injects</a:t>
            </a:r>
            <a:r>
              <a:rPr lang="en-IN" dirty="0" smtClean="0"/>
              <a:t> those dependencies when it creates the bean</a:t>
            </a: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t>If you need a new instance of a prototype bean at runtime more than once, see </a:t>
            </a:r>
            <a:r>
              <a:rPr lang="en-IN" dirty="0" smtClean="0">
                <a:hlinkClick r:id="rId3" tooltip="4.4.6 Method injection"/>
              </a:rPr>
              <a:t>Section 4.4.6, “Method injection”</a:t>
            </a:r>
            <a:endParaRPr lang="en-IN" dirty="0" smtClean="0"/>
          </a:p>
          <a:p>
            <a:r>
              <a:rPr lang="en-IN" dirty="0" smtClean="0">
                <a:hlinkClick r:id="rId4"/>
              </a:rPr>
              <a:t>Glue code and the evil singleton</a:t>
            </a:r>
            <a:endParaRPr lang="en-IN" dirty="0" smtClean="0"/>
          </a:p>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baseline="0"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sz="1200" b="0" i="0" kern="1200" dirty="0" smtClean="0">
                <a:solidFill>
                  <a:schemeClr val="tx1"/>
                </a:solidFill>
                <a:effectLst/>
                <a:latin typeface="+mn-lt"/>
                <a:ea typeface="+mn-ea"/>
                <a:cs typeface="+mn-cs"/>
              </a:rPr>
              <a:t>You cannot autowire so-called simple properties such as primitives, Strings, and Classes (and arrays of such simple properties). This limitation is by-design.</a:t>
            </a:r>
          </a:p>
          <a:p>
            <a:r>
              <a:rPr lang="en-IN" sz="1200" b="0" i="0" kern="1200" dirty="0" smtClean="0">
                <a:solidFill>
                  <a:schemeClr val="tx1"/>
                </a:solidFill>
                <a:effectLst/>
                <a:latin typeface="+mn-lt"/>
                <a:ea typeface="+mn-ea"/>
                <a:cs typeface="+mn-cs"/>
              </a:rPr>
              <a:t>Check if the given type represents a "simple" property: a primitive, a String or other CharSequence, a Number, a Date, a URI, a URL, a Locale, a Class, or a corresponding array.Check if the given type represents a "simple" property: a primitive, a String or other CharSequence, a Number, a Date, a URI, a URL, a </a:t>
            </a:r>
            <a:r>
              <a:rPr lang="en-IN" sz="1200" b="1" i="1" kern="1200" dirty="0" smtClean="0">
                <a:solidFill>
                  <a:schemeClr val="tx1"/>
                </a:solidFill>
                <a:effectLst/>
                <a:latin typeface="+mn-lt"/>
                <a:ea typeface="+mn-ea"/>
                <a:cs typeface="+mn-cs"/>
              </a:rPr>
              <a:t>Locale</a:t>
            </a:r>
            <a:r>
              <a:rPr lang="en-IN" sz="1200" b="0" i="0" kern="1200" dirty="0" smtClean="0">
                <a:solidFill>
                  <a:schemeClr val="tx1"/>
                </a:solidFill>
                <a:effectLst/>
                <a:latin typeface="+mn-lt"/>
                <a:ea typeface="+mn-ea"/>
                <a:cs typeface="+mn-cs"/>
              </a:rPr>
              <a:t>, a Class, or a corresponding array.</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Post property set</a:t>
            </a: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Post property set</a:t>
            </a: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sz="1200" b="0" i="0" kern="1200" dirty="0" smtClean="0">
                <a:solidFill>
                  <a:schemeClr val="tx1"/>
                </a:solidFill>
                <a:effectLst/>
                <a:latin typeface="+mn-lt"/>
                <a:ea typeface="+mn-ea"/>
                <a:cs typeface="+mn-cs"/>
              </a:rPr>
              <a:t>Generally, this pre-instantiation is desirable, because errors in the configuration or surrounding environment are discovered immediately, as opposed to hours or even days later. When this behavior is </a:t>
            </a:r>
            <a:r>
              <a:rPr lang="en-IN" sz="1200" b="0" i="1" kern="1200" dirty="0" smtClean="0">
                <a:solidFill>
                  <a:schemeClr val="tx1"/>
                </a:solidFill>
                <a:effectLst/>
                <a:latin typeface="+mn-lt"/>
                <a:ea typeface="+mn-ea"/>
                <a:cs typeface="+mn-cs"/>
              </a:rPr>
              <a:t>not</a:t>
            </a:r>
            <a:r>
              <a:rPr lang="en-IN" sz="1200" b="0" i="0" kern="1200" dirty="0" smtClean="0">
                <a:solidFill>
                  <a:schemeClr val="tx1"/>
                </a:solidFill>
                <a:effectLst/>
                <a:latin typeface="+mn-lt"/>
                <a:ea typeface="+mn-ea"/>
                <a:cs typeface="+mn-cs"/>
              </a:rPr>
              <a:t> desirable, you can prevent pre-instantiation of a singleton bean by marking the bean definition as lazy-initialized.</a:t>
            </a:r>
          </a:p>
          <a:p>
            <a:endParaRPr lang="en-US"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default behavior for ApplicationContext implementations is to eagerly pre-instantiate all singleton beans at </a:t>
            </a:r>
            <a:r>
              <a:rPr lang="en-IN" sz="1200" b="0" i="0" kern="1200" dirty="0" err="1" smtClean="0">
                <a:solidFill>
                  <a:schemeClr val="tx1"/>
                </a:solidFill>
                <a:effectLst/>
                <a:latin typeface="+mn-lt"/>
                <a:ea typeface="+mn-ea"/>
                <a:cs typeface="+mn-cs"/>
              </a:rPr>
              <a:t>startup</a:t>
            </a:r>
            <a:r>
              <a:rPr lang="en-IN" sz="1200" b="0" i="0" kern="1200" dirty="0" smtClean="0">
                <a:solidFill>
                  <a:schemeClr val="tx1"/>
                </a:solidFill>
                <a:effectLst/>
                <a:latin typeface="+mn-lt"/>
                <a:ea typeface="+mn-ea"/>
                <a:cs typeface="+mn-cs"/>
              </a:rPr>
              <a:t>. Pre-instantiation means that an ApplicationContext will eagerly create and configure all of its singleton beans as part of its initialization process. Generally this is a good thing, because it means that any errors in the configuration or in the surrounding environment will be discovered immediately (as opposed to possibly hours or even days down the line).</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fontAlgn="base"/>
            <a:r>
              <a:rPr lang="en-IN" sz="1200" b="0" i="0" kern="1200" dirty="0" smtClean="0">
                <a:solidFill>
                  <a:schemeClr val="tx1"/>
                </a:solidFill>
                <a:effectLst/>
                <a:latin typeface="+mn-lt"/>
                <a:ea typeface="+mn-ea"/>
                <a:cs typeface="+mn-cs"/>
              </a:rPr>
              <a:t>Web server receives HTTP request</a:t>
            </a:r>
          </a:p>
          <a:p>
            <a:pPr fontAlgn="base"/>
            <a:r>
              <a:rPr lang="en-IN" sz="1200" b="0" i="0" kern="1200" dirty="0" smtClean="0">
                <a:solidFill>
                  <a:schemeClr val="tx1"/>
                </a:solidFill>
                <a:effectLst/>
                <a:latin typeface="+mn-lt"/>
                <a:ea typeface="+mn-ea"/>
                <a:cs typeface="+mn-cs"/>
              </a:rPr>
              <a:t>Web server forwards the request to servlet container</a:t>
            </a:r>
          </a:p>
          <a:p>
            <a:pPr fontAlgn="base"/>
            <a:r>
              <a:rPr lang="en-IN" sz="1200" b="0" i="0" kern="1200" dirty="0" smtClean="0">
                <a:solidFill>
                  <a:schemeClr val="tx1"/>
                </a:solidFill>
                <a:effectLst/>
                <a:latin typeface="+mn-lt"/>
                <a:ea typeface="+mn-ea"/>
                <a:cs typeface="+mn-cs"/>
              </a:rPr>
              <a:t>The servlet is dynamically retrieved and loaded into the address space of the container, if it is not in the container.</a:t>
            </a:r>
          </a:p>
          <a:p>
            <a:pPr fontAlgn="base"/>
            <a:r>
              <a:rPr lang="en-IN" sz="1200" b="0" i="0" kern="1200" dirty="0" smtClean="0">
                <a:solidFill>
                  <a:schemeClr val="tx1"/>
                </a:solidFill>
                <a:effectLst/>
                <a:latin typeface="+mn-lt"/>
                <a:ea typeface="+mn-ea"/>
                <a:cs typeface="+mn-cs"/>
              </a:rPr>
              <a:t>The container invokes the </a:t>
            </a:r>
            <a:r>
              <a:rPr lang="en-IN" sz="1200" b="0" i="0" kern="1200" dirty="0" err="1" smtClean="0">
                <a:solidFill>
                  <a:schemeClr val="tx1"/>
                </a:solidFill>
                <a:effectLst/>
                <a:latin typeface="+mn-lt"/>
                <a:ea typeface="+mn-ea"/>
                <a:cs typeface="+mn-cs"/>
              </a:rPr>
              <a:t>init</a:t>
            </a:r>
            <a:r>
              <a:rPr lang="en-IN" sz="1200" b="0" i="0" kern="1200" dirty="0" smtClean="0">
                <a:solidFill>
                  <a:schemeClr val="tx1"/>
                </a:solidFill>
                <a:effectLst/>
                <a:latin typeface="+mn-lt"/>
                <a:ea typeface="+mn-ea"/>
                <a:cs typeface="+mn-cs"/>
              </a:rPr>
              <a:t>() method of the servlet for initialization(invoked once when the servlet is loaded first time)</a:t>
            </a:r>
          </a:p>
          <a:p>
            <a:pPr fontAlgn="base"/>
            <a:r>
              <a:rPr lang="en-IN" sz="1200" b="0" i="0" kern="1200" dirty="0" smtClean="0">
                <a:solidFill>
                  <a:schemeClr val="tx1"/>
                </a:solidFill>
                <a:effectLst/>
                <a:latin typeface="+mn-lt"/>
                <a:ea typeface="+mn-ea"/>
                <a:cs typeface="+mn-cs"/>
              </a:rPr>
              <a:t>The container invokes the service() method of the servlet to process the HTTP request, i.e., read data in the request and formulate a response. The servlet remains in the container’s address space and can process other HTTP requests.</a:t>
            </a:r>
          </a:p>
          <a:p>
            <a:pPr fontAlgn="base"/>
            <a:r>
              <a:rPr lang="en-IN" sz="1200" b="0" i="0" kern="1200" dirty="0" smtClean="0">
                <a:solidFill>
                  <a:schemeClr val="tx1"/>
                </a:solidFill>
                <a:effectLst/>
                <a:latin typeface="+mn-lt"/>
                <a:ea typeface="+mn-ea"/>
                <a:cs typeface="+mn-cs"/>
              </a:rPr>
              <a:t>Web server return the dynamically generated results to the correct location</a:t>
            </a:r>
            <a:endParaRPr lang="en-IN" sz="1200" b="0" i="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sz="1200" b="0" i="0" kern="1200" dirty="0" smtClean="0">
                <a:solidFill>
                  <a:schemeClr val="tx1"/>
                </a:solidFill>
                <a:effectLst/>
                <a:latin typeface="+mn-lt"/>
                <a:ea typeface="+mn-ea"/>
                <a:cs typeface="+mn-cs"/>
              </a:rPr>
              <a:t>The name(Aware) is just a convention on Spring meaning that some special framework object is going to be injected to that class if it is managed by the framework.</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hlinkClick r:id="rId3"/>
              </a:rPr>
              <a:t>http://www.onjava.com/pub/a/onjava/2006/01/25/spring-xml-configuration-best-practices.html</a:t>
            </a:r>
            <a:endParaRPr lang="en-IN" dirty="0" smtClean="0"/>
          </a:p>
          <a:p>
            <a:endParaRPr lang="en-US" dirty="0" smtClean="0"/>
          </a:p>
          <a:p>
            <a:r>
              <a:rPr lang="en-IN" dirty="0" smtClean="0">
                <a:hlinkClick r:id="rId4"/>
              </a:rPr>
              <a:t>http://gordondickens.com/wordpress/2012/07/30/enterprise-spring-framework-best-practices-part-3-xml-config/</a:t>
            </a:r>
            <a:endParaRPr lang="en-US" dirty="0" smtClean="0"/>
          </a:p>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Servlet</a:t>
            </a:r>
            <a:r>
              <a:rPr lang="en-US" baseline="0" dirty="0" smtClean="0"/>
              <a:t> lifecycle</a:t>
            </a:r>
          </a:p>
          <a:p>
            <a:endParaRPr lang="en-US" baseline="0" dirty="0" smtClean="0"/>
          </a:p>
          <a:p>
            <a:r>
              <a:rPr lang="en-IN" baseline="0" dirty="0" smtClean="0"/>
              <a:t>A Web server is a program that, using the client/server model and the World Wide Web's Hypertext Transfer Protocol ( HTTP ), serves the files that form Web pages to Web users (whose computers contain HTTP clients that forward their requests). Every computer on the Internet that contains a Web site must have a Web server program.</a:t>
            </a:r>
            <a:endParaRPr lang="en-US" baseline="0"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6" y="1"/>
            <a:ext cx="9100457" cy="5159828"/>
          </a:xfrm>
          <a:prstGeom prst="rect">
            <a:avLst/>
          </a:prstGeom>
        </p:spPr>
      </p:pic>
      <p:sp>
        <p:nvSpPr>
          <p:cNvPr id="2" name="Title 1"/>
          <p:cNvSpPr>
            <a:spLocks noGrp="1"/>
          </p:cNvSpPr>
          <p:nvPr>
            <p:ph type="ctrTitle" hasCustomPrompt="1"/>
          </p:nvPr>
        </p:nvSpPr>
        <p:spPr>
          <a:xfrm>
            <a:off x="2590800" y="1714501"/>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938"/>
            <a:ext cx="3721619"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19590259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5546378"/>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97564736"/>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6" y="1"/>
            <a:ext cx="9100457" cy="5159828"/>
          </a:xfrm>
          <a:prstGeom prst="rect">
            <a:avLst/>
          </a:prstGeom>
        </p:spPr>
      </p:pic>
      <p:sp>
        <p:nvSpPr>
          <p:cNvPr id="3" name="Date Placeholder 3"/>
          <p:cNvSpPr>
            <a:spLocks noGrp="1"/>
          </p:cNvSpPr>
          <p:nvPr>
            <p:ph type="dt" sz="half" idx="10"/>
          </p:nvPr>
        </p:nvSpPr>
        <p:spPr>
          <a:xfrm>
            <a:off x="762000" y="4767264"/>
            <a:ext cx="2133600" cy="273844"/>
          </a:xfrm>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4767264"/>
            <a:ext cx="2895600" cy="273844"/>
          </a:xfrm>
        </p:spPr>
        <p:txBody>
          <a:bodyPr/>
          <a:lstStyle/>
          <a:p>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4767264"/>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7819944"/>
      </p:ext>
    </p:extLst>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6" y="1"/>
            <a:ext cx="9100457" cy="5159828"/>
          </a:xfrm>
          <a:prstGeom prst="rect">
            <a:avLst/>
          </a:prstGeom>
        </p:spPr>
      </p:pic>
      <p:sp>
        <p:nvSpPr>
          <p:cNvPr id="2" name="Title 1"/>
          <p:cNvSpPr>
            <a:spLocks noGrp="1"/>
          </p:cNvSpPr>
          <p:nvPr>
            <p:ph type="ctrTitle" hasCustomPrompt="1"/>
          </p:nvPr>
        </p:nvSpPr>
        <p:spPr>
          <a:xfrm>
            <a:off x="2590800" y="1714501"/>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938"/>
            <a:ext cx="3721619"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988798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6" y="1"/>
            <a:ext cx="9100457" cy="5159828"/>
          </a:xfrm>
          <a:prstGeom prst="rect">
            <a:avLst/>
          </a:prstGeom>
        </p:spPr>
      </p:pic>
      <p:sp>
        <p:nvSpPr>
          <p:cNvPr id="3" name="Date Placeholder 3"/>
          <p:cNvSpPr>
            <a:spLocks noGrp="1"/>
          </p:cNvSpPr>
          <p:nvPr>
            <p:ph type="dt" sz="half" idx="10"/>
          </p:nvPr>
        </p:nvSpPr>
        <p:spPr>
          <a:xfrm>
            <a:off x="762000" y="4767264"/>
            <a:ext cx="2133600" cy="273844"/>
          </a:xfrm>
        </p:spPr>
        <p:txBody>
          <a:bodyPr/>
          <a:lstStyle/>
          <a:p>
            <a:fld id="{757B281C-5159-4971-8228-52B9A72E9ED2}" type="datetimeFigureOut">
              <a:rPr lang="en-US" smtClean="0"/>
              <a:pPr/>
              <a:t>10/13/2013</a:t>
            </a:fld>
            <a:endParaRPr lang="en-US" dirty="0"/>
          </a:p>
        </p:txBody>
      </p:sp>
      <p:sp>
        <p:nvSpPr>
          <p:cNvPr id="4" name="Footer Placeholder 4"/>
          <p:cNvSpPr>
            <a:spLocks noGrp="1"/>
          </p:cNvSpPr>
          <p:nvPr>
            <p:ph type="ftr" sz="quarter" idx="11"/>
          </p:nvPr>
        </p:nvSpPr>
        <p:spPr>
          <a:xfrm>
            <a:off x="3352800" y="4767264"/>
            <a:ext cx="2895600" cy="273844"/>
          </a:xfrm>
        </p:spPr>
        <p:txBody>
          <a:bodyPr/>
          <a:lstStyle/>
          <a:p>
            <a:endParaRPr lang="en-US" dirty="0"/>
          </a:p>
        </p:txBody>
      </p:sp>
      <p:sp>
        <p:nvSpPr>
          <p:cNvPr id="5" name="Slide Number Placeholder 5"/>
          <p:cNvSpPr>
            <a:spLocks noGrp="1"/>
          </p:cNvSpPr>
          <p:nvPr>
            <p:ph type="sldNum" sz="quarter" idx="12"/>
          </p:nvPr>
        </p:nvSpPr>
        <p:spPr>
          <a:xfrm>
            <a:off x="6705600" y="4767264"/>
            <a:ext cx="2133600" cy="273844"/>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4818749"/>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6" y="1"/>
            <a:ext cx="9100457" cy="5159828"/>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513474" y="-3529239"/>
            <a:ext cx="2114550" cy="9173031"/>
          </a:xfrm>
          <a:prstGeom prst="rect">
            <a:avLst/>
          </a:prstGeom>
        </p:spPr>
      </p:pic>
      <p:sp>
        <p:nvSpPr>
          <p:cNvPr id="2" name="Title 1"/>
          <p:cNvSpPr>
            <a:spLocks noGrp="1"/>
          </p:cNvSpPr>
          <p:nvPr>
            <p:ph type="title" hasCustomPrompt="1"/>
          </p:nvPr>
        </p:nvSpPr>
        <p:spPr>
          <a:xfrm>
            <a:off x="4572000" y="2286001"/>
            <a:ext cx="4343400" cy="1021556"/>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4000500"/>
            <a:ext cx="2133600" cy="74295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11911499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02224"/>
            <a:ext cx="8077200" cy="85725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97311"/>
            <a:ext cx="8077200" cy="3223022"/>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4767264"/>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78311347"/>
      </p:ext>
    </p:extLst>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910078"/>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1"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23219343"/>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1" y="20478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0924292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7627551"/>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5644569"/>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05980"/>
            <a:ext cx="58674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150303"/>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6" y="1"/>
            <a:ext cx="9100457" cy="5159828"/>
          </a:xfrm>
          <a:prstGeom prst="rect">
            <a:avLst/>
          </a:prstGeom>
        </p:spPr>
      </p:pic>
      <p:sp>
        <p:nvSpPr>
          <p:cNvPr id="2" name="Title Placeholder 1"/>
          <p:cNvSpPr>
            <a:spLocks noGrp="1"/>
          </p:cNvSpPr>
          <p:nvPr>
            <p:ph type="title"/>
          </p:nvPr>
        </p:nvSpPr>
        <p:spPr>
          <a:xfrm>
            <a:off x="762000" y="205979"/>
            <a:ext cx="80772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200151"/>
            <a:ext cx="8077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solidFill>
                  <a:prstClr val="black">
                    <a:tint val="75000"/>
                  </a:prstClr>
                </a:solidFill>
              </a:rPr>
              <a:pPr/>
              <a:t>10/13/2013</a:t>
            </a:fld>
            <a:endParaRPr lang="en-US" dirty="0">
              <a:solidFill>
                <a:prstClr val="black">
                  <a:tint val="75000"/>
                </a:prstClr>
              </a:solidFill>
            </a:endParaRPr>
          </a:p>
        </p:txBody>
      </p:sp>
      <p:sp>
        <p:nvSpPr>
          <p:cNvPr id="5" name="Footer Placeholder 4"/>
          <p:cNvSpPr>
            <a:spLocks noGrp="1"/>
          </p:cNvSpPr>
          <p:nvPr>
            <p:ph type="ftr" sz="quarter" idx="3"/>
          </p:nvPr>
        </p:nvSpPr>
        <p:spPr>
          <a:xfrm>
            <a:off x="33528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7056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81887"/>
            <a:ext cx="818707" cy="5312392"/>
          </a:xfrm>
          <a:prstGeom prst="rect">
            <a:avLst/>
          </a:prstGeom>
        </p:spPr>
      </p:pic>
    </p:spTree>
    <p:extLst>
      <p:ext uri="{BB962C8B-B14F-4D97-AF65-F5344CB8AC3E}">
        <p14:creationId xmlns:p14="http://schemas.microsoft.com/office/powerpoint/2010/main" val="27301057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90" r:id="rId13"/>
    <p:sldLayoutId id="2147483661"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6.xml"/><Relationship Id="rId5" Type="http://schemas.openxmlformats.org/officeDocument/2006/relationships/image" Target="../media/image16.gif"/><Relationship Id="rId4" Type="http://schemas.openxmlformats.org/officeDocument/2006/relationships/image" Target="../media/image15.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7.xml"/><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tatic.springsource.org/spring/docs/3.1.x/javadoc-api/org/springframework/beans/factory/BeanFactory.html"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2.jpe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0.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7.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9.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7.xml"/><Relationship Id="rId7" Type="http://schemas.openxmlformats.org/officeDocument/2006/relationships/image" Target="../media/image11.jpeg"/><Relationship Id="rId2" Type="http://schemas.openxmlformats.org/officeDocument/2006/relationships/slideLayout" Target="../slideLayouts/slideLayout10.xml"/><Relationship Id="rId1" Type="http://schemas.openxmlformats.org/officeDocument/2006/relationships/tags" Target="../tags/tag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4.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4.xml"/><Relationship Id="rId4" Type="http://schemas.openxmlformats.org/officeDocument/2006/relationships/image" Target="../media/image13.jpeg"/></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56272" y="1847274"/>
            <a:ext cx="6180224" cy="1102519"/>
          </a:xfrm>
        </p:spPr>
        <p:txBody>
          <a:bodyPr>
            <a:normAutofit fontScale="90000"/>
          </a:bodyPr>
          <a:lstStyle/>
          <a:p>
            <a:pPr algn="ctr"/>
            <a:r>
              <a:rPr lang="en-US" dirty="0" smtClean="0"/>
              <a:t>Welcome </a:t>
            </a:r>
            <a:br>
              <a:rPr lang="en-US" dirty="0" smtClean="0"/>
            </a:br>
            <a:r>
              <a:rPr lang="en-US" dirty="0" smtClean="0"/>
              <a:t>to </a:t>
            </a:r>
            <a:br>
              <a:rPr lang="en-US" dirty="0" smtClean="0"/>
            </a:br>
            <a:r>
              <a:rPr lang="en-US" dirty="0"/>
              <a:t>Spring</a:t>
            </a:r>
            <a:r>
              <a:rPr lang="en-US" dirty="0" smtClean="0"/>
              <a:t> 3.0</a:t>
            </a:r>
            <a:endParaRPr lang="en-US" dirty="0"/>
          </a:p>
        </p:txBody>
      </p:sp>
      <p:pic>
        <p:nvPicPr>
          <p:cNvPr id="3" name="Picture 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403649" y="357505"/>
            <a:ext cx="3042139" cy="22933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2402810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custDataLst>
              <p:tags r:id="rId1"/>
            </p:custDataLst>
          </p:nvPr>
        </p:nvSpPr>
        <p:spPr>
          <a:xfrm>
            <a:off x="-108520" y="94320"/>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smtClean="0">
                <a:solidFill>
                  <a:srgbClr val="003300"/>
                </a:solidFill>
              </a:rPr>
              <a:t>Containers</a:t>
            </a:r>
            <a:endParaRPr lang="en-US" sz="4000" b="1" cap="small" dirty="0">
              <a:solidFill>
                <a:srgbClr val="003300"/>
              </a:solidFill>
            </a:endParaRPr>
          </a:p>
        </p:txBody>
      </p:sp>
      <p:pic>
        <p:nvPicPr>
          <p:cNvPr id="2" name="Picture 2" descr="Topology: Separate Contain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19" y="896140"/>
            <a:ext cx="8208912" cy="18096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imple J2EE application topology: All-in-O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9" y="2859782"/>
            <a:ext cx="8355363" cy="221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8055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C:\Trainings\Spring3.0\Chapter0\MODEL2_sm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43" y="598142"/>
            <a:ext cx="7344816" cy="454163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custDataLst>
              <p:tags r:id="rId1"/>
            </p:custDataLst>
          </p:nvPr>
        </p:nvSpPr>
        <p:spPr>
          <a:xfrm>
            <a:off x="-108520" y="0"/>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smtClean="0">
                <a:solidFill>
                  <a:srgbClr val="003300"/>
                </a:solidFill>
              </a:rPr>
              <a:t>Web Application(.war)</a:t>
            </a:r>
            <a:endParaRPr lang="en-US" sz="4000" b="1" cap="small" dirty="0">
              <a:solidFill>
                <a:srgbClr val="003300"/>
              </a:solidFill>
            </a:endParaRPr>
          </a:p>
        </p:txBody>
      </p:sp>
    </p:spTree>
    <p:extLst>
      <p:ext uri="{BB962C8B-B14F-4D97-AF65-F5344CB8AC3E}">
        <p14:creationId xmlns:p14="http://schemas.microsoft.com/office/powerpoint/2010/main" val="9000163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697764"/>
            <a:ext cx="7992888" cy="4154984"/>
          </a:xfrm>
          <a:prstGeom prst="rect">
            <a:avLst/>
          </a:prstGeom>
          <a:noFill/>
        </p:spPr>
        <p:txBody>
          <a:bodyPr wrap="square" rtlCol="0">
            <a:spAutoFit/>
          </a:bodyPr>
          <a:lstStyle/>
          <a:p>
            <a:pPr marL="285750" indent="-285750">
              <a:buFont typeface="Wingdings" pitchFamily="2" charset="2"/>
              <a:buChar char="q"/>
            </a:pPr>
            <a:r>
              <a:rPr lang="en-US" sz="2400" b="1" dirty="0" smtClean="0"/>
              <a:t>Manages lifecycle (servlet vs. bean)</a:t>
            </a:r>
          </a:p>
          <a:p>
            <a:pPr marL="285750" indent="-285750">
              <a:buFont typeface="Wingdings" pitchFamily="2" charset="2"/>
              <a:buChar char="q"/>
            </a:pPr>
            <a:endParaRPr lang="en-US" sz="2400" b="1" dirty="0"/>
          </a:p>
          <a:p>
            <a:pPr marL="285750" indent="-285750">
              <a:buFont typeface="Wingdings" pitchFamily="2" charset="2"/>
              <a:buChar char="q"/>
            </a:pPr>
            <a:r>
              <a:rPr lang="en-US" sz="2400" b="1" dirty="0" smtClean="0"/>
              <a:t>web.xml vs. beans.xml</a:t>
            </a:r>
          </a:p>
          <a:p>
            <a:pPr marL="285750" indent="-285750">
              <a:buFont typeface="Wingdings" pitchFamily="2" charset="2"/>
              <a:buChar char="q"/>
            </a:pPr>
            <a:endParaRPr lang="en-US" sz="2400" b="1" dirty="0"/>
          </a:p>
          <a:p>
            <a:pPr marL="285750" indent="-285750">
              <a:buFont typeface="Wingdings" pitchFamily="2" charset="2"/>
              <a:buChar char="q"/>
            </a:pPr>
            <a:r>
              <a:rPr lang="en-US" sz="2400" b="1" dirty="0" smtClean="0"/>
              <a:t>Routine and housekeeping tasks</a:t>
            </a:r>
          </a:p>
          <a:p>
            <a:r>
              <a:rPr lang="en-US" sz="2400" dirty="0" smtClean="0"/>
              <a:t>(</a:t>
            </a:r>
            <a:r>
              <a:rPr lang="en-IN" sz="2400" dirty="0"/>
              <a:t>instantiating, configuring, and assembling</a:t>
            </a:r>
            <a:r>
              <a:rPr lang="en-US" sz="2400" dirty="0" smtClean="0"/>
              <a:t>) &amp; (</a:t>
            </a:r>
            <a:r>
              <a:rPr lang="en-US" sz="2400" dirty="0"/>
              <a:t>init , service, destroy)</a:t>
            </a:r>
          </a:p>
          <a:p>
            <a:pPr marL="285750" indent="-285750">
              <a:buFont typeface="Wingdings" pitchFamily="2" charset="2"/>
              <a:buChar char="q"/>
            </a:pPr>
            <a:endParaRPr lang="en-US" sz="2400" b="1" dirty="0"/>
          </a:p>
          <a:p>
            <a:pPr marL="285750" indent="-285750">
              <a:buFont typeface="Wingdings" pitchFamily="2" charset="2"/>
              <a:buChar char="q"/>
            </a:pPr>
            <a:r>
              <a:rPr lang="en-US" sz="2400" b="1" dirty="0" smtClean="0"/>
              <a:t>Managed Beans vs. “Managed” Servlet</a:t>
            </a:r>
          </a:p>
          <a:p>
            <a:pPr marL="285750" indent="-285750">
              <a:buFont typeface="Wingdings" pitchFamily="2" charset="2"/>
              <a:buChar char="q"/>
            </a:pPr>
            <a:endParaRPr lang="en-US" sz="2400" b="1" dirty="0"/>
          </a:p>
          <a:p>
            <a:pPr marL="285750" indent="-285750">
              <a:buFont typeface="Wingdings" pitchFamily="2" charset="2"/>
              <a:buChar char="q"/>
            </a:pPr>
            <a:r>
              <a:rPr lang="en-US" sz="2400" b="1" dirty="0" smtClean="0"/>
              <a:t>Spring IoC is built on top of Servlet Container</a:t>
            </a:r>
          </a:p>
        </p:txBody>
      </p:sp>
      <p:sp>
        <p:nvSpPr>
          <p:cNvPr id="4" name="Title 1"/>
          <p:cNvSpPr txBox="1">
            <a:spLocks/>
          </p:cNvSpPr>
          <p:nvPr/>
        </p:nvSpPr>
        <p:spPr>
          <a:xfrm>
            <a:off x="-252536" y="-10235"/>
            <a:ext cx="926993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r"/>
            <a:r>
              <a:rPr lang="en-US" b="1" cap="small" dirty="0" smtClean="0">
                <a:solidFill>
                  <a:srgbClr val="003300"/>
                </a:solidFill>
              </a:rPr>
              <a:t>  </a:t>
            </a:r>
            <a:r>
              <a:rPr lang="en-US" sz="4000" b="1" cap="small" dirty="0" smtClean="0">
                <a:solidFill>
                  <a:srgbClr val="003300"/>
                </a:solidFill>
              </a:rPr>
              <a:t>Servlet</a:t>
            </a:r>
            <a:r>
              <a:rPr lang="en-US" sz="4000" b="1" dirty="0" smtClean="0"/>
              <a:t> </a:t>
            </a:r>
            <a:r>
              <a:rPr lang="en-US" sz="4000" b="1" cap="small" dirty="0">
                <a:solidFill>
                  <a:srgbClr val="003300"/>
                </a:solidFill>
              </a:rPr>
              <a:t>Container </a:t>
            </a:r>
            <a:r>
              <a:rPr lang="en-US" sz="4000" b="1" cap="small" dirty="0" smtClean="0">
                <a:solidFill>
                  <a:srgbClr val="003300"/>
                </a:solidFill>
              </a:rPr>
              <a:t>vs. </a:t>
            </a:r>
            <a:r>
              <a:rPr lang="en-US" sz="4000" b="1" cap="small" dirty="0">
                <a:solidFill>
                  <a:srgbClr val="003300"/>
                </a:solidFill>
              </a:rPr>
              <a:t>Spring Container</a:t>
            </a:r>
            <a:endParaRPr lang="en-IN" b="1" cap="small" dirty="0">
              <a:solidFill>
                <a:srgbClr val="003300"/>
              </a:solidFill>
            </a:endParaRPr>
          </a:p>
        </p:txBody>
      </p:sp>
    </p:spTree>
    <p:extLst>
      <p:ext uri="{BB962C8B-B14F-4D97-AF65-F5344CB8AC3E}">
        <p14:creationId xmlns:p14="http://schemas.microsoft.com/office/powerpoint/2010/main" val="360781047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31639" y="1869673"/>
            <a:ext cx="6912769" cy="1241788"/>
            <a:chOff x="0" y="0"/>
            <a:chExt cx="8308696" cy="1655717"/>
          </a:xfrm>
        </p:grpSpPr>
        <p:sp>
          <p:nvSpPr>
            <p:cNvPr id="5" name="Rounded Rectangle 4"/>
            <p:cNvSpPr/>
            <p:nvPr/>
          </p:nvSpPr>
          <p:spPr>
            <a:xfrm>
              <a:off x="0" y="0"/>
              <a:ext cx="8308696" cy="1655717"/>
            </a:xfrm>
            <a:prstGeom prst="roundRect">
              <a:avLst/>
            </a:prstGeom>
            <a:gradFill rotWithShape="0">
              <a:gsLst>
                <a:gs pos="0">
                  <a:srgbClr val="3A4A1A"/>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gra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sp>
        <p:sp>
          <p:nvSpPr>
            <p:cNvPr id="6" name="Rounded Rectangle 4"/>
            <p:cNvSpPr/>
            <p:nvPr/>
          </p:nvSpPr>
          <p:spPr>
            <a:xfrm>
              <a:off x="80825" y="80825"/>
              <a:ext cx="8147046" cy="14940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anchor="ctr" anchorCtr="0">
              <a:noAutofit/>
            </a:bodyPr>
            <a:lstStyle/>
            <a:p>
              <a:pPr lvl="0" algn="ctr"/>
              <a:r>
                <a:rPr lang="en-US" sz="4000" b="1" dirty="0" smtClean="0"/>
                <a:t>Problem 1</a:t>
              </a:r>
              <a:endParaRPr lang="en-US" sz="4000" dirty="0"/>
            </a:p>
          </p:txBody>
        </p:sp>
      </p:grpSp>
    </p:spTree>
    <p:extLst>
      <p:ext uri="{BB962C8B-B14F-4D97-AF65-F5344CB8AC3E}">
        <p14:creationId xmlns:p14="http://schemas.microsoft.com/office/powerpoint/2010/main" val="21442226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60994" y="735989"/>
            <a:ext cx="3206043" cy="2484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Payment</a:t>
            </a:r>
          </a:p>
          <a:p>
            <a:endParaRPr lang="en-US" sz="3200" b="1" dirty="0" smtClean="0">
              <a:solidFill>
                <a:schemeClr val="tx1"/>
              </a:solidFill>
            </a:endParaRPr>
          </a:p>
          <a:p>
            <a:pPr marL="342900" indent="-342900">
              <a:buFont typeface="Wingdings" pitchFamily="2" charset="2"/>
              <a:buChar char="q"/>
            </a:pPr>
            <a:r>
              <a:rPr lang="en-US" sz="2000" b="1" dirty="0" smtClean="0">
                <a:solidFill>
                  <a:schemeClr val="tx1"/>
                </a:solidFill>
              </a:rPr>
              <a:t>savingsAccount</a:t>
            </a:r>
            <a:endParaRPr lang="en-US" sz="2000" b="1" dirty="0">
              <a:solidFill>
                <a:schemeClr val="tx1"/>
              </a:solidFill>
            </a:endParaRPr>
          </a:p>
          <a:p>
            <a:pPr marL="285750" indent="-285750">
              <a:buFont typeface="Courier New" pitchFamily="49" charset="0"/>
              <a:buChar char="o"/>
            </a:pPr>
            <a:r>
              <a:rPr lang="en-US" sz="2000" b="1" dirty="0" smtClean="0">
                <a:solidFill>
                  <a:schemeClr val="tx1"/>
                </a:solidFill>
              </a:rPr>
              <a:t>pay()</a:t>
            </a:r>
            <a:endParaRPr lang="en-IN" sz="2000" b="1" dirty="0">
              <a:solidFill>
                <a:schemeClr val="tx1"/>
              </a:solidFill>
            </a:endParaRPr>
          </a:p>
          <a:p>
            <a:endParaRPr lang="en-IN" sz="3200" b="1" dirty="0"/>
          </a:p>
        </p:txBody>
      </p:sp>
      <p:sp>
        <p:nvSpPr>
          <p:cNvPr id="5" name="Oval 4"/>
          <p:cNvSpPr/>
          <p:nvPr/>
        </p:nvSpPr>
        <p:spPr>
          <a:xfrm>
            <a:off x="4972659" y="915653"/>
            <a:ext cx="4104456" cy="2268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SavingsAccount</a:t>
            </a:r>
            <a:endParaRPr lang="en-US" sz="2800" b="1" dirty="0" smtClean="0">
              <a:solidFill>
                <a:schemeClr val="tx1"/>
              </a:solidFill>
            </a:endParaRPr>
          </a:p>
          <a:p>
            <a:pPr marL="285750" indent="-285750" algn="ctr">
              <a:buFont typeface="Wingdings" pitchFamily="2" charset="2"/>
              <a:buChar char="q"/>
            </a:pPr>
            <a:endParaRPr lang="en-US" sz="2800" b="1" dirty="0" smtClean="0"/>
          </a:p>
          <a:p>
            <a:pPr marL="285750" indent="-285750">
              <a:buFont typeface="Wingdings" pitchFamily="2" charset="2"/>
              <a:buChar char="q"/>
            </a:pPr>
            <a:r>
              <a:rPr lang="en-US" sz="2000" b="1" dirty="0" smtClean="0">
                <a:solidFill>
                  <a:schemeClr val="tx1"/>
                </a:solidFill>
              </a:rPr>
              <a:t>accountNumber</a:t>
            </a:r>
          </a:p>
          <a:p>
            <a:pPr marL="285750" indent="-285750">
              <a:buFont typeface="Courier New" pitchFamily="49" charset="0"/>
              <a:buChar char="o"/>
            </a:pPr>
            <a:r>
              <a:rPr lang="en-US" sz="2000" b="1" dirty="0" smtClean="0">
                <a:solidFill>
                  <a:schemeClr val="tx1"/>
                </a:solidFill>
              </a:rPr>
              <a:t>getDetails()</a:t>
            </a:r>
            <a:endParaRPr lang="en-IN" sz="2000" b="1" dirty="0">
              <a:solidFill>
                <a:schemeClr val="tx1"/>
              </a:solidFill>
            </a:endParaRPr>
          </a:p>
        </p:txBody>
      </p:sp>
      <p:sp>
        <p:nvSpPr>
          <p:cNvPr id="8" name="Notched Right Arrow 7"/>
          <p:cNvSpPr/>
          <p:nvPr/>
        </p:nvSpPr>
        <p:spPr>
          <a:xfrm rot="10800000">
            <a:off x="3485379" y="1901085"/>
            <a:ext cx="1487280" cy="297388"/>
          </a:xfrm>
          <a:prstGeom prst="notchedRightArrow">
            <a:avLst/>
          </a:prstGeom>
          <a:gradFill>
            <a:gsLst>
              <a:gs pos="0">
                <a:srgbClr val="EFA59F"/>
              </a:gs>
              <a:gs pos="50000">
                <a:srgbClr val="FF00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3606589" y="3450666"/>
            <a:ext cx="3350059" cy="1606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Client</a:t>
            </a:r>
            <a:endParaRPr lang="en-US" sz="2400" b="1" dirty="0" smtClean="0">
              <a:solidFill>
                <a:schemeClr val="tx1"/>
              </a:solidFill>
            </a:endParaRPr>
          </a:p>
          <a:p>
            <a:pPr algn="ctr"/>
            <a:r>
              <a:rPr lang="en-US" sz="2000" b="1" dirty="0" smtClean="0">
                <a:solidFill>
                  <a:schemeClr val="tx1"/>
                </a:solidFill>
              </a:rPr>
              <a:t>calls pay()</a:t>
            </a:r>
          </a:p>
        </p:txBody>
      </p:sp>
      <p:sp>
        <p:nvSpPr>
          <p:cNvPr id="10" name="Notched Right Arrow 9"/>
          <p:cNvSpPr/>
          <p:nvPr/>
        </p:nvSpPr>
        <p:spPr>
          <a:xfrm rot="2576388">
            <a:off x="3102719" y="3214037"/>
            <a:ext cx="1225560" cy="297388"/>
          </a:xfrm>
          <a:prstGeom prst="notchedRightArrow">
            <a:avLst/>
          </a:prstGeom>
          <a:gradFill>
            <a:gsLst>
              <a:gs pos="0">
                <a:srgbClr val="EFA59F"/>
              </a:gs>
              <a:gs pos="50000">
                <a:srgbClr val="FF00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Tight Coupling</a:t>
            </a:r>
            <a:endParaRPr lang="en-IN" dirty="0"/>
          </a:p>
        </p:txBody>
      </p:sp>
      <p:sp>
        <p:nvSpPr>
          <p:cNvPr id="12" name="TextBox 11"/>
          <p:cNvSpPr txBox="1"/>
          <p:nvPr/>
        </p:nvSpPr>
        <p:spPr>
          <a:xfrm>
            <a:off x="4048899" y="1501072"/>
            <a:ext cx="1027157" cy="400110"/>
          </a:xfrm>
          <a:prstGeom prst="rect">
            <a:avLst/>
          </a:prstGeom>
          <a:noFill/>
        </p:spPr>
        <p:txBody>
          <a:bodyPr wrap="square" rtlCol="0">
            <a:spAutoFit/>
          </a:bodyPr>
          <a:lstStyle/>
          <a:p>
            <a:r>
              <a:rPr lang="en-US" sz="2000" b="1" dirty="0" smtClean="0">
                <a:solidFill>
                  <a:srgbClr val="FF0000"/>
                </a:solidFill>
              </a:rPr>
              <a:t>new X()</a:t>
            </a:r>
            <a:endParaRPr lang="en-IN" sz="2000" b="1" dirty="0">
              <a:solidFill>
                <a:srgbClr val="FF0000"/>
              </a:solidFill>
            </a:endParaRPr>
          </a:p>
        </p:txBody>
      </p:sp>
      <p:sp>
        <p:nvSpPr>
          <p:cNvPr id="2" name="Rectangle 1"/>
          <p:cNvSpPr/>
          <p:nvPr/>
        </p:nvSpPr>
        <p:spPr>
          <a:xfrm>
            <a:off x="7452320" y="4803998"/>
            <a:ext cx="1512168" cy="2535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com.springtraining.coupling1</a:t>
            </a:r>
            <a:endParaRPr lang="en-IN" b="1" dirty="0">
              <a:solidFill>
                <a:srgbClr val="FF0000"/>
              </a:solidFill>
            </a:endParaRPr>
          </a:p>
        </p:txBody>
      </p:sp>
    </p:spTree>
    <p:extLst>
      <p:ext uri="{BB962C8B-B14F-4D97-AF65-F5344CB8AC3E}">
        <p14:creationId xmlns:p14="http://schemas.microsoft.com/office/powerpoint/2010/main" val="11628635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15616" y="1221949"/>
            <a:ext cx="7488832" cy="2357913"/>
            <a:chOff x="0" y="-1488166"/>
            <a:chExt cx="8308696" cy="3143883"/>
          </a:xfrm>
        </p:grpSpPr>
        <p:sp>
          <p:nvSpPr>
            <p:cNvPr id="5" name="Rounded Rectangle 4"/>
            <p:cNvSpPr/>
            <p:nvPr/>
          </p:nvSpPr>
          <p:spPr>
            <a:xfrm>
              <a:off x="0" y="-1488166"/>
              <a:ext cx="8308696" cy="3143883"/>
            </a:xfrm>
            <a:prstGeom prst="roundRect">
              <a:avLst/>
            </a:prstGeom>
            <a:gradFill rotWithShape="0">
              <a:gsLst>
                <a:gs pos="0">
                  <a:srgbClr val="3A4A1A"/>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gra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sp>
        <p:sp>
          <p:nvSpPr>
            <p:cNvPr id="6" name="Rounded Rectangle 4"/>
            <p:cNvSpPr/>
            <p:nvPr/>
          </p:nvSpPr>
          <p:spPr>
            <a:xfrm>
              <a:off x="80825" y="-1488166"/>
              <a:ext cx="8147046" cy="30630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anchor="ctr" anchorCtr="0">
              <a:noAutofit/>
            </a:bodyPr>
            <a:lstStyle/>
            <a:p>
              <a:pPr lvl="0" algn="ctr"/>
              <a:r>
                <a:rPr lang="en-US" sz="4000" b="1" u="sng" dirty="0" smtClean="0"/>
                <a:t>Solution1</a:t>
              </a:r>
              <a:r>
                <a:rPr lang="en-US" sz="4000" b="1" dirty="0" smtClean="0"/>
                <a:t> </a:t>
              </a:r>
            </a:p>
            <a:p>
              <a:pPr marL="571500" lvl="0" indent="-571500" algn="ctr">
                <a:buFont typeface="Wingdings" pitchFamily="2" charset="2"/>
                <a:buChar char="q"/>
              </a:pPr>
              <a:r>
                <a:rPr lang="en-US" sz="4000" b="1" dirty="0" smtClean="0"/>
                <a:t>Program to the Interface </a:t>
              </a:r>
            </a:p>
            <a:p>
              <a:pPr marL="571500" lvl="0" indent="-571500" algn="ctr">
                <a:buFont typeface="Wingdings" pitchFamily="2" charset="2"/>
                <a:buChar char="q"/>
              </a:pPr>
              <a:r>
                <a:rPr lang="en-US" sz="4000" b="1" dirty="0" smtClean="0"/>
                <a:t>Use Factory </a:t>
              </a:r>
              <a:r>
                <a:rPr lang="en-US" sz="4000" b="1" dirty="0"/>
                <a:t>Design </a:t>
              </a:r>
              <a:r>
                <a:rPr lang="en-US" sz="4000" b="1" dirty="0" smtClean="0"/>
                <a:t>Pattern</a:t>
              </a:r>
              <a:endParaRPr lang="en-US" sz="4000" dirty="0"/>
            </a:p>
          </p:txBody>
        </p:sp>
      </p:grpSp>
      <p:sp>
        <p:nvSpPr>
          <p:cNvPr id="2" name="AutoShape 2" descr="data:image/jpeg;base64,/9j/4AAQSkZJRgABAQAAAQABAAD/2wCEAAkGBxEQEBIUExAVEBQVEg8VFRAVDxAQFBAUFBQWFhURFRUYHCggGBolHRQUITEhJSksLi4uFx8zODMsNygtLisBCgoKDg0OGxAQGywkICYsLDQsLCwsLCwsLCwsLSwsLCwsLCwsLCwsLCwsLCwsLCwsLCwsLCwsLCwsLCwsLCwsLP/AABEIAMwA+AMBEQACEQEDEQH/xAAbAAACAwEBAQAAAAAAAAAAAAAABAIDBQEGB//EAEAQAAIBAgEIBgcGBQQDAAAAAAABAgMRBAUSITFRYXGRBjJBUoGxEyJCcqHB0QcUIzOSsiRDguHwU2JjwnOTov/EABoBAQADAQEBAAAAAAAAAAAAAAACAwQFAQb/xAAyEQACAQMCBAQFBAIDAQAAAAAAAQIDBBESMQUhMlETQXGBIlJhkbEjM0LBFPAkoeFi/9oADAMBAAIRAxEAPwD7iAAAAAAABXUrxjrkvMkoSeyISqRjuxeeUI9ib+BYqL8yl3MfJFEsfLsSXxLFRiVO5k9iqWJm/afkSVOPYrdWb8yDqy7z5slpXYjrl3D0j2vmxpQ1PudVaXefNnmiPY98SXc794n3nzGiPY98Sfc56aXefNjRHseeJLucdSXefNnuldjzVLuRcnt+J7g8ywB4ABJVGu182eYRJSa8yyGLmvavx0kXTi/Imq015jNLKHeVt6+hVKj2L43PzIchNNXTuUtNbmlSTWUSPD0AAAAAAAAAAAAAAA42AUVMZBdt+GksVKTKZV4IWqZQfYrcdJaqK8ymVy/JC9SvKWuT4aixQitiiVSUt2VkiAAAAAAAAAABKFNvUrnjkluTjCUtkT+7z7r+BHxI9yXgz7FuHwbb9bQtnayE6qWxZToNv4jQhSitUVyKHJvc1qEVsjk6EXrivIKcl5nkqcXujPxOFcXdK68uJphUT33MdWi4vK2FiwoAAACVOo4u6djxxT3JRk480OUsod5eK+hTKj2NMLn5hynVjLU7lLi1uaYzjLZkyJIAAAAAAAAAApxFdQW/sROEHJldSooIzK1eUtb8Ow1Rgo7GCdSUtyskQAAAAAAAAAAAAAAQPTThoMLedzqJJLCLEzw9JpgEkAdAAAx8U1nu2r/LmynnTzObVa1vBUTKwAAAAATB6MUsbJa/W4/UrlSiy6NeS35jlLGxev1eOrmUypSRojcRe/IYTKi/J0AAAAAAx8VUzpN+C4I2QjiJzastUmyomVgAAAAAAAAAAAAAAF1Oku0zzrc+Rrp26xmQ1AoNSWORbFg9JpgE0wCNXOt6rsyUcZ5kZ6sfDuZVSvN6HJ8NRrUIrY58qk3ybKyRWAAAAAAAAAAABOnVlHU7HjinuTjOUdmOUcf3l4r6FEqPY0wufmHYyTV07lLTW5pTTWUdPD0ADCZvOUAPAAAAAAAAAAAAAAEePY9TwxmLMOx1U88yyLALYsAsiwAnVUdbsSUW9iMpxjuV1MbFLRpZONGT3KZXEUuRmt3NRibyAPCVOm5OyPJSSWWSjFyeEaVLBwS0rOe1mWVWTN0aEEufMrr4Fa46NxOFbuV1LdbxEJRadmrF6aexkaaeGcPTwAAAAAACdGs4PQ/DsZGUVLcnCbg8o1qFZTV14rYZJRcXg6FOamsosIkzIxlPNm9+leJspyzE51aOmbKSZUAAAAAAAAAAAAAAmZqzecG22itOS6LKTSWRYBbFgE1NbT3DPMpC2LrqWhczRSg1zZjr1VLkhYuMx2EG3YjKSissnCDk8IaWEW1lPjvsav8AGWNy7C0My/bv3EKk9ROlS0ZyNJlZcSAITpxlrSZ6pNbEZQjLdCONwqis6OrtXzNFOo3yZlrUVFaoiZcZQAAAAAALcNWzJX7O0hOOpFlKeiWTYMZ0inFUc+O9aidOWllVWnriZBsOcAAAAAAAAAAAAAEM7SZKkss6NGCjH1LYyKy0tiwNgddLeWxot7meVxFbcyg1GIAeHVG5CU4x3LIUpSWUX4dWRRVllmu3jiIzFlReWxYBNMAmmAdAEcfiFbNWl9u4vpQecsy3FRY0oQNBjAAAAAAAADUwFS8OGj6GSrHEjoUJZh6DJWXGLiI2lJb2bYPMUcyosSaIEiAAAAAAAAAABxux42ksskk28IpztJjm05ZR0aacYpMtie+HLsR8aHcsUy1UPqUu57IiXmQ4w3g9Sy8I4pFLrLHI0RtpZWS2DMxsSxyLosHpbFgFsWAWJgCTxst3Gxp8KPmYvHm3hFVTEzlrly0E4wh5Fc6lR7lSRJtLcrSbeEWrDyezmV+NEu/x5kJ03HWicZKWxXKEo7kSRAAAAAAbybP1mtq8imsuWTTbP4mjSMxtMrHr134eRrpdJz66+Ni5YUgAAAAAAAAAHY085NPYUXFTRDJotoapi1GacpK1rW08Sm1rKq2tOMGi7oypJPVnIwbTngAABXiOr4lFaSxjJptotyzghFMpcGlk1KpFtougz2MHJnk6sYotjMnKi1sVwuIvfkdq1klrPIQcXmQqVFJaY82Uffpdh45Q8kSjCpjnI7Uxba1+BJyil8K5kFTnJ/G+X5IRZU3nc0JJLCLIsJtbBpNYZbT0EpTctyEKcYbDEJECwtks5NHsXh5IzjqjgWjgZPtS3GnxomNW0iipTcXZqxYpJrKKZRcXhkT0iABdg3acf87CFRfCy2i8TRrmM6Jl5R6/gjVR6TBcdYsWlAAAAAAAAAABbQ9rgY73oRtsut+hm4d/iz4LzMvD3+pJfQ28SX6UX9R06xxQAAAjjfyf1HIv+r2O1w3p9yNB+rH3Y+R06TzTi/ojlVlipJfV/ksLCoACjFLV4matJZwbLZPDZQik1EkwCyLALYsAtiwC6EgC+EgC+EgCGPScL9qtYtpN6ii4ScMmYajAABZh+vHiiM+lk6fWjZbMR0zHxVTOm32dhthHEcHNqy1SbKiRWAAAAAAAAAAXYfVLgjFe9KN1j1MyqD/Hl7j80Y7B/rP0/tHQ4iv+On/9f0x87JwQAAA5jvyf1HHvutnb4d0oqwj/AA4e7HyOlbvNKPojmXSxWn6suLjOABDHO1HxZyb6TjPKOzw6KlDDKlQ0a+xG5UsxyjE7hqWGiooawaU0+aJRYPS5JknBpZK1Ui5aUTiyJYXQYBdCQALF27PiXqi+5mdyl5FNau5a9WwthBRM9Sq57lZMqAA7F2aexoNZR6nh5NXGv1Jf52mOn1I6FboZkmw5wAAAAAAAAAAAF+H6svD5mG92Rvsd2Y1N/wAR/TL5GGyf/I9mdK/WbX3RpHcPngAAAMf+SuD+Zxr3rZ3OH9KF8A/wocDo2jzRj6HOvVi4n6jBoMgAEMofk8/M49/1s7fDelHKLvGPuryOrSeYL0RyayxUkvq/ySlBPWj2UFLcjGpKOzORppHipxRKVacuTZImVnM0qdFPYvjcSW/MkmR8D6k/8r6Es9ko0oorlcSksES0oAAAAALKFFzdl4vYRlJRWScIObwjVrwvFrczJF4aZ0JrVFoxjacwAAAAAAAAAAABjD9SXgYL3yOhY+ZhX/iY7879rMFo8XEff8HUvFm0l7fk1TvHzYAAAdyj+SuDOLedbO7YdKE8lv8ACj/V+5m+xeaEf98zBxFYuZe34Q2azCABHKP5K4PzONfdbO5w7pRXg3enD3Y+R07d5pR9Ecq6WK019X+S4uKAAAAAAAAAAAABIHo5QwLemWjd2lMqy8jTC3b5yH4QUVZKxnbb3NcYqKwiR4emPi6ebN7Na8TZTlmJzqsdMmVEyoAAAAA42RlOMd3glGEpdKyRdRbSiV5Rj/I0xsq8v4/fkc9Kih8RpLZMuXDKr3aLKeLSi1bWY692qj5I229lKnuzBypiY0KtKpK+bnNaFdr1WZIV40qsZy2/8OhK3lXoTpw3x/Y3Ry/hpfzkvevDzO1DiNtL+aXry/Jwp8Ku4fwb9Of4HqWIhPqzjLhJPyNUKsJ9LT9GY50akOqLXqmi0mVEspflL3TiXfUzu2PSjPyM/wAJe9P9zN3Dnmgvf8mPiixcv0X4Hjac4ADmUvyVwZxb3rZ3eH9KF8nP8KHur4HStHmhH0OZerFxP1GTQZQAAAAAAAAAAAHcmJadvyKK2TXbY59zQM5rAAABbG0M6OjWvjuLKc9LKa1PVHluZZrOeAAAFdd2izNd58GTTNVlh14qSyJelPn3l7n06jjY56U8GA9KBgPSgYMPpbK9On7/AP1ZRcbI12fU/Q8wjKbyyBJHj5jtDHVYdWrNbs925F8LirDpk/uZalrQn1QT9jSWXsQ45spqS1aYx80TdxUl1PJSrOjHpWBnJ2WXTjm5ikrt9Zp6TZa8QdGOnTn3MF5wuNeevVh47ZNWlluD1xkuTOhDilN7po5k+DVV0yT/AOhqnj6cvatxTRojfUJfyMk+H3Ef4/bmMZRqRdFWkno7Gmc66kpSbTOnZQlFJSWBXJL/AAYePmzpWL/QicziKxcz/wB8hw1GIAAAAAAAAAAADsZNO60BrJ6m08o0sJis7Q9D8zLUp6eaN1Ktq5PcaKi8AAAM7KFCzzl26+JpozzyZiuKeHqQmXGYACFVXi1uZCrHVBr6FtGWmpGXZow/SnzJ9jpD0oGkPSgaQ9KBpMrpHK9KPvr9sii46V6mi2WJP0PPIyG0siSPGWxPUQYxAmiDL6ZJFbGqZNFTG6RNFbHKRNFLHaEmi+FSceltGapShPqSY9T0mqN3VXmYp2dJ+QxChftsaI3kvNGaVlHyZTONm1rN8Zakmc+S0to4SIgAAAAAAAAJ2G56ng2cPUzopmKcdLwdKnLVFMsIkwAFcoy9S21otor4jPcP4MGYajCAAAHlK882clslJcmfM1I6ZtfVn29F66cZd0vwRUm9Sb8GyJPCLY0qj9iXJnh5mPcsjhKr9jm4r5gjrj3KcdkerVhb1VpT0y47OJXVjqWETp14wlk8/lLAyw81GTTbinovbS3t4GScdLwbaVRVFlC8WRJstjJEkRaGISW0kitoYpk0Vsapk0VMbpE0VscpE0UscoliKZD9EsRTIdpOxdBZeDPN4WRNs7iWDht5AHgAAAAAAAAW0MPKerVtIymo7lkKcp7GrRpqKSXYY5S1PJ0IRUVhEzwkABk4ytnS3LQvqa6cdKOfWnqkUFhSAAviJtPX2HJ4hUnGa0trl3O1w2lTnTblFN57C+jXZcbI5jbfNnWSwsI6qq2/E8GAzwMHFVT1NPxQGCWeBg8j0sf48f8Axx85GWv1HRtOh+pjopNROJ6eMsieoiy+BJEGMU29pNFbQ1SqPaySbKmkN0q8tvwLFJlTih2jipbuRNSZTKmh6jjX3VzLVMplSQ7DGXTWbbxL6VVRkm0Za1Byi0mdjpOkr2m+5y5WNRdiaoyfZ8UWK6pPzKna1V5EZRs7MvjJSWUUNNPDOHp4AAAF+Ew+e9y1/QrqT0oupU9b+hqxikrJWRlbyb0klhHTw9AApxk82D5cydNZkVVpaYMyDYc4AAAEsoO2b4/I5PElzi/U7fCHymvT+xDEvOhNbYyXNM5i3Ow1yPm/RTGP7xRu31ra32po7l9Tp+A5JLPLnj6nMtKk/EUW3jn+D6VUnofB+Rwzp4PmfRTFN16Ku+vHtZ3L6nDwHLCzy5+5y7ScvEUc8uf4Pp3pDhnUweY6TO9aPuLzZkr9SN9r0P1MyivWjxXmVLc0S2Zh0cq1Jtpy7WtEYx7dyPqnw+2VNy088f0fLxvq7mlq8z0FPUuB8sj6YSxGWVCpKmodV2u5a9C7LHaocK8Wmp6sZ+hxq3EnCbjp2NjCzzoxb7UmctrDaOinlZFso5bjQqKGY5NxUr5yS0tq2rcb7WxlXhqTwYLi8VKelrJqZIxfpoZ1raWrXvqsUVqTpVHBvOC2E1UgpLzLMp5Yp4VQz1J590rW7LXvd7y23t51m1HyKa1aNPqHsiZSWJg5KLilLN0tO+hO/wAT2pSlSloluRU1OOpFmVukFHCOCqZzc1JxUVfq2v5oso0Z1c6EU1Jxj1M1Mg5UjiqefCLis5x9a19CWnRxPXCUJOMt0Vyw0mvM26JJFMhWv1nxOzR/bRxq37jIFhUAAAGvhYWhHgnzMdR5kzpUo4gi4gWAAABRjIXg+fInTeJFVaOYMyTYc4AAAEMrOyi978v7HN4kvhi/qdjg7+OS+iMzPOQd/B8iyDic3Gpd3ESj+mbXyO3Xeq2fov6ONb8rher/ALPrkpnEOxg+SdD8T/FUl/yeTO3dyzbv2/KOPafvL3/B9c9IcQ7ODz3SB3qx9xebMlx1I223SxCj1lxRVHdFs+lnhsk4i81vl8z7KpL9GXo/wfH0v3I+q/J76B8cj688ZjsT/GV1/wAsly0H11m8UY+h8lc860vU95gupD3Y+R8u92fSrZHkOmGItjYrZRp/GUz6DhjxR92cHiP73sj2HRR3w8Xtbfkcu8ebifqdC3/Zj6GP9o1bN+7cav8A1N3DHhy9jFf/AMT0H2fyvhm9tSX7YlV6815e34LLf9qPv+TE+1Kvm18Kv+Oq/wD6iauHPGr2M135e57D7NnfBJ7ak/kUXDzWl6/0iUf24+n9s9nRIIrkZ9bEwzpestb8zrQqwUUsnInSm5N4ILEw73mT8aHci6M+xaWFZ0HhtUl6seC8jDLdnUh0omeEgAAAADMxmFzXdavL+xqp1M8mYa1HTzWwqWmcADPy3+WnskvmYOIL9L3Orwh/rtfRmD6U4x9Lg+d1OiWJpYudaLhOnKvUqWTlnKMpuVrW16Ta7qLpODztg5ys6iq61tk+iKqYjo4PneSOimJwmKhNuNSn6RvOi5XSbfY0bat1GdJw555HOo2dSFVSex9E9IYjo4MbLMr1F7q82Y7jqNdDpE6etdm8qi8SRZNZi0ux5LJvRjEUZxcp05JSTebOT5XR3qnEaLpyis80fPUuHV4zUmlyZ7OJwkfQHkcV0bxTxVapaDhOtOatUTea5Nq622O/RvqMKai35HztSxrSqOWPM9xhVaEV/tj5HFO35Hmek3RjE4jFempyp5no6cbOUlK8b30W3nUtLuFKGl5OTdWlSrU1LB6vo5hZUqEITVpLXpuZK01OpKS82aqcHCCi/JGJ9oORsTiZYd0KeeoKrneslbOzbaHr1M12daFPOox3dKdTGk9D0DwdSjhcypFwlnybT4R0ldeop1ZSW3/hOnBwpqL/AN5nn/tRyRisRiMNKjQlVjClUUnG2huaaXJGm0rRp51MzXFKU8aUe1+zrDzp4GEZxcJKU7xas0V1JKVSUl3PXFxjFPsexonqKZHmarvKXF+ZeUEUegup15LQmWRqyjyTK5UoSeWif3mW34I98afcj4FPsN4TKNTPjed02k00tTdiCky09GWAAAAAAycp9IKFC6cs+XchaT8XqRBzSGDyuL6Qzk3mQVNb/Wf0PXdTxyKf8aGciM8pVpa6kvD1fIqdab8yxUoLyKZVZPXJvi2ymq3KJsstMaq8tyOczLpZ2/Eh3X3DOY0vseeLT+ZfcM5jS+w8Wn8y+5272DRLseeNS+ZfcLvYNEuw8el8y+4hj6M5STUW9GziZa9KblyTL6VzRS5yX3F1hZ9yXJlXgVPlZZ/lUfnX3Jxw0+5Lkz3wanysi7qj86+5ZHDz7j5M98Gp8rPP8mj86+5dChPuvkyXg1PlZB3NH5l9y6FGXdfI98Gp2ZB3FL5l9xiFN7HyJqlPsyDr0vmX3GKcXsJKlPsyt16fzIZpklTn2K3Wp/MhqnJbSapy7Fbqw7oapVY95cyahLsVOpHuN0sRDvLmixRfYqc49xuni6a9uP6kWJMqk0eeZcUggCSAJIAkj0Ho8n5QjUSTdp7Nu9E08ng8SAAHgcu9JalZuNNuFPVo0Snvb7FuM8qjex6YSIHp1AEkAdQBJHp4dQBJA9OoHhJA9JI9B1AEkASQBJHoOoAkgCSB4dR6CSAOoAkgDqPQSQB1AEkASQBKKvvPQOYfJ1WXs5u96P7nqTB6KlFqKTd2ktO3eWHhMA83lHojSm3KnJ0m9ObbOj4LWip0k9j3JhYzoviKd2oqqv8AY23+l6eRB02hkx2ra9G7YQPTqAOoAkj0HUASQB1AEkASR6DqAJIAkgCSPQdQBJAEkDw6j0EkAdQBJAHUegZw+EqT6sG99rLmEmwP0shVH1pRjzbJaWeDlLIUF1pt8LRJaQNU8l0Y+xfi2z3SgMwpxjqilwSR6CYAAAAAAAGJl3o9HEetFqnU7XbRP3t+8hKGQYS6I4jvU+OdL6Ffhs9yM0uh0varJcIOXm0e+EMmJlTBqhVlTU/SWteVradlrshJYeAKo8PSSAOgDWHwNWfVpSlvzXbnqPUmzw08P0ary15sOMrvkiapsZNCj0Uj7VVvdGKXxdyXhjI5Do3QXef9f0PdCPMnZdHKGyS/rfzGhDIpX6ML2KrW6Ub/ABX0PHTPciVTo/XWpRlwl9bEdDGReWSq6/lS8LPyGlgj9wrf6U/0S+h5hgFgqv8ApT/9cvoMMFkcn1n/ACp/paPcMF0MkV3/AC7cXFfMaWBqlkCo+tKMecmS0MGjhciU4aZXm9+hciSijw00iQOgAAAAAAAAAAAAAAAAAAB8zylDNrVFdv15aXpb09pme56P5IyXCrbOclwaXyJRimD0tDo1ho64uXvTfysWKmjzI/QwFKHVpQjvUVfmSSSAyegAAAAAAAAAAAAAAAAAAAAAAAAAAAAAAAAAP//Z"/>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ata:image/jpeg;base64,/9j/4AAQSkZJRgABAQAAAQABAAD/2wCEAAkGBxEQEBIUExAVEBQVEg8VFRAVDxAQFBAUFBQWFhURFRUYHCggGBolHRQUITEhJSksLi4uFx8zODMsNygtLisBCgoKDg0OGxAQGywkICYsLDQsLCwsLCwsLCwsLSwsLCwsLCwsLCwsLCwsLCwsLCwsLCwsLCwsLCwsLCwsLCwsLP/AABEIAMwA+AMBEQACEQEDEQH/xAAbAAACAwEBAQAAAAAAAAAAAAAABAIDBQEGB//EAEAQAAIBAgEIBgcGBQQDAAAAAAABAgMRBAUSITFRYXGRBjJBUoGxEyJCcqHB0QcUIzOSsiRDguHwU2JjwnOTov/EABoBAQADAQEBAAAAAAAAAAAAAAACAwQFAQb/xAAyEQACAQMCBAQFBAIDAQAAAAAAAQIDBBESMQUhMlETQXGBIlJhkbEjM0LBFPAkoeFi/9oADAMBAAIRAxEAPwD7iAAAAAAABXUrxjrkvMkoSeyISqRjuxeeUI9ib+BYqL8yl3MfJFEsfLsSXxLFRiVO5k9iqWJm/afkSVOPYrdWb8yDqy7z5slpXYjrl3D0j2vmxpQ1PudVaXefNnmiPY98SXc794n3nzGiPY98Sfc56aXefNjRHseeJLucdSXefNnuldjzVLuRcnt+J7g8ywB4ABJVGu182eYRJSa8yyGLmvavx0kXTi/Imq015jNLKHeVt6+hVKj2L43PzIchNNXTuUtNbmlSTWUSPD0AAAAAAAAAAAAAAA42AUVMZBdt+GksVKTKZV4IWqZQfYrcdJaqK8ymVy/JC9SvKWuT4aixQitiiVSUt2VkiAAAAAAAAAABKFNvUrnjkluTjCUtkT+7z7r+BHxI9yXgz7FuHwbb9bQtnayE6qWxZToNv4jQhSitUVyKHJvc1qEVsjk6EXrivIKcl5nkqcXujPxOFcXdK68uJphUT33MdWi4vK2FiwoAAACVOo4u6djxxT3JRk480OUsod5eK+hTKj2NMLn5hynVjLU7lLi1uaYzjLZkyJIAAAAAAAAAApxFdQW/sROEHJldSooIzK1eUtb8Ow1Rgo7GCdSUtyskQAAAAAAAAAAAAAAQPTThoMLedzqJJLCLEzw9JpgEkAdAAAx8U1nu2r/LmynnTzObVa1vBUTKwAAAAATB6MUsbJa/W4/UrlSiy6NeS35jlLGxev1eOrmUypSRojcRe/IYTKi/J0AAAAAAx8VUzpN+C4I2QjiJzastUmyomVgAAAAAAAAAAAAAAF1Oku0zzrc+Rrp26xmQ1AoNSWORbFg9JpgE0wCNXOt6rsyUcZ5kZ6sfDuZVSvN6HJ8NRrUIrY58qk3ybKyRWAAAAAAAAAAABOnVlHU7HjinuTjOUdmOUcf3l4r6FEqPY0wufmHYyTV07lLTW5pTTWUdPD0ADCZvOUAPAAAAAAAAAAAAAAEePY9TwxmLMOx1U88yyLALYsAsiwAnVUdbsSUW9iMpxjuV1MbFLRpZONGT3KZXEUuRmt3NRibyAPCVOm5OyPJSSWWSjFyeEaVLBwS0rOe1mWVWTN0aEEufMrr4Fa46NxOFbuV1LdbxEJRadmrF6aexkaaeGcPTwAAAAAACdGs4PQ/DsZGUVLcnCbg8o1qFZTV14rYZJRcXg6FOamsosIkzIxlPNm9+leJspyzE51aOmbKSZUAAAAAAAAAAAAAAmZqzecG22itOS6LKTSWRYBbFgE1NbT3DPMpC2LrqWhczRSg1zZjr1VLkhYuMx2EG3YjKSissnCDk8IaWEW1lPjvsav8AGWNy7C0My/bv3EKk9ROlS0ZyNJlZcSAITpxlrSZ6pNbEZQjLdCONwqis6OrtXzNFOo3yZlrUVFaoiZcZQAAAAAALcNWzJX7O0hOOpFlKeiWTYMZ0inFUc+O9aidOWllVWnriZBsOcAAAAAAAAAAAAAEM7SZKkss6NGCjH1LYyKy0tiwNgddLeWxot7meVxFbcyg1GIAeHVG5CU4x3LIUpSWUX4dWRRVllmu3jiIzFlReWxYBNMAmmAdAEcfiFbNWl9u4vpQecsy3FRY0oQNBjAAAAAAAADUwFS8OGj6GSrHEjoUJZh6DJWXGLiI2lJb2bYPMUcyosSaIEiAAAAAAAAAABxux42ksskk28IpztJjm05ZR0aacYpMtie+HLsR8aHcsUy1UPqUu57IiXmQ4w3g9Sy8I4pFLrLHI0RtpZWS2DMxsSxyLosHpbFgFsWAWJgCTxst3Gxp8KPmYvHm3hFVTEzlrly0E4wh5Fc6lR7lSRJtLcrSbeEWrDyezmV+NEu/x5kJ03HWicZKWxXKEo7kSRAAAAAAbybP1mtq8imsuWTTbP4mjSMxtMrHr134eRrpdJz66+Ni5YUgAAAAAAAAAHY085NPYUXFTRDJotoapi1GacpK1rW08Sm1rKq2tOMGi7oypJPVnIwbTngAABXiOr4lFaSxjJptotyzghFMpcGlk1KpFtougz2MHJnk6sYotjMnKi1sVwuIvfkdq1klrPIQcXmQqVFJaY82Uffpdh45Q8kSjCpjnI7Uxba1+BJyil8K5kFTnJ/G+X5IRZU3nc0JJLCLIsJtbBpNYZbT0EpTctyEKcYbDEJECwtks5NHsXh5IzjqjgWjgZPtS3GnxomNW0iipTcXZqxYpJrKKZRcXhkT0iABdg3acf87CFRfCy2i8TRrmM6Jl5R6/gjVR6TBcdYsWlAAAAAAAAAABbQ9rgY73oRtsut+hm4d/iz4LzMvD3+pJfQ28SX6UX9R06xxQAAAjjfyf1HIv+r2O1w3p9yNB+rH3Y+R06TzTi/ojlVlipJfV/ksLCoACjFLV4matJZwbLZPDZQik1EkwCyLALYsAtiwC6EgC+EgC+EgCGPScL9qtYtpN6ii4ScMmYajAABZh+vHiiM+lk6fWjZbMR0zHxVTOm32dhthHEcHNqy1SbKiRWAAAAAAAAAAXYfVLgjFe9KN1j1MyqD/Hl7j80Y7B/rP0/tHQ4iv+On/9f0x87JwQAAA5jvyf1HHvutnb4d0oqwj/AA4e7HyOlbvNKPojmXSxWn6suLjOABDHO1HxZyb6TjPKOzw6KlDDKlQ0a+xG5UsxyjE7hqWGiooawaU0+aJRYPS5JknBpZK1Ui5aUTiyJYXQYBdCQALF27PiXqi+5mdyl5FNau5a9WwthBRM9Sq57lZMqAA7F2aexoNZR6nh5NXGv1Jf52mOn1I6FboZkmw5wAAAAAAAAAAAF+H6svD5mG92Rvsd2Y1N/wAR/TL5GGyf/I9mdK/WbX3RpHcPngAAAMf+SuD+Zxr3rZ3OH9KF8A/wocDo2jzRj6HOvVi4n6jBoMgAEMofk8/M49/1s7fDelHKLvGPuryOrSeYL0RyayxUkvq/ySlBPWj2UFLcjGpKOzORppHipxRKVacuTZImVnM0qdFPYvjcSW/MkmR8D6k/8r6Es9ko0oorlcSksES0oAAAAALKFFzdl4vYRlJRWScIObwjVrwvFrczJF4aZ0JrVFoxjacwAAAAAAAAAAABjD9SXgYL3yOhY+ZhX/iY7879rMFo8XEff8HUvFm0l7fk1TvHzYAAAdyj+SuDOLedbO7YdKE8lv8ACj/V+5m+xeaEf98zBxFYuZe34Q2azCABHKP5K4PzONfdbO5w7pRXg3enD3Y+R07d5pR9Ecq6WK019X+S4uKAAAAAAAAAAAABIHo5QwLemWjd2lMqy8jTC3b5yH4QUVZKxnbb3NcYqKwiR4emPi6ebN7Na8TZTlmJzqsdMmVEyoAAAAA42RlOMd3glGEpdKyRdRbSiV5Rj/I0xsq8v4/fkc9Kih8RpLZMuXDKr3aLKeLSi1bWY692qj5I229lKnuzBypiY0KtKpK+bnNaFdr1WZIV40qsZy2/8OhK3lXoTpw3x/Y3Ry/hpfzkvevDzO1DiNtL+aXry/Jwp8Ku4fwb9Of4HqWIhPqzjLhJPyNUKsJ9LT9GY50akOqLXqmi0mVEspflL3TiXfUzu2PSjPyM/wAJe9P9zN3Dnmgvf8mPiixcv0X4Hjac4ADmUvyVwZxb3rZ3eH9KF8nP8KHur4HStHmhH0OZerFxP1GTQZQAAAAAAAAAAAHcmJadvyKK2TXbY59zQM5rAAABbG0M6OjWvjuLKc9LKa1PVHluZZrOeAAAFdd2izNd58GTTNVlh14qSyJelPn3l7n06jjY56U8GA9KBgPSgYMPpbK9On7/AP1ZRcbI12fU/Q8wjKbyyBJHj5jtDHVYdWrNbs925F8LirDpk/uZalrQn1QT9jSWXsQ45spqS1aYx80TdxUl1PJSrOjHpWBnJ2WXTjm5ikrt9Zp6TZa8QdGOnTn3MF5wuNeevVh47ZNWlluD1xkuTOhDilN7po5k+DVV0yT/AOhqnj6cvatxTRojfUJfyMk+H3Ef4/bmMZRqRdFWkno7Gmc66kpSbTOnZQlFJSWBXJL/AAYePmzpWL/QicziKxcz/wB8hw1GIAAAAAAAAAAADsZNO60BrJ6m08o0sJis7Q9D8zLUp6eaN1Ktq5PcaKi8AAAM7KFCzzl26+JpozzyZiuKeHqQmXGYACFVXi1uZCrHVBr6FtGWmpGXZow/SnzJ9jpD0oGkPSgaQ9KBpMrpHK9KPvr9sii46V6mi2WJP0PPIyG0siSPGWxPUQYxAmiDL6ZJFbGqZNFTG6RNFbHKRNFLHaEmi+FSceltGapShPqSY9T0mqN3VXmYp2dJ+QxChftsaI3kvNGaVlHyZTONm1rN8Zakmc+S0to4SIgAAAAAAAAJ2G56ng2cPUzopmKcdLwdKnLVFMsIkwAFcoy9S21otor4jPcP4MGYajCAAAHlK882clslJcmfM1I6ZtfVn29F66cZd0vwRUm9Sb8GyJPCLY0qj9iXJnh5mPcsjhKr9jm4r5gjrj3KcdkerVhb1VpT0y47OJXVjqWETp14wlk8/lLAyw81GTTbinovbS3t4GScdLwbaVRVFlC8WRJstjJEkRaGISW0kitoYpk0Vsapk0VMbpE0VscpE0UscoliKZD9EsRTIdpOxdBZeDPN4WRNs7iWDht5AHgAAAAAAAAW0MPKerVtIymo7lkKcp7GrRpqKSXYY5S1PJ0IRUVhEzwkABk4ytnS3LQvqa6cdKOfWnqkUFhSAAviJtPX2HJ4hUnGa0trl3O1w2lTnTblFN57C+jXZcbI5jbfNnWSwsI6qq2/E8GAzwMHFVT1NPxQGCWeBg8j0sf48f8Axx85GWv1HRtOh+pjopNROJ6eMsieoiy+BJEGMU29pNFbQ1SqPaySbKmkN0q8tvwLFJlTih2jipbuRNSZTKmh6jjX3VzLVMplSQ7DGXTWbbxL6VVRkm0Za1Byi0mdjpOkr2m+5y5WNRdiaoyfZ8UWK6pPzKna1V5EZRs7MvjJSWUUNNPDOHp4AAAF+Ew+e9y1/QrqT0oupU9b+hqxikrJWRlbyb0klhHTw9AApxk82D5cydNZkVVpaYMyDYc4AAAEsoO2b4/I5PElzi/U7fCHymvT+xDEvOhNbYyXNM5i3Ow1yPm/RTGP7xRu31ra32po7l9Tp+A5JLPLnj6nMtKk/EUW3jn+D6VUnofB+Rwzp4PmfRTFN16Ku+vHtZ3L6nDwHLCzy5+5y7ScvEUc8uf4Pp3pDhnUweY6TO9aPuLzZkr9SN9r0P1MyivWjxXmVLc0S2Zh0cq1Jtpy7WtEYx7dyPqnw+2VNy088f0fLxvq7mlq8z0FPUuB8sj6YSxGWVCpKmodV2u5a9C7LHaocK8Wmp6sZ+hxq3EnCbjp2NjCzzoxb7UmctrDaOinlZFso5bjQqKGY5NxUr5yS0tq2rcb7WxlXhqTwYLi8VKelrJqZIxfpoZ1raWrXvqsUVqTpVHBvOC2E1UgpLzLMp5Yp4VQz1J590rW7LXvd7y23t51m1HyKa1aNPqHsiZSWJg5KLilLN0tO+hO/wAT2pSlSloluRU1OOpFmVukFHCOCqZzc1JxUVfq2v5oso0Z1c6EU1Jxj1M1Mg5UjiqefCLis5x9a19CWnRxPXCUJOMt0Vyw0mvM26JJFMhWv1nxOzR/bRxq37jIFhUAAAGvhYWhHgnzMdR5kzpUo4gi4gWAAABRjIXg+fInTeJFVaOYMyTYc4AAAEMrOyi978v7HN4kvhi/qdjg7+OS+iMzPOQd/B8iyDic3Gpd3ESj+mbXyO3Xeq2fov6ONb8rher/ALPrkpnEOxg+SdD8T/FUl/yeTO3dyzbv2/KOPafvL3/B9c9IcQ7ODz3SB3qx9xebMlx1I223SxCj1lxRVHdFs+lnhsk4i81vl8z7KpL9GXo/wfH0v3I+q/J76B8cj688ZjsT/GV1/wAsly0H11m8UY+h8lc860vU95gupD3Y+R8u92fSrZHkOmGItjYrZRp/GUz6DhjxR92cHiP73sj2HRR3w8Xtbfkcu8ebifqdC3/Zj6GP9o1bN+7cav8A1N3DHhy9jFf/AMT0H2fyvhm9tSX7YlV6815e34LLf9qPv+TE+1Kvm18Kv+Oq/wD6iauHPGr2M135e57D7NnfBJ7ak/kUXDzWl6/0iUf24+n9s9nRIIrkZ9bEwzpestb8zrQqwUUsnInSm5N4ILEw73mT8aHci6M+xaWFZ0HhtUl6seC8jDLdnUh0omeEgAAAADMxmFzXdavL+xqp1M8mYa1HTzWwqWmcADPy3+WnskvmYOIL9L3Orwh/rtfRmD6U4x9Lg+d1OiWJpYudaLhOnKvUqWTlnKMpuVrW16Ta7qLpODztg5ys6iq61tk+iKqYjo4PneSOimJwmKhNuNSn6RvOi5XSbfY0bat1GdJw555HOo2dSFVSex9E9IYjo4MbLMr1F7q82Y7jqNdDpE6etdm8qi8SRZNZi0ux5LJvRjEUZxcp05JSTebOT5XR3qnEaLpyis80fPUuHV4zUmlyZ7OJwkfQHkcV0bxTxVapaDhOtOatUTea5Nq622O/RvqMKai35HztSxrSqOWPM9xhVaEV/tj5HFO35Hmek3RjE4jFempyp5no6cbOUlK8b30W3nUtLuFKGl5OTdWlSrU1LB6vo5hZUqEITVpLXpuZK01OpKS82aqcHCCi/JGJ9oORsTiZYd0KeeoKrneslbOzbaHr1M12daFPOox3dKdTGk9D0DwdSjhcypFwlnybT4R0ldeop1ZSW3/hOnBwpqL/AN5nn/tRyRisRiMNKjQlVjClUUnG2huaaXJGm0rRp51MzXFKU8aUe1+zrDzp4GEZxcJKU7xas0V1JKVSUl3PXFxjFPsexonqKZHmarvKXF+ZeUEUegup15LQmWRqyjyTK5UoSeWif3mW34I98afcj4FPsN4TKNTPjed02k00tTdiCky09GWAAAAAAycp9IKFC6cs+XchaT8XqRBzSGDyuL6Qzk3mQVNb/Wf0PXdTxyKf8aGciM8pVpa6kvD1fIqdab8yxUoLyKZVZPXJvi2ymq3KJsstMaq8tyOczLpZ2/Eh3X3DOY0vseeLT+ZfcM5jS+w8Wn8y+5272DRLseeNS+ZfcLvYNEuw8el8y+4hj6M5STUW9GziZa9KblyTL6VzRS5yX3F1hZ9yXJlXgVPlZZ/lUfnX3Jxw0+5Lkz3wanysi7qj86+5ZHDz7j5M98Gp8rPP8mj86+5dChPuvkyXg1PlZB3NH5l9y6FGXdfI98Gp2ZB3FL5l9xiFN7HyJqlPsyDr0vmX3GKcXsJKlPsyt16fzIZpklTn2K3Wp/MhqnJbSapy7Fbqw7oapVY95cyahLsVOpHuN0sRDvLmixRfYqc49xuni6a9uP6kWJMqk0eeZcUggCSAJIAkj0Ho8n5QjUSTdp7Nu9E08ng8SAAHgcu9JalZuNNuFPVo0Snvb7FuM8qjex6YSIHp1AEkAdQBJHp4dQBJA9OoHhJA9JI9B1AEkASQBJHoOoAkgCSB4dR6CSAOoAkgDqPQSQB1AEkASQBKKvvPQOYfJ1WXs5u96P7nqTB6KlFqKTd2ktO3eWHhMA83lHojSm3KnJ0m9ObbOj4LWip0k9j3JhYzoviKd2oqqv8AY23+l6eRB02hkx2ra9G7YQPTqAOoAkj0HUASQB1AEkASR6DqAJIAkgCSPQdQBJAEkDw6j0EkAdQBJAHUegZw+EqT6sG99rLmEmwP0shVH1pRjzbJaWeDlLIUF1pt8LRJaQNU8l0Y+xfi2z3SgMwpxjqilwSR6CYAAAAAAAGJl3o9HEetFqnU7XbRP3t+8hKGQYS6I4jvU+OdL6Ffhs9yM0uh0varJcIOXm0e+EMmJlTBqhVlTU/SWteVradlrshJYeAKo8PSSAOgDWHwNWfVpSlvzXbnqPUmzw08P0ary15sOMrvkiapsZNCj0Uj7VVvdGKXxdyXhjI5Do3QXef9f0PdCPMnZdHKGyS/rfzGhDIpX6ML2KrW6Ub/ABX0PHTPciVTo/XWpRlwl9bEdDGReWSq6/lS8LPyGlgj9wrf6U/0S+h5hgFgqv8ApT/9cvoMMFkcn1n/ACp/paPcMF0MkV3/AC7cXFfMaWBqlkCo+tKMecmS0MGjhciU4aZXm9+hciSijw00iQOgAAAAAAAAAAAAAAAAAAB8zylDNrVFdv15aXpb09pme56P5IyXCrbOclwaXyJRimD0tDo1ho64uXvTfysWKmjzI/QwFKHVpQjvUVfmSSSAyegAAAAAAAAAAAAAAAAAAAAAAAAAAAAAAAAAP//Z"/>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6444208" y="4803998"/>
            <a:ext cx="2520280" cy="2535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com.springtraining.coupling2.interfacesol</a:t>
            </a:r>
          </a:p>
        </p:txBody>
      </p:sp>
    </p:spTree>
    <p:extLst>
      <p:ext uri="{BB962C8B-B14F-4D97-AF65-F5344CB8AC3E}">
        <p14:creationId xmlns:p14="http://schemas.microsoft.com/office/powerpoint/2010/main" val="19813396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custDataLst>
              <p:tags r:id="rId1"/>
            </p:custDataLst>
          </p:nvPr>
        </p:nvSpPr>
        <p:spPr>
          <a:xfrm>
            <a:off x="-108520" y="9157"/>
            <a:ext cx="9252520" cy="47920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cap="small" dirty="0" smtClean="0">
                <a:solidFill>
                  <a:srgbClr val="003300"/>
                </a:solidFill>
              </a:rPr>
              <a:t>Factory</a:t>
            </a:r>
            <a:endParaRPr lang="en-US" sz="4800" b="1" cap="small" dirty="0">
              <a:solidFill>
                <a:srgbClr val="003300"/>
              </a:solidFill>
            </a:endParaRPr>
          </a:p>
        </p:txBody>
      </p:sp>
      <p:sp>
        <p:nvSpPr>
          <p:cNvPr id="2" name="TextBox 1"/>
          <p:cNvSpPr txBox="1"/>
          <p:nvPr/>
        </p:nvSpPr>
        <p:spPr>
          <a:xfrm>
            <a:off x="827584" y="573529"/>
            <a:ext cx="8316416" cy="1631216"/>
          </a:xfrm>
          <a:prstGeom prst="rect">
            <a:avLst/>
          </a:prstGeom>
          <a:noFill/>
        </p:spPr>
        <p:txBody>
          <a:bodyPr wrap="square" rtlCol="0">
            <a:spAutoFit/>
          </a:bodyPr>
          <a:lstStyle>
            <a:defPPr>
              <a:defRPr lang="en-US"/>
            </a:defPPr>
            <a:lvl1pPr>
              <a:defRPr sz="3600"/>
            </a:lvl1pPr>
          </a:lstStyle>
          <a:p>
            <a:r>
              <a:rPr lang="en-IN" sz="3200" b="1" dirty="0"/>
              <a:t>A building or group of buildings with </a:t>
            </a:r>
            <a:r>
              <a:rPr lang="en-IN" sz="3200" b="1" dirty="0" smtClean="0"/>
              <a:t>facilities </a:t>
            </a:r>
            <a:r>
              <a:rPr lang="en-IN" sz="3200" b="1" dirty="0"/>
              <a:t>for the manufacture of </a:t>
            </a:r>
            <a:r>
              <a:rPr lang="en-IN" sz="3200" b="1" u="sng" dirty="0"/>
              <a:t>goods</a:t>
            </a:r>
            <a:r>
              <a:rPr lang="en-IN" sz="3200" b="1" dirty="0"/>
              <a:t>. </a:t>
            </a:r>
          </a:p>
          <a:p>
            <a:endParaRPr lang="en-US" sz="3200" b="1" dirty="0"/>
          </a:p>
        </p:txBody>
      </p:sp>
      <p:pic>
        <p:nvPicPr>
          <p:cNvPr id="10" name="Picture 6" descr="http://www.clker.com/cliparts/e/b/1/6/11949837601577375107factory_gabrielle_nowick_.svg.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820" y="1666294"/>
            <a:ext cx="3960440" cy="21648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27584" y="3841787"/>
            <a:ext cx="8208912" cy="1323439"/>
          </a:xfrm>
          <a:prstGeom prst="rect">
            <a:avLst/>
          </a:prstGeom>
          <a:noFill/>
        </p:spPr>
        <p:txBody>
          <a:bodyPr wrap="square" rtlCol="0">
            <a:spAutoFit/>
          </a:bodyPr>
          <a:lstStyle/>
          <a:p>
            <a:r>
              <a:rPr lang="en-IN" sz="3200" b="1" dirty="0" smtClean="0"/>
              <a:t>Using Factory Design Pattern we create / manufacture </a:t>
            </a:r>
            <a:r>
              <a:rPr lang="en-IN" sz="3200" b="1" u="sng" dirty="0" smtClean="0"/>
              <a:t>objects</a:t>
            </a:r>
            <a:r>
              <a:rPr lang="en-IN" sz="3200" b="1" dirty="0" smtClean="0"/>
              <a:t> in programming world</a:t>
            </a:r>
          </a:p>
          <a:p>
            <a:endParaRPr lang="en-US" sz="1600" b="1" dirty="0"/>
          </a:p>
        </p:txBody>
      </p:sp>
      <p:sp>
        <p:nvSpPr>
          <p:cNvPr id="3" name="Rectangle 2"/>
          <p:cNvSpPr/>
          <p:nvPr/>
        </p:nvSpPr>
        <p:spPr>
          <a:xfrm>
            <a:off x="7164288" y="4887235"/>
            <a:ext cx="1754006" cy="2154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rgbClr val="FF0000"/>
                </a:solidFill>
              </a:rPr>
              <a:t>com.springtraining.coupling2.factory</a:t>
            </a:r>
          </a:p>
        </p:txBody>
      </p:sp>
    </p:spTree>
    <p:extLst>
      <p:ext uri="{BB962C8B-B14F-4D97-AF65-F5344CB8AC3E}">
        <p14:creationId xmlns:p14="http://schemas.microsoft.com/office/powerpoint/2010/main" val="243630349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custDataLst>
              <p:tags r:id="rId1"/>
            </p:custDataLst>
          </p:nvPr>
        </p:nvSpPr>
        <p:spPr>
          <a:xfrm>
            <a:off x="-108520" y="9157"/>
            <a:ext cx="9252520" cy="47920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cap="small" dirty="0" smtClean="0">
                <a:solidFill>
                  <a:srgbClr val="003300"/>
                </a:solidFill>
              </a:rPr>
              <a:t>Factory Design Pattern</a:t>
            </a:r>
            <a:endParaRPr lang="en-US" sz="4800" b="1" cap="small" dirty="0">
              <a:solidFill>
                <a:srgbClr val="003300"/>
              </a:solidFill>
            </a:endParaRPr>
          </a:p>
        </p:txBody>
      </p:sp>
      <p:sp>
        <p:nvSpPr>
          <p:cNvPr id="2" name="TextBox 1"/>
          <p:cNvSpPr txBox="1"/>
          <p:nvPr/>
        </p:nvSpPr>
        <p:spPr>
          <a:xfrm>
            <a:off x="611560" y="789553"/>
            <a:ext cx="8208912" cy="4278094"/>
          </a:xfrm>
          <a:prstGeom prst="rect">
            <a:avLst/>
          </a:prstGeom>
          <a:noFill/>
        </p:spPr>
        <p:txBody>
          <a:bodyPr wrap="square" rtlCol="0">
            <a:spAutoFit/>
          </a:bodyPr>
          <a:lstStyle>
            <a:defPPr>
              <a:defRPr lang="en-US"/>
            </a:defPPr>
            <a:lvl1pPr>
              <a:defRPr sz="3600"/>
            </a:lvl1pPr>
          </a:lstStyle>
          <a:p>
            <a:pPr marL="457200" indent="-457200">
              <a:buFont typeface="+mj-lt"/>
              <a:buAutoNum type="arabicPeriod"/>
            </a:pPr>
            <a:r>
              <a:rPr lang="en-IN" sz="1600" b="1" dirty="0"/>
              <a:t>The client needs a </a:t>
            </a:r>
            <a:r>
              <a:rPr lang="en-IN" sz="1600" b="1" dirty="0" smtClean="0"/>
              <a:t>set of products(implementing common interface), </a:t>
            </a:r>
            <a:r>
              <a:rPr lang="en-IN" sz="1600" b="1" dirty="0"/>
              <a:t>but instead of creating it directly using the new operator, it asks the factory </a:t>
            </a:r>
            <a:r>
              <a:rPr lang="en-IN" sz="1600" b="1" dirty="0" smtClean="0"/>
              <a:t>for </a:t>
            </a:r>
            <a:r>
              <a:rPr lang="en-IN" sz="1600" b="1" dirty="0"/>
              <a:t>a new </a:t>
            </a:r>
            <a:r>
              <a:rPr lang="en-IN" sz="1600" b="1" dirty="0" smtClean="0"/>
              <a:t>product, </a:t>
            </a:r>
            <a:r>
              <a:rPr lang="en-IN" sz="1600" b="1" dirty="0"/>
              <a:t>providing the information about the type of object it </a:t>
            </a:r>
            <a:r>
              <a:rPr lang="en-IN" sz="1600" b="1" dirty="0" smtClean="0"/>
              <a:t>needs. </a:t>
            </a:r>
          </a:p>
          <a:p>
            <a:pPr marL="457200" indent="-457200">
              <a:buFont typeface="+mj-lt"/>
              <a:buAutoNum type="arabicPeriod"/>
            </a:pPr>
            <a:endParaRPr lang="en-IN" sz="1600" b="1" dirty="0"/>
          </a:p>
          <a:p>
            <a:pPr marL="457200" indent="-457200">
              <a:buFont typeface="+mj-lt"/>
              <a:buAutoNum type="arabicPeriod"/>
            </a:pPr>
            <a:r>
              <a:rPr lang="en-IN" sz="1600" b="1" dirty="0" smtClean="0"/>
              <a:t>You may not know ahead of time what objects you might need!</a:t>
            </a:r>
            <a:endParaRPr lang="en-IN" sz="1600" b="1" dirty="0"/>
          </a:p>
          <a:p>
            <a:pPr marL="457200" indent="-457200">
              <a:buFont typeface="+mj-lt"/>
              <a:buAutoNum type="arabicPeriod"/>
            </a:pPr>
            <a:endParaRPr lang="en-IN" sz="1600" b="1" dirty="0"/>
          </a:p>
          <a:p>
            <a:pPr marL="457200" indent="-457200">
              <a:buFont typeface="+mj-lt"/>
              <a:buAutoNum type="arabicPeriod"/>
            </a:pPr>
            <a:r>
              <a:rPr lang="en-IN" sz="1600" b="1" dirty="0"/>
              <a:t>Creates objects without exposing the instantiation logic to the </a:t>
            </a:r>
            <a:r>
              <a:rPr lang="en-IN" sz="1600" b="1" dirty="0" smtClean="0"/>
              <a:t>client. Client doesn’t need to know all subclasses / implementations.</a:t>
            </a:r>
          </a:p>
          <a:p>
            <a:pPr marL="457200" indent="-457200">
              <a:buFont typeface="+mj-lt"/>
              <a:buAutoNum type="arabicPeriod"/>
            </a:pPr>
            <a:endParaRPr lang="en-US" sz="1600" b="1" dirty="0"/>
          </a:p>
          <a:p>
            <a:pPr marL="457200" indent="-457200">
              <a:buFont typeface="+mj-lt"/>
              <a:buAutoNum type="arabicPeriod"/>
            </a:pPr>
            <a:r>
              <a:rPr lang="en-US" sz="1600" b="1" dirty="0" smtClean="0"/>
              <a:t>Encapsulates object creation process.</a:t>
            </a:r>
            <a:endParaRPr lang="en-IN" sz="1600" b="1" dirty="0"/>
          </a:p>
          <a:p>
            <a:pPr marL="457200" indent="-457200">
              <a:buFont typeface="+mj-lt"/>
              <a:buAutoNum type="arabicPeriod"/>
            </a:pPr>
            <a:endParaRPr lang="en-IN" sz="1600" b="1" dirty="0"/>
          </a:p>
          <a:p>
            <a:pPr marL="457200" indent="-457200">
              <a:buFont typeface="+mj-lt"/>
              <a:buAutoNum type="arabicPeriod"/>
            </a:pPr>
            <a:r>
              <a:rPr lang="en-IN" sz="1600" b="1" dirty="0"/>
              <a:t>It introduces weak coupling instead of tight coupling </a:t>
            </a:r>
            <a:r>
              <a:rPr lang="en-IN" sz="1600" b="1" dirty="0" smtClean="0"/>
              <a:t>by hiding </a:t>
            </a:r>
            <a:r>
              <a:rPr lang="en-IN" sz="1600" b="1" dirty="0"/>
              <a:t>concrete classes from the </a:t>
            </a:r>
            <a:r>
              <a:rPr lang="en-IN" sz="1600" b="1" dirty="0" smtClean="0"/>
              <a:t>application.</a:t>
            </a:r>
          </a:p>
          <a:p>
            <a:pPr marL="457200" indent="-457200">
              <a:buFont typeface="+mj-lt"/>
              <a:buAutoNum type="arabicPeriod"/>
            </a:pPr>
            <a:endParaRPr lang="en-US" sz="1600" b="1" dirty="0"/>
          </a:p>
          <a:p>
            <a:pPr marL="457200" indent="-457200">
              <a:buFont typeface="+mj-lt"/>
              <a:buAutoNum type="arabicPeriod"/>
            </a:pPr>
            <a:r>
              <a:rPr lang="en-US" sz="1600" b="1" dirty="0" smtClean="0"/>
              <a:t>Introduction of new implementations(e.g. account Types) becomes seamless. Only factory needs to change in the example. </a:t>
            </a:r>
            <a:endParaRPr lang="en-IN" sz="1600" b="1" dirty="0"/>
          </a:p>
          <a:p>
            <a:endParaRPr lang="en-US" sz="1600" b="1" dirty="0"/>
          </a:p>
        </p:txBody>
      </p:sp>
    </p:spTree>
    <p:extLst>
      <p:ext uri="{BB962C8B-B14F-4D97-AF65-F5344CB8AC3E}">
        <p14:creationId xmlns:p14="http://schemas.microsoft.com/office/powerpoint/2010/main" val="2764112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64172" y="1869673"/>
            <a:ext cx="7268268" cy="1241788"/>
            <a:chOff x="0" y="0"/>
            <a:chExt cx="8308696" cy="1655717"/>
          </a:xfrm>
        </p:grpSpPr>
        <p:sp>
          <p:nvSpPr>
            <p:cNvPr id="5" name="Rounded Rectangle 4"/>
            <p:cNvSpPr/>
            <p:nvPr/>
          </p:nvSpPr>
          <p:spPr>
            <a:xfrm>
              <a:off x="0" y="0"/>
              <a:ext cx="8308696" cy="1655717"/>
            </a:xfrm>
            <a:prstGeom prst="roundRect">
              <a:avLst/>
            </a:prstGeom>
            <a:gradFill rotWithShape="0">
              <a:gsLst>
                <a:gs pos="0">
                  <a:srgbClr val="3A4A1A"/>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gra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sp>
        <p:sp>
          <p:nvSpPr>
            <p:cNvPr id="6" name="Rounded Rectangle 4"/>
            <p:cNvSpPr/>
            <p:nvPr/>
          </p:nvSpPr>
          <p:spPr>
            <a:xfrm>
              <a:off x="80825" y="80825"/>
              <a:ext cx="8147046" cy="14940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anchor="ctr" anchorCtr="0">
              <a:noAutofit/>
            </a:bodyPr>
            <a:lstStyle/>
            <a:p>
              <a:pPr lvl="0" algn="ctr"/>
              <a:r>
                <a:rPr lang="en-US" sz="4000" b="1" dirty="0" smtClean="0"/>
                <a:t>Problem 2</a:t>
              </a:r>
              <a:endParaRPr lang="en-US" sz="4000" dirty="0"/>
            </a:p>
          </p:txBody>
        </p:sp>
      </p:grpSp>
    </p:spTree>
    <p:extLst>
      <p:ext uri="{BB962C8B-B14F-4D97-AF65-F5344CB8AC3E}">
        <p14:creationId xmlns:p14="http://schemas.microsoft.com/office/powerpoint/2010/main" val="134531200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508105" y="752297"/>
            <a:ext cx="2479661" cy="1710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Object B</a:t>
            </a:r>
            <a:endParaRPr lang="en-IN" sz="2000" b="1" dirty="0">
              <a:solidFill>
                <a:schemeClr val="tx1"/>
              </a:solidFill>
            </a:endParaRPr>
          </a:p>
        </p:txBody>
      </p:sp>
      <p:sp>
        <p:nvSpPr>
          <p:cNvPr id="8" name="Notched Right Arrow 7"/>
          <p:cNvSpPr/>
          <p:nvPr/>
        </p:nvSpPr>
        <p:spPr>
          <a:xfrm rot="20402252">
            <a:off x="3273311" y="1980010"/>
            <a:ext cx="2337833" cy="297388"/>
          </a:xfrm>
          <a:prstGeom prst="notchedRightArrow">
            <a:avLst/>
          </a:prstGeom>
          <a:gradFill>
            <a:gsLst>
              <a:gs pos="0">
                <a:srgbClr val="EFA59F"/>
              </a:gs>
              <a:gs pos="50000">
                <a:srgbClr val="FF00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Notched Right Arrow 9"/>
          <p:cNvSpPr/>
          <p:nvPr/>
        </p:nvSpPr>
        <p:spPr>
          <a:xfrm rot="1173582">
            <a:off x="3243479" y="3182137"/>
            <a:ext cx="2275108" cy="297388"/>
          </a:xfrm>
          <a:prstGeom prst="notchedRightArrow">
            <a:avLst/>
          </a:prstGeom>
          <a:gradFill>
            <a:gsLst>
              <a:gs pos="0">
                <a:srgbClr val="EFA59F"/>
              </a:gs>
              <a:gs pos="50000">
                <a:srgbClr val="FF00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Coupling with Pull Mechanism</a:t>
            </a:r>
            <a:endParaRPr lang="en-IN" dirty="0"/>
          </a:p>
        </p:txBody>
      </p:sp>
      <p:sp>
        <p:nvSpPr>
          <p:cNvPr id="13" name="Oval 12"/>
          <p:cNvSpPr/>
          <p:nvPr/>
        </p:nvSpPr>
        <p:spPr>
          <a:xfrm>
            <a:off x="5436097" y="2940793"/>
            <a:ext cx="2479661" cy="1710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Object C</a:t>
            </a:r>
            <a:endParaRPr lang="en-IN" sz="2000" b="1" dirty="0">
              <a:solidFill>
                <a:schemeClr val="tx1"/>
              </a:solidFill>
            </a:endParaRPr>
          </a:p>
        </p:txBody>
      </p:sp>
      <p:sp>
        <p:nvSpPr>
          <p:cNvPr id="14" name="Oval 13"/>
          <p:cNvSpPr/>
          <p:nvPr/>
        </p:nvSpPr>
        <p:spPr>
          <a:xfrm>
            <a:off x="893768" y="1884301"/>
            <a:ext cx="2479661" cy="1710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Object A</a:t>
            </a:r>
            <a:endParaRPr lang="en-IN" sz="2000" b="1" dirty="0">
              <a:solidFill>
                <a:schemeClr val="tx1"/>
              </a:solidFill>
            </a:endParaRPr>
          </a:p>
        </p:txBody>
      </p:sp>
      <p:sp>
        <p:nvSpPr>
          <p:cNvPr id="2" name="TextBox 1"/>
          <p:cNvSpPr txBox="1"/>
          <p:nvPr/>
        </p:nvSpPr>
        <p:spPr>
          <a:xfrm rot="20454478">
            <a:off x="3709633" y="1717144"/>
            <a:ext cx="1342589" cy="369332"/>
          </a:xfrm>
          <a:prstGeom prst="rect">
            <a:avLst/>
          </a:prstGeom>
          <a:noFill/>
        </p:spPr>
        <p:txBody>
          <a:bodyPr wrap="square" rtlCol="0">
            <a:spAutoFit/>
          </a:bodyPr>
          <a:lstStyle/>
          <a:p>
            <a:r>
              <a:rPr lang="en-US" dirty="0" smtClean="0"/>
              <a:t>Creates</a:t>
            </a:r>
            <a:endParaRPr lang="en-IN" dirty="0"/>
          </a:p>
        </p:txBody>
      </p:sp>
      <p:sp>
        <p:nvSpPr>
          <p:cNvPr id="15" name="TextBox 14"/>
          <p:cNvSpPr txBox="1"/>
          <p:nvPr/>
        </p:nvSpPr>
        <p:spPr>
          <a:xfrm rot="1166796">
            <a:off x="3638276" y="3385010"/>
            <a:ext cx="1342589" cy="369332"/>
          </a:xfrm>
          <a:prstGeom prst="rect">
            <a:avLst/>
          </a:prstGeom>
          <a:noFill/>
        </p:spPr>
        <p:txBody>
          <a:bodyPr wrap="square" rtlCol="0">
            <a:spAutoFit/>
          </a:bodyPr>
          <a:lstStyle/>
          <a:p>
            <a:r>
              <a:rPr lang="en-US" dirty="0" smtClean="0"/>
              <a:t>Creates</a:t>
            </a:r>
            <a:endParaRPr lang="en-IN" dirty="0"/>
          </a:p>
        </p:txBody>
      </p:sp>
      <p:sp>
        <p:nvSpPr>
          <p:cNvPr id="3" name="Rectangle 2"/>
          <p:cNvSpPr/>
          <p:nvPr/>
        </p:nvSpPr>
        <p:spPr>
          <a:xfrm>
            <a:off x="687649" y="4249897"/>
            <a:ext cx="517641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PULL Mechanism</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1700356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7824" y="141481"/>
            <a:ext cx="6156176" cy="1102519"/>
          </a:xfrm>
        </p:spPr>
        <p:txBody>
          <a:bodyPr/>
          <a:lstStyle/>
          <a:p>
            <a:pPr algn="ctr"/>
            <a:r>
              <a:rPr lang="en-US" dirty="0" smtClean="0"/>
              <a:t>Chapter 1 –   Spring Core</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795279746"/>
              </p:ext>
            </p:extLst>
          </p:nvPr>
        </p:nvGraphicFramePr>
        <p:xfrm>
          <a:off x="2483768" y="843558"/>
          <a:ext cx="6552728" cy="4134172"/>
        </p:xfrm>
        <a:graphic>
          <a:graphicData uri="http://schemas.openxmlformats.org/drawingml/2006/table">
            <a:tbl>
              <a:tblPr firstRow="1" bandRow="1">
                <a:tableStyleId>{5C22544A-7EE6-4342-B048-85BDC9FD1C3A}</a:tableStyleId>
              </a:tblPr>
              <a:tblGrid>
                <a:gridCol w="4032448"/>
                <a:gridCol w="2520280"/>
              </a:tblGrid>
              <a:tr h="278130">
                <a:tc>
                  <a:txBody>
                    <a:bodyPr/>
                    <a:lstStyle/>
                    <a:p>
                      <a:endParaRPr lang="en-IN" sz="1400" dirty="0"/>
                    </a:p>
                  </a:txBody>
                  <a:tcPr marT="34290" marB="34290"/>
                </a:tc>
                <a:tc>
                  <a:txBody>
                    <a:bodyPr/>
                    <a:lstStyle/>
                    <a:p>
                      <a:endParaRPr lang="en-IN" sz="1400" dirty="0"/>
                    </a:p>
                  </a:txBody>
                  <a:tcPr marT="34290" marB="34290"/>
                </a:tc>
              </a:tr>
              <a:tr h="582156">
                <a:tc>
                  <a:txBody>
                    <a:bodyPr/>
                    <a:lstStyle/>
                    <a:p>
                      <a:pPr marL="342900" indent="-342900">
                        <a:buFont typeface="Wingdings" pitchFamily="2" charset="2"/>
                        <a:buChar char="q"/>
                      </a:pPr>
                      <a:r>
                        <a:rPr lang="en-IN" sz="1500" b="1" dirty="0" smtClean="0"/>
                        <a:t>Inversion of Control /Dependency Injection (IoC/DI)</a:t>
                      </a:r>
                      <a:endParaRPr lang="en-IN" sz="1500" b="1" dirty="0"/>
                    </a:p>
                  </a:txBody>
                  <a:tcPr marT="34290" marB="34290"/>
                </a:tc>
                <a:tc>
                  <a:txBody>
                    <a:bodyPr/>
                    <a:lstStyle/>
                    <a:p>
                      <a:endParaRPr lang="en-IN" sz="1400" dirty="0"/>
                    </a:p>
                  </a:txBody>
                  <a:tcPr marL="0" marR="0" marT="0" marB="0" anchor="b"/>
                </a:tc>
              </a:tr>
              <a:tr h="360040">
                <a:tc>
                  <a:txBody>
                    <a:bodyPr/>
                    <a:lstStyle/>
                    <a:p>
                      <a:pPr algn="ctr"/>
                      <a:r>
                        <a:rPr lang="en-US" sz="1400" b="1" i="1" u="none" strike="noStrike" kern="1200" dirty="0" smtClean="0">
                          <a:solidFill>
                            <a:srgbClr val="000000"/>
                          </a:solidFill>
                          <a:effectLst/>
                          <a:latin typeface="+mn-lt"/>
                          <a:ea typeface="+mn-ea"/>
                          <a:cs typeface="+mn-cs"/>
                        </a:rPr>
                        <a:t>Part A</a:t>
                      </a:r>
                      <a:endParaRPr lang="en-IN" sz="1400" b="1" i="1" u="none" strike="noStrike" kern="1200" dirty="0">
                        <a:solidFill>
                          <a:srgbClr val="000000"/>
                        </a:solidFill>
                        <a:effectLst/>
                        <a:latin typeface="+mn-lt"/>
                        <a:ea typeface="+mn-ea"/>
                        <a:cs typeface="+mn-cs"/>
                      </a:endParaRPr>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rgbClr val="000000"/>
                          </a:solidFill>
                          <a:effectLst/>
                          <a:latin typeface="Calibri"/>
                        </a:rPr>
                        <a:t>IOC Container (</a:t>
                      </a:r>
                      <a:r>
                        <a:rPr lang="en-IN" sz="1400" b="1" i="0" u="none" strike="noStrike" dirty="0" smtClean="0">
                          <a:solidFill>
                            <a:srgbClr val="000000"/>
                          </a:solidFill>
                          <a:effectLst/>
                          <a:latin typeface="+mn-lt"/>
                        </a:rPr>
                        <a:t>BeanFactory or ApplicationContext</a:t>
                      </a:r>
                      <a:r>
                        <a:rPr lang="en-IN" sz="1400" b="1" i="0" u="none" strike="noStrike" dirty="0" smtClean="0">
                          <a:solidFill>
                            <a:srgbClr val="000000"/>
                          </a:solidFill>
                          <a:effectLst/>
                          <a:latin typeface="Calibri"/>
                        </a:rPr>
                        <a:t>)</a:t>
                      </a:r>
                      <a:endParaRPr lang="en-IN" sz="1400" b="1" i="0" u="none" strike="noStrike" dirty="0">
                        <a:solidFill>
                          <a:srgbClr val="000000"/>
                        </a:solidFill>
                        <a:effectLst/>
                        <a:latin typeface="Calibri"/>
                      </a:endParaRPr>
                    </a:p>
                  </a:txBody>
                  <a:tcPr marL="0" marR="0" marT="0" marB="0" anchor="b"/>
                </a:tc>
              </a:tr>
              <a:tr h="221352">
                <a:tc>
                  <a:txBody>
                    <a:bodyPr/>
                    <a:lstStyle/>
                    <a:p>
                      <a:pPr algn="ctr"/>
                      <a:endParaRPr lang="en-IN" sz="1500" dirty="0"/>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rgbClr val="000000"/>
                          </a:solidFill>
                          <a:effectLst/>
                          <a:latin typeface="+mn-lt"/>
                        </a:rPr>
                        <a:t>Managed</a:t>
                      </a:r>
                      <a:r>
                        <a:rPr lang="en-IN" sz="1400" b="1" i="0" u="none" strike="noStrike" baseline="0" dirty="0" smtClean="0">
                          <a:solidFill>
                            <a:srgbClr val="000000"/>
                          </a:solidFill>
                          <a:effectLst/>
                          <a:latin typeface="+mn-lt"/>
                        </a:rPr>
                        <a:t> B</a:t>
                      </a:r>
                      <a:r>
                        <a:rPr lang="en-IN" sz="1400" b="1" i="0" u="none" strike="noStrike" dirty="0" smtClean="0">
                          <a:solidFill>
                            <a:srgbClr val="000000"/>
                          </a:solidFill>
                          <a:effectLst/>
                          <a:latin typeface="+mn-lt"/>
                        </a:rPr>
                        <a:t>eans</a:t>
                      </a:r>
                    </a:p>
                  </a:txBody>
                  <a:tcPr marL="0" marR="0" marT="0" marB="0" anchor="b"/>
                </a:tc>
              </a:tr>
              <a:tr h="300038">
                <a:tc>
                  <a:txBody>
                    <a:bodyPr/>
                    <a:lstStyle/>
                    <a:p>
                      <a:pPr algn="ctr"/>
                      <a:endParaRPr lang="en-IN" sz="1500" dirty="0"/>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rgbClr val="000000"/>
                          </a:solidFill>
                          <a:effectLst/>
                          <a:latin typeface="+mn-lt"/>
                        </a:rPr>
                        <a:t>Bean Lifecycle</a:t>
                      </a:r>
                    </a:p>
                  </a:txBody>
                  <a:tcPr marL="0" marR="0" marT="0" marB="0" anchor="b"/>
                </a:tc>
              </a:tr>
              <a:tr h="0">
                <a:tc>
                  <a:txBody>
                    <a:bodyPr/>
                    <a:lstStyle/>
                    <a:p>
                      <a:pPr algn="ctr"/>
                      <a:endParaRPr lang="en-IN" sz="1400" b="1" i="1" u="none" strike="noStrike" kern="1200" dirty="0">
                        <a:solidFill>
                          <a:srgbClr val="000000"/>
                        </a:solidFill>
                        <a:effectLst/>
                        <a:latin typeface="+mn-lt"/>
                        <a:ea typeface="+mn-ea"/>
                        <a:cs typeface="+mn-cs"/>
                      </a:endParaRPr>
                    </a:p>
                  </a:txBody>
                  <a:tcPr marT="34290" marB="34290"/>
                </a:tc>
                <a:tc>
                  <a:txBody>
                    <a:bodyPr/>
                    <a:lstStyle/>
                    <a:p>
                      <a:pPr algn="l" fontAlgn="b"/>
                      <a:endParaRPr lang="en-IN" sz="1400" b="1" i="0" u="none" strike="noStrike" dirty="0">
                        <a:solidFill>
                          <a:srgbClr val="000000"/>
                        </a:solidFill>
                        <a:effectLst/>
                        <a:latin typeface="Calibri"/>
                      </a:endParaRPr>
                    </a:p>
                  </a:txBody>
                  <a:tcPr marL="0" marR="0" marT="0" marB="0" anchor="b"/>
                </a:tc>
              </a:tr>
              <a:tr h="278130">
                <a:tc>
                  <a:txBody>
                    <a:bodyPr/>
                    <a:lstStyle/>
                    <a:p>
                      <a:pPr algn="ctr"/>
                      <a:r>
                        <a:rPr lang="en-US" sz="1400" b="1" i="1" u="none" strike="noStrike" kern="1200" dirty="0" smtClean="0">
                          <a:solidFill>
                            <a:srgbClr val="000000"/>
                          </a:solidFill>
                          <a:effectLst/>
                          <a:latin typeface="+mn-lt"/>
                          <a:ea typeface="+mn-ea"/>
                          <a:cs typeface="+mn-cs"/>
                        </a:rPr>
                        <a:t>Part B</a:t>
                      </a:r>
                      <a:endParaRPr lang="en-IN" sz="1400" b="1" i="1" u="none" strike="noStrike" kern="1200" dirty="0">
                        <a:solidFill>
                          <a:srgbClr val="000000"/>
                        </a:solidFill>
                        <a:effectLst/>
                        <a:latin typeface="+mn-lt"/>
                        <a:ea typeface="+mn-ea"/>
                        <a:cs typeface="+mn-cs"/>
                      </a:endParaRPr>
                    </a:p>
                  </a:txBody>
                  <a:tcPr marT="34290" marB="34290"/>
                </a:tc>
                <a:tc>
                  <a:txBody>
                    <a:bodyPr/>
                    <a:lstStyle/>
                    <a:p>
                      <a:pPr algn="l" fontAlgn="b"/>
                      <a:r>
                        <a:rPr lang="en-IN" sz="1400" b="1" i="0" u="none" strike="noStrike" dirty="0">
                          <a:solidFill>
                            <a:srgbClr val="000000"/>
                          </a:solidFill>
                          <a:effectLst/>
                          <a:latin typeface="Calibri"/>
                        </a:rPr>
                        <a:t>XML Based DI</a:t>
                      </a:r>
                    </a:p>
                  </a:txBody>
                  <a:tcPr marL="0" marR="0" marT="0" marB="0" anchor="b"/>
                </a:tc>
              </a:tr>
              <a:tr h="411480">
                <a:tc>
                  <a:txBody>
                    <a:bodyPr/>
                    <a:lstStyle/>
                    <a:p>
                      <a:endParaRPr lang="en-IN" sz="1500" dirty="0"/>
                    </a:p>
                  </a:txBody>
                  <a:tcPr marT="34290" marB="34290"/>
                </a:tc>
                <a:tc>
                  <a:txBody>
                    <a:bodyPr/>
                    <a:lstStyle/>
                    <a:p>
                      <a:pPr algn="l" fontAlgn="b"/>
                      <a:r>
                        <a:rPr lang="en-IN" sz="1400" b="1" i="0" u="none" strike="noStrike" dirty="0">
                          <a:solidFill>
                            <a:srgbClr val="000000"/>
                          </a:solidFill>
                          <a:effectLst/>
                          <a:latin typeface="Calibri"/>
                        </a:rPr>
                        <a:t>Annotation Based DI</a:t>
                      </a:r>
                    </a:p>
                  </a:txBody>
                  <a:tcPr marL="0" marR="0" marT="0" marB="0" anchor="b"/>
                </a:tc>
              </a:tr>
              <a:tr h="300038">
                <a:tc>
                  <a:txBody>
                    <a:bodyPr/>
                    <a:lstStyle/>
                    <a:p>
                      <a:endParaRPr lang="en-IN" sz="1500" dirty="0"/>
                    </a:p>
                  </a:txBody>
                  <a:tcPr marT="34290" marB="34290"/>
                </a:tc>
                <a:tc>
                  <a:txBody>
                    <a:bodyPr/>
                    <a:lstStyle/>
                    <a:p>
                      <a:pPr algn="l" fontAlgn="b"/>
                      <a:r>
                        <a:rPr lang="en-IN" sz="1400" b="1" i="0" u="none" strike="noStrike" dirty="0">
                          <a:solidFill>
                            <a:srgbClr val="000000"/>
                          </a:solidFill>
                          <a:effectLst/>
                          <a:latin typeface="Calibri"/>
                        </a:rPr>
                        <a:t>Java Based DI </a:t>
                      </a:r>
                    </a:p>
                  </a:txBody>
                  <a:tcPr marL="0" marR="0" marT="0" marB="0" anchor="b"/>
                </a:tc>
              </a:tr>
              <a:tr h="322668">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sz="1500" b="1" i="0" u="none" strike="noStrike" dirty="0" smtClean="0">
                          <a:solidFill>
                            <a:srgbClr val="000000"/>
                          </a:solidFill>
                          <a:effectLst/>
                          <a:latin typeface="+mn-lt"/>
                        </a:rPr>
                        <a:t>Validators and Convertors</a:t>
                      </a:r>
                    </a:p>
                  </a:txBody>
                  <a:tcPr marT="34290" marB="34290"/>
                </a:tc>
                <a:tc>
                  <a:txBody>
                    <a:bodyPr/>
                    <a:lstStyle/>
                    <a:p>
                      <a:pPr algn="l" fontAlgn="b"/>
                      <a:endParaRPr lang="en-IN" sz="1400" b="1" i="0" u="none" strike="noStrike" dirty="0">
                        <a:solidFill>
                          <a:srgbClr val="000000"/>
                        </a:solidFill>
                        <a:effectLst/>
                        <a:latin typeface="Calibri"/>
                      </a:endParaRPr>
                    </a:p>
                  </a:txBody>
                  <a:tcPr marL="0" marR="0" marT="0" marB="0" anchor="b"/>
                </a:tc>
              </a:tr>
              <a:tr h="300038">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1500" b="1" i="0" u="none" strike="noStrike" dirty="0" smtClean="0">
                          <a:solidFill>
                            <a:srgbClr val="000000"/>
                          </a:solidFill>
                          <a:effectLst/>
                          <a:latin typeface="+mn-lt"/>
                        </a:rPr>
                        <a:t>Resources</a:t>
                      </a:r>
                      <a:endParaRPr lang="en-IN" sz="1500" b="1" i="0" u="none" strike="noStrike" dirty="0" smtClean="0">
                        <a:solidFill>
                          <a:srgbClr val="000000"/>
                        </a:solidFill>
                        <a:effectLst/>
                        <a:latin typeface="+mn-lt"/>
                      </a:endParaRPr>
                    </a:p>
                  </a:txBody>
                  <a:tcPr marT="34290" marB="34290"/>
                </a:tc>
                <a:tc>
                  <a:txBody>
                    <a:bodyPr/>
                    <a:lstStyle/>
                    <a:p>
                      <a:pPr algn="l" fontAlgn="b"/>
                      <a:endParaRPr lang="en-IN" sz="1400" b="1" i="0" u="none" strike="noStrike" dirty="0">
                        <a:solidFill>
                          <a:srgbClr val="000000"/>
                        </a:solidFill>
                        <a:effectLst/>
                        <a:latin typeface="Calibri"/>
                      </a:endParaRPr>
                    </a:p>
                  </a:txBody>
                  <a:tcPr marL="0" marR="0" marT="0" marB="0" anchor="b"/>
                </a:tc>
              </a:tr>
              <a:tr h="348034">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sz="1500" b="1" i="0" u="none" strike="noStrike" dirty="0" smtClean="0">
                          <a:solidFill>
                            <a:srgbClr val="000000"/>
                          </a:solidFill>
                          <a:effectLst/>
                          <a:latin typeface="+mn-lt"/>
                        </a:rPr>
                        <a:t>Spring Expression Language (SpEL)</a:t>
                      </a:r>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IN" sz="1400" b="1" i="0" u="none" strike="noStrike" dirty="0" smtClean="0">
                        <a:solidFill>
                          <a:srgbClr val="000000"/>
                        </a:solidFill>
                        <a:effectLst/>
                        <a:latin typeface="+mn-lt"/>
                      </a:endParaRPr>
                    </a:p>
                  </a:txBody>
                  <a:tcPr marL="0" marR="0" marT="0" marB="0" anchor="b"/>
                </a:tc>
              </a:tr>
            </a:tbl>
          </a:graphicData>
        </a:graphic>
      </p:graphicFrame>
    </p:spTree>
    <p:extLst>
      <p:ext uri="{BB962C8B-B14F-4D97-AF65-F5344CB8AC3E}">
        <p14:creationId xmlns:p14="http://schemas.microsoft.com/office/powerpoint/2010/main" val="2826686466"/>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custDataLst>
              <p:tags r:id="rId1"/>
            </p:custDataLst>
          </p:nvPr>
        </p:nvSpPr>
        <p:spPr>
          <a:xfrm>
            <a:off x="-108520" y="9157"/>
            <a:ext cx="9252520" cy="47920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cap="small" dirty="0" smtClean="0">
                <a:solidFill>
                  <a:srgbClr val="003300"/>
                </a:solidFill>
              </a:rPr>
              <a:t>Problem</a:t>
            </a:r>
            <a:endParaRPr lang="en-US" sz="4800" b="1" cap="small" dirty="0">
              <a:solidFill>
                <a:srgbClr val="003300"/>
              </a:solidFill>
            </a:endParaRPr>
          </a:p>
        </p:txBody>
      </p:sp>
      <p:sp>
        <p:nvSpPr>
          <p:cNvPr id="2" name="TextBox 1"/>
          <p:cNvSpPr txBox="1"/>
          <p:nvPr/>
        </p:nvSpPr>
        <p:spPr>
          <a:xfrm>
            <a:off x="1043608" y="1131590"/>
            <a:ext cx="7200800" cy="3108543"/>
          </a:xfrm>
          <a:prstGeom prst="rect">
            <a:avLst/>
          </a:prstGeom>
          <a:noFill/>
        </p:spPr>
        <p:txBody>
          <a:bodyPr wrap="square" rtlCol="0">
            <a:spAutoFit/>
          </a:bodyPr>
          <a:lstStyle>
            <a:defPPr>
              <a:defRPr lang="en-US"/>
            </a:defPPr>
            <a:lvl1pPr>
              <a:defRPr sz="3600"/>
            </a:lvl1pPr>
          </a:lstStyle>
          <a:p>
            <a:endParaRPr lang="en-US" sz="2800" b="1" dirty="0" smtClean="0">
              <a:solidFill>
                <a:srgbClr val="FF0000"/>
              </a:solidFill>
            </a:endParaRPr>
          </a:p>
          <a:p>
            <a:pPr marL="457200" indent="-457200">
              <a:buFont typeface="Wingdings" pitchFamily="2" charset="2"/>
              <a:buChar char="q"/>
            </a:pPr>
            <a:r>
              <a:rPr lang="en-US" sz="2800" b="1" dirty="0" smtClean="0">
                <a:solidFill>
                  <a:srgbClr val="FF0000"/>
                </a:solidFill>
              </a:rPr>
              <a:t>Application still has dependencies with coupling and using new operator.</a:t>
            </a:r>
          </a:p>
          <a:p>
            <a:pPr marL="457200" indent="-457200">
              <a:buFont typeface="Wingdings" pitchFamily="2" charset="2"/>
              <a:buChar char="q"/>
            </a:pPr>
            <a:endParaRPr lang="en-US" sz="2800" b="1" dirty="0">
              <a:solidFill>
                <a:srgbClr val="FF0000"/>
              </a:solidFill>
            </a:endParaRPr>
          </a:p>
          <a:p>
            <a:pPr marL="457200" indent="-457200">
              <a:buFont typeface="Wingdings" pitchFamily="2" charset="2"/>
              <a:buChar char="q"/>
            </a:pPr>
            <a:r>
              <a:rPr lang="en-US" sz="2800" b="1" dirty="0" smtClean="0">
                <a:solidFill>
                  <a:srgbClr val="FF0000"/>
                </a:solidFill>
              </a:rPr>
              <a:t>Application is instantiating, configuring , assembling &amp; managing</a:t>
            </a:r>
            <a:r>
              <a:rPr lang="en-US" sz="2800" b="1" dirty="0">
                <a:solidFill>
                  <a:srgbClr val="FF0000"/>
                </a:solidFill>
              </a:rPr>
              <a:t> </a:t>
            </a:r>
            <a:r>
              <a:rPr lang="en-US" sz="2800" b="1" dirty="0" smtClean="0">
                <a:solidFill>
                  <a:srgbClr val="FF0000"/>
                </a:solidFill>
              </a:rPr>
              <a:t>object lifecycles!</a:t>
            </a:r>
            <a:endParaRPr lang="en-IN" sz="2800" b="1" dirty="0" smtClean="0">
              <a:solidFill>
                <a:srgbClr val="FF0000"/>
              </a:solidFill>
            </a:endParaRPr>
          </a:p>
          <a:p>
            <a:endParaRPr lang="en-US" sz="2800" b="1" dirty="0">
              <a:solidFill>
                <a:srgbClr val="FF0000"/>
              </a:solidFill>
            </a:endParaRPr>
          </a:p>
        </p:txBody>
      </p:sp>
    </p:spTree>
    <p:extLst>
      <p:ext uri="{BB962C8B-B14F-4D97-AF65-F5344CB8AC3E}">
        <p14:creationId xmlns:p14="http://schemas.microsoft.com/office/powerpoint/2010/main" val="4248992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59631" y="1869673"/>
            <a:ext cx="7128793" cy="1241788"/>
            <a:chOff x="0" y="0"/>
            <a:chExt cx="8308696" cy="1655717"/>
          </a:xfrm>
        </p:grpSpPr>
        <p:sp>
          <p:nvSpPr>
            <p:cNvPr id="5" name="Rounded Rectangle 4"/>
            <p:cNvSpPr/>
            <p:nvPr/>
          </p:nvSpPr>
          <p:spPr>
            <a:xfrm>
              <a:off x="0" y="0"/>
              <a:ext cx="8308696" cy="1655717"/>
            </a:xfrm>
            <a:prstGeom prst="roundRect">
              <a:avLst/>
            </a:prstGeom>
            <a:gradFill rotWithShape="0">
              <a:gsLst>
                <a:gs pos="0">
                  <a:srgbClr val="3A4A1A"/>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gra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sp>
        <p:sp>
          <p:nvSpPr>
            <p:cNvPr id="6" name="Rounded Rectangle 4"/>
            <p:cNvSpPr/>
            <p:nvPr/>
          </p:nvSpPr>
          <p:spPr>
            <a:xfrm>
              <a:off x="80825" y="80825"/>
              <a:ext cx="8147046" cy="14940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anchor="ctr" anchorCtr="0">
              <a:noAutofit/>
            </a:bodyPr>
            <a:lstStyle/>
            <a:p>
              <a:pPr lvl="0" algn="ctr"/>
              <a:r>
                <a:rPr lang="en-US" sz="4000" b="1" dirty="0" smtClean="0"/>
                <a:t>Solution 2</a:t>
              </a:r>
              <a:endParaRPr lang="en-US" sz="4000" dirty="0"/>
            </a:p>
          </p:txBody>
        </p:sp>
      </p:grpSp>
    </p:spTree>
    <p:extLst>
      <p:ext uri="{BB962C8B-B14F-4D97-AF65-F5344CB8AC3E}">
        <p14:creationId xmlns:p14="http://schemas.microsoft.com/office/powerpoint/2010/main" val="165890111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42294" y="1172759"/>
            <a:ext cx="2486871" cy="2202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solidFill>
                <a:schemeClr val="tx1"/>
              </a:solidFill>
            </a:endParaRPr>
          </a:p>
          <a:p>
            <a:pPr algn="ctr"/>
            <a:r>
              <a:rPr lang="en-US" sz="3200" b="1" dirty="0" smtClean="0">
                <a:solidFill>
                  <a:schemeClr val="tx1"/>
                </a:solidFill>
              </a:rPr>
              <a:t>Payment</a:t>
            </a:r>
          </a:p>
          <a:p>
            <a:pPr marL="342900" indent="-342900">
              <a:buFont typeface="Wingdings" pitchFamily="2" charset="2"/>
              <a:buChar char="q"/>
            </a:pPr>
            <a:r>
              <a:rPr lang="en-US" sz="2000" b="1" dirty="0" smtClean="0">
                <a:solidFill>
                  <a:schemeClr val="tx1"/>
                </a:solidFill>
              </a:rPr>
              <a:t>savingsAccount</a:t>
            </a:r>
            <a:endParaRPr lang="en-US" sz="2000" b="1" dirty="0">
              <a:solidFill>
                <a:schemeClr val="tx1"/>
              </a:solidFill>
            </a:endParaRPr>
          </a:p>
          <a:p>
            <a:pPr marL="285750" indent="-285750">
              <a:buFont typeface="Courier New" pitchFamily="49" charset="0"/>
              <a:buChar char="o"/>
            </a:pPr>
            <a:r>
              <a:rPr lang="en-US" sz="2000" b="1" dirty="0" smtClean="0">
                <a:solidFill>
                  <a:schemeClr val="tx1"/>
                </a:solidFill>
              </a:rPr>
              <a:t>pay()</a:t>
            </a:r>
            <a:endParaRPr lang="en-IN" sz="2000" b="1" dirty="0">
              <a:solidFill>
                <a:schemeClr val="tx1"/>
              </a:solidFill>
            </a:endParaRPr>
          </a:p>
          <a:p>
            <a:endParaRPr lang="en-IN" sz="3200" b="1" dirty="0"/>
          </a:p>
        </p:txBody>
      </p:sp>
      <p:sp>
        <p:nvSpPr>
          <p:cNvPr id="5" name="Oval 4"/>
          <p:cNvSpPr/>
          <p:nvPr/>
        </p:nvSpPr>
        <p:spPr>
          <a:xfrm>
            <a:off x="6756944" y="940235"/>
            <a:ext cx="2264224" cy="2622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SavingsAccount</a:t>
            </a:r>
            <a:endParaRPr lang="en-US" sz="2800" b="1" dirty="0" smtClean="0"/>
          </a:p>
          <a:p>
            <a:pPr marL="285750" indent="-285750">
              <a:buFont typeface="Wingdings" pitchFamily="2" charset="2"/>
              <a:buChar char="q"/>
            </a:pPr>
            <a:r>
              <a:rPr lang="en-US" b="1" dirty="0" smtClean="0">
                <a:solidFill>
                  <a:schemeClr val="tx1"/>
                </a:solidFill>
              </a:rPr>
              <a:t>accountNumber</a:t>
            </a:r>
          </a:p>
          <a:p>
            <a:pPr marL="285750" indent="-285750">
              <a:buFont typeface="Courier New" pitchFamily="49" charset="0"/>
              <a:buChar char="o"/>
            </a:pPr>
            <a:r>
              <a:rPr lang="en-US" b="1" dirty="0" smtClean="0">
                <a:solidFill>
                  <a:schemeClr val="tx1"/>
                </a:solidFill>
              </a:rPr>
              <a:t>getDetails()</a:t>
            </a:r>
            <a:endParaRPr lang="en-IN" b="1" dirty="0">
              <a:solidFill>
                <a:schemeClr val="tx1"/>
              </a:solidFill>
            </a:endParaRPr>
          </a:p>
        </p:txBody>
      </p:sp>
      <p:sp>
        <p:nvSpPr>
          <p:cNvPr id="9" name="Oval 8"/>
          <p:cNvSpPr/>
          <p:nvPr/>
        </p:nvSpPr>
        <p:spPr>
          <a:xfrm>
            <a:off x="3995937" y="3666691"/>
            <a:ext cx="2592288" cy="129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Client</a:t>
            </a:r>
            <a:endParaRPr lang="en-US" sz="2400" b="1" dirty="0" smtClean="0">
              <a:solidFill>
                <a:schemeClr val="tx1"/>
              </a:solidFill>
            </a:endParaRPr>
          </a:p>
          <a:p>
            <a:pPr algn="ctr"/>
            <a:r>
              <a:rPr lang="en-US" sz="2000" b="1" dirty="0" smtClean="0">
                <a:solidFill>
                  <a:schemeClr val="tx1"/>
                </a:solidFill>
              </a:rPr>
              <a:t>calls pay()</a:t>
            </a:r>
          </a:p>
        </p:txBody>
      </p:sp>
      <p:sp>
        <p:nvSpPr>
          <p:cNvPr id="11" name="Title 1"/>
          <p:cNvSpPr txBox="1">
            <a:spLocks/>
          </p:cNvSpPr>
          <p:nvPr/>
        </p:nvSpPr>
        <p:spPr>
          <a:xfrm>
            <a:off x="-58360" y="-10235"/>
            <a:ext cx="9211576" cy="63777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Injection</a:t>
            </a:r>
            <a:endParaRPr lang="en-IN" dirty="0"/>
          </a:p>
        </p:txBody>
      </p:sp>
      <p:sp>
        <p:nvSpPr>
          <p:cNvPr id="8" name="Notched Right Arrow 7"/>
          <p:cNvSpPr/>
          <p:nvPr/>
        </p:nvSpPr>
        <p:spPr>
          <a:xfrm rot="10800000">
            <a:off x="5972883" y="2100516"/>
            <a:ext cx="759359"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ounded Rectangle 1"/>
          <p:cNvSpPr/>
          <p:nvPr/>
        </p:nvSpPr>
        <p:spPr>
          <a:xfrm>
            <a:off x="3903316" y="1898171"/>
            <a:ext cx="2069567" cy="702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Assembler</a:t>
            </a:r>
            <a:endParaRPr lang="en-IN" sz="3200" b="1" dirty="0">
              <a:solidFill>
                <a:schemeClr val="tx1"/>
              </a:solidFill>
            </a:endParaRPr>
          </a:p>
        </p:txBody>
      </p:sp>
      <p:sp>
        <p:nvSpPr>
          <p:cNvPr id="13" name="Notched Right Arrow 12"/>
          <p:cNvSpPr/>
          <p:nvPr/>
        </p:nvSpPr>
        <p:spPr>
          <a:xfrm rot="5400000">
            <a:off x="4764499" y="2932799"/>
            <a:ext cx="1071267" cy="396517"/>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Notched Right Arrow 13"/>
          <p:cNvSpPr/>
          <p:nvPr/>
        </p:nvSpPr>
        <p:spPr>
          <a:xfrm rot="10800000">
            <a:off x="3101867" y="2115170"/>
            <a:ext cx="815096"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01227" y="3367470"/>
            <a:ext cx="3826759" cy="1200329"/>
          </a:xfrm>
          <a:prstGeom prst="rect">
            <a:avLst/>
          </a:prstGeom>
          <a:noFill/>
        </p:spPr>
        <p:txBody>
          <a:bodyPr wrap="square" rtlCol="0">
            <a:spAutoFit/>
          </a:bodyPr>
          <a:lstStyle/>
          <a:p>
            <a:r>
              <a:rPr lang="en-US" sz="1200" b="1" dirty="0">
                <a:solidFill>
                  <a:srgbClr val="00BC00"/>
                </a:solidFill>
                <a:latin typeface="Arial Black" pitchFamily="34" charset="0"/>
              </a:rPr>
              <a:t>SETTER</a:t>
            </a:r>
            <a:endParaRPr lang="en-IN" sz="1200" b="1" dirty="0">
              <a:solidFill>
                <a:srgbClr val="00BC00"/>
              </a:solidFill>
              <a:latin typeface="Arial Black" pitchFamily="34" charset="0"/>
            </a:endParaRPr>
          </a:p>
          <a:p>
            <a:r>
              <a:rPr lang="en-IN" sz="1200" b="1" dirty="0">
                <a:latin typeface="Arial Black" pitchFamily="34" charset="0"/>
              </a:rPr>
              <a:t>public void </a:t>
            </a:r>
            <a:r>
              <a:rPr lang="en-IN" sz="1200" b="1" dirty="0" err="1">
                <a:latin typeface="Arial Black" pitchFamily="34" charset="0"/>
              </a:rPr>
              <a:t>setSavingsAccount</a:t>
            </a:r>
            <a:r>
              <a:rPr lang="en-IN" sz="1200" b="1" dirty="0">
                <a:latin typeface="Arial Black" pitchFamily="34" charset="0"/>
              </a:rPr>
              <a:t>(SavingsAccount savingsAccount) {</a:t>
            </a:r>
          </a:p>
          <a:p>
            <a:r>
              <a:rPr lang="en-IN" sz="1200" b="1" dirty="0" err="1">
                <a:latin typeface="Arial Black" pitchFamily="34" charset="0"/>
              </a:rPr>
              <a:t>this.savingsAccount</a:t>
            </a:r>
            <a:r>
              <a:rPr lang="en-IN" sz="1200" b="1" dirty="0">
                <a:latin typeface="Arial Black" pitchFamily="34" charset="0"/>
              </a:rPr>
              <a:t> = savingsAccount;</a:t>
            </a:r>
          </a:p>
          <a:p>
            <a:r>
              <a:rPr lang="en-IN" sz="1200" b="1" dirty="0">
                <a:latin typeface="Arial Black" pitchFamily="34" charset="0"/>
              </a:rPr>
              <a:t>}</a:t>
            </a:r>
            <a:endParaRPr lang="en-US" sz="1200" b="1" dirty="0">
              <a:latin typeface="Arial Black" pitchFamily="34" charset="0"/>
            </a:endParaRPr>
          </a:p>
        </p:txBody>
      </p:sp>
      <p:sp>
        <p:nvSpPr>
          <p:cNvPr id="15" name="TextBox 14"/>
          <p:cNvSpPr txBox="1"/>
          <p:nvPr/>
        </p:nvSpPr>
        <p:spPr>
          <a:xfrm>
            <a:off x="707854" y="356348"/>
            <a:ext cx="5001281" cy="830997"/>
          </a:xfrm>
          <a:prstGeom prst="rect">
            <a:avLst/>
          </a:prstGeom>
          <a:noFill/>
        </p:spPr>
        <p:txBody>
          <a:bodyPr wrap="square" rtlCol="0">
            <a:spAutoFit/>
          </a:bodyPr>
          <a:lstStyle/>
          <a:p>
            <a:r>
              <a:rPr lang="en-US" sz="1200" b="1" dirty="0" smtClean="0">
                <a:solidFill>
                  <a:srgbClr val="00BC00"/>
                </a:solidFill>
                <a:latin typeface="Arial Black" pitchFamily="34" charset="0"/>
              </a:rPr>
              <a:t>CONSTRCUTOR </a:t>
            </a:r>
            <a:endParaRPr lang="en-IN" sz="1200" b="1" dirty="0" smtClean="0">
              <a:solidFill>
                <a:srgbClr val="00BC00"/>
              </a:solidFill>
              <a:latin typeface="Arial Black" pitchFamily="34" charset="0"/>
            </a:endParaRPr>
          </a:p>
          <a:p>
            <a:r>
              <a:rPr lang="en-IN" sz="1200" b="1" dirty="0" smtClean="0">
                <a:latin typeface="Arial Black" pitchFamily="34" charset="0"/>
              </a:rPr>
              <a:t>public </a:t>
            </a:r>
            <a:r>
              <a:rPr lang="en-IN" sz="1200" b="1" dirty="0">
                <a:latin typeface="Arial Black" pitchFamily="34" charset="0"/>
              </a:rPr>
              <a:t>Payment(SavingsAccount savingsAccount) {</a:t>
            </a:r>
          </a:p>
          <a:p>
            <a:r>
              <a:rPr lang="en-IN" sz="1200" b="1" dirty="0" err="1">
                <a:latin typeface="Arial Black" pitchFamily="34" charset="0"/>
              </a:rPr>
              <a:t>this.savingsAccount</a:t>
            </a:r>
            <a:r>
              <a:rPr lang="en-IN" sz="1200" b="1" dirty="0">
                <a:latin typeface="Arial Black" pitchFamily="34" charset="0"/>
              </a:rPr>
              <a:t> = savingsAccount;</a:t>
            </a:r>
          </a:p>
          <a:p>
            <a:r>
              <a:rPr lang="en-IN" sz="1200" b="1" dirty="0" smtClean="0">
                <a:latin typeface="Arial Black" pitchFamily="34" charset="0"/>
              </a:rPr>
              <a:t>}</a:t>
            </a:r>
          </a:p>
        </p:txBody>
      </p:sp>
      <p:sp>
        <p:nvSpPr>
          <p:cNvPr id="6" name="TextBox 5"/>
          <p:cNvSpPr txBox="1"/>
          <p:nvPr/>
        </p:nvSpPr>
        <p:spPr>
          <a:xfrm>
            <a:off x="7087158" y="4779806"/>
            <a:ext cx="1960066" cy="33855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800" b="1">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com.springtraining.constructorInjection</a:t>
            </a:r>
          </a:p>
          <a:p>
            <a:r>
              <a:rPr lang="en-IN" dirty="0"/>
              <a:t>com.springtraining.setterInjection</a:t>
            </a:r>
          </a:p>
        </p:txBody>
      </p:sp>
    </p:spTree>
    <p:extLst>
      <p:ext uri="{BB962C8B-B14F-4D97-AF65-F5344CB8AC3E}">
        <p14:creationId xmlns:p14="http://schemas.microsoft.com/office/powerpoint/2010/main" val="339850799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508105" y="752297"/>
            <a:ext cx="2479661" cy="1710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Object B</a:t>
            </a:r>
            <a:endParaRPr lang="en-IN" sz="2000" b="1" dirty="0">
              <a:solidFill>
                <a:schemeClr val="tx1"/>
              </a:solidFill>
            </a:endParaRPr>
          </a:p>
        </p:txBody>
      </p:sp>
      <p:sp>
        <p:nvSpPr>
          <p:cNvPr id="11" name="Title 1"/>
          <p:cNvSpPr txBox="1">
            <a:spLocks/>
          </p:cNvSpPr>
          <p:nvPr/>
        </p:nvSpPr>
        <p:spPr>
          <a:xfrm>
            <a:off x="-40944" y="-10236"/>
            <a:ext cx="9144000" cy="83248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IOC/DI</a:t>
            </a:r>
            <a:endParaRPr lang="en-IN" dirty="0"/>
          </a:p>
        </p:txBody>
      </p:sp>
      <p:sp>
        <p:nvSpPr>
          <p:cNvPr id="13" name="Oval 12"/>
          <p:cNvSpPr/>
          <p:nvPr/>
        </p:nvSpPr>
        <p:spPr>
          <a:xfrm>
            <a:off x="5517985" y="2940793"/>
            <a:ext cx="2479661" cy="1710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Object C</a:t>
            </a:r>
            <a:endParaRPr lang="en-IN" sz="2000" b="1" dirty="0">
              <a:solidFill>
                <a:schemeClr val="tx1"/>
              </a:solidFill>
            </a:endParaRPr>
          </a:p>
        </p:txBody>
      </p:sp>
      <p:sp>
        <p:nvSpPr>
          <p:cNvPr id="14" name="Oval 13"/>
          <p:cNvSpPr/>
          <p:nvPr/>
        </p:nvSpPr>
        <p:spPr>
          <a:xfrm>
            <a:off x="893768" y="1884301"/>
            <a:ext cx="2479661" cy="1710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Object A</a:t>
            </a:r>
            <a:endParaRPr lang="en-IN" sz="2000" b="1" dirty="0">
              <a:solidFill>
                <a:schemeClr val="tx1"/>
              </a:solidFill>
            </a:endParaRPr>
          </a:p>
        </p:txBody>
      </p:sp>
      <p:sp>
        <p:nvSpPr>
          <p:cNvPr id="9" name="Notched Right Arrow 8"/>
          <p:cNvSpPr/>
          <p:nvPr/>
        </p:nvSpPr>
        <p:spPr>
          <a:xfrm rot="9581550">
            <a:off x="3225711" y="1980024"/>
            <a:ext cx="2375472"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Notched Right Arrow 11"/>
          <p:cNvSpPr/>
          <p:nvPr/>
        </p:nvSpPr>
        <p:spPr>
          <a:xfrm rot="11941669">
            <a:off x="3246244" y="3119238"/>
            <a:ext cx="2375472"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rot="20369921">
            <a:off x="3881560" y="1749029"/>
            <a:ext cx="895160" cy="369332"/>
          </a:xfrm>
          <a:prstGeom prst="rect">
            <a:avLst/>
          </a:prstGeom>
          <a:noFill/>
        </p:spPr>
        <p:txBody>
          <a:bodyPr wrap="square" rtlCol="0">
            <a:spAutoFit/>
          </a:bodyPr>
          <a:lstStyle/>
          <a:p>
            <a:r>
              <a:rPr lang="en-US" dirty="0"/>
              <a:t>s</a:t>
            </a:r>
            <a:r>
              <a:rPr lang="en-US" dirty="0" smtClean="0"/>
              <a:t>etB(B)</a:t>
            </a:r>
            <a:endParaRPr lang="en-IN" dirty="0"/>
          </a:p>
        </p:txBody>
      </p:sp>
      <p:sp>
        <p:nvSpPr>
          <p:cNvPr id="15" name="TextBox 14"/>
          <p:cNvSpPr txBox="1"/>
          <p:nvPr/>
        </p:nvSpPr>
        <p:spPr>
          <a:xfrm rot="1230202">
            <a:off x="3771527" y="3244332"/>
            <a:ext cx="895160" cy="369332"/>
          </a:xfrm>
          <a:prstGeom prst="rect">
            <a:avLst/>
          </a:prstGeom>
          <a:noFill/>
        </p:spPr>
        <p:txBody>
          <a:bodyPr wrap="square" rtlCol="0">
            <a:spAutoFit/>
          </a:bodyPr>
          <a:lstStyle/>
          <a:p>
            <a:r>
              <a:rPr lang="en-US" dirty="0" smtClean="0"/>
              <a:t>setC(C)</a:t>
            </a:r>
            <a:endParaRPr lang="en-IN" dirty="0"/>
          </a:p>
        </p:txBody>
      </p:sp>
      <p:sp>
        <p:nvSpPr>
          <p:cNvPr id="16" name="Rectangle 15"/>
          <p:cNvSpPr/>
          <p:nvPr/>
        </p:nvSpPr>
        <p:spPr>
          <a:xfrm>
            <a:off x="598682" y="4299942"/>
            <a:ext cx="535435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PUSH Mechanism</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94835592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51294" y="1103717"/>
            <a:ext cx="2445597" cy="2025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solidFill>
                <a:schemeClr val="tx1"/>
              </a:solidFill>
            </a:endParaRPr>
          </a:p>
          <a:p>
            <a:pPr algn="ctr"/>
            <a:r>
              <a:rPr lang="en-US" sz="3200" b="1" dirty="0" smtClean="0">
                <a:solidFill>
                  <a:schemeClr val="tx1"/>
                </a:solidFill>
              </a:rPr>
              <a:t>Payment</a:t>
            </a:r>
          </a:p>
          <a:p>
            <a:pPr marL="342900" indent="-342900">
              <a:buFont typeface="Wingdings" pitchFamily="2" charset="2"/>
              <a:buChar char="q"/>
            </a:pPr>
            <a:endParaRPr lang="en-US" sz="2000" b="1" dirty="0" smtClean="0">
              <a:solidFill>
                <a:schemeClr val="tx1"/>
              </a:solidFill>
            </a:endParaRPr>
          </a:p>
          <a:p>
            <a:pPr marL="342900" indent="-342900">
              <a:buFont typeface="Wingdings" pitchFamily="2" charset="2"/>
              <a:buChar char="q"/>
            </a:pPr>
            <a:r>
              <a:rPr lang="en-US" sz="2000" b="1" dirty="0" smtClean="0">
                <a:solidFill>
                  <a:schemeClr val="tx1"/>
                </a:solidFill>
              </a:rPr>
              <a:t>account</a:t>
            </a:r>
            <a:endParaRPr lang="en-US" sz="2000" b="1" dirty="0">
              <a:solidFill>
                <a:schemeClr val="tx1"/>
              </a:solidFill>
            </a:endParaRPr>
          </a:p>
          <a:p>
            <a:pPr marL="285750" indent="-285750">
              <a:buFont typeface="Courier New" pitchFamily="49" charset="0"/>
              <a:buChar char="o"/>
            </a:pPr>
            <a:r>
              <a:rPr lang="en-US" sz="2000" b="1" dirty="0" smtClean="0">
                <a:solidFill>
                  <a:schemeClr val="tx1"/>
                </a:solidFill>
              </a:rPr>
              <a:t>pay()</a:t>
            </a:r>
            <a:endParaRPr lang="en-IN" sz="2000" b="1" dirty="0">
              <a:solidFill>
                <a:schemeClr val="tx1"/>
              </a:solidFill>
            </a:endParaRPr>
          </a:p>
          <a:p>
            <a:endParaRPr lang="en-IN" sz="3200" b="1" dirty="0"/>
          </a:p>
        </p:txBody>
      </p:sp>
      <p:sp>
        <p:nvSpPr>
          <p:cNvPr id="5" name="Oval 4"/>
          <p:cNvSpPr/>
          <p:nvPr/>
        </p:nvSpPr>
        <p:spPr>
          <a:xfrm>
            <a:off x="6756944" y="680690"/>
            <a:ext cx="2279552" cy="1472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Black" pitchFamily="34" charset="0"/>
              </a:rPr>
              <a:t>SavingsAccount</a:t>
            </a:r>
            <a:endParaRPr lang="en-US" sz="2000" b="1" dirty="0" smtClean="0"/>
          </a:p>
          <a:p>
            <a:pPr marL="285750" indent="-285750">
              <a:buFont typeface="Wingdings" pitchFamily="2" charset="2"/>
              <a:buChar char="q"/>
            </a:pPr>
            <a:r>
              <a:rPr lang="en-US" sz="1400" b="1" dirty="0" smtClean="0">
                <a:solidFill>
                  <a:schemeClr val="tx1"/>
                </a:solidFill>
                <a:latin typeface="Arial Black" pitchFamily="34" charset="0"/>
              </a:rPr>
              <a:t>accountNumber</a:t>
            </a:r>
          </a:p>
          <a:p>
            <a:pPr marL="285750" indent="-285750">
              <a:buFont typeface="Courier New" pitchFamily="49" charset="0"/>
              <a:buChar char="o"/>
            </a:pPr>
            <a:r>
              <a:rPr lang="en-US" sz="1400" b="1" dirty="0" smtClean="0">
                <a:solidFill>
                  <a:schemeClr val="tx1"/>
                </a:solidFill>
                <a:latin typeface="Arial Black" pitchFamily="34" charset="0"/>
              </a:rPr>
              <a:t>getDetails()</a:t>
            </a:r>
            <a:endParaRPr lang="en-IN" sz="1400" b="1" dirty="0">
              <a:solidFill>
                <a:schemeClr val="tx1"/>
              </a:solidFill>
              <a:latin typeface="Arial Black" pitchFamily="34" charset="0"/>
            </a:endParaRPr>
          </a:p>
        </p:txBody>
      </p:sp>
      <p:sp>
        <p:nvSpPr>
          <p:cNvPr id="9" name="Oval 8"/>
          <p:cNvSpPr/>
          <p:nvPr/>
        </p:nvSpPr>
        <p:spPr>
          <a:xfrm>
            <a:off x="3519178" y="3543859"/>
            <a:ext cx="2894239" cy="129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Client</a:t>
            </a:r>
            <a:endParaRPr lang="en-US" sz="2400" b="1" dirty="0" smtClean="0">
              <a:solidFill>
                <a:schemeClr val="tx1"/>
              </a:solidFill>
            </a:endParaRPr>
          </a:p>
          <a:p>
            <a:pPr algn="ctr"/>
            <a:r>
              <a:rPr lang="en-US" sz="2000" b="1" dirty="0" smtClean="0">
                <a:solidFill>
                  <a:schemeClr val="tx1"/>
                </a:solidFill>
              </a:rPr>
              <a:t>calls pay()</a:t>
            </a:r>
          </a:p>
        </p:txBody>
      </p:sp>
      <p:sp>
        <p:nvSpPr>
          <p:cNvPr id="11"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IOC/DI</a:t>
            </a:r>
            <a:endParaRPr lang="en-IN" dirty="0"/>
          </a:p>
        </p:txBody>
      </p:sp>
      <p:sp>
        <p:nvSpPr>
          <p:cNvPr id="8" name="Notched Right Arrow 7"/>
          <p:cNvSpPr/>
          <p:nvPr/>
        </p:nvSpPr>
        <p:spPr>
          <a:xfrm rot="9394434">
            <a:off x="6032117" y="1593073"/>
            <a:ext cx="828173"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ounded Rectangle 1"/>
          <p:cNvSpPr/>
          <p:nvPr/>
        </p:nvSpPr>
        <p:spPr>
          <a:xfrm>
            <a:off x="3903315" y="1775339"/>
            <a:ext cx="2180855" cy="1141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BeanFactory </a:t>
            </a:r>
          </a:p>
          <a:p>
            <a:pPr algn="ctr"/>
            <a:r>
              <a:rPr lang="en-US" b="1" dirty="0" smtClean="0">
                <a:solidFill>
                  <a:schemeClr val="tx1"/>
                </a:solidFill>
                <a:latin typeface="Arial Black" pitchFamily="34" charset="0"/>
              </a:rPr>
              <a:t>or       SpringContext</a:t>
            </a:r>
            <a:endParaRPr lang="en-IN" b="1" dirty="0">
              <a:solidFill>
                <a:schemeClr val="tx1"/>
              </a:solidFill>
              <a:latin typeface="Arial Black" pitchFamily="34" charset="0"/>
            </a:endParaRPr>
          </a:p>
        </p:txBody>
      </p:sp>
      <p:sp>
        <p:nvSpPr>
          <p:cNvPr id="13" name="Notched Right Arrow 12"/>
          <p:cNvSpPr/>
          <p:nvPr/>
        </p:nvSpPr>
        <p:spPr>
          <a:xfrm rot="5400000">
            <a:off x="4645406" y="3032076"/>
            <a:ext cx="627051" cy="396517"/>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Notched Right Arrow 13"/>
          <p:cNvSpPr/>
          <p:nvPr/>
        </p:nvSpPr>
        <p:spPr>
          <a:xfrm rot="10800000">
            <a:off x="3101867" y="1992338"/>
            <a:ext cx="815096"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p:nvSpPr>
        <p:spPr>
          <a:xfrm>
            <a:off x="6839441" y="2489377"/>
            <a:ext cx="2278392" cy="1472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Black" pitchFamily="34" charset="0"/>
              </a:rPr>
              <a:t>CurrentAccount</a:t>
            </a:r>
            <a:endParaRPr lang="en-US" sz="2000" b="1" dirty="0" smtClean="0"/>
          </a:p>
          <a:p>
            <a:pPr marL="285750" indent="-285750">
              <a:buFont typeface="Wingdings" pitchFamily="2" charset="2"/>
              <a:buChar char="q"/>
            </a:pPr>
            <a:r>
              <a:rPr lang="en-US" sz="1400" b="1" dirty="0" smtClean="0">
                <a:solidFill>
                  <a:schemeClr val="tx1"/>
                </a:solidFill>
                <a:latin typeface="Arial Black" pitchFamily="34" charset="0"/>
              </a:rPr>
              <a:t>accountNumber</a:t>
            </a:r>
          </a:p>
          <a:p>
            <a:pPr marL="285750" indent="-285750">
              <a:buFont typeface="Courier New" pitchFamily="49" charset="0"/>
              <a:buChar char="o"/>
            </a:pPr>
            <a:r>
              <a:rPr lang="en-US" sz="1400" b="1" dirty="0" smtClean="0">
                <a:solidFill>
                  <a:schemeClr val="tx1"/>
                </a:solidFill>
                <a:latin typeface="Arial Black" pitchFamily="34" charset="0"/>
              </a:rPr>
              <a:t>getDetails()</a:t>
            </a:r>
            <a:endParaRPr lang="en-IN" sz="1400" b="1" dirty="0">
              <a:solidFill>
                <a:schemeClr val="tx1"/>
              </a:solidFill>
              <a:latin typeface="Arial Black" pitchFamily="34" charset="0"/>
            </a:endParaRPr>
          </a:p>
        </p:txBody>
      </p:sp>
      <p:sp>
        <p:nvSpPr>
          <p:cNvPr id="12" name="Notched Right Arrow 11"/>
          <p:cNvSpPr/>
          <p:nvPr/>
        </p:nvSpPr>
        <p:spPr>
          <a:xfrm rot="11968329">
            <a:off x="6037387" y="2768115"/>
            <a:ext cx="848464"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7051063" y="4846375"/>
            <a:ext cx="1985433" cy="2154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800" b="1">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com.springtraining.springbeanfactory</a:t>
            </a:r>
          </a:p>
        </p:txBody>
      </p:sp>
    </p:spTree>
    <p:extLst>
      <p:ext uri="{BB962C8B-B14F-4D97-AF65-F5344CB8AC3E}">
        <p14:creationId xmlns:p14="http://schemas.microsoft.com/office/powerpoint/2010/main" val="165198866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IoC Container</a:t>
            </a:r>
            <a:endParaRPr lang="en-IN" dirty="0"/>
          </a:p>
        </p:txBody>
      </p:sp>
      <p:sp>
        <p:nvSpPr>
          <p:cNvPr id="9" name="TextBox 8"/>
          <p:cNvSpPr txBox="1"/>
          <p:nvPr/>
        </p:nvSpPr>
        <p:spPr>
          <a:xfrm>
            <a:off x="4888499" y="3893975"/>
            <a:ext cx="2016224" cy="369332"/>
          </a:xfrm>
          <a:prstGeom prst="rect">
            <a:avLst/>
          </a:prstGeom>
          <a:noFill/>
        </p:spPr>
        <p:txBody>
          <a:bodyPr wrap="square" rtlCol="0">
            <a:spAutoFit/>
          </a:bodyPr>
          <a:lstStyle/>
          <a:p>
            <a:r>
              <a:rPr lang="en-US" i="1" dirty="0"/>
              <a:t>Produces</a:t>
            </a:r>
            <a:endParaRPr lang="en-IN" i="1" dirty="0"/>
          </a:p>
        </p:txBody>
      </p:sp>
      <p:sp>
        <p:nvSpPr>
          <p:cNvPr id="10" name="Rectangle 9"/>
          <p:cNvSpPr/>
          <p:nvPr/>
        </p:nvSpPr>
        <p:spPr>
          <a:xfrm rot="20645453">
            <a:off x="2627725" y="2902165"/>
            <a:ext cx="5069227"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Spring Container</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2" name="Diagram 1"/>
          <p:cNvGraphicFramePr/>
          <p:nvPr>
            <p:extLst>
              <p:ext uri="{D42A27DB-BD31-4B8C-83A1-F6EECF244321}">
                <p14:modId xmlns:p14="http://schemas.microsoft.com/office/powerpoint/2010/main" val="3914111694"/>
              </p:ext>
            </p:extLst>
          </p:nvPr>
        </p:nvGraphicFramePr>
        <p:xfrm>
          <a:off x="1115616" y="897565"/>
          <a:ext cx="7344816" cy="3888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2965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IOC/DI</a:t>
            </a:r>
            <a:endParaRPr lang="en-IN" dirty="0"/>
          </a:p>
        </p:txBody>
      </p:sp>
      <p:sp>
        <p:nvSpPr>
          <p:cNvPr id="3" name="TextBox 2"/>
          <p:cNvSpPr txBox="1"/>
          <p:nvPr/>
        </p:nvSpPr>
        <p:spPr>
          <a:xfrm>
            <a:off x="1063574" y="987574"/>
            <a:ext cx="8080426" cy="3847207"/>
          </a:xfrm>
          <a:prstGeom prst="rect">
            <a:avLst/>
          </a:prstGeom>
          <a:noFill/>
        </p:spPr>
        <p:txBody>
          <a:bodyPr wrap="square" rtlCol="0">
            <a:spAutoFit/>
          </a:bodyPr>
          <a:lstStyle/>
          <a:p>
            <a:r>
              <a:rPr lang="en-US" sz="3600" b="1" dirty="0" smtClean="0"/>
              <a:t>I(App) need an object as I described in config, I don’t care where and how you(</a:t>
            </a:r>
            <a:r>
              <a:rPr lang="en-US" sz="3600" b="1" dirty="0" err="1" smtClean="0"/>
              <a:t>IoC</a:t>
            </a:r>
            <a:r>
              <a:rPr lang="en-US" sz="3600" b="1" dirty="0" smtClean="0"/>
              <a:t>) get it from, </a:t>
            </a:r>
            <a:r>
              <a:rPr lang="en-US" sz="3600" b="1" dirty="0" smtClean="0">
                <a:solidFill>
                  <a:srgbClr val="FF0000"/>
                </a:solidFill>
              </a:rPr>
              <a:t>&lt;yell&gt;JUST GET ME ONE&lt;/yell&gt;</a:t>
            </a:r>
            <a:r>
              <a:rPr lang="en-US" sz="3600" b="1" dirty="0" smtClean="0"/>
              <a:t>. I will just use it &amp; its your responsibility to manage it!!!</a:t>
            </a:r>
          </a:p>
          <a:p>
            <a:endParaRPr lang="en-US" sz="3600" b="1" dirty="0" smtClean="0"/>
          </a:p>
          <a:p>
            <a:r>
              <a:rPr lang="en-US" sz="2800" b="1" dirty="0">
                <a:solidFill>
                  <a:srgbClr val="FF0000"/>
                </a:solidFill>
              </a:rPr>
              <a:t>&lt;yell</a:t>
            </a:r>
            <a:r>
              <a:rPr lang="en-US" sz="2800" b="1" dirty="0" smtClean="0">
                <a:solidFill>
                  <a:srgbClr val="FF0000"/>
                </a:solidFill>
              </a:rPr>
              <a:t>&gt; </a:t>
            </a:r>
            <a:r>
              <a:rPr lang="en-US" sz="2800" b="1" dirty="0" err="1" smtClean="0">
                <a:solidFill>
                  <a:srgbClr val="FF0000"/>
                </a:solidFill>
              </a:rPr>
              <a:t>springContainer.getBean</a:t>
            </a:r>
            <a:r>
              <a:rPr lang="en-US" sz="2800" b="1" dirty="0" smtClean="0">
                <a:solidFill>
                  <a:srgbClr val="FF0000"/>
                </a:solidFill>
              </a:rPr>
              <a:t>(“</a:t>
            </a:r>
            <a:r>
              <a:rPr lang="en-US" sz="2800" b="1" dirty="0" err="1" smtClean="0">
                <a:solidFill>
                  <a:srgbClr val="FF0000"/>
                </a:solidFill>
              </a:rPr>
              <a:t>serviceA</a:t>
            </a:r>
            <a:r>
              <a:rPr lang="en-US" sz="2800" b="1" dirty="0" smtClean="0">
                <a:solidFill>
                  <a:srgbClr val="FF0000"/>
                </a:solidFill>
              </a:rPr>
              <a:t>”);</a:t>
            </a:r>
            <a:r>
              <a:rPr lang="en-US" sz="2800" b="1" dirty="0">
                <a:solidFill>
                  <a:srgbClr val="FF0000"/>
                </a:solidFill>
              </a:rPr>
              <a:t> </a:t>
            </a:r>
            <a:r>
              <a:rPr lang="en-US" sz="2800" b="1" dirty="0" smtClean="0">
                <a:solidFill>
                  <a:srgbClr val="FF0000"/>
                </a:solidFill>
              </a:rPr>
              <a:t>&lt;/yell</a:t>
            </a:r>
            <a:r>
              <a:rPr lang="en-US" sz="2800" b="1" dirty="0">
                <a:solidFill>
                  <a:srgbClr val="FF0000"/>
                </a:solidFill>
              </a:rPr>
              <a:t>&gt;</a:t>
            </a:r>
          </a:p>
        </p:txBody>
      </p:sp>
    </p:spTree>
    <p:extLst>
      <p:ext uri="{BB962C8B-B14F-4D97-AF65-F5344CB8AC3E}">
        <p14:creationId xmlns:p14="http://schemas.microsoft.com/office/powerpoint/2010/main" val="46069705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IOC/DI</a:t>
            </a:r>
            <a:endParaRPr lang="en-IN" dirty="0"/>
          </a:p>
        </p:txBody>
      </p:sp>
      <p:sp>
        <p:nvSpPr>
          <p:cNvPr id="3" name="TextBox 2"/>
          <p:cNvSpPr txBox="1"/>
          <p:nvPr/>
        </p:nvSpPr>
        <p:spPr>
          <a:xfrm>
            <a:off x="971600" y="680690"/>
            <a:ext cx="7920880" cy="3970318"/>
          </a:xfrm>
          <a:prstGeom prst="rect">
            <a:avLst/>
          </a:prstGeom>
          <a:noFill/>
        </p:spPr>
        <p:txBody>
          <a:bodyPr wrap="square" rtlCol="0">
            <a:spAutoFit/>
          </a:bodyPr>
          <a:lstStyle/>
          <a:p>
            <a:pPr marL="571500" indent="-571500">
              <a:buFont typeface="Wingdings" pitchFamily="2" charset="2"/>
              <a:buChar char="ü"/>
            </a:pPr>
            <a:r>
              <a:rPr lang="en-US" sz="3600" b="1" dirty="0" smtClean="0"/>
              <a:t>Beans Managed by an IoC container are reusable and decoupled from business logic</a:t>
            </a:r>
          </a:p>
          <a:p>
            <a:pPr marL="571500" indent="-571500">
              <a:buFont typeface="Wingdings" pitchFamily="2" charset="2"/>
              <a:buChar char="ü"/>
            </a:pPr>
            <a:endParaRPr lang="en-US" sz="3600" b="1" dirty="0" smtClean="0"/>
          </a:p>
          <a:p>
            <a:pPr marL="571500" indent="-571500">
              <a:buFont typeface="Wingdings" pitchFamily="2" charset="2"/>
              <a:buChar char="ü"/>
            </a:pPr>
            <a:r>
              <a:rPr lang="en-US" sz="3600" b="1" dirty="0" err="1" smtClean="0"/>
              <a:t>IoC</a:t>
            </a:r>
            <a:r>
              <a:rPr lang="en-US" sz="3600" b="1" dirty="0" smtClean="0"/>
              <a:t> is in effect a configurable automatic factory which manages your beans.</a:t>
            </a:r>
            <a:endParaRPr lang="en-IN" sz="3600" b="1" dirty="0"/>
          </a:p>
        </p:txBody>
      </p:sp>
    </p:spTree>
    <p:extLst>
      <p:ext uri="{BB962C8B-B14F-4D97-AF65-F5344CB8AC3E}">
        <p14:creationId xmlns:p14="http://schemas.microsoft.com/office/powerpoint/2010/main" val="30051519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IOC/DI</a:t>
            </a:r>
            <a:endParaRPr lang="en-IN" dirty="0"/>
          </a:p>
        </p:txBody>
      </p:sp>
      <p:sp>
        <p:nvSpPr>
          <p:cNvPr id="3" name="TextBox 2"/>
          <p:cNvSpPr txBox="1"/>
          <p:nvPr/>
        </p:nvSpPr>
        <p:spPr>
          <a:xfrm>
            <a:off x="827584" y="897565"/>
            <a:ext cx="8208912" cy="3970318"/>
          </a:xfrm>
          <a:prstGeom prst="rect">
            <a:avLst/>
          </a:prstGeom>
          <a:noFill/>
        </p:spPr>
        <p:txBody>
          <a:bodyPr wrap="square" rtlCol="0">
            <a:spAutoFit/>
          </a:bodyPr>
          <a:lstStyle/>
          <a:p>
            <a:pPr marL="571500" indent="-571500">
              <a:buFont typeface="Wingdings" pitchFamily="2" charset="2"/>
              <a:buChar char="ü"/>
            </a:pPr>
            <a:r>
              <a:rPr lang="en-US" sz="3600" b="1" dirty="0" smtClean="0"/>
              <a:t>Decouples  object creators  and locators from application logic</a:t>
            </a:r>
            <a:endParaRPr lang="en-US" sz="3600" b="1" dirty="0"/>
          </a:p>
          <a:p>
            <a:endParaRPr lang="en-US" sz="3600" b="1" dirty="0"/>
          </a:p>
          <a:p>
            <a:pPr marL="571500" indent="-571500">
              <a:buFont typeface="Wingdings" pitchFamily="2" charset="2"/>
              <a:buChar char="ü"/>
            </a:pPr>
            <a:endParaRPr lang="en-US" sz="3600" b="1" dirty="0" smtClean="0"/>
          </a:p>
          <a:p>
            <a:pPr marL="571500" indent="-571500">
              <a:buFont typeface="Wingdings" pitchFamily="2" charset="2"/>
              <a:buChar char="ü"/>
            </a:pPr>
            <a:r>
              <a:rPr lang="en-US" sz="3600" b="1" dirty="0" smtClean="0"/>
              <a:t>Beans Managed by an IoC container using a </a:t>
            </a:r>
            <a:r>
              <a:rPr lang="en-US" sz="3600" b="1" u="sng" dirty="0" smtClean="0"/>
              <a:t>centralized config</a:t>
            </a:r>
            <a:r>
              <a:rPr lang="en-US" sz="3600" b="1" dirty="0" smtClean="0"/>
              <a:t> are reusable and decoupled from business logic</a:t>
            </a:r>
            <a:endParaRPr lang="en-IN" sz="3600" b="1" dirty="0"/>
          </a:p>
        </p:txBody>
      </p:sp>
    </p:spTree>
    <p:extLst>
      <p:ext uri="{BB962C8B-B14F-4D97-AF65-F5344CB8AC3E}">
        <p14:creationId xmlns:p14="http://schemas.microsoft.com/office/powerpoint/2010/main" val="206636100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712390"/>
            <a:ext cx="8316416" cy="4154984"/>
          </a:xfrm>
          <a:prstGeom prst="rect">
            <a:avLst/>
          </a:prstGeom>
          <a:noFill/>
        </p:spPr>
        <p:txBody>
          <a:bodyPr wrap="square" rtlCol="0">
            <a:spAutoFit/>
          </a:bodyPr>
          <a:lstStyle/>
          <a:p>
            <a:r>
              <a:rPr lang="en-IN" sz="2400" dirty="0" smtClean="0"/>
              <a:t>Spring IoC container is responsible for managing bean(business object/POJO) lifecycle by</a:t>
            </a:r>
          </a:p>
          <a:p>
            <a:endParaRPr lang="en-IN" sz="2400" dirty="0" smtClean="0"/>
          </a:p>
          <a:p>
            <a:pPr marL="285750" indent="-285750">
              <a:buFont typeface="Wingdings" pitchFamily="2" charset="2"/>
              <a:buChar char="q"/>
            </a:pPr>
            <a:r>
              <a:rPr lang="en-IN" sz="2400" dirty="0" smtClean="0"/>
              <a:t>Instantiating</a:t>
            </a:r>
          </a:p>
          <a:p>
            <a:pPr marL="285750" indent="-285750">
              <a:buFont typeface="Wingdings" pitchFamily="2" charset="2"/>
              <a:buChar char="q"/>
            </a:pPr>
            <a:r>
              <a:rPr lang="en-IN" sz="2400" dirty="0" smtClean="0"/>
              <a:t>Configuring</a:t>
            </a:r>
          </a:p>
          <a:p>
            <a:pPr marL="285750" indent="-285750">
              <a:buFont typeface="Wingdings" pitchFamily="2" charset="2"/>
              <a:buChar char="q"/>
            </a:pPr>
            <a:r>
              <a:rPr lang="en-IN" sz="2400" dirty="0" smtClean="0"/>
              <a:t>Assembling </a:t>
            </a:r>
            <a:endParaRPr lang="en-US" sz="2400" dirty="0" smtClean="0"/>
          </a:p>
          <a:p>
            <a:pPr marL="285750" indent="-285750">
              <a:buFont typeface="Wingdings" pitchFamily="2" charset="2"/>
              <a:buChar char="q"/>
            </a:pPr>
            <a:endParaRPr lang="en-IN" sz="2400" dirty="0" smtClean="0"/>
          </a:p>
          <a:p>
            <a:r>
              <a:rPr lang="en-IN" sz="2400" dirty="0" smtClean="0"/>
              <a:t>The container gets its instructions on what objects to instantiate, configure, and assemble by reading </a:t>
            </a:r>
            <a:r>
              <a:rPr lang="en-IN" sz="2400" b="1" dirty="0" smtClean="0"/>
              <a:t>configuration metadata</a:t>
            </a:r>
            <a:r>
              <a:rPr lang="en-IN" sz="2400" dirty="0" smtClean="0"/>
              <a:t>. The </a:t>
            </a:r>
            <a:r>
              <a:rPr lang="en-IN" sz="2400" b="1" dirty="0" smtClean="0"/>
              <a:t>configuration metadata </a:t>
            </a:r>
            <a:r>
              <a:rPr lang="en-IN" sz="2400" dirty="0" smtClean="0"/>
              <a:t>is represented in </a:t>
            </a:r>
            <a:r>
              <a:rPr lang="en-IN" sz="2400" b="1" dirty="0" smtClean="0"/>
              <a:t>XML, Java annotations, or Java code</a:t>
            </a:r>
            <a:r>
              <a:rPr lang="en-IN" sz="2400" dirty="0" smtClean="0"/>
              <a:t>.</a:t>
            </a:r>
            <a:endParaRPr lang="en-IN" sz="2400" dirty="0"/>
          </a:p>
        </p:txBody>
      </p:sp>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IOC/DI</a:t>
            </a:r>
            <a:endParaRPr lang="en-IN" dirty="0"/>
          </a:p>
        </p:txBody>
      </p:sp>
    </p:spTree>
    <p:extLst>
      <p:ext uri="{BB962C8B-B14F-4D97-AF65-F5344CB8AC3E}">
        <p14:creationId xmlns:p14="http://schemas.microsoft.com/office/powerpoint/2010/main" val="32581639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40325240"/>
              </p:ext>
            </p:extLst>
          </p:nvPr>
        </p:nvGraphicFramePr>
        <p:xfrm>
          <a:off x="899592" y="735546"/>
          <a:ext cx="7992888"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7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2536" y="-10235"/>
            <a:ext cx="926993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smtClean="0">
                <a:solidFill>
                  <a:srgbClr val="003300"/>
                </a:solidFill>
              </a:rPr>
              <a:t>  </a:t>
            </a:r>
            <a:r>
              <a:rPr lang="en-US" sz="4000" b="1" cap="small" dirty="0" smtClean="0">
                <a:solidFill>
                  <a:srgbClr val="003300"/>
                </a:solidFill>
              </a:rPr>
              <a:t>Constructor vs. </a:t>
            </a:r>
            <a:r>
              <a:rPr lang="en-US" sz="4000" b="1" cap="small" dirty="0">
                <a:solidFill>
                  <a:srgbClr val="003300"/>
                </a:solidFill>
              </a:rPr>
              <a:t>setter injection</a:t>
            </a:r>
            <a:endParaRPr lang="en-IN" sz="4000" b="1" cap="small" dirty="0">
              <a:solidFill>
                <a:srgbClr val="0033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891952"/>
              </p:ext>
            </p:extLst>
          </p:nvPr>
        </p:nvGraphicFramePr>
        <p:xfrm>
          <a:off x="971602" y="951570"/>
          <a:ext cx="7705001" cy="3780420"/>
        </p:xfrm>
        <a:graphic>
          <a:graphicData uri="http://schemas.openxmlformats.org/drawingml/2006/table">
            <a:tbl>
              <a:tblPr firstRow="1" bandRow="1">
                <a:tableStyleId>{5C22544A-7EE6-4342-B048-85BDC9FD1C3A}</a:tableStyleId>
              </a:tblPr>
              <a:tblGrid>
                <a:gridCol w="420265"/>
                <a:gridCol w="3823943"/>
                <a:gridCol w="3460793"/>
              </a:tblGrid>
              <a:tr h="617220">
                <a:tc>
                  <a:txBody>
                    <a:bodyPr/>
                    <a:lstStyle/>
                    <a:p>
                      <a:pPr marL="0" indent="0">
                        <a:buFontTx/>
                        <a:buNone/>
                      </a:pPr>
                      <a:endParaRPr lang="en-IN" sz="14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cap="small" dirty="0" smtClean="0">
                          <a:solidFill>
                            <a:srgbClr val="003300"/>
                          </a:solidFill>
                          <a:latin typeface="+mn-lt"/>
                          <a:ea typeface="+mn-ea"/>
                          <a:cs typeface="+mn-cs"/>
                        </a:rPr>
                        <a:t>Constructor injection</a:t>
                      </a:r>
                      <a:endParaRPr lang="en-IN" sz="1800" b="1" kern="1200" cap="small" dirty="0">
                        <a:solidFill>
                          <a:srgbClr val="003300"/>
                        </a:solidFill>
                        <a:latin typeface="+mn-lt"/>
                        <a:ea typeface="+mn-ea"/>
                        <a:cs typeface="+mn-cs"/>
                      </a:endParaRP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cap="small" dirty="0" smtClean="0">
                          <a:solidFill>
                            <a:srgbClr val="003300"/>
                          </a:solidFill>
                          <a:latin typeface="+mn-lt"/>
                          <a:ea typeface="+mn-ea"/>
                          <a:cs typeface="+mn-cs"/>
                        </a:rPr>
                        <a:t>Setter injection</a:t>
                      </a:r>
                      <a:endParaRPr lang="en-IN" sz="1800" b="1" kern="1200" cap="small" dirty="0">
                        <a:solidFill>
                          <a:srgbClr val="003300"/>
                        </a:solidFill>
                        <a:latin typeface="+mn-lt"/>
                        <a:ea typeface="+mn-ea"/>
                        <a:cs typeface="+mn-cs"/>
                      </a:endParaRPr>
                    </a:p>
                  </a:txBody>
                  <a:tcPr marT="34290" marB="34290"/>
                </a:tc>
              </a:tr>
              <a:tr h="1002960">
                <a:tc>
                  <a:txBody>
                    <a:bodyPr/>
                    <a:lstStyle/>
                    <a:p>
                      <a:pPr marL="0" indent="0" algn="l">
                        <a:buFontTx/>
                        <a:buNone/>
                      </a:pPr>
                      <a:r>
                        <a:rPr lang="en-US" sz="1400" b="1" baseline="0" dirty="0" smtClean="0"/>
                        <a:t>1)</a:t>
                      </a:r>
                    </a:p>
                  </a:txBody>
                  <a:tcPr marT="34290" marB="34290"/>
                </a:tc>
                <a:tc>
                  <a:txBody>
                    <a:bodyPr/>
                    <a:lstStyle/>
                    <a:p>
                      <a:pPr marL="342900" indent="-342900" algn="l">
                        <a:buFont typeface="Wingdings" pitchFamily="2" charset="2"/>
                        <a:buChar char="Ø"/>
                      </a:pPr>
                      <a:r>
                        <a:rPr lang="en-US" sz="1200" b="1" baseline="0" dirty="0" smtClean="0"/>
                        <a:t>As its name implies constructor is                                      used to inject any dependency on spring managed beans</a:t>
                      </a:r>
                    </a:p>
                  </a:txBody>
                  <a:tcPr marT="34290" marB="34290"/>
                </a:tc>
                <a:tc>
                  <a:txBody>
                    <a:bodyPr/>
                    <a:lstStyle/>
                    <a:p>
                      <a:pPr marL="285750" marR="0" indent="-285750" algn="l" defTabSz="914400" rtl="0" eaLnBrk="1" fontAlgn="b"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   As its name implies setter methods like setProperty() is used to inject any dependency on spring managed bean.</a:t>
                      </a:r>
                    </a:p>
                    <a:p>
                      <a:pPr marL="285750" marR="0" indent="-285750" algn="l" defTabSz="914400" rtl="0" eaLnBrk="1" fontAlgn="b" latinLnBrk="0" hangingPunct="1">
                        <a:lnSpc>
                          <a:spcPct val="100000"/>
                        </a:lnSpc>
                        <a:spcBef>
                          <a:spcPts val="0"/>
                        </a:spcBef>
                        <a:spcAft>
                          <a:spcPts val="0"/>
                        </a:spcAft>
                        <a:buClrTx/>
                        <a:buSzTx/>
                        <a:buFont typeface="Wingdings" pitchFamily="2" charset="2"/>
                        <a:buChar char="Ø"/>
                        <a:tabLst/>
                        <a:defRPr/>
                      </a:pPr>
                      <a:endParaRPr lang="en-US" sz="1200" b="1" kern="1200" baseline="0" dirty="0" smtClean="0">
                        <a:solidFill>
                          <a:schemeClr val="dk1"/>
                        </a:solidFill>
                        <a:latin typeface="+mn-lt"/>
                        <a:ea typeface="+mn-ea"/>
                        <a:cs typeface="+mn-cs"/>
                      </a:endParaRPr>
                    </a:p>
                  </a:txBody>
                  <a:tcPr marL="0" marR="0" marT="0" marB="0" anchor="b"/>
                </a:tc>
              </a:tr>
              <a:tr h="1080120">
                <a:tc>
                  <a:txBody>
                    <a:bodyPr/>
                    <a:lstStyle/>
                    <a:p>
                      <a:pPr marL="0" indent="0" algn="l">
                        <a:buFontTx/>
                        <a:buNone/>
                      </a:pPr>
                      <a:r>
                        <a:rPr lang="en-US" sz="1400" b="1" baseline="0" dirty="0" smtClean="0"/>
                        <a:t>2)</a:t>
                      </a:r>
                    </a:p>
                  </a:txBody>
                  <a:tcPr marT="34290" marB="34290"/>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Partial dependency is not possible here, as you have to enter all parameters of constructor. Otherwise an exception can be thrown or unwanted constructor will be called. </a:t>
                      </a:r>
                    </a:p>
                  </a:txBody>
                  <a:tcPr marT="34290" marB="34290"/>
                </a:tc>
                <a:tc>
                  <a:txBody>
                    <a:bodyPr/>
                    <a:lstStyle/>
                    <a:p>
                      <a:pPr marL="285750" marR="0" indent="-285750" algn="l" defTabSz="914400" rtl="0" eaLnBrk="1" fontAlgn="b" latinLnBrk="0" hangingPunct="1">
                        <a:lnSpc>
                          <a:spcPct val="100000"/>
                        </a:lnSpc>
                        <a:spcBef>
                          <a:spcPts val="0"/>
                        </a:spcBef>
                        <a:spcAft>
                          <a:spcPts val="0"/>
                        </a:spcAft>
                        <a:buClrTx/>
                        <a:buSzTx/>
                        <a:buFont typeface="Wingdings" pitchFamily="2" charset="2"/>
                        <a:buChar char="Ø"/>
                        <a:tabLst/>
                        <a:defRPr/>
                      </a:pPr>
                      <a:r>
                        <a:rPr lang="en-IN" sz="1200" b="0" kern="1200" baseline="0" dirty="0" smtClean="0">
                          <a:solidFill>
                            <a:schemeClr val="dk1"/>
                          </a:solidFill>
                          <a:latin typeface="+mn-lt"/>
                          <a:ea typeface="+mn-ea"/>
                          <a:cs typeface="+mn-cs"/>
                        </a:rPr>
                        <a:t>In</a:t>
                      </a:r>
                      <a:r>
                        <a:rPr lang="en-IN" sz="1200" b="1" kern="1200" baseline="0" dirty="0" smtClean="0">
                          <a:solidFill>
                            <a:schemeClr val="dk1"/>
                          </a:solidFill>
                          <a:latin typeface="+mn-lt"/>
                          <a:ea typeface="+mn-ea"/>
                          <a:cs typeface="+mn-cs"/>
                        </a:rPr>
                        <a:t> Setter Injection, partial injection of dependencies is possible, means if we have 3 dependencies like int, string, long, then its not necessary to inject all values if we use setter injection. If you does not inject it will takes default values for those primitives</a:t>
                      </a:r>
                    </a:p>
                    <a:p>
                      <a:pPr marL="285750" marR="0" indent="-285750" algn="l" defTabSz="914400" rtl="0" eaLnBrk="1" fontAlgn="b" latinLnBrk="0" hangingPunct="1">
                        <a:lnSpc>
                          <a:spcPct val="100000"/>
                        </a:lnSpc>
                        <a:spcBef>
                          <a:spcPts val="0"/>
                        </a:spcBef>
                        <a:spcAft>
                          <a:spcPts val="0"/>
                        </a:spcAft>
                        <a:buClrTx/>
                        <a:buSzTx/>
                        <a:buFont typeface="Wingdings" pitchFamily="2" charset="2"/>
                        <a:buChar char="Ø"/>
                        <a:tabLst/>
                        <a:defRPr/>
                      </a:pPr>
                      <a:endParaRPr lang="en-IN" sz="1200" b="1" kern="1200" baseline="0" dirty="0" smtClean="0">
                        <a:solidFill>
                          <a:schemeClr val="dk1"/>
                        </a:solidFill>
                        <a:latin typeface="+mn-lt"/>
                        <a:ea typeface="+mn-ea"/>
                        <a:cs typeface="+mn-cs"/>
                      </a:endParaRPr>
                    </a:p>
                  </a:txBody>
                  <a:tcPr marL="0" marR="0" marT="0" marB="0" anchor="b"/>
                </a:tc>
              </a:tr>
              <a:tr h="880080">
                <a:tc>
                  <a:txBody>
                    <a:bodyPr/>
                    <a:lstStyle/>
                    <a:p>
                      <a:pPr marL="0" indent="0" algn="l">
                        <a:buFontTx/>
                        <a:buNone/>
                      </a:pPr>
                      <a:r>
                        <a:rPr lang="en-US" sz="1400" b="1" dirty="0" smtClean="0"/>
                        <a:t>3)</a:t>
                      </a:r>
                      <a:endParaRPr lang="en-IN" sz="1400" b="1" dirty="0"/>
                    </a:p>
                  </a:txBody>
                  <a:tcPr marT="34290" marB="34290"/>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If you provide both type of injection for the same property then Constructor injection  can not override setter injection.</a:t>
                      </a:r>
                    </a:p>
                  </a:txBody>
                  <a:tcPr marT="34290" marB="34290"/>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But Setter injection will override Constructor injection  </a:t>
                      </a:r>
                      <a:endParaRPr lang="en-IN" sz="1200" b="1" kern="1200" baseline="0" dirty="0" smtClean="0">
                        <a:solidFill>
                          <a:schemeClr val="dk1"/>
                        </a:solidFill>
                        <a:latin typeface="+mn-lt"/>
                        <a:ea typeface="+mn-ea"/>
                        <a:cs typeface="+mn-cs"/>
                      </a:endParaRPr>
                    </a:p>
                    <a:p>
                      <a:pPr marL="285750" indent="-285750" algn="l">
                        <a:buFont typeface="Wingdings" pitchFamily="2" charset="2"/>
                        <a:buChar char="Ø"/>
                      </a:pPr>
                      <a:endParaRPr lang="en-IN" sz="1200" dirty="0"/>
                    </a:p>
                  </a:txBody>
                  <a:tcPr marT="34290" marB="34290"/>
                </a:tc>
              </a:tr>
            </a:tbl>
          </a:graphicData>
        </a:graphic>
      </p:graphicFrame>
    </p:spTree>
    <p:extLst>
      <p:ext uri="{BB962C8B-B14F-4D97-AF65-F5344CB8AC3E}">
        <p14:creationId xmlns:p14="http://schemas.microsoft.com/office/powerpoint/2010/main" val="278349699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2536" y="-10235"/>
            <a:ext cx="926993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smtClean="0">
                <a:solidFill>
                  <a:srgbClr val="003300"/>
                </a:solidFill>
              </a:rPr>
              <a:t>  </a:t>
            </a:r>
            <a:r>
              <a:rPr lang="en-US" sz="4000" b="1" cap="small" dirty="0" smtClean="0">
                <a:solidFill>
                  <a:srgbClr val="003300"/>
                </a:solidFill>
              </a:rPr>
              <a:t>Constructor vs. </a:t>
            </a:r>
            <a:r>
              <a:rPr lang="en-US" sz="4000" b="1" cap="small" dirty="0">
                <a:solidFill>
                  <a:srgbClr val="003300"/>
                </a:solidFill>
              </a:rPr>
              <a:t>setter injection</a:t>
            </a:r>
            <a:endParaRPr lang="en-IN" sz="4000" b="1" cap="small" dirty="0">
              <a:solidFill>
                <a:srgbClr val="0033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4300185"/>
              </p:ext>
            </p:extLst>
          </p:nvPr>
        </p:nvGraphicFramePr>
        <p:xfrm>
          <a:off x="800288" y="801586"/>
          <a:ext cx="8189817" cy="3650825"/>
        </p:xfrm>
        <a:graphic>
          <a:graphicData uri="http://schemas.openxmlformats.org/drawingml/2006/table">
            <a:tbl>
              <a:tblPr firstRow="1" bandRow="1">
                <a:tableStyleId>{5C22544A-7EE6-4342-B048-85BDC9FD1C3A}</a:tableStyleId>
              </a:tblPr>
              <a:tblGrid>
                <a:gridCol w="446709"/>
                <a:gridCol w="4064553"/>
                <a:gridCol w="3678555"/>
              </a:tblGrid>
              <a:tr h="617220">
                <a:tc>
                  <a:txBody>
                    <a:bodyPr/>
                    <a:lstStyle/>
                    <a:p>
                      <a:pPr marL="0" indent="0">
                        <a:buFontTx/>
                        <a:buNone/>
                      </a:pPr>
                      <a:endParaRPr lang="en-IN" sz="14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cap="small" dirty="0" smtClean="0">
                          <a:solidFill>
                            <a:srgbClr val="003300"/>
                          </a:solidFill>
                          <a:latin typeface="+mn-lt"/>
                          <a:ea typeface="+mn-ea"/>
                          <a:cs typeface="+mn-cs"/>
                        </a:rPr>
                        <a:t>Constructor injection</a:t>
                      </a:r>
                      <a:endParaRPr lang="en-IN" sz="1800" b="1" kern="1200" cap="small" dirty="0">
                        <a:solidFill>
                          <a:srgbClr val="003300"/>
                        </a:solidFill>
                        <a:latin typeface="+mn-lt"/>
                        <a:ea typeface="+mn-ea"/>
                        <a:cs typeface="+mn-cs"/>
                      </a:endParaRP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cap="small" dirty="0" smtClean="0">
                          <a:solidFill>
                            <a:srgbClr val="003300"/>
                          </a:solidFill>
                          <a:latin typeface="+mn-lt"/>
                          <a:ea typeface="+mn-ea"/>
                          <a:cs typeface="+mn-cs"/>
                        </a:rPr>
                        <a:t>Setter injection</a:t>
                      </a:r>
                      <a:endParaRPr lang="en-IN" sz="1800" b="1" kern="1200" cap="small" dirty="0">
                        <a:solidFill>
                          <a:srgbClr val="003300"/>
                        </a:solidFill>
                        <a:latin typeface="+mn-lt"/>
                        <a:ea typeface="+mn-ea"/>
                        <a:cs typeface="+mn-cs"/>
                      </a:endParaRPr>
                    </a:p>
                  </a:txBody>
                  <a:tcPr marT="34290" marB="34290"/>
                </a:tc>
              </a:tr>
              <a:tr h="936920">
                <a:tc>
                  <a:txBody>
                    <a:bodyPr/>
                    <a:lstStyle/>
                    <a:p>
                      <a:pPr marL="0" indent="0" algn="l">
                        <a:buFontTx/>
                        <a:buNone/>
                      </a:pPr>
                      <a:r>
                        <a:rPr lang="en-US" sz="1400" b="1" dirty="0" smtClean="0"/>
                        <a:t>4)</a:t>
                      </a:r>
                      <a:endParaRPr lang="en-IN" sz="1400" b="1" dirty="0"/>
                    </a:p>
                  </a:txBody>
                  <a:tcPr marT="34290" marB="34290"/>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If you have more dependency , say 15 or more then its recommended  to use constructor injection. As it minimizes code.</a:t>
                      </a:r>
                    </a:p>
                  </a:txBody>
                  <a:tcPr marT="34290" marB="34290"/>
                </a:tc>
                <a:tc>
                  <a:txBody>
                    <a:bodyPr/>
                    <a:lstStyle/>
                    <a:p>
                      <a:pPr marL="342900" marR="0" indent="-342900" algn="l" defTabSz="914400" rtl="0" eaLnBrk="1" fontAlgn="b"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Setter injection is not recommended for larger dependencies as you have to write that much setters.</a:t>
                      </a:r>
                      <a:endParaRPr lang="en-IN" sz="1200" b="1" kern="1200" baseline="0" dirty="0" smtClean="0">
                        <a:solidFill>
                          <a:schemeClr val="dk1"/>
                        </a:solidFill>
                        <a:latin typeface="+mn-lt"/>
                        <a:ea typeface="+mn-ea"/>
                        <a:cs typeface="+mn-cs"/>
                      </a:endParaRPr>
                    </a:p>
                  </a:txBody>
                  <a:tcPr marT="34290" marB="34290"/>
                </a:tc>
              </a:tr>
              <a:tr h="796317">
                <a:tc>
                  <a:txBody>
                    <a:bodyPr/>
                    <a:lstStyle/>
                    <a:p>
                      <a:pPr marL="0" indent="0" algn="l">
                        <a:buFontTx/>
                        <a:buNone/>
                      </a:pPr>
                      <a:r>
                        <a:rPr lang="en-US" sz="1400" b="1" dirty="0" smtClean="0"/>
                        <a:t>5)</a:t>
                      </a:r>
                      <a:endParaRPr lang="en-IN" sz="1400" b="1" dirty="0"/>
                    </a:p>
                  </a:txBody>
                  <a:tcPr marT="34290" marB="34290"/>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Constructor injection is not that flexible because it will always create a new bean instance.</a:t>
                      </a:r>
                    </a:p>
                  </a:txBody>
                  <a:tcPr marT="34290" marB="34290"/>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Setter injection is flexible as it doesn’t create new instances all the time which makes it easy to change values</a:t>
                      </a:r>
                      <a:endParaRPr lang="en-IN" sz="1200" b="1" kern="1200" baseline="0" dirty="0" smtClean="0">
                        <a:solidFill>
                          <a:schemeClr val="dk1"/>
                        </a:solidFill>
                        <a:latin typeface="+mn-lt"/>
                        <a:ea typeface="+mn-ea"/>
                        <a:cs typeface="+mn-cs"/>
                      </a:endParaRPr>
                    </a:p>
                  </a:txBody>
                  <a:tcPr marT="34290" marB="34290"/>
                </a:tc>
              </a:tr>
              <a:tr h="511698">
                <a:tc>
                  <a:txBody>
                    <a:bodyPr/>
                    <a:lstStyle/>
                    <a:p>
                      <a:pPr marL="0" indent="0" algn="l">
                        <a:buFontTx/>
                        <a:buNone/>
                      </a:pPr>
                      <a:r>
                        <a:rPr lang="en-US" sz="1400" b="1" dirty="0" smtClean="0"/>
                        <a:t>6)</a:t>
                      </a:r>
                      <a:endParaRPr lang="en-IN" sz="1400" b="1" dirty="0"/>
                    </a:p>
                  </a:txBody>
                  <a:tcPr marT="34290" marB="34290"/>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Allows you to assign values to final field variable.</a:t>
                      </a:r>
                      <a:endParaRPr lang="en-IN" sz="1200" b="1" kern="1200" baseline="0" dirty="0" smtClean="0">
                        <a:solidFill>
                          <a:schemeClr val="dk1"/>
                        </a:solidFill>
                        <a:latin typeface="+mn-lt"/>
                        <a:ea typeface="+mn-ea"/>
                        <a:cs typeface="+mn-cs"/>
                      </a:endParaRPr>
                    </a:p>
                    <a:p>
                      <a:pPr marL="285750" indent="-285750" algn="l">
                        <a:buFont typeface="Wingdings" pitchFamily="2" charset="2"/>
                        <a:buChar char="Ø"/>
                      </a:pPr>
                      <a:endParaRPr lang="en-IN" sz="1200" dirty="0"/>
                    </a:p>
                  </a:txBody>
                  <a:tcPr marT="34290" marB="34290"/>
                </a:tc>
                <a:tc>
                  <a:txBody>
                    <a:bodyPr/>
                    <a:lstStyle/>
                    <a:p>
                      <a:pPr marL="285750" marR="0" indent="-285750" algn="l" defTabSz="914400" rtl="0" eaLnBrk="1" fontAlgn="b"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 Setter injection doesn’t allows this</a:t>
                      </a:r>
                      <a:endParaRPr lang="en-IN" sz="1200" b="1" kern="1200" baseline="0" dirty="0" smtClean="0">
                        <a:solidFill>
                          <a:schemeClr val="dk1"/>
                        </a:solidFill>
                        <a:latin typeface="+mn-lt"/>
                        <a:ea typeface="+mn-ea"/>
                        <a:cs typeface="+mn-cs"/>
                      </a:endParaRPr>
                    </a:p>
                    <a:p>
                      <a:pPr marL="285750" indent="-285750" algn="l">
                        <a:buFont typeface="Wingdings" pitchFamily="2" charset="2"/>
                        <a:buChar char="Ø"/>
                      </a:pPr>
                      <a:endParaRPr lang="en-IN" sz="1200" dirty="0"/>
                    </a:p>
                  </a:txBody>
                  <a:tcPr marT="34290" marB="34290"/>
                </a:tc>
              </a:tr>
              <a:tr h="788670">
                <a:tc>
                  <a:txBody>
                    <a:bodyPr/>
                    <a:lstStyle/>
                    <a:p>
                      <a:pPr marL="0" indent="0" algn="l">
                        <a:buFontTx/>
                        <a:buNone/>
                      </a:pPr>
                      <a:r>
                        <a:rPr lang="en-US" sz="1400" b="1" dirty="0" smtClean="0"/>
                        <a:t>7)</a:t>
                      </a:r>
                      <a:endParaRPr lang="en-IN" sz="1400" b="1" dirty="0"/>
                    </a:p>
                  </a:txBody>
                  <a:tcPr marT="34290" marB="34290"/>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1" kern="1200" baseline="0" dirty="0" smtClean="0">
                          <a:solidFill>
                            <a:schemeClr val="dk1"/>
                          </a:solidFill>
                          <a:latin typeface="+mn-lt"/>
                          <a:ea typeface="+mn-ea"/>
                          <a:cs typeface="+mn-cs"/>
                        </a:rPr>
                        <a:t> Constructor </a:t>
                      </a:r>
                      <a:r>
                        <a:rPr lang="en-IN" sz="1200" b="1" kern="1200" baseline="0" dirty="0" smtClean="0">
                          <a:solidFill>
                            <a:schemeClr val="dk1"/>
                          </a:solidFill>
                          <a:latin typeface="+mn-lt"/>
                          <a:ea typeface="+mn-ea"/>
                          <a:cs typeface="+mn-cs"/>
                        </a:rPr>
                        <a:t>injection makes bean class object as immutable [We can’t change ] </a:t>
                      </a:r>
                    </a:p>
                  </a:txBody>
                  <a:tcPr marT="34290" marB="34290"/>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IN" sz="1200" b="1" kern="1200" baseline="0" dirty="0" smtClean="0">
                          <a:solidFill>
                            <a:schemeClr val="dk1"/>
                          </a:solidFill>
                          <a:latin typeface="+mn-lt"/>
                          <a:ea typeface="+mn-ea"/>
                          <a:cs typeface="+mn-cs"/>
                        </a:rPr>
                        <a:t>Setter injection makes bean class object as mutable [We can change ]</a:t>
                      </a:r>
                    </a:p>
                  </a:txBody>
                  <a:tcPr marT="34290" marB="34290"/>
                </a:tc>
              </a:tr>
            </a:tbl>
          </a:graphicData>
        </a:graphic>
      </p:graphicFrame>
    </p:spTree>
    <p:extLst>
      <p:ext uri="{BB962C8B-B14F-4D97-AF65-F5344CB8AC3E}">
        <p14:creationId xmlns:p14="http://schemas.microsoft.com/office/powerpoint/2010/main" val="122042756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296" y="-10236"/>
            <a:ext cx="864096" cy="4958249"/>
          </a:xfrm>
          <a:prstGeom prst="rect">
            <a:avLst/>
          </a:prstGeom>
        </p:spPr>
        <p:txBody>
          <a:bodyPr vert="vert" lIns="91440" tIns="45720" rIns="91440" bIns="45720" rtlCol="0" anchor="ctr">
            <a:normAutofit fontScale="77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smtClean="0">
                <a:solidFill>
                  <a:srgbClr val="003300"/>
                </a:solidFill>
              </a:rPr>
              <a:t>  Spring Container </a:t>
            </a:r>
            <a:r>
              <a:rPr lang="en-US" sz="4000" b="1" cap="small" dirty="0" smtClean="0">
                <a:solidFill>
                  <a:srgbClr val="003300"/>
                </a:solidFill>
              </a:rPr>
              <a:t>Hierarchy</a:t>
            </a:r>
            <a:endParaRPr lang="en-IN" sz="4000" b="1" cap="small" dirty="0">
              <a:solidFill>
                <a:srgbClr val="003300"/>
              </a:solidFill>
            </a:endParaRPr>
          </a:p>
        </p:txBody>
      </p:sp>
      <p:sp>
        <p:nvSpPr>
          <p:cNvPr id="6" name="AutoShape 4" descr="http://www.myexception.cn/img/2012/06/27/0622146410.png"/>
          <p:cNvSpPr>
            <a:spLocks noChangeAspect="1" noChangeArrowheads="1"/>
          </p:cNvSpPr>
          <p:nvPr/>
        </p:nvSpPr>
        <p:spPr bwMode="auto">
          <a:xfrm>
            <a:off x="63500" y="-102394"/>
            <a:ext cx="3048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3" name="Picture 5">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454" y="81862"/>
            <a:ext cx="6595939" cy="5019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quot;No&quot; Symbol 2"/>
          <p:cNvSpPr/>
          <p:nvPr/>
        </p:nvSpPr>
        <p:spPr>
          <a:xfrm>
            <a:off x="2627784" y="1167595"/>
            <a:ext cx="3168352" cy="2093606"/>
          </a:xfrm>
          <a:prstGeom prst="noSmoking">
            <a:avLst>
              <a:gd name="adj" fmla="val 15465"/>
            </a:avLst>
          </a:prstGeom>
          <a:solidFill>
            <a:srgbClr val="FF1515">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2468289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myexception.cn/img/2012/06/27/06221464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62" y="11907"/>
            <a:ext cx="8330436" cy="50441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184296" y="-10236"/>
            <a:ext cx="864096" cy="4958249"/>
          </a:xfrm>
          <a:prstGeom prst="rect">
            <a:avLst/>
          </a:prstGeom>
        </p:spPr>
        <p:txBody>
          <a:bodyPr vert="vert" lIns="91440" tIns="45720" rIns="91440" bIns="45720" rtlCol="0" anchor="ctr">
            <a:normAutofit fontScale="77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smtClean="0">
                <a:solidFill>
                  <a:srgbClr val="003300"/>
                </a:solidFill>
              </a:rPr>
              <a:t>  Spring Container </a:t>
            </a:r>
            <a:r>
              <a:rPr lang="en-US" sz="4000" b="1" cap="small" dirty="0" smtClean="0">
                <a:solidFill>
                  <a:srgbClr val="003300"/>
                </a:solidFill>
              </a:rPr>
              <a:t>Hierarchy</a:t>
            </a:r>
            <a:endParaRPr lang="en-IN" sz="4000" b="1" cap="small" dirty="0">
              <a:solidFill>
                <a:srgbClr val="003300"/>
              </a:solidFill>
            </a:endParaRPr>
          </a:p>
        </p:txBody>
      </p:sp>
      <p:sp>
        <p:nvSpPr>
          <p:cNvPr id="6" name="AutoShape 4" descr="http://www.myexception.cn/img/2012/06/27/0622146410.png"/>
          <p:cNvSpPr>
            <a:spLocks noChangeAspect="1" noChangeArrowheads="1"/>
          </p:cNvSpPr>
          <p:nvPr/>
        </p:nvSpPr>
        <p:spPr bwMode="auto">
          <a:xfrm>
            <a:off x="63500" y="-102394"/>
            <a:ext cx="3048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quot;No&quot; Symbol 6"/>
          <p:cNvSpPr/>
          <p:nvPr/>
        </p:nvSpPr>
        <p:spPr>
          <a:xfrm>
            <a:off x="3287103" y="1599919"/>
            <a:ext cx="3168352" cy="2093606"/>
          </a:xfrm>
          <a:prstGeom prst="noSmoking">
            <a:avLst>
              <a:gd name="adj" fmla="val 15465"/>
            </a:avLst>
          </a:prstGeom>
          <a:solidFill>
            <a:srgbClr val="FF1515">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298177192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5936" y="-10234"/>
            <a:ext cx="9269936" cy="637769"/>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sz="4000" b="1" cap="small" dirty="0" smtClean="0">
                <a:solidFill>
                  <a:srgbClr val="003300"/>
                </a:solidFill>
              </a:rPr>
              <a:t>Spring IOC containers</a:t>
            </a:r>
            <a:endParaRPr lang="en-IN" sz="4000" b="1" cap="small" dirty="0">
              <a:solidFill>
                <a:srgbClr val="003300"/>
              </a:solidFill>
            </a:endParaRPr>
          </a:p>
        </p:txBody>
      </p:sp>
      <p:sp>
        <p:nvSpPr>
          <p:cNvPr id="5" name="Rounded Rectangle 4"/>
          <p:cNvSpPr/>
          <p:nvPr/>
        </p:nvSpPr>
        <p:spPr>
          <a:xfrm>
            <a:off x="1432603" y="721480"/>
            <a:ext cx="2232248" cy="378041"/>
          </a:xfrm>
          <a:prstGeom prst="roundRect">
            <a:avLst/>
          </a:prstGeom>
          <a:gradFill>
            <a:gsLst>
              <a:gs pos="0">
                <a:schemeClr val="accent1">
                  <a:lumMod val="40000"/>
                  <a:lumOff val="60000"/>
                </a:schemeClr>
              </a:gs>
              <a:gs pos="50000">
                <a:schemeClr val="accent1">
                  <a:tint val="44500"/>
                  <a:satMod val="160000"/>
                </a:schemeClr>
              </a:gs>
              <a:gs pos="100000">
                <a:schemeClr val="bg1">
                  <a:lumMod val="9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BeanFactory</a:t>
            </a:r>
            <a:endParaRPr lang="en-IN" sz="2000" b="1" dirty="0">
              <a:solidFill>
                <a:schemeClr val="tx1"/>
              </a:solidFill>
            </a:endParaRPr>
          </a:p>
        </p:txBody>
      </p:sp>
      <p:sp>
        <p:nvSpPr>
          <p:cNvPr id="8" name="Rounded Rectangle 7"/>
          <p:cNvSpPr/>
          <p:nvPr/>
        </p:nvSpPr>
        <p:spPr>
          <a:xfrm>
            <a:off x="1421651" y="1353762"/>
            <a:ext cx="2304256" cy="378041"/>
          </a:xfrm>
          <a:prstGeom prst="roundRect">
            <a:avLst/>
          </a:prstGeom>
          <a:gradFill>
            <a:gsLst>
              <a:gs pos="0">
                <a:schemeClr val="accent1">
                  <a:lumMod val="40000"/>
                  <a:lumOff val="60000"/>
                </a:schemeClr>
              </a:gs>
              <a:gs pos="50000">
                <a:schemeClr val="accent1">
                  <a:tint val="44500"/>
                  <a:satMod val="160000"/>
                </a:schemeClr>
              </a:gs>
              <a:gs pos="100000">
                <a:schemeClr val="bg1">
                  <a:lumMod val="9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ApplicationContext</a:t>
            </a:r>
            <a:endParaRPr lang="en-IN" sz="2000" b="1" dirty="0">
              <a:solidFill>
                <a:schemeClr val="tx1"/>
              </a:solidFill>
            </a:endParaRPr>
          </a:p>
        </p:txBody>
      </p:sp>
      <p:sp>
        <p:nvSpPr>
          <p:cNvPr id="9" name="Rounded Rectangle 8"/>
          <p:cNvSpPr/>
          <p:nvPr/>
        </p:nvSpPr>
        <p:spPr>
          <a:xfrm>
            <a:off x="50262" y="2125635"/>
            <a:ext cx="2361499" cy="486054"/>
          </a:xfrm>
          <a:prstGeom prst="roundRect">
            <a:avLst/>
          </a:prstGeom>
          <a:gradFill>
            <a:gsLst>
              <a:gs pos="0">
                <a:schemeClr val="accent1">
                  <a:tint val="66000"/>
                  <a:satMod val="160000"/>
                </a:schemeClr>
              </a:gs>
              <a:gs pos="50000">
                <a:schemeClr val="tx2">
                  <a:lumMod val="97000"/>
                  <a:lumOff val="3000"/>
                  <a:alpha val="96000"/>
                </a:schemeClr>
              </a:gs>
              <a:gs pos="100000">
                <a:schemeClr val="accent1">
                  <a:lumMod val="5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ClassPathXML</a:t>
            </a:r>
          </a:p>
          <a:p>
            <a:pPr algn="ctr"/>
            <a:r>
              <a:rPr lang="en-US" sz="1600" b="1" dirty="0" smtClean="0">
                <a:solidFill>
                  <a:schemeClr val="tx1"/>
                </a:solidFill>
              </a:rPr>
              <a:t>ApplicationContext</a:t>
            </a:r>
            <a:endParaRPr lang="en-IN" sz="1600" b="1" dirty="0">
              <a:solidFill>
                <a:schemeClr val="tx1"/>
              </a:solidFill>
            </a:endParaRPr>
          </a:p>
        </p:txBody>
      </p:sp>
      <p:sp>
        <p:nvSpPr>
          <p:cNvPr id="10" name="Rounded Rectangle 9"/>
          <p:cNvSpPr/>
          <p:nvPr/>
        </p:nvSpPr>
        <p:spPr>
          <a:xfrm>
            <a:off x="1669776" y="2809707"/>
            <a:ext cx="2448272" cy="482123"/>
          </a:xfrm>
          <a:prstGeom prst="roundRect">
            <a:avLst/>
          </a:prstGeom>
          <a:gradFill>
            <a:gsLst>
              <a:gs pos="0">
                <a:schemeClr val="accent1">
                  <a:tint val="66000"/>
                  <a:satMod val="160000"/>
                </a:schemeClr>
              </a:gs>
              <a:gs pos="50000">
                <a:schemeClr val="tx2">
                  <a:lumMod val="97000"/>
                  <a:lumOff val="3000"/>
                  <a:alpha val="96000"/>
                </a:schemeClr>
              </a:gs>
              <a:gs pos="100000">
                <a:schemeClr val="accent1">
                  <a:lumMod val="5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FileSystemXML</a:t>
            </a:r>
          </a:p>
          <a:p>
            <a:pPr algn="ctr"/>
            <a:r>
              <a:rPr lang="en-US" sz="1600" b="1" dirty="0">
                <a:solidFill>
                  <a:schemeClr val="tx1"/>
                </a:solidFill>
              </a:rPr>
              <a:t>ApplicationContext</a:t>
            </a:r>
            <a:endParaRPr lang="en-IN" sz="1600" b="1" dirty="0">
              <a:solidFill>
                <a:schemeClr val="tx1"/>
              </a:solidFill>
            </a:endParaRPr>
          </a:p>
        </p:txBody>
      </p:sp>
      <p:sp>
        <p:nvSpPr>
          <p:cNvPr id="11" name="Rounded Rectangle 10"/>
          <p:cNvSpPr/>
          <p:nvPr/>
        </p:nvSpPr>
        <p:spPr>
          <a:xfrm>
            <a:off x="2893912" y="2111746"/>
            <a:ext cx="2664296" cy="499943"/>
          </a:xfrm>
          <a:prstGeom prst="roundRect">
            <a:avLst/>
          </a:prstGeom>
          <a:gradFill>
            <a:gsLst>
              <a:gs pos="0">
                <a:schemeClr val="accent1">
                  <a:tint val="66000"/>
                  <a:satMod val="160000"/>
                </a:schemeClr>
              </a:gs>
              <a:gs pos="50000">
                <a:schemeClr val="tx2">
                  <a:lumMod val="97000"/>
                  <a:lumOff val="3000"/>
                  <a:alpha val="96000"/>
                </a:schemeClr>
              </a:gs>
              <a:gs pos="100000">
                <a:schemeClr val="accent1">
                  <a:lumMod val="5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AnnotationConfig</a:t>
            </a:r>
          </a:p>
          <a:p>
            <a:pPr algn="ctr"/>
            <a:r>
              <a:rPr lang="en-US" sz="1600" b="1" dirty="0">
                <a:solidFill>
                  <a:schemeClr val="tx1"/>
                </a:solidFill>
              </a:rPr>
              <a:t>ApplicationContext</a:t>
            </a:r>
            <a:endParaRPr lang="en-IN" sz="1600" b="1" dirty="0">
              <a:solidFill>
                <a:schemeClr val="tx1"/>
              </a:solidFill>
            </a:endParaRPr>
          </a:p>
        </p:txBody>
      </p:sp>
      <p:sp>
        <p:nvSpPr>
          <p:cNvPr id="6" name="Down Arrow 5"/>
          <p:cNvSpPr/>
          <p:nvPr/>
        </p:nvSpPr>
        <p:spPr>
          <a:xfrm rot="10800000">
            <a:off x="2339792" y="1099521"/>
            <a:ext cx="360000" cy="2660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Down Arrow 12"/>
          <p:cNvSpPr/>
          <p:nvPr/>
        </p:nvSpPr>
        <p:spPr>
          <a:xfrm rot="10800000">
            <a:off x="1335655" y="1728264"/>
            <a:ext cx="360000" cy="397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Down Arrow 13"/>
          <p:cNvSpPr/>
          <p:nvPr/>
        </p:nvSpPr>
        <p:spPr>
          <a:xfrm rot="10800000">
            <a:off x="3326000" y="1727864"/>
            <a:ext cx="360000" cy="374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Down Arrow 14"/>
          <p:cNvSpPr/>
          <p:nvPr/>
        </p:nvSpPr>
        <p:spPr>
          <a:xfrm rot="10800000">
            <a:off x="2411800" y="1727863"/>
            <a:ext cx="360000" cy="10812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ounded Rectangle 15"/>
          <p:cNvSpPr/>
          <p:nvPr/>
        </p:nvSpPr>
        <p:spPr>
          <a:xfrm>
            <a:off x="5602303" y="1411201"/>
            <a:ext cx="2232248" cy="378041"/>
          </a:xfrm>
          <a:prstGeom prst="roundRect">
            <a:avLst/>
          </a:prstGeom>
          <a:gradFill>
            <a:gsLst>
              <a:gs pos="0">
                <a:schemeClr val="accent1">
                  <a:lumMod val="40000"/>
                  <a:lumOff val="60000"/>
                </a:schemeClr>
              </a:gs>
              <a:gs pos="50000">
                <a:schemeClr val="accent1">
                  <a:tint val="44500"/>
                  <a:satMod val="160000"/>
                </a:schemeClr>
              </a:gs>
              <a:gs pos="100000">
                <a:schemeClr val="bg1">
                  <a:lumMod val="9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BeanFactory</a:t>
            </a:r>
            <a:endParaRPr lang="en-IN" sz="2000" b="1" dirty="0">
              <a:solidFill>
                <a:schemeClr val="tx1"/>
              </a:solidFill>
            </a:endParaRPr>
          </a:p>
        </p:txBody>
      </p:sp>
      <p:sp>
        <p:nvSpPr>
          <p:cNvPr id="17" name="Rounded Rectangle 16"/>
          <p:cNvSpPr/>
          <p:nvPr/>
        </p:nvSpPr>
        <p:spPr>
          <a:xfrm>
            <a:off x="5558208" y="2656387"/>
            <a:ext cx="2304256" cy="378041"/>
          </a:xfrm>
          <a:prstGeom prst="roundRect">
            <a:avLst/>
          </a:prstGeom>
          <a:gradFill>
            <a:gsLst>
              <a:gs pos="0">
                <a:schemeClr val="accent1">
                  <a:lumMod val="40000"/>
                  <a:lumOff val="60000"/>
                </a:schemeClr>
              </a:gs>
              <a:gs pos="50000">
                <a:schemeClr val="accent1">
                  <a:tint val="44500"/>
                  <a:satMod val="160000"/>
                </a:schemeClr>
              </a:gs>
              <a:gs pos="100000">
                <a:schemeClr val="bg1">
                  <a:lumMod val="9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ApplicationContext</a:t>
            </a:r>
            <a:endParaRPr lang="en-IN" sz="2000" b="1" dirty="0">
              <a:solidFill>
                <a:schemeClr val="tx1"/>
              </a:solidFill>
            </a:endParaRPr>
          </a:p>
        </p:txBody>
      </p:sp>
      <p:sp>
        <p:nvSpPr>
          <p:cNvPr id="18" name="Rounded Rectangle 17"/>
          <p:cNvSpPr/>
          <p:nvPr/>
        </p:nvSpPr>
        <p:spPr>
          <a:xfrm>
            <a:off x="3923929" y="4434370"/>
            <a:ext cx="2361499" cy="421476"/>
          </a:xfrm>
          <a:prstGeom prst="roundRect">
            <a:avLst/>
          </a:prstGeom>
          <a:gradFill>
            <a:gsLst>
              <a:gs pos="0">
                <a:schemeClr val="accent1">
                  <a:tint val="66000"/>
                  <a:satMod val="160000"/>
                </a:schemeClr>
              </a:gs>
              <a:gs pos="50000">
                <a:schemeClr val="tx2">
                  <a:lumMod val="97000"/>
                  <a:lumOff val="3000"/>
                  <a:alpha val="96000"/>
                </a:schemeClr>
              </a:gs>
              <a:gs pos="100000">
                <a:schemeClr val="accent1">
                  <a:lumMod val="5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XMLWeb</a:t>
            </a:r>
          </a:p>
          <a:p>
            <a:pPr algn="ctr"/>
            <a:r>
              <a:rPr lang="en-US" sz="1600" b="1" dirty="0">
                <a:solidFill>
                  <a:schemeClr val="tx1"/>
                </a:solidFill>
              </a:rPr>
              <a:t>ApplicationContext</a:t>
            </a:r>
            <a:endParaRPr lang="en-IN" sz="1600" b="1" dirty="0">
              <a:solidFill>
                <a:schemeClr val="tx1"/>
              </a:solidFill>
            </a:endParaRPr>
          </a:p>
        </p:txBody>
      </p:sp>
      <p:sp>
        <p:nvSpPr>
          <p:cNvPr id="20" name="Rounded Rectangle 19"/>
          <p:cNvSpPr/>
          <p:nvPr/>
        </p:nvSpPr>
        <p:spPr>
          <a:xfrm>
            <a:off x="6444208" y="4434370"/>
            <a:ext cx="2664296" cy="421476"/>
          </a:xfrm>
          <a:prstGeom prst="roundRect">
            <a:avLst/>
          </a:prstGeom>
          <a:gradFill>
            <a:gsLst>
              <a:gs pos="0">
                <a:schemeClr val="accent1">
                  <a:tint val="66000"/>
                  <a:satMod val="160000"/>
                </a:schemeClr>
              </a:gs>
              <a:gs pos="50000">
                <a:schemeClr val="tx2">
                  <a:lumMod val="97000"/>
                  <a:lumOff val="3000"/>
                  <a:alpha val="96000"/>
                </a:schemeClr>
              </a:gs>
              <a:gs pos="100000">
                <a:schemeClr val="accent1">
                  <a:lumMod val="5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AnnotationConfigWebApp</a:t>
            </a:r>
          </a:p>
          <a:p>
            <a:pPr algn="ctr"/>
            <a:r>
              <a:rPr lang="en-US" sz="1600" b="1" dirty="0">
                <a:solidFill>
                  <a:schemeClr val="tx1"/>
                </a:solidFill>
              </a:rPr>
              <a:t>AlicationContext</a:t>
            </a:r>
            <a:endParaRPr lang="en-IN" sz="1600" b="1" dirty="0">
              <a:solidFill>
                <a:schemeClr val="tx1"/>
              </a:solidFill>
            </a:endParaRPr>
          </a:p>
        </p:txBody>
      </p:sp>
      <p:sp>
        <p:nvSpPr>
          <p:cNvPr id="21" name="Down Arrow 20"/>
          <p:cNvSpPr/>
          <p:nvPr/>
        </p:nvSpPr>
        <p:spPr>
          <a:xfrm rot="10800000">
            <a:off x="6476351" y="1789241"/>
            <a:ext cx="360000" cy="8671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Down Arrow 21"/>
          <p:cNvSpPr/>
          <p:nvPr/>
        </p:nvSpPr>
        <p:spPr>
          <a:xfrm rot="12055305">
            <a:off x="5287787" y="3746480"/>
            <a:ext cx="360000" cy="71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Down Arrow 23"/>
          <p:cNvSpPr/>
          <p:nvPr/>
        </p:nvSpPr>
        <p:spPr>
          <a:xfrm rot="9157805">
            <a:off x="7501153" y="3716497"/>
            <a:ext cx="360000" cy="741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ounded Rectangle 24"/>
          <p:cNvSpPr/>
          <p:nvPr/>
        </p:nvSpPr>
        <p:spPr>
          <a:xfrm>
            <a:off x="5292080" y="3380568"/>
            <a:ext cx="2808312" cy="378041"/>
          </a:xfrm>
          <a:prstGeom prst="roundRect">
            <a:avLst/>
          </a:prstGeom>
          <a:gradFill>
            <a:gsLst>
              <a:gs pos="0">
                <a:schemeClr val="accent1">
                  <a:lumMod val="40000"/>
                  <a:lumOff val="60000"/>
                </a:schemeClr>
              </a:gs>
              <a:gs pos="50000">
                <a:schemeClr val="accent1">
                  <a:tint val="44500"/>
                  <a:satMod val="160000"/>
                </a:schemeClr>
              </a:gs>
              <a:gs pos="100000">
                <a:schemeClr val="bg1">
                  <a:lumMod val="9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WebApplicationContext</a:t>
            </a:r>
            <a:endParaRPr lang="en-IN" sz="2000" b="1" dirty="0">
              <a:solidFill>
                <a:schemeClr val="tx1"/>
              </a:solidFill>
            </a:endParaRPr>
          </a:p>
        </p:txBody>
      </p:sp>
      <p:sp>
        <p:nvSpPr>
          <p:cNvPr id="26" name="Down Arrow 25"/>
          <p:cNvSpPr/>
          <p:nvPr/>
        </p:nvSpPr>
        <p:spPr>
          <a:xfrm rot="10800000">
            <a:off x="6520511" y="2987839"/>
            <a:ext cx="360000" cy="392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ounded Rectangle 6"/>
          <p:cNvSpPr/>
          <p:nvPr/>
        </p:nvSpPr>
        <p:spPr>
          <a:xfrm>
            <a:off x="827584" y="4484280"/>
            <a:ext cx="1224136" cy="247711"/>
          </a:xfrm>
          <a:prstGeom prst="roundRect">
            <a:avLst/>
          </a:prstGeom>
          <a:gradFill>
            <a:gsLst>
              <a:gs pos="0">
                <a:schemeClr val="accent1">
                  <a:lumMod val="40000"/>
                  <a:lumOff val="60000"/>
                </a:schemeClr>
              </a:gs>
              <a:gs pos="50000">
                <a:schemeClr val="accent1">
                  <a:tint val="44500"/>
                  <a:satMod val="160000"/>
                </a:schemeClr>
              </a:gs>
              <a:gs pos="100000">
                <a:schemeClr val="bg1">
                  <a:lumMod val="9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Interface</a:t>
            </a:r>
            <a:endParaRPr lang="en-IN" sz="2000" b="1" dirty="0">
              <a:solidFill>
                <a:schemeClr val="tx1"/>
              </a:solidFill>
            </a:endParaRPr>
          </a:p>
        </p:txBody>
      </p:sp>
      <p:sp>
        <p:nvSpPr>
          <p:cNvPr id="28" name="Rounded Rectangle 27"/>
          <p:cNvSpPr/>
          <p:nvPr/>
        </p:nvSpPr>
        <p:spPr>
          <a:xfrm>
            <a:off x="827584" y="4731991"/>
            <a:ext cx="1224136" cy="247711"/>
          </a:xfrm>
          <a:prstGeom prst="roundRect">
            <a:avLst/>
          </a:prstGeom>
          <a:gradFill>
            <a:gsLst>
              <a:gs pos="0">
                <a:schemeClr val="accent1">
                  <a:tint val="66000"/>
                  <a:satMod val="160000"/>
                </a:schemeClr>
              </a:gs>
              <a:gs pos="50000">
                <a:schemeClr val="tx2">
                  <a:lumMod val="60000"/>
                  <a:lumOff val="40000"/>
                </a:schemeClr>
              </a:gs>
              <a:gs pos="100000">
                <a:schemeClr val="accent1">
                  <a:lumMod val="5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Class</a:t>
            </a:r>
            <a:endParaRPr lang="en-IN" sz="2000" b="1" dirty="0">
              <a:solidFill>
                <a:schemeClr val="tx1"/>
              </a:solidFill>
            </a:endParaRPr>
          </a:p>
        </p:txBody>
      </p:sp>
    </p:spTree>
    <p:extLst>
      <p:ext uri="{BB962C8B-B14F-4D97-AF65-F5344CB8AC3E}">
        <p14:creationId xmlns:p14="http://schemas.microsoft.com/office/powerpoint/2010/main" val="4118254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6" grpId="0" animBg="1"/>
      <p:bldP spid="13" grpId="0" animBg="1"/>
      <p:bldP spid="14" grpId="0" animBg="1"/>
      <p:bldP spid="15" grpId="0" animBg="1"/>
      <p:bldP spid="16" grpId="0" animBg="1"/>
      <p:bldP spid="17" grpId="0" animBg="1"/>
      <p:bldP spid="18" grpId="0" animBg="1"/>
      <p:bldP spid="20" grpId="0" animBg="1"/>
      <p:bldP spid="21" grpId="0" animBg="1"/>
      <p:bldP spid="22" grpId="0" animBg="1"/>
      <p:bldP spid="24" grpId="0" animBg="1"/>
      <p:bldP spid="25" grpId="0" animBg="1"/>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951570"/>
            <a:ext cx="7992888" cy="3785652"/>
          </a:xfrm>
          <a:prstGeom prst="rect">
            <a:avLst/>
          </a:prstGeom>
          <a:noFill/>
        </p:spPr>
        <p:txBody>
          <a:bodyPr wrap="square" rtlCol="0">
            <a:spAutoFit/>
          </a:bodyPr>
          <a:lstStyle/>
          <a:p>
            <a:pPr marL="285750" indent="-285750">
              <a:buFont typeface="Wingdings" pitchFamily="2" charset="2"/>
              <a:buChar char="q"/>
            </a:pPr>
            <a:r>
              <a:rPr lang="en-IN" sz="2400" i="1" dirty="0" smtClean="0"/>
              <a:t>Use </a:t>
            </a:r>
            <a:r>
              <a:rPr lang="en-IN" sz="2400" i="1" dirty="0"/>
              <a:t>an ApplicationContext unless you have a really good reason for not doing </a:t>
            </a:r>
            <a:r>
              <a:rPr lang="en-IN" sz="2400" i="1" dirty="0" smtClean="0"/>
              <a:t>so! </a:t>
            </a:r>
            <a:r>
              <a:rPr lang="en-IN" sz="2400" b="1" i="1" dirty="0" smtClean="0"/>
              <a:t>But Why? </a:t>
            </a:r>
          </a:p>
          <a:p>
            <a:pPr marL="285750" indent="-285750">
              <a:buFont typeface="Wingdings" pitchFamily="2" charset="2"/>
              <a:buChar char="q"/>
            </a:pPr>
            <a:endParaRPr lang="en-US" sz="2400" b="1" dirty="0"/>
          </a:p>
          <a:p>
            <a:pPr marL="285750" indent="-285750">
              <a:buFont typeface="Wingdings" pitchFamily="2" charset="2"/>
              <a:buChar char="q"/>
            </a:pPr>
            <a:r>
              <a:rPr lang="en-IN" sz="2400" dirty="0"/>
              <a:t>ApplicationContext includes all functionality of the </a:t>
            </a:r>
            <a:r>
              <a:rPr lang="en-IN" sz="2400" dirty="0" smtClean="0"/>
              <a:t>BeanFactory as factory is extended by context.</a:t>
            </a:r>
          </a:p>
          <a:p>
            <a:pPr marL="285750" indent="-285750">
              <a:buFont typeface="Wingdings" pitchFamily="2" charset="2"/>
              <a:buChar char="q"/>
            </a:pPr>
            <a:endParaRPr lang="en-IN" sz="2400" dirty="0" smtClean="0"/>
          </a:p>
          <a:p>
            <a:pPr marL="285750" indent="-285750">
              <a:buFont typeface="Wingdings" pitchFamily="2" charset="2"/>
              <a:buChar char="q"/>
            </a:pPr>
            <a:r>
              <a:rPr lang="en-US" sz="2400" dirty="0" smtClean="0"/>
              <a:t>If memory consumption is critical and u don’t need extra features, then in these extreme cases(say applet or mobile apps) you might like to use Spring BeanFactory.</a:t>
            </a:r>
          </a:p>
          <a:p>
            <a:pPr marL="285750" indent="-285750">
              <a:buFont typeface="Wingdings" pitchFamily="2" charset="2"/>
              <a:buChar char="q"/>
            </a:pPr>
            <a:endParaRPr lang="en-US" sz="2400" b="1" dirty="0"/>
          </a:p>
        </p:txBody>
      </p:sp>
      <p:sp>
        <p:nvSpPr>
          <p:cNvPr id="4" name="Title 1"/>
          <p:cNvSpPr txBox="1">
            <a:spLocks/>
          </p:cNvSpPr>
          <p:nvPr/>
        </p:nvSpPr>
        <p:spPr>
          <a:xfrm>
            <a:off x="-108520" y="-10235"/>
            <a:ext cx="9252520"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smtClean="0">
                <a:solidFill>
                  <a:srgbClr val="003300"/>
                </a:solidFill>
              </a:rPr>
              <a:t>  </a:t>
            </a:r>
            <a:r>
              <a:rPr lang="en-US" sz="4000" b="1" cap="small" dirty="0" smtClean="0">
                <a:solidFill>
                  <a:srgbClr val="003300"/>
                </a:solidFill>
              </a:rPr>
              <a:t>BeanFactory vs. Application Context</a:t>
            </a:r>
            <a:endParaRPr lang="en-IN" b="1" cap="small" dirty="0">
              <a:solidFill>
                <a:srgbClr val="003300"/>
              </a:solidFill>
            </a:endParaRPr>
          </a:p>
        </p:txBody>
      </p:sp>
    </p:spTree>
    <p:extLst>
      <p:ext uri="{BB962C8B-B14F-4D97-AF65-F5344CB8AC3E}">
        <p14:creationId xmlns:p14="http://schemas.microsoft.com/office/powerpoint/2010/main" val="10553987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2536" y="-10235"/>
            <a:ext cx="926993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r"/>
            <a:r>
              <a:rPr lang="en-US" b="1" cap="small" dirty="0" smtClean="0">
                <a:solidFill>
                  <a:srgbClr val="003300"/>
                </a:solidFill>
              </a:rPr>
              <a:t>  </a:t>
            </a:r>
            <a:r>
              <a:rPr lang="en-US" sz="4000" b="1" cap="small" dirty="0" smtClean="0">
                <a:solidFill>
                  <a:srgbClr val="003300"/>
                </a:solidFill>
              </a:rPr>
              <a:t>BeanFactory vs. ApplicationContext</a:t>
            </a:r>
            <a:endParaRPr lang="en-IN" b="1" cap="small" dirty="0">
              <a:solidFill>
                <a:srgbClr val="0033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07457639"/>
              </p:ext>
            </p:extLst>
          </p:nvPr>
        </p:nvGraphicFramePr>
        <p:xfrm>
          <a:off x="1043608" y="706925"/>
          <a:ext cx="7560840" cy="3449001"/>
        </p:xfrm>
        <a:graphic>
          <a:graphicData uri="http://schemas.openxmlformats.org/drawingml/2006/table">
            <a:tbl>
              <a:tblPr firstRow="1" bandRow="1">
                <a:tableStyleId>{5C22544A-7EE6-4342-B048-85BDC9FD1C3A}</a:tableStyleId>
              </a:tblPr>
              <a:tblGrid>
                <a:gridCol w="3516437"/>
                <a:gridCol w="2108845"/>
                <a:gridCol w="1935558"/>
              </a:tblGrid>
              <a:tr h="437472">
                <a:tc>
                  <a:txBody>
                    <a:bodyPr/>
                    <a:lstStyle/>
                    <a:p>
                      <a:r>
                        <a:rPr lang="en-US" sz="1400" dirty="0" smtClean="0"/>
                        <a:t>Feature</a:t>
                      </a:r>
                      <a:endParaRPr lang="en-IN" sz="1400" dirty="0"/>
                    </a:p>
                  </a:txBody>
                  <a:tcPr marT="34290" marB="34290">
                    <a:lnR w="12700" cap="flat" cmpd="sng" algn="ctr">
                      <a:solidFill>
                        <a:schemeClr val="tx1"/>
                      </a:solidFill>
                      <a:prstDash val="solid"/>
                      <a:round/>
                      <a:headEnd type="none" w="med" len="med"/>
                      <a:tailEnd type="none" w="med" len="med"/>
                    </a:lnR>
                  </a:tcPr>
                </a:tc>
                <a:tc>
                  <a:txBody>
                    <a:bodyPr/>
                    <a:lstStyle/>
                    <a:p>
                      <a:r>
                        <a:rPr lang="en-US" sz="1400" b="1" cap="small" dirty="0" smtClean="0">
                          <a:solidFill>
                            <a:srgbClr val="003300"/>
                          </a:solidFill>
                        </a:rPr>
                        <a:t>ApplicationContext</a:t>
                      </a:r>
                      <a:endParaRPr lang="en-IN"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cap="small" dirty="0" smtClean="0">
                          <a:solidFill>
                            <a:srgbClr val="003300"/>
                          </a:solidFill>
                        </a:rPr>
                        <a:t>BeanFactory </a:t>
                      </a:r>
                      <a:endParaRPr lang="en-IN" sz="1400" dirty="0" smtClean="0"/>
                    </a:p>
                  </a:txBody>
                  <a:tcPr marT="34290" marB="34290">
                    <a:lnL w="12700" cap="flat" cmpd="sng" algn="ctr">
                      <a:solidFill>
                        <a:schemeClr val="tx1"/>
                      </a:solidFill>
                      <a:prstDash val="solid"/>
                      <a:round/>
                      <a:headEnd type="none" w="med" len="med"/>
                      <a:tailEnd type="none" w="med" len="med"/>
                    </a:lnL>
                  </a:tcPr>
                </a:tc>
              </a:tr>
              <a:tr h="437472">
                <a:tc>
                  <a:txBody>
                    <a:bodyPr/>
                    <a:lstStyle/>
                    <a:p>
                      <a:pPr marL="0" indent="0">
                        <a:buFont typeface="Wingdings" pitchFamily="2" charset="2"/>
                        <a:buNone/>
                      </a:pPr>
                      <a:r>
                        <a:rPr lang="en-IN" sz="1400" b="0" i="0" kern="1200" dirty="0" smtClean="0">
                          <a:solidFill>
                            <a:schemeClr val="dk1"/>
                          </a:solidFill>
                          <a:effectLst/>
                          <a:latin typeface="+mn-lt"/>
                          <a:ea typeface="+mn-ea"/>
                          <a:cs typeface="+mn-cs"/>
                        </a:rPr>
                        <a:t>Bean instantiation/wiring</a:t>
                      </a:r>
                      <a:endParaRPr lang="en-IN" sz="1500" b="1" dirty="0"/>
                    </a:p>
                  </a:txBody>
                  <a:tcPr marT="34290" marB="34290">
                    <a:lnR w="12700" cap="flat" cmpd="sng" algn="ctr">
                      <a:solidFill>
                        <a:schemeClr val="tx1"/>
                      </a:solidFill>
                      <a:prstDash val="solid"/>
                      <a:round/>
                      <a:headEnd type="none" w="med" len="med"/>
                      <a:tailEnd type="none" w="med" len="med"/>
                    </a:lnR>
                  </a:tcPr>
                </a:tc>
                <a:tc>
                  <a:txBody>
                    <a:bodyPr/>
                    <a:lstStyle/>
                    <a:p>
                      <a:pPr algn="ctr" fontAlgn="b"/>
                      <a:r>
                        <a:rPr lang="en-US" sz="1400" b="1" i="0" u="none" strike="noStrike" dirty="0" smtClean="0">
                          <a:solidFill>
                            <a:srgbClr val="00BC00"/>
                          </a:solidFill>
                          <a:effectLst/>
                          <a:latin typeface="Calibri"/>
                        </a:rPr>
                        <a:t>Yes</a:t>
                      </a:r>
                      <a:endParaRPr lang="en-IN" sz="1400" b="1" i="0" u="none" strike="noStrike" dirty="0">
                        <a:solidFill>
                          <a:srgbClr val="00BC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BC00"/>
                          </a:solidFill>
                          <a:effectLst/>
                          <a:latin typeface="+mn-lt"/>
                        </a:rPr>
                        <a:t>Yes</a:t>
                      </a:r>
                      <a:endParaRPr lang="en-IN" sz="1400" b="1" i="0" u="none" strike="noStrike" dirty="0" smtClean="0">
                        <a:solidFill>
                          <a:srgbClr val="00BC00"/>
                        </a:solidFill>
                        <a:effectLst/>
                        <a:latin typeface="+mn-lt"/>
                      </a:endParaRPr>
                    </a:p>
                  </a:txBody>
                  <a:tcPr marL="0" marR="0" marT="0" marB="0" anchor="b">
                    <a:lnL w="12700" cap="flat" cmpd="sng" algn="ctr">
                      <a:solidFill>
                        <a:schemeClr val="tx1"/>
                      </a:solidFill>
                      <a:prstDash val="solid"/>
                      <a:round/>
                      <a:headEnd type="none" w="med" len="med"/>
                      <a:tailEnd type="none" w="med" len="med"/>
                    </a:lnL>
                  </a:tcPr>
                </a:tc>
              </a:tr>
              <a:tr h="671831">
                <a:tc>
                  <a:txBody>
                    <a:bodyPr/>
                    <a:lstStyle/>
                    <a:p>
                      <a:r>
                        <a:rPr lang="en-IN" sz="1400" b="0" i="0" kern="1200" dirty="0" smtClean="0">
                          <a:solidFill>
                            <a:schemeClr val="dk1"/>
                          </a:solidFill>
                          <a:effectLst/>
                          <a:latin typeface="+mn-lt"/>
                          <a:ea typeface="+mn-ea"/>
                          <a:cs typeface="+mn-cs"/>
                        </a:rPr>
                        <a:t>Automatic </a:t>
                      </a:r>
                      <a:r>
                        <a:rPr lang="en-IN" sz="1500" dirty="0" smtClean="0"/>
                        <a:t>BeanPostProcessor</a:t>
                      </a:r>
                      <a:r>
                        <a:rPr lang="en-IN" sz="1400" b="0" i="0" kern="1200" dirty="0" smtClean="0">
                          <a:solidFill>
                            <a:schemeClr val="dk1"/>
                          </a:solidFill>
                          <a:effectLst/>
                          <a:latin typeface="+mn-lt"/>
                          <a:ea typeface="+mn-ea"/>
                          <a:cs typeface="+mn-cs"/>
                        </a:rPr>
                        <a:t> registration</a:t>
                      </a:r>
                      <a:endParaRPr lang="en-IN" sz="1500" dirty="0"/>
                    </a:p>
                  </a:txBody>
                  <a:tcPr marT="34290" marB="34290">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BC00"/>
                          </a:solidFill>
                          <a:effectLst/>
                          <a:latin typeface="+mn-lt"/>
                        </a:rPr>
                        <a:t>Yes</a:t>
                      </a:r>
                      <a:endParaRPr lang="en-IN" sz="1400" b="1" i="0" u="none" strike="noStrike" dirty="0" smtClean="0">
                        <a:solidFill>
                          <a:srgbClr val="00BC00"/>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endParaRPr lang="en-IN" sz="1400" b="1" i="0" u="none" strike="noStrike" dirty="0" smtClean="0">
                        <a:solidFill>
                          <a:srgbClr val="00BC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FF0000"/>
                          </a:solidFill>
                          <a:effectLst/>
                          <a:latin typeface="+mn-lt"/>
                        </a:rPr>
                        <a:t>No</a:t>
                      </a:r>
                      <a:endParaRPr lang="en-IN" sz="1400" b="1" i="0" u="none" strike="noStrike" dirty="0" smtClean="0">
                        <a:solidFill>
                          <a:srgbClr val="FF0000"/>
                        </a:solidFill>
                        <a:effectLst/>
                        <a:latin typeface="+mn-lt"/>
                      </a:endParaRPr>
                    </a:p>
                  </a:txBody>
                  <a:tcPr marL="0" marR="0" marT="0" marB="0" anchor="b">
                    <a:lnL w="12700" cap="flat" cmpd="sng" algn="ctr">
                      <a:solidFill>
                        <a:schemeClr val="tx1"/>
                      </a:solidFill>
                      <a:prstDash val="solid"/>
                      <a:round/>
                      <a:headEnd type="none" w="med" len="med"/>
                      <a:tailEnd type="none" w="med" len="med"/>
                    </a:lnL>
                  </a:tcPr>
                </a:tc>
              </a:tr>
              <a:tr h="690221">
                <a:tc>
                  <a:txBody>
                    <a:bodyPr/>
                    <a:lstStyle/>
                    <a:p>
                      <a:r>
                        <a:rPr lang="en-IN" sz="1400" b="0" i="0" kern="1200" dirty="0" smtClean="0">
                          <a:solidFill>
                            <a:schemeClr val="dk1"/>
                          </a:solidFill>
                          <a:effectLst/>
                          <a:latin typeface="+mn-lt"/>
                          <a:ea typeface="+mn-ea"/>
                          <a:cs typeface="+mn-cs"/>
                        </a:rPr>
                        <a:t>Automatic </a:t>
                      </a:r>
                      <a:r>
                        <a:rPr lang="en-IN" sz="1500" dirty="0" smtClean="0"/>
                        <a:t>BeanFactoryPostProcessor</a:t>
                      </a:r>
                      <a:r>
                        <a:rPr lang="en-IN" sz="1400" b="0" i="0" kern="1200" dirty="0" smtClean="0">
                          <a:solidFill>
                            <a:schemeClr val="dk1"/>
                          </a:solidFill>
                          <a:effectLst/>
                          <a:latin typeface="+mn-lt"/>
                          <a:ea typeface="+mn-ea"/>
                          <a:cs typeface="+mn-cs"/>
                        </a:rPr>
                        <a:t> registration</a:t>
                      </a:r>
                      <a:endParaRPr lang="en-IN" sz="1500" dirty="0"/>
                    </a:p>
                  </a:txBody>
                  <a:tcPr marT="34290" marB="34290">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BC00"/>
                          </a:solidFill>
                          <a:effectLst/>
                          <a:latin typeface="+mn-lt"/>
                        </a:rPr>
                        <a:t>Yes</a:t>
                      </a:r>
                      <a:endParaRPr lang="en-IN" sz="1400" b="1" i="0" u="none" strike="noStrike" dirty="0" smtClean="0">
                        <a:solidFill>
                          <a:srgbClr val="00BC00"/>
                        </a:solidFill>
                        <a:effectLst/>
                        <a:latin typeface="+mn-lt"/>
                      </a:endParaRPr>
                    </a:p>
                    <a:p>
                      <a:pPr algn="ctr" fontAlgn="b"/>
                      <a:endParaRPr lang="en-IN" sz="1400" b="1" i="0" u="none" strike="noStrike" dirty="0">
                        <a:solidFill>
                          <a:srgbClr val="00BC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FF0000"/>
                          </a:solidFill>
                          <a:effectLst/>
                          <a:latin typeface="+mn-lt"/>
                        </a:rPr>
                        <a:t>No</a:t>
                      </a:r>
                      <a:endParaRPr lang="en-IN" sz="1400" b="1" i="0" u="none" strike="noStrike" dirty="0" smtClean="0">
                        <a:solidFill>
                          <a:srgbClr val="FF0000"/>
                        </a:solidFill>
                        <a:effectLst/>
                        <a:latin typeface="+mn-lt"/>
                      </a:endParaRPr>
                    </a:p>
                  </a:txBody>
                  <a:tcPr marL="0" marR="0" marT="0" marB="0" anchor="b">
                    <a:lnL w="12700" cap="flat" cmpd="sng" algn="ctr">
                      <a:solidFill>
                        <a:schemeClr val="tx1"/>
                      </a:solidFill>
                      <a:prstDash val="solid"/>
                      <a:round/>
                      <a:headEnd type="none" w="med" len="med"/>
                      <a:tailEnd type="none" w="med" len="med"/>
                    </a:lnL>
                  </a:tcPr>
                </a:tc>
              </a:tr>
              <a:tr h="671831">
                <a:tc>
                  <a:txBody>
                    <a:bodyPr/>
                    <a:lstStyle/>
                    <a:p>
                      <a:r>
                        <a:rPr lang="en-IN" sz="1400" b="0" i="0" kern="1200" dirty="0" smtClean="0">
                          <a:solidFill>
                            <a:schemeClr val="dk1"/>
                          </a:solidFill>
                          <a:effectLst/>
                          <a:latin typeface="+mn-lt"/>
                          <a:ea typeface="+mn-ea"/>
                          <a:cs typeface="+mn-cs"/>
                        </a:rPr>
                        <a:t>Convenient </a:t>
                      </a:r>
                      <a:r>
                        <a:rPr lang="en-IN" sz="1500" dirty="0" smtClean="0"/>
                        <a:t>Message Source</a:t>
                      </a:r>
                      <a:r>
                        <a:rPr lang="en-IN" sz="1400" b="0" i="0" kern="1200" dirty="0" smtClean="0">
                          <a:solidFill>
                            <a:schemeClr val="dk1"/>
                          </a:solidFill>
                          <a:effectLst/>
                          <a:latin typeface="+mn-lt"/>
                          <a:ea typeface="+mn-ea"/>
                          <a:cs typeface="+mn-cs"/>
                        </a:rPr>
                        <a:t> Access (for i18n)</a:t>
                      </a:r>
                      <a:endParaRPr lang="en-IN" sz="1500" dirty="0"/>
                    </a:p>
                  </a:txBody>
                  <a:tcPr marT="34290" marB="34290">
                    <a:lnR w="12700" cap="flat" cmpd="sng" algn="ctr">
                      <a:solidFill>
                        <a:schemeClr val="tx1"/>
                      </a:solidFill>
                      <a:prstDash val="solid"/>
                      <a:round/>
                      <a:headEnd type="none" w="med" len="med"/>
                      <a:tailEnd type="none" w="med" len="med"/>
                    </a:lnR>
                  </a:tcPr>
                </a:tc>
                <a:tc>
                  <a:txBody>
                    <a:bodyPr/>
                    <a:lstStyle/>
                    <a:p>
                      <a:pPr algn="ctr" fontAlgn="b"/>
                      <a:r>
                        <a:rPr lang="en-US" sz="1400" b="1" i="0" u="none" strike="noStrike" dirty="0" smtClean="0">
                          <a:solidFill>
                            <a:srgbClr val="00BC00"/>
                          </a:solidFill>
                          <a:effectLst/>
                          <a:latin typeface="+mn-lt"/>
                        </a:rPr>
                        <a:t>Yes</a:t>
                      </a:r>
                      <a:endParaRPr lang="en-IN" sz="1400" b="1" i="0" u="none" strike="noStrike" dirty="0">
                        <a:solidFill>
                          <a:srgbClr val="00BC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FF0000"/>
                          </a:solidFill>
                          <a:effectLst/>
                          <a:latin typeface="+mn-lt"/>
                        </a:rPr>
                        <a:t>No</a:t>
                      </a:r>
                      <a:endParaRPr lang="en-IN" sz="1400" b="1" i="0" u="none" strike="noStrike" dirty="0" smtClean="0">
                        <a:solidFill>
                          <a:srgbClr val="FF0000"/>
                        </a:solidFill>
                        <a:effectLst/>
                        <a:latin typeface="+mn-lt"/>
                      </a:endParaRPr>
                    </a:p>
                  </a:txBody>
                  <a:tcPr marL="0" marR="0" marT="0" marB="0" anchor="b">
                    <a:lnL w="12700" cap="flat" cmpd="sng" algn="ctr">
                      <a:solidFill>
                        <a:schemeClr val="tx1"/>
                      </a:solidFill>
                      <a:prstDash val="solid"/>
                      <a:round/>
                      <a:headEnd type="none" w="med" len="med"/>
                      <a:tailEnd type="none" w="med" len="med"/>
                    </a:lnL>
                  </a:tcPr>
                </a:tc>
              </a:tr>
              <a:tr h="540174">
                <a:tc>
                  <a:txBody>
                    <a:bodyPr/>
                    <a:lstStyle/>
                    <a:p>
                      <a:r>
                        <a:rPr lang="en-IN" sz="1500" dirty="0" smtClean="0"/>
                        <a:t>ApplicationEvent</a:t>
                      </a:r>
                      <a:r>
                        <a:rPr lang="en-IN" sz="1400" b="0" i="0" kern="1200" dirty="0" smtClean="0">
                          <a:solidFill>
                            <a:schemeClr val="dk1"/>
                          </a:solidFill>
                          <a:effectLst/>
                          <a:latin typeface="+mn-lt"/>
                          <a:ea typeface="+mn-ea"/>
                          <a:cs typeface="+mn-cs"/>
                        </a:rPr>
                        <a:t> Publication</a:t>
                      </a:r>
                      <a:endParaRPr lang="en-IN" sz="1500" dirty="0"/>
                    </a:p>
                  </a:txBody>
                  <a:tcPr marT="34290" marB="34290">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BC00"/>
                          </a:solidFill>
                          <a:effectLst/>
                          <a:latin typeface="+mn-lt"/>
                        </a:rPr>
                        <a:t>Yes</a:t>
                      </a:r>
                      <a:endParaRPr lang="en-IN" sz="1400" b="1" i="0" u="none" strike="noStrike" dirty="0" smtClean="0">
                        <a:solidFill>
                          <a:srgbClr val="00BC00"/>
                        </a:solidFill>
                        <a:effectLst/>
                        <a:latin typeface="+mn-lt"/>
                      </a:endParaRPr>
                    </a:p>
                    <a:p>
                      <a:pPr algn="ctr" fontAlgn="b"/>
                      <a:endParaRPr lang="en-IN" sz="1400" b="1" i="0" u="none" strike="noStrike" dirty="0">
                        <a:solidFill>
                          <a:srgbClr val="00BC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FF0000"/>
                          </a:solidFill>
                          <a:effectLst/>
                          <a:latin typeface="+mn-lt"/>
                        </a:rPr>
                        <a:t>No</a:t>
                      </a:r>
                      <a:endParaRPr lang="en-IN" sz="1400" b="1" i="0" u="none" strike="noStrike" dirty="0" smtClean="0">
                        <a:solidFill>
                          <a:srgbClr val="FF0000"/>
                        </a:solidFill>
                        <a:effectLst/>
                        <a:latin typeface="+mn-lt"/>
                      </a:endParaRPr>
                    </a:p>
                  </a:txBody>
                  <a:tcPr marL="0" marR="0" marT="0" marB="0" anchor="b">
                    <a:lnL w="12700" cap="flat" cmpd="sng" algn="ctr">
                      <a:solidFill>
                        <a:schemeClr val="tx1"/>
                      </a:solidFill>
                      <a:prstDash val="solid"/>
                      <a:round/>
                      <a:headEnd type="none" w="med" len="med"/>
                      <a:tailEnd type="none" w="med" len="med"/>
                    </a:lnL>
                  </a:tcPr>
                </a:tc>
              </a:tr>
            </a:tbl>
          </a:graphicData>
        </a:graphic>
      </p:graphicFrame>
      <p:sp>
        <p:nvSpPr>
          <p:cNvPr id="2" name="TextBox 1"/>
          <p:cNvSpPr txBox="1"/>
          <p:nvPr/>
        </p:nvSpPr>
        <p:spPr>
          <a:xfrm>
            <a:off x="937692" y="4328548"/>
            <a:ext cx="7848872" cy="830997"/>
          </a:xfrm>
          <a:prstGeom prst="rect">
            <a:avLst/>
          </a:prstGeom>
          <a:noFill/>
        </p:spPr>
        <p:txBody>
          <a:bodyPr wrap="square" rtlCol="0">
            <a:spAutoFit/>
          </a:bodyPr>
          <a:lstStyle/>
          <a:p>
            <a:r>
              <a:rPr lang="en-IN" sz="1600" b="1" dirty="0"/>
              <a:t>In short, the </a:t>
            </a:r>
            <a:r>
              <a:rPr lang="en-IN" sz="1600" b="1" dirty="0">
                <a:solidFill>
                  <a:srgbClr val="FF0000"/>
                </a:solidFill>
              </a:rPr>
              <a:t>BeanFactory</a:t>
            </a:r>
            <a:r>
              <a:rPr lang="en-IN" sz="1600" b="1" dirty="0"/>
              <a:t> provides the configuration framework and basic functionality, and the </a:t>
            </a:r>
            <a:r>
              <a:rPr lang="en-IN" sz="1600" b="1" dirty="0">
                <a:solidFill>
                  <a:srgbClr val="FF0000"/>
                </a:solidFill>
              </a:rPr>
              <a:t>ApplicationContext adds more </a:t>
            </a:r>
            <a:r>
              <a:rPr lang="en-IN" sz="1600" b="1" dirty="0"/>
              <a:t>enterprise-specific functionality. The ApplicationContext is a complete </a:t>
            </a:r>
            <a:r>
              <a:rPr lang="en-IN" sz="1600" b="1" dirty="0">
                <a:solidFill>
                  <a:srgbClr val="FF0000"/>
                </a:solidFill>
              </a:rPr>
              <a:t>superset</a:t>
            </a:r>
            <a:r>
              <a:rPr lang="en-IN" sz="1600" b="1" dirty="0"/>
              <a:t> of the </a:t>
            </a:r>
            <a:r>
              <a:rPr lang="en-IN" sz="1600" b="1" dirty="0" smtClean="0"/>
              <a:t>BeanFactory</a:t>
            </a:r>
            <a:r>
              <a:rPr lang="en-IN" sz="1600" b="1" dirty="0"/>
              <a:t>.</a:t>
            </a:r>
          </a:p>
        </p:txBody>
      </p:sp>
    </p:spTree>
    <p:extLst>
      <p:ext uri="{BB962C8B-B14F-4D97-AF65-F5344CB8AC3E}">
        <p14:creationId xmlns:p14="http://schemas.microsoft.com/office/powerpoint/2010/main" val="2702888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Namespace – Name Conflict</a:t>
            </a:r>
            <a:endParaRPr lang="en-IN" dirty="0"/>
          </a:p>
        </p:txBody>
      </p:sp>
      <p:sp>
        <p:nvSpPr>
          <p:cNvPr id="3" name="TextBox 2"/>
          <p:cNvSpPr txBox="1"/>
          <p:nvPr/>
        </p:nvSpPr>
        <p:spPr>
          <a:xfrm>
            <a:off x="774783" y="680691"/>
            <a:ext cx="7848872" cy="369332"/>
          </a:xfrm>
          <a:prstGeom prst="rect">
            <a:avLst/>
          </a:prstGeom>
          <a:noFill/>
        </p:spPr>
        <p:txBody>
          <a:bodyPr wrap="square" rtlCol="0">
            <a:spAutoFit/>
          </a:bodyPr>
          <a:lstStyle/>
          <a:p>
            <a:r>
              <a:rPr lang="en-US" dirty="0" smtClean="0"/>
              <a:t>XML element names are defined by developers and is open to name conflicts.</a:t>
            </a:r>
            <a:endParaRPr lang="en-IN" dirty="0"/>
          </a:p>
        </p:txBody>
      </p:sp>
      <p:sp>
        <p:nvSpPr>
          <p:cNvPr id="9" name="TextBox 8"/>
          <p:cNvSpPr txBox="1"/>
          <p:nvPr/>
        </p:nvSpPr>
        <p:spPr>
          <a:xfrm>
            <a:off x="755576" y="1266057"/>
            <a:ext cx="7848872" cy="3539430"/>
          </a:xfrm>
          <a:prstGeom prst="rect">
            <a:avLst/>
          </a:prstGeom>
          <a:noFill/>
        </p:spPr>
        <p:txBody>
          <a:bodyPr wrap="square" rtlCol="0">
            <a:spAutoFit/>
          </a:bodyPr>
          <a:lstStyle/>
          <a:p>
            <a:r>
              <a:rPr lang="en-IN" sz="1600" dirty="0">
                <a:solidFill>
                  <a:srgbClr val="000000"/>
                </a:solidFill>
              </a:rPr>
              <a:t>This XML carries </a:t>
            </a:r>
            <a:r>
              <a:rPr lang="en-IN" sz="1600" b="1" dirty="0">
                <a:solidFill>
                  <a:srgbClr val="000000"/>
                </a:solidFill>
              </a:rPr>
              <a:t>HTML table </a:t>
            </a:r>
            <a:r>
              <a:rPr lang="en-IN" sz="1600" dirty="0">
                <a:solidFill>
                  <a:srgbClr val="000000"/>
                </a:solidFill>
              </a:rPr>
              <a:t>information:</a:t>
            </a:r>
          </a:p>
          <a:p>
            <a:r>
              <a:rPr lang="en-IN" sz="1600" b="1" dirty="0">
                <a:solidFill>
                  <a:srgbClr val="444444"/>
                </a:solidFill>
              </a:rPr>
              <a:t>&lt;table&gt;</a:t>
            </a:r>
            <a:br>
              <a:rPr lang="en-IN" sz="1600" b="1" dirty="0">
                <a:solidFill>
                  <a:srgbClr val="444444"/>
                </a:solidFill>
              </a:rPr>
            </a:br>
            <a:r>
              <a:rPr lang="en-IN" sz="1600" b="1" dirty="0">
                <a:solidFill>
                  <a:srgbClr val="444444"/>
                </a:solidFill>
              </a:rPr>
              <a:t>  &lt;tr&gt;</a:t>
            </a:r>
            <a:br>
              <a:rPr lang="en-IN" sz="1600" b="1" dirty="0">
                <a:solidFill>
                  <a:srgbClr val="444444"/>
                </a:solidFill>
              </a:rPr>
            </a:br>
            <a:r>
              <a:rPr lang="en-IN" sz="1600" b="1" dirty="0">
                <a:solidFill>
                  <a:srgbClr val="444444"/>
                </a:solidFill>
              </a:rPr>
              <a:t>    &lt;td&gt;Apples&lt;/td&gt;</a:t>
            </a:r>
            <a:br>
              <a:rPr lang="en-IN" sz="1600" b="1" dirty="0">
                <a:solidFill>
                  <a:srgbClr val="444444"/>
                </a:solidFill>
              </a:rPr>
            </a:br>
            <a:r>
              <a:rPr lang="en-IN" sz="1600" b="1" dirty="0">
                <a:solidFill>
                  <a:srgbClr val="444444"/>
                </a:solidFill>
              </a:rPr>
              <a:t>    &lt;td&gt;Bananas&lt;/td&gt;</a:t>
            </a:r>
            <a:br>
              <a:rPr lang="en-IN" sz="1600" b="1" dirty="0">
                <a:solidFill>
                  <a:srgbClr val="444444"/>
                </a:solidFill>
              </a:rPr>
            </a:br>
            <a:r>
              <a:rPr lang="en-IN" sz="1600" b="1" dirty="0">
                <a:solidFill>
                  <a:srgbClr val="444444"/>
                </a:solidFill>
              </a:rPr>
              <a:t>  &lt;/tr&gt;</a:t>
            </a:r>
            <a:br>
              <a:rPr lang="en-IN" sz="1600" b="1" dirty="0">
                <a:solidFill>
                  <a:srgbClr val="444444"/>
                </a:solidFill>
              </a:rPr>
            </a:br>
            <a:r>
              <a:rPr lang="en-IN" sz="1600" b="1" dirty="0">
                <a:solidFill>
                  <a:srgbClr val="444444"/>
                </a:solidFill>
              </a:rPr>
              <a:t>&lt;/table&gt;</a:t>
            </a:r>
          </a:p>
          <a:p>
            <a:endParaRPr lang="en-IN" sz="1600" dirty="0" smtClean="0">
              <a:solidFill>
                <a:srgbClr val="000000"/>
              </a:solidFill>
            </a:endParaRPr>
          </a:p>
          <a:p>
            <a:endParaRPr lang="en-IN" sz="1600" dirty="0" smtClean="0">
              <a:solidFill>
                <a:srgbClr val="000000"/>
              </a:solidFill>
            </a:endParaRPr>
          </a:p>
          <a:p>
            <a:r>
              <a:rPr lang="en-IN" sz="1600" dirty="0" smtClean="0">
                <a:solidFill>
                  <a:srgbClr val="000000"/>
                </a:solidFill>
              </a:rPr>
              <a:t>If </a:t>
            </a:r>
            <a:r>
              <a:rPr lang="en-IN" sz="1600" dirty="0">
                <a:solidFill>
                  <a:srgbClr val="000000"/>
                </a:solidFill>
              </a:rPr>
              <a:t>these XML fragments were added together, there would be a name conflict. Both contain a &lt;table&gt; element, but the elements have different content and meaning.</a:t>
            </a:r>
          </a:p>
          <a:p>
            <a:r>
              <a:rPr lang="en-IN" sz="1600" dirty="0">
                <a:solidFill>
                  <a:srgbClr val="000000"/>
                </a:solidFill>
              </a:rPr>
              <a:t>An XML parser will not know how to handle these differences</a:t>
            </a:r>
            <a:r>
              <a:rPr lang="en-IN" sz="1600" dirty="0" smtClean="0">
                <a:solidFill>
                  <a:srgbClr val="000000"/>
                </a:solidFill>
              </a:rPr>
              <a:t>.</a:t>
            </a:r>
          </a:p>
          <a:p>
            <a:endParaRPr lang="en-US" sz="1600" b="0" i="0" dirty="0">
              <a:solidFill>
                <a:srgbClr val="000000"/>
              </a:solidFill>
              <a:effectLst/>
            </a:endParaRPr>
          </a:p>
          <a:p>
            <a:r>
              <a:rPr lang="en-IN" dirty="0"/>
              <a:t>Name conflicts in XML can easily be avoided using a name prefix.</a:t>
            </a:r>
          </a:p>
        </p:txBody>
      </p:sp>
      <p:sp>
        <p:nvSpPr>
          <p:cNvPr id="10" name="TextBox 9"/>
          <p:cNvSpPr txBox="1"/>
          <p:nvPr/>
        </p:nvSpPr>
        <p:spPr>
          <a:xfrm>
            <a:off x="4647056" y="1266057"/>
            <a:ext cx="4092392" cy="1815882"/>
          </a:xfrm>
          <a:prstGeom prst="rect">
            <a:avLst/>
          </a:prstGeom>
          <a:noFill/>
        </p:spPr>
        <p:txBody>
          <a:bodyPr wrap="square" rtlCol="0">
            <a:spAutoFit/>
          </a:bodyPr>
          <a:lstStyle/>
          <a:p>
            <a:r>
              <a:rPr lang="en-IN" sz="1600" dirty="0" smtClean="0">
                <a:solidFill>
                  <a:srgbClr val="000000"/>
                </a:solidFill>
              </a:rPr>
              <a:t>This </a:t>
            </a:r>
            <a:r>
              <a:rPr lang="en-IN" sz="1600" dirty="0">
                <a:solidFill>
                  <a:srgbClr val="000000"/>
                </a:solidFill>
              </a:rPr>
              <a:t>XML carries information about a table (a piece of </a:t>
            </a:r>
            <a:r>
              <a:rPr lang="en-IN" sz="1600" b="1" dirty="0">
                <a:solidFill>
                  <a:srgbClr val="000000"/>
                </a:solidFill>
              </a:rPr>
              <a:t>furniture</a:t>
            </a:r>
            <a:r>
              <a:rPr lang="en-IN" sz="1600" dirty="0">
                <a:solidFill>
                  <a:srgbClr val="000000"/>
                </a:solidFill>
              </a:rPr>
              <a:t>):</a:t>
            </a:r>
          </a:p>
          <a:p>
            <a:r>
              <a:rPr lang="en-IN" sz="1600" b="1" dirty="0">
                <a:solidFill>
                  <a:srgbClr val="444444"/>
                </a:solidFill>
              </a:rPr>
              <a:t>&lt;table&gt;</a:t>
            </a:r>
            <a:br>
              <a:rPr lang="en-IN" sz="1600" b="1" dirty="0">
                <a:solidFill>
                  <a:srgbClr val="444444"/>
                </a:solidFill>
              </a:rPr>
            </a:br>
            <a:r>
              <a:rPr lang="en-IN" sz="1600" b="1" dirty="0">
                <a:solidFill>
                  <a:srgbClr val="444444"/>
                </a:solidFill>
              </a:rPr>
              <a:t>  &lt;name&gt;African Coffee Table&lt;/name&gt;</a:t>
            </a:r>
            <a:br>
              <a:rPr lang="en-IN" sz="1600" b="1" dirty="0">
                <a:solidFill>
                  <a:srgbClr val="444444"/>
                </a:solidFill>
              </a:rPr>
            </a:br>
            <a:r>
              <a:rPr lang="en-IN" sz="1600" b="1" dirty="0">
                <a:solidFill>
                  <a:srgbClr val="444444"/>
                </a:solidFill>
              </a:rPr>
              <a:t>  &lt;width&gt;80&lt;/width&gt;</a:t>
            </a:r>
            <a:br>
              <a:rPr lang="en-IN" sz="1600" b="1" dirty="0">
                <a:solidFill>
                  <a:srgbClr val="444444"/>
                </a:solidFill>
              </a:rPr>
            </a:br>
            <a:r>
              <a:rPr lang="en-IN" sz="1600" b="1" dirty="0">
                <a:solidFill>
                  <a:srgbClr val="444444"/>
                </a:solidFill>
              </a:rPr>
              <a:t>  &lt;length&gt;120&lt;/length&gt;</a:t>
            </a:r>
            <a:br>
              <a:rPr lang="en-IN" sz="1600" b="1" dirty="0">
                <a:solidFill>
                  <a:srgbClr val="444444"/>
                </a:solidFill>
              </a:rPr>
            </a:br>
            <a:r>
              <a:rPr lang="en-IN" sz="1600" b="1" dirty="0">
                <a:solidFill>
                  <a:srgbClr val="444444"/>
                </a:solidFill>
              </a:rPr>
              <a:t>&lt;/table</a:t>
            </a:r>
            <a:r>
              <a:rPr lang="en-IN" sz="1600" b="1" dirty="0" smtClean="0">
                <a:solidFill>
                  <a:srgbClr val="444444"/>
                </a:solidFill>
              </a:rPr>
              <a:t>&gt;</a:t>
            </a:r>
            <a:endParaRPr lang="en-IN" sz="1600" b="1" dirty="0">
              <a:solidFill>
                <a:srgbClr val="444444"/>
              </a:solidFill>
            </a:endParaRPr>
          </a:p>
        </p:txBody>
      </p:sp>
    </p:spTree>
    <p:extLst>
      <p:ext uri="{BB962C8B-B14F-4D97-AF65-F5344CB8AC3E}">
        <p14:creationId xmlns:p14="http://schemas.microsoft.com/office/powerpoint/2010/main" val="2857256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Namespace – Prefix Solution</a:t>
            </a:r>
            <a:endParaRPr lang="en-IN" dirty="0"/>
          </a:p>
        </p:txBody>
      </p:sp>
      <p:sp>
        <p:nvSpPr>
          <p:cNvPr id="3" name="TextBox 2"/>
          <p:cNvSpPr txBox="1"/>
          <p:nvPr/>
        </p:nvSpPr>
        <p:spPr>
          <a:xfrm>
            <a:off x="774783" y="680691"/>
            <a:ext cx="7848872" cy="646331"/>
          </a:xfrm>
          <a:prstGeom prst="rect">
            <a:avLst/>
          </a:prstGeom>
          <a:noFill/>
        </p:spPr>
        <p:txBody>
          <a:bodyPr wrap="square" rtlCol="0">
            <a:spAutoFit/>
          </a:bodyPr>
          <a:lstStyle/>
          <a:p>
            <a:r>
              <a:rPr lang="en-US" dirty="0" smtClean="0"/>
              <a:t>XML element names are defined by developers and is open to name conflicts.</a:t>
            </a:r>
          </a:p>
          <a:p>
            <a:r>
              <a:rPr lang="en-IN" dirty="0" smtClean="0"/>
              <a:t>This </a:t>
            </a:r>
            <a:r>
              <a:rPr lang="en-IN" dirty="0"/>
              <a:t>XML carries information about an HTML table, and a piece of furniture:</a:t>
            </a:r>
          </a:p>
        </p:txBody>
      </p:sp>
      <p:sp>
        <p:nvSpPr>
          <p:cNvPr id="9" name="TextBox 8"/>
          <p:cNvSpPr txBox="1"/>
          <p:nvPr/>
        </p:nvSpPr>
        <p:spPr>
          <a:xfrm>
            <a:off x="899592" y="1345192"/>
            <a:ext cx="7848872" cy="3416320"/>
          </a:xfrm>
          <a:prstGeom prst="rect">
            <a:avLst/>
          </a:prstGeom>
          <a:noFill/>
        </p:spPr>
        <p:txBody>
          <a:bodyPr wrap="square" rtlCol="0">
            <a:spAutoFit/>
          </a:bodyPr>
          <a:lstStyle/>
          <a:p>
            <a:r>
              <a:rPr lang="en-IN" dirty="0"/>
              <a:t>&lt;h:table&gt;</a:t>
            </a:r>
            <a:br>
              <a:rPr lang="en-IN" dirty="0"/>
            </a:br>
            <a:r>
              <a:rPr lang="en-IN" dirty="0"/>
              <a:t>  &lt;h:tr&gt;</a:t>
            </a:r>
            <a:br>
              <a:rPr lang="en-IN" dirty="0"/>
            </a:br>
            <a:r>
              <a:rPr lang="en-IN" dirty="0"/>
              <a:t>    &lt;h:td&gt;Apples&lt;/h:td&gt;</a:t>
            </a:r>
            <a:br>
              <a:rPr lang="en-IN" dirty="0"/>
            </a:br>
            <a:r>
              <a:rPr lang="en-IN" dirty="0"/>
              <a:t>    &lt;h:td&gt;Bananas&lt;/h:td&gt;</a:t>
            </a:r>
            <a:br>
              <a:rPr lang="en-IN" dirty="0"/>
            </a:br>
            <a:r>
              <a:rPr lang="en-IN" dirty="0"/>
              <a:t>  &lt;/h:tr&gt;</a:t>
            </a:r>
            <a:br>
              <a:rPr lang="en-IN" dirty="0"/>
            </a:br>
            <a:r>
              <a:rPr lang="en-IN" dirty="0"/>
              <a:t>&lt;/h:table&gt;</a:t>
            </a:r>
            <a:br>
              <a:rPr lang="en-IN" dirty="0"/>
            </a:br>
            <a:r>
              <a:rPr lang="en-IN" dirty="0"/>
              <a:t/>
            </a:r>
            <a:br>
              <a:rPr lang="en-IN" dirty="0"/>
            </a:br>
            <a:r>
              <a:rPr lang="en-IN" dirty="0"/>
              <a:t>&lt;f:table&gt;</a:t>
            </a:r>
            <a:br>
              <a:rPr lang="en-IN" dirty="0"/>
            </a:br>
            <a:r>
              <a:rPr lang="en-IN" dirty="0"/>
              <a:t>  &lt;f:name&gt;African Coffee Table&lt;/f:name&gt;</a:t>
            </a:r>
            <a:br>
              <a:rPr lang="en-IN" dirty="0"/>
            </a:br>
            <a:r>
              <a:rPr lang="en-IN" dirty="0"/>
              <a:t>  &lt;f:width&gt;80&lt;/f:width&gt;</a:t>
            </a:r>
            <a:br>
              <a:rPr lang="en-IN" dirty="0"/>
            </a:br>
            <a:r>
              <a:rPr lang="en-IN" dirty="0"/>
              <a:t>  &lt;f:length&gt;120&lt;/f:length&gt;</a:t>
            </a:r>
            <a:br>
              <a:rPr lang="en-IN" dirty="0"/>
            </a:br>
            <a:r>
              <a:rPr lang="en-IN" dirty="0"/>
              <a:t>&lt;/f:table&gt;</a:t>
            </a:r>
          </a:p>
        </p:txBody>
      </p:sp>
    </p:spTree>
    <p:extLst>
      <p:ext uri="{BB962C8B-B14F-4D97-AF65-F5344CB8AC3E}">
        <p14:creationId xmlns:p14="http://schemas.microsoft.com/office/powerpoint/2010/main" val="493142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Namespace – Namespace</a:t>
            </a:r>
            <a:endParaRPr lang="en-IN" dirty="0"/>
          </a:p>
        </p:txBody>
      </p:sp>
      <p:sp>
        <p:nvSpPr>
          <p:cNvPr id="3" name="TextBox 2"/>
          <p:cNvSpPr txBox="1"/>
          <p:nvPr/>
        </p:nvSpPr>
        <p:spPr>
          <a:xfrm>
            <a:off x="774783" y="680691"/>
            <a:ext cx="7848872" cy="923330"/>
          </a:xfrm>
          <a:prstGeom prst="rect">
            <a:avLst/>
          </a:prstGeom>
          <a:noFill/>
        </p:spPr>
        <p:txBody>
          <a:bodyPr wrap="square" rtlCol="0">
            <a:spAutoFit/>
          </a:bodyPr>
          <a:lstStyle/>
          <a:p>
            <a:r>
              <a:rPr lang="en-IN" dirty="0"/>
              <a:t>When using prefixes in XML, a so-called </a:t>
            </a:r>
            <a:r>
              <a:rPr lang="en-IN" b="1" dirty="0"/>
              <a:t>namespace</a:t>
            </a:r>
            <a:r>
              <a:rPr lang="en-IN" dirty="0"/>
              <a:t> for the prefix must be </a:t>
            </a:r>
            <a:r>
              <a:rPr lang="en-IN" dirty="0" smtClean="0"/>
              <a:t>defined. The </a:t>
            </a:r>
            <a:r>
              <a:rPr lang="en-IN" dirty="0"/>
              <a:t>namespace is defined by the </a:t>
            </a:r>
            <a:r>
              <a:rPr lang="en-IN" b="1" dirty="0"/>
              <a:t>xmlns attribute</a:t>
            </a:r>
            <a:r>
              <a:rPr lang="en-IN" dirty="0"/>
              <a:t> in the start tag of an </a:t>
            </a:r>
            <a:r>
              <a:rPr lang="en-IN" dirty="0" smtClean="0"/>
              <a:t>element.The </a:t>
            </a:r>
            <a:r>
              <a:rPr lang="en-IN" dirty="0"/>
              <a:t>namespace declaration has the following syntax. xmlns:</a:t>
            </a:r>
            <a:r>
              <a:rPr lang="en-IN" i="1" dirty="0"/>
              <a:t>prefix</a:t>
            </a:r>
            <a:r>
              <a:rPr lang="en-IN" dirty="0"/>
              <a:t>="</a:t>
            </a:r>
            <a:r>
              <a:rPr lang="en-IN" i="1" dirty="0"/>
              <a:t>URI</a:t>
            </a:r>
            <a:r>
              <a:rPr lang="en-IN" dirty="0"/>
              <a:t>".</a:t>
            </a:r>
          </a:p>
        </p:txBody>
      </p:sp>
      <p:sp>
        <p:nvSpPr>
          <p:cNvPr id="9" name="TextBox 8"/>
          <p:cNvSpPr txBox="1"/>
          <p:nvPr/>
        </p:nvSpPr>
        <p:spPr>
          <a:xfrm>
            <a:off x="648232" y="1637141"/>
            <a:ext cx="4427824" cy="3539430"/>
          </a:xfrm>
          <a:prstGeom prst="rect">
            <a:avLst/>
          </a:prstGeom>
          <a:noFill/>
        </p:spPr>
        <p:txBody>
          <a:bodyPr wrap="square" rtlCol="0">
            <a:spAutoFit/>
          </a:bodyPr>
          <a:lstStyle/>
          <a:p>
            <a:r>
              <a:rPr lang="en-IN" sz="1400" dirty="0">
                <a:solidFill>
                  <a:srgbClr val="444444"/>
                </a:solidFill>
              </a:rPr>
              <a:t>&lt;root&gt;</a:t>
            </a:r>
            <a:r>
              <a:rPr lang="en-IN" sz="1400" dirty="0"/>
              <a:t/>
            </a:r>
            <a:br>
              <a:rPr lang="en-IN" sz="1400" dirty="0"/>
            </a:br>
            <a:r>
              <a:rPr lang="en-IN" sz="1400" dirty="0"/>
              <a:t/>
            </a:r>
            <a:br>
              <a:rPr lang="en-IN" sz="1400" dirty="0"/>
            </a:br>
            <a:r>
              <a:rPr lang="en-IN" sz="1400" dirty="0">
                <a:solidFill>
                  <a:srgbClr val="444444"/>
                </a:solidFill>
              </a:rPr>
              <a:t>&lt;h:table </a:t>
            </a:r>
            <a:r>
              <a:rPr lang="en-IN" sz="1400" dirty="0">
                <a:solidFill>
                  <a:srgbClr val="E80000"/>
                </a:solidFill>
              </a:rPr>
              <a:t>xmlns:h="http://www.w3.org/TR/html4/"</a:t>
            </a:r>
            <a:r>
              <a:rPr lang="en-IN" sz="1400" dirty="0">
                <a:solidFill>
                  <a:srgbClr val="444444"/>
                </a:solidFill>
              </a:rPr>
              <a:t>&gt;</a:t>
            </a:r>
            <a:r>
              <a:rPr lang="en-IN" sz="1400" dirty="0"/>
              <a:t/>
            </a:r>
            <a:br>
              <a:rPr lang="en-IN" sz="1400" dirty="0"/>
            </a:br>
            <a:r>
              <a:rPr lang="en-IN" sz="1400" dirty="0">
                <a:solidFill>
                  <a:srgbClr val="444444"/>
                </a:solidFill>
              </a:rPr>
              <a:t>  &lt;h:tr&gt;</a:t>
            </a:r>
            <a:r>
              <a:rPr lang="en-IN" sz="1400" dirty="0"/>
              <a:t/>
            </a:r>
            <a:br>
              <a:rPr lang="en-IN" sz="1400" dirty="0"/>
            </a:br>
            <a:r>
              <a:rPr lang="en-IN" sz="1400" dirty="0">
                <a:solidFill>
                  <a:srgbClr val="444444"/>
                </a:solidFill>
              </a:rPr>
              <a:t>    &lt;h:td&gt;Apples&lt;/h:td&gt;</a:t>
            </a:r>
            <a:r>
              <a:rPr lang="en-IN" sz="1400" dirty="0"/>
              <a:t/>
            </a:r>
            <a:br>
              <a:rPr lang="en-IN" sz="1400" dirty="0"/>
            </a:br>
            <a:r>
              <a:rPr lang="en-IN" sz="1400" dirty="0">
                <a:solidFill>
                  <a:srgbClr val="444444"/>
                </a:solidFill>
              </a:rPr>
              <a:t>    &lt;h:td&gt;Bananas&lt;/h:td&gt;</a:t>
            </a:r>
            <a:r>
              <a:rPr lang="en-IN" sz="1400" dirty="0"/>
              <a:t/>
            </a:r>
            <a:br>
              <a:rPr lang="en-IN" sz="1400" dirty="0"/>
            </a:br>
            <a:r>
              <a:rPr lang="en-IN" sz="1400" dirty="0">
                <a:solidFill>
                  <a:srgbClr val="444444"/>
                </a:solidFill>
              </a:rPr>
              <a:t>  &lt;/h:tr&gt;</a:t>
            </a:r>
            <a:r>
              <a:rPr lang="en-IN" sz="1400" dirty="0"/>
              <a:t/>
            </a:r>
            <a:br>
              <a:rPr lang="en-IN" sz="1400" dirty="0"/>
            </a:br>
            <a:r>
              <a:rPr lang="en-IN" sz="1400" dirty="0">
                <a:solidFill>
                  <a:srgbClr val="444444"/>
                </a:solidFill>
              </a:rPr>
              <a:t>&lt;/h:table&gt;</a:t>
            </a:r>
            <a:r>
              <a:rPr lang="en-IN" sz="1400" dirty="0"/>
              <a:t/>
            </a:r>
            <a:br>
              <a:rPr lang="en-IN" sz="1400" dirty="0"/>
            </a:br>
            <a:r>
              <a:rPr lang="en-IN" sz="1400" dirty="0"/>
              <a:t/>
            </a:r>
            <a:br>
              <a:rPr lang="en-IN" sz="1400" dirty="0"/>
            </a:br>
            <a:r>
              <a:rPr lang="en-IN" sz="1400" dirty="0">
                <a:solidFill>
                  <a:srgbClr val="444444"/>
                </a:solidFill>
              </a:rPr>
              <a:t>&lt;f:table </a:t>
            </a:r>
            <a:r>
              <a:rPr lang="en-IN" sz="1400" dirty="0">
                <a:solidFill>
                  <a:srgbClr val="E80000"/>
                </a:solidFill>
              </a:rPr>
              <a:t>xmlns:f="http://www.w3schools.com/furniture"</a:t>
            </a:r>
            <a:r>
              <a:rPr lang="en-IN" sz="1400" dirty="0">
                <a:solidFill>
                  <a:srgbClr val="444444"/>
                </a:solidFill>
              </a:rPr>
              <a:t>&gt;</a:t>
            </a:r>
            <a:r>
              <a:rPr lang="en-IN" sz="1400" dirty="0"/>
              <a:t/>
            </a:r>
            <a:br>
              <a:rPr lang="en-IN" sz="1400" dirty="0"/>
            </a:br>
            <a:r>
              <a:rPr lang="en-IN" sz="1400" dirty="0">
                <a:solidFill>
                  <a:srgbClr val="444444"/>
                </a:solidFill>
              </a:rPr>
              <a:t>  &lt;f:name&gt;African Coffee Table&lt;/f:name&gt;</a:t>
            </a:r>
            <a:r>
              <a:rPr lang="en-IN" sz="1400" dirty="0"/>
              <a:t/>
            </a:r>
            <a:br>
              <a:rPr lang="en-IN" sz="1400" dirty="0"/>
            </a:br>
            <a:r>
              <a:rPr lang="en-IN" sz="1400" dirty="0">
                <a:solidFill>
                  <a:srgbClr val="444444"/>
                </a:solidFill>
              </a:rPr>
              <a:t>  &lt;f:width&gt;80&lt;/f:width&gt;</a:t>
            </a:r>
            <a:r>
              <a:rPr lang="en-IN" sz="1400" dirty="0"/>
              <a:t/>
            </a:r>
            <a:br>
              <a:rPr lang="en-IN" sz="1400" dirty="0"/>
            </a:br>
            <a:r>
              <a:rPr lang="en-IN" sz="1400" dirty="0">
                <a:solidFill>
                  <a:srgbClr val="444444"/>
                </a:solidFill>
              </a:rPr>
              <a:t>  &lt;f:length&gt;120&lt;/f:length&gt;</a:t>
            </a:r>
            <a:r>
              <a:rPr lang="en-IN" sz="1400" dirty="0"/>
              <a:t/>
            </a:r>
            <a:br>
              <a:rPr lang="en-IN" sz="1400" dirty="0"/>
            </a:br>
            <a:r>
              <a:rPr lang="en-IN" sz="1400" dirty="0">
                <a:solidFill>
                  <a:srgbClr val="444444"/>
                </a:solidFill>
              </a:rPr>
              <a:t>&lt;/f:table&gt;</a:t>
            </a:r>
            <a:r>
              <a:rPr lang="en-IN" sz="1400" dirty="0"/>
              <a:t/>
            </a:r>
            <a:br>
              <a:rPr lang="en-IN" sz="1400" dirty="0"/>
            </a:br>
            <a:r>
              <a:rPr lang="en-IN" sz="1400" dirty="0"/>
              <a:t/>
            </a:r>
            <a:br>
              <a:rPr lang="en-IN" sz="1400" dirty="0"/>
            </a:br>
            <a:r>
              <a:rPr lang="en-IN" sz="1400" dirty="0">
                <a:solidFill>
                  <a:srgbClr val="444444"/>
                </a:solidFill>
              </a:rPr>
              <a:t>&lt;/root&gt;</a:t>
            </a:r>
            <a:endParaRPr lang="en-IN" sz="1400" dirty="0"/>
          </a:p>
        </p:txBody>
      </p:sp>
      <p:sp>
        <p:nvSpPr>
          <p:cNvPr id="5" name="TextBox 4"/>
          <p:cNvSpPr txBox="1"/>
          <p:nvPr/>
        </p:nvSpPr>
        <p:spPr>
          <a:xfrm>
            <a:off x="5046585" y="1637141"/>
            <a:ext cx="3989911" cy="3539430"/>
          </a:xfrm>
          <a:prstGeom prst="rect">
            <a:avLst/>
          </a:prstGeom>
          <a:noFill/>
        </p:spPr>
        <p:txBody>
          <a:bodyPr wrap="square" rtlCol="0">
            <a:spAutoFit/>
          </a:bodyPr>
          <a:lstStyle/>
          <a:p>
            <a:r>
              <a:rPr lang="en-IN" sz="1400" dirty="0">
                <a:solidFill>
                  <a:srgbClr val="444444"/>
                </a:solidFill>
              </a:rPr>
              <a:t>&lt;</a:t>
            </a:r>
            <a:r>
              <a:rPr lang="en-IN" sz="1400" dirty="0" smtClean="0">
                <a:solidFill>
                  <a:srgbClr val="444444"/>
                </a:solidFill>
              </a:rPr>
              <a:t>root </a:t>
            </a:r>
            <a:r>
              <a:rPr lang="en-IN" sz="1400" dirty="0">
                <a:solidFill>
                  <a:srgbClr val="444444"/>
                </a:solidFill>
              </a:rPr>
              <a:t> </a:t>
            </a:r>
            <a:r>
              <a:rPr lang="en-IN" sz="1400" dirty="0" smtClean="0">
                <a:solidFill>
                  <a:srgbClr val="E80000"/>
                </a:solidFill>
              </a:rPr>
              <a:t>xmlns:h</a:t>
            </a:r>
            <a:r>
              <a:rPr lang="en-IN" sz="1400" dirty="0">
                <a:solidFill>
                  <a:srgbClr val="E80000"/>
                </a:solidFill>
              </a:rPr>
              <a:t>="http://www.w3.org/TR/html4</a:t>
            </a:r>
            <a:r>
              <a:rPr lang="en-IN" sz="1400" dirty="0" smtClean="0">
                <a:solidFill>
                  <a:srgbClr val="E80000"/>
                </a:solidFill>
              </a:rPr>
              <a:t>/</a:t>
            </a:r>
          </a:p>
          <a:p>
            <a:r>
              <a:rPr lang="en-IN" sz="1400" dirty="0">
                <a:solidFill>
                  <a:srgbClr val="444444"/>
                </a:solidFill>
              </a:rPr>
              <a:t> </a:t>
            </a:r>
            <a:r>
              <a:rPr lang="en-IN" sz="1400" dirty="0">
                <a:solidFill>
                  <a:srgbClr val="E80000"/>
                </a:solidFill>
              </a:rPr>
              <a:t>xmlns:f="http://www.w3schools.com/furniture"</a:t>
            </a:r>
            <a:r>
              <a:rPr lang="en-IN" sz="1400" dirty="0" smtClean="0">
                <a:solidFill>
                  <a:srgbClr val="444444"/>
                </a:solidFill>
              </a:rPr>
              <a:t>&gt;</a:t>
            </a:r>
            <a:r>
              <a:rPr lang="en-IN" sz="1400" dirty="0"/>
              <a:t/>
            </a:r>
            <a:br>
              <a:rPr lang="en-IN" sz="1400" dirty="0"/>
            </a:br>
            <a:r>
              <a:rPr lang="en-IN" sz="1400" dirty="0"/>
              <a:t/>
            </a:r>
            <a:br>
              <a:rPr lang="en-IN" sz="1400" dirty="0"/>
            </a:br>
            <a:r>
              <a:rPr lang="en-IN" sz="1400" dirty="0">
                <a:solidFill>
                  <a:srgbClr val="444444"/>
                </a:solidFill>
              </a:rPr>
              <a:t>&lt;</a:t>
            </a:r>
            <a:r>
              <a:rPr lang="en-IN" sz="1400" dirty="0" smtClean="0">
                <a:solidFill>
                  <a:srgbClr val="444444"/>
                </a:solidFill>
              </a:rPr>
              <a:t>h:table&gt;</a:t>
            </a:r>
            <a:r>
              <a:rPr lang="en-IN" sz="1400" dirty="0"/>
              <a:t/>
            </a:r>
            <a:br>
              <a:rPr lang="en-IN" sz="1400" dirty="0"/>
            </a:br>
            <a:r>
              <a:rPr lang="en-IN" sz="1400" dirty="0">
                <a:solidFill>
                  <a:srgbClr val="444444"/>
                </a:solidFill>
              </a:rPr>
              <a:t>  &lt;h:tr&gt;</a:t>
            </a:r>
            <a:r>
              <a:rPr lang="en-IN" sz="1400" dirty="0"/>
              <a:t/>
            </a:r>
            <a:br>
              <a:rPr lang="en-IN" sz="1400" dirty="0"/>
            </a:br>
            <a:r>
              <a:rPr lang="en-IN" sz="1400" dirty="0">
                <a:solidFill>
                  <a:srgbClr val="444444"/>
                </a:solidFill>
              </a:rPr>
              <a:t>    &lt;h:td&gt;Apples&lt;/h:td&gt;</a:t>
            </a:r>
            <a:r>
              <a:rPr lang="en-IN" sz="1400" dirty="0"/>
              <a:t/>
            </a:r>
            <a:br>
              <a:rPr lang="en-IN" sz="1400" dirty="0"/>
            </a:br>
            <a:r>
              <a:rPr lang="en-IN" sz="1400" dirty="0">
                <a:solidFill>
                  <a:srgbClr val="444444"/>
                </a:solidFill>
              </a:rPr>
              <a:t>    &lt;h:td&gt;Bananas&lt;/h:td&gt;</a:t>
            </a:r>
            <a:r>
              <a:rPr lang="en-IN" sz="1400" dirty="0"/>
              <a:t/>
            </a:r>
            <a:br>
              <a:rPr lang="en-IN" sz="1400" dirty="0"/>
            </a:br>
            <a:r>
              <a:rPr lang="en-IN" sz="1400" dirty="0">
                <a:solidFill>
                  <a:srgbClr val="444444"/>
                </a:solidFill>
              </a:rPr>
              <a:t>  &lt;/h:tr&gt;</a:t>
            </a:r>
            <a:r>
              <a:rPr lang="en-IN" sz="1400" dirty="0"/>
              <a:t/>
            </a:r>
            <a:br>
              <a:rPr lang="en-IN" sz="1400" dirty="0"/>
            </a:br>
            <a:r>
              <a:rPr lang="en-IN" sz="1400" dirty="0">
                <a:solidFill>
                  <a:srgbClr val="444444"/>
                </a:solidFill>
              </a:rPr>
              <a:t>&lt;/h:table&gt;</a:t>
            </a:r>
            <a:r>
              <a:rPr lang="en-IN" sz="1400" dirty="0"/>
              <a:t/>
            </a:r>
            <a:br>
              <a:rPr lang="en-IN" sz="1400" dirty="0"/>
            </a:br>
            <a:r>
              <a:rPr lang="en-IN" sz="1400" dirty="0"/>
              <a:t/>
            </a:r>
            <a:br>
              <a:rPr lang="en-IN" sz="1400" dirty="0"/>
            </a:br>
            <a:r>
              <a:rPr lang="en-IN" sz="1400" dirty="0">
                <a:solidFill>
                  <a:srgbClr val="444444"/>
                </a:solidFill>
              </a:rPr>
              <a:t>&lt;</a:t>
            </a:r>
            <a:r>
              <a:rPr lang="en-IN" sz="1400" dirty="0" smtClean="0">
                <a:solidFill>
                  <a:srgbClr val="444444"/>
                </a:solidFill>
              </a:rPr>
              <a:t>f:table&gt;</a:t>
            </a:r>
            <a:r>
              <a:rPr lang="en-IN" sz="1400" dirty="0"/>
              <a:t/>
            </a:r>
            <a:br>
              <a:rPr lang="en-IN" sz="1400" dirty="0"/>
            </a:br>
            <a:r>
              <a:rPr lang="en-IN" sz="1400" dirty="0">
                <a:solidFill>
                  <a:srgbClr val="444444"/>
                </a:solidFill>
              </a:rPr>
              <a:t>  &lt;f:name&gt;African Coffee Table&lt;/f:name&gt;</a:t>
            </a:r>
            <a:r>
              <a:rPr lang="en-IN" sz="1400" dirty="0"/>
              <a:t/>
            </a:r>
            <a:br>
              <a:rPr lang="en-IN" sz="1400" dirty="0"/>
            </a:br>
            <a:r>
              <a:rPr lang="en-IN" sz="1400" dirty="0">
                <a:solidFill>
                  <a:srgbClr val="444444"/>
                </a:solidFill>
              </a:rPr>
              <a:t>  &lt;f:width&gt;80&lt;/f:width&gt;</a:t>
            </a:r>
            <a:r>
              <a:rPr lang="en-IN" sz="1400" dirty="0"/>
              <a:t/>
            </a:r>
            <a:br>
              <a:rPr lang="en-IN" sz="1400" dirty="0"/>
            </a:br>
            <a:r>
              <a:rPr lang="en-IN" sz="1400" dirty="0">
                <a:solidFill>
                  <a:srgbClr val="444444"/>
                </a:solidFill>
              </a:rPr>
              <a:t>  &lt;f:length&gt;120&lt;/f:length&gt;</a:t>
            </a:r>
            <a:r>
              <a:rPr lang="en-IN" sz="1400" dirty="0"/>
              <a:t/>
            </a:r>
            <a:br>
              <a:rPr lang="en-IN" sz="1400" dirty="0"/>
            </a:br>
            <a:r>
              <a:rPr lang="en-IN" sz="1400" dirty="0">
                <a:solidFill>
                  <a:srgbClr val="444444"/>
                </a:solidFill>
              </a:rPr>
              <a:t>&lt;/f:table</a:t>
            </a:r>
            <a:r>
              <a:rPr lang="en-IN" sz="1400" dirty="0" smtClean="0">
                <a:solidFill>
                  <a:srgbClr val="444444"/>
                </a:solidFill>
              </a:rPr>
              <a:t>&gt;</a:t>
            </a:r>
            <a:r>
              <a:rPr lang="en-IN" sz="1400" dirty="0"/>
              <a:t/>
            </a:r>
            <a:br>
              <a:rPr lang="en-IN" sz="1400" dirty="0"/>
            </a:br>
            <a:r>
              <a:rPr lang="en-IN" sz="1400" dirty="0">
                <a:solidFill>
                  <a:srgbClr val="444444"/>
                </a:solidFill>
              </a:rPr>
              <a:t>&lt;/root&gt;</a:t>
            </a:r>
            <a:endParaRPr lang="en-IN" sz="1400" dirty="0"/>
          </a:p>
        </p:txBody>
      </p:sp>
    </p:spTree>
    <p:extLst>
      <p:ext uri="{BB962C8B-B14F-4D97-AF65-F5344CB8AC3E}">
        <p14:creationId xmlns:p14="http://schemas.microsoft.com/office/powerpoint/2010/main" val="2493896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springsource.org/spring/docs/3.1.0.RELEASE/spring-framework-reference/html/images/spring-overview.png"/>
          <p:cNvPicPr>
            <a:picLocks noChangeAspect="1" noChangeArrowheads="1"/>
          </p:cNvPicPr>
          <p:nvPr/>
        </p:nvPicPr>
        <p:blipFill rotWithShape="1">
          <a:blip r:embed="rId3">
            <a:extLst>
              <a:ext uri="{28A0092B-C50C-407E-A947-70E740481C1C}">
                <a14:useLocalDpi xmlns:a14="http://schemas.microsoft.com/office/drawing/2010/main" val="0"/>
              </a:ext>
            </a:extLst>
          </a:blip>
          <a:srcRect l="1565" t="1263" r="1386" b="1321"/>
          <a:stretch/>
        </p:blipFill>
        <p:spPr bwMode="auto">
          <a:xfrm>
            <a:off x="1475656" y="51470"/>
            <a:ext cx="6638925" cy="509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1072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Namespace - URI</a:t>
            </a:r>
            <a:endParaRPr lang="en-IN" dirty="0"/>
          </a:p>
        </p:txBody>
      </p:sp>
      <p:sp>
        <p:nvSpPr>
          <p:cNvPr id="3" name="TextBox 2"/>
          <p:cNvSpPr txBox="1"/>
          <p:nvPr/>
        </p:nvSpPr>
        <p:spPr>
          <a:xfrm>
            <a:off x="774783" y="680691"/>
            <a:ext cx="7848872" cy="4247317"/>
          </a:xfrm>
          <a:prstGeom prst="rect">
            <a:avLst/>
          </a:prstGeom>
          <a:noFill/>
        </p:spPr>
        <p:txBody>
          <a:bodyPr wrap="square" rtlCol="0">
            <a:spAutoFit/>
          </a:bodyPr>
          <a:lstStyle/>
          <a:p>
            <a:r>
              <a:rPr lang="en-IN" dirty="0"/>
              <a:t>The namespace URI is not used by the parser to look up information.</a:t>
            </a:r>
          </a:p>
          <a:p>
            <a:r>
              <a:rPr lang="en-IN" dirty="0"/>
              <a:t>The purpose is to give the namespace a unique name. </a:t>
            </a:r>
            <a:endParaRPr lang="en-IN" dirty="0" smtClean="0"/>
          </a:p>
          <a:p>
            <a:r>
              <a:rPr lang="en-IN" dirty="0" smtClean="0"/>
              <a:t>However</a:t>
            </a:r>
            <a:r>
              <a:rPr lang="en-IN" dirty="0"/>
              <a:t>, often companies use the namespace as a pointer to a web page containing namespace information</a:t>
            </a:r>
            <a:r>
              <a:rPr lang="en-IN" dirty="0" smtClean="0"/>
              <a:t>.</a:t>
            </a:r>
          </a:p>
          <a:p>
            <a:endParaRPr lang="en-US" dirty="0"/>
          </a:p>
          <a:p>
            <a:endParaRPr lang="en-US" dirty="0" smtClean="0"/>
          </a:p>
          <a:p>
            <a:r>
              <a:rPr lang="en-IN" b="1" dirty="0"/>
              <a:t>What Do Namespace Names Point At?</a:t>
            </a:r>
          </a:p>
          <a:p>
            <a:r>
              <a:rPr lang="en-IN" dirty="0"/>
              <a:t>One of the confusing things about all this is that namespace names are URLs; it's easy to assume that since they're Web addresses, they must be the address of something. They're not; these are URLs, but the namespace draft doesn't care what (if anything) they point </a:t>
            </a:r>
            <a:r>
              <a:rPr lang="en-IN" dirty="0" smtClean="0"/>
              <a:t>at. They </a:t>
            </a:r>
            <a:r>
              <a:rPr lang="en-IN" dirty="0"/>
              <a:t>are nothing but unique pieces of texts.</a:t>
            </a:r>
          </a:p>
          <a:p>
            <a:endParaRPr lang="en-IN" dirty="0"/>
          </a:p>
          <a:p>
            <a:r>
              <a:rPr lang="en-IN" dirty="0"/>
              <a:t>The reason that the W3C decided to use URLs as namespace names is that they contain domain names (e.g. </a:t>
            </a:r>
            <a:r>
              <a:rPr lang="en-IN" b="1" dirty="0"/>
              <a:t>www.google.com</a:t>
            </a:r>
            <a:r>
              <a:rPr lang="en-IN" dirty="0"/>
              <a:t>), which work globally across the Internet</a:t>
            </a:r>
            <a:r>
              <a:rPr lang="en-IN" dirty="0" smtClean="0"/>
              <a:t>.</a:t>
            </a:r>
            <a:endParaRPr lang="en-US" dirty="0"/>
          </a:p>
        </p:txBody>
      </p:sp>
    </p:spTree>
    <p:extLst>
      <p:ext uri="{BB962C8B-B14F-4D97-AF65-F5344CB8AC3E}">
        <p14:creationId xmlns:p14="http://schemas.microsoft.com/office/powerpoint/2010/main" val="4152445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Namespace</a:t>
            </a:r>
            <a:endParaRPr lang="en-IN" dirty="0"/>
          </a:p>
        </p:txBody>
      </p:sp>
      <p:sp>
        <p:nvSpPr>
          <p:cNvPr id="2" name="TextBox 1"/>
          <p:cNvSpPr txBox="1"/>
          <p:nvPr/>
        </p:nvSpPr>
        <p:spPr>
          <a:xfrm>
            <a:off x="827584" y="987574"/>
            <a:ext cx="8064896" cy="1477328"/>
          </a:xfrm>
          <a:prstGeom prst="rect">
            <a:avLst/>
          </a:prstGeom>
          <a:noFill/>
        </p:spPr>
        <p:txBody>
          <a:bodyPr wrap="square" rtlCol="0">
            <a:spAutoFit/>
          </a:bodyPr>
          <a:lstStyle/>
          <a:p>
            <a:r>
              <a:rPr lang="en-IN" dirty="0">
                <a:solidFill>
                  <a:srgbClr val="008080"/>
                </a:solidFill>
                <a:latin typeface="Arial Narrow"/>
              </a:rPr>
              <a:t>&lt;?</a:t>
            </a:r>
            <a:r>
              <a:rPr lang="en-IN" dirty="0">
                <a:solidFill>
                  <a:srgbClr val="3F7F7F"/>
                </a:solidFill>
                <a:latin typeface="Arial Narrow"/>
              </a:rPr>
              <a:t>xml </a:t>
            </a:r>
            <a:r>
              <a:rPr lang="en-IN" dirty="0">
                <a:solidFill>
                  <a:srgbClr val="7F007F"/>
                </a:solidFill>
                <a:latin typeface="Arial Narrow"/>
              </a:rPr>
              <a:t>version</a:t>
            </a:r>
            <a:r>
              <a:rPr lang="en-IN" dirty="0">
                <a:solidFill>
                  <a:srgbClr val="000000"/>
                </a:solidFill>
                <a:latin typeface="Arial Narrow"/>
              </a:rPr>
              <a:t>=</a:t>
            </a:r>
            <a:r>
              <a:rPr lang="en-IN" i="1" dirty="0">
                <a:solidFill>
                  <a:srgbClr val="2A00FF"/>
                </a:solidFill>
                <a:latin typeface="Arial Narrow"/>
              </a:rPr>
              <a:t>"1.0" </a:t>
            </a:r>
            <a:r>
              <a:rPr lang="en-IN" i="1" dirty="0">
                <a:solidFill>
                  <a:srgbClr val="7F007F"/>
                </a:solidFill>
                <a:latin typeface="Arial Narrow"/>
              </a:rPr>
              <a:t>encoding</a:t>
            </a:r>
            <a:r>
              <a:rPr lang="en-IN" i="1" dirty="0">
                <a:solidFill>
                  <a:srgbClr val="000000"/>
                </a:solidFill>
                <a:latin typeface="Arial Narrow"/>
              </a:rPr>
              <a:t>=</a:t>
            </a:r>
            <a:r>
              <a:rPr lang="en-IN" i="1" dirty="0">
                <a:solidFill>
                  <a:srgbClr val="2A00FF"/>
                </a:solidFill>
                <a:latin typeface="Arial Narrow"/>
              </a:rPr>
              <a:t>"UTF-8"</a:t>
            </a:r>
            <a:r>
              <a:rPr lang="en-IN" i="1" dirty="0">
                <a:solidFill>
                  <a:srgbClr val="008080"/>
                </a:solidFill>
                <a:latin typeface="Arial Narrow"/>
              </a:rPr>
              <a:t>?&gt;</a:t>
            </a:r>
          </a:p>
          <a:p>
            <a:r>
              <a:rPr lang="en-IN" dirty="0">
                <a:solidFill>
                  <a:srgbClr val="008080"/>
                </a:solidFill>
                <a:latin typeface="Arial Narrow"/>
              </a:rPr>
              <a:t>&lt;</a:t>
            </a:r>
            <a:r>
              <a:rPr lang="en-IN" dirty="0">
                <a:solidFill>
                  <a:srgbClr val="3F7F7F"/>
                </a:solidFill>
                <a:latin typeface="Arial Narrow"/>
              </a:rPr>
              <a:t>beans </a:t>
            </a:r>
            <a:r>
              <a:rPr lang="en-IN" dirty="0">
                <a:solidFill>
                  <a:srgbClr val="7F007F"/>
                </a:solidFill>
                <a:latin typeface="Arial Narrow"/>
              </a:rPr>
              <a:t>xmlns</a:t>
            </a:r>
            <a:r>
              <a:rPr lang="en-IN" dirty="0">
                <a:solidFill>
                  <a:srgbClr val="000000"/>
                </a:solidFill>
                <a:latin typeface="Arial Narrow"/>
              </a:rPr>
              <a:t>=</a:t>
            </a:r>
            <a:r>
              <a:rPr lang="en-IN" i="1" dirty="0">
                <a:solidFill>
                  <a:srgbClr val="2A00FF"/>
                </a:solidFill>
                <a:latin typeface="Arial Narrow"/>
              </a:rPr>
              <a:t>"http://www.springframework.org/schema/beans"</a:t>
            </a:r>
          </a:p>
          <a:p>
            <a:r>
              <a:rPr lang="en-IN" dirty="0">
                <a:solidFill>
                  <a:srgbClr val="7F007F"/>
                </a:solidFill>
                <a:latin typeface="Arial Narrow"/>
              </a:rPr>
              <a:t>xmlns:anyText</a:t>
            </a:r>
            <a:r>
              <a:rPr lang="en-IN" dirty="0">
                <a:solidFill>
                  <a:srgbClr val="000000"/>
                </a:solidFill>
                <a:latin typeface="Arial Narrow"/>
              </a:rPr>
              <a:t>=</a:t>
            </a:r>
            <a:r>
              <a:rPr lang="en-IN" i="1" dirty="0">
                <a:solidFill>
                  <a:srgbClr val="2A00FF"/>
                </a:solidFill>
                <a:latin typeface="Arial Narrow"/>
              </a:rPr>
              <a:t>"http://www.w3.org/2001/XMLSchema-instance"</a:t>
            </a:r>
          </a:p>
          <a:p>
            <a:r>
              <a:rPr lang="en-IN" dirty="0">
                <a:solidFill>
                  <a:srgbClr val="7F007F"/>
                </a:solidFill>
                <a:latin typeface="Arial Narrow"/>
              </a:rPr>
              <a:t>anyText:schemaLocation</a:t>
            </a:r>
            <a:r>
              <a:rPr lang="en-IN" dirty="0">
                <a:solidFill>
                  <a:srgbClr val="000000"/>
                </a:solidFill>
                <a:latin typeface="Arial Narrow"/>
              </a:rPr>
              <a:t>=</a:t>
            </a:r>
            <a:r>
              <a:rPr lang="en-IN" i="1" dirty="0">
                <a:solidFill>
                  <a:srgbClr val="2A00FF"/>
                </a:solidFill>
                <a:latin typeface="Arial Narrow"/>
              </a:rPr>
              <a:t>"http://www.springframework.org/schema/beans</a:t>
            </a:r>
          </a:p>
          <a:p>
            <a:r>
              <a:rPr lang="en-IN" i="1" dirty="0">
                <a:solidFill>
                  <a:srgbClr val="2A00FF"/>
                </a:solidFill>
                <a:latin typeface="Arial Narrow"/>
              </a:rPr>
              <a:t>           http://www.springframework.org/schema/beans/spring-beans-3.0.xsd"</a:t>
            </a:r>
            <a:r>
              <a:rPr lang="en-IN" i="1" dirty="0">
                <a:solidFill>
                  <a:srgbClr val="008080"/>
                </a:solidFill>
                <a:latin typeface="Arial Narrow"/>
              </a:rPr>
              <a:t>&gt;</a:t>
            </a:r>
            <a:endParaRPr lang="en-IN" dirty="0"/>
          </a:p>
        </p:txBody>
      </p:sp>
      <p:sp>
        <p:nvSpPr>
          <p:cNvPr id="5" name="Rounded Rectangular Callout 4"/>
          <p:cNvSpPr/>
          <p:nvPr/>
        </p:nvSpPr>
        <p:spPr>
          <a:xfrm>
            <a:off x="6855221" y="320767"/>
            <a:ext cx="1872208" cy="1156402"/>
          </a:xfrm>
          <a:prstGeom prst="wedgeRoundRectCallout">
            <a:avLst>
              <a:gd name="adj1" fmla="val -89516"/>
              <a:gd name="adj2" fmla="val 72384"/>
              <a:gd name="adj3" fmla="val 16667"/>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This line tells </a:t>
            </a:r>
            <a:r>
              <a:rPr lang="en-IN" sz="1400" dirty="0"/>
              <a:t>the XML parser that this document should be validated against a schema</a:t>
            </a:r>
          </a:p>
        </p:txBody>
      </p:sp>
      <p:sp>
        <p:nvSpPr>
          <p:cNvPr id="6" name="Rounded Rectangular Callout 5"/>
          <p:cNvSpPr/>
          <p:nvPr/>
        </p:nvSpPr>
        <p:spPr>
          <a:xfrm>
            <a:off x="6300192" y="2787774"/>
            <a:ext cx="2592288" cy="1296144"/>
          </a:xfrm>
          <a:prstGeom prst="wedgeRoundRectCallout">
            <a:avLst>
              <a:gd name="adj1" fmla="val -59689"/>
              <a:gd name="adj2" fmla="val -87138"/>
              <a:gd name="adj3" fmla="val 16667"/>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This line specifies </a:t>
            </a:r>
            <a:r>
              <a:rPr lang="en-IN" sz="1400" dirty="0"/>
              <a:t>WHERE the schema resides </a:t>
            </a:r>
            <a:r>
              <a:rPr lang="en-IN" sz="1400" dirty="0" smtClean="0"/>
              <a:t>with the </a:t>
            </a:r>
            <a:r>
              <a:rPr lang="en-IN" sz="1400" dirty="0"/>
              <a:t>help of </a:t>
            </a:r>
            <a:r>
              <a:rPr lang="en-IN" sz="1400" dirty="0" smtClean="0"/>
              <a:t>org.springframework.beans-X.X.X.jar/spring.schema. Many jars would have this file.</a:t>
            </a:r>
            <a:endParaRPr lang="en-IN" sz="1400" dirty="0"/>
          </a:p>
        </p:txBody>
      </p:sp>
      <p:sp>
        <p:nvSpPr>
          <p:cNvPr id="7" name="Rounded Rectangular Callout 6"/>
          <p:cNvSpPr/>
          <p:nvPr/>
        </p:nvSpPr>
        <p:spPr>
          <a:xfrm>
            <a:off x="683568" y="2495073"/>
            <a:ext cx="2592288" cy="508726"/>
          </a:xfrm>
          <a:prstGeom prst="wedgeRoundRectCallout">
            <a:avLst>
              <a:gd name="adj1" fmla="val -36934"/>
              <a:gd name="adj2" fmla="val -128988"/>
              <a:gd name="adj3" fmla="val 16667"/>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This prefix can be any text and is traditionally xsi</a:t>
            </a:r>
            <a:endParaRPr lang="en-IN" sz="1400" dirty="0"/>
          </a:p>
        </p:txBody>
      </p:sp>
      <p:sp>
        <p:nvSpPr>
          <p:cNvPr id="8" name="TextBox 7"/>
          <p:cNvSpPr txBox="1"/>
          <p:nvPr/>
        </p:nvSpPr>
        <p:spPr>
          <a:xfrm>
            <a:off x="683568" y="3219822"/>
            <a:ext cx="5184576" cy="646331"/>
          </a:xfrm>
          <a:prstGeom prst="rect">
            <a:avLst/>
          </a:prstGeom>
          <a:noFill/>
        </p:spPr>
        <p:txBody>
          <a:bodyPr wrap="square" rtlCol="0">
            <a:spAutoFit/>
          </a:bodyPr>
          <a:lstStyle/>
          <a:p>
            <a:r>
              <a:rPr lang="en-US" dirty="0" smtClean="0"/>
              <a:t>XSD(XML schema Definition) is the rule which governs the XML structure and content</a:t>
            </a:r>
            <a:endParaRPr lang="en-IN" dirty="0"/>
          </a:p>
        </p:txBody>
      </p:sp>
    </p:spTree>
    <p:extLst>
      <p:ext uri="{BB962C8B-B14F-4D97-AF65-F5344CB8AC3E}">
        <p14:creationId xmlns:p14="http://schemas.microsoft.com/office/powerpoint/2010/main" val="16443664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43271658"/>
              </p:ext>
            </p:extLst>
          </p:nvPr>
        </p:nvGraphicFramePr>
        <p:xfrm>
          <a:off x="1857643" y="411511"/>
          <a:ext cx="5904656" cy="1404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descr="http://raspberrycenter.de/sites/default/files/styles/lightbox/public/field/image/java_logo.jpg"/>
          <p:cNvPicPr>
            <a:picLocks noChangeAspect="1" noChangeArrowheads="1"/>
          </p:cNvPicPr>
          <p:nvPr/>
        </p:nvPicPr>
        <p:blipFill rotWithShape="1">
          <a:blip r:embed="rId8">
            <a:extLst>
              <a:ext uri="{28A0092B-C50C-407E-A947-70E740481C1C}">
                <a14:useLocalDpi xmlns:a14="http://schemas.microsoft.com/office/drawing/2010/main" val="0"/>
              </a:ext>
            </a:extLst>
          </a:blip>
          <a:srcRect l="26875" r="26045"/>
          <a:stretch/>
        </p:blipFill>
        <p:spPr bwMode="auto">
          <a:xfrm>
            <a:off x="1403651" y="1923678"/>
            <a:ext cx="2242159"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nutritionhealthnet.files.wordpress.com/2011/05/coffee_cup.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4008" y="2444949"/>
            <a:ext cx="4032448" cy="226825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a:off x="6156177" y="1277967"/>
            <a:ext cx="973683" cy="1455801"/>
          </a:xfrm>
          <a:prstGeom prst="straightConnector1">
            <a:avLst/>
          </a:prstGeom>
          <a:ln w="82550">
            <a:solidFill>
              <a:srgbClr val="FF1515"/>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014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Managed beans Topics</a:t>
            </a:r>
            <a:endParaRPr lang="en-IN" dirty="0"/>
          </a:p>
        </p:txBody>
      </p:sp>
      <p:graphicFrame>
        <p:nvGraphicFramePr>
          <p:cNvPr id="11" name="Diagram 10"/>
          <p:cNvGraphicFramePr/>
          <p:nvPr>
            <p:extLst>
              <p:ext uri="{D42A27DB-BD31-4B8C-83A1-F6EECF244321}">
                <p14:modId xmlns:p14="http://schemas.microsoft.com/office/powerpoint/2010/main" val="1773986869"/>
              </p:ext>
            </p:extLst>
          </p:nvPr>
        </p:nvGraphicFramePr>
        <p:xfrm>
          <a:off x="1115616" y="789553"/>
          <a:ext cx="7632848" cy="3942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97991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5538" y="1622992"/>
            <a:ext cx="2733627" cy="1953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Payment</a:t>
            </a:r>
          </a:p>
          <a:p>
            <a:pPr marL="342900" indent="-342900">
              <a:buFont typeface="Wingdings" pitchFamily="2" charset="2"/>
              <a:buChar char="q"/>
            </a:pPr>
            <a:r>
              <a:rPr lang="en-US" sz="1600" b="1" dirty="0" smtClean="0">
                <a:solidFill>
                  <a:schemeClr val="tx1"/>
                </a:solidFill>
              </a:rPr>
              <a:t>Account</a:t>
            </a:r>
          </a:p>
          <a:p>
            <a:pPr marL="342900" indent="-342900">
              <a:buFont typeface="Wingdings" pitchFamily="2" charset="2"/>
              <a:buChar char="q"/>
            </a:pPr>
            <a:r>
              <a:rPr lang="en-IN" sz="1600" b="1" dirty="0">
                <a:solidFill>
                  <a:schemeClr val="tx1"/>
                </a:solidFill>
              </a:rPr>
              <a:t>paymentDBSvc</a:t>
            </a:r>
            <a:endParaRPr lang="en-US" sz="1600" b="1" dirty="0">
              <a:solidFill>
                <a:schemeClr val="tx1"/>
              </a:solidFill>
            </a:endParaRPr>
          </a:p>
          <a:p>
            <a:pPr marL="285750" indent="-285750">
              <a:buFont typeface="Courier New" pitchFamily="49" charset="0"/>
              <a:buChar char="o"/>
            </a:pPr>
            <a:r>
              <a:rPr lang="en-US" sz="1600" b="1" dirty="0" smtClean="0">
                <a:solidFill>
                  <a:schemeClr val="tx1"/>
                </a:solidFill>
              </a:rPr>
              <a:t>pay()</a:t>
            </a:r>
            <a:endParaRPr lang="en-IN" sz="1600" b="1" dirty="0">
              <a:solidFill>
                <a:schemeClr val="tx1"/>
              </a:solidFill>
            </a:endParaRPr>
          </a:p>
        </p:txBody>
      </p:sp>
      <p:sp>
        <p:nvSpPr>
          <p:cNvPr id="5" name="Oval 4"/>
          <p:cNvSpPr/>
          <p:nvPr/>
        </p:nvSpPr>
        <p:spPr>
          <a:xfrm>
            <a:off x="6826871" y="2422559"/>
            <a:ext cx="2279552" cy="1472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Black" pitchFamily="34" charset="0"/>
              </a:rPr>
              <a:t>SavingsAccount</a:t>
            </a:r>
            <a:endParaRPr lang="en-US" sz="2000" b="1" dirty="0" smtClean="0"/>
          </a:p>
          <a:p>
            <a:pPr marL="285750" indent="-285750">
              <a:buFont typeface="Wingdings" pitchFamily="2" charset="2"/>
              <a:buChar char="q"/>
            </a:pPr>
            <a:r>
              <a:rPr lang="en-US" sz="1400" b="1" dirty="0" smtClean="0">
                <a:solidFill>
                  <a:schemeClr val="tx1"/>
                </a:solidFill>
                <a:latin typeface="Arial Black" pitchFamily="34" charset="0"/>
              </a:rPr>
              <a:t>accountNumber</a:t>
            </a:r>
          </a:p>
          <a:p>
            <a:pPr marL="285750" indent="-285750">
              <a:buFont typeface="Courier New" pitchFamily="49" charset="0"/>
              <a:buChar char="o"/>
            </a:pPr>
            <a:r>
              <a:rPr lang="en-US" sz="1400" b="1" dirty="0" smtClean="0">
                <a:solidFill>
                  <a:schemeClr val="tx1"/>
                </a:solidFill>
                <a:latin typeface="Arial Black" pitchFamily="34" charset="0"/>
              </a:rPr>
              <a:t>getDetails()</a:t>
            </a:r>
            <a:endParaRPr lang="en-IN" sz="1400" b="1" dirty="0">
              <a:solidFill>
                <a:schemeClr val="tx1"/>
              </a:solidFill>
              <a:latin typeface="Arial Black" pitchFamily="34" charset="0"/>
            </a:endParaRPr>
          </a:p>
        </p:txBody>
      </p:sp>
      <p:sp>
        <p:nvSpPr>
          <p:cNvPr id="9" name="Oval 8"/>
          <p:cNvSpPr/>
          <p:nvPr/>
        </p:nvSpPr>
        <p:spPr>
          <a:xfrm>
            <a:off x="2861496" y="3797562"/>
            <a:ext cx="2894239" cy="129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Client</a:t>
            </a:r>
            <a:endParaRPr lang="en-US" sz="2400" b="1" dirty="0" smtClean="0">
              <a:solidFill>
                <a:schemeClr val="tx1"/>
              </a:solidFill>
            </a:endParaRPr>
          </a:p>
          <a:p>
            <a:pPr algn="ctr"/>
            <a:r>
              <a:rPr lang="en-US" sz="2000" b="1" dirty="0" smtClean="0">
                <a:solidFill>
                  <a:schemeClr val="tx1"/>
                </a:solidFill>
              </a:rPr>
              <a:t>calls pay()</a:t>
            </a:r>
          </a:p>
        </p:txBody>
      </p:sp>
      <p:sp>
        <p:nvSpPr>
          <p:cNvPr id="11"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Managed Bean Story Board</a:t>
            </a:r>
            <a:endParaRPr lang="en-IN" dirty="0"/>
          </a:p>
        </p:txBody>
      </p:sp>
      <p:sp>
        <p:nvSpPr>
          <p:cNvPr id="8" name="Notched Right Arrow 7"/>
          <p:cNvSpPr/>
          <p:nvPr/>
        </p:nvSpPr>
        <p:spPr>
          <a:xfrm rot="10800000">
            <a:off x="6090273" y="2943722"/>
            <a:ext cx="751565" cy="429997"/>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ounded Rectangle 1"/>
          <p:cNvSpPr/>
          <p:nvPr/>
        </p:nvSpPr>
        <p:spPr>
          <a:xfrm>
            <a:off x="3928367" y="2245063"/>
            <a:ext cx="2180855" cy="1141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SpringContext</a:t>
            </a:r>
            <a:endParaRPr lang="en-IN" b="1" dirty="0">
              <a:solidFill>
                <a:schemeClr val="tx1"/>
              </a:solidFill>
              <a:latin typeface="Arial Black" pitchFamily="34" charset="0"/>
            </a:endParaRPr>
          </a:p>
        </p:txBody>
      </p:sp>
      <p:sp>
        <p:nvSpPr>
          <p:cNvPr id="13" name="Notched Right Arrow 12"/>
          <p:cNvSpPr/>
          <p:nvPr/>
        </p:nvSpPr>
        <p:spPr>
          <a:xfrm rot="5400000">
            <a:off x="4103101" y="3393789"/>
            <a:ext cx="411028" cy="396517"/>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Notched Right Arrow 13"/>
          <p:cNvSpPr/>
          <p:nvPr/>
        </p:nvSpPr>
        <p:spPr>
          <a:xfrm rot="10800000">
            <a:off x="3126919" y="2462063"/>
            <a:ext cx="815096"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Notched Right Arrow 11"/>
          <p:cNvSpPr/>
          <p:nvPr/>
        </p:nvSpPr>
        <p:spPr>
          <a:xfrm rot="8596063">
            <a:off x="5988015" y="2011161"/>
            <a:ext cx="566892"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p:cNvSpPr/>
          <p:nvPr/>
        </p:nvSpPr>
        <p:spPr>
          <a:xfrm>
            <a:off x="6152156" y="717601"/>
            <a:ext cx="2867123" cy="1571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Black" pitchFamily="34" charset="0"/>
              </a:rPr>
              <a:t>PaymentDBService</a:t>
            </a:r>
            <a:endParaRPr lang="en-US" sz="2000" b="1" dirty="0" smtClean="0"/>
          </a:p>
          <a:p>
            <a:pPr marL="285750" indent="-285750">
              <a:buFont typeface="Wingdings" pitchFamily="2" charset="2"/>
              <a:buChar char="q"/>
            </a:pPr>
            <a:r>
              <a:rPr lang="en-IN" sz="1400" b="1" dirty="0" smtClean="0">
                <a:solidFill>
                  <a:schemeClr val="tx1"/>
                </a:solidFill>
              </a:rPr>
              <a:t>paymentDBService</a:t>
            </a:r>
          </a:p>
          <a:p>
            <a:pPr marL="285750" indent="-285750">
              <a:buFont typeface="Courier New" pitchFamily="49" charset="0"/>
              <a:buChar char="o"/>
            </a:pPr>
            <a:r>
              <a:rPr lang="en-IN" sz="1400" b="1" dirty="0">
                <a:solidFill>
                  <a:schemeClr val="tx1"/>
                </a:solidFill>
              </a:rPr>
              <a:t>createInstance()</a:t>
            </a:r>
            <a:endParaRPr lang="en-US" sz="1400" b="1" dirty="0">
              <a:solidFill>
                <a:schemeClr val="tx1"/>
              </a:solidFill>
            </a:endParaRPr>
          </a:p>
          <a:p>
            <a:pPr marL="285750" indent="-285750">
              <a:buFont typeface="Courier New" pitchFamily="49" charset="0"/>
              <a:buChar char="o"/>
            </a:pPr>
            <a:r>
              <a:rPr lang="en-IN" sz="1400" b="1" dirty="0" smtClean="0">
                <a:solidFill>
                  <a:schemeClr val="tx1"/>
                </a:solidFill>
              </a:rPr>
              <a:t>execSQL()</a:t>
            </a:r>
            <a:endParaRPr lang="en-IN" sz="1400" b="1" dirty="0">
              <a:solidFill>
                <a:schemeClr val="tx1"/>
              </a:solidFill>
            </a:endParaRPr>
          </a:p>
        </p:txBody>
      </p:sp>
    </p:spTree>
    <p:extLst>
      <p:ext uri="{BB962C8B-B14F-4D97-AF65-F5344CB8AC3E}">
        <p14:creationId xmlns:p14="http://schemas.microsoft.com/office/powerpoint/2010/main" val="497385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93295484"/>
              </p:ext>
            </p:extLst>
          </p:nvPr>
        </p:nvGraphicFramePr>
        <p:xfrm>
          <a:off x="1115616" y="1005577"/>
          <a:ext cx="7284736" cy="4015740"/>
        </p:xfrm>
        <a:graphic>
          <a:graphicData uri="http://schemas.openxmlformats.org/drawingml/2006/table">
            <a:tbl>
              <a:tblPr firstRow="1" bandRow="1">
                <a:tableStyleId>{5C22544A-7EE6-4342-B048-85BDC9FD1C3A}</a:tableStyleId>
              </a:tblPr>
              <a:tblGrid>
                <a:gridCol w="3672408"/>
                <a:gridCol w="3612328"/>
              </a:tblGrid>
              <a:tr h="4292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cap="small" dirty="0" smtClean="0">
                          <a:solidFill>
                            <a:srgbClr val="003300"/>
                          </a:solidFill>
                          <a:latin typeface="+mn-lt"/>
                          <a:ea typeface="+mn-ea"/>
                          <a:cs typeface="+mn-cs"/>
                        </a:rPr>
                        <a:t>Name</a:t>
                      </a:r>
                      <a:endParaRPr lang="en-IN" sz="2400" b="1" kern="1200" cap="small" dirty="0">
                        <a:solidFill>
                          <a:srgbClr val="003300"/>
                        </a:solidFill>
                        <a:latin typeface="+mn-lt"/>
                        <a:ea typeface="+mn-ea"/>
                        <a:cs typeface="+mn-cs"/>
                      </a:endParaRP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cap="small" dirty="0" smtClean="0">
                          <a:solidFill>
                            <a:srgbClr val="003300"/>
                          </a:solidFill>
                          <a:latin typeface="+mn-lt"/>
                          <a:ea typeface="+mn-ea"/>
                          <a:cs typeface="+mn-cs"/>
                        </a:rPr>
                        <a:t>ID</a:t>
                      </a:r>
                      <a:endParaRPr lang="en-IN" sz="2400" b="1" kern="1200" cap="small" dirty="0">
                        <a:solidFill>
                          <a:srgbClr val="003300"/>
                        </a:solidFill>
                        <a:latin typeface="+mn-lt"/>
                        <a:ea typeface="+mn-ea"/>
                        <a:cs typeface="+mn-cs"/>
                      </a:endParaRPr>
                    </a:p>
                  </a:txBody>
                  <a:tcPr marT="34290" marB="34290"/>
                </a:tc>
              </a:tr>
              <a:tr h="1002983">
                <a:tc>
                  <a:txBody>
                    <a:bodyPr/>
                    <a:lstStyle/>
                    <a:p>
                      <a:pPr marL="342900" indent="-342900" algn="l">
                        <a:buFont typeface="Wingdings" pitchFamily="2" charset="2"/>
                        <a:buChar char="Ø"/>
                      </a:pPr>
                      <a:r>
                        <a:rPr lang="en-US" sz="1600" b="1" baseline="0" dirty="0" smtClean="0"/>
                        <a:t>name </a:t>
                      </a:r>
                      <a:r>
                        <a:rPr lang="en-US" sz="1600" b="0" baseline="0" dirty="0" smtClean="0"/>
                        <a:t>attribute</a:t>
                      </a:r>
                      <a:r>
                        <a:rPr lang="en-US" sz="1600" b="1" baseline="0" dirty="0" smtClean="0"/>
                        <a:t> </a:t>
                      </a:r>
                      <a:r>
                        <a:rPr lang="en-US" sz="1600" b="0" baseline="0" dirty="0" smtClean="0"/>
                        <a:t>is flexible. Doesn't have XML char restriction.</a:t>
                      </a:r>
                    </a:p>
                    <a:p>
                      <a:pPr marL="342900" indent="-342900" algn="l">
                        <a:buFont typeface="Wingdings" pitchFamily="2" charset="2"/>
                        <a:buChar char="Ø"/>
                      </a:pPr>
                      <a:endParaRPr lang="en-US" sz="1600" b="1" baseline="0" dirty="0" smtClean="0"/>
                    </a:p>
                  </a:txBody>
                  <a:tcPr marT="34290" marB="34290"/>
                </a:tc>
                <a:tc>
                  <a:txBody>
                    <a:bodyPr/>
                    <a:lstStyle/>
                    <a:p>
                      <a:pPr marL="285750" marR="0" indent="-285750" algn="l" defTabSz="914400" rtl="0" eaLnBrk="1" fontAlgn="b" latinLnBrk="0" hangingPunct="1">
                        <a:lnSpc>
                          <a:spcPct val="100000"/>
                        </a:lnSpc>
                        <a:spcBef>
                          <a:spcPts val="0"/>
                        </a:spcBef>
                        <a:spcAft>
                          <a:spcPts val="0"/>
                        </a:spcAft>
                        <a:buClrTx/>
                        <a:buSzTx/>
                        <a:buFont typeface="Wingdings" pitchFamily="2" charset="2"/>
                        <a:buChar char="Ø"/>
                        <a:tabLst/>
                        <a:defRPr/>
                      </a:pPr>
                      <a:r>
                        <a:rPr lang="en-IN" sz="1600" b="1" dirty="0" smtClean="0"/>
                        <a:t>id</a:t>
                      </a:r>
                      <a:r>
                        <a:rPr lang="en-IN" sz="1800" b="1" i="0" kern="1200" dirty="0" smtClean="0">
                          <a:solidFill>
                            <a:schemeClr val="dk1"/>
                          </a:solidFill>
                          <a:effectLst/>
                          <a:latin typeface="+mn-lt"/>
                          <a:ea typeface="+mn-ea"/>
                          <a:cs typeface="+mn-cs"/>
                        </a:rPr>
                        <a:t> </a:t>
                      </a:r>
                      <a:r>
                        <a:rPr lang="en-IN" sz="1800" b="0" i="0" kern="1200" dirty="0" smtClean="0">
                          <a:solidFill>
                            <a:schemeClr val="dk1"/>
                          </a:solidFill>
                          <a:effectLst/>
                          <a:latin typeface="+mn-lt"/>
                          <a:ea typeface="+mn-ea"/>
                          <a:cs typeface="+mn-cs"/>
                        </a:rPr>
                        <a:t>attribute conforms to the XML id attribute standards</a:t>
                      </a:r>
                      <a:r>
                        <a:rPr lang="en-IN" sz="1800" b="0" i="0" u="none" kern="1200" dirty="0" smtClean="0">
                          <a:solidFill>
                            <a:schemeClr val="dk1"/>
                          </a:solidFill>
                          <a:effectLst/>
                          <a:latin typeface="+mn-lt"/>
                          <a:ea typeface="+mn-ea"/>
                          <a:cs typeface="+mn-cs"/>
                        </a:rPr>
                        <a:t>.</a:t>
                      </a:r>
                      <a:r>
                        <a:rPr lang="en-IN" sz="1050" b="0" i="0" u="none" kern="1200" dirty="0" smtClean="0">
                          <a:solidFill>
                            <a:schemeClr val="dk1"/>
                          </a:solidFill>
                          <a:effectLst/>
                          <a:latin typeface="+mn-lt"/>
                          <a:ea typeface="+mn-ea"/>
                          <a:cs typeface="+mn-cs"/>
                        </a:rPr>
                        <a:t>(</a:t>
                      </a:r>
                      <a:r>
                        <a:rPr lang="en-IN" sz="1050" b="0" i="0" u="none" kern="1200" dirty="0" smtClean="0">
                          <a:solidFill>
                            <a:schemeClr val="tx1"/>
                          </a:solidFill>
                          <a:effectLst/>
                          <a:latin typeface="+mn-lt"/>
                          <a:ea typeface="+mn-ea"/>
                          <a:cs typeface="+mn-cs"/>
                        </a:rPr>
                        <a:t>must start with a letter or underscore, and can only contain letters, digits, underscores, hyphens, and periods</a:t>
                      </a:r>
                      <a:r>
                        <a:rPr lang="en-IN" sz="1050" b="0" i="0" u="none" kern="1200" dirty="0" smtClean="0">
                          <a:solidFill>
                            <a:schemeClr val="dk1"/>
                          </a:solidFill>
                          <a:effectLst/>
                          <a:latin typeface="+mn-lt"/>
                          <a:ea typeface="+mn-ea"/>
                          <a:cs typeface="+mn-cs"/>
                        </a:rPr>
                        <a:t>)</a:t>
                      </a:r>
                      <a:endParaRPr lang="en-IN" sz="1800" b="0" i="0" u="none" kern="1200" dirty="0" smtClean="0">
                        <a:solidFill>
                          <a:schemeClr val="dk1"/>
                        </a:solidFill>
                        <a:effectLst/>
                        <a:latin typeface="+mn-lt"/>
                        <a:ea typeface="+mn-ea"/>
                        <a:cs typeface="+mn-cs"/>
                      </a:endParaRPr>
                    </a:p>
                    <a:p>
                      <a:pPr marL="285750" marR="0" indent="-285750" algn="l" defTabSz="914400" rtl="0" eaLnBrk="1" fontAlgn="b" latinLnBrk="0" hangingPunct="1">
                        <a:lnSpc>
                          <a:spcPct val="100000"/>
                        </a:lnSpc>
                        <a:spcBef>
                          <a:spcPts val="0"/>
                        </a:spcBef>
                        <a:spcAft>
                          <a:spcPts val="0"/>
                        </a:spcAft>
                        <a:buClrTx/>
                        <a:buSzTx/>
                        <a:buFont typeface="Wingdings" pitchFamily="2" charset="2"/>
                        <a:buChar char="Ø"/>
                        <a:tabLst/>
                        <a:defRPr/>
                      </a:pPr>
                      <a:endParaRPr lang="en-US" sz="1600" b="1" kern="1200" baseline="0" dirty="0" smtClean="0">
                        <a:solidFill>
                          <a:schemeClr val="dk1"/>
                        </a:solidFill>
                        <a:latin typeface="+mn-lt"/>
                        <a:ea typeface="+mn-ea"/>
                        <a:cs typeface="+mn-cs"/>
                      </a:endParaRPr>
                    </a:p>
                  </a:txBody>
                  <a:tcPr marL="0" marR="0" marT="0" marB="0"/>
                </a:tc>
              </a:tr>
              <a:tr h="1303020">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IN" sz="1600" b="1" dirty="0" smtClean="0"/>
                        <a:t>name</a:t>
                      </a:r>
                      <a:r>
                        <a:rPr lang="en-IN" sz="1800" b="0" i="0" kern="1200" dirty="0" smtClean="0">
                          <a:solidFill>
                            <a:schemeClr val="dk1"/>
                          </a:solidFill>
                          <a:effectLst/>
                          <a:latin typeface="+mn-lt"/>
                          <a:ea typeface="+mn-ea"/>
                          <a:cs typeface="+mn-cs"/>
                        </a:rPr>
                        <a:t> can contain multiple aliases separated by a comma, semicolon or whitespace.</a:t>
                      </a:r>
                    </a:p>
                  </a:txBody>
                  <a:tcPr marT="34290" marB="34290"/>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IN" sz="1600" b="1" kern="1200" dirty="0" smtClean="0">
                          <a:solidFill>
                            <a:schemeClr val="dk1"/>
                          </a:solidFill>
                          <a:latin typeface="+mn-lt"/>
                          <a:ea typeface="+mn-ea"/>
                          <a:cs typeface="+mn-cs"/>
                        </a:rPr>
                        <a:t>id</a:t>
                      </a:r>
                      <a:r>
                        <a:rPr lang="en-IN" sz="1600" kern="1200" dirty="0" smtClean="0">
                          <a:solidFill>
                            <a:schemeClr val="dk1"/>
                          </a:solidFill>
                          <a:latin typeface="+mn-lt"/>
                          <a:ea typeface="+mn-ea"/>
                          <a:cs typeface="+mn-cs"/>
                        </a:rPr>
                        <a:t> must be a single value.</a:t>
                      </a:r>
                    </a:p>
                  </a:txBody>
                  <a:tcPr marL="0" marR="0" marT="0" marB="0">
                    <a:solidFill>
                      <a:schemeClr val="accent1">
                        <a:tint val="20000"/>
                      </a:schemeClr>
                    </a:solidFill>
                  </a:tcPr>
                </a:tc>
              </a:tr>
              <a:tr h="1127270">
                <a:tc gridSpan="2">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en-US" sz="1800" b="0" i="0" kern="1200" baseline="0" dirty="0" smtClean="0">
                        <a:solidFill>
                          <a:schemeClr val="dk1"/>
                        </a:solidFill>
                        <a:effectLst/>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800" b="0" i="0" kern="1200" baseline="0" dirty="0" smtClean="0">
                          <a:solidFill>
                            <a:schemeClr val="dk1"/>
                          </a:solidFill>
                          <a:effectLst/>
                          <a:latin typeface="+mn-lt"/>
                          <a:ea typeface="+mn-ea"/>
                          <a:cs typeface="+mn-cs"/>
                        </a:rPr>
                        <a:t>We can use bean element called &lt;</a:t>
                      </a:r>
                      <a:r>
                        <a:rPr lang="en-US" sz="1800" b="1" i="0" kern="1200" baseline="0" dirty="0" smtClean="0">
                          <a:solidFill>
                            <a:schemeClr val="dk1"/>
                          </a:solidFill>
                          <a:effectLst/>
                          <a:latin typeface="+mn-lt"/>
                          <a:ea typeface="+mn-ea"/>
                          <a:cs typeface="+mn-cs"/>
                        </a:rPr>
                        <a:t>alias&gt;</a:t>
                      </a:r>
                      <a:r>
                        <a:rPr lang="en-US" sz="1800" b="0" i="0" kern="1200" baseline="0" dirty="0" smtClean="0">
                          <a:solidFill>
                            <a:schemeClr val="dk1"/>
                          </a:solidFill>
                          <a:effectLst/>
                          <a:latin typeface="+mn-lt"/>
                          <a:ea typeface="+mn-ea"/>
                          <a:cs typeface="+mn-cs"/>
                        </a:rPr>
                        <a:t> for adding additional names for a single bean.</a:t>
                      </a:r>
                      <a:endParaRPr lang="en-US" sz="1600" b="1" kern="1200" baseline="0" dirty="0" smtClean="0">
                        <a:solidFill>
                          <a:schemeClr val="dk1"/>
                        </a:solidFill>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en-IN" sz="1800" b="0" i="0" kern="1200" dirty="0" smtClean="0">
                        <a:solidFill>
                          <a:schemeClr val="dk1"/>
                        </a:solidFill>
                        <a:effectLst/>
                        <a:latin typeface="+mn-lt"/>
                        <a:ea typeface="+mn-ea"/>
                        <a:cs typeface="+mn-cs"/>
                      </a:endParaRPr>
                    </a:p>
                  </a:txBody>
                  <a:tcPr marT="34290" marB="34290"/>
                </a:tc>
                <a:tc hMerge="1">
                  <a:txBody>
                    <a:bodyPr/>
                    <a:lstStyle/>
                    <a:p>
                      <a:pPr marL="285750" marR="0" indent="-285750" algn="l" defTabSz="914400" rtl="0" eaLnBrk="1" fontAlgn="b" latinLnBrk="0" hangingPunct="1">
                        <a:lnSpc>
                          <a:spcPct val="100000"/>
                        </a:lnSpc>
                        <a:spcBef>
                          <a:spcPts val="0"/>
                        </a:spcBef>
                        <a:spcAft>
                          <a:spcPts val="0"/>
                        </a:spcAft>
                        <a:buClrTx/>
                        <a:buSzTx/>
                        <a:buFont typeface="Wingdings" pitchFamily="2" charset="2"/>
                        <a:buChar char="Ø"/>
                        <a:tabLst/>
                        <a:defRPr/>
                      </a:pPr>
                      <a:endParaRPr lang="en-IN" sz="1600" b="1" kern="1200" baseline="0" dirty="0" smtClean="0">
                        <a:solidFill>
                          <a:schemeClr val="dk1"/>
                        </a:solidFill>
                        <a:latin typeface="+mn-lt"/>
                        <a:ea typeface="+mn-ea"/>
                        <a:cs typeface="+mn-cs"/>
                      </a:endParaRPr>
                    </a:p>
                  </a:txBody>
                  <a:tcPr marL="0" marR="0" marT="0" marB="0" anchor="b"/>
                </a:tc>
              </a:tr>
            </a:tbl>
          </a:graphicData>
        </a:graphic>
      </p:graphicFrame>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Naming Beans</a:t>
            </a:r>
            <a:endParaRPr lang="en-IN" dirty="0"/>
          </a:p>
        </p:txBody>
      </p:sp>
    </p:spTree>
    <p:extLst>
      <p:ext uri="{BB962C8B-B14F-4D97-AF65-F5344CB8AC3E}">
        <p14:creationId xmlns:p14="http://schemas.microsoft.com/office/powerpoint/2010/main" val="2305113837"/>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6116" y="43771"/>
            <a:ext cx="9211576" cy="475751"/>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Constructor based Injection</a:t>
            </a:r>
            <a:endParaRPr lang="en-IN" dirty="0"/>
          </a:p>
        </p:txBody>
      </p:sp>
      <p:sp>
        <p:nvSpPr>
          <p:cNvPr id="6" name="TextBox 5"/>
          <p:cNvSpPr txBox="1"/>
          <p:nvPr/>
        </p:nvSpPr>
        <p:spPr>
          <a:xfrm>
            <a:off x="755578" y="735547"/>
            <a:ext cx="8105889" cy="4124206"/>
          </a:xfrm>
          <a:prstGeom prst="rect">
            <a:avLst/>
          </a:prstGeom>
          <a:noFill/>
        </p:spPr>
        <p:txBody>
          <a:bodyPr wrap="square" rtlCol="0">
            <a:spAutoFit/>
          </a:bodyPr>
          <a:lstStyle/>
          <a:p>
            <a:pPr marL="342900" indent="-342900">
              <a:buAutoNum type="arabicPeriod"/>
            </a:pPr>
            <a:r>
              <a:rPr lang="en-US" sz="2000" b="1" dirty="0" smtClean="0"/>
              <a:t>Default Sequence</a:t>
            </a:r>
            <a:endParaRPr lang="en-US" sz="2000" b="1" dirty="0"/>
          </a:p>
          <a:p>
            <a:r>
              <a:rPr lang="en-IN" sz="1200" dirty="0"/>
              <a:t>&lt;bean id=</a:t>
            </a:r>
            <a:r>
              <a:rPr lang="en-IN" sz="1200" i="1" dirty="0"/>
              <a:t>"</a:t>
            </a:r>
            <a:r>
              <a:rPr lang="en-IN" sz="1200" i="1" dirty="0" smtClean="0"/>
              <a:t>acc1“ </a:t>
            </a:r>
            <a:r>
              <a:rPr lang="en-IN" sz="1200" dirty="0" smtClean="0"/>
              <a:t>class</a:t>
            </a:r>
            <a:r>
              <a:rPr lang="en-IN" sz="1200" dirty="0"/>
              <a:t>=</a:t>
            </a:r>
            <a:r>
              <a:rPr lang="en-IN" sz="1200" i="1" dirty="0"/>
              <a:t>"com.springtraining.spring.constructorinjection.SavingsAccount"&gt;</a:t>
            </a:r>
          </a:p>
          <a:p>
            <a:pPr lvl="1"/>
            <a:r>
              <a:rPr lang="en-IN" sz="1200" dirty="0"/>
              <a:t>&lt;</a:t>
            </a:r>
            <a:r>
              <a:rPr lang="en-IN" sz="1200" b="1" dirty="0">
                <a:solidFill>
                  <a:srgbClr val="FF0000"/>
                </a:solidFill>
              </a:rPr>
              <a:t>constructor-arg</a:t>
            </a:r>
            <a:r>
              <a:rPr lang="en-IN" sz="1200" dirty="0">
                <a:solidFill>
                  <a:srgbClr val="FF0000"/>
                </a:solidFill>
              </a:rPr>
              <a:t> </a:t>
            </a:r>
            <a:r>
              <a:rPr lang="en-IN" sz="1200" b="1" dirty="0">
                <a:solidFill>
                  <a:srgbClr val="FF0000"/>
                </a:solidFill>
              </a:rPr>
              <a:t>ref</a:t>
            </a:r>
            <a:r>
              <a:rPr lang="en-IN" sz="1200" dirty="0"/>
              <a:t>=</a:t>
            </a:r>
            <a:r>
              <a:rPr lang="en-IN" sz="1200" i="1" dirty="0"/>
              <a:t>"accNo"&gt;&lt;/constructor-arg&gt;</a:t>
            </a:r>
          </a:p>
          <a:p>
            <a:pPr lvl="1"/>
            <a:r>
              <a:rPr lang="en-IN" sz="1200" dirty="0"/>
              <a:t>&lt;</a:t>
            </a:r>
            <a:r>
              <a:rPr lang="en-IN" sz="1200" b="1" dirty="0">
                <a:solidFill>
                  <a:srgbClr val="FF0000"/>
                </a:solidFill>
              </a:rPr>
              <a:t>constructor-arg</a:t>
            </a:r>
            <a:r>
              <a:rPr lang="en-IN" sz="1200" dirty="0">
                <a:solidFill>
                  <a:srgbClr val="FF0000"/>
                </a:solidFill>
              </a:rPr>
              <a:t> </a:t>
            </a:r>
            <a:r>
              <a:rPr lang="en-IN" sz="1200" b="1" dirty="0">
                <a:solidFill>
                  <a:srgbClr val="FF0000"/>
                </a:solidFill>
              </a:rPr>
              <a:t>value</a:t>
            </a:r>
            <a:r>
              <a:rPr lang="en-IN" sz="1200" dirty="0"/>
              <a:t>=</a:t>
            </a:r>
            <a:r>
              <a:rPr lang="en-IN" sz="1200" i="1" dirty="0"/>
              <a:t>"MrXDefault"&gt;&lt;/constructor-arg&gt;</a:t>
            </a:r>
          </a:p>
          <a:p>
            <a:r>
              <a:rPr lang="en-IN" sz="1200" dirty="0"/>
              <a:t>&lt;/bean&gt; </a:t>
            </a:r>
            <a:endParaRPr lang="en-US" sz="1400" dirty="0" smtClean="0"/>
          </a:p>
          <a:p>
            <a:pPr marL="514350" indent="-514350">
              <a:buFont typeface="+mj-lt"/>
              <a:buAutoNum type="arabicPeriod" startAt="2"/>
            </a:pPr>
            <a:r>
              <a:rPr lang="en-US" sz="2000" b="1" dirty="0" smtClean="0"/>
              <a:t>Indexed</a:t>
            </a:r>
          </a:p>
          <a:p>
            <a:r>
              <a:rPr lang="en-IN" sz="1400" dirty="0" smtClean="0"/>
              <a:t>&lt;</a:t>
            </a:r>
            <a:r>
              <a:rPr lang="en-IN" sz="1400" dirty="0"/>
              <a:t>bean id="</a:t>
            </a:r>
            <a:r>
              <a:rPr lang="en-IN" sz="1400" dirty="0" smtClean="0"/>
              <a:t>acc2“ class</a:t>
            </a:r>
            <a:r>
              <a:rPr lang="en-IN" sz="1400" dirty="0"/>
              <a:t>="com.springtraining.spring.constructorinjection.SavingsAccount"&gt;</a:t>
            </a:r>
          </a:p>
          <a:p>
            <a:pPr lvl="1"/>
            <a:r>
              <a:rPr lang="en-IN" sz="1400" dirty="0"/>
              <a:t>&lt;constructor-arg </a:t>
            </a:r>
            <a:r>
              <a:rPr lang="en-IN" sz="1400" b="1" dirty="0">
                <a:solidFill>
                  <a:srgbClr val="FF0000"/>
                </a:solidFill>
              </a:rPr>
              <a:t>index="1" </a:t>
            </a:r>
            <a:r>
              <a:rPr lang="en-IN" sz="1400" dirty="0"/>
              <a:t>value="MrXIndexed"&gt;&lt;/constructor-arg&gt;</a:t>
            </a:r>
          </a:p>
          <a:p>
            <a:pPr lvl="1"/>
            <a:r>
              <a:rPr lang="en-IN" sz="1400" dirty="0"/>
              <a:t>&lt;constructor-arg </a:t>
            </a:r>
            <a:r>
              <a:rPr lang="en-IN" sz="1400" b="1" dirty="0">
                <a:solidFill>
                  <a:srgbClr val="FF0000"/>
                </a:solidFill>
              </a:rPr>
              <a:t>index="0" </a:t>
            </a:r>
            <a:r>
              <a:rPr lang="en-IN" sz="1400" dirty="0"/>
              <a:t>value="12345"&gt;&lt;/constructor-arg&gt;</a:t>
            </a:r>
          </a:p>
          <a:p>
            <a:pPr lvl="1"/>
            <a:r>
              <a:rPr lang="en-IN" sz="1400" dirty="0"/>
              <a:t>&lt;constructor-arg </a:t>
            </a:r>
            <a:r>
              <a:rPr lang="en-IN" sz="1400" b="1" dirty="0">
                <a:solidFill>
                  <a:srgbClr val="FF0000"/>
                </a:solidFill>
              </a:rPr>
              <a:t>index="2" </a:t>
            </a:r>
            <a:r>
              <a:rPr lang="en-IN" sz="1400" dirty="0"/>
              <a:t>value="20/7/2013"&gt;&lt;/constructor-arg&gt;</a:t>
            </a:r>
          </a:p>
          <a:p>
            <a:r>
              <a:rPr lang="en-IN" sz="1400" dirty="0"/>
              <a:t>&lt;/bean&gt;</a:t>
            </a:r>
            <a:endParaRPr lang="en-US" sz="1400" dirty="0"/>
          </a:p>
          <a:p>
            <a:pPr marL="342900" indent="-342900">
              <a:buAutoNum type="arabicPeriod"/>
            </a:pPr>
            <a:endParaRPr lang="en-US" sz="1400" dirty="0"/>
          </a:p>
          <a:p>
            <a:pPr marL="514350" indent="-514350">
              <a:buFont typeface="+mj-lt"/>
              <a:buAutoNum type="arabicPeriod" startAt="3"/>
            </a:pPr>
            <a:r>
              <a:rPr lang="en-US" sz="2000" b="1" dirty="0" smtClean="0"/>
              <a:t>Typed</a:t>
            </a:r>
          </a:p>
          <a:p>
            <a:r>
              <a:rPr lang="en-IN" sz="1400" dirty="0"/>
              <a:t>&lt;bean id="</a:t>
            </a:r>
            <a:r>
              <a:rPr lang="en-IN" sz="1400" dirty="0" smtClean="0"/>
              <a:t>acc3“ class</a:t>
            </a:r>
            <a:r>
              <a:rPr lang="en-IN" sz="1400" dirty="0"/>
              <a:t>="com.springtraining.spring.constructorinjection.SavingsAccount"&gt;</a:t>
            </a:r>
          </a:p>
          <a:p>
            <a:pPr lvl="1"/>
            <a:r>
              <a:rPr lang="en-IN" sz="1400" dirty="0"/>
              <a:t>&lt;constructor-arg </a:t>
            </a:r>
            <a:r>
              <a:rPr lang="en-IN" sz="1400" b="1" dirty="0">
                <a:solidFill>
                  <a:srgbClr val="FF0000"/>
                </a:solidFill>
              </a:rPr>
              <a:t>type="java.lang.String" </a:t>
            </a:r>
            <a:r>
              <a:rPr lang="en-IN" sz="1400" dirty="0"/>
              <a:t>value="MrXTyped"&gt;&lt;/constructor-arg&gt;</a:t>
            </a:r>
          </a:p>
          <a:p>
            <a:pPr lvl="1"/>
            <a:r>
              <a:rPr lang="en-IN" sz="1400" dirty="0"/>
              <a:t>&lt;constructor-arg </a:t>
            </a:r>
            <a:r>
              <a:rPr lang="en-IN" sz="1400" b="1" dirty="0">
                <a:solidFill>
                  <a:srgbClr val="FF0000"/>
                </a:solidFill>
              </a:rPr>
              <a:t>type="java.util.Date" </a:t>
            </a:r>
            <a:r>
              <a:rPr lang="en-IN" sz="1400" dirty="0"/>
              <a:t>value="20/7/2013"&gt;&lt;/constructor-arg&gt;</a:t>
            </a:r>
          </a:p>
          <a:p>
            <a:pPr lvl="1"/>
            <a:r>
              <a:rPr lang="en-IN" sz="1400" dirty="0"/>
              <a:t>&lt;constructor-arg </a:t>
            </a:r>
            <a:r>
              <a:rPr lang="en-IN" sz="1400" b="1" dirty="0">
                <a:solidFill>
                  <a:srgbClr val="FF0000"/>
                </a:solidFill>
              </a:rPr>
              <a:t>type="int" </a:t>
            </a:r>
            <a:r>
              <a:rPr lang="en-IN" sz="1400" dirty="0"/>
              <a:t>value="12345"&gt;&lt;/constructor-arg&gt;</a:t>
            </a:r>
          </a:p>
          <a:p>
            <a:r>
              <a:rPr lang="en-IN" sz="1400" dirty="0"/>
              <a:t>&lt;/bean&gt;</a:t>
            </a:r>
            <a:endParaRPr lang="en-US" sz="1400" dirty="0"/>
          </a:p>
        </p:txBody>
      </p:sp>
    </p:spTree>
    <p:extLst>
      <p:ext uri="{BB962C8B-B14F-4D97-AF65-F5344CB8AC3E}">
        <p14:creationId xmlns:p14="http://schemas.microsoft.com/office/powerpoint/2010/main" val="1657026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631" y="9394"/>
            <a:ext cx="9211576" cy="564134"/>
          </a:xfrm>
          <a:prstGeom prst="rect">
            <a:avLst/>
          </a:prstGeom>
        </p:spPr>
        <p:txBody>
          <a:bodyPr vert="horz" lIns="91440" tIns="45720" rIns="91440" bIns="45720" rtlCol="0" anchor="ctr">
            <a:normAutofit fontScale="85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a:t>Setter Based Injection</a:t>
            </a:r>
          </a:p>
        </p:txBody>
      </p:sp>
      <p:sp>
        <p:nvSpPr>
          <p:cNvPr id="6" name="TextBox 5"/>
          <p:cNvSpPr txBox="1"/>
          <p:nvPr/>
        </p:nvSpPr>
        <p:spPr>
          <a:xfrm>
            <a:off x="1006898" y="897565"/>
            <a:ext cx="8105889" cy="4108817"/>
          </a:xfrm>
          <a:prstGeom prst="rect">
            <a:avLst/>
          </a:prstGeom>
          <a:noFill/>
        </p:spPr>
        <p:txBody>
          <a:bodyPr wrap="square" rtlCol="0">
            <a:spAutoFit/>
          </a:bodyPr>
          <a:lstStyle/>
          <a:p>
            <a:pPr marL="342900" indent="-342900">
              <a:buAutoNum type="arabicPeriod"/>
            </a:pPr>
            <a:r>
              <a:rPr lang="en-US" sz="2800" b="1" dirty="0" smtClean="0"/>
              <a:t>Name - Value</a:t>
            </a:r>
            <a:endParaRPr lang="en-US" sz="2800" b="1" dirty="0"/>
          </a:p>
          <a:p>
            <a:endParaRPr lang="en-IN" sz="1700" b="1" dirty="0" smtClean="0"/>
          </a:p>
          <a:p>
            <a:r>
              <a:rPr lang="en-IN" sz="1700" b="1" dirty="0" smtClean="0">
                <a:solidFill>
                  <a:srgbClr val="FF0000"/>
                </a:solidFill>
              </a:rPr>
              <a:t>&lt;</a:t>
            </a:r>
            <a:r>
              <a:rPr lang="en-IN" sz="1700" b="1" dirty="0">
                <a:solidFill>
                  <a:srgbClr val="FF0000"/>
                </a:solidFill>
              </a:rPr>
              <a:t>property name</a:t>
            </a:r>
            <a:r>
              <a:rPr lang="en-IN" sz="1700" dirty="0"/>
              <a:t>=</a:t>
            </a:r>
            <a:r>
              <a:rPr lang="en-IN" sz="1700" i="1" dirty="0"/>
              <a:t>"customerName" </a:t>
            </a:r>
            <a:r>
              <a:rPr lang="en-IN" sz="1700" b="1" i="1" dirty="0">
                <a:solidFill>
                  <a:srgbClr val="FF0000"/>
                </a:solidFill>
              </a:rPr>
              <a:t>value</a:t>
            </a:r>
            <a:r>
              <a:rPr lang="en-IN" sz="1700" i="1" dirty="0"/>
              <a:t>="MrX"&gt;&lt;/property&gt; </a:t>
            </a:r>
            <a:r>
              <a:rPr lang="en-IN" sz="1700" dirty="0" smtClean="0"/>
              <a:t>&gt;</a:t>
            </a:r>
            <a:endParaRPr lang="en-US" sz="1700" b="1" dirty="0"/>
          </a:p>
          <a:p>
            <a:pPr marL="342900" indent="-342900">
              <a:buAutoNum type="arabicPeriod"/>
            </a:pPr>
            <a:endParaRPr lang="en-US" sz="1700" dirty="0" smtClean="0"/>
          </a:p>
          <a:p>
            <a:endParaRPr lang="en-US" sz="1700" dirty="0" smtClean="0"/>
          </a:p>
          <a:p>
            <a:pPr marL="342900" indent="-342900">
              <a:buAutoNum type="arabicPeriod"/>
            </a:pPr>
            <a:endParaRPr lang="en-US" dirty="0"/>
          </a:p>
          <a:p>
            <a:pPr marL="514350" indent="-514350">
              <a:buFont typeface="+mj-lt"/>
              <a:buAutoNum type="arabicPeriod" startAt="2"/>
            </a:pPr>
            <a:r>
              <a:rPr lang="en-US" sz="2800" b="1" dirty="0" smtClean="0"/>
              <a:t>Name - ref</a:t>
            </a:r>
            <a:endParaRPr lang="en-US" sz="1700" dirty="0"/>
          </a:p>
          <a:p>
            <a:r>
              <a:rPr lang="en-IN" dirty="0">
                <a:solidFill>
                  <a:srgbClr val="FF0000"/>
                </a:solidFill>
              </a:rPr>
              <a:t>&lt;</a:t>
            </a:r>
            <a:r>
              <a:rPr lang="en-IN" b="1" dirty="0">
                <a:solidFill>
                  <a:srgbClr val="FF0000"/>
                </a:solidFill>
              </a:rPr>
              <a:t>property name</a:t>
            </a:r>
            <a:r>
              <a:rPr lang="en-IN" dirty="0"/>
              <a:t>=</a:t>
            </a:r>
            <a:r>
              <a:rPr lang="en-IN" i="1" dirty="0"/>
              <a:t>"savingsAccount" </a:t>
            </a:r>
            <a:r>
              <a:rPr lang="en-IN" b="1" i="1" dirty="0">
                <a:solidFill>
                  <a:srgbClr val="FF0000"/>
                </a:solidFill>
              </a:rPr>
              <a:t>ref</a:t>
            </a:r>
            <a:r>
              <a:rPr lang="en-IN" i="1" dirty="0"/>
              <a:t>="acc1"&gt;&lt;/property</a:t>
            </a:r>
            <a:r>
              <a:rPr lang="en-IN" i="1" dirty="0" smtClean="0"/>
              <a:t>&gt;</a:t>
            </a:r>
          </a:p>
          <a:p>
            <a:endParaRPr lang="en-IN" sz="1600" dirty="0" smtClean="0"/>
          </a:p>
          <a:p>
            <a:r>
              <a:rPr lang="en-IN" sz="1700" dirty="0" smtClean="0"/>
              <a:t>&lt;</a:t>
            </a:r>
            <a:r>
              <a:rPr lang="en-IN" sz="1700" dirty="0"/>
              <a:t>bean id=</a:t>
            </a:r>
            <a:r>
              <a:rPr lang="en-IN" sz="1700" i="1" dirty="0"/>
              <a:t>"</a:t>
            </a:r>
            <a:r>
              <a:rPr lang="en-IN" sz="1700" b="1" i="1" dirty="0" smtClean="0"/>
              <a:t>acc1</a:t>
            </a:r>
            <a:r>
              <a:rPr lang="en-IN" sz="1700" i="1" dirty="0" smtClean="0"/>
              <a:t>“ </a:t>
            </a:r>
            <a:r>
              <a:rPr lang="en-IN" sz="1700" dirty="0" smtClean="0"/>
              <a:t>class</a:t>
            </a:r>
            <a:r>
              <a:rPr lang="en-IN" sz="1700" dirty="0"/>
              <a:t>=</a:t>
            </a:r>
            <a:r>
              <a:rPr lang="en-IN" sz="1700" i="1" dirty="0"/>
              <a:t>"com.springtraining.spring.setterinjection.SavingsAccount"&gt;</a:t>
            </a:r>
          </a:p>
          <a:p>
            <a:pPr lvl="1"/>
            <a:r>
              <a:rPr lang="en-IN" sz="1700" dirty="0"/>
              <a:t>&lt;property name=</a:t>
            </a:r>
            <a:r>
              <a:rPr lang="en-IN" sz="1700" i="1" dirty="0"/>
              <a:t>"accountNumber" value="12345"&gt;&lt;/property&gt;</a:t>
            </a:r>
          </a:p>
          <a:p>
            <a:pPr lvl="1"/>
            <a:r>
              <a:rPr lang="en-IN" sz="1700" dirty="0"/>
              <a:t>&lt;property name=</a:t>
            </a:r>
            <a:r>
              <a:rPr lang="en-IN" sz="1700" i="1" dirty="0"/>
              <a:t>"customerName" value="MrX"&gt;&lt;/property&gt;</a:t>
            </a:r>
          </a:p>
          <a:p>
            <a:pPr lvl="1"/>
            <a:r>
              <a:rPr lang="en-IN" sz="1700" dirty="0"/>
              <a:t>&lt;property name=</a:t>
            </a:r>
            <a:r>
              <a:rPr lang="en-IN" sz="1700" i="1" dirty="0"/>
              <a:t>"dob" value="20/7/2013"&gt;&lt;/property&gt;</a:t>
            </a:r>
          </a:p>
          <a:p>
            <a:r>
              <a:rPr lang="en-IN" sz="1700" dirty="0"/>
              <a:t>&lt;/bean&gt;</a:t>
            </a:r>
            <a:endParaRPr lang="en-US" sz="1700" dirty="0"/>
          </a:p>
        </p:txBody>
      </p:sp>
    </p:spTree>
    <p:extLst>
      <p:ext uri="{BB962C8B-B14F-4D97-AF65-F5344CB8AC3E}">
        <p14:creationId xmlns:p14="http://schemas.microsoft.com/office/powerpoint/2010/main" val="3935009471"/>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631" y="9396"/>
            <a:ext cx="9211576" cy="475751"/>
          </a:xfrm>
          <a:prstGeom prst="rect">
            <a:avLst/>
          </a:prstGeom>
        </p:spPr>
        <p:txBody>
          <a:bodyPr vert="horz" lIns="91440" tIns="45720" rIns="91440" bIns="45720" rtlCol="0" anchor="ctr">
            <a:normAutofit fontScale="70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US" dirty="0" smtClean="0"/>
              <a:t>Handling multiple config Files</a:t>
            </a:r>
          </a:p>
        </p:txBody>
      </p:sp>
      <p:sp>
        <p:nvSpPr>
          <p:cNvPr id="6" name="TextBox 5"/>
          <p:cNvSpPr txBox="1"/>
          <p:nvPr/>
        </p:nvSpPr>
        <p:spPr>
          <a:xfrm>
            <a:off x="814897" y="735546"/>
            <a:ext cx="8105889" cy="4185761"/>
          </a:xfrm>
          <a:prstGeom prst="rect">
            <a:avLst/>
          </a:prstGeom>
          <a:noFill/>
        </p:spPr>
        <p:txBody>
          <a:bodyPr wrap="square" rtlCol="0">
            <a:spAutoFit/>
          </a:bodyPr>
          <a:lstStyle/>
          <a:p>
            <a:pPr marL="514350" indent="-514350">
              <a:buFont typeface="+mj-lt"/>
              <a:buAutoNum type="arabicPeriod"/>
            </a:pPr>
            <a:r>
              <a:rPr lang="en-US" sz="2400" b="1" dirty="0" smtClean="0"/>
              <a:t>Import</a:t>
            </a:r>
            <a:endParaRPr lang="en-US" sz="1600" dirty="0"/>
          </a:p>
          <a:p>
            <a:r>
              <a:rPr lang="en-IN" sz="1600" dirty="0" smtClean="0"/>
              <a:t>&lt;!-- </a:t>
            </a:r>
            <a:r>
              <a:rPr lang="en-IN" sz="1600" dirty="0"/>
              <a:t>Import config file present anywhere in the war, even in jars </a:t>
            </a:r>
            <a:r>
              <a:rPr lang="en-IN" sz="1600" dirty="0" smtClean="0"/>
              <a:t>--&gt;</a:t>
            </a:r>
          </a:p>
          <a:p>
            <a:r>
              <a:rPr lang="en-IN" sz="1600" b="1" dirty="0" smtClean="0">
                <a:solidFill>
                  <a:srgbClr val="FF0000"/>
                </a:solidFill>
              </a:rPr>
              <a:t>&lt;import resource</a:t>
            </a:r>
            <a:r>
              <a:rPr lang="en-IN" sz="1600" dirty="0" smtClean="0"/>
              <a:t>=</a:t>
            </a:r>
            <a:r>
              <a:rPr lang="en-IN" sz="1600" i="1" dirty="0" smtClean="0"/>
              <a:t>"classpath:com/springtraining/spring/multipleconfigs/bean-config-dbservices.xml" /&gt;</a:t>
            </a:r>
          </a:p>
          <a:p>
            <a:r>
              <a:rPr lang="en-IN" sz="1600" dirty="0" smtClean="0"/>
              <a:t>    </a:t>
            </a:r>
            <a:endParaRPr lang="en-IN" sz="1600" dirty="0"/>
          </a:p>
          <a:p>
            <a:r>
              <a:rPr lang="en-IN" sz="1600" dirty="0" smtClean="0"/>
              <a:t>&lt;!-- </a:t>
            </a:r>
            <a:r>
              <a:rPr lang="en-IN" sz="1600" dirty="0"/>
              <a:t>Import config file in same folder --&gt;</a:t>
            </a:r>
          </a:p>
          <a:p>
            <a:r>
              <a:rPr lang="en-IN" sz="1600" dirty="0" smtClean="0"/>
              <a:t>&lt;</a:t>
            </a:r>
            <a:r>
              <a:rPr lang="en-IN" sz="1600" dirty="0"/>
              <a:t>import resource=</a:t>
            </a:r>
            <a:r>
              <a:rPr lang="en-IN" sz="1600" i="1" dirty="0"/>
              <a:t>"bean-config-models.xml</a:t>
            </a:r>
            <a:r>
              <a:rPr lang="en-IN" sz="1600" i="1" dirty="0" smtClean="0"/>
              <a:t>"/&gt;</a:t>
            </a:r>
          </a:p>
          <a:p>
            <a:endParaRPr lang="en-US" sz="1600" i="1" dirty="0" smtClean="0"/>
          </a:p>
          <a:p>
            <a:pPr marL="514350" indent="-514350">
              <a:buFont typeface="+mj-lt"/>
              <a:buAutoNum type="arabicPeriod" startAt="2"/>
            </a:pPr>
            <a:r>
              <a:rPr lang="en-US" sz="2400" b="1" dirty="0"/>
              <a:t>String </a:t>
            </a:r>
            <a:r>
              <a:rPr lang="en-US" sz="2400" b="1" dirty="0" smtClean="0"/>
              <a:t>Array</a:t>
            </a:r>
            <a:endParaRPr lang="en-US" sz="2400" b="1" dirty="0"/>
          </a:p>
          <a:p>
            <a:r>
              <a:rPr lang="en-IN" sz="1600" dirty="0"/>
              <a:t>new </a:t>
            </a:r>
            <a:r>
              <a:rPr lang="en-IN" sz="1600" dirty="0" smtClean="0"/>
              <a:t>ClassPathXmlApplicationContext(</a:t>
            </a:r>
          </a:p>
          <a:p>
            <a:r>
              <a:rPr lang="en-IN" sz="1600" b="1" dirty="0" smtClean="0">
                <a:solidFill>
                  <a:srgbClr val="FF0000"/>
                </a:solidFill>
              </a:rPr>
              <a:t>new String[] {"paymentservice.xml","statementservice.xml" }</a:t>
            </a:r>
            <a:r>
              <a:rPr lang="en-IN" sz="1600" dirty="0" smtClean="0"/>
              <a:t>)</a:t>
            </a:r>
          </a:p>
          <a:p>
            <a:endParaRPr lang="en-US" sz="1600" dirty="0"/>
          </a:p>
          <a:p>
            <a:endParaRPr lang="en-US" sz="1600" dirty="0" smtClean="0"/>
          </a:p>
          <a:p>
            <a:pPr marL="514350" indent="-514350">
              <a:buFont typeface="+mj-lt"/>
              <a:buAutoNum type="arabicPeriod" startAt="3"/>
            </a:pPr>
            <a:r>
              <a:rPr lang="en-US" sz="2400" b="1" dirty="0"/>
              <a:t>Merging </a:t>
            </a:r>
            <a:r>
              <a:rPr lang="en-US" sz="2400" b="1" dirty="0" smtClean="0"/>
              <a:t>context</a:t>
            </a:r>
            <a:endParaRPr lang="en-US" sz="2400" b="1" dirty="0"/>
          </a:p>
          <a:p>
            <a:r>
              <a:rPr lang="en-IN" sz="1600" b="1" dirty="0"/>
              <a:t>new ClassPathXmlApplicationContext</a:t>
            </a:r>
            <a:r>
              <a:rPr lang="en-IN" sz="1600" b="1" dirty="0" smtClean="0"/>
              <a:t>(</a:t>
            </a:r>
            <a:r>
              <a:rPr lang="en-IN" sz="1600" dirty="0" smtClean="0"/>
              <a:t>“newConfig.xml",existingContext);</a:t>
            </a:r>
            <a:endParaRPr lang="en-US" sz="1600" b="1" dirty="0"/>
          </a:p>
        </p:txBody>
      </p:sp>
    </p:spTree>
    <p:extLst>
      <p:ext uri="{BB962C8B-B14F-4D97-AF65-F5344CB8AC3E}">
        <p14:creationId xmlns:p14="http://schemas.microsoft.com/office/powerpoint/2010/main" val="4175033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3657" y="596101"/>
            <a:ext cx="8469648" cy="4524315"/>
          </a:xfrm>
          <a:prstGeom prst="rect">
            <a:avLst/>
          </a:prstGeom>
          <a:noFill/>
        </p:spPr>
        <p:txBody>
          <a:bodyPr wrap="square" rtlCol="0">
            <a:spAutoFit/>
          </a:bodyPr>
          <a:lstStyle/>
          <a:p>
            <a:pPr marL="514350" indent="-514350">
              <a:buFont typeface="+mj-lt"/>
              <a:buAutoNum type="arabicPeriod"/>
            </a:pPr>
            <a:r>
              <a:rPr lang="en-IN" sz="2000" b="1" dirty="0"/>
              <a:t>Instantiation with a </a:t>
            </a:r>
            <a:r>
              <a:rPr lang="en-IN" sz="2000" b="1" dirty="0" smtClean="0"/>
              <a:t> </a:t>
            </a:r>
            <a:r>
              <a:rPr lang="en-IN" sz="2000" b="1" dirty="0" smtClean="0">
                <a:solidFill>
                  <a:srgbClr val="FF0000"/>
                </a:solidFill>
              </a:rPr>
              <a:t>constructor</a:t>
            </a:r>
          </a:p>
          <a:p>
            <a:endParaRPr lang="en-IN" sz="1200" dirty="0" smtClean="0"/>
          </a:p>
          <a:p>
            <a:r>
              <a:rPr lang="en-IN" sz="1200" dirty="0"/>
              <a:t>&lt;bean id=</a:t>
            </a:r>
            <a:r>
              <a:rPr lang="en-IN" sz="1200" i="1" dirty="0"/>
              <a:t>"acc" </a:t>
            </a:r>
            <a:r>
              <a:rPr lang="en-IN" sz="1200" b="1" i="1" dirty="0">
                <a:solidFill>
                  <a:srgbClr val="FF0000"/>
                </a:solidFill>
              </a:rPr>
              <a:t>class</a:t>
            </a:r>
            <a:r>
              <a:rPr lang="en-IN" sz="1200" i="1" dirty="0"/>
              <a:t>="com.springtraining.springbeanfactory.instantiation.SavingsAccount</a:t>
            </a:r>
            <a:r>
              <a:rPr lang="en-IN" sz="1200" i="1" dirty="0" smtClean="0"/>
              <a:t>"&gt;</a:t>
            </a:r>
          </a:p>
          <a:p>
            <a:r>
              <a:rPr lang="en-IN" sz="1200" i="1" dirty="0" smtClean="0"/>
              <a:t>&lt;/</a:t>
            </a:r>
            <a:r>
              <a:rPr lang="en-IN" sz="1200" i="1" dirty="0"/>
              <a:t>bean&gt;</a:t>
            </a:r>
            <a:endParaRPr lang="en-US" sz="1200" dirty="0"/>
          </a:p>
          <a:p>
            <a:endParaRPr lang="en-US" sz="1200" dirty="0" smtClean="0"/>
          </a:p>
          <a:p>
            <a:pPr marL="514350" indent="-514350">
              <a:buFont typeface="+mj-lt"/>
              <a:buAutoNum type="arabicPeriod" startAt="2"/>
            </a:pPr>
            <a:r>
              <a:rPr lang="en-IN" sz="2000" b="1" dirty="0"/>
              <a:t>Instantiation with a </a:t>
            </a:r>
            <a:r>
              <a:rPr lang="en-IN" sz="2000" b="1" dirty="0" smtClean="0">
                <a:solidFill>
                  <a:srgbClr val="FF0000"/>
                </a:solidFill>
              </a:rPr>
              <a:t>static </a:t>
            </a:r>
            <a:r>
              <a:rPr lang="en-IN" sz="2000" b="1" dirty="0">
                <a:solidFill>
                  <a:srgbClr val="FF0000"/>
                </a:solidFill>
              </a:rPr>
              <a:t>factory method</a:t>
            </a:r>
          </a:p>
          <a:p>
            <a:endParaRPr lang="en-US" sz="1200" dirty="0" smtClean="0"/>
          </a:p>
          <a:p>
            <a:r>
              <a:rPr lang="en-IN" sz="1200" dirty="0"/>
              <a:t>&lt;!-- Instantiation with a static factory method --&gt;</a:t>
            </a:r>
          </a:p>
          <a:p>
            <a:r>
              <a:rPr lang="en-IN" sz="1200" dirty="0"/>
              <a:t>  &lt;bean id=</a:t>
            </a:r>
            <a:r>
              <a:rPr lang="en-IN" sz="1200" i="1" dirty="0"/>
              <a:t>"paymentDBSvc"  </a:t>
            </a:r>
          </a:p>
          <a:p>
            <a:r>
              <a:rPr lang="en-IN" sz="1200" dirty="0"/>
              <a:t>  </a:t>
            </a:r>
            <a:r>
              <a:rPr lang="en-IN" sz="1200" dirty="0" smtClean="0"/>
              <a:t>	</a:t>
            </a:r>
            <a:r>
              <a:rPr lang="en-IN" sz="1200" b="1" dirty="0" smtClean="0">
                <a:solidFill>
                  <a:srgbClr val="FF0000"/>
                </a:solidFill>
              </a:rPr>
              <a:t>class</a:t>
            </a:r>
            <a:r>
              <a:rPr lang="en-IN" sz="1200" dirty="0"/>
              <a:t>=</a:t>
            </a:r>
            <a:r>
              <a:rPr lang="en-IN" sz="1200" i="1" dirty="0"/>
              <a:t>"com.springtraining.springbeanfactory.instantiation.PaymentDBService"   </a:t>
            </a:r>
          </a:p>
          <a:p>
            <a:r>
              <a:rPr lang="en-IN" sz="1200" dirty="0"/>
              <a:t>  </a:t>
            </a:r>
            <a:r>
              <a:rPr lang="en-IN" sz="1200" dirty="0" smtClean="0"/>
              <a:t>		</a:t>
            </a:r>
            <a:r>
              <a:rPr lang="en-IN" sz="1200" b="1" dirty="0" smtClean="0">
                <a:solidFill>
                  <a:srgbClr val="FF0000"/>
                </a:solidFill>
              </a:rPr>
              <a:t>factory-method</a:t>
            </a:r>
            <a:r>
              <a:rPr lang="en-IN" sz="1200" dirty="0"/>
              <a:t>=</a:t>
            </a:r>
            <a:r>
              <a:rPr lang="en-IN" sz="1200" i="1" dirty="0"/>
              <a:t>"createInstance"/&gt;</a:t>
            </a:r>
            <a:endParaRPr lang="en-US" sz="1200" dirty="0"/>
          </a:p>
          <a:p>
            <a:endParaRPr lang="en-US" sz="1200" dirty="0" smtClean="0"/>
          </a:p>
          <a:p>
            <a:pPr marL="514350" indent="-514350">
              <a:buFont typeface="+mj-lt"/>
              <a:buAutoNum type="arabicPeriod" startAt="3"/>
            </a:pPr>
            <a:r>
              <a:rPr lang="en-IN" sz="2000" b="1" dirty="0"/>
              <a:t>Instantiation with </a:t>
            </a:r>
            <a:r>
              <a:rPr lang="en-IN" sz="2000" b="1" dirty="0" smtClean="0"/>
              <a:t>an </a:t>
            </a:r>
            <a:r>
              <a:rPr lang="en-IN" sz="2000" b="1" dirty="0" smtClean="0">
                <a:solidFill>
                  <a:srgbClr val="FF0000"/>
                </a:solidFill>
              </a:rPr>
              <a:t>instance </a:t>
            </a:r>
            <a:r>
              <a:rPr lang="en-IN" sz="2000" b="1" dirty="0">
                <a:solidFill>
                  <a:srgbClr val="FF0000"/>
                </a:solidFill>
              </a:rPr>
              <a:t>factory method</a:t>
            </a:r>
          </a:p>
          <a:p>
            <a:endParaRPr lang="en-US" sz="1200" dirty="0" smtClean="0"/>
          </a:p>
          <a:p>
            <a:r>
              <a:rPr lang="en-IN" sz="1200" dirty="0"/>
              <a:t>&lt;!-- dbServiceLocator --&gt;</a:t>
            </a:r>
          </a:p>
          <a:p>
            <a:r>
              <a:rPr lang="en-IN" sz="1200" dirty="0"/>
              <a:t>&lt;bean id=</a:t>
            </a:r>
            <a:r>
              <a:rPr lang="en-IN" sz="1200" i="1" dirty="0"/>
              <a:t>"</a:t>
            </a:r>
            <a:r>
              <a:rPr lang="en-IN" sz="1200" b="1" i="1" dirty="0">
                <a:solidFill>
                  <a:srgbClr val="FF0000"/>
                </a:solidFill>
              </a:rPr>
              <a:t>dbServiceLocator</a:t>
            </a:r>
            <a:r>
              <a:rPr lang="en-IN" sz="1200" i="1" dirty="0"/>
              <a:t>"</a:t>
            </a:r>
          </a:p>
          <a:p>
            <a:r>
              <a:rPr lang="en-IN" sz="1200" b="1" dirty="0"/>
              <a:t>class</a:t>
            </a:r>
            <a:r>
              <a:rPr lang="en-IN" sz="1200" dirty="0"/>
              <a:t>=</a:t>
            </a:r>
            <a:r>
              <a:rPr lang="en-IN" sz="1200" i="1" dirty="0"/>
              <a:t>"com.springtraining.springbeanfactory.instantiation3.InstancePaymentDBService"&gt;&lt;/bean&gt;</a:t>
            </a:r>
          </a:p>
          <a:p>
            <a:endParaRPr lang="en-IN" sz="1200" dirty="0"/>
          </a:p>
          <a:p>
            <a:r>
              <a:rPr lang="en-IN" sz="1200" dirty="0"/>
              <a:t>&lt;!-- the bean to be created via the Instance factory bean --&gt;</a:t>
            </a:r>
          </a:p>
          <a:p>
            <a:r>
              <a:rPr lang="en-IN" sz="1200" dirty="0"/>
              <a:t>&lt;bean id=</a:t>
            </a:r>
            <a:r>
              <a:rPr lang="en-IN" sz="1200" i="1" dirty="0"/>
              <a:t>"paymentDBSvc" </a:t>
            </a:r>
            <a:endParaRPr lang="en-IN" sz="1200" i="1" dirty="0" smtClean="0"/>
          </a:p>
          <a:p>
            <a:r>
              <a:rPr lang="en-IN" sz="1200" i="1" dirty="0"/>
              <a:t>	</a:t>
            </a:r>
            <a:r>
              <a:rPr lang="en-IN" sz="1200" i="1" dirty="0" smtClean="0"/>
              <a:t>      </a:t>
            </a:r>
            <a:r>
              <a:rPr lang="en-IN" sz="1200" b="1" i="1" dirty="0" smtClean="0">
                <a:solidFill>
                  <a:srgbClr val="FF0000"/>
                </a:solidFill>
              </a:rPr>
              <a:t>factory-bean</a:t>
            </a:r>
            <a:r>
              <a:rPr lang="en-IN" sz="1200" i="1" dirty="0"/>
              <a:t>="</a:t>
            </a:r>
            <a:r>
              <a:rPr lang="en-IN" sz="1200" b="1" i="1" dirty="0">
                <a:solidFill>
                  <a:srgbClr val="FF0000"/>
                </a:solidFill>
              </a:rPr>
              <a:t>dbServiceLocator</a:t>
            </a:r>
            <a:r>
              <a:rPr lang="en-IN" sz="1200" i="1" dirty="0"/>
              <a:t>"</a:t>
            </a:r>
          </a:p>
          <a:p>
            <a:r>
              <a:rPr lang="en-IN" sz="1200" dirty="0" smtClean="0"/>
              <a:t>		</a:t>
            </a:r>
            <a:r>
              <a:rPr lang="en-IN" sz="1200" b="1" dirty="0" smtClean="0">
                <a:solidFill>
                  <a:srgbClr val="FF0000"/>
                </a:solidFill>
              </a:rPr>
              <a:t>factory-method</a:t>
            </a:r>
            <a:r>
              <a:rPr lang="en-IN" sz="1200" dirty="0"/>
              <a:t>=</a:t>
            </a:r>
            <a:r>
              <a:rPr lang="en-IN" sz="1200" i="1" dirty="0"/>
              <a:t>"createInstance" /&gt;</a:t>
            </a:r>
            <a:endParaRPr lang="en-US" sz="1200" dirty="0"/>
          </a:p>
        </p:txBody>
      </p:sp>
      <p:sp>
        <p:nvSpPr>
          <p:cNvPr id="4" name="Title 1"/>
          <p:cNvSpPr txBox="1">
            <a:spLocks/>
          </p:cNvSpPr>
          <p:nvPr/>
        </p:nvSpPr>
        <p:spPr>
          <a:xfrm>
            <a:off x="0" y="110956"/>
            <a:ext cx="9211576" cy="475751"/>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Instantiating Beans</a:t>
            </a:r>
            <a:endParaRPr lang="en-IN" dirty="0"/>
          </a:p>
        </p:txBody>
      </p:sp>
    </p:spTree>
    <p:extLst>
      <p:ext uri="{BB962C8B-B14F-4D97-AF65-F5344CB8AC3E}">
        <p14:creationId xmlns:p14="http://schemas.microsoft.com/office/powerpoint/2010/main" val="2645378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0" end="2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838679588"/>
              </p:ext>
            </p:extLst>
          </p:nvPr>
        </p:nvGraphicFramePr>
        <p:xfrm>
          <a:off x="1331640" y="1995686"/>
          <a:ext cx="6912768" cy="1242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253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7" dur="500"/>
                                        <p:tgtEl>
                                          <p:spTgt spid="3">
                                            <p:graphicEl>
                                              <a:dgm id="{F5034101-5B7D-4FE7-B47A-5A48CF39606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Managed beans Topics Cont.…</a:t>
            </a:r>
            <a:endParaRPr lang="en-IN" dirty="0"/>
          </a:p>
        </p:txBody>
      </p:sp>
      <p:graphicFrame>
        <p:nvGraphicFramePr>
          <p:cNvPr id="11" name="Diagram 10"/>
          <p:cNvGraphicFramePr/>
          <p:nvPr>
            <p:extLst>
              <p:ext uri="{D42A27DB-BD31-4B8C-83A1-F6EECF244321}">
                <p14:modId xmlns:p14="http://schemas.microsoft.com/office/powerpoint/2010/main" val="1216522535"/>
              </p:ext>
            </p:extLst>
          </p:nvPr>
        </p:nvGraphicFramePr>
        <p:xfrm>
          <a:off x="1115616" y="789553"/>
          <a:ext cx="7632848" cy="3942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935776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631" y="9394"/>
            <a:ext cx="9211576" cy="564134"/>
          </a:xfrm>
          <a:prstGeom prst="rect">
            <a:avLst/>
          </a:prstGeom>
        </p:spPr>
        <p:txBody>
          <a:bodyPr vert="horz" lIns="91440" tIns="45720" rIns="91440" bIns="45720" rtlCol="0" anchor="ctr">
            <a:normAutofit fontScale="85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a:t>Compound property names</a:t>
            </a:r>
          </a:p>
        </p:txBody>
      </p:sp>
      <p:sp>
        <p:nvSpPr>
          <p:cNvPr id="3" name="TextBox 2"/>
          <p:cNvSpPr txBox="1"/>
          <p:nvPr/>
        </p:nvSpPr>
        <p:spPr>
          <a:xfrm>
            <a:off x="905688" y="688435"/>
            <a:ext cx="8064896" cy="4401205"/>
          </a:xfrm>
          <a:prstGeom prst="rect">
            <a:avLst/>
          </a:prstGeom>
          <a:noFill/>
        </p:spPr>
        <p:txBody>
          <a:bodyPr wrap="square" rtlCol="0">
            <a:spAutoFit/>
          </a:bodyPr>
          <a:lstStyle/>
          <a:p>
            <a:r>
              <a:rPr lang="en-IN" sz="2000" dirty="0"/>
              <a:t>You can use compound or nested property names when you set bean properties, as long as all components of the path except the final property name are </a:t>
            </a:r>
            <a:r>
              <a:rPr lang="en-IN" sz="2000" dirty="0" smtClean="0"/>
              <a:t>not null</a:t>
            </a:r>
          </a:p>
          <a:p>
            <a:endParaRPr lang="en-IN" sz="2000" dirty="0" smtClean="0"/>
          </a:p>
          <a:p>
            <a:pPr fontAlgn="base"/>
            <a:r>
              <a:rPr lang="en-IN" sz="2000" dirty="0"/>
              <a:t>&lt;bean id="sample" class="sample.hello"&gt;</a:t>
            </a:r>
          </a:p>
          <a:p>
            <a:pPr fontAlgn="base"/>
            <a:r>
              <a:rPr lang="en-IN" sz="2000" dirty="0" smtClean="0"/>
              <a:t>	&lt;</a:t>
            </a:r>
            <a:r>
              <a:rPr lang="en-IN" sz="2000" dirty="0"/>
              <a:t>property name="</a:t>
            </a:r>
            <a:r>
              <a:rPr lang="en-IN" sz="2000" b="1" dirty="0"/>
              <a:t>a.b.c</a:t>
            </a:r>
            <a:r>
              <a:rPr lang="en-IN" sz="2000" dirty="0"/>
              <a:t>" value="12" /&gt;</a:t>
            </a:r>
          </a:p>
          <a:p>
            <a:pPr fontAlgn="base"/>
            <a:r>
              <a:rPr lang="en-IN" sz="2000" dirty="0"/>
              <a:t>&lt;/bean</a:t>
            </a:r>
            <a:r>
              <a:rPr lang="en-IN" sz="2000" dirty="0" smtClean="0"/>
              <a:t>&gt;</a:t>
            </a:r>
          </a:p>
          <a:p>
            <a:pPr fontAlgn="base"/>
            <a:r>
              <a:rPr lang="en-US" sz="2000" dirty="0"/>
              <a:t> </a:t>
            </a:r>
            <a:r>
              <a:rPr lang="en-US" sz="2000" dirty="0" smtClean="0"/>
              <a:t>= a.getB().setC(12);</a:t>
            </a:r>
          </a:p>
          <a:p>
            <a:pPr fontAlgn="base"/>
            <a:endParaRPr lang="en-IN" sz="2000" dirty="0" smtClean="0"/>
          </a:p>
          <a:p>
            <a:r>
              <a:rPr lang="en-IN" sz="1600" dirty="0" smtClean="0">
                <a:solidFill>
                  <a:srgbClr val="3F5FBF"/>
                </a:solidFill>
                <a:latin typeface="Arial Narrow"/>
              </a:rPr>
              <a:t>&lt;!-- </a:t>
            </a:r>
            <a:r>
              <a:rPr lang="en-IN" sz="1600" dirty="0">
                <a:solidFill>
                  <a:srgbClr val="3F5FBF"/>
                </a:solidFill>
                <a:latin typeface="Arial Narrow"/>
              </a:rPr>
              <a:t>Payment Service --&gt;</a:t>
            </a:r>
          </a:p>
          <a:p>
            <a:r>
              <a:rPr lang="en-IN" sz="1600" dirty="0">
                <a:solidFill>
                  <a:srgbClr val="008080"/>
                </a:solidFill>
                <a:latin typeface="Arial Narrow"/>
              </a:rPr>
              <a:t>&lt;</a:t>
            </a:r>
            <a:r>
              <a:rPr lang="en-IN" sz="1600" dirty="0">
                <a:solidFill>
                  <a:srgbClr val="3F7F7F"/>
                </a:solidFill>
                <a:latin typeface="Arial Narrow"/>
              </a:rPr>
              <a:t>bean </a:t>
            </a:r>
            <a:r>
              <a:rPr lang="en-IN" sz="1600" dirty="0">
                <a:solidFill>
                  <a:srgbClr val="7F007F"/>
                </a:solidFill>
                <a:latin typeface="Arial Narrow"/>
              </a:rPr>
              <a:t>id</a:t>
            </a:r>
            <a:r>
              <a:rPr lang="en-IN" sz="1600" dirty="0">
                <a:solidFill>
                  <a:srgbClr val="000000"/>
                </a:solidFill>
                <a:latin typeface="Arial Narrow"/>
              </a:rPr>
              <a:t>=</a:t>
            </a:r>
            <a:r>
              <a:rPr lang="en-IN" sz="1600" i="1" dirty="0">
                <a:solidFill>
                  <a:srgbClr val="2A00FF"/>
                </a:solidFill>
                <a:latin typeface="Arial Narrow"/>
              </a:rPr>
              <a:t>"payment" </a:t>
            </a:r>
            <a:r>
              <a:rPr lang="en-IN" sz="1600" i="1" dirty="0">
                <a:solidFill>
                  <a:srgbClr val="7F007F"/>
                </a:solidFill>
                <a:latin typeface="Arial Narrow"/>
              </a:rPr>
              <a:t>class</a:t>
            </a:r>
            <a:r>
              <a:rPr lang="en-IN" sz="1600" i="1" dirty="0">
                <a:solidFill>
                  <a:srgbClr val="000000"/>
                </a:solidFill>
                <a:latin typeface="Arial Narrow"/>
              </a:rPr>
              <a:t>=</a:t>
            </a:r>
            <a:r>
              <a:rPr lang="en-IN" sz="1600" i="1" dirty="0">
                <a:solidFill>
                  <a:srgbClr val="2A00FF"/>
                </a:solidFill>
                <a:latin typeface="Arial Narrow"/>
              </a:rPr>
              <a:t>"com.springtraining.spring.compoundproperty.Payment"</a:t>
            </a:r>
            <a:r>
              <a:rPr lang="en-IN" sz="1600" i="1" dirty="0">
                <a:solidFill>
                  <a:srgbClr val="008080"/>
                </a:solidFill>
                <a:latin typeface="Arial Narrow"/>
              </a:rPr>
              <a:t>&gt;</a:t>
            </a:r>
          </a:p>
          <a:p>
            <a:r>
              <a:rPr lang="en-IN" sz="1600" dirty="0">
                <a:solidFill>
                  <a:srgbClr val="008080"/>
                </a:solidFill>
                <a:latin typeface="Arial Narrow"/>
              </a:rPr>
              <a:t>&lt;</a:t>
            </a:r>
            <a:r>
              <a:rPr lang="en-IN" sz="1600" dirty="0">
                <a:solidFill>
                  <a:srgbClr val="3F7F7F"/>
                </a:solidFill>
                <a:latin typeface="Arial Narrow"/>
              </a:rPr>
              <a:t>property </a:t>
            </a:r>
            <a:r>
              <a:rPr lang="en-IN" sz="1600" dirty="0">
                <a:solidFill>
                  <a:srgbClr val="7F007F"/>
                </a:solidFill>
                <a:latin typeface="Arial Narrow"/>
              </a:rPr>
              <a:t>name</a:t>
            </a:r>
            <a:r>
              <a:rPr lang="en-IN" sz="1600" dirty="0">
                <a:solidFill>
                  <a:srgbClr val="000000"/>
                </a:solidFill>
                <a:latin typeface="Arial Narrow"/>
              </a:rPr>
              <a:t>=</a:t>
            </a:r>
            <a:r>
              <a:rPr lang="en-IN" sz="1600" i="1" dirty="0">
                <a:solidFill>
                  <a:srgbClr val="2A00FF"/>
                </a:solidFill>
                <a:latin typeface="Arial Narrow"/>
              </a:rPr>
              <a:t>"savingsAccount" </a:t>
            </a:r>
            <a:r>
              <a:rPr lang="en-IN" sz="1600" i="1" dirty="0">
                <a:solidFill>
                  <a:srgbClr val="7F007F"/>
                </a:solidFill>
                <a:latin typeface="Arial Narrow"/>
              </a:rPr>
              <a:t>ref</a:t>
            </a:r>
            <a:r>
              <a:rPr lang="en-IN" sz="1600" i="1" dirty="0">
                <a:solidFill>
                  <a:srgbClr val="000000"/>
                </a:solidFill>
                <a:latin typeface="Arial Narrow"/>
              </a:rPr>
              <a:t>=</a:t>
            </a:r>
            <a:r>
              <a:rPr lang="en-IN" sz="1600" i="1" dirty="0">
                <a:solidFill>
                  <a:srgbClr val="2A00FF"/>
                </a:solidFill>
                <a:latin typeface="Arial Narrow"/>
              </a:rPr>
              <a:t>"acc"</a:t>
            </a:r>
            <a:r>
              <a:rPr lang="en-IN" sz="1600" i="1" dirty="0">
                <a:solidFill>
                  <a:srgbClr val="008080"/>
                </a:solidFill>
                <a:latin typeface="Arial Narrow"/>
              </a:rPr>
              <a:t>/&gt;</a:t>
            </a:r>
          </a:p>
          <a:p>
            <a:r>
              <a:rPr lang="en-IN" sz="1600" dirty="0">
                <a:solidFill>
                  <a:srgbClr val="008080"/>
                </a:solidFill>
                <a:latin typeface="Arial Narrow"/>
              </a:rPr>
              <a:t>&lt;</a:t>
            </a:r>
            <a:r>
              <a:rPr lang="en-IN" sz="1600" dirty="0">
                <a:solidFill>
                  <a:srgbClr val="3F7F7F"/>
                </a:solidFill>
                <a:latin typeface="Arial Narrow"/>
              </a:rPr>
              <a:t>property </a:t>
            </a:r>
            <a:r>
              <a:rPr lang="en-IN" sz="1600" dirty="0">
                <a:solidFill>
                  <a:srgbClr val="7F007F"/>
                </a:solidFill>
                <a:latin typeface="Arial Narrow"/>
              </a:rPr>
              <a:t>name</a:t>
            </a:r>
            <a:r>
              <a:rPr lang="en-IN" sz="1600" dirty="0">
                <a:solidFill>
                  <a:srgbClr val="000000"/>
                </a:solidFill>
                <a:latin typeface="Arial Narrow"/>
              </a:rPr>
              <a:t>=</a:t>
            </a:r>
            <a:r>
              <a:rPr lang="en-IN" sz="1600" i="1" dirty="0">
                <a:solidFill>
                  <a:srgbClr val="2A00FF"/>
                </a:solidFill>
                <a:latin typeface="Arial Narrow"/>
              </a:rPr>
              <a:t>"savingsAccount.accountNumber" </a:t>
            </a:r>
            <a:r>
              <a:rPr lang="en-IN" sz="1600" i="1" dirty="0">
                <a:solidFill>
                  <a:srgbClr val="7F007F"/>
                </a:solidFill>
                <a:latin typeface="Arial Narrow"/>
              </a:rPr>
              <a:t>value</a:t>
            </a:r>
            <a:r>
              <a:rPr lang="en-IN" sz="1600" i="1" dirty="0">
                <a:solidFill>
                  <a:srgbClr val="000000"/>
                </a:solidFill>
                <a:latin typeface="Arial Narrow"/>
              </a:rPr>
              <a:t>=</a:t>
            </a:r>
            <a:r>
              <a:rPr lang="en-IN" sz="1600" i="1" dirty="0">
                <a:solidFill>
                  <a:srgbClr val="2A00FF"/>
                </a:solidFill>
                <a:latin typeface="Arial Narrow"/>
              </a:rPr>
              <a:t>"XYZ"</a:t>
            </a:r>
            <a:r>
              <a:rPr lang="en-IN" sz="1600" i="1" dirty="0">
                <a:solidFill>
                  <a:srgbClr val="008080"/>
                </a:solidFill>
                <a:latin typeface="Arial Narrow"/>
              </a:rPr>
              <a:t>/&gt;</a:t>
            </a:r>
          </a:p>
          <a:p>
            <a:r>
              <a:rPr lang="en-IN" sz="1600" dirty="0">
                <a:solidFill>
                  <a:srgbClr val="008080"/>
                </a:solidFill>
                <a:latin typeface="Arial Narrow"/>
              </a:rPr>
              <a:t>&lt;/</a:t>
            </a:r>
            <a:r>
              <a:rPr lang="en-IN" sz="1600" dirty="0">
                <a:solidFill>
                  <a:srgbClr val="3F7F7F"/>
                </a:solidFill>
                <a:latin typeface="Arial Narrow"/>
              </a:rPr>
              <a:t>bean</a:t>
            </a:r>
            <a:r>
              <a:rPr lang="en-IN" sz="1600" dirty="0">
                <a:solidFill>
                  <a:srgbClr val="008080"/>
                </a:solidFill>
                <a:latin typeface="Arial Narrow"/>
              </a:rPr>
              <a:t>&gt;</a:t>
            </a:r>
            <a:endParaRPr lang="en-US" sz="1600" dirty="0"/>
          </a:p>
          <a:p>
            <a:pPr fontAlgn="base"/>
            <a:endParaRPr lang="en-IN" sz="2000" dirty="0"/>
          </a:p>
        </p:txBody>
      </p:sp>
    </p:spTree>
    <p:extLst>
      <p:ext uri="{BB962C8B-B14F-4D97-AF65-F5344CB8AC3E}">
        <p14:creationId xmlns:p14="http://schemas.microsoft.com/office/powerpoint/2010/main" val="4003550076"/>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2631" y="9394"/>
            <a:ext cx="9211576" cy="618140"/>
          </a:xfrm>
          <a:prstGeom prst="rect">
            <a:avLst/>
          </a:prstGeom>
        </p:spPr>
        <p:txBody>
          <a:bodyPr vert="horz" lIns="91440" tIns="45720" rIns="91440" bIns="45720" rtlCol="0" anchor="ctr">
            <a:normAutofit fontScale="925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Injecting Null </a:t>
            </a:r>
            <a:r>
              <a:rPr lang="en-IN" dirty="0"/>
              <a:t>and </a:t>
            </a:r>
            <a:r>
              <a:rPr lang="en-IN" dirty="0" smtClean="0"/>
              <a:t>empty</a:t>
            </a:r>
            <a:endParaRPr lang="en-IN" dirty="0"/>
          </a:p>
        </p:txBody>
      </p:sp>
      <p:sp>
        <p:nvSpPr>
          <p:cNvPr id="4" name="TextBox 3"/>
          <p:cNvSpPr txBox="1"/>
          <p:nvPr/>
        </p:nvSpPr>
        <p:spPr>
          <a:xfrm>
            <a:off x="971600" y="789552"/>
            <a:ext cx="7776864" cy="4308872"/>
          </a:xfrm>
          <a:prstGeom prst="rect">
            <a:avLst/>
          </a:prstGeom>
          <a:noFill/>
        </p:spPr>
        <p:txBody>
          <a:bodyPr wrap="square" rtlCol="0">
            <a:spAutoFit/>
          </a:bodyPr>
          <a:lstStyle/>
          <a:p>
            <a:r>
              <a:rPr lang="en-IN" sz="1600" dirty="0"/>
              <a:t>Spring treats empty arguments for properties </a:t>
            </a:r>
            <a:r>
              <a:rPr lang="en-IN" sz="1600" dirty="0" smtClean="0"/>
              <a:t>as </a:t>
            </a:r>
            <a:r>
              <a:rPr lang="en-IN" sz="1600" dirty="0"/>
              <a:t>empty </a:t>
            </a:r>
            <a:r>
              <a:rPr lang="en-IN" sz="1600" dirty="0" smtClean="0"/>
              <a:t>Strings</a:t>
            </a:r>
          </a:p>
          <a:p>
            <a:endParaRPr lang="en-US" sz="1600" dirty="0" smtClean="0"/>
          </a:p>
          <a:p>
            <a:pPr marL="457200" indent="-457200">
              <a:buFont typeface="Wingdings" pitchFamily="2" charset="2"/>
              <a:buChar char="q"/>
            </a:pPr>
            <a:r>
              <a:rPr lang="en-US" sz="2000" b="1" dirty="0"/>
              <a:t>String</a:t>
            </a:r>
          </a:p>
          <a:p>
            <a:r>
              <a:rPr lang="en-US" sz="1600" dirty="0" smtClean="0"/>
              <a:t> </a:t>
            </a:r>
            <a:endParaRPr lang="en-IN" sz="1600" dirty="0" smtClean="0"/>
          </a:p>
          <a:p>
            <a:r>
              <a:rPr lang="en-IN" sz="1600" dirty="0" smtClean="0"/>
              <a:t>&lt;</a:t>
            </a:r>
            <a:r>
              <a:rPr lang="en-IN" sz="1600" dirty="0"/>
              <a:t>bean class</a:t>
            </a:r>
            <a:r>
              <a:rPr lang="en-IN" sz="1600" dirty="0" smtClean="0"/>
              <a:t>=“</a:t>
            </a:r>
            <a:r>
              <a:rPr lang="en-IN" sz="1600" i="1" dirty="0" smtClean="0"/>
              <a:t>savingsAccount</a:t>
            </a:r>
            <a:r>
              <a:rPr lang="en-IN" sz="1600" dirty="0" smtClean="0"/>
              <a:t>"&gt; </a:t>
            </a:r>
            <a:r>
              <a:rPr lang="en-IN" sz="1600" dirty="0"/>
              <a:t>&lt;property name</a:t>
            </a:r>
            <a:r>
              <a:rPr lang="en-IN" sz="1600" dirty="0" smtClean="0"/>
              <a:t>="</a:t>
            </a:r>
            <a:r>
              <a:rPr lang="en-IN" sz="1600" i="1" dirty="0"/>
              <a:t>accountNumber</a:t>
            </a:r>
            <a:r>
              <a:rPr lang="en-IN" sz="1600" dirty="0" smtClean="0"/>
              <a:t>" </a:t>
            </a:r>
            <a:r>
              <a:rPr lang="en-IN" sz="1600" b="1" dirty="0">
                <a:solidFill>
                  <a:srgbClr val="00BC00"/>
                </a:solidFill>
              </a:rPr>
              <a:t>value</a:t>
            </a:r>
            <a:r>
              <a:rPr lang="en-IN" sz="1600" b="1" dirty="0" smtClean="0">
                <a:solidFill>
                  <a:srgbClr val="00BC00"/>
                </a:solidFill>
              </a:rPr>
              <a:t>=""</a:t>
            </a:r>
            <a:r>
              <a:rPr lang="en-IN" sz="1600" dirty="0" smtClean="0"/>
              <a:t>/&gt; &lt;/bean&gt;</a:t>
            </a:r>
            <a:endParaRPr lang="en-US" sz="1600" dirty="0"/>
          </a:p>
          <a:p>
            <a:r>
              <a:rPr lang="en-IN" sz="1600" i="1" dirty="0" smtClean="0"/>
              <a:t>savingsAccount.</a:t>
            </a:r>
            <a:r>
              <a:rPr lang="en-IN" sz="1600" dirty="0"/>
              <a:t> setAccountNumber</a:t>
            </a:r>
            <a:r>
              <a:rPr lang="en-IN" sz="1600" dirty="0" smtClean="0"/>
              <a:t>("");</a:t>
            </a:r>
          </a:p>
          <a:p>
            <a:endParaRPr lang="en-US" sz="1600" dirty="0" smtClean="0"/>
          </a:p>
          <a:p>
            <a:r>
              <a:rPr lang="en-IN" sz="1600" dirty="0">
                <a:solidFill>
                  <a:srgbClr val="FF0000"/>
                </a:solidFill>
              </a:rPr>
              <a:t>&lt;bean class=“</a:t>
            </a:r>
            <a:r>
              <a:rPr lang="en-IN" sz="1600" i="1" dirty="0">
                <a:solidFill>
                  <a:srgbClr val="FF0000"/>
                </a:solidFill>
              </a:rPr>
              <a:t>savingsAccount</a:t>
            </a:r>
            <a:r>
              <a:rPr lang="en-IN" sz="1600" dirty="0">
                <a:solidFill>
                  <a:srgbClr val="FF0000"/>
                </a:solidFill>
              </a:rPr>
              <a:t>"&gt; &lt;property name="</a:t>
            </a:r>
            <a:r>
              <a:rPr lang="en-IN" sz="1600" i="1" dirty="0">
                <a:solidFill>
                  <a:srgbClr val="FF0000"/>
                </a:solidFill>
              </a:rPr>
              <a:t>accountNumber</a:t>
            </a:r>
            <a:r>
              <a:rPr lang="en-IN" sz="1600" dirty="0" smtClean="0">
                <a:solidFill>
                  <a:srgbClr val="FF0000"/>
                </a:solidFill>
              </a:rPr>
              <a:t>"/&gt; </a:t>
            </a:r>
            <a:r>
              <a:rPr lang="en-IN" sz="1600" dirty="0">
                <a:solidFill>
                  <a:srgbClr val="FF0000"/>
                </a:solidFill>
              </a:rPr>
              <a:t>&lt;/bean</a:t>
            </a:r>
            <a:r>
              <a:rPr lang="en-IN" sz="1600" dirty="0" smtClean="0">
                <a:solidFill>
                  <a:srgbClr val="FF0000"/>
                </a:solidFill>
              </a:rPr>
              <a:t>&gt;</a:t>
            </a:r>
            <a:r>
              <a:rPr lang="en-US" sz="1600" dirty="0" smtClean="0">
                <a:solidFill>
                  <a:srgbClr val="FF0000"/>
                </a:solidFill>
              </a:rPr>
              <a:t> -&gt; Will be a runtime error “</a:t>
            </a:r>
            <a:r>
              <a:rPr lang="en-IN" sz="1600" dirty="0">
                <a:solidFill>
                  <a:srgbClr val="FF0000"/>
                </a:solidFill>
              </a:rPr>
              <a:t>must specify a ref or value</a:t>
            </a:r>
            <a:r>
              <a:rPr lang="en-US" sz="1600" dirty="0" smtClean="0">
                <a:solidFill>
                  <a:srgbClr val="FF0000"/>
                </a:solidFill>
              </a:rPr>
              <a:t>”</a:t>
            </a:r>
          </a:p>
          <a:p>
            <a:endParaRPr lang="en-US" sz="1600" dirty="0" smtClean="0"/>
          </a:p>
          <a:p>
            <a:pPr marL="457200" indent="-457200">
              <a:buFont typeface="Wingdings" pitchFamily="2" charset="2"/>
              <a:buChar char="q"/>
            </a:pPr>
            <a:r>
              <a:rPr lang="en-US" sz="2000" b="1" dirty="0"/>
              <a:t>NULL</a:t>
            </a:r>
          </a:p>
          <a:p>
            <a:endParaRPr lang="en-US" sz="1600" dirty="0"/>
          </a:p>
          <a:p>
            <a:r>
              <a:rPr lang="en-IN" sz="1600" dirty="0"/>
              <a:t>&lt;bean class</a:t>
            </a:r>
            <a:r>
              <a:rPr lang="en-IN" sz="1600" dirty="0" smtClean="0"/>
              <a:t>="</a:t>
            </a:r>
            <a:r>
              <a:rPr lang="en-IN" sz="1600" i="1" dirty="0"/>
              <a:t> savingsAccount </a:t>
            </a:r>
            <a:r>
              <a:rPr lang="en-IN" sz="1600" dirty="0" smtClean="0"/>
              <a:t>"&gt; </a:t>
            </a:r>
          </a:p>
          <a:p>
            <a:r>
              <a:rPr lang="en-IN" sz="1600" dirty="0" smtClean="0"/>
              <a:t>&lt;</a:t>
            </a:r>
            <a:r>
              <a:rPr lang="en-IN" sz="1600" dirty="0"/>
              <a:t>property name</a:t>
            </a:r>
            <a:r>
              <a:rPr lang="en-IN" sz="1600" dirty="0" smtClean="0"/>
              <a:t>="</a:t>
            </a:r>
            <a:r>
              <a:rPr lang="en-IN" sz="1600" i="1" dirty="0"/>
              <a:t> accountNumber </a:t>
            </a:r>
            <a:r>
              <a:rPr lang="en-IN" sz="1600" dirty="0" smtClean="0"/>
              <a:t>"&gt; </a:t>
            </a:r>
            <a:r>
              <a:rPr lang="en-IN" sz="1600" b="1" dirty="0" smtClean="0">
                <a:solidFill>
                  <a:srgbClr val="FF0000"/>
                </a:solidFill>
              </a:rPr>
              <a:t>&lt;</a:t>
            </a:r>
            <a:r>
              <a:rPr lang="en-IN" sz="1600" b="1" dirty="0">
                <a:solidFill>
                  <a:srgbClr val="FF0000"/>
                </a:solidFill>
              </a:rPr>
              <a:t>null</a:t>
            </a:r>
            <a:r>
              <a:rPr lang="en-IN" sz="1600" b="1" dirty="0" smtClean="0">
                <a:solidFill>
                  <a:srgbClr val="FF0000"/>
                </a:solidFill>
              </a:rPr>
              <a:t>/&gt;</a:t>
            </a:r>
            <a:r>
              <a:rPr lang="en-IN" sz="1600" dirty="0" smtClean="0"/>
              <a:t> &lt;/</a:t>
            </a:r>
            <a:r>
              <a:rPr lang="en-IN" sz="1600" dirty="0"/>
              <a:t>property&gt; </a:t>
            </a:r>
            <a:endParaRPr lang="en-IN" sz="1600" dirty="0" smtClean="0"/>
          </a:p>
          <a:p>
            <a:r>
              <a:rPr lang="en-IN" sz="1600" dirty="0" smtClean="0"/>
              <a:t>&lt;/</a:t>
            </a:r>
            <a:r>
              <a:rPr lang="en-IN" sz="1600" dirty="0"/>
              <a:t>bean</a:t>
            </a:r>
            <a:r>
              <a:rPr lang="en-IN" sz="1600" dirty="0" smtClean="0"/>
              <a:t>&gt;</a:t>
            </a:r>
            <a:endParaRPr lang="en-US" sz="1600" dirty="0"/>
          </a:p>
          <a:p>
            <a:r>
              <a:rPr lang="en-IN" sz="1600" i="1" dirty="0"/>
              <a:t>savingsAccount.</a:t>
            </a:r>
            <a:r>
              <a:rPr lang="en-IN" sz="1600" dirty="0"/>
              <a:t> </a:t>
            </a:r>
            <a:r>
              <a:rPr lang="en-IN" sz="1600" dirty="0" smtClean="0"/>
              <a:t>setAccountNumber(null);</a:t>
            </a:r>
            <a:endParaRPr lang="en-IN" sz="1600" dirty="0"/>
          </a:p>
        </p:txBody>
      </p:sp>
    </p:spTree>
    <p:extLst>
      <p:ext uri="{BB962C8B-B14F-4D97-AF65-F5344CB8AC3E}">
        <p14:creationId xmlns:p14="http://schemas.microsoft.com/office/powerpoint/2010/main" val="47121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11524233"/>
              </p:ext>
            </p:extLst>
          </p:nvPr>
        </p:nvGraphicFramePr>
        <p:xfrm>
          <a:off x="1691680" y="627534"/>
          <a:ext cx="7069088" cy="227858"/>
        </p:xfrm>
        <a:graphic>
          <a:graphicData uri="http://schemas.openxmlformats.org/drawingml/2006/table">
            <a:tbl>
              <a:tblPr/>
              <a:tblGrid>
                <a:gridCol w="3534544"/>
                <a:gridCol w="3534544"/>
              </a:tblGrid>
              <a:tr h="227858">
                <a:tc>
                  <a:txBody>
                    <a:bodyPr/>
                    <a:lstStyle/>
                    <a:p>
                      <a:endParaRPr lang="en-IN" sz="1100"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just"/>
                      <a:endParaRPr lang="en-IN" sz="1100"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r>
            </a:tbl>
          </a:graphicData>
        </a:graphic>
      </p:graphicFrame>
      <p:sp>
        <p:nvSpPr>
          <p:cNvPr id="3" name="Title 1"/>
          <p:cNvSpPr txBox="1">
            <a:spLocks/>
          </p:cNvSpPr>
          <p:nvPr/>
        </p:nvSpPr>
        <p:spPr>
          <a:xfrm>
            <a:off x="307996" y="-92546"/>
            <a:ext cx="9211576" cy="726152"/>
          </a:xfrm>
          <a:prstGeom prst="rect">
            <a:avLst/>
          </a:prstGeom>
        </p:spPr>
        <p:txBody>
          <a:bodyPr vert="horz" lIns="91440" tIns="45720" rIns="91440" bIns="45720" rtlCol="0" anchor="ctr">
            <a:normAutofit lnSpcReduction="1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 </a:t>
            </a:r>
            <a:r>
              <a:rPr lang="en-IN" dirty="0"/>
              <a:t>XML shortcut with the p-namespace</a:t>
            </a:r>
          </a:p>
        </p:txBody>
      </p:sp>
      <p:sp>
        <p:nvSpPr>
          <p:cNvPr id="4" name="TextBox 3"/>
          <p:cNvSpPr txBox="1"/>
          <p:nvPr/>
        </p:nvSpPr>
        <p:spPr>
          <a:xfrm>
            <a:off x="683568" y="514383"/>
            <a:ext cx="8460432" cy="4616648"/>
          </a:xfrm>
          <a:prstGeom prst="rect">
            <a:avLst/>
          </a:prstGeom>
          <a:noFill/>
        </p:spPr>
        <p:txBody>
          <a:bodyPr wrap="square" rtlCol="0">
            <a:spAutoFit/>
          </a:bodyPr>
          <a:lstStyle/>
          <a:p>
            <a:r>
              <a:rPr lang="en-IN" sz="1400" dirty="0" smtClean="0"/>
              <a:t>The </a:t>
            </a:r>
            <a:r>
              <a:rPr lang="en-IN" sz="1400" b="1" dirty="0"/>
              <a:t>p-namespace</a:t>
            </a:r>
            <a:r>
              <a:rPr lang="en-IN" sz="1400" dirty="0"/>
              <a:t> enables </a:t>
            </a:r>
            <a:r>
              <a:rPr lang="en-IN" sz="1400" dirty="0" smtClean="0"/>
              <a:t>us to </a:t>
            </a:r>
            <a:r>
              <a:rPr lang="en-IN" sz="1400" b="1" dirty="0"/>
              <a:t>use the bean element's attributes</a:t>
            </a:r>
            <a:r>
              <a:rPr lang="en-IN" sz="1400" dirty="0"/>
              <a:t>, </a:t>
            </a:r>
            <a:r>
              <a:rPr lang="en-IN" sz="1400" b="1" dirty="0"/>
              <a:t>instead of nested &lt;property/&gt; elements</a:t>
            </a:r>
            <a:r>
              <a:rPr lang="en-IN" sz="1400" dirty="0"/>
              <a:t>, to describe your property values and/or collaborating beans</a:t>
            </a:r>
            <a:r>
              <a:rPr lang="en-IN" sz="1400" dirty="0" smtClean="0"/>
              <a:t>.</a:t>
            </a:r>
          </a:p>
          <a:p>
            <a:endParaRPr lang="en-IN" sz="1400" dirty="0" smtClean="0"/>
          </a:p>
          <a:p>
            <a:r>
              <a:rPr lang="en-IN" sz="1400" dirty="0" smtClean="0"/>
              <a:t>&lt;</a:t>
            </a:r>
            <a:r>
              <a:rPr lang="en-IN" sz="1400" dirty="0"/>
              <a:t>beans xmlns="http://www.springframework.org/schema/beans"</a:t>
            </a:r>
          </a:p>
          <a:p>
            <a:r>
              <a:rPr lang="en-IN" sz="1400" dirty="0"/>
              <a:t>    xmlns:xsi="http://www.w3.org/2001/XMLSchema-instance"</a:t>
            </a:r>
          </a:p>
          <a:p>
            <a:r>
              <a:rPr lang="en-IN" sz="1400" dirty="0"/>
              <a:t>    xmlns:p="http://www.springframework.org/schema/p"</a:t>
            </a:r>
          </a:p>
          <a:p>
            <a:r>
              <a:rPr lang="en-IN" sz="1400" dirty="0"/>
              <a:t>    xsi:schemaLocation="http://www.springframework.org/schema/beans</a:t>
            </a:r>
          </a:p>
          <a:p>
            <a:r>
              <a:rPr lang="en-IN" sz="1400" dirty="0"/>
              <a:t>        http://www.springframework.org/schema/beans/spring-beans-3.0.xsd"&gt;</a:t>
            </a:r>
          </a:p>
          <a:p>
            <a:r>
              <a:rPr lang="en-IN" sz="1400" dirty="0"/>
              <a:t>    </a:t>
            </a:r>
          </a:p>
          <a:p>
            <a:r>
              <a:rPr lang="en-IN" sz="1400" dirty="0"/>
              <a:t>    &lt;bean name="</a:t>
            </a:r>
            <a:r>
              <a:rPr lang="en-IN" sz="1400" b="1" dirty="0"/>
              <a:t>john-classic</a:t>
            </a:r>
            <a:r>
              <a:rPr lang="en-IN" sz="1400" dirty="0"/>
              <a:t>" class="com.example.Person"&gt;</a:t>
            </a:r>
          </a:p>
          <a:p>
            <a:r>
              <a:rPr lang="en-IN" sz="1400" dirty="0"/>
              <a:t>        </a:t>
            </a:r>
            <a:r>
              <a:rPr lang="en-IN" sz="1400" b="1" dirty="0"/>
              <a:t>&lt;property name="name" value="John Doe"/&gt;</a:t>
            </a:r>
          </a:p>
          <a:p>
            <a:r>
              <a:rPr lang="en-IN" sz="1400" b="1" dirty="0"/>
              <a:t>        &lt;property name="spouse" ref="jane"/&gt;</a:t>
            </a:r>
          </a:p>
          <a:p>
            <a:r>
              <a:rPr lang="en-IN" sz="1400" dirty="0"/>
              <a:t>    &lt;/bean</a:t>
            </a:r>
            <a:r>
              <a:rPr lang="en-IN" sz="1400" dirty="0" smtClean="0"/>
              <a:t>&gt;</a:t>
            </a:r>
            <a:endParaRPr lang="en-IN" sz="1400" dirty="0"/>
          </a:p>
          <a:p>
            <a:r>
              <a:rPr lang="en-IN" sz="1400" dirty="0"/>
              <a:t>    &lt;bean name="jane" class="com.example.Person"&gt;</a:t>
            </a:r>
          </a:p>
          <a:p>
            <a:r>
              <a:rPr lang="en-IN" sz="1400" dirty="0"/>
              <a:t>        &lt;property name="name" value="Jane Doe"/&gt;</a:t>
            </a:r>
          </a:p>
          <a:p>
            <a:r>
              <a:rPr lang="en-IN" sz="1400" dirty="0"/>
              <a:t>    &lt;/bean</a:t>
            </a:r>
            <a:r>
              <a:rPr lang="en-IN" sz="1400" dirty="0" smtClean="0"/>
              <a:t>&gt;</a:t>
            </a:r>
          </a:p>
          <a:p>
            <a:endParaRPr lang="en-US" sz="1400" dirty="0"/>
          </a:p>
          <a:p>
            <a:r>
              <a:rPr lang="en-IN" sz="1400" dirty="0"/>
              <a:t> &lt;bean name="</a:t>
            </a:r>
            <a:r>
              <a:rPr lang="en-IN" sz="1400" b="1" dirty="0">
                <a:solidFill>
                  <a:srgbClr val="00BC00"/>
                </a:solidFill>
              </a:rPr>
              <a:t>john-modern</a:t>
            </a:r>
            <a:r>
              <a:rPr lang="en-IN" sz="1400" dirty="0"/>
              <a:t>" class="com.example.Person"</a:t>
            </a:r>
          </a:p>
          <a:p>
            <a:r>
              <a:rPr lang="en-IN" sz="1400" b="1" dirty="0">
                <a:solidFill>
                  <a:srgbClr val="00BC00"/>
                </a:solidFill>
              </a:rPr>
              <a:t>        p:name="John Doe"</a:t>
            </a:r>
          </a:p>
          <a:p>
            <a:r>
              <a:rPr lang="en-IN" sz="1400" b="1" dirty="0">
                <a:solidFill>
                  <a:srgbClr val="00BC00"/>
                </a:solidFill>
              </a:rPr>
              <a:t>        p:spouse-ref="jane"/&gt;</a:t>
            </a:r>
            <a:endParaRPr lang="en-IN" sz="1400" dirty="0">
              <a:solidFill>
                <a:srgbClr val="00BC00"/>
              </a:solidFill>
            </a:endParaRPr>
          </a:p>
          <a:p>
            <a:r>
              <a:rPr lang="en-IN" sz="1400" dirty="0"/>
              <a:t>&lt;/beans&gt;</a:t>
            </a:r>
          </a:p>
        </p:txBody>
      </p:sp>
    </p:spTree>
    <p:extLst>
      <p:ext uri="{BB962C8B-B14F-4D97-AF65-F5344CB8AC3E}">
        <p14:creationId xmlns:p14="http://schemas.microsoft.com/office/powerpoint/2010/main" val="3183646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631" y="9396"/>
            <a:ext cx="9211576" cy="546130"/>
          </a:xfrm>
          <a:prstGeom prst="rect">
            <a:avLst/>
          </a:prstGeom>
        </p:spPr>
        <p:txBody>
          <a:bodyPr vert="horz" lIns="91440" tIns="45720" rIns="91440" bIns="45720" rtlCol="0" anchor="ctr">
            <a:normAutofit fontScale="85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a:t>References to other </a:t>
            </a:r>
            <a:r>
              <a:rPr lang="en-IN" dirty="0" smtClean="0"/>
              <a:t>beans</a:t>
            </a:r>
            <a:endParaRPr lang="en-IN" dirty="0"/>
          </a:p>
        </p:txBody>
      </p:sp>
      <p:sp>
        <p:nvSpPr>
          <p:cNvPr id="6" name="TextBox 5"/>
          <p:cNvSpPr txBox="1"/>
          <p:nvPr/>
        </p:nvSpPr>
        <p:spPr>
          <a:xfrm>
            <a:off x="827586" y="735547"/>
            <a:ext cx="8105889" cy="4601260"/>
          </a:xfrm>
          <a:prstGeom prst="rect">
            <a:avLst/>
          </a:prstGeom>
          <a:noFill/>
        </p:spPr>
        <p:txBody>
          <a:bodyPr wrap="square" rtlCol="0">
            <a:spAutoFit/>
          </a:bodyPr>
          <a:lstStyle/>
          <a:p>
            <a:endParaRPr lang="en-US" sz="1600" dirty="0" smtClean="0"/>
          </a:p>
          <a:p>
            <a:pPr marL="514350" indent="-514350">
              <a:buFont typeface="+mj-lt"/>
              <a:buAutoNum type="arabicPeriod"/>
            </a:pPr>
            <a:r>
              <a:rPr lang="en-US" sz="2400" b="1" dirty="0" smtClean="0"/>
              <a:t>Name - ref</a:t>
            </a:r>
            <a:endParaRPr lang="en-US" sz="1600" dirty="0" smtClean="0"/>
          </a:p>
          <a:p>
            <a:r>
              <a:rPr lang="en-IN" sz="1600" dirty="0" smtClean="0"/>
              <a:t>&lt;</a:t>
            </a:r>
            <a:r>
              <a:rPr lang="en-IN" sz="1600" b="1" dirty="0"/>
              <a:t>property name</a:t>
            </a:r>
            <a:r>
              <a:rPr lang="en-IN" sz="1600" dirty="0"/>
              <a:t>=</a:t>
            </a:r>
            <a:r>
              <a:rPr lang="en-IN" sz="1600" i="1" dirty="0"/>
              <a:t>"savingsAccount" </a:t>
            </a:r>
            <a:r>
              <a:rPr lang="en-IN" sz="1600" b="1" i="1" dirty="0">
                <a:solidFill>
                  <a:srgbClr val="FF0000"/>
                </a:solidFill>
              </a:rPr>
              <a:t>ref</a:t>
            </a:r>
            <a:r>
              <a:rPr lang="en-IN" sz="1600" i="1" dirty="0"/>
              <a:t>="acc1"&gt;&lt;/property</a:t>
            </a:r>
            <a:r>
              <a:rPr lang="en-IN" sz="1600" i="1" dirty="0" smtClean="0"/>
              <a:t>&gt;</a:t>
            </a:r>
          </a:p>
          <a:p>
            <a:endParaRPr lang="en-IN" sz="1400" dirty="0" smtClean="0"/>
          </a:p>
          <a:p>
            <a:r>
              <a:rPr lang="en-IN" sz="1600" dirty="0" smtClean="0"/>
              <a:t>&lt;</a:t>
            </a:r>
            <a:r>
              <a:rPr lang="en-IN" sz="1600" dirty="0"/>
              <a:t>bean id=</a:t>
            </a:r>
            <a:r>
              <a:rPr lang="en-IN" sz="1600" i="1" dirty="0"/>
              <a:t>"</a:t>
            </a:r>
            <a:r>
              <a:rPr lang="en-IN" sz="1600" b="1" i="1" dirty="0" smtClean="0"/>
              <a:t>acc1</a:t>
            </a:r>
            <a:r>
              <a:rPr lang="en-IN" sz="1600" i="1" dirty="0" smtClean="0"/>
              <a:t>“ </a:t>
            </a:r>
            <a:r>
              <a:rPr lang="en-IN" sz="1600" dirty="0" smtClean="0"/>
              <a:t>class</a:t>
            </a:r>
            <a:r>
              <a:rPr lang="en-IN" sz="1600" dirty="0"/>
              <a:t>=</a:t>
            </a:r>
            <a:r>
              <a:rPr lang="en-IN" sz="1600" i="1" dirty="0"/>
              <a:t>"com.springtraining.spring.setterinjection.SavingsAccount"&gt;</a:t>
            </a:r>
          </a:p>
          <a:p>
            <a:pPr lvl="1"/>
            <a:r>
              <a:rPr lang="en-IN" sz="1600" dirty="0"/>
              <a:t>&lt;property name=</a:t>
            </a:r>
            <a:r>
              <a:rPr lang="en-IN" sz="1600" i="1" dirty="0"/>
              <a:t>"accountNumber" value="12345"&gt;&lt;/property&gt;</a:t>
            </a:r>
          </a:p>
          <a:p>
            <a:pPr lvl="1"/>
            <a:r>
              <a:rPr lang="en-IN" sz="1600" dirty="0"/>
              <a:t>&lt;property name=</a:t>
            </a:r>
            <a:r>
              <a:rPr lang="en-IN" sz="1600" i="1" dirty="0"/>
              <a:t>"customerName" value="MrX"&gt;&lt;/property&gt;</a:t>
            </a:r>
          </a:p>
          <a:p>
            <a:pPr lvl="1"/>
            <a:r>
              <a:rPr lang="en-IN" sz="1600" dirty="0"/>
              <a:t>&lt;property name=</a:t>
            </a:r>
            <a:r>
              <a:rPr lang="en-IN" sz="1600" i="1" dirty="0"/>
              <a:t>"dob" value="20/7/2013"&gt;&lt;/property&gt;</a:t>
            </a:r>
          </a:p>
          <a:p>
            <a:r>
              <a:rPr lang="en-IN" sz="1600" dirty="0"/>
              <a:t>&lt;/bean</a:t>
            </a:r>
            <a:r>
              <a:rPr lang="en-IN" sz="1600" dirty="0" smtClean="0"/>
              <a:t>&gt;</a:t>
            </a:r>
          </a:p>
          <a:p>
            <a:endParaRPr lang="en-US" sz="1600" dirty="0"/>
          </a:p>
          <a:p>
            <a:r>
              <a:rPr lang="en-US" sz="2400" b="1" dirty="0"/>
              <a:t>2. </a:t>
            </a:r>
            <a:r>
              <a:rPr lang="en-US" sz="2400" b="1" dirty="0" smtClean="0"/>
              <a:t>&lt;</a:t>
            </a:r>
            <a:r>
              <a:rPr lang="en-IN" sz="2400" dirty="0" smtClean="0"/>
              <a:t>ref bean/local/parent=”beanId”&gt;</a:t>
            </a:r>
            <a:endParaRPr lang="en-US" sz="2400" b="1" dirty="0"/>
          </a:p>
          <a:p>
            <a:endParaRPr lang="en-US" sz="1600" dirty="0"/>
          </a:p>
          <a:p>
            <a:r>
              <a:rPr lang="en-IN" sz="1400" b="1" dirty="0"/>
              <a:t>&lt;</a:t>
            </a:r>
            <a:r>
              <a:rPr lang="en-IN" sz="1400" b="1" dirty="0">
                <a:solidFill>
                  <a:srgbClr val="FF0000"/>
                </a:solidFill>
              </a:rPr>
              <a:t>ref bean</a:t>
            </a:r>
            <a:r>
              <a:rPr lang="en-IN" sz="1400" b="1" dirty="0" smtClean="0"/>
              <a:t>="</a:t>
            </a:r>
            <a:r>
              <a:rPr lang="en-IN" sz="1400" b="1" i="1" dirty="0"/>
              <a:t> </a:t>
            </a:r>
            <a:r>
              <a:rPr lang="en-IN" sz="1400" b="1" i="1" dirty="0" smtClean="0"/>
              <a:t>todaysDate</a:t>
            </a:r>
            <a:r>
              <a:rPr lang="en-IN" sz="1400" b="1" dirty="0" smtClean="0"/>
              <a:t>"/&gt;</a:t>
            </a:r>
          </a:p>
          <a:p>
            <a:endParaRPr lang="en-US" sz="1400" b="1" dirty="0"/>
          </a:p>
          <a:p>
            <a:r>
              <a:rPr lang="en-IN" sz="1400" b="1" dirty="0"/>
              <a:t>&lt;</a:t>
            </a:r>
            <a:r>
              <a:rPr lang="en-IN" sz="1400" b="1" dirty="0">
                <a:solidFill>
                  <a:srgbClr val="FF0000"/>
                </a:solidFill>
              </a:rPr>
              <a:t>ref local</a:t>
            </a:r>
            <a:r>
              <a:rPr lang="en-IN" sz="1400" b="1" dirty="0" smtClean="0"/>
              <a:t>="</a:t>
            </a:r>
            <a:r>
              <a:rPr lang="en-IN" sz="1400" b="1" i="1" dirty="0"/>
              <a:t> </a:t>
            </a:r>
            <a:r>
              <a:rPr lang="en-IN" sz="1400" b="1" i="1" dirty="0" smtClean="0"/>
              <a:t>paymentDBSvc</a:t>
            </a:r>
            <a:r>
              <a:rPr lang="en-IN" sz="1400" b="1" dirty="0" smtClean="0"/>
              <a:t>"/&gt;</a:t>
            </a:r>
          </a:p>
          <a:p>
            <a:endParaRPr lang="en-US" sz="1400" b="1" dirty="0"/>
          </a:p>
          <a:p>
            <a:r>
              <a:rPr lang="en-IN" sz="1400" b="1" dirty="0"/>
              <a:t>&lt;</a:t>
            </a:r>
            <a:r>
              <a:rPr lang="en-IN" sz="1400" b="1" dirty="0">
                <a:solidFill>
                  <a:srgbClr val="FF0000"/>
                </a:solidFill>
              </a:rPr>
              <a:t>ref parent</a:t>
            </a:r>
            <a:r>
              <a:rPr lang="en-IN" sz="1400" b="1" dirty="0"/>
              <a:t>=" </a:t>
            </a:r>
            <a:r>
              <a:rPr lang="en-IN" sz="1400" b="1" dirty="0" smtClean="0"/>
              <a:t>payment"/&gt;</a:t>
            </a:r>
            <a:endParaRPr lang="en-US" sz="1400" b="1" dirty="0"/>
          </a:p>
          <a:p>
            <a:endParaRPr lang="en-US" sz="1600" dirty="0"/>
          </a:p>
        </p:txBody>
      </p:sp>
    </p:spTree>
    <p:extLst>
      <p:ext uri="{BB962C8B-B14F-4D97-AF65-F5344CB8AC3E}">
        <p14:creationId xmlns:p14="http://schemas.microsoft.com/office/powerpoint/2010/main" val="3837953087"/>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631" y="9396"/>
            <a:ext cx="9211576" cy="618138"/>
          </a:xfrm>
          <a:prstGeom prst="rect">
            <a:avLst/>
          </a:prstGeom>
        </p:spPr>
        <p:txBody>
          <a:bodyPr vert="horz" lIns="91440" tIns="45720" rIns="91440" bIns="45720" rtlCol="0" anchor="ctr">
            <a:normAutofit fontScale="925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Inner Bean</a:t>
            </a:r>
            <a:endParaRPr lang="en-IN" dirty="0"/>
          </a:p>
        </p:txBody>
      </p:sp>
      <p:sp>
        <p:nvSpPr>
          <p:cNvPr id="2" name="TextBox 1"/>
          <p:cNvSpPr txBox="1"/>
          <p:nvPr/>
        </p:nvSpPr>
        <p:spPr>
          <a:xfrm>
            <a:off x="796369" y="627534"/>
            <a:ext cx="8321363" cy="4339650"/>
          </a:xfrm>
          <a:prstGeom prst="rect">
            <a:avLst/>
          </a:prstGeom>
          <a:noFill/>
        </p:spPr>
        <p:txBody>
          <a:bodyPr wrap="square" rtlCol="0">
            <a:spAutoFit/>
          </a:bodyPr>
          <a:lstStyle/>
          <a:p>
            <a:pPr marL="285750" indent="-285750">
              <a:buFont typeface="Wingdings" pitchFamily="2" charset="2"/>
              <a:buChar char="q"/>
            </a:pPr>
            <a:r>
              <a:rPr lang="en-IN" sz="2400" dirty="0" smtClean="0"/>
              <a:t>A</a:t>
            </a:r>
            <a:r>
              <a:rPr lang="en-IN" sz="2400" dirty="0"/>
              <a:t> </a:t>
            </a:r>
            <a:r>
              <a:rPr lang="en-IN" sz="2400" b="1" dirty="0">
                <a:solidFill>
                  <a:srgbClr val="FF0000"/>
                </a:solidFill>
              </a:rPr>
              <a:t>&lt;bean/&gt; element </a:t>
            </a:r>
            <a:r>
              <a:rPr lang="en-IN" sz="2400" b="1" dirty="0" smtClean="0">
                <a:solidFill>
                  <a:srgbClr val="FF0000"/>
                </a:solidFill>
              </a:rPr>
              <a:t>inside the</a:t>
            </a:r>
            <a:r>
              <a:rPr lang="en-IN" sz="2400" b="1" dirty="0">
                <a:solidFill>
                  <a:srgbClr val="FF0000"/>
                </a:solidFill>
              </a:rPr>
              <a:t> </a:t>
            </a:r>
            <a:r>
              <a:rPr lang="en-IN" sz="2400" b="1" dirty="0" smtClean="0">
                <a:solidFill>
                  <a:srgbClr val="FF0000"/>
                </a:solidFill>
              </a:rPr>
              <a:t>&lt;</a:t>
            </a:r>
            <a:r>
              <a:rPr lang="en-IN" sz="2400" b="1" dirty="0">
                <a:solidFill>
                  <a:srgbClr val="FF0000"/>
                </a:solidFill>
              </a:rPr>
              <a:t>property/&gt; or &lt;constructor-arg/&gt; elements </a:t>
            </a:r>
            <a:r>
              <a:rPr lang="en-IN" sz="2400" dirty="0"/>
              <a:t>defines a so-called </a:t>
            </a:r>
            <a:r>
              <a:rPr lang="en-IN" sz="2400" i="1" dirty="0"/>
              <a:t>inner bean</a:t>
            </a:r>
            <a:r>
              <a:rPr lang="en-IN" sz="2400" dirty="0" smtClean="0"/>
              <a:t>.</a:t>
            </a:r>
          </a:p>
          <a:p>
            <a:pPr marL="285750" indent="-285750">
              <a:buFont typeface="Wingdings" pitchFamily="2" charset="2"/>
              <a:buChar char="q"/>
            </a:pPr>
            <a:endParaRPr lang="en-US" sz="2400" dirty="0"/>
          </a:p>
          <a:p>
            <a:pPr marL="285750" indent="-285750">
              <a:buFont typeface="Wingdings" pitchFamily="2" charset="2"/>
              <a:buChar char="q"/>
            </a:pPr>
            <a:r>
              <a:rPr lang="en-IN" sz="2400" dirty="0"/>
              <a:t>An inner bean definition </a:t>
            </a:r>
            <a:r>
              <a:rPr lang="en-IN" sz="2400" b="1" dirty="0">
                <a:solidFill>
                  <a:srgbClr val="FF0000"/>
                </a:solidFill>
              </a:rPr>
              <a:t>does not require </a:t>
            </a:r>
            <a:r>
              <a:rPr lang="en-IN" sz="2400" dirty="0">
                <a:solidFill>
                  <a:srgbClr val="FF0000"/>
                </a:solidFill>
              </a:rPr>
              <a:t>a </a:t>
            </a:r>
            <a:r>
              <a:rPr lang="en-IN" sz="2400" dirty="0" smtClean="0">
                <a:solidFill>
                  <a:srgbClr val="FF0000"/>
                </a:solidFill>
              </a:rPr>
              <a:t>defined</a:t>
            </a:r>
          </a:p>
          <a:p>
            <a:r>
              <a:rPr lang="en-IN" sz="2400" dirty="0">
                <a:solidFill>
                  <a:srgbClr val="FF0000"/>
                </a:solidFill>
              </a:rPr>
              <a:t> </a:t>
            </a:r>
            <a:r>
              <a:rPr lang="en-IN" sz="2400" dirty="0" smtClean="0">
                <a:solidFill>
                  <a:srgbClr val="FF0000"/>
                </a:solidFill>
              </a:rPr>
              <a:t>   </a:t>
            </a:r>
            <a:r>
              <a:rPr lang="en-IN" sz="2400" b="1" dirty="0">
                <a:solidFill>
                  <a:srgbClr val="FF0000"/>
                </a:solidFill>
              </a:rPr>
              <a:t>id or name</a:t>
            </a:r>
            <a:r>
              <a:rPr lang="en-IN" sz="2400" dirty="0"/>
              <a:t>; the container ignores these values</a:t>
            </a:r>
            <a:r>
              <a:rPr lang="en-IN" sz="2400" dirty="0" smtClean="0"/>
              <a:t>.</a:t>
            </a:r>
          </a:p>
          <a:p>
            <a:pPr marL="285750" indent="-285750">
              <a:buFont typeface="Wingdings" pitchFamily="2" charset="2"/>
              <a:buChar char="q"/>
            </a:pPr>
            <a:endParaRPr lang="en-IN" sz="2400" dirty="0"/>
          </a:p>
          <a:p>
            <a:pPr marL="285750" indent="-285750">
              <a:buFont typeface="Wingdings" pitchFamily="2" charset="2"/>
              <a:buChar char="q"/>
            </a:pPr>
            <a:r>
              <a:rPr lang="en-IN" sz="2400" dirty="0" smtClean="0"/>
              <a:t> </a:t>
            </a:r>
            <a:r>
              <a:rPr lang="en-IN" sz="2400" dirty="0"/>
              <a:t>It also </a:t>
            </a:r>
            <a:r>
              <a:rPr lang="en-IN" sz="2400" b="1" dirty="0">
                <a:solidFill>
                  <a:srgbClr val="FF0000"/>
                </a:solidFill>
              </a:rPr>
              <a:t>ignores the scope flag</a:t>
            </a:r>
            <a:r>
              <a:rPr lang="en-IN" sz="2400" dirty="0"/>
              <a:t>. Inner beans are </a:t>
            </a:r>
            <a:r>
              <a:rPr lang="en-IN" sz="2400" i="1" dirty="0" smtClean="0"/>
              <a:t>always </a:t>
            </a:r>
            <a:r>
              <a:rPr lang="en-IN" sz="2400" dirty="0" smtClean="0"/>
              <a:t>anonymous </a:t>
            </a:r>
            <a:r>
              <a:rPr lang="en-IN" sz="2400" dirty="0"/>
              <a:t>and they </a:t>
            </a:r>
            <a:r>
              <a:rPr lang="en-IN" sz="2400" dirty="0" smtClean="0"/>
              <a:t>are </a:t>
            </a:r>
            <a:r>
              <a:rPr lang="en-IN" sz="2400" i="1" dirty="0" smtClean="0"/>
              <a:t>always</a:t>
            </a:r>
            <a:r>
              <a:rPr lang="en-IN" sz="2400" dirty="0"/>
              <a:t> scoped as </a:t>
            </a:r>
            <a:r>
              <a:rPr lang="en-IN" sz="2400" b="1" dirty="0" smtClean="0"/>
              <a:t>prototypes</a:t>
            </a:r>
            <a:r>
              <a:rPr lang="en-IN" sz="2400" dirty="0" smtClean="0"/>
              <a:t>.</a:t>
            </a:r>
          </a:p>
          <a:p>
            <a:pPr marL="285750" indent="-285750">
              <a:buFont typeface="Wingdings" pitchFamily="2" charset="2"/>
              <a:buChar char="q"/>
            </a:pPr>
            <a:endParaRPr lang="en-US" sz="2400" dirty="0"/>
          </a:p>
          <a:p>
            <a:pPr marL="285750" indent="-285750">
              <a:buFont typeface="Wingdings" pitchFamily="2" charset="2"/>
              <a:buChar char="q"/>
            </a:pPr>
            <a:r>
              <a:rPr lang="en-US" sz="2400" dirty="0" smtClean="0"/>
              <a:t>Used when the bean </a:t>
            </a:r>
            <a:r>
              <a:rPr lang="en-US" sz="2400" b="1" dirty="0" smtClean="0">
                <a:solidFill>
                  <a:srgbClr val="FF0000"/>
                </a:solidFill>
              </a:rPr>
              <a:t>isn't reusable</a:t>
            </a:r>
            <a:r>
              <a:rPr lang="en-US" sz="2400" dirty="0" smtClean="0"/>
              <a:t>.</a:t>
            </a:r>
            <a:endParaRPr lang="en-IN" sz="2400" dirty="0" smtClean="0"/>
          </a:p>
          <a:p>
            <a:endParaRPr lang="en-US" sz="1600" dirty="0"/>
          </a:p>
          <a:p>
            <a:endParaRPr lang="en-IN" sz="1600" dirty="0"/>
          </a:p>
        </p:txBody>
      </p:sp>
    </p:spTree>
    <p:extLst>
      <p:ext uri="{BB962C8B-B14F-4D97-AF65-F5344CB8AC3E}">
        <p14:creationId xmlns:p14="http://schemas.microsoft.com/office/powerpoint/2010/main" val="1366515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631" y="9396"/>
            <a:ext cx="9211576" cy="475751"/>
          </a:xfrm>
          <a:prstGeom prst="rect">
            <a:avLst/>
          </a:prstGeom>
        </p:spPr>
        <p:txBody>
          <a:bodyPr vert="horz" lIns="91440" tIns="45720" rIns="91440" bIns="45720" rtlCol="0" anchor="ctr">
            <a:normAutofit fontScale="70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Method Injection</a:t>
            </a:r>
            <a:endParaRPr lang="en-IN" dirty="0"/>
          </a:p>
        </p:txBody>
      </p:sp>
      <p:sp>
        <p:nvSpPr>
          <p:cNvPr id="2" name="TextBox 1"/>
          <p:cNvSpPr txBox="1"/>
          <p:nvPr/>
        </p:nvSpPr>
        <p:spPr>
          <a:xfrm>
            <a:off x="755577" y="465516"/>
            <a:ext cx="8393371" cy="4616648"/>
          </a:xfrm>
          <a:prstGeom prst="rect">
            <a:avLst/>
          </a:prstGeom>
          <a:noFill/>
        </p:spPr>
        <p:txBody>
          <a:bodyPr wrap="square" rtlCol="0">
            <a:spAutoFit/>
          </a:bodyPr>
          <a:lstStyle/>
          <a:p>
            <a:r>
              <a:rPr lang="en-US" sz="1400" dirty="0" smtClean="0"/>
              <a:t>Specially when we are using 3</a:t>
            </a:r>
            <a:r>
              <a:rPr lang="en-US" sz="1400" baseline="30000" dirty="0" smtClean="0"/>
              <a:t>rd</a:t>
            </a:r>
            <a:r>
              <a:rPr lang="en-US" sz="1400" dirty="0" smtClean="0"/>
              <a:t> party code and we can’t change something in it and needs overriding.</a:t>
            </a:r>
            <a:r>
              <a:rPr lang="en-IN" sz="1400" dirty="0"/>
              <a:t> </a:t>
            </a:r>
          </a:p>
          <a:p>
            <a:r>
              <a:rPr lang="en-IN" sz="1400" dirty="0" smtClean="0"/>
              <a:t>Method </a:t>
            </a:r>
            <a:r>
              <a:rPr lang="en-IN" sz="1400" dirty="0"/>
              <a:t>Injection as an alternative to </a:t>
            </a:r>
            <a:r>
              <a:rPr lang="en-IN" sz="1400" dirty="0" smtClean="0"/>
              <a:t>subclassing(for overriding) </a:t>
            </a:r>
            <a:r>
              <a:rPr lang="en-IN" sz="1400" dirty="0"/>
              <a:t>in some corner cases, where the superclass should be kept isolated from a container dependency, and the container can more easily implement the necessary behaviour than a regular </a:t>
            </a:r>
            <a:r>
              <a:rPr lang="en-IN" sz="1400" dirty="0" smtClean="0"/>
              <a:t>subclass.</a:t>
            </a:r>
            <a:endParaRPr lang="en-US" sz="1400" dirty="0" smtClean="0"/>
          </a:p>
          <a:p>
            <a:endParaRPr lang="en-IN" sz="1400" dirty="0"/>
          </a:p>
          <a:p>
            <a:pPr marL="457200" indent="-457200">
              <a:buFont typeface="Wingdings" pitchFamily="2" charset="2"/>
              <a:buChar char="q"/>
            </a:pPr>
            <a:r>
              <a:rPr lang="en-IN" sz="2000" b="1" dirty="0"/>
              <a:t>Arbitrary method </a:t>
            </a:r>
            <a:r>
              <a:rPr lang="en-IN" sz="2000" b="1" dirty="0" smtClean="0"/>
              <a:t>replacement</a:t>
            </a:r>
          </a:p>
          <a:p>
            <a:r>
              <a:rPr lang="en-IN" sz="1400" dirty="0"/>
              <a:t> </a:t>
            </a:r>
            <a:endParaRPr lang="en-IN" sz="1400" dirty="0" smtClean="0"/>
          </a:p>
          <a:p>
            <a:r>
              <a:rPr lang="en-IN" sz="1200" dirty="0" smtClean="0"/>
              <a:t>&lt;!-- </a:t>
            </a:r>
            <a:r>
              <a:rPr lang="en-IN" sz="1200" dirty="0"/>
              <a:t>Payment Service --&gt;</a:t>
            </a:r>
          </a:p>
          <a:p>
            <a:r>
              <a:rPr lang="en-IN" sz="1200" dirty="0"/>
              <a:t>  &lt;bean id=</a:t>
            </a:r>
            <a:r>
              <a:rPr lang="en-IN" sz="1200" i="1" dirty="0"/>
              <a:t>"payment" class="com.springtraining.spring.methodinject1.Payment"&gt;</a:t>
            </a:r>
          </a:p>
          <a:p>
            <a:r>
              <a:rPr lang="en-IN" sz="1200" dirty="0" smtClean="0"/>
              <a:t>            &lt;</a:t>
            </a:r>
            <a:r>
              <a:rPr lang="en-IN" sz="1200" dirty="0"/>
              <a:t>constructor-arg ref=</a:t>
            </a:r>
            <a:r>
              <a:rPr lang="en-IN" sz="1200" i="1" dirty="0"/>
              <a:t>"acc"/&gt;</a:t>
            </a:r>
          </a:p>
          <a:p>
            <a:r>
              <a:rPr lang="en-IN" sz="1200" dirty="0"/>
              <a:t>  </a:t>
            </a:r>
            <a:r>
              <a:rPr lang="en-IN" sz="1200" dirty="0" smtClean="0"/>
              <a:t>          </a:t>
            </a:r>
            <a:r>
              <a:rPr lang="en-IN" sz="1200" dirty="0">
                <a:solidFill>
                  <a:srgbClr val="FF0000"/>
                </a:solidFill>
              </a:rPr>
              <a:t>&lt;replaced-method name=</a:t>
            </a:r>
            <a:r>
              <a:rPr lang="en-IN" sz="1200" i="1" dirty="0">
                <a:solidFill>
                  <a:srgbClr val="FF0000"/>
                </a:solidFill>
              </a:rPr>
              <a:t>"pay"  replacer="securePaymentReplacer"&gt;&lt;/replaced-method&gt;</a:t>
            </a:r>
          </a:p>
          <a:p>
            <a:r>
              <a:rPr lang="en-IN" sz="1200" dirty="0"/>
              <a:t>  &lt;/bean&gt;</a:t>
            </a:r>
            <a:endParaRPr lang="en-US" sz="1200" b="1" dirty="0"/>
          </a:p>
          <a:p>
            <a:pPr marL="457200" indent="-457200">
              <a:buFont typeface="Wingdings" pitchFamily="2" charset="2"/>
              <a:buChar char="q"/>
            </a:pPr>
            <a:endParaRPr lang="en-US" sz="2000" dirty="0"/>
          </a:p>
          <a:p>
            <a:pPr marL="285750" indent="-285750">
              <a:buFont typeface="Wingdings" pitchFamily="2" charset="2"/>
              <a:buChar char="q"/>
            </a:pPr>
            <a:r>
              <a:rPr lang="en-IN" sz="2000" b="1" dirty="0" smtClean="0"/>
              <a:t>  Lookup </a:t>
            </a:r>
            <a:r>
              <a:rPr lang="en-IN" sz="2000" b="1" dirty="0"/>
              <a:t>method injection</a:t>
            </a:r>
          </a:p>
          <a:p>
            <a:endParaRPr lang="en-IN" sz="1200" dirty="0" smtClean="0"/>
          </a:p>
          <a:p>
            <a:r>
              <a:rPr lang="en-IN" sz="1200" dirty="0" smtClean="0"/>
              <a:t>&lt;</a:t>
            </a:r>
            <a:r>
              <a:rPr lang="en-IN" sz="1200" dirty="0"/>
              <a:t>bean id="payment" class="com.springtraining.spring.methodinject2.Payment"&gt;</a:t>
            </a:r>
          </a:p>
          <a:p>
            <a:r>
              <a:rPr lang="en-IN" sz="1200" dirty="0" smtClean="0"/>
              <a:t>	</a:t>
            </a:r>
            <a:r>
              <a:rPr lang="en-IN" sz="1200" dirty="0" smtClean="0">
                <a:solidFill>
                  <a:srgbClr val="FF0000"/>
                </a:solidFill>
              </a:rPr>
              <a:t>&lt;</a:t>
            </a:r>
            <a:r>
              <a:rPr lang="en-IN" sz="1200" dirty="0">
                <a:solidFill>
                  <a:srgbClr val="FF0000"/>
                </a:solidFill>
              </a:rPr>
              <a:t>lookup-method name="pay" bean="sAcc" /&gt;</a:t>
            </a:r>
          </a:p>
          <a:p>
            <a:r>
              <a:rPr lang="en-IN" sz="1200" dirty="0"/>
              <a:t>&lt;/bean</a:t>
            </a:r>
            <a:r>
              <a:rPr lang="en-IN" sz="1200" dirty="0" smtClean="0"/>
              <a:t>&gt;</a:t>
            </a:r>
          </a:p>
          <a:p>
            <a:endParaRPr lang="en-US" sz="2000" dirty="0" smtClean="0"/>
          </a:p>
          <a:p>
            <a:r>
              <a:rPr lang="en-US" sz="1600" dirty="0" smtClean="0"/>
              <a:t>Obviously method injection wont work for final classes or  methods</a:t>
            </a:r>
            <a:endParaRPr lang="en-US" sz="1600" dirty="0"/>
          </a:p>
        </p:txBody>
      </p:sp>
    </p:spTree>
    <p:extLst>
      <p:ext uri="{BB962C8B-B14F-4D97-AF65-F5344CB8AC3E}">
        <p14:creationId xmlns:p14="http://schemas.microsoft.com/office/powerpoint/2010/main" val="1983751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Managed beans Topics Cont.…</a:t>
            </a:r>
            <a:endParaRPr lang="en-IN" dirty="0"/>
          </a:p>
        </p:txBody>
      </p:sp>
      <p:graphicFrame>
        <p:nvGraphicFramePr>
          <p:cNvPr id="11" name="Diagram 10"/>
          <p:cNvGraphicFramePr/>
          <p:nvPr>
            <p:extLst>
              <p:ext uri="{D42A27DB-BD31-4B8C-83A1-F6EECF244321}">
                <p14:modId xmlns:p14="http://schemas.microsoft.com/office/powerpoint/2010/main" val="2776519451"/>
              </p:ext>
            </p:extLst>
          </p:nvPr>
        </p:nvGraphicFramePr>
        <p:xfrm>
          <a:off x="947028" y="573529"/>
          <a:ext cx="7200800" cy="4377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2348829"/>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712299"/>
            <a:ext cx="8064896" cy="4247317"/>
          </a:xfrm>
          <a:prstGeom prst="rect">
            <a:avLst/>
          </a:prstGeom>
          <a:noFill/>
        </p:spPr>
        <p:txBody>
          <a:bodyPr wrap="square" rtlCol="0">
            <a:spAutoFit/>
          </a:bodyPr>
          <a:lstStyle/>
          <a:p>
            <a:r>
              <a:rPr lang="en-IN" b="1" dirty="0"/>
              <a:t>&lt;bean id="moreComplexObject" class</a:t>
            </a:r>
            <a:r>
              <a:rPr lang="en-IN" b="1" dirty="0" smtClean="0"/>
              <a:t>=“com.spring.ComplexObject"&gt;</a:t>
            </a:r>
            <a:br>
              <a:rPr lang="en-IN" b="1" dirty="0" smtClean="0"/>
            </a:br>
            <a:r>
              <a:rPr lang="en-IN" b="1" dirty="0"/>
              <a:t> &lt;!-- results in a setSomeList(java.util.List) call --&gt;</a:t>
            </a:r>
          </a:p>
          <a:p>
            <a:r>
              <a:rPr lang="en-IN" b="1" dirty="0">
                <a:solidFill>
                  <a:srgbClr val="3F5FBF"/>
                </a:solidFill>
                <a:latin typeface="Arial Narrow"/>
              </a:rPr>
              <a:t>&lt;!-- java.util.List --&gt;</a:t>
            </a:r>
          </a:p>
          <a:p>
            <a:r>
              <a:rPr lang="en-IN" b="1" dirty="0">
                <a:solidFill>
                  <a:srgbClr val="008080"/>
                </a:solidFill>
                <a:latin typeface="Arial Narrow"/>
              </a:rPr>
              <a:t>&lt;</a:t>
            </a:r>
            <a:r>
              <a:rPr lang="en-IN" b="1" dirty="0">
                <a:solidFill>
                  <a:srgbClr val="3F7F7F"/>
                </a:solidFill>
                <a:latin typeface="Arial Narrow"/>
              </a:rPr>
              <a:t>property </a:t>
            </a:r>
            <a:r>
              <a:rPr lang="en-IN" b="1" dirty="0">
                <a:solidFill>
                  <a:srgbClr val="7F007F"/>
                </a:solidFill>
                <a:latin typeface="Arial Narrow"/>
              </a:rPr>
              <a:t>name</a:t>
            </a:r>
            <a:r>
              <a:rPr lang="en-IN" b="1" dirty="0">
                <a:solidFill>
                  <a:srgbClr val="000000"/>
                </a:solidFill>
                <a:latin typeface="Arial Narrow"/>
              </a:rPr>
              <a:t>=</a:t>
            </a:r>
            <a:r>
              <a:rPr lang="en-IN" b="1" i="1" dirty="0">
                <a:solidFill>
                  <a:srgbClr val="2A00FF"/>
                </a:solidFill>
                <a:latin typeface="Arial Narrow"/>
              </a:rPr>
              <a:t>"</a:t>
            </a:r>
            <a:r>
              <a:rPr lang="en-IN" b="1" i="1" dirty="0" smtClean="0">
                <a:solidFill>
                  <a:srgbClr val="2A00FF"/>
                </a:solidFill>
                <a:latin typeface="Arial Narrow"/>
              </a:rPr>
              <a:t>listInstanceVar"</a:t>
            </a:r>
            <a:r>
              <a:rPr lang="en-IN" b="1" i="1" dirty="0" smtClean="0">
                <a:solidFill>
                  <a:srgbClr val="008080"/>
                </a:solidFill>
                <a:latin typeface="Arial Narrow"/>
              </a:rPr>
              <a:t>&gt;</a:t>
            </a:r>
            <a:endParaRPr lang="en-IN" b="1" i="1" dirty="0">
              <a:solidFill>
                <a:srgbClr val="008080"/>
              </a:solidFill>
              <a:latin typeface="Arial Narrow"/>
            </a:endParaRPr>
          </a:p>
          <a:p>
            <a:pPr lvl="1"/>
            <a:r>
              <a:rPr lang="en-IN" b="1" dirty="0">
                <a:solidFill>
                  <a:srgbClr val="008080"/>
                </a:solidFill>
                <a:latin typeface="Arial Narrow"/>
              </a:rPr>
              <a:t>&lt;</a:t>
            </a:r>
            <a:r>
              <a:rPr lang="en-IN" b="1" dirty="0">
                <a:solidFill>
                  <a:srgbClr val="3F7F7F"/>
                </a:solidFill>
                <a:latin typeface="Arial Narrow"/>
              </a:rPr>
              <a:t>list</a:t>
            </a:r>
            <a:r>
              <a:rPr lang="en-IN" b="1" dirty="0">
                <a:solidFill>
                  <a:srgbClr val="008080"/>
                </a:solidFill>
                <a:latin typeface="Arial Narrow"/>
              </a:rPr>
              <a:t>&gt;</a:t>
            </a:r>
          </a:p>
          <a:p>
            <a:pPr lvl="2"/>
            <a:r>
              <a:rPr lang="en-IN" b="1" dirty="0">
                <a:solidFill>
                  <a:srgbClr val="008080"/>
                </a:solidFill>
                <a:latin typeface="Arial Narrow"/>
              </a:rPr>
              <a:t>&lt;</a:t>
            </a:r>
            <a:r>
              <a:rPr lang="en-IN" b="1" dirty="0">
                <a:solidFill>
                  <a:srgbClr val="3F7F7F"/>
                </a:solidFill>
                <a:latin typeface="Arial Narrow"/>
              </a:rPr>
              <a:t>value</a:t>
            </a:r>
            <a:r>
              <a:rPr lang="en-IN" b="1" dirty="0">
                <a:solidFill>
                  <a:srgbClr val="008080"/>
                </a:solidFill>
                <a:latin typeface="Arial Narrow"/>
              </a:rPr>
              <a:t>&gt;</a:t>
            </a:r>
            <a:r>
              <a:rPr lang="en-IN" b="1" dirty="0">
                <a:solidFill>
                  <a:srgbClr val="000000"/>
                </a:solidFill>
                <a:latin typeface="Arial Narrow"/>
              </a:rPr>
              <a:t>1</a:t>
            </a:r>
            <a:r>
              <a:rPr lang="en-IN" b="1" dirty="0">
                <a:solidFill>
                  <a:srgbClr val="008080"/>
                </a:solidFill>
                <a:latin typeface="Arial Narrow"/>
              </a:rPr>
              <a:t>&lt;/</a:t>
            </a:r>
            <a:r>
              <a:rPr lang="en-IN" b="1" dirty="0">
                <a:solidFill>
                  <a:srgbClr val="3F7F7F"/>
                </a:solidFill>
                <a:latin typeface="Arial Narrow"/>
              </a:rPr>
              <a:t>value</a:t>
            </a:r>
            <a:r>
              <a:rPr lang="en-IN" b="1" dirty="0">
                <a:solidFill>
                  <a:srgbClr val="008080"/>
                </a:solidFill>
                <a:latin typeface="Arial Narrow"/>
              </a:rPr>
              <a:t>&gt;</a:t>
            </a:r>
          </a:p>
          <a:p>
            <a:pPr lvl="2"/>
            <a:r>
              <a:rPr lang="en-IN" b="1" dirty="0">
                <a:solidFill>
                  <a:srgbClr val="008080"/>
                </a:solidFill>
                <a:latin typeface="Arial Narrow"/>
              </a:rPr>
              <a:t>&lt;</a:t>
            </a:r>
            <a:r>
              <a:rPr lang="en-IN" b="1" dirty="0">
                <a:solidFill>
                  <a:srgbClr val="3F7F7F"/>
                </a:solidFill>
                <a:latin typeface="Arial Narrow"/>
              </a:rPr>
              <a:t>ref </a:t>
            </a:r>
            <a:r>
              <a:rPr lang="en-IN" b="1" dirty="0">
                <a:solidFill>
                  <a:srgbClr val="7F007F"/>
                </a:solidFill>
                <a:latin typeface="Arial Narrow"/>
              </a:rPr>
              <a:t>bean</a:t>
            </a:r>
            <a:r>
              <a:rPr lang="en-IN" b="1" dirty="0">
                <a:solidFill>
                  <a:srgbClr val="000000"/>
                </a:solidFill>
                <a:latin typeface="Arial Narrow"/>
              </a:rPr>
              <a:t>=</a:t>
            </a:r>
            <a:r>
              <a:rPr lang="en-IN" b="1" i="1" dirty="0">
                <a:solidFill>
                  <a:srgbClr val="2A00FF"/>
                </a:solidFill>
                <a:latin typeface="Arial Narrow"/>
              </a:rPr>
              <a:t>"personBean" </a:t>
            </a:r>
            <a:r>
              <a:rPr lang="en-IN" b="1" i="1" dirty="0">
                <a:solidFill>
                  <a:srgbClr val="008080"/>
                </a:solidFill>
                <a:latin typeface="Arial Narrow"/>
              </a:rPr>
              <a:t>/&gt;</a:t>
            </a:r>
          </a:p>
          <a:p>
            <a:pPr lvl="2"/>
            <a:r>
              <a:rPr lang="en-IN" b="1" dirty="0">
                <a:solidFill>
                  <a:srgbClr val="008080"/>
                </a:solidFill>
                <a:latin typeface="Arial Narrow"/>
              </a:rPr>
              <a:t>&lt;</a:t>
            </a:r>
            <a:r>
              <a:rPr lang="en-IN" b="1" dirty="0">
                <a:solidFill>
                  <a:srgbClr val="3F7F7F"/>
                </a:solidFill>
                <a:latin typeface="Arial Narrow"/>
              </a:rPr>
              <a:t>bean </a:t>
            </a:r>
            <a:r>
              <a:rPr lang="en-IN" b="1" dirty="0">
                <a:solidFill>
                  <a:srgbClr val="7F007F"/>
                </a:solidFill>
                <a:latin typeface="Arial Narrow"/>
              </a:rPr>
              <a:t>class</a:t>
            </a:r>
            <a:r>
              <a:rPr lang="en-IN" b="1" dirty="0">
                <a:solidFill>
                  <a:srgbClr val="000000"/>
                </a:solidFill>
                <a:latin typeface="Arial Narrow"/>
              </a:rPr>
              <a:t>=</a:t>
            </a:r>
            <a:r>
              <a:rPr lang="en-IN" b="1" i="1" dirty="0">
                <a:solidFill>
                  <a:srgbClr val="2A00FF"/>
                </a:solidFill>
                <a:latin typeface="Arial Narrow"/>
              </a:rPr>
              <a:t>"com.springtraining.spring.collections.Person"</a:t>
            </a:r>
            <a:r>
              <a:rPr lang="en-IN" b="1" i="1" dirty="0">
                <a:solidFill>
                  <a:srgbClr val="008080"/>
                </a:solidFill>
                <a:latin typeface="Arial Narrow"/>
              </a:rPr>
              <a:t>&gt;</a:t>
            </a:r>
          </a:p>
          <a:p>
            <a:pPr lvl="3"/>
            <a:r>
              <a:rPr lang="en-IN" b="1" dirty="0" smtClean="0">
                <a:solidFill>
                  <a:srgbClr val="008080"/>
                </a:solidFill>
                <a:latin typeface="Arial Narrow"/>
              </a:rPr>
              <a:t>&lt;</a:t>
            </a:r>
            <a:r>
              <a:rPr lang="en-IN" b="1" dirty="0">
                <a:solidFill>
                  <a:srgbClr val="3F7F7F"/>
                </a:solidFill>
                <a:latin typeface="Arial Narrow"/>
              </a:rPr>
              <a:t>property </a:t>
            </a:r>
            <a:r>
              <a:rPr lang="en-IN" b="1" dirty="0">
                <a:solidFill>
                  <a:srgbClr val="7F007F"/>
                </a:solidFill>
                <a:latin typeface="Arial Narrow"/>
              </a:rPr>
              <a:t>name</a:t>
            </a:r>
            <a:r>
              <a:rPr lang="en-IN" b="1" dirty="0">
                <a:solidFill>
                  <a:srgbClr val="000000"/>
                </a:solidFill>
                <a:latin typeface="Arial Narrow"/>
              </a:rPr>
              <a:t>=</a:t>
            </a:r>
            <a:r>
              <a:rPr lang="en-IN" b="1" i="1" dirty="0">
                <a:solidFill>
                  <a:srgbClr val="2A00FF"/>
                </a:solidFill>
                <a:latin typeface="Arial Narrow"/>
              </a:rPr>
              <a:t>"name" </a:t>
            </a:r>
            <a:r>
              <a:rPr lang="en-IN" b="1" i="1" dirty="0">
                <a:solidFill>
                  <a:srgbClr val="7F007F"/>
                </a:solidFill>
                <a:latin typeface="Arial Narrow"/>
              </a:rPr>
              <a:t>value</a:t>
            </a:r>
            <a:r>
              <a:rPr lang="en-IN" b="1" i="1" dirty="0">
                <a:solidFill>
                  <a:srgbClr val="000000"/>
                </a:solidFill>
                <a:latin typeface="Arial Narrow"/>
              </a:rPr>
              <a:t>=</a:t>
            </a:r>
            <a:r>
              <a:rPr lang="en-IN" b="1" i="1" dirty="0">
                <a:solidFill>
                  <a:srgbClr val="2A00FF"/>
                </a:solidFill>
                <a:latin typeface="Arial Narrow"/>
              </a:rPr>
              <a:t>"springList" </a:t>
            </a:r>
            <a:r>
              <a:rPr lang="en-IN" b="1" i="1" dirty="0">
                <a:solidFill>
                  <a:srgbClr val="008080"/>
                </a:solidFill>
                <a:latin typeface="Arial Narrow"/>
              </a:rPr>
              <a:t>/&gt;</a:t>
            </a:r>
          </a:p>
          <a:p>
            <a:pPr lvl="3"/>
            <a:r>
              <a:rPr lang="en-IN" b="1" dirty="0">
                <a:solidFill>
                  <a:srgbClr val="008080"/>
                </a:solidFill>
                <a:latin typeface="Arial Narrow"/>
              </a:rPr>
              <a:t>&lt;</a:t>
            </a:r>
            <a:r>
              <a:rPr lang="en-IN" b="1" dirty="0">
                <a:solidFill>
                  <a:srgbClr val="3F7F7F"/>
                </a:solidFill>
                <a:latin typeface="Arial Narrow"/>
              </a:rPr>
              <a:t>property </a:t>
            </a:r>
            <a:r>
              <a:rPr lang="en-IN" b="1" dirty="0">
                <a:solidFill>
                  <a:srgbClr val="7F007F"/>
                </a:solidFill>
                <a:latin typeface="Arial Narrow"/>
              </a:rPr>
              <a:t>name</a:t>
            </a:r>
            <a:r>
              <a:rPr lang="en-IN" b="1" dirty="0">
                <a:solidFill>
                  <a:srgbClr val="000000"/>
                </a:solidFill>
                <a:latin typeface="Arial Narrow"/>
              </a:rPr>
              <a:t>=</a:t>
            </a:r>
            <a:r>
              <a:rPr lang="en-IN" b="1" i="1" dirty="0">
                <a:solidFill>
                  <a:srgbClr val="2A00FF"/>
                </a:solidFill>
                <a:latin typeface="Arial Narrow"/>
              </a:rPr>
              <a:t>"address" </a:t>
            </a:r>
            <a:r>
              <a:rPr lang="en-IN" b="1" i="1" dirty="0">
                <a:solidFill>
                  <a:srgbClr val="7F007F"/>
                </a:solidFill>
                <a:latin typeface="Arial Narrow"/>
              </a:rPr>
              <a:t>value</a:t>
            </a:r>
            <a:r>
              <a:rPr lang="en-IN" b="1" i="1" dirty="0">
                <a:solidFill>
                  <a:srgbClr val="000000"/>
                </a:solidFill>
                <a:latin typeface="Arial Narrow"/>
              </a:rPr>
              <a:t>=</a:t>
            </a:r>
            <a:r>
              <a:rPr lang="en-IN" b="1" i="1" dirty="0">
                <a:solidFill>
                  <a:srgbClr val="2A00FF"/>
                </a:solidFill>
                <a:latin typeface="Arial Narrow"/>
              </a:rPr>
              <a:t>"address" </a:t>
            </a:r>
            <a:r>
              <a:rPr lang="en-IN" b="1" i="1" dirty="0">
                <a:solidFill>
                  <a:srgbClr val="008080"/>
                </a:solidFill>
                <a:latin typeface="Arial Narrow"/>
              </a:rPr>
              <a:t>/&gt;</a:t>
            </a:r>
          </a:p>
          <a:p>
            <a:pPr lvl="3"/>
            <a:r>
              <a:rPr lang="en-IN" b="1" dirty="0">
                <a:solidFill>
                  <a:srgbClr val="008080"/>
                </a:solidFill>
                <a:latin typeface="Arial Narrow"/>
              </a:rPr>
              <a:t>&lt;</a:t>
            </a:r>
            <a:r>
              <a:rPr lang="en-IN" b="1" dirty="0">
                <a:solidFill>
                  <a:srgbClr val="3F7F7F"/>
                </a:solidFill>
                <a:latin typeface="Arial Narrow"/>
              </a:rPr>
              <a:t>property </a:t>
            </a:r>
            <a:r>
              <a:rPr lang="en-IN" b="1" dirty="0">
                <a:solidFill>
                  <a:srgbClr val="7F007F"/>
                </a:solidFill>
                <a:latin typeface="Arial Narrow"/>
              </a:rPr>
              <a:t>name</a:t>
            </a:r>
            <a:r>
              <a:rPr lang="en-IN" b="1" dirty="0">
                <a:solidFill>
                  <a:srgbClr val="000000"/>
                </a:solidFill>
                <a:latin typeface="Arial Narrow"/>
              </a:rPr>
              <a:t>=</a:t>
            </a:r>
            <a:r>
              <a:rPr lang="en-IN" b="1" i="1" dirty="0">
                <a:solidFill>
                  <a:srgbClr val="2A00FF"/>
                </a:solidFill>
                <a:latin typeface="Arial Narrow"/>
              </a:rPr>
              <a:t>"age" </a:t>
            </a:r>
            <a:r>
              <a:rPr lang="en-IN" b="1" i="1" dirty="0">
                <a:solidFill>
                  <a:srgbClr val="7F007F"/>
                </a:solidFill>
                <a:latin typeface="Arial Narrow"/>
              </a:rPr>
              <a:t>value</a:t>
            </a:r>
            <a:r>
              <a:rPr lang="en-IN" b="1" i="1" dirty="0">
                <a:solidFill>
                  <a:srgbClr val="000000"/>
                </a:solidFill>
                <a:latin typeface="Arial Narrow"/>
              </a:rPr>
              <a:t>=</a:t>
            </a:r>
            <a:r>
              <a:rPr lang="en-IN" b="1" i="1" dirty="0">
                <a:solidFill>
                  <a:srgbClr val="2A00FF"/>
                </a:solidFill>
                <a:latin typeface="Arial Narrow"/>
              </a:rPr>
              <a:t>"28" </a:t>
            </a:r>
            <a:r>
              <a:rPr lang="en-IN" b="1" i="1" dirty="0">
                <a:solidFill>
                  <a:srgbClr val="008080"/>
                </a:solidFill>
                <a:latin typeface="Arial Narrow"/>
              </a:rPr>
              <a:t>/&gt;</a:t>
            </a:r>
          </a:p>
          <a:p>
            <a:pPr lvl="2"/>
            <a:r>
              <a:rPr lang="en-IN" b="1" dirty="0">
                <a:solidFill>
                  <a:srgbClr val="008080"/>
                </a:solidFill>
                <a:latin typeface="Arial Narrow"/>
              </a:rPr>
              <a:t>&lt;/</a:t>
            </a:r>
            <a:r>
              <a:rPr lang="en-IN" b="1" dirty="0">
                <a:solidFill>
                  <a:srgbClr val="3F7F7F"/>
                </a:solidFill>
                <a:latin typeface="Arial Narrow"/>
              </a:rPr>
              <a:t>bean</a:t>
            </a:r>
            <a:r>
              <a:rPr lang="en-IN" b="1" dirty="0">
                <a:solidFill>
                  <a:srgbClr val="008080"/>
                </a:solidFill>
                <a:latin typeface="Arial Narrow"/>
              </a:rPr>
              <a:t>&gt;</a:t>
            </a:r>
          </a:p>
          <a:p>
            <a:pPr lvl="1"/>
            <a:r>
              <a:rPr lang="en-IN" b="1" dirty="0">
                <a:solidFill>
                  <a:srgbClr val="008080"/>
                </a:solidFill>
                <a:latin typeface="Arial Narrow"/>
              </a:rPr>
              <a:t>&lt;/</a:t>
            </a:r>
            <a:r>
              <a:rPr lang="en-IN" b="1" dirty="0">
                <a:solidFill>
                  <a:srgbClr val="3F7F7F"/>
                </a:solidFill>
                <a:latin typeface="Arial Narrow"/>
              </a:rPr>
              <a:t>list</a:t>
            </a:r>
            <a:r>
              <a:rPr lang="en-IN" b="1" dirty="0" smtClean="0">
                <a:solidFill>
                  <a:srgbClr val="008080"/>
                </a:solidFill>
                <a:latin typeface="Arial Narrow"/>
              </a:rPr>
              <a:t>&gt;</a:t>
            </a:r>
          </a:p>
          <a:p>
            <a:r>
              <a:rPr lang="en-IN" b="1" dirty="0" smtClean="0">
                <a:solidFill>
                  <a:srgbClr val="008080"/>
                </a:solidFill>
                <a:highlight>
                  <a:srgbClr val="E8F2FE"/>
                </a:highlight>
                <a:latin typeface="Arial Narrow"/>
              </a:rPr>
              <a:t>&lt;/</a:t>
            </a:r>
            <a:r>
              <a:rPr lang="en-IN" b="1" dirty="0">
                <a:solidFill>
                  <a:srgbClr val="3F7F7F"/>
                </a:solidFill>
                <a:highlight>
                  <a:srgbClr val="E8F2FE"/>
                </a:highlight>
                <a:latin typeface="Arial Narrow"/>
              </a:rPr>
              <a:t>property</a:t>
            </a:r>
            <a:r>
              <a:rPr lang="en-IN" b="1" dirty="0" smtClean="0">
                <a:solidFill>
                  <a:srgbClr val="008080"/>
                </a:solidFill>
                <a:highlight>
                  <a:srgbClr val="E8F2FE"/>
                </a:highlight>
                <a:latin typeface="Arial Narrow"/>
              </a:rPr>
              <a:t>&gt;</a:t>
            </a:r>
            <a:endParaRPr lang="en-IN" b="1" dirty="0" smtClean="0"/>
          </a:p>
          <a:p>
            <a:r>
              <a:rPr lang="en-IN" b="1" dirty="0" smtClean="0"/>
              <a:t>&lt;/</a:t>
            </a:r>
            <a:r>
              <a:rPr lang="en-IN" b="1" dirty="0"/>
              <a:t>bean&gt;</a:t>
            </a:r>
          </a:p>
        </p:txBody>
      </p:sp>
      <p:sp>
        <p:nvSpPr>
          <p:cNvPr id="5" name="Title 1"/>
          <p:cNvSpPr txBox="1">
            <a:spLocks/>
          </p:cNvSpPr>
          <p:nvPr/>
        </p:nvSpPr>
        <p:spPr>
          <a:xfrm>
            <a:off x="-62631" y="9395"/>
            <a:ext cx="9211576" cy="672146"/>
          </a:xfrm>
          <a:prstGeom prst="rect">
            <a:avLst/>
          </a:prstGeom>
        </p:spPr>
        <p:txBody>
          <a:bodyPr vert="horz" lIns="91440" tIns="45720" rIns="91440" bIns="45720" rtlCol="0" anchor="ctr">
            <a:normAutofit fontScale="92500" lnSpcReduction="1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Collections </a:t>
            </a:r>
            <a:r>
              <a:rPr lang="en-IN" dirty="0"/>
              <a:t>in </a:t>
            </a:r>
            <a:r>
              <a:rPr lang="en-IN" dirty="0" smtClean="0"/>
              <a:t>spring -List</a:t>
            </a:r>
            <a:endParaRPr lang="en-IN" dirty="0"/>
          </a:p>
        </p:txBody>
      </p:sp>
    </p:spTree>
    <p:extLst>
      <p:ext uri="{BB962C8B-B14F-4D97-AF65-F5344CB8AC3E}">
        <p14:creationId xmlns:p14="http://schemas.microsoft.com/office/powerpoint/2010/main" val="2969016929"/>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3359" y="915566"/>
            <a:ext cx="8064896" cy="3970318"/>
          </a:xfrm>
          <a:prstGeom prst="rect">
            <a:avLst/>
          </a:prstGeom>
          <a:noFill/>
        </p:spPr>
        <p:txBody>
          <a:bodyPr wrap="square" rtlCol="0">
            <a:spAutoFit/>
          </a:bodyPr>
          <a:lstStyle/>
          <a:p>
            <a:r>
              <a:rPr lang="en-IN" b="1" dirty="0"/>
              <a:t>&lt;bean id="moreComplexObject" class</a:t>
            </a:r>
            <a:r>
              <a:rPr lang="en-IN" b="1" dirty="0" smtClean="0"/>
              <a:t>=“com.spring.ComplexObject"&gt;</a:t>
            </a:r>
          </a:p>
          <a:p>
            <a:r>
              <a:rPr lang="en-IN" b="1" dirty="0" smtClean="0"/>
              <a:t>&lt;!-- results in a setSomeSet(java.util.Set) call --&gt;</a:t>
            </a:r>
          </a:p>
          <a:p>
            <a:r>
              <a:rPr lang="en-IN" b="1" dirty="0" smtClean="0">
                <a:solidFill>
                  <a:srgbClr val="008080"/>
                </a:solidFill>
                <a:latin typeface="Arial Narrow"/>
              </a:rPr>
              <a:t>&lt;</a:t>
            </a:r>
            <a:r>
              <a:rPr lang="en-IN" b="1" dirty="0">
                <a:solidFill>
                  <a:srgbClr val="3F7F7F"/>
                </a:solidFill>
                <a:latin typeface="Arial Narrow"/>
              </a:rPr>
              <a:t>property </a:t>
            </a:r>
            <a:r>
              <a:rPr lang="en-IN" b="1" dirty="0">
                <a:solidFill>
                  <a:srgbClr val="7F007F"/>
                </a:solidFill>
                <a:latin typeface="Arial Narrow"/>
              </a:rPr>
              <a:t>name</a:t>
            </a:r>
            <a:r>
              <a:rPr lang="en-IN" b="1" dirty="0" smtClean="0">
                <a:solidFill>
                  <a:srgbClr val="000000"/>
                </a:solidFill>
                <a:latin typeface="Arial Narrow"/>
              </a:rPr>
              <a:t>=</a:t>
            </a:r>
            <a:r>
              <a:rPr lang="en-IN" b="1" i="1" dirty="0" smtClean="0">
                <a:solidFill>
                  <a:srgbClr val="2A00FF"/>
                </a:solidFill>
                <a:latin typeface="Arial Narrow"/>
              </a:rPr>
              <a:t>“instanceVarSet"</a:t>
            </a:r>
            <a:r>
              <a:rPr lang="en-IN" b="1" i="1" dirty="0" smtClean="0">
                <a:solidFill>
                  <a:srgbClr val="008080"/>
                </a:solidFill>
                <a:latin typeface="Arial Narrow"/>
              </a:rPr>
              <a:t>&gt;</a:t>
            </a:r>
            <a:endParaRPr lang="en-IN" b="1" i="1" dirty="0">
              <a:solidFill>
                <a:srgbClr val="008080"/>
              </a:solidFill>
              <a:latin typeface="Arial Narrow"/>
            </a:endParaRPr>
          </a:p>
          <a:p>
            <a:r>
              <a:rPr lang="en-IN" b="1" dirty="0">
                <a:solidFill>
                  <a:srgbClr val="008080"/>
                </a:solidFill>
                <a:latin typeface="Arial Narrow"/>
              </a:rPr>
              <a:t>&lt;</a:t>
            </a:r>
            <a:r>
              <a:rPr lang="en-IN" b="1" dirty="0">
                <a:solidFill>
                  <a:srgbClr val="3F7F7F"/>
                </a:solidFill>
                <a:latin typeface="Arial Narrow"/>
              </a:rPr>
              <a:t>set</a:t>
            </a:r>
            <a:r>
              <a:rPr lang="en-IN" b="1" dirty="0">
                <a:solidFill>
                  <a:srgbClr val="008080"/>
                </a:solidFill>
                <a:latin typeface="Arial Narrow"/>
              </a:rPr>
              <a:t>&gt;</a:t>
            </a:r>
          </a:p>
          <a:p>
            <a:pPr lvl="1"/>
            <a:r>
              <a:rPr lang="en-IN" b="1" dirty="0">
                <a:solidFill>
                  <a:srgbClr val="008080"/>
                </a:solidFill>
                <a:latin typeface="Arial Narrow"/>
              </a:rPr>
              <a:t>&lt;</a:t>
            </a:r>
            <a:r>
              <a:rPr lang="en-IN" b="1" dirty="0">
                <a:solidFill>
                  <a:srgbClr val="3F7F7F"/>
                </a:solidFill>
                <a:latin typeface="Arial Narrow"/>
              </a:rPr>
              <a:t>value</a:t>
            </a:r>
            <a:r>
              <a:rPr lang="en-IN" b="1" dirty="0">
                <a:solidFill>
                  <a:srgbClr val="008080"/>
                </a:solidFill>
                <a:latin typeface="Arial Narrow"/>
              </a:rPr>
              <a:t>&gt;</a:t>
            </a:r>
            <a:r>
              <a:rPr lang="en-IN" b="1" dirty="0">
                <a:solidFill>
                  <a:srgbClr val="000000"/>
                </a:solidFill>
                <a:latin typeface="Arial Narrow"/>
              </a:rPr>
              <a:t>1</a:t>
            </a:r>
            <a:r>
              <a:rPr lang="en-IN" b="1" dirty="0">
                <a:solidFill>
                  <a:srgbClr val="008080"/>
                </a:solidFill>
                <a:latin typeface="Arial Narrow"/>
              </a:rPr>
              <a:t>&lt;/</a:t>
            </a:r>
            <a:r>
              <a:rPr lang="en-IN" b="1" dirty="0">
                <a:solidFill>
                  <a:srgbClr val="3F7F7F"/>
                </a:solidFill>
                <a:latin typeface="Arial Narrow"/>
              </a:rPr>
              <a:t>value</a:t>
            </a:r>
            <a:r>
              <a:rPr lang="en-IN" b="1" dirty="0">
                <a:solidFill>
                  <a:srgbClr val="008080"/>
                </a:solidFill>
                <a:latin typeface="Arial Narrow"/>
              </a:rPr>
              <a:t>&gt;</a:t>
            </a:r>
          </a:p>
          <a:p>
            <a:pPr lvl="1"/>
            <a:r>
              <a:rPr lang="en-IN" b="1" dirty="0">
                <a:solidFill>
                  <a:srgbClr val="008080"/>
                </a:solidFill>
                <a:latin typeface="Arial Narrow"/>
              </a:rPr>
              <a:t>&lt;</a:t>
            </a:r>
            <a:r>
              <a:rPr lang="en-IN" b="1" dirty="0">
                <a:solidFill>
                  <a:srgbClr val="3F7F7F"/>
                </a:solidFill>
                <a:latin typeface="Arial Narrow"/>
              </a:rPr>
              <a:t>ref </a:t>
            </a:r>
            <a:r>
              <a:rPr lang="en-IN" b="1" dirty="0">
                <a:solidFill>
                  <a:srgbClr val="7F007F"/>
                </a:solidFill>
                <a:latin typeface="Arial Narrow"/>
              </a:rPr>
              <a:t>bean</a:t>
            </a:r>
            <a:r>
              <a:rPr lang="en-IN" b="1" dirty="0">
                <a:solidFill>
                  <a:srgbClr val="000000"/>
                </a:solidFill>
                <a:latin typeface="Arial Narrow"/>
              </a:rPr>
              <a:t>=</a:t>
            </a:r>
            <a:r>
              <a:rPr lang="en-IN" b="1" i="1" dirty="0">
                <a:solidFill>
                  <a:srgbClr val="2A00FF"/>
                </a:solidFill>
                <a:latin typeface="Arial Narrow"/>
              </a:rPr>
              <a:t>"personBean" </a:t>
            </a:r>
            <a:r>
              <a:rPr lang="en-IN" b="1" i="1" dirty="0">
                <a:solidFill>
                  <a:srgbClr val="008080"/>
                </a:solidFill>
                <a:latin typeface="Arial Narrow"/>
              </a:rPr>
              <a:t>/&gt;</a:t>
            </a:r>
          </a:p>
          <a:p>
            <a:pPr lvl="1"/>
            <a:r>
              <a:rPr lang="en-IN" b="1" dirty="0">
                <a:solidFill>
                  <a:srgbClr val="008080"/>
                </a:solidFill>
                <a:latin typeface="Arial Narrow"/>
              </a:rPr>
              <a:t>&lt;</a:t>
            </a:r>
            <a:r>
              <a:rPr lang="en-IN" b="1" dirty="0">
                <a:solidFill>
                  <a:srgbClr val="3F7F7F"/>
                </a:solidFill>
                <a:latin typeface="Arial Narrow"/>
              </a:rPr>
              <a:t>bean </a:t>
            </a:r>
            <a:r>
              <a:rPr lang="en-IN" b="1" dirty="0">
                <a:solidFill>
                  <a:srgbClr val="7F007F"/>
                </a:solidFill>
                <a:latin typeface="Arial Narrow"/>
              </a:rPr>
              <a:t>class</a:t>
            </a:r>
            <a:r>
              <a:rPr lang="en-IN" b="1" dirty="0">
                <a:solidFill>
                  <a:srgbClr val="000000"/>
                </a:solidFill>
                <a:latin typeface="Arial Narrow"/>
              </a:rPr>
              <a:t>=</a:t>
            </a:r>
            <a:r>
              <a:rPr lang="en-IN" b="1" i="1" dirty="0">
                <a:solidFill>
                  <a:srgbClr val="2A00FF"/>
                </a:solidFill>
                <a:latin typeface="Arial Narrow"/>
              </a:rPr>
              <a:t>"com.springtraining.spring.collections.Person"</a:t>
            </a:r>
            <a:r>
              <a:rPr lang="en-IN" b="1" i="1" dirty="0">
                <a:solidFill>
                  <a:srgbClr val="008080"/>
                </a:solidFill>
                <a:latin typeface="Arial Narrow"/>
              </a:rPr>
              <a:t>&gt;</a:t>
            </a:r>
          </a:p>
          <a:p>
            <a:pPr lvl="2"/>
            <a:r>
              <a:rPr lang="en-IN" b="1" dirty="0">
                <a:solidFill>
                  <a:srgbClr val="008080"/>
                </a:solidFill>
                <a:latin typeface="Arial Narrow"/>
              </a:rPr>
              <a:t>&lt;</a:t>
            </a:r>
            <a:r>
              <a:rPr lang="en-IN" b="1" dirty="0">
                <a:solidFill>
                  <a:srgbClr val="3F7F7F"/>
                </a:solidFill>
                <a:latin typeface="Arial Narrow"/>
              </a:rPr>
              <a:t>property </a:t>
            </a:r>
            <a:r>
              <a:rPr lang="en-IN" b="1" dirty="0">
                <a:solidFill>
                  <a:srgbClr val="7F007F"/>
                </a:solidFill>
                <a:latin typeface="Arial Narrow"/>
              </a:rPr>
              <a:t>name</a:t>
            </a:r>
            <a:r>
              <a:rPr lang="en-IN" b="1" dirty="0">
                <a:solidFill>
                  <a:srgbClr val="000000"/>
                </a:solidFill>
                <a:latin typeface="Arial Narrow"/>
              </a:rPr>
              <a:t>=</a:t>
            </a:r>
            <a:r>
              <a:rPr lang="en-IN" b="1" i="1" dirty="0">
                <a:solidFill>
                  <a:srgbClr val="2A00FF"/>
                </a:solidFill>
                <a:latin typeface="Arial Narrow"/>
              </a:rPr>
              <a:t>"name" </a:t>
            </a:r>
            <a:r>
              <a:rPr lang="en-IN" b="1" i="1" dirty="0">
                <a:solidFill>
                  <a:srgbClr val="7F007F"/>
                </a:solidFill>
                <a:latin typeface="Arial Narrow"/>
              </a:rPr>
              <a:t>value</a:t>
            </a:r>
            <a:r>
              <a:rPr lang="en-IN" b="1" i="1" dirty="0">
                <a:solidFill>
                  <a:srgbClr val="000000"/>
                </a:solidFill>
                <a:latin typeface="Arial Narrow"/>
              </a:rPr>
              <a:t>=</a:t>
            </a:r>
            <a:r>
              <a:rPr lang="en-IN" b="1" i="1" dirty="0">
                <a:solidFill>
                  <a:srgbClr val="2A00FF"/>
                </a:solidFill>
                <a:latin typeface="Arial Narrow"/>
              </a:rPr>
              <a:t>"springSet" </a:t>
            </a:r>
            <a:r>
              <a:rPr lang="en-IN" b="1" i="1" dirty="0">
                <a:solidFill>
                  <a:srgbClr val="008080"/>
                </a:solidFill>
                <a:latin typeface="Arial Narrow"/>
              </a:rPr>
              <a:t>/&gt;</a:t>
            </a:r>
          </a:p>
          <a:p>
            <a:pPr lvl="2"/>
            <a:r>
              <a:rPr lang="en-IN" b="1" dirty="0">
                <a:solidFill>
                  <a:srgbClr val="008080"/>
                </a:solidFill>
                <a:latin typeface="Arial Narrow"/>
              </a:rPr>
              <a:t>&lt;</a:t>
            </a:r>
            <a:r>
              <a:rPr lang="en-IN" b="1" dirty="0">
                <a:solidFill>
                  <a:srgbClr val="3F7F7F"/>
                </a:solidFill>
                <a:latin typeface="Arial Narrow"/>
              </a:rPr>
              <a:t>property </a:t>
            </a:r>
            <a:r>
              <a:rPr lang="en-IN" b="1" dirty="0">
                <a:solidFill>
                  <a:srgbClr val="7F007F"/>
                </a:solidFill>
                <a:latin typeface="Arial Narrow"/>
              </a:rPr>
              <a:t>name</a:t>
            </a:r>
            <a:r>
              <a:rPr lang="en-IN" b="1" dirty="0">
                <a:solidFill>
                  <a:srgbClr val="000000"/>
                </a:solidFill>
                <a:latin typeface="Arial Narrow"/>
              </a:rPr>
              <a:t>=</a:t>
            </a:r>
            <a:r>
              <a:rPr lang="en-IN" b="1" i="1" dirty="0">
                <a:solidFill>
                  <a:srgbClr val="2A00FF"/>
                </a:solidFill>
                <a:latin typeface="Arial Narrow"/>
              </a:rPr>
              <a:t>"address" </a:t>
            </a:r>
            <a:r>
              <a:rPr lang="en-IN" b="1" i="1" dirty="0">
                <a:solidFill>
                  <a:srgbClr val="7F007F"/>
                </a:solidFill>
                <a:latin typeface="Arial Narrow"/>
              </a:rPr>
              <a:t>value</a:t>
            </a:r>
            <a:r>
              <a:rPr lang="en-IN" b="1" i="1" dirty="0">
                <a:solidFill>
                  <a:srgbClr val="000000"/>
                </a:solidFill>
                <a:latin typeface="Arial Narrow"/>
              </a:rPr>
              <a:t>=</a:t>
            </a:r>
            <a:r>
              <a:rPr lang="en-IN" b="1" i="1" dirty="0">
                <a:solidFill>
                  <a:srgbClr val="2A00FF"/>
                </a:solidFill>
                <a:latin typeface="Arial Narrow"/>
              </a:rPr>
              <a:t>"address" </a:t>
            </a:r>
            <a:r>
              <a:rPr lang="en-IN" b="1" i="1" dirty="0">
                <a:solidFill>
                  <a:srgbClr val="008080"/>
                </a:solidFill>
                <a:latin typeface="Arial Narrow"/>
              </a:rPr>
              <a:t>/&gt;</a:t>
            </a:r>
          </a:p>
          <a:p>
            <a:pPr lvl="2"/>
            <a:r>
              <a:rPr lang="en-IN" b="1" dirty="0">
                <a:solidFill>
                  <a:srgbClr val="008080"/>
                </a:solidFill>
                <a:latin typeface="Arial Narrow"/>
              </a:rPr>
              <a:t>&lt;</a:t>
            </a:r>
            <a:r>
              <a:rPr lang="en-IN" b="1" dirty="0">
                <a:solidFill>
                  <a:srgbClr val="3F7F7F"/>
                </a:solidFill>
                <a:latin typeface="Arial Narrow"/>
              </a:rPr>
              <a:t>property </a:t>
            </a:r>
            <a:r>
              <a:rPr lang="en-IN" b="1" dirty="0">
                <a:solidFill>
                  <a:srgbClr val="7F007F"/>
                </a:solidFill>
                <a:latin typeface="Arial Narrow"/>
              </a:rPr>
              <a:t>name</a:t>
            </a:r>
            <a:r>
              <a:rPr lang="en-IN" b="1" dirty="0">
                <a:solidFill>
                  <a:srgbClr val="000000"/>
                </a:solidFill>
                <a:latin typeface="Arial Narrow"/>
              </a:rPr>
              <a:t>=</a:t>
            </a:r>
            <a:r>
              <a:rPr lang="en-IN" b="1" i="1" dirty="0">
                <a:solidFill>
                  <a:srgbClr val="2A00FF"/>
                </a:solidFill>
                <a:latin typeface="Arial Narrow"/>
              </a:rPr>
              <a:t>"age" </a:t>
            </a:r>
            <a:r>
              <a:rPr lang="en-IN" b="1" i="1" dirty="0">
                <a:solidFill>
                  <a:srgbClr val="7F007F"/>
                </a:solidFill>
                <a:latin typeface="Arial Narrow"/>
              </a:rPr>
              <a:t>value</a:t>
            </a:r>
            <a:r>
              <a:rPr lang="en-IN" b="1" i="1" dirty="0">
                <a:solidFill>
                  <a:srgbClr val="000000"/>
                </a:solidFill>
                <a:latin typeface="Arial Narrow"/>
              </a:rPr>
              <a:t>=</a:t>
            </a:r>
            <a:r>
              <a:rPr lang="en-IN" b="1" i="1" dirty="0">
                <a:solidFill>
                  <a:srgbClr val="2A00FF"/>
                </a:solidFill>
                <a:latin typeface="Arial Narrow"/>
              </a:rPr>
              <a:t>"28" </a:t>
            </a:r>
            <a:r>
              <a:rPr lang="en-IN" b="1" i="1" dirty="0">
                <a:solidFill>
                  <a:srgbClr val="008080"/>
                </a:solidFill>
                <a:latin typeface="Arial Narrow"/>
              </a:rPr>
              <a:t>/&gt;</a:t>
            </a:r>
          </a:p>
          <a:p>
            <a:pPr lvl="1"/>
            <a:r>
              <a:rPr lang="en-IN" b="1" dirty="0">
                <a:solidFill>
                  <a:srgbClr val="008080"/>
                </a:solidFill>
                <a:latin typeface="Arial Narrow"/>
              </a:rPr>
              <a:t>&lt;/</a:t>
            </a:r>
            <a:r>
              <a:rPr lang="en-IN" b="1" dirty="0">
                <a:solidFill>
                  <a:srgbClr val="3F7F7F"/>
                </a:solidFill>
                <a:latin typeface="Arial Narrow"/>
              </a:rPr>
              <a:t>bean</a:t>
            </a:r>
            <a:r>
              <a:rPr lang="en-IN" b="1" dirty="0">
                <a:solidFill>
                  <a:srgbClr val="008080"/>
                </a:solidFill>
                <a:latin typeface="Arial Narrow"/>
              </a:rPr>
              <a:t>&gt;</a:t>
            </a:r>
          </a:p>
          <a:p>
            <a:r>
              <a:rPr lang="en-IN" b="1" dirty="0">
                <a:solidFill>
                  <a:srgbClr val="008080"/>
                </a:solidFill>
                <a:latin typeface="Arial Narrow"/>
              </a:rPr>
              <a:t>&lt;/</a:t>
            </a:r>
            <a:r>
              <a:rPr lang="en-IN" b="1" dirty="0">
                <a:solidFill>
                  <a:srgbClr val="3F7F7F"/>
                </a:solidFill>
                <a:latin typeface="Arial Narrow"/>
              </a:rPr>
              <a:t>set</a:t>
            </a:r>
            <a:r>
              <a:rPr lang="en-IN" b="1" dirty="0">
                <a:solidFill>
                  <a:srgbClr val="008080"/>
                </a:solidFill>
                <a:latin typeface="Arial Narrow"/>
              </a:rPr>
              <a:t>&gt;</a:t>
            </a:r>
          </a:p>
          <a:p>
            <a:r>
              <a:rPr lang="en-IN" b="1" dirty="0">
                <a:solidFill>
                  <a:srgbClr val="008080"/>
                </a:solidFill>
                <a:latin typeface="Arial Narrow"/>
              </a:rPr>
              <a:t>&lt;/</a:t>
            </a:r>
            <a:r>
              <a:rPr lang="en-IN" b="1" dirty="0">
                <a:solidFill>
                  <a:srgbClr val="3F7F7F"/>
                </a:solidFill>
                <a:latin typeface="Arial Narrow"/>
              </a:rPr>
              <a:t>property</a:t>
            </a:r>
            <a:r>
              <a:rPr lang="en-IN" b="1" dirty="0" smtClean="0">
                <a:solidFill>
                  <a:srgbClr val="008080"/>
                </a:solidFill>
                <a:latin typeface="Arial Narrow"/>
              </a:rPr>
              <a:t>&gt;</a:t>
            </a:r>
            <a:endParaRPr lang="en-IN" b="1" dirty="0" smtClean="0"/>
          </a:p>
          <a:p>
            <a:r>
              <a:rPr lang="en-IN" b="1" dirty="0" smtClean="0"/>
              <a:t>&lt;/</a:t>
            </a:r>
            <a:r>
              <a:rPr lang="en-IN" b="1" dirty="0"/>
              <a:t>bean&gt;</a:t>
            </a:r>
          </a:p>
        </p:txBody>
      </p:sp>
      <p:sp>
        <p:nvSpPr>
          <p:cNvPr id="5" name="Title 1"/>
          <p:cNvSpPr txBox="1">
            <a:spLocks/>
          </p:cNvSpPr>
          <p:nvPr/>
        </p:nvSpPr>
        <p:spPr>
          <a:xfrm>
            <a:off x="0" y="0"/>
            <a:ext cx="9211576" cy="672146"/>
          </a:xfrm>
          <a:prstGeom prst="rect">
            <a:avLst/>
          </a:prstGeom>
        </p:spPr>
        <p:txBody>
          <a:bodyPr vert="horz" lIns="91440" tIns="45720" rIns="91440" bIns="45720" rtlCol="0" anchor="ctr">
            <a:normAutofit fontScale="92500" lnSpcReduction="1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Collections </a:t>
            </a:r>
            <a:r>
              <a:rPr lang="en-IN" dirty="0"/>
              <a:t>in </a:t>
            </a:r>
            <a:r>
              <a:rPr lang="en-IN" dirty="0" smtClean="0"/>
              <a:t>spring – Set</a:t>
            </a:r>
            <a:endParaRPr lang="en-IN" dirty="0"/>
          </a:p>
        </p:txBody>
      </p:sp>
    </p:spTree>
    <p:extLst>
      <p:ext uri="{BB962C8B-B14F-4D97-AF65-F5344CB8AC3E}">
        <p14:creationId xmlns:p14="http://schemas.microsoft.com/office/powerpoint/2010/main" val="10155306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59632" y="1876286"/>
            <a:ext cx="7056784" cy="1241788"/>
            <a:chOff x="0" y="0"/>
            <a:chExt cx="8308696" cy="1655717"/>
          </a:xfrm>
        </p:grpSpPr>
        <p:sp>
          <p:nvSpPr>
            <p:cNvPr id="5" name="Rounded Rectangle 4"/>
            <p:cNvSpPr/>
            <p:nvPr/>
          </p:nvSpPr>
          <p:spPr>
            <a:xfrm>
              <a:off x="0" y="0"/>
              <a:ext cx="8308696" cy="1655717"/>
            </a:xfrm>
            <a:prstGeom prst="roundRect">
              <a:avLst/>
            </a:prstGeom>
            <a:gradFill rotWithShape="0">
              <a:gsLst>
                <a:gs pos="0">
                  <a:srgbClr val="3A4A1A"/>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gra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sp>
        <p:sp>
          <p:nvSpPr>
            <p:cNvPr id="6" name="Rounded Rectangle 4"/>
            <p:cNvSpPr/>
            <p:nvPr/>
          </p:nvSpPr>
          <p:spPr>
            <a:xfrm>
              <a:off x="80825" y="80825"/>
              <a:ext cx="8147046" cy="14940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b="1" kern="1200" dirty="0" smtClean="0"/>
                <a:t>1.What is Container?</a:t>
              </a:r>
              <a:endParaRPr lang="en-US" sz="4000" kern="1200" dirty="0"/>
            </a:p>
          </p:txBody>
        </p:sp>
      </p:grpSp>
    </p:spTree>
    <p:extLst>
      <p:ext uri="{BB962C8B-B14F-4D97-AF65-F5344CB8AC3E}">
        <p14:creationId xmlns:p14="http://schemas.microsoft.com/office/powerpoint/2010/main" val="72158405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688435"/>
            <a:ext cx="8460432" cy="4462760"/>
          </a:xfrm>
          <a:prstGeom prst="rect">
            <a:avLst/>
          </a:prstGeom>
          <a:noFill/>
        </p:spPr>
        <p:txBody>
          <a:bodyPr wrap="square" rtlCol="0">
            <a:spAutoFit/>
          </a:bodyPr>
          <a:lstStyle/>
          <a:p>
            <a:r>
              <a:rPr lang="en-IN" sz="1600" b="1" dirty="0">
                <a:latin typeface="Arial" pitchFamily="34" charset="0"/>
                <a:cs typeface="Arial" pitchFamily="34" charset="0"/>
              </a:rPr>
              <a:t>&lt;bean id="moreComplexObject" class</a:t>
            </a:r>
            <a:r>
              <a:rPr lang="en-IN" sz="1600" b="1" dirty="0" smtClean="0">
                <a:latin typeface="Arial" pitchFamily="34" charset="0"/>
                <a:cs typeface="Arial" pitchFamily="34" charset="0"/>
              </a:rPr>
              <a:t>=“com.spring.ComplexObject"&gt;</a:t>
            </a:r>
            <a:endParaRPr lang="en-IN" b="1" dirty="0" smtClean="0">
              <a:latin typeface="Arial" pitchFamily="34" charset="0"/>
              <a:cs typeface="Arial" pitchFamily="34" charset="0"/>
            </a:endParaRPr>
          </a:p>
          <a:p>
            <a:r>
              <a:rPr lang="en-IN" b="1" dirty="0">
                <a:solidFill>
                  <a:srgbClr val="3F5FBF"/>
                </a:solidFill>
                <a:latin typeface="Arial" pitchFamily="34" charset="0"/>
                <a:cs typeface="Arial" pitchFamily="34" charset="0"/>
              </a:rPr>
              <a:t>&lt;!-- java.util.Map --&gt;</a:t>
            </a:r>
          </a:p>
          <a:p>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property </a:t>
            </a:r>
            <a:r>
              <a:rPr lang="en-IN" b="1" dirty="0">
                <a:solidFill>
                  <a:srgbClr val="7F007F"/>
                </a:solidFill>
                <a:latin typeface="Arial" pitchFamily="34" charset="0"/>
                <a:cs typeface="Arial" pitchFamily="34" charset="0"/>
              </a:rPr>
              <a:t>name</a:t>
            </a:r>
            <a:r>
              <a:rPr lang="en-IN" b="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a:t>
            </a:r>
            <a:r>
              <a:rPr lang="en-IN" b="1" i="1" dirty="0" smtClean="0">
                <a:solidFill>
                  <a:srgbClr val="2A00FF"/>
                </a:solidFill>
                <a:latin typeface="Arial" pitchFamily="34" charset="0"/>
                <a:cs typeface="Arial" pitchFamily="34" charset="0"/>
              </a:rPr>
              <a:t>mapInstanceVar"</a:t>
            </a:r>
            <a:r>
              <a:rPr lang="en-IN" b="1" i="1" dirty="0" smtClean="0">
                <a:solidFill>
                  <a:srgbClr val="008080"/>
                </a:solidFill>
                <a:latin typeface="Arial" pitchFamily="34" charset="0"/>
                <a:cs typeface="Arial" pitchFamily="34" charset="0"/>
              </a:rPr>
              <a:t>&gt;</a:t>
            </a:r>
            <a:endParaRPr lang="en-IN" b="1" i="1" dirty="0">
              <a:solidFill>
                <a:srgbClr val="008080"/>
              </a:solidFill>
              <a:latin typeface="Arial" pitchFamily="34" charset="0"/>
              <a:cs typeface="Arial" pitchFamily="34" charset="0"/>
            </a:endParaRPr>
          </a:p>
          <a:p>
            <a:pPr lvl="1"/>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map</a:t>
            </a:r>
            <a:r>
              <a:rPr lang="en-IN" b="1" dirty="0">
                <a:solidFill>
                  <a:srgbClr val="008080"/>
                </a:solidFill>
                <a:latin typeface="Arial" pitchFamily="34" charset="0"/>
                <a:cs typeface="Arial" pitchFamily="34" charset="0"/>
              </a:rPr>
              <a:t>&gt;</a:t>
            </a:r>
          </a:p>
          <a:p>
            <a:pPr lvl="2"/>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entry </a:t>
            </a:r>
            <a:r>
              <a:rPr lang="en-IN" b="1" dirty="0">
                <a:solidFill>
                  <a:srgbClr val="7F007F"/>
                </a:solidFill>
                <a:latin typeface="Arial" pitchFamily="34" charset="0"/>
                <a:cs typeface="Arial" pitchFamily="34" charset="0"/>
              </a:rPr>
              <a:t>key</a:t>
            </a:r>
            <a:r>
              <a:rPr lang="en-IN" b="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"Key 1" </a:t>
            </a:r>
            <a:r>
              <a:rPr lang="en-IN" b="1" i="1" dirty="0">
                <a:solidFill>
                  <a:srgbClr val="7F007F"/>
                </a:solidFill>
                <a:latin typeface="Arial" pitchFamily="34" charset="0"/>
                <a:cs typeface="Arial" pitchFamily="34" charset="0"/>
              </a:rPr>
              <a:t>value</a:t>
            </a:r>
            <a:r>
              <a:rPr lang="en-IN" b="1" i="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"1" </a:t>
            </a:r>
            <a:r>
              <a:rPr lang="en-IN" b="1" i="1" dirty="0">
                <a:solidFill>
                  <a:srgbClr val="008080"/>
                </a:solidFill>
                <a:latin typeface="Arial" pitchFamily="34" charset="0"/>
                <a:cs typeface="Arial" pitchFamily="34" charset="0"/>
              </a:rPr>
              <a:t>/&gt;</a:t>
            </a:r>
          </a:p>
          <a:p>
            <a:pPr lvl="2"/>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entry </a:t>
            </a:r>
            <a:r>
              <a:rPr lang="en-IN" b="1" dirty="0">
                <a:solidFill>
                  <a:srgbClr val="7F007F"/>
                </a:solidFill>
                <a:latin typeface="Arial" pitchFamily="34" charset="0"/>
                <a:cs typeface="Arial" pitchFamily="34" charset="0"/>
              </a:rPr>
              <a:t>key</a:t>
            </a:r>
            <a:r>
              <a:rPr lang="en-IN" b="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"Key 2" </a:t>
            </a:r>
            <a:r>
              <a:rPr lang="en-IN" b="1" i="1" dirty="0">
                <a:solidFill>
                  <a:srgbClr val="7F007F"/>
                </a:solidFill>
                <a:latin typeface="Arial" pitchFamily="34" charset="0"/>
                <a:cs typeface="Arial" pitchFamily="34" charset="0"/>
              </a:rPr>
              <a:t>value-ref</a:t>
            </a:r>
            <a:r>
              <a:rPr lang="en-IN" b="1" i="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"personBean" </a:t>
            </a:r>
            <a:r>
              <a:rPr lang="en-IN" b="1" i="1" dirty="0">
                <a:solidFill>
                  <a:srgbClr val="008080"/>
                </a:solidFill>
                <a:latin typeface="Arial" pitchFamily="34" charset="0"/>
                <a:cs typeface="Arial" pitchFamily="34" charset="0"/>
              </a:rPr>
              <a:t>/&gt;</a:t>
            </a:r>
          </a:p>
          <a:p>
            <a:pPr lvl="2"/>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entry </a:t>
            </a:r>
            <a:r>
              <a:rPr lang="en-IN" b="1" dirty="0">
                <a:solidFill>
                  <a:srgbClr val="7F007F"/>
                </a:solidFill>
                <a:latin typeface="Arial" pitchFamily="34" charset="0"/>
                <a:cs typeface="Arial" pitchFamily="34" charset="0"/>
              </a:rPr>
              <a:t>key</a:t>
            </a:r>
            <a:r>
              <a:rPr lang="en-IN" b="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"Key 3"</a:t>
            </a:r>
            <a:r>
              <a:rPr lang="en-IN" b="1" i="1" dirty="0">
                <a:solidFill>
                  <a:srgbClr val="008080"/>
                </a:solidFill>
                <a:latin typeface="Arial" pitchFamily="34" charset="0"/>
                <a:cs typeface="Arial" pitchFamily="34" charset="0"/>
              </a:rPr>
              <a:t>&gt;</a:t>
            </a:r>
          </a:p>
          <a:p>
            <a:pPr lvl="2"/>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bean </a:t>
            </a:r>
            <a:r>
              <a:rPr lang="en-IN" b="1" dirty="0">
                <a:solidFill>
                  <a:srgbClr val="7F007F"/>
                </a:solidFill>
                <a:latin typeface="Arial" pitchFamily="34" charset="0"/>
                <a:cs typeface="Arial" pitchFamily="34" charset="0"/>
              </a:rPr>
              <a:t>class</a:t>
            </a:r>
            <a:r>
              <a:rPr lang="en-IN" b="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"com.springtraining.spring.collections.Person"</a:t>
            </a:r>
            <a:r>
              <a:rPr lang="en-IN" b="1" i="1" dirty="0">
                <a:solidFill>
                  <a:srgbClr val="008080"/>
                </a:solidFill>
                <a:latin typeface="Arial" pitchFamily="34" charset="0"/>
                <a:cs typeface="Arial" pitchFamily="34" charset="0"/>
              </a:rPr>
              <a:t>&gt;</a:t>
            </a:r>
          </a:p>
          <a:p>
            <a:pPr lvl="3"/>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property </a:t>
            </a:r>
            <a:r>
              <a:rPr lang="en-IN" b="1" dirty="0">
                <a:solidFill>
                  <a:srgbClr val="7F007F"/>
                </a:solidFill>
                <a:latin typeface="Arial" pitchFamily="34" charset="0"/>
                <a:cs typeface="Arial" pitchFamily="34" charset="0"/>
              </a:rPr>
              <a:t>name</a:t>
            </a:r>
            <a:r>
              <a:rPr lang="en-IN" b="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"name" </a:t>
            </a:r>
            <a:r>
              <a:rPr lang="en-IN" b="1" i="1" dirty="0">
                <a:solidFill>
                  <a:srgbClr val="7F007F"/>
                </a:solidFill>
                <a:latin typeface="Arial" pitchFamily="34" charset="0"/>
                <a:cs typeface="Arial" pitchFamily="34" charset="0"/>
              </a:rPr>
              <a:t>value</a:t>
            </a:r>
            <a:r>
              <a:rPr lang="en-IN" b="1" i="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"springMap" </a:t>
            </a:r>
            <a:r>
              <a:rPr lang="en-IN" b="1" i="1" dirty="0">
                <a:solidFill>
                  <a:srgbClr val="008080"/>
                </a:solidFill>
                <a:latin typeface="Arial" pitchFamily="34" charset="0"/>
                <a:cs typeface="Arial" pitchFamily="34" charset="0"/>
              </a:rPr>
              <a:t>/&gt;</a:t>
            </a:r>
          </a:p>
          <a:p>
            <a:pPr lvl="3"/>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property </a:t>
            </a:r>
            <a:r>
              <a:rPr lang="en-IN" b="1" dirty="0">
                <a:solidFill>
                  <a:srgbClr val="7F007F"/>
                </a:solidFill>
                <a:latin typeface="Arial" pitchFamily="34" charset="0"/>
                <a:cs typeface="Arial" pitchFamily="34" charset="0"/>
              </a:rPr>
              <a:t>name</a:t>
            </a:r>
            <a:r>
              <a:rPr lang="en-IN" b="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"address" </a:t>
            </a:r>
            <a:r>
              <a:rPr lang="en-IN" b="1" i="1" dirty="0">
                <a:solidFill>
                  <a:srgbClr val="7F007F"/>
                </a:solidFill>
                <a:latin typeface="Arial" pitchFamily="34" charset="0"/>
                <a:cs typeface="Arial" pitchFamily="34" charset="0"/>
              </a:rPr>
              <a:t>value</a:t>
            </a:r>
            <a:r>
              <a:rPr lang="en-IN" b="1" i="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"address" </a:t>
            </a:r>
            <a:r>
              <a:rPr lang="en-IN" b="1" i="1" dirty="0">
                <a:solidFill>
                  <a:srgbClr val="008080"/>
                </a:solidFill>
                <a:latin typeface="Arial" pitchFamily="34" charset="0"/>
                <a:cs typeface="Arial" pitchFamily="34" charset="0"/>
              </a:rPr>
              <a:t>/&gt;</a:t>
            </a:r>
          </a:p>
          <a:p>
            <a:pPr lvl="3"/>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property </a:t>
            </a:r>
            <a:r>
              <a:rPr lang="en-IN" b="1" dirty="0">
                <a:solidFill>
                  <a:srgbClr val="7F007F"/>
                </a:solidFill>
                <a:latin typeface="Arial" pitchFamily="34" charset="0"/>
                <a:cs typeface="Arial" pitchFamily="34" charset="0"/>
              </a:rPr>
              <a:t>name</a:t>
            </a:r>
            <a:r>
              <a:rPr lang="en-IN" b="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"age" </a:t>
            </a:r>
            <a:r>
              <a:rPr lang="en-IN" b="1" i="1" dirty="0">
                <a:solidFill>
                  <a:srgbClr val="7F007F"/>
                </a:solidFill>
                <a:latin typeface="Arial" pitchFamily="34" charset="0"/>
                <a:cs typeface="Arial" pitchFamily="34" charset="0"/>
              </a:rPr>
              <a:t>value</a:t>
            </a:r>
            <a:r>
              <a:rPr lang="en-IN" b="1" i="1" dirty="0">
                <a:solidFill>
                  <a:srgbClr val="000000"/>
                </a:solidFill>
                <a:latin typeface="Arial" pitchFamily="34" charset="0"/>
                <a:cs typeface="Arial" pitchFamily="34" charset="0"/>
              </a:rPr>
              <a:t>=</a:t>
            </a:r>
            <a:r>
              <a:rPr lang="en-IN" b="1" i="1" dirty="0">
                <a:solidFill>
                  <a:srgbClr val="2A00FF"/>
                </a:solidFill>
                <a:latin typeface="Arial" pitchFamily="34" charset="0"/>
                <a:cs typeface="Arial" pitchFamily="34" charset="0"/>
              </a:rPr>
              <a:t>"28" </a:t>
            </a:r>
            <a:r>
              <a:rPr lang="en-IN" b="1" i="1" dirty="0">
                <a:solidFill>
                  <a:srgbClr val="008080"/>
                </a:solidFill>
                <a:latin typeface="Arial" pitchFamily="34" charset="0"/>
                <a:cs typeface="Arial" pitchFamily="34" charset="0"/>
              </a:rPr>
              <a:t>/&gt;</a:t>
            </a:r>
          </a:p>
          <a:p>
            <a:pPr lvl="2"/>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bean</a:t>
            </a:r>
            <a:r>
              <a:rPr lang="en-IN" b="1" dirty="0">
                <a:solidFill>
                  <a:srgbClr val="008080"/>
                </a:solidFill>
                <a:latin typeface="Arial" pitchFamily="34" charset="0"/>
                <a:cs typeface="Arial" pitchFamily="34" charset="0"/>
              </a:rPr>
              <a:t>&gt;</a:t>
            </a:r>
          </a:p>
          <a:p>
            <a:pPr lvl="1"/>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entry</a:t>
            </a:r>
            <a:r>
              <a:rPr lang="en-IN" b="1" dirty="0">
                <a:solidFill>
                  <a:srgbClr val="008080"/>
                </a:solidFill>
                <a:latin typeface="Arial" pitchFamily="34" charset="0"/>
                <a:cs typeface="Arial" pitchFamily="34" charset="0"/>
              </a:rPr>
              <a:t>&gt;</a:t>
            </a:r>
          </a:p>
          <a:p>
            <a:pPr lvl="1"/>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map</a:t>
            </a:r>
            <a:r>
              <a:rPr lang="en-IN" b="1" dirty="0">
                <a:solidFill>
                  <a:srgbClr val="008080"/>
                </a:solidFill>
                <a:latin typeface="Arial" pitchFamily="34" charset="0"/>
                <a:cs typeface="Arial" pitchFamily="34" charset="0"/>
              </a:rPr>
              <a:t>&gt;</a:t>
            </a:r>
          </a:p>
          <a:p>
            <a:r>
              <a:rPr lang="en-IN" b="1" dirty="0">
                <a:solidFill>
                  <a:srgbClr val="008080"/>
                </a:solidFill>
                <a:latin typeface="Arial" pitchFamily="34" charset="0"/>
                <a:cs typeface="Arial" pitchFamily="34" charset="0"/>
              </a:rPr>
              <a:t>&lt;/</a:t>
            </a:r>
            <a:r>
              <a:rPr lang="en-IN" b="1" dirty="0">
                <a:solidFill>
                  <a:srgbClr val="3F7F7F"/>
                </a:solidFill>
                <a:latin typeface="Arial" pitchFamily="34" charset="0"/>
                <a:cs typeface="Arial" pitchFamily="34" charset="0"/>
              </a:rPr>
              <a:t>property</a:t>
            </a:r>
            <a:r>
              <a:rPr lang="en-IN" b="1" dirty="0">
                <a:solidFill>
                  <a:srgbClr val="008080"/>
                </a:solidFill>
                <a:latin typeface="Arial" pitchFamily="34" charset="0"/>
                <a:cs typeface="Arial" pitchFamily="34" charset="0"/>
              </a:rPr>
              <a:t>&gt;</a:t>
            </a:r>
          </a:p>
          <a:p>
            <a:r>
              <a:rPr lang="en-IN" sz="1600" b="1" dirty="0" smtClean="0">
                <a:latin typeface="Arial" pitchFamily="34" charset="0"/>
                <a:cs typeface="Arial" pitchFamily="34" charset="0"/>
              </a:rPr>
              <a:t>&lt;/</a:t>
            </a:r>
            <a:r>
              <a:rPr lang="en-IN" sz="1600" b="1" dirty="0">
                <a:latin typeface="Arial" pitchFamily="34" charset="0"/>
                <a:cs typeface="Arial" pitchFamily="34" charset="0"/>
              </a:rPr>
              <a:t>bean&gt;</a:t>
            </a:r>
          </a:p>
        </p:txBody>
      </p:sp>
      <p:sp>
        <p:nvSpPr>
          <p:cNvPr id="5" name="Title 1"/>
          <p:cNvSpPr txBox="1">
            <a:spLocks/>
          </p:cNvSpPr>
          <p:nvPr/>
        </p:nvSpPr>
        <p:spPr>
          <a:xfrm>
            <a:off x="0" y="0"/>
            <a:ext cx="9211576" cy="672146"/>
          </a:xfrm>
          <a:prstGeom prst="rect">
            <a:avLst/>
          </a:prstGeom>
        </p:spPr>
        <p:txBody>
          <a:bodyPr vert="horz" lIns="91440" tIns="45720" rIns="91440" bIns="45720" rtlCol="0" anchor="ctr">
            <a:normAutofit fontScale="92500" lnSpcReduction="1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Collections </a:t>
            </a:r>
            <a:r>
              <a:rPr lang="en-IN" dirty="0"/>
              <a:t>in </a:t>
            </a:r>
            <a:r>
              <a:rPr lang="en-IN" dirty="0" smtClean="0"/>
              <a:t>spring – </a:t>
            </a:r>
            <a:r>
              <a:rPr lang="en-IN" dirty="0"/>
              <a:t>Map</a:t>
            </a:r>
          </a:p>
        </p:txBody>
      </p:sp>
    </p:spTree>
    <p:extLst>
      <p:ext uri="{BB962C8B-B14F-4D97-AF65-F5344CB8AC3E}">
        <p14:creationId xmlns:p14="http://schemas.microsoft.com/office/powerpoint/2010/main" val="3516403885"/>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916" y="1059582"/>
            <a:ext cx="8064896" cy="3477875"/>
          </a:xfrm>
          <a:prstGeom prst="rect">
            <a:avLst/>
          </a:prstGeom>
          <a:noFill/>
        </p:spPr>
        <p:txBody>
          <a:bodyPr wrap="square" rtlCol="0">
            <a:spAutoFit/>
          </a:bodyPr>
          <a:lstStyle/>
          <a:p>
            <a:r>
              <a:rPr lang="en-IN" sz="2000" b="1" dirty="0"/>
              <a:t>&lt;bean id="moreComplexObject" class</a:t>
            </a:r>
            <a:r>
              <a:rPr lang="en-IN" sz="2000" b="1" dirty="0" smtClean="0"/>
              <a:t>=“com.spring.ComplexObject"&gt;</a:t>
            </a:r>
          </a:p>
          <a:p>
            <a:r>
              <a:rPr lang="en-IN" sz="2000" b="1" dirty="0" smtClean="0"/>
              <a:t>&lt;!-- results in a setSomeSet(java.util.Set) call --&gt;</a:t>
            </a:r>
          </a:p>
          <a:p>
            <a:r>
              <a:rPr lang="en-IN" sz="2000" b="1" dirty="0">
                <a:solidFill>
                  <a:srgbClr val="3F5FBF"/>
                </a:solidFill>
                <a:latin typeface="Arial Narrow"/>
              </a:rPr>
              <a:t>&lt;!-- java.util.Properties --&gt;</a:t>
            </a:r>
          </a:p>
          <a:p>
            <a:r>
              <a:rPr lang="en-IN" sz="2000" b="1" dirty="0">
                <a:solidFill>
                  <a:srgbClr val="008080"/>
                </a:solidFill>
                <a:latin typeface="Arial Narrow"/>
              </a:rPr>
              <a:t>&lt;</a:t>
            </a:r>
            <a:r>
              <a:rPr lang="en-IN" sz="2000" b="1" dirty="0">
                <a:solidFill>
                  <a:srgbClr val="3F7F7F"/>
                </a:solidFill>
                <a:latin typeface="Arial Narrow"/>
              </a:rPr>
              <a:t>property </a:t>
            </a:r>
            <a:r>
              <a:rPr lang="en-IN" sz="2000" b="1" dirty="0">
                <a:solidFill>
                  <a:srgbClr val="7F007F"/>
                </a:solidFill>
                <a:latin typeface="Arial Narrow"/>
              </a:rPr>
              <a:t>name</a:t>
            </a:r>
            <a:r>
              <a:rPr lang="en-IN" sz="2000" b="1" dirty="0">
                <a:solidFill>
                  <a:srgbClr val="000000"/>
                </a:solidFill>
                <a:latin typeface="Arial Narrow"/>
              </a:rPr>
              <a:t>=</a:t>
            </a:r>
            <a:r>
              <a:rPr lang="en-IN" sz="2000" b="1" i="1" dirty="0">
                <a:solidFill>
                  <a:srgbClr val="2A00FF"/>
                </a:solidFill>
                <a:latin typeface="Arial Narrow"/>
              </a:rPr>
              <a:t>"propertyTest"</a:t>
            </a:r>
            <a:r>
              <a:rPr lang="en-IN" sz="2000" b="1" i="1" dirty="0">
                <a:solidFill>
                  <a:srgbClr val="008080"/>
                </a:solidFill>
                <a:latin typeface="Arial Narrow"/>
              </a:rPr>
              <a:t>&gt;</a:t>
            </a:r>
          </a:p>
          <a:p>
            <a:pPr lvl="1"/>
            <a:r>
              <a:rPr lang="en-IN" sz="2000" b="1" dirty="0">
                <a:solidFill>
                  <a:srgbClr val="008080"/>
                </a:solidFill>
                <a:latin typeface="Arial Narrow"/>
              </a:rPr>
              <a:t>&lt;</a:t>
            </a:r>
            <a:r>
              <a:rPr lang="en-IN" sz="2000" b="1" dirty="0">
                <a:solidFill>
                  <a:srgbClr val="3F7F7F"/>
                </a:solidFill>
                <a:latin typeface="Arial Narrow"/>
              </a:rPr>
              <a:t>props</a:t>
            </a:r>
            <a:r>
              <a:rPr lang="en-IN" sz="2000" b="1" dirty="0">
                <a:solidFill>
                  <a:srgbClr val="008080"/>
                </a:solidFill>
                <a:latin typeface="Arial Narrow"/>
              </a:rPr>
              <a:t>&gt;</a:t>
            </a:r>
          </a:p>
          <a:p>
            <a:pPr lvl="2"/>
            <a:r>
              <a:rPr lang="fr-FR" sz="2000" b="1" dirty="0">
                <a:solidFill>
                  <a:srgbClr val="008080"/>
                </a:solidFill>
                <a:latin typeface="Arial Narrow"/>
              </a:rPr>
              <a:t>&lt;</a:t>
            </a:r>
            <a:r>
              <a:rPr lang="fr-FR" sz="2000" b="1" dirty="0">
                <a:solidFill>
                  <a:srgbClr val="3F7F7F"/>
                </a:solidFill>
                <a:latin typeface="Arial Narrow"/>
              </a:rPr>
              <a:t>prop </a:t>
            </a:r>
            <a:r>
              <a:rPr lang="fr-FR" sz="2000" b="1" dirty="0">
                <a:solidFill>
                  <a:srgbClr val="7F007F"/>
                </a:solidFill>
                <a:latin typeface="Arial Narrow"/>
              </a:rPr>
              <a:t>key</a:t>
            </a:r>
            <a:r>
              <a:rPr lang="fr-FR" sz="2000" b="1" dirty="0">
                <a:solidFill>
                  <a:srgbClr val="000000"/>
                </a:solidFill>
                <a:latin typeface="Arial Narrow"/>
              </a:rPr>
              <a:t>=</a:t>
            </a:r>
            <a:r>
              <a:rPr lang="fr-FR" sz="2000" b="1" i="1" dirty="0">
                <a:solidFill>
                  <a:srgbClr val="2A00FF"/>
                </a:solidFill>
                <a:latin typeface="Arial Narrow"/>
              </a:rPr>
              <a:t>"admin"</a:t>
            </a:r>
            <a:r>
              <a:rPr lang="fr-FR" sz="2000" b="1" i="1" dirty="0">
                <a:solidFill>
                  <a:srgbClr val="008080"/>
                </a:solidFill>
                <a:latin typeface="Arial Narrow"/>
              </a:rPr>
              <a:t>&gt;</a:t>
            </a:r>
            <a:r>
              <a:rPr lang="fr-FR" sz="2000" b="1" i="1" dirty="0">
                <a:solidFill>
                  <a:srgbClr val="000000"/>
                </a:solidFill>
                <a:latin typeface="Arial Narrow"/>
              </a:rPr>
              <a:t>admin@spring.com</a:t>
            </a:r>
            <a:r>
              <a:rPr lang="fr-FR" sz="2000" b="1" i="1" dirty="0">
                <a:solidFill>
                  <a:srgbClr val="008080"/>
                </a:solidFill>
                <a:latin typeface="Arial Narrow"/>
              </a:rPr>
              <a:t>&lt;/</a:t>
            </a:r>
            <a:r>
              <a:rPr lang="fr-FR" sz="2000" b="1" i="1" dirty="0">
                <a:solidFill>
                  <a:srgbClr val="3F7F7F"/>
                </a:solidFill>
                <a:latin typeface="Arial Narrow"/>
              </a:rPr>
              <a:t>prop</a:t>
            </a:r>
            <a:r>
              <a:rPr lang="fr-FR" sz="2000" b="1" i="1" dirty="0">
                <a:solidFill>
                  <a:srgbClr val="008080"/>
                </a:solidFill>
                <a:latin typeface="Arial Narrow"/>
              </a:rPr>
              <a:t>&gt;</a:t>
            </a:r>
          </a:p>
          <a:p>
            <a:pPr lvl="2"/>
            <a:r>
              <a:rPr lang="fr-FR" sz="2000" b="1" dirty="0">
                <a:solidFill>
                  <a:srgbClr val="008080"/>
                </a:solidFill>
                <a:latin typeface="Arial Narrow"/>
              </a:rPr>
              <a:t>&lt;</a:t>
            </a:r>
            <a:r>
              <a:rPr lang="fr-FR" sz="2000" b="1" dirty="0">
                <a:solidFill>
                  <a:srgbClr val="3F7F7F"/>
                </a:solidFill>
                <a:latin typeface="Arial Narrow"/>
              </a:rPr>
              <a:t>prop </a:t>
            </a:r>
            <a:r>
              <a:rPr lang="fr-FR" sz="2000" b="1" dirty="0">
                <a:solidFill>
                  <a:srgbClr val="7F007F"/>
                </a:solidFill>
                <a:latin typeface="Arial Narrow"/>
              </a:rPr>
              <a:t>key</a:t>
            </a:r>
            <a:r>
              <a:rPr lang="fr-FR" sz="2000" b="1" dirty="0">
                <a:solidFill>
                  <a:srgbClr val="000000"/>
                </a:solidFill>
                <a:latin typeface="Arial Narrow"/>
              </a:rPr>
              <a:t>=</a:t>
            </a:r>
            <a:r>
              <a:rPr lang="fr-FR" sz="2000" b="1" i="1" dirty="0">
                <a:solidFill>
                  <a:srgbClr val="2A00FF"/>
                </a:solidFill>
                <a:latin typeface="Arial Narrow"/>
              </a:rPr>
              <a:t>"support"</a:t>
            </a:r>
            <a:r>
              <a:rPr lang="fr-FR" sz="2000" b="1" i="1" dirty="0">
                <a:solidFill>
                  <a:srgbClr val="008080"/>
                </a:solidFill>
                <a:latin typeface="Arial Narrow"/>
              </a:rPr>
              <a:t>&gt;</a:t>
            </a:r>
            <a:r>
              <a:rPr lang="fr-FR" sz="2000" b="1" i="1" dirty="0">
                <a:solidFill>
                  <a:srgbClr val="000000"/>
                </a:solidFill>
                <a:latin typeface="Arial Narrow"/>
              </a:rPr>
              <a:t>support@spring.com</a:t>
            </a:r>
            <a:r>
              <a:rPr lang="fr-FR" sz="2000" b="1" i="1" dirty="0">
                <a:solidFill>
                  <a:srgbClr val="008080"/>
                </a:solidFill>
                <a:latin typeface="Arial Narrow"/>
              </a:rPr>
              <a:t>&lt;/</a:t>
            </a:r>
            <a:r>
              <a:rPr lang="fr-FR" sz="2000" b="1" i="1" dirty="0">
                <a:solidFill>
                  <a:srgbClr val="3F7F7F"/>
                </a:solidFill>
                <a:latin typeface="Arial Narrow"/>
              </a:rPr>
              <a:t>prop</a:t>
            </a:r>
            <a:r>
              <a:rPr lang="fr-FR" sz="2000" b="1" i="1" dirty="0" smtClean="0">
                <a:solidFill>
                  <a:srgbClr val="008080"/>
                </a:solidFill>
                <a:latin typeface="Arial Narrow"/>
              </a:rPr>
              <a:t>&gt;</a:t>
            </a:r>
          </a:p>
          <a:p>
            <a:pPr lvl="2"/>
            <a:r>
              <a:rPr lang="fr-FR" sz="2000" b="1" dirty="0">
                <a:solidFill>
                  <a:srgbClr val="008080"/>
                </a:solidFill>
                <a:latin typeface="Arial Narrow"/>
              </a:rPr>
              <a:t>&lt;</a:t>
            </a:r>
            <a:r>
              <a:rPr lang="fr-FR" sz="2000" b="1" dirty="0">
                <a:solidFill>
                  <a:srgbClr val="3F7F7F"/>
                </a:solidFill>
                <a:latin typeface="Arial Narrow"/>
              </a:rPr>
              <a:t>prop </a:t>
            </a:r>
            <a:r>
              <a:rPr lang="fr-FR" sz="2000" b="1" dirty="0">
                <a:solidFill>
                  <a:srgbClr val="7F007F"/>
                </a:solidFill>
                <a:latin typeface="Arial Narrow"/>
              </a:rPr>
              <a:t>key</a:t>
            </a:r>
            <a:r>
              <a:rPr lang="fr-FR" sz="2000" b="1" dirty="0" smtClean="0">
                <a:solidFill>
                  <a:srgbClr val="000000"/>
                </a:solidFill>
                <a:latin typeface="Arial Narrow"/>
              </a:rPr>
              <a:t>=</a:t>
            </a:r>
            <a:r>
              <a:rPr lang="fr-FR" sz="2000" b="1" i="1" dirty="0" smtClean="0">
                <a:solidFill>
                  <a:srgbClr val="2A00FF"/>
                </a:solidFill>
                <a:latin typeface="Arial Narrow"/>
              </a:rPr>
              <a:t>"finance"</a:t>
            </a:r>
            <a:r>
              <a:rPr lang="fr-FR" sz="2000" b="1" i="1" dirty="0" smtClean="0">
                <a:solidFill>
                  <a:srgbClr val="008080"/>
                </a:solidFill>
                <a:latin typeface="Arial Narrow"/>
              </a:rPr>
              <a:t>&gt;</a:t>
            </a:r>
            <a:r>
              <a:rPr lang="fr-FR" sz="2000" b="1" i="1" dirty="0" smtClean="0">
                <a:solidFill>
                  <a:srgbClr val="000000"/>
                </a:solidFill>
                <a:latin typeface="Arial Narrow"/>
              </a:rPr>
              <a:t>finance@spring.com</a:t>
            </a:r>
            <a:r>
              <a:rPr lang="fr-FR" sz="2000" b="1" i="1" dirty="0">
                <a:solidFill>
                  <a:srgbClr val="008080"/>
                </a:solidFill>
                <a:latin typeface="Arial Narrow"/>
              </a:rPr>
              <a:t>&lt;/</a:t>
            </a:r>
            <a:r>
              <a:rPr lang="fr-FR" sz="2000" b="1" i="1" dirty="0" smtClean="0">
                <a:solidFill>
                  <a:srgbClr val="3F7F7F"/>
                </a:solidFill>
                <a:latin typeface="Arial Narrow"/>
              </a:rPr>
              <a:t>prop</a:t>
            </a:r>
            <a:r>
              <a:rPr lang="fr-FR" sz="2000" b="1" i="1" dirty="0">
                <a:solidFill>
                  <a:srgbClr val="008080"/>
                </a:solidFill>
                <a:latin typeface="Arial Narrow"/>
              </a:rPr>
              <a:t>&gt;</a:t>
            </a:r>
            <a:endParaRPr lang="fr-FR" sz="2000" b="1" i="1" dirty="0" smtClean="0">
              <a:solidFill>
                <a:srgbClr val="008080"/>
              </a:solidFill>
              <a:latin typeface="Arial Narrow"/>
            </a:endParaRPr>
          </a:p>
          <a:p>
            <a:pPr lvl="1"/>
            <a:r>
              <a:rPr lang="en-IN" sz="2000" b="1" dirty="0" smtClean="0">
                <a:solidFill>
                  <a:srgbClr val="008080"/>
                </a:solidFill>
                <a:latin typeface="Arial Narrow"/>
              </a:rPr>
              <a:t>&lt;/</a:t>
            </a:r>
            <a:r>
              <a:rPr lang="en-IN" sz="2000" b="1" dirty="0">
                <a:solidFill>
                  <a:srgbClr val="3F7F7F"/>
                </a:solidFill>
                <a:latin typeface="Arial Narrow"/>
              </a:rPr>
              <a:t>props</a:t>
            </a:r>
            <a:r>
              <a:rPr lang="en-IN" sz="2000" b="1" dirty="0">
                <a:solidFill>
                  <a:srgbClr val="008080"/>
                </a:solidFill>
                <a:latin typeface="Arial Narrow"/>
              </a:rPr>
              <a:t>&gt;</a:t>
            </a:r>
          </a:p>
          <a:p>
            <a:r>
              <a:rPr lang="en-IN" sz="2000" b="1" dirty="0">
                <a:solidFill>
                  <a:srgbClr val="008080"/>
                </a:solidFill>
                <a:latin typeface="Arial Narrow"/>
              </a:rPr>
              <a:t>&lt;/</a:t>
            </a:r>
            <a:r>
              <a:rPr lang="en-IN" sz="2000" b="1" dirty="0">
                <a:solidFill>
                  <a:srgbClr val="3F7F7F"/>
                </a:solidFill>
                <a:latin typeface="Arial Narrow"/>
              </a:rPr>
              <a:t>property</a:t>
            </a:r>
            <a:r>
              <a:rPr lang="en-IN" sz="2000" b="1" dirty="0" smtClean="0">
                <a:solidFill>
                  <a:srgbClr val="008080"/>
                </a:solidFill>
                <a:latin typeface="Arial Narrow"/>
              </a:rPr>
              <a:t>&gt;</a:t>
            </a:r>
          </a:p>
          <a:p>
            <a:r>
              <a:rPr lang="en-IN" sz="2000" b="1" dirty="0" smtClean="0"/>
              <a:t>&lt;/bean&gt;</a:t>
            </a:r>
            <a:endParaRPr lang="en-IN" sz="2000" b="1" dirty="0"/>
          </a:p>
        </p:txBody>
      </p:sp>
      <p:sp>
        <p:nvSpPr>
          <p:cNvPr id="5" name="Title 1"/>
          <p:cNvSpPr txBox="1">
            <a:spLocks/>
          </p:cNvSpPr>
          <p:nvPr/>
        </p:nvSpPr>
        <p:spPr>
          <a:xfrm>
            <a:off x="0" y="0"/>
            <a:ext cx="9211576" cy="672146"/>
          </a:xfrm>
          <a:prstGeom prst="rect">
            <a:avLst/>
          </a:prstGeom>
        </p:spPr>
        <p:txBody>
          <a:bodyPr vert="horz" lIns="91440" tIns="45720" rIns="91440" bIns="45720" rtlCol="0" anchor="ctr">
            <a:normAutofit fontScale="92500" lnSpcReduction="1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Collections </a:t>
            </a:r>
            <a:r>
              <a:rPr lang="en-IN" dirty="0"/>
              <a:t>in </a:t>
            </a:r>
            <a:r>
              <a:rPr lang="en-IN" dirty="0" smtClean="0"/>
              <a:t>spring – Property</a:t>
            </a:r>
            <a:endParaRPr lang="en-IN" dirty="0"/>
          </a:p>
        </p:txBody>
      </p:sp>
    </p:spTree>
    <p:extLst>
      <p:ext uri="{BB962C8B-B14F-4D97-AF65-F5344CB8AC3E}">
        <p14:creationId xmlns:p14="http://schemas.microsoft.com/office/powerpoint/2010/main" val="97589289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391" y="688987"/>
            <a:ext cx="8064896" cy="4185761"/>
          </a:xfrm>
          <a:prstGeom prst="rect">
            <a:avLst/>
          </a:prstGeom>
          <a:noFill/>
        </p:spPr>
        <p:txBody>
          <a:bodyPr wrap="square" rtlCol="0">
            <a:spAutoFit/>
          </a:bodyPr>
          <a:lstStyle/>
          <a:p>
            <a:r>
              <a:rPr lang="en-IN" sz="1400" dirty="0">
                <a:solidFill>
                  <a:srgbClr val="008080"/>
                </a:solidFill>
                <a:latin typeface="Arial Narrow"/>
              </a:rPr>
              <a:t>&lt;</a:t>
            </a:r>
            <a:r>
              <a:rPr lang="en-IN" sz="1400" dirty="0">
                <a:solidFill>
                  <a:srgbClr val="3F7F7F"/>
                </a:solidFill>
                <a:latin typeface="Arial Narrow"/>
              </a:rPr>
              <a:t>bean </a:t>
            </a:r>
            <a:r>
              <a:rPr lang="en-IN" sz="1400" dirty="0">
                <a:solidFill>
                  <a:srgbClr val="7F007F"/>
                </a:solidFill>
                <a:latin typeface="Arial Narrow"/>
              </a:rPr>
              <a:t>id</a:t>
            </a:r>
            <a:r>
              <a:rPr lang="en-IN" sz="1400" dirty="0">
                <a:solidFill>
                  <a:srgbClr val="000000"/>
                </a:solidFill>
                <a:latin typeface="Arial Narrow"/>
              </a:rPr>
              <a:t>=</a:t>
            </a:r>
            <a:r>
              <a:rPr lang="en-IN" sz="1400" i="1" dirty="0">
                <a:solidFill>
                  <a:srgbClr val="2A00FF"/>
                </a:solidFill>
                <a:latin typeface="Arial Narrow"/>
              </a:rPr>
              <a:t>"</a:t>
            </a:r>
            <a:r>
              <a:rPr lang="en-IN" sz="1400" i="1" dirty="0" smtClean="0">
                <a:solidFill>
                  <a:srgbClr val="2A00FF"/>
                </a:solidFill>
                <a:latin typeface="Arial Narrow"/>
              </a:rPr>
              <a:t>parentMap" </a:t>
            </a:r>
            <a:r>
              <a:rPr lang="en-IN" sz="1400" i="1" dirty="0" smtClean="0">
                <a:solidFill>
                  <a:srgbClr val="7F007F"/>
                </a:solidFill>
                <a:latin typeface="Arial Narrow"/>
              </a:rPr>
              <a:t>abstract</a:t>
            </a:r>
            <a:r>
              <a:rPr lang="en-IN" sz="1400" i="1" dirty="0" smtClean="0">
                <a:solidFill>
                  <a:srgbClr val="000000"/>
                </a:solidFill>
                <a:latin typeface="Arial Narrow"/>
              </a:rPr>
              <a:t>=</a:t>
            </a:r>
            <a:r>
              <a:rPr lang="en-IN" sz="1400" i="1" dirty="0" smtClean="0">
                <a:solidFill>
                  <a:srgbClr val="2A00FF"/>
                </a:solidFill>
                <a:latin typeface="Arial Narrow"/>
              </a:rPr>
              <a:t>"</a:t>
            </a:r>
            <a:r>
              <a:rPr lang="en-IN" sz="1400" i="1" dirty="0">
                <a:solidFill>
                  <a:srgbClr val="2A00FF"/>
                </a:solidFill>
                <a:latin typeface="Arial Narrow"/>
              </a:rPr>
              <a:t>true" </a:t>
            </a:r>
            <a:r>
              <a:rPr lang="en-IN" sz="1400" i="1" dirty="0" smtClean="0">
                <a:solidFill>
                  <a:srgbClr val="7F007F"/>
                </a:solidFill>
                <a:latin typeface="Arial Narrow"/>
              </a:rPr>
              <a:t>class</a:t>
            </a:r>
            <a:r>
              <a:rPr lang="en-IN" sz="1400" i="1" dirty="0">
                <a:solidFill>
                  <a:srgbClr val="000000"/>
                </a:solidFill>
                <a:latin typeface="Arial Narrow"/>
              </a:rPr>
              <a:t>=</a:t>
            </a:r>
            <a:r>
              <a:rPr lang="en-IN" sz="1400" i="1" dirty="0">
                <a:solidFill>
                  <a:srgbClr val="2A00FF"/>
                </a:solidFill>
                <a:latin typeface="Arial Narrow"/>
              </a:rPr>
              <a:t>"com.springtraining.spring.collections.merge.ComplexObjectForMerge"</a:t>
            </a:r>
            <a:r>
              <a:rPr lang="en-IN" sz="1400" i="1" dirty="0">
                <a:solidFill>
                  <a:srgbClr val="008080"/>
                </a:solidFill>
                <a:latin typeface="Arial Narrow"/>
              </a:rPr>
              <a:t>&gt;</a:t>
            </a:r>
          </a:p>
          <a:p>
            <a:pPr lvl="1"/>
            <a:r>
              <a:rPr lang="en-IN" sz="1400" dirty="0">
                <a:solidFill>
                  <a:srgbClr val="008080"/>
                </a:solidFill>
                <a:latin typeface="Arial Narrow"/>
              </a:rPr>
              <a:t>&lt;</a:t>
            </a:r>
            <a:r>
              <a:rPr lang="en-IN" sz="1400" dirty="0">
                <a:solidFill>
                  <a:srgbClr val="3F7F7F"/>
                </a:solidFill>
                <a:latin typeface="Arial Narrow"/>
              </a:rPr>
              <a:t>property </a:t>
            </a:r>
            <a:r>
              <a:rPr lang="en-IN" sz="1400" dirty="0">
                <a:solidFill>
                  <a:srgbClr val="7F007F"/>
                </a:solidFill>
                <a:latin typeface="Arial Narrow"/>
              </a:rPr>
              <a:t>name</a:t>
            </a:r>
            <a:r>
              <a:rPr lang="en-IN" sz="1400" dirty="0">
                <a:solidFill>
                  <a:srgbClr val="000000"/>
                </a:solidFill>
                <a:latin typeface="Arial Narrow"/>
              </a:rPr>
              <a:t>=</a:t>
            </a:r>
            <a:r>
              <a:rPr lang="en-IN" sz="1400" i="1" dirty="0">
                <a:solidFill>
                  <a:srgbClr val="2A00FF"/>
                </a:solidFill>
                <a:latin typeface="Arial Narrow"/>
              </a:rPr>
              <a:t>"adminEmails"</a:t>
            </a:r>
            <a:r>
              <a:rPr lang="en-IN" sz="1400" i="1" dirty="0">
                <a:solidFill>
                  <a:srgbClr val="008080"/>
                </a:solidFill>
                <a:latin typeface="Arial Narrow"/>
              </a:rPr>
              <a:t>&gt;</a:t>
            </a:r>
          </a:p>
          <a:p>
            <a:pPr lvl="2"/>
            <a:r>
              <a:rPr lang="en-IN" sz="1400" dirty="0">
                <a:solidFill>
                  <a:srgbClr val="008080"/>
                </a:solidFill>
                <a:latin typeface="Arial Narrow"/>
              </a:rPr>
              <a:t>&lt;</a:t>
            </a:r>
            <a:r>
              <a:rPr lang="en-IN" sz="1400" dirty="0">
                <a:solidFill>
                  <a:srgbClr val="3F7F7F"/>
                </a:solidFill>
                <a:latin typeface="Arial Narrow"/>
              </a:rPr>
              <a:t>props</a:t>
            </a:r>
            <a:r>
              <a:rPr lang="en-IN" sz="1400" dirty="0">
                <a:solidFill>
                  <a:srgbClr val="008080"/>
                </a:solidFill>
                <a:latin typeface="Arial Narrow"/>
              </a:rPr>
              <a:t>&gt;</a:t>
            </a:r>
          </a:p>
          <a:p>
            <a:pPr lvl="3"/>
            <a:r>
              <a:rPr lang="fr-FR" sz="1400" dirty="0">
                <a:solidFill>
                  <a:srgbClr val="008080"/>
                </a:solidFill>
                <a:latin typeface="Arial Narrow"/>
              </a:rPr>
              <a:t>&lt;</a:t>
            </a:r>
            <a:r>
              <a:rPr lang="fr-FR" sz="1400" dirty="0">
                <a:solidFill>
                  <a:srgbClr val="3F7F7F"/>
                </a:solidFill>
                <a:latin typeface="Arial Narrow"/>
              </a:rPr>
              <a:t>prop </a:t>
            </a:r>
            <a:r>
              <a:rPr lang="fr-FR" sz="1400" dirty="0">
                <a:solidFill>
                  <a:srgbClr val="7F007F"/>
                </a:solidFill>
                <a:latin typeface="Arial Narrow"/>
              </a:rPr>
              <a:t>key</a:t>
            </a:r>
            <a:r>
              <a:rPr lang="fr-FR" sz="1400" dirty="0">
                <a:solidFill>
                  <a:srgbClr val="000000"/>
                </a:solidFill>
                <a:latin typeface="Arial Narrow"/>
              </a:rPr>
              <a:t>=</a:t>
            </a:r>
            <a:r>
              <a:rPr lang="fr-FR" sz="1400" i="1" dirty="0">
                <a:solidFill>
                  <a:srgbClr val="2A00FF"/>
                </a:solidFill>
                <a:latin typeface="Arial Narrow"/>
              </a:rPr>
              <a:t>"administrator"</a:t>
            </a:r>
            <a:r>
              <a:rPr lang="fr-FR" sz="1400" i="1" dirty="0">
                <a:solidFill>
                  <a:srgbClr val="008080"/>
                </a:solidFill>
                <a:latin typeface="Arial Narrow"/>
              </a:rPr>
              <a:t>&gt;</a:t>
            </a:r>
            <a:r>
              <a:rPr lang="fr-FR" sz="1400" i="1" dirty="0">
                <a:solidFill>
                  <a:srgbClr val="000000"/>
                </a:solidFill>
                <a:latin typeface="Arial Narrow"/>
              </a:rPr>
              <a:t>administrator@example.com</a:t>
            </a:r>
            <a:r>
              <a:rPr lang="fr-FR" sz="1400" i="1" dirty="0">
                <a:solidFill>
                  <a:srgbClr val="008080"/>
                </a:solidFill>
                <a:latin typeface="Arial Narrow"/>
              </a:rPr>
              <a:t>&lt;/</a:t>
            </a:r>
            <a:r>
              <a:rPr lang="fr-FR" sz="1400" i="1" dirty="0">
                <a:solidFill>
                  <a:srgbClr val="3F7F7F"/>
                </a:solidFill>
                <a:latin typeface="Arial Narrow"/>
              </a:rPr>
              <a:t>prop</a:t>
            </a:r>
            <a:r>
              <a:rPr lang="fr-FR" sz="1400" i="1" dirty="0">
                <a:solidFill>
                  <a:srgbClr val="008080"/>
                </a:solidFill>
                <a:latin typeface="Arial Narrow"/>
              </a:rPr>
              <a:t>&gt;</a:t>
            </a:r>
          </a:p>
          <a:p>
            <a:pPr lvl="3"/>
            <a:r>
              <a:rPr lang="fr-FR" sz="1400" dirty="0">
                <a:solidFill>
                  <a:srgbClr val="008080"/>
                </a:solidFill>
                <a:latin typeface="Arial Narrow"/>
              </a:rPr>
              <a:t>&lt;</a:t>
            </a:r>
            <a:r>
              <a:rPr lang="fr-FR" sz="1400" dirty="0">
                <a:solidFill>
                  <a:srgbClr val="3F7F7F"/>
                </a:solidFill>
                <a:latin typeface="Arial Narrow"/>
              </a:rPr>
              <a:t>prop </a:t>
            </a:r>
            <a:r>
              <a:rPr lang="fr-FR" sz="1400" dirty="0">
                <a:solidFill>
                  <a:srgbClr val="7F007F"/>
                </a:solidFill>
                <a:latin typeface="Arial Narrow"/>
              </a:rPr>
              <a:t>key</a:t>
            </a:r>
            <a:r>
              <a:rPr lang="fr-FR" sz="1400" dirty="0">
                <a:solidFill>
                  <a:srgbClr val="000000"/>
                </a:solidFill>
                <a:latin typeface="Arial Narrow"/>
              </a:rPr>
              <a:t>=</a:t>
            </a:r>
            <a:r>
              <a:rPr lang="fr-FR" sz="1400" i="1" dirty="0">
                <a:solidFill>
                  <a:srgbClr val="2A00FF"/>
                </a:solidFill>
                <a:latin typeface="Arial Narrow"/>
              </a:rPr>
              <a:t>"support"</a:t>
            </a:r>
            <a:r>
              <a:rPr lang="fr-FR" sz="1400" i="1" dirty="0">
                <a:solidFill>
                  <a:srgbClr val="008080"/>
                </a:solidFill>
                <a:latin typeface="Arial Narrow"/>
              </a:rPr>
              <a:t>&gt;</a:t>
            </a:r>
            <a:r>
              <a:rPr lang="fr-FR" sz="1400" i="1" dirty="0">
                <a:solidFill>
                  <a:srgbClr val="000000"/>
                </a:solidFill>
                <a:latin typeface="Arial Narrow"/>
              </a:rPr>
              <a:t>support1@example.com</a:t>
            </a:r>
            <a:r>
              <a:rPr lang="fr-FR" sz="1400" i="1" dirty="0">
                <a:solidFill>
                  <a:srgbClr val="008080"/>
                </a:solidFill>
                <a:latin typeface="Arial Narrow"/>
              </a:rPr>
              <a:t>&lt;/</a:t>
            </a:r>
            <a:r>
              <a:rPr lang="fr-FR" sz="1400" i="1" dirty="0">
                <a:solidFill>
                  <a:srgbClr val="3F7F7F"/>
                </a:solidFill>
                <a:latin typeface="Arial Narrow"/>
              </a:rPr>
              <a:t>prop</a:t>
            </a:r>
            <a:r>
              <a:rPr lang="fr-FR" sz="1400" i="1" dirty="0">
                <a:solidFill>
                  <a:srgbClr val="008080"/>
                </a:solidFill>
                <a:latin typeface="Arial Narrow"/>
              </a:rPr>
              <a:t>&gt;</a:t>
            </a:r>
          </a:p>
          <a:p>
            <a:pPr lvl="2"/>
            <a:r>
              <a:rPr lang="en-IN" sz="1400" dirty="0">
                <a:solidFill>
                  <a:srgbClr val="008080"/>
                </a:solidFill>
                <a:latin typeface="Arial Narrow"/>
              </a:rPr>
              <a:t>&lt;/</a:t>
            </a:r>
            <a:r>
              <a:rPr lang="en-IN" sz="1400" dirty="0">
                <a:solidFill>
                  <a:srgbClr val="3F7F7F"/>
                </a:solidFill>
                <a:latin typeface="Arial Narrow"/>
              </a:rPr>
              <a:t>props</a:t>
            </a:r>
            <a:r>
              <a:rPr lang="en-IN" sz="1400" dirty="0">
                <a:solidFill>
                  <a:srgbClr val="008080"/>
                </a:solidFill>
                <a:latin typeface="Arial Narrow"/>
              </a:rPr>
              <a:t>&gt;</a:t>
            </a:r>
          </a:p>
          <a:p>
            <a:pPr lvl="1"/>
            <a:r>
              <a:rPr lang="en-IN" sz="1400" dirty="0">
                <a:solidFill>
                  <a:srgbClr val="008080"/>
                </a:solidFill>
                <a:latin typeface="Arial Narrow"/>
              </a:rPr>
              <a:t>&lt;/</a:t>
            </a:r>
            <a:r>
              <a:rPr lang="en-IN" sz="1400" dirty="0">
                <a:solidFill>
                  <a:srgbClr val="3F7F7F"/>
                </a:solidFill>
                <a:latin typeface="Arial Narrow"/>
              </a:rPr>
              <a:t>property</a:t>
            </a:r>
            <a:r>
              <a:rPr lang="en-IN" sz="1400" dirty="0">
                <a:solidFill>
                  <a:srgbClr val="008080"/>
                </a:solidFill>
                <a:latin typeface="Arial Narrow"/>
              </a:rPr>
              <a:t>&gt;</a:t>
            </a:r>
          </a:p>
          <a:p>
            <a:r>
              <a:rPr lang="en-IN" sz="1400" dirty="0">
                <a:solidFill>
                  <a:srgbClr val="008080"/>
                </a:solidFill>
                <a:latin typeface="Arial Narrow"/>
              </a:rPr>
              <a:t>&lt;/</a:t>
            </a:r>
            <a:r>
              <a:rPr lang="en-IN" sz="1400" dirty="0">
                <a:solidFill>
                  <a:srgbClr val="3F7F7F"/>
                </a:solidFill>
                <a:latin typeface="Arial Narrow"/>
              </a:rPr>
              <a:t>bean</a:t>
            </a:r>
            <a:r>
              <a:rPr lang="en-IN" sz="1400" dirty="0">
                <a:solidFill>
                  <a:srgbClr val="008080"/>
                </a:solidFill>
                <a:latin typeface="Arial Narrow"/>
              </a:rPr>
              <a:t>&gt;</a:t>
            </a:r>
          </a:p>
          <a:p>
            <a:r>
              <a:rPr lang="en-IN" sz="1400" dirty="0">
                <a:solidFill>
                  <a:srgbClr val="008080"/>
                </a:solidFill>
                <a:latin typeface="Arial Narrow"/>
              </a:rPr>
              <a:t>&lt;</a:t>
            </a:r>
            <a:r>
              <a:rPr lang="en-IN" sz="1400" dirty="0">
                <a:solidFill>
                  <a:srgbClr val="3F7F7F"/>
                </a:solidFill>
                <a:latin typeface="Arial Narrow"/>
              </a:rPr>
              <a:t>bean </a:t>
            </a:r>
            <a:r>
              <a:rPr lang="en-IN" sz="1400" dirty="0">
                <a:solidFill>
                  <a:srgbClr val="7F007F"/>
                </a:solidFill>
                <a:latin typeface="Arial Narrow"/>
              </a:rPr>
              <a:t>id</a:t>
            </a:r>
            <a:r>
              <a:rPr lang="en-IN" sz="1400" dirty="0" smtClean="0">
                <a:solidFill>
                  <a:srgbClr val="000000"/>
                </a:solidFill>
                <a:latin typeface="Arial Narrow"/>
              </a:rPr>
              <a:t>=</a:t>
            </a:r>
            <a:r>
              <a:rPr lang="en-IN" sz="1400" i="1" dirty="0" smtClean="0">
                <a:solidFill>
                  <a:srgbClr val="2A00FF"/>
                </a:solidFill>
                <a:latin typeface="Arial Narrow"/>
              </a:rPr>
              <a:t>“mergeTest" </a:t>
            </a:r>
            <a:r>
              <a:rPr lang="en-IN" sz="1400" b="1" i="1" dirty="0">
                <a:solidFill>
                  <a:srgbClr val="7F007F"/>
                </a:solidFill>
                <a:latin typeface="Arial Narrow"/>
              </a:rPr>
              <a:t>parent</a:t>
            </a:r>
            <a:r>
              <a:rPr lang="en-IN" sz="1400" b="1" i="1" dirty="0" smtClean="0">
                <a:solidFill>
                  <a:srgbClr val="000000"/>
                </a:solidFill>
                <a:latin typeface="Arial Narrow"/>
              </a:rPr>
              <a:t>=</a:t>
            </a:r>
            <a:r>
              <a:rPr lang="en-IN" sz="1400" b="1" i="1" dirty="0" smtClean="0">
                <a:solidFill>
                  <a:srgbClr val="2A00FF"/>
                </a:solidFill>
                <a:latin typeface="Arial Narrow"/>
              </a:rPr>
              <a:t>"parentMap"</a:t>
            </a:r>
            <a:r>
              <a:rPr lang="en-IN" sz="1400" i="1" dirty="0" smtClean="0">
                <a:solidFill>
                  <a:srgbClr val="008080"/>
                </a:solidFill>
                <a:latin typeface="Arial Narrow"/>
              </a:rPr>
              <a:t>&gt;</a:t>
            </a:r>
            <a:endParaRPr lang="en-IN" sz="1400" i="1" dirty="0">
              <a:solidFill>
                <a:srgbClr val="008080"/>
              </a:solidFill>
              <a:latin typeface="Arial Narrow"/>
            </a:endParaRPr>
          </a:p>
          <a:p>
            <a:pPr lvl="1"/>
            <a:r>
              <a:rPr lang="en-IN" sz="1400" dirty="0">
                <a:solidFill>
                  <a:srgbClr val="008080"/>
                </a:solidFill>
                <a:latin typeface="Arial Narrow"/>
              </a:rPr>
              <a:t>&lt;</a:t>
            </a:r>
            <a:r>
              <a:rPr lang="en-IN" sz="1400" dirty="0">
                <a:solidFill>
                  <a:srgbClr val="3F7F7F"/>
                </a:solidFill>
                <a:latin typeface="Arial Narrow"/>
              </a:rPr>
              <a:t>property </a:t>
            </a:r>
            <a:r>
              <a:rPr lang="en-IN" sz="1400" dirty="0">
                <a:solidFill>
                  <a:srgbClr val="7F007F"/>
                </a:solidFill>
                <a:latin typeface="Arial Narrow"/>
              </a:rPr>
              <a:t>name</a:t>
            </a:r>
            <a:r>
              <a:rPr lang="en-IN" sz="1400" dirty="0">
                <a:solidFill>
                  <a:srgbClr val="000000"/>
                </a:solidFill>
                <a:latin typeface="Arial Narrow"/>
              </a:rPr>
              <a:t>=</a:t>
            </a:r>
            <a:r>
              <a:rPr lang="en-IN" sz="1400" i="1" dirty="0">
                <a:solidFill>
                  <a:srgbClr val="2A00FF"/>
                </a:solidFill>
                <a:latin typeface="Arial Narrow"/>
              </a:rPr>
              <a:t>"adminEmails"</a:t>
            </a:r>
            <a:r>
              <a:rPr lang="en-IN" sz="1400" i="1" dirty="0">
                <a:solidFill>
                  <a:srgbClr val="008080"/>
                </a:solidFill>
                <a:latin typeface="Arial Narrow"/>
              </a:rPr>
              <a:t>&gt;</a:t>
            </a:r>
          </a:p>
          <a:p>
            <a:pPr lvl="1"/>
            <a:r>
              <a:rPr lang="en-IN" sz="1400" dirty="0">
                <a:solidFill>
                  <a:srgbClr val="3F5FBF"/>
                </a:solidFill>
                <a:latin typeface="Arial Narrow"/>
              </a:rPr>
              <a:t>&lt;!-- the merge is specified on the *child* collection definition --&gt;</a:t>
            </a:r>
          </a:p>
          <a:p>
            <a:pPr lvl="2"/>
            <a:r>
              <a:rPr lang="en-IN" sz="1400" dirty="0">
                <a:solidFill>
                  <a:srgbClr val="008080"/>
                </a:solidFill>
                <a:latin typeface="Arial Narrow"/>
              </a:rPr>
              <a:t>&lt;</a:t>
            </a:r>
            <a:r>
              <a:rPr lang="en-IN" sz="1400" dirty="0">
                <a:solidFill>
                  <a:srgbClr val="3F7F7F"/>
                </a:solidFill>
                <a:latin typeface="Arial Narrow"/>
              </a:rPr>
              <a:t>props </a:t>
            </a:r>
            <a:r>
              <a:rPr lang="en-IN" sz="1400" b="1" dirty="0">
                <a:solidFill>
                  <a:srgbClr val="7F007F"/>
                </a:solidFill>
                <a:latin typeface="Arial Narrow"/>
              </a:rPr>
              <a:t>merge</a:t>
            </a:r>
            <a:r>
              <a:rPr lang="en-IN" sz="1400" b="1" dirty="0">
                <a:solidFill>
                  <a:srgbClr val="000000"/>
                </a:solidFill>
                <a:latin typeface="Arial Narrow"/>
              </a:rPr>
              <a:t>=</a:t>
            </a:r>
            <a:r>
              <a:rPr lang="en-IN" sz="1400" b="1" i="1" dirty="0">
                <a:solidFill>
                  <a:srgbClr val="2A00FF"/>
                </a:solidFill>
                <a:latin typeface="Arial Narrow"/>
              </a:rPr>
              <a:t>"true"</a:t>
            </a:r>
            <a:r>
              <a:rPr lang="en-IN" sz="1400" i="1" dirty="0">
                <a:solidFill>
                  <a:srgbClr val="008080"/>
                </a:solidFill>
                <a:latin typeface="Arial Narrow"/>
              </a:rPr>
              <a:t>&gt;</a:t>
            </a:r>
          </a:p>
          <a:p>
            <a:pPr lvl="3"/>
            <a:r>
              <a:rPr lang="fr-FR" sz="1400" dirty="0">
                <a:solidFill>
                  <a:srgbClr val="008080"/>
                </a:solidFill>
                <a:latin typeface="Arial Narrow"/>
              </a:rPr>
              <a:t>&lt;</a:t>
            </a:r>
            <a:r>
              <a:rPr lang="fr-FR" sz="1400" dirty="0">
                <a:solidFill>
                  <a:srgbClr val="3F7F7F"/>
                </a:solidFill>
                <a:latin typeface="Arial Narrow"/>
              </a:rPr>
              <a:t>prop </a:t>
            </a:r>
            <a:r>
              <a:rPr lang="fr-FR" sz="1400" dirty="0">
                <a:solidFill>
                  <a:srgbClr val="7F007F"/>
                </a:solidFill>
                <a:latin typeface="Arial Narrow"/>
              </a:rPr>
              <a:t>key</a:t>
            </a:r>
            <a:r>
              <a:rPr lang="fr-FR" sz="1400" dirty="0">
                <a:solidFill>
                  <a:srgbClr val="000000"/>
                </a:solidFill>
                <a:latin typeface="Arial Narrow"/>
              </a:rPr>
              <a:t>=</a:t>
            </a:r>
            <a:r>
              <a:rPr lang="fr-FR" sz="1400" i="1" dirty="0">
                <a:solidFill>
                  <a:srgbClr val="2A00FF"/>
                </a:solidFill>
                <a:latin typeface="Arial Narrow"/>
              </a:rPr>
              <a:t>"sales"</a:t>
            </a:r>
            <a:r>
              <a:rPr lang="fr-FR" sz="1400" i="1" dirty="0">
                <a:solidFill>
                  <a:srgbClr val="008080"/>
                </a:solidFill>
                <a:latin typeface="Arial Narrow"/>
              </a:rPr>
              <a:t>&gt;</a:t>
            </a:r>
            <a:r>
              <a:rPr lang="fr-FR" sz="1400" i="1" dirty="0">
                <a:solidFill>
                  <a:srgbClr val="000000"/>
                </a:solidFill>
                <a:latin typeface="Arial Narrow"/>
              </a:rPr>
              <a:t>sales@example.com</a:t>
            </a:r>
            <a:r>
              <a:rPr lang="fr-FR" sz="1400" i="1" dirty="0">
                <a:solidFill>
                  <a:srgbClr val="008080"/>
                </a:solidFill>
                <a:latin typeface="Arial Narrow"/>
              </a:rPr>
              <a:t>&lt;/</a:t>
            </a:r>
            <a:r>
              <a:rPr lang="fr-FR" sz="1400" i="1" dirty="0">
                <a:solidFill>
                  <a:srgbClr val="3F7F7F"/>
                </a:solidFill>
                <a:latin typeface="Arial Narrow"/>
              </a:rPr>
              <a:t>prop</a:t>
            </a:r>
            <a:r>
              <a:rPr lang="fr-FR" sz="1400" i="1" dirty="0">
                <a:solidFill>
                  <a:srgbClr val="008080"/>
                </a:solidFill>
                <a:latin typeface="Arial Narrow"/>
              </a:rPr>
              <a:t>&gt;</a:t>
            </a:r>
          </a:p>
          <a:p>
            <a:pPr lvl="3"/>
            <a:r>
              <a:rPr lang="fr-FR" sz="1400" dirty="0">
                <a:solidFill>
                  <a:srgbClr val="008080"/>
                </a:solidFill>
                <a:latin typeface="Arial Narrow"/>
              </a:rPr>
              <a:t>&lt;</a:t>
            </a:r>
            <a:r>
              <a:rPr lang="fr-FR" sz="1400" dirty="0">
                <a:solidFill>
                  <a:srgbClr val="3F7F7F"/>
                </a:solidFill>
                <a:latin typeface="Arial Narrow"/>
              </a:rPr>
              <a:t>prop </a:t>
            </a:r>
            <a:r>
              <a:rPr lang="fr-FR" sz="1400" dirty="0">
                <a:solidFill>
                  <a:srgbClr val="7F007F"/>
                </a:solidFill>
                <a:latin typeface="Arial Narrow"/>
              </a:rPr>
              <a:t>key</a:t>
            </a:r>
            <a:r>
              <a:rPr lang="fr-FR" sz="1400" dirty="0">
                <a:solidFill>
                  <a:srgbClr val="000000"/>
                </a:solidFill>
                <a:latin typeface="Arial Narrow"/>
              </a:rPr>
              <a:t>=</a:t>
            </a:r>
            <a:r>
              <a:rPr lang="fr-FR" sz="1400" i="1" dirty="0">
                <a:solidFill>
                  <a:srgbClr val="2A00FF"/>
                </a:solidFill>
                <a:latin typeface="Arial Narrow"/>
              </a:rPr>
              <a:t>"support"</a:t>
            </a:r>
            <a:r>
              <a:rPr lang="fr-FR" sz="1400" i="1" dirty="0">
                <a:solidFill>
                  <a:srgbClr val="008080"/>
                </a:solidFill>
                <a:latin typeface="Arial Narrow"/>
              </a:rPr>
              <a:t>&gt;</a:t>
            </a:r>
            <a:r>
              <a:rPr lang="fr-FR" sz="1400" i="1" dirty="0">
                <a:solidFill>
                  <a:srgbClr val="000000"/>
                </a:solidFill>
                <a:latin typeface="Arial Narrow"/>
              </a:rPr>
              <a:t>support2@example.com</a:t>
            </a:r>
            <a:r>
              <a:rPr lang="fr-FR" sz="1400" i="1" dirty="0">
                <a:solidFill>
                  <a:srgbClr val="008080"/>
                </a:solidFill>
                <a:latin typeface="Arial Narrow"/>
              </a:rPr>
              <a:t>&lt;/</a:t>
            </a:r>
            <a:r>
              <a:rPr lang="fr-FR" sz="1400" i="1" dirty="0">
                <a:solidFill>
                  <a:srgbClr val="3F7F7F"/>
                </a:solidFill>
                <a:latin typeface="Arial Narrow"/>
              </a:rPr>
              <a:t>prop</a:t>
            </a:r>
            <a:r>
              <a:rPr lang="fr-FR" sz="1400" i="1" dirty="0">
                <a:solidFill>
                  <a:srgbClr val="008080"/>
                </a:solidFill>
                <a:latin typeface="Arial Narrow"/>
              </a:rPr>
              <a:t>&gt;</a:t>
            </a:r>
          </a:p>
          <a:p>
            <a:pPr lvl="2"/>
            <a:r>
              <a:rPr lang="en-IN" sz="1400" dirty="0">
                <a:solidFill>
                  <a:srgbClr val="008080"/>
                </a:solidFill>
                <a:latin typeface="Arial Narrow"/>
              </a:rPr>
              <a:t>&lt;/</a:t>
            </a:r>
            <a:r>
              <a:rPr lang="en-IN" sz="1400" dirty="0">
                <a:solidFill>
                  <a:srgbClr val="3F7F7F"/>
                </a:solidFill>
                <a:latin typeface="Arial Narrow"/>
              </a:rPr>
              <a:t>props</a:t>
            </a:r>
            <a:r>
              <a:rPr lang="en-IN" sz="1400" dirty="0">
                <a:solidFill>
                  <a:srgbClr val="008080"/>
                </a:solidFill>
                <a:latin typeface="Arial Narrow"/>
              </a:rPr>
              <a:t>&gt;</a:t>
            </a:r>
          </a:p>
          <a:p>
            <a:pPr lvl="1"/>
            <a:r>
              <a:rPr lang="en-IN" sz="1400" dirty="0">
                <a:solidFill>
                  <a:srgbClr val="008080"/>
                </a:solidFill>
                <a:latin typeface="Arial Narrow"/>
              </a:rPr>
              <a:t>&lt;/</a:t>
            </a:r>
            <a:r>
              <a:rPr lang="en-IN" sz="1400" dirty="0">
                <a:solidFill>
                  <a:srgbClr val="3F7F7F"/>
                </a:solidFill>
                <a:latin typeface="Arial Narrow"/>
              </a:rPr>
              <a:t>property</a:t>
            </a:r>
            <a:r>
              <a:rPr lang="en-IN" sz="1400" dirty="0">
                <a:solidFill>
                  <a:srgbClr val="008080"/>
                </a:solidFill>
                <a:latin typeface="Arial Narrow"/>
              </a:rPr>
              <a:t>&gt;</a:t>
            </a:r>
          </a:p>
          <a:p>
            <a:r>
              <a:rPr lang="en-IN" sz="1400" dirty="0">
                <a:solidFill>
                  <a:srgbClr val="008080"/>
                </a:solidFill>
                <a:latin typeface="Arial Narrow"/>
              </a:rPr>
              <a:t>&lt;/</a:t>
            </a:r>
            <a:r>
              <a:rPr lang="en-IN" sz="1400" dirty="0">
                <a:solidFill>
                  <a:srgbClr val="3F7F7F"/>
                </a:solidFill>
                <a:latin typeface="Arial Narrow"/>
              </a:rPr>
              <a:t>bean</a:t>
            </a:r>
            <a:r>
              <a:rPr lang="en-IN" sz="1400" dirty="0">
                <a:solidFill>
                  <a:srgbClr val="008080"/>
                </a:solidFill>
                <a:latin typeface="Arial Narrow"/>
              </a:rPr>
              <a:t>&gt;</a:t>
            </a:r>
          </a:p>
          <a:p>
            <a:endParaRPr lang="en-IN" sz="1400" dirty="0" smtClean="0">
              <a:solidFill>
                <a:srgbClr val="008080"/>
              </a:solidFill>
              <a:latin typeface="Arial Narrow"/>
            </a:endParaRPr>
          </a:p>
          <a:p>
            <a:r>
              <a:rPr lang="en-IN" sz="1400" dirty="0" smtClean="0"/>
              <a:t>You cannot merge different collection types (such as a Map and a List)</a:t>
            </a:r>
            <a:endParaRPr lang="en-IN" sz="1400" dirty="0"/>
          </a:p>
        </p:txBody>
      </p:sp>
      <p:sp>
        <p:nvSpPr>
          <p:cNvPr id="5" name="Title 1"/>
          <p:cNvSpPr txBox="1">
            <a:spLocks/>
          </p:cNvSpPr>
          <p:nvPr/>
        </p:nvSpPr>
        <p:spPr>
          <a:xfrm>
            <a:off x="-62631" y="9395"/>
            <a:ext cx="9211576" cy="672146"/>
          </a:xfrm>
          <a:prstGeom prst="rect">
            <a:avLst/>
          </a:prstGeom>
        </p:spPr>
        <p:txBody>
          <a:bodyPr vert="horz" lIns="91440" tIns="45720" rIns="91440" bIns="45720" rtlCol="0" anchor="ctr">
            <a:normAutofit fontScale="92500" lnSpcReduction="1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Collections Merging</a:t>
            </a:r>
            <a:endParaRPr lang="en-IN" dirty="0"/>
          </a:p>
        </p:txBody>
      </p:sp>
    </p:spTree>
    <p:extLst>
      <p:ext uri="{BB962C8B-B14F-4D97-AF65-F5344CB8AC3E}">
        <p14:creationId xmlns:p14="http://schemas.microsoft.com/office/powerpoint/2010/main" val="1556219473"/>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67545" y="9394"/>
            <a:ext cx="8681403" cy="564134"/>
          </a:xfrm>
          <a:prstGeom prst="rect">
            <a:avLst/>
          </a:prstGeom>
        </p:spPr>
        <p:txBody>
          <a:bodyPr vert="horz" lIns="91440" tIns="45720" rIns="91440" bIns="45720" rtlCol="0" anchor="ctr">
            <a:normAutofit fontScale="85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a:t>PropertyPlaceholderConfigure</a:t>
            </a:r>
          </a:p>
        </p:txBody>
      </p:sp>
      <p:sp>
        <p:nvSpPr>
          <p:cNvPr id="2" name="TextBox 1"/>
          <p:cNvSpPr txBox="1"/>
          <p:nvPr/>
        </p:nvSpPr>
        <p:spPr>
          <a:xfrm>
            <a:off x="611560" y="573529"/>
            <a:ext cx="8532440" cy="4616648"/>
          </a:xfrm>
          <a:prstGeom prst="rect">
            <a:avLst/>
          </a:prstGeom>
          <a:noFill/>
        </p:spPr>
        <p:txBody>
          <a:bodyPr wrap="square" rtlCol="0">
            <a:spAutoFit/>
          </a:bodyPr>
          <a:lstStyle/>
          <a:p>
            <a:r>
              <a:rPr lang="en-IN" sz="1400" dirty="0" smtClean="0"/>
              <a:t>Use </a:t>
            </a:r>
            <a:r>
              <a:rPr lang="en-IN" sz="1400" dirty="0"/>
              <a:t>the </a:t>
            </a:r>
            <a:r>
              <a:rPr lang="en-IN" sz="1400" dirty="0" smtClean="0"/>
              <a:t>it</a:t>
            </a:r>
            <a:r>
              <a:rPr lang="en-IN" sz="1400" dirty="0"/>
              <a:t> to externalize property values from a bean definition into another separate file in the standard Java </a:t>
            </a:r>
            <a:r>
              <a:rPr lang="en-IN" sz="1400" dirty="0" smtClean="0"/>
              <a:t>Properties format</a:t>
            </a:r>
            <a:r>
              <a:rPr lang="en-IN" sz="1400" dirty="0"/>
              <a:t>. </a:t>
            </a:r>
            <a:endParaRPr lang="en-IN" sz="1400" dirty="0" smtClean="0"/>
          </a:p>
          <a:p>
            <a:endParaRPr lang="en-IN" sz="1400" dirty="0"/>
          </a:p>
          <a:p>
            <a:r>
              <a:rPr lang="en-IN" sz="1400" dirty="0" smtClean="0"/>
              <a:t>Doing </a:t>
            </a:r>
            <a:r>
              <a:rPr lang="en-IN" sz="1400" dirty="0"/>
              <a:t>so enables the person deploying an application to customize environment-specific properties such as database URLs and passwords, without the complexity or risk of modifying the main XML definition file or files for the container</a:t>
            </a:r>
            <a:r>
              <a:rPr lang="en-IN" sz="1400" dirty="0" smtClean="0"/>
              <a:t>.</a:t>
            </a:r>
            <a:endParaRPr lang="en-US" sz="1400" dirty="0"/>
          </a:p>
          <a:p>
            <a:r>
              <a:rPr lang="en-IN" sz="1400" dirty="0">
                <a:solidFill>
                  <a:srgbClr val="3F5FBF"/>
                </a:solidFill>
                <a:latin typeface="Arial Narrow"/>
              </a:rPr>
              <a:t>&lt;!-- Payment DB Service --&gt;</a:t>
            </a:r>
          </a:p>
          <a:p>
            <a:r>
              <a:rPr lang="en-IN" sz="1400" dirty="0">
                <a:solidFill>
                  <a:srgbClr val="008080"/>
                </a:solidFill>
                <a:latin typeface="Arial Narrow"/>
              </a:rPr>
              <a:t>&lt;</a:t>
            </a:r>
            <a:r>
              <a:rPr lang="en-IN" sz="1400" dirty="0">
                <a:solidFill>
                  <a:srgbClr val="3F7F7F"/>
                </a:solidFill>
                <a:latin typeface="Arial Narrow"/>
              </a:rPr>
              <a:t>bean </a:t>
            </a:r>
            <a:r>
              <a:rPr lang="en-IN" sz="1400" dirty="0">
                <a:solidFill>
                  <a:srgbClr val="7F007F"/>
                </a:solidFill>
                <a:latin typeface="Arial Narrow"/>
              </a:rPr>
              <a:t>id</a:t>
            </a:r>
            <a:r>
              <a:rPr lang="en-IN" sz="1400" dirty="0">
                <a:solidFill>
                  <a:srgbClr val="000000"/>
                </a:solidFill>
                <a:latin typeface="Arial Narrow"/>
              </a:rPr>
              <a:t>=</a:t>
            </a:r>
            <a:r>
              <a:rPr lang="en-IN" sz="1400" i="1" dirty="0">
                <a:solidFill>
                  <a:srgbClr val="2A00FF"/>
                </a:solidFill>
                <a:latin typeface="Arial Narrow"/>
              </a:rPr>
              <a:t>"paymentDBSvc"</a:t>
            </a:r>
          </a:p>
          <a:p>
            <a:r>
              <a:rPr lang="en-IN" sz="1400" dirty="0">
                <a:solidFill>
                  <a:srgbClr val="7F007F"/>
                </a:solidFill>
                <a:latin typeface="Arial Narrow"/>
              </a:rPr>
              <a:t>class</a:t>
            </a:r>
            <a:r>
              <a:rPr lang="en-IN" sz="1400" dirty="0">
                <a:solidFill>
                  <a:srgbClr val="000000"/>
                </a:solidFill>
                <a:latin typeface="Arial Narrow"/>
              </a:rPr>
              <a:t>=</a:t>
            </a:r>
            <a:r>
              <a:rPr lang="en-IN" sz="1400" i="1" dirty="0">
                <a:solidFill>
                  <a:srgbClr val="2A00FF"/>
                </a:solidFill>
                <a:latin typeface="Arial Narrow"/>
              </a:rPr>
              <a:t>"com.springtraining.spring.properyplaceholder.PaymentDBService"</a:t>
            </a:r>
            <a:r>
              <a:rPr lang="en-IN" sz="1400" i="1" dirty="0">
                <a:solidFill>
                  <a:srgbClr val="008080"/>
                </a:solidFill>
                <a:latin typeface="Arial Narrow"/>
              </a:rPr>
              <a:t>&gt;</a:t>
            </a:r>
          </a:p>
          <a:p>
            <a:pPr lvl="1"/>
            <a:r>
              <a:rPr lang="en-IN" sz="1400" dirty="0">
                <a:solidFill>
                  <a:srgbClr val="008080"/>
                </a:solidFill>
                <a:latin typeface="Arial Narrow"/>
              </a:rPr>
              <a:t>&lt;</a:t>
            </a:r>
            <a:r>
              <a:rPr lang="en-IN" sz="1400" dirty="0">
                <a:solidFill>
                  <a:srgbClr val="3F7F7F"/>
                </a:solidFill>
                <a:latin typeface="Arial Narrow"/>
              </a:rPr>
              <a:t>property </a:t>
            </a:r>
            <a:r>
              <a:rPr lang="en-IN" sz="1400" dirty="0">
                <a:solidFill>
                  <a:srgbClr val="7F007F"/>
                </a:solidFill>
                <a:latin typeface="Arial Narrow"/>
              </a:rPr>
              <a:t>name</a:t>
            </a:r>
            <a:r>
              <a:rPr lang="en-IN" sz="1400" dirty="0">
                <a:solidFill>
                  <a:srgbClr val="000000"/>
                </a:solidFill>
                <a:latin typeface="Arial Narrow"/>
              </a:rPr>
              <a:t>=</a:t>
            </a:r>
            <a:r>
              <a:rPr lang="en-IN" sz="1400" i="1" dirty="0">
                <a:solidFill>
                  <a:srgbClr val="2A00FF"/>
                </a:solidFill>
                <a:latin typeface="Arial Narrow"/>
              </a:rPr>
              <a:t>"dbDetailsProp"</a:t>
            </a:r>
            <a:r>
              <a:rPr lang="en-IN" sz="1400" i="1" dirty="0">
                <a:solidFill>
                  <a:srgbClr val="008080"/>
                </a:solidFill>
                <a:latin typeface="Arial Narrow"/>
              </a:rPr>
              <a:t>&gt;</a:t>
            </a:r>
          </a:p>
          <a:p>
            <a:pPr lvl="2"/>
            <a:r>
              <a:rPr lang="en-IN" sz="1400" dirty="0">
                <a:solidFill>
                  <a:srgbClr val="008080"/>
                </a:solidFill>
                <a:latin typeface="Arial Narrow"/>
              </a:rPr>
              <a:t>&lt;</a:t>
            </a:r>
            <a:r>
              <a:rPr lang="en-IN" sz="1400" dirty="0">
                <a:solidFill>
                  <a:srgbClr val="3F7F7F"/>
                </a:solidFill>
                <a:latin typeface="Arial Narrow"/>
              </a:rPr>
              <a:t>props</a:t>
            </a:r>
            <a:r>
              <a:rPr lang="en-IN" sz="1400" dirty="0">
                <a:solidFill>
                  <a:srgbClr val="008080"/>
                </a:solidFill>
                <a:latin typeface="Arial Narrow"/>
              </a:rPr>
              <a:t>&gt;</a:t>
            </a:r>
          </a:p>
          <a:p>
            <a:pPr lvl="3"/>
            <a:r>
              <a:rPr lang="en-IN" sz="1400" dirty="0">
                <a:solidFill>
                  <a:srgbClr val="008080"/>
                </a:solidFill>
                <a:latin typeface="Arial Narrow"/>
              </a:rPr>
              <a:t>&lt;</a:t>
            </a:r>
            <a:r>
              <a:rPr lang="en-IN" sz="1400" dirty="0">
                <a:solidFill>
                  <a:srgbClr val="3F7F7F"/>
                </a:solidFill>
                <a:latin typeface="Arial Narrow"/>
              </a:rPr>
              <a:t>prop </a:t>
            </a:r>
            <a:r>
              <a:rPr lang="en-IN" sz="1400" dirty="0">
                <a:solidFill>
                  <a:srgbClr val="7F007F"/>
                </a:solidFill>
                <a:latin typeface="Arial Narrow"/>
              </a:rPr>
              <a:t>key</a:t>
            </a:r>
            <a:r>
              <a:rPr lang="en-IN" sz="1400" dirty="0">
                <a:solidFill>
                  <a:srgbClr val="000000"/>
                </a:solidFill>
                <a:latin typeface="Arial Narrow"/>
              </a:rPr>
              <a:t>=</a:t>
            </a:r>
            <a:r>
              <a:rPr lang="en-IN" sz="1400" i="1" dirty="0">
                <a:solidFill>
                  <a:srgbClr val="2A00FF"/>
                </a:solidFill>
                <a:latin typeface="Arial Narrow"/>
              </a:rPr>
              <a:t>"driverClassName"</a:t>
            </a:r>
            <a:r>
              <a:rPr lang="en-IN" sz="1400" i="1" dirty="0">
                <a:solidFill>
                  <a:srgbClr val="008080"/>
                </a:solidFill>
                <a:latin typeface="Arial Narrow"/>
              </a:rPr>
              <a:t>&gt;</a:t>
            </a:r>
            <a:r>
              <a:rPr lang="en-IN" sz="1400" i="1" dirty="0">
                <a:solidFill>
                  <a:srgbClr val="000000"/>
                </a:solidFill>
                <a:latin typeface="Arial Narrow"/>
              </a:rPr>
              <a:t>${jdbc.driverClassName}</a:t>
            </a:r>
            <a:r>
              <a:rPr lang="en-IN" sz="1400" i="1" dirty="0">
                <a:solidFill>
                  <a:srgbClr val="008080"/>
                </a:solidFill>
                <a:latin typeface="Arial Narrow"/>
              </a:rPr>
              <a:t>&lt;/</a:t>
            </a:r>
            <a:r>
              <a:rPr lang="en-IN" sz="1400" i="1" dirty="0">
                <a:solidFill>
                  <a:srgbClr val="3F7F7F"/>
                </a:solidFill>
                <a:latin typeface="Arial Narrow"/>
              </a:rPr>
              <a:t>prop</a:t>
            </a:r>
            <a:r>
              <a:rPr lang="en-IN" sz="1400" i="1" dirty="0">
                <a:solidFill>
                  <a:srgbClr val="008080"/>
                </a:solidFill>
                <a:latin typeface="Arial Narrow"/>
              </a:rPr>
              <a:t>&gt;</a:t>
            </a:r>
          </a:p>
          <a:p>
            <a:pPr lvl="3"/>
            <a:r>
              <a:rPr lang="en-IN" sz="1400" dirty="0">
                <a:solidFill>
                  <a:srgbClr val="008080"/>
                </a:solidFill>
                <a:latin typeface="Arial Narrow"/>
              </a:rPr>
              <a:t>&lt;</a:t>
            </a:r>
            <a:r>
              <a:rPr lang="en-IN" sz="1400" dirty="0">
                <a:solidFill>
                  <a:srgbClr val="3F7F7F"/>
                </a:solidFill>
                <a:latin typeface="Arial Narrow"/>
              </a:rPr>
              <a:t>prop </a:t>
            </a:r>
            <a:r>
              <a:rPr lang="en-IN" sz="1400" dirty="0">
                <a:solidFill>
                  <a:srgbClr val="7F007F"/>
                </a:solidFill>
                <a:latin typeface="Arial Narrow"/>
              </a:rPr>
              <a:t>key</a:t>
            </a:r>
            <a:r>
              <a:rPr lang="en-IN" sz="1400" dirty="0">
                <a:solidFill>
                  <a:srgbClr val="000000"/>
                </a:solidFill>
                <a:latin typeface="Arial Narrow"/>
              </a:rPr>
              <a:t>=</a:t>
            </a:r>
            <a:r>
              <a:rPr lang="en-IN" sz="1400" i="1" dirty="0">
                <a:solidFill>
                  <a:srgbClr val="2A00FF"/>
                </a:solidFill>
                <a:latin typeface="Arial Narrow"/>
              </a:rPr>
              <a:t>"url"</a:t>
            </a:r>
            <a:r>
              <a:rPr lang="en-IN" sz="1400" i="1" dirty="0">
                <a:solidFill>
                  <a:srgbClr val="008080"/>
                </a:solidFill>
                <a:latin typeface="Arial Narrow"/>
              </a:rPr>
              <a:t>&gt;</a:t>
            </a:r>
            <a:r>
              <a:rPr lang="en-IN" sz="1400" i="1" dirty="0">
                <a:solidFill>
                  <a:srgbClr val="000000"/>
                </a:solidFill>
                <a:latin typeface="Arial Narrow"/>
              </a:rPr>
              <a:t>${jdbc.url}</a:t>
            </a:r>
            <a:r>
              <a:rPr lang="en-IN" sz="1400" i="1" dirty="0">
                <a:solidFill>
                  <a:srgbClr val="008080"/>
                </a:solidFill>
                <a:latin typeface="Arial Narrow"/>
              </a:rPr>
              <a:t>&lt;/</a:t>
            </a:r>
            <a:r>
              <a:rPr lang="en-IN" sz="1400" i="1" dirty="0">
                <a:solidFill>
                  <a:srgbClr val="3F7F7F"/>
                </a:solidFill>
                <a:latin typeface="Arial Narrow"/>
              </a:rPr>
              <a:t>prop</a:t>
            </a:r>
            <a:r>
              <a:rPr lang="en-IN" sz="1400" i="1" dirty="0">
                <a:solidFill>
                  <a:srgbClr val="008080"/>
                </a:solidFill>
                <a:latin typeface="Arial Narrow"/>
              </a:rPr>
              <a:t>&gt;</a:t>
            </a:r>
          </a:p>
          <a:p>
            <a:pPr lvl="3"/>
            <a:r>
              <a:rPr lang="en-IN" sz="1400" dirty="0">
                <a:solidFill>
                  <a:srgbClr val="008080"/>
                </a:solidFill>
                <a:latin typeface="Arial Narrow"/>
              </a:rPr>
              <a:t>&lt;</a:t>
            </a:r>
            <a:r>
              <a:rPr lang="en-IN" sz="1400" dirty="0">
                <a:solidFill>
                  <a:srgbClr val="3F7F7F"/>
                </a:solidFill>
                <a:latin typeface="Arial Narrow"/>
              </a:rPr>
              <a:t>prop </a:t>
            </a:r>
            <a:r>
              <a:rPr lang="en-IN" sz="1400" dirty="0">
                <a:solidFill>
                  <a:srgbClr val="7F007F"/>
                </a:solidFill>
                <a:latin typeface="Arial Narrow"/>
              </a:rPr>
              <a:t>key</a:t>
            </a:r>
            <a:r>
              <a:rPr lang="en-IN" sz="1400" dirty="0">
                <a:solidFill>
                  <a:srgbClr val="000000"/>
                </a:solidFill>
                <a:latin typeface="Arial Narrow"/>
              </a:rPr>
              <a:t>=</a:t>
            </a:r>
            <a:r>
              <a:rPr lang="en-IN" sz="1400" i="1" dirty="0">
                <a:solidFill>
                  <a:srgbClr val="2A00FF"/>
                </a:solidFill>
                <a:latin typeface="Arial Narrow"/>
              </a:rPr>
              <a:t>"username" </a:t>
            </a:r>
            <a:r>
              <a:rPr lang="en-IN" sz="1400" i="1" dirty="0">
                <a:solidFill>
                  <a:srgbClr val="008080"/>
                </a:solidFill>
                <a:latin typeface="Arial Narrow"/>
              </a:rPr>
              <a:t>&gt;</a:t>
            </a:r>
            <a:r>
              <a:rPr lang="en-IN" sz="1400" i="1" dirty="0">
                <a:solidFill>
                  <a:srgbClr val="000000"/>
                </a:solidFill>
                <a:latin typeface="Arial Narrow"/>
              </a:rPr>
              <a:t>${jdbc.username}</a:t>
            </a:r>
            <a:r>
              <a:rPr lang="en-IN" sz="1400" i="1" dirty="0">
                <a:solidFill>
                  <a:srgbClr val="008080"/>
                </a:solidFill>
                <a:latin typeface="Arial Narrow"/>
              </a:rPr>
              <a:t>&lt;/</a:t>
            </a:r>
            <a:r>
              <a:rPr lang="en-IN" sz="1400" i="1" dirty="0">
                <a:solidFill>
                  <a:srgbClr val="3F7F7F"/>
                </a:solidFill>
                <a:latin typeface="Arial Narrow"/>
              </a:rPr>
              <a:t>prop</a:t>
            </a:r>
            <a:r>
              <a:rPr lang="en-IN" sz="1400" i="1" dirty="0">
                <a:solidFill>
                  <a:srgbClr val="008080"/>
                </a:solidFill>
                <a:latin typeface="Arial Narrow"/>
              </a:rPr>
              <a:t>&gt;</a:t>
            </a:r>
          </a:p>
          <a:p>
            <a:pPr lvl="3"/>
            <a:r>
              <a:rPr lang="en-IN" sz="1400" dirty="0">
                <a:solidFill>
                  <a:srgbClr val="008080"/>
                </a:solidFill>
                <a:latin typeface="Arial Narrow"/>
              </a:rPr>
              <a:t>&lt;</a:t>
            </a:r>
            <a:r>
              <a:rPr lang="en-IN" sz="1400" dirty="0">
                <a:solidFill>
                  <a:srgbClr val="3F7F7F"/>
                </a:solidFill>
                <a:latin typeface="Arial Narrow"/>
              </a:rPr>
              <a:t>prop </a:t>
            </a:r>
            <a:r>
              <a:rPr lang="en-IN" sz="1400" dirty="0">
                <a:solidFill>
                  <a:srgbClr val="7F007F"/>
                </a:solidFill>
                <a:latin typeface="Arial Narrow"/>
              </a:rPr>
              <a:t>key</a:t>
            </a:r>
            <a:r>
              <a:rPr lang="en-IN" sz="1400" dirty="0">
                <a:solidFill>
                  <a:srgbClr val="000000"/>
                </a:solidFill>
                <a:latin typeface="Arial Narrow"/>
              </a:rPr>
              <a:t>=</a:t>
            </a:r>
            <a:r>
              <a:rPr lang="en-IN" sz="1400" i="1" dirty="0">
                <a:solidFill>
                  <a:srgbClr val="2A00FF"/>
                </a:solidFill>
                <a:latin typeface="Arial Narrow"/>
              </a:rPr>
              <a:t>"password"</a:t>
            </a:r>
            <a:r>
              <a:rPr lang="en-IN" sz="1400" i="1" dirty="0">
                <a:solidFill>
                  <a:srgbClr val="008080"/>
                </a:solidFill>
                <a:latin typeface="Arial Narrow"/>
              </a:rPr>
              <a:t>&gt;</a:t>
            </a:r>
            <a:r>
              <a:rPr lang="en-IN" sz="1400" i="1" dirty="0">
                <a:solidFill>
                  <a:srgbClr val="000000"/>
                </a:solidFill>
                <a:latin typeface="Arial Narrow"/>
              </a:rPr>
              <a:t>${jdbc.password}</a:t>
            </a:r>
            <a:r>
              <a:rPr lang="en-IN" sz="1400" i="1" dirty="0">
                <a:solidFill>
                  <a:srgbClr val="008080"/>
                </a:solidFill>
                <a:latin typeface="Arial Narrow"/>
              </a:rPr>
              <a:t>&lt;/</a:t>
            </a:r>
            <a:r>
              <a:rPr lang="en-IN" sz="1400" i="1" dirty="0">
                <a:solidFill>
                  <a:srgbClr val="3F7F7F"/>
                </a:solidFill>
                <a:latin typeface="Arial Narrow"/>
              </a:rPr>
              <a:t>prop</a:t>
            </a:r>
            <a:r>
              <a:rPr lang="en-IN" sz="1400" i="1" dirty="0">
                <a:solidFill>
                  <a:srgbClr val="008080"/>
                </a:solidFill>
                <a:latin typeface="Arial Narrow"/>
              </a:rPr>
              <a:t>&gt;</a:t>
            </a:r>
          </a:p>
          <a:p>
            <a:pPr lvl="2"/>
            <a:r>
              <a:rPr lang="en-IN" sz="1400" dirty="0">
                <a:solidFill>
                  <a:srgbClr val="008080"/>
                </a:solidFill>
                <a:latin typeface="Arial Narrow"/>
              </a:rPr>
              <a:t>&lt;/</a:t>
            </a:r>
            <a:r>
              <a:rPr lang="en-IN" sz="1400" dirty="0">
                <a:solidFill>
                  <a:srgbClr val="3F7F7F"/>
                </a:solidFill>
                <a:latin typeface="Arial Narrow"/>
              </a:rPr>
              <a:t>props</a:t>
            </a:r>
            <a:r>
              <a:rPr lang="en-IN" sz="1400" dirty="0">
                <a:solidFill>
                  <a:srgbClr val="008080"/>
                </a:solidFill>
                <a:latin typeface="Arial Narrow"/>
              </a:rPr>
              <a:t>&gt;</a:t>
            </a:r>
          </a:p>
          <a:p>
            <a:pPr lvl="1"/>
            <a:r>
              <a:rPr lang="en-IN" sz="1400" dirty="0">
                <a:solidFill>
                  <a:srgbClr val="008080"/>
                </a:solidFill>
                <a:latin typeface="Arial Narrow"/>
              </a:rPr>
              <a:t>&lt;/</a:t>
            </a:r>
            <a:r>
              <a:rPr lang="en-IN" sz="1400" dirty="0">
                <a:solidFill>
                  <a:srgbClr val="3F7F7F"/>
                </a:solidFill>
                <a:latin typeface="Arial Narrow"/>
              </a:rPr>
              <a:t>property</a:t>
            </a:r>
            <a:r>
              <a:rPr lang="en-IN" sz="1400" dirty="0">
                <a:solidFill>
                  <a:srgbClr val="008080"/>
                </a:solidFill>
                <a:latin typeface="Arial Narrow"/>
              </a:rPr>
              <a:t>&gt;</a:t>
            </a:r>
          </a:p>
          <a:p>
            <a:r>
              <a:rPr lang="en-IN" sz="1400" dirty="0">
                <a:solidFill>
                  <a:srgbClr val="008080"/>
                </a:solidFill>
                <a:latin typeface="Arial Narrow"/>
              </a:rPr>
              <a:t>&lt;/</a:t>
            </a:r>
            <a:r>
              <a:rPr lang="en-IN" sz="1400" dirty="0">
                <a:solidFill>
                  <a:srgbClr val="3F7F7F"/>
                </a:solidFill>
                <a:latin typeface="Arial Narrow"/>
              </a:rPr>
              <a:t>bean</a:t>
            </a:r>
            <a:r>
              <a:rPr lang="en-IN" sz="1400" dirty="0" smtClean="0">
                <a:solidFill>
                  <a:srgbClr val="008080"/>
                </a:solidFill>
                <a:latin typeface="Arial Narrow"/>
              </a:rPr>
              <a:t>&gt;</a:t>
            </a:r>
            <a:endParaRPr lang="en-IN" sz="1400" dirty="0">
              <a:latin typeface="Arial Narrow"/>
            </a:endParaRPr>
          </a:p>
          <a:p>
            <a:r>
              <a:rPr lang="en-IN" sz="1400" dirty="0">
                <a:solidFill>
                  <a:srgbClr val="008080"/>
                </a:solidFill>
                <a:latin typeface="Arial Narrow"/>
              </a:rPr>
              <a:t>&lt;</a:t>
            </a:r>
            <a:r>
              <a:rPr lang="en-IN" sz="1400" dirty="0" smtClean="0">
                <a:solidFill>
                  <a:srgbClr val="3F7F7F"/>
                </a:solidFill>
                <a:latin typeface="Arial Narrow"/>
              </a:rPr>
              <a:t>bean  </a:t>
            </a:r>
            <a:r>
              <a:rPr lang="en-IN" sz="1400" dirty="0" smtClean="0">
                <a:solidFill>
                  <a:srgbClr val="7F007F"/>
                </a:solidFill>
                <a:latin typeface="Arial Narrow"/>
              </a:rPr>
              <a:t>class</a:t>
            </a:r>
            <a:r>
              <a:rPr lang="en-IN" sz="1400" dirty="0">
                <a:solidFill>
                  <a:srgbClr val="000000"/>
                </a:solidFill>
                <a:latin typeface="Arial Narrow"/>
              </a:rPr>
              <a:t>=</a:t>
            </a:r>
            <a:r>
              <a:rPr lang="en-IN" sz="1400" i="1" dirty="0">
                <a:solidFill>
                  <a:srgbClr val="2A00FF"/>
                </a:solidFill>
                <a:latin typeface="Arial Narrow"/>
              </a:rPr>
              <a:t>"org.springframework.beans.factory.config.PropertyPlaceholderConfigurer"</a:t>
            </a:r>
            <a:r>
              <a:rPr lang="en-IN" sz="1400" i="1" dirty="0">
                <a:solidFill>
                  <a:srgbClr val="008080"/>
                </a:solidFill>
                <a:latin typeface="Arial Narrow"/>
              </a:rPr>
              <a:t>&gt;</a:t>
            </a:r>
          </a:p>
          <a:p>
            <a:r>
              <a:rPr lang="en-IN" sz="1400" dirty="0" smtClean="0">
                <a:solidFill>
                  <a:srgbClr val="008080"/>
                </a:solidFill>
                <a:latin typeface="Arial Narrow"/>
              </a:rPr>
              <a:t>	&lt;</a:t>
            </a:r>
            <a:r>
              <a:rPr lang="en-IN" sz="1400" dirty="0">
                <a:solidFill>
                  <a:srgbClr val="3F7F7F"/>
                </a:solidFill>
                <a:latin typeface="Arial Narrow"/>
              </a:rPr>
              <a:t>property </a:t>
            </a:r>
            <a:r>
              <a:rPr lang="en-IN" sz="1400" dirty="0">
                <a:solidFill>
                  <a:srgbClr val="7F007F"/>
                </a:solidFill>
                <a:latin typeface="Arial Narrow"/>
              </a:rPr>
              <a:t>name</a:t>
            </a:r>
            <a:r>
              <a:rPr lang="en-IN" sz="1400" dirty="0">
                <a:solidFill>
                  <a:srgbClr val="000000"/>
                </a:solidFill>
                <a:latin typeface="Arial Narrow"/>
              </a:rPr>
              <a:t>=</a:t>
            </a:r>
            <a:r>
              <a:rPr lang="en-IN" sz="1400" i="1" dirty="0">
                <a:solidFill>
                  <a:srgbClr val="2A00FF"/>
                </a:solidFill>
                <a:latin typeface="Arial Narrow"/>
              </a:rPr>
              <a:t>"locations" </a:t>
            </a:r>
            <a:r>
              <a:rPr lang="en-IN" sz="1400" i="1" dirty="0">
                <a:solidFill>
                  <a:srgbClr val="7F007F"/>
                </a:solidFill>
                <a:latin typeface="Arial Narrow"/>
              </a:rPr>
              <a:t>value</a:t>
            </a:r>
            <a:r>
              <a:rPr lang="en-IN" sz="1400" i="1" dirty="0">
                <a:solidFill>
                  <a:srgbClr val="000000"/>
                </a:solidFill>
                <a:latin typeface="Arial Narrow"/>
              </a:rPr>
              <a:t>=</a:t>
            </a:r>
            <a:r>
              <a:rPr lang="en-IN" sz="1400" i="1" dirty="0">
                <a:solidFill>
                  <a:srgbClr val="2A00FF"/>
                </a:solidFill>
                <a:latin typeface="Arial Narrow"/>
              </a:rPr>
              <a:t>"classpath:jdbc.properties" </a:t>
            </a:r>
            <a:r>
              <a:rPr lang="en-IN" sz="1400" i="1" dirty="0">
                <a:solidFill>
                  <a:srgbClr val="008080"/>
                </a:solidFill>
                <a:latin typeface="Arial Narrow"/>
              </a:rPr>
              <a:t>/&gt;</a:t>
            </a:r>
          </a:p>
          <a:p>
            <a:r>
              <a:rPr lang="en-IN" sz="1400" dirty="0">
                <a:solidFill>
                  <a:srgbClr val="008080"/>
                </a:solidFill>
                <a:latin typeface="Arial Narrow"/>
              </a:rPr>
              <a:t>&lt;/</a:t>
            </a:r>
            <a:r>
              <a:rPr lang="en-IN" sz="1400" dirty="0">
                <a:solidFill>
                  <a:srgbClr val="3F7F7F"/>
                </a:solidFill>
                <a:latin typeface="Arial Narrow"/>
              </a:rPr>
              <a:t>bean</a:t>
            </a:r>
            <a:r>
              <a:rPr lang="en-IN" sz="1400" dirty="0" smtClean="0">
                <a:solidFill>
                  <a:srgbClr val="008080"/>
                </a:solidFill>
                <a:latin typeface="Arial Narrow"/>
              </a:rPr>
              <a:t>&gt;</a:t>
            </a:r>
          </a:p>
        </p:txBody>
      </p:sp>
    </p:spTree>
    <p:extLst>
      <p:ext uri="{BB962C8B-B14F-4D97-AF65-F5344CB8AC3E}">
        <p14:creationId xmlns:p14="http://schemas.microsoft.com/office/powerpoint/2010/main" val="1551664879"/>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67545" y="9394"/>
            <a:ext cx="8681403" cy="564134"/>
          </a:xfrm>
          <a:prstGeom prst="rect">
            <a:avLst/>
          </a:prstGeom>
        </p:spPr>
        <p:txBody>
          <a:bodyPr vert="horz" lIns="91440" tIns="45720" rIns="91440" bIns="45720" rtlCol="0" anchor="ctr">
            <a:normAutofit fontScale="85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a:t>PropertyPlaceholderConfigure</a:t>
            </a:r>
          </a:p>
        </p:txBody>
      </p:sp>
      <p:sp>
        <p:nvSpPr>
          <p:cNvPr id="2" name="TextBox 1"/>
          <p:cNvSpPr txBox="1"/>
          <p:nvPr/>
        </p:nvSpPr>
        <p:spPr>
          <a:xfrm>
            <a:off x="899592" y="1005577"/>
            <a:ext cx="7488832" cy="3139321"/>
          </a:xfrm>
          <a:prstGeom prst="rect">
            <a:avLst/>
          </a:prstGeom>
          <a:noFill/>
        </p:spPr>
        <p:txBody>
          <a:bodyPr wrap="square" rtlCol="0">
            <a:spAutoFit/>
          </a:bodyPr>
          <a:lstStyle/>
          <a:p>
            <a:endParaRPr lang="en-IN" dirty="0">
              <a:solidFill>
                <a:srgbClr val="008080"/>
              </a:solidFill>
              <a:latin typeface="Arial Narrow"/>
            </a:endParaRPr>
          </a:p>
          <a:p>
            <a:r>
              <a:rPr lang="en-IN" sz="2000" b="1" dirty="0" smtClean="0">
                <a:latin typeface="Arial" pitchFamily="34" charset="0"/>
                <a:cs typeface="Arial" pitchFamily="34" charset="0"/>
              </a:rPr>
              <a:t>The </a:t>
            </a:r>
            <a:r>
              <a:rPr lang="en-IN" sz="2000" b="1" dirty="0">
                <a:latin typeface="Arial" pitchFamily="34" charset="0"/>
                <a:cs typeface="Arial" pitchFamily="34" charset="0"/>
              </a:rPr>
              <a:t>actual values come from another file in the standard Java Properties format</a:t>
            </a:r>
            <a:r>
              <a:rPr lang="en-IN" sz="2000" b="1" dirty="0" smtClean="0">
                <a:latin typeface="Arial" pitchFamily="34" charset="0"/>
                <a:cs typeface="Arial" pitchFamily="34" charset="0"/>
              </a:rPr>
              <a:t>:</a:t>
            </a: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jdbc.properties</a:t>
            </a:r>
            <a:endParaRPr lang="en-US" sz="2000" b="1" dirty="0">
              <a:latin typeface="Arial" pitchFamily="34" charset="0"/>
              <a:cs typeface="Arial" pitchFamily="34" charset="0"/>
            </a:endParaRPr>
          </a:p>
          <a:p>
            <a:endParaRPr lang="en-IN" sz="2000" b="1" dirty="0">
              <a:latin typeface="Arial" pitchFamily="34" charset="0"/>
              <a:cs typeface="Arial" pitchFamily="34" charset="0"/>
            </a:endParaRPr>
          </a:p>
          <a:p>
            <a:r>
              <a:rPr lang="en-IN" sz="2000" b="1" dirty="0">
                <a:solidFill>
                  <a:srgbClr val="000000"/>
                </a:solidFill>
                <a:latin typeface="Arial" pitchFamily="34" charset="0"/>
                <a:cs typeface="Arial" pitchFamily="34" charset="0"/>
              </a:rPr>
              <a:t>jdbc.driverClassName=</a:t>
            </a:r>
            <a:r>
              <a:rPr lang="en-IN" sz="2000" b="1" dirty="0">
                <a:solidFill>
                  <a:srgbClr val="2A00FF"/>
                </a:solidFill>
                <a:latin typeface="Arial" pitchFamily="34" charset="0"/>
                <a:cs typeface="Arial" pitchFamily="34" charset="0"/>
              </a:rPr>
              <a:t>org.hsqldb.jdbcDriver</a:t>
            </a:r>
            <a:r>
              <a:rPr lang="en-IN" sz="2000" b="1" dirty="0">
                <a:solidFill>
                  <a:srgbClr val="000000"/>
                </a:solidFill>
                <a:latin typeface="Arial" pitchFamily="34" charset="0"/>
                <a:cs typeface="Arial" pitchFamily="34" charset="0"/>
              </a:rPr>
              <a:t> </a:t>
            </a:r>
          </a:p>
          <a:p>
            <a:r>
              <a:rPr lang="en-IN" sz="2000" b="1" dirty="0">
                <a:solidFill>
                  <a:srgbClr val="000000"/>
                </a:solidFill>
                <a:latin typeface="Arial" pitchFamily="34" charset="0"/>
                <a:cs typeface="Arial" pitchFamily="34" charset="0"/>
              </a:rPr>
              <a:t>jdbc.url=</a:t>
            </a:r>
            <a:r>
              <a:rPr lang="en-IN" sz="2000" b="1" dirty="0">
                <a:solidFill>
                  <a:srgbClr val="2A00FF"/>
                </a:solidFill>
                <a:latin typeface="Arial" pitchFamily="34" charset="0"/>
                <a:cs typeface="Arial" pitchFamily="34" charset="0"/>
              </a:rPr>
              <a:t>jdbc:hsqldb:hsql://production:9002</a:t>
            </a:r>
            <a:r>
              <a:rPr lang="en-IN" sz="2000" b="1" dirty="0">
                <a:solidFill>
                  <a:srgbClr val="000000"/>
                </a:solidFill>
                <a:latin typeface="Arial" pitchFamily="34" charset="0"/>
                <a:cs typeface="Arial" pitchFamily="34" charset="0"/>
              </a:rPr>
              <a:t> </a:t>
            </a:r>
          </a:p>
          <a:p>
            <a:r>
              <a:rPr lang="en-IN" sz="2000" b="1" dirty="0">
                <a:solidFill>
                  <a:srgbClr val="000000"/>
                </a:solidFill>
                <a:latin typeface="Arial" pitchFamily="34" charset="0"/>
                <a:cs typeface="Arial" pitchFamily="34" charset="0"/>
              </a:rPr>
              <a:t>jdbc.username=</a:t>
            </a:r>
            <a:r>
              <a:rPr lang="en-IN" sz="2000" b="1" dirty="0">
                <a:solidFill>
                  <a:srgbClr val="2A00FF"/>
                </a:solidFill>
                <a:latin typeface="Arial" pitchFamily="34" charset="0"/>
                <a:cs typeface="Arial" pitchFamily="34" charset="0"/>
              </a:rPr>
              <a:t>sa</a:t>
            </a:r>
            <a:r>
              <a:rPr lang="en-IN" sz="2000" b="1" u="sng" dirty="0">
                <a:solidFill>
                  <a:srgbClr val="000000"/>
                </a:solidFill>
                <a:latin typeface="Arial" pitchFamily="34" charset="0"/>
                <a:cs typeface="Arial" pitchFamily="34" charset="0"/>
              </a:rPr>
              <a:t> </a:t>
            </a:r>
          </a:p>
          <a:p>
            <a:r>
              <a:rPr lang="en-IN" sz="2000" b="1" dirty="0">
                <a:solidFill>
                  <a:srgbClr val="000000"/>
                </a:solidFill>
                <a:latin typeface="Arial" pitchFamily="34" charset="0"/>
                <a:cs typeface="Arial" pitchFamily="34" charset="0"/>
              </a:rPr>
              <a:t>jdbc.password=</a:t>
            </a:r>
            <a:r>
              <a:rPr lang="en-IN" sz="2000" b="1" dirty="0">
                <a:solidFill>
                  <a:srgbClr val="2A00FF"/>
                </a:solidFill>
                <a:latin typeface="Arial" pitchFamily="34" charset="0"/>
                <a:cs typeface="Arial" pitchFamily="34" charset="0"/>
              </a:rPr>
              <a:t>root</a:t>
            </a:r>
          </a:p>
        </p:txBody>
      </p:sp>
    </p:spTree>
    <p:extLst>
      <p:ext uri="{BB962C8B-B14F-4D97-AF65-F5344CB8AC3E}">
        <p14:creationId xmlns:p14="http://schemas.microsoft.com/office/powerpoint/2010/main" val="2725557755"/>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3856366"/>
              </p:ext>
            </p:extLst>
          </p:nvPr>
        </p:nvGraphicFramePr>
        <p:xfrm>
          <a:off x="1115617" y="689794"/>
          <a:ext cx="7540398" cy="4231964"/>
        </p:xfrm>
        <a:graphic>
          <a:graphicData uri="http://schemas.openxmlformats.org/drawingml/2006/table">
            <a:tbl>
              <a:tblPr/>
              <a:tblGrid>
                <a:gridCol w="3770199"/>
                <a:gridCol w="3770199"/>
              </a:tblGrid>
              <a:tr h="441796">
                <a:tc>
                  <a:txBody>
                    <a:bodyPr/>
                    <a:lstStyle/>
                    <a:p>
                      <a:pPr algn="ctr"/>
                      <a:r>
                        <a:rPr lang="en-IN" sz="3300" b="1" dirty="0">
                          <a:effectLst/>
                        </a:rPr>
                        <a:t>Scope</a:t>
                      </a:r>
                    </a:p>
                  </a:txBody>
                  <a:tcPr marL="75211" marR="75211"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IN" sz="3300" b="1" dirty="0">
                          <a:effectLst/>
                        </a:rPr>
                        <a:t>Description</a:t>
                      </a:r>
                    </a:p>
                  </a:txBody>
                  <a:tcPr marL="75211" marR="75211"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02548">
                <a:tc>
                  <a:txBody>
                    <a:bodyPr/>
                    <a:lstStyle/>
                    <a:p>
                      <a:pPr algn="just"/>
                      <a:r>
                        <a:rPr lang="en-IN" sz="1400" b="1" dirty="0" smtClean="0">
                          <a:effectLst/>
                        </a:rPr>
                        <a:t>Singleton</a:t>
                      </a:r>
                      <a:endParaRPr lang="en-IN" sz="14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just"/>
                      <a:r>
                        <a:rPr lang="en-IN" sz="1400" b="1" dirty="0">
                          <a:effectLst/>
                        </a:rPr>
                        <a:t>(Default) </a:t>
                      </a:r>
                      <a:r>
                        <a:rPr lang="en-IN" sz="1400" b="1" dirty="0" smtClean="0">
                          <a:effectLst/>
                        </a:rPr>
                        <a:t>Single </a:t>
                      </a:r>
                      <a:r>
                        <a:rPr lang="en-IN" sz="1400" b="1" dirty="0">
                          <a:effectLst/>
                        </a:rPr>
                        <a:t>object instance per Spring IoC container.</a:t>
                      </a: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67888">
                <a:tc>
                  <a:txBody>
                    <a:bodyPr/>
                    <a:lstStyle/>
                    <a:p>
                      <a:pPr algn="just"/>
                      <a:r>
                        <a:rPr lang="en-IN" sz="1400" b="1" dirty="0" smtClean="0">
                          <a:effectLst/>
                        </a:rPr>
                        <a:t>Prototype</a:t>
                      </a:r>
                      <a:endParaRPr lang="en-IN" sz="14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just"/>
                      <a:r>
                        <a:rPr lang="en-IN" sz="1400" b="1" dirty="0" smtClean="0">
                          <a:effectLst/>
                        </a:rPr>
                        <a:t>Number </a:t>
                      </a:r>
                      <a:r>
                        <a:rPr lang="en-IN" sz="1400" b="1" dirty="0">
                          <a:effectLst/>
                        </a:rPr>
                        <a:t>of object instances.</a:t>
                      </a: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56248">
                <a:tc>
                  <a:txBody>
                    <a:bodyPr/>
                    <a:lstStyle/>
                    <a:p>
                      <a:pPr algn="just"/>
                      <a:r>
                        <a:rPr lang="en-IN" sz="1400" b="1" dirty="0" smtClean="0">
                          <a:effectLst/>
                        </a:rPr>
                        <a:t>Request</a:t>
                      </a:r>
                      <a:endParaRPr lang="en-IN" sz="14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just"/>
                      <a:r>
                        <a:rPr lang="en-IN" sz="1400" b="1" dirty="0">
                          <a:effectLst/>
                        </a:rPr>
                        <a:t>Scopes a single bean definition to the lifecycle of a single HTTP </a:t>
                      </a:r>
                      <a:r>
                        <a:rPr lang="en-IN" sz="1400" b="1" dirty="0" smtClean="0">
                          <a:effectLst/>
                        </a:rPr>
                        <a:t>request.</a:t>
                      </a:r>
                    </a:p>
                    <a:p>
                      <a:pPr algn="just"/>
                      <a:endParaRPr lang="en-IN" sz="1400" b="1" dirty="0" smtClean="0">
                        <a:effectLst/>
                      </a:endParaRPr>
                    </a:p>
                    <a:p>
                      <a:pPr algn="just"/>
                      <a:r>
                        <a:rPr lang="en-IN" sz="1400" b="1" dirty="0" smtClean="0">
                          <a:effectLst/>
                        </a:rPr>
                        <a:t>Only applicable in Web Context.</a:t>
                      </a:r>
                      <a:endParaRPr lang="en-IN" sz="14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82504">
                <a:tc>
                  <a:txBody>
                    <a:bodyPr/>
                    <a:lstStyle/>
                    <a:p>
                      <a:pPr algn="just"/>
                      <a:r>
                        <a:rPr lang="en-IN" sz="1400" b="1" dirty="0" smtClean="0">
                          <a:effectLst/>
                        </a:rPr>
                        <a:t>Session</a:t>
                      </a:r>
                      <a:endParaRPr lang="en-IN" sz="14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just"/>
                      <a:r>
                        <a:rPr lang="en-IN" sz="1400" b="1" dirty="0">
                          <a:effectLst/>
                        </a:rPr>
                        <a:t>Scopes a single bean definition to the lifecycle of an HTTP Session. </a:t>
                      </a:r>
                      <a:endParaRPr lang="en-IN" sz="1400" b="1" dirty="0" smtClean="0">
                        <a:effectLst/>
                      </a:endParaRPr>
                    </a:p>
                    <a:p>
                      <a:pPr algn="just"/>
                      <a:r>
                        <a:rPr lang="en-IN" sz="1400" b="1" dirty="0" smtClean="0">
                          <a:effectLst/>
                        </a:rPr>
                        <a:t>Only applicable in Web Context.</a:t>
                      </a:r>
                      <a:endParaRPr lang="en-IN" sz="14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864096">
                <a:tc>
                  <a:txBody>
                    <a:bodyPr/>
                    <a:lstStyle/>
                    <a:p>
                      <a:pPr algn="just"/>
                      <a:r>
                        <a:rPr lang="en-IN" sz="1400" b="1" dirty="0" smtClean="0">
                          <a:effectLst/>
                        </a:rPr>
                        <a:t>Global </a:t>
                      </a:r>
                      <a:r>
                        <a:rPr lang="en-IN" sz="1400" b="1" dirty="0">
                          <a:effectLst/>
                        </a:rPr>
                        <a:t>session</a:t>
                      </a: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just"/>
                      <a:r>
                        <a:rPr lang="en-IN" sz="1400" b="1" dirty="0">
                          <a:effectLst/>
                        </a:rPr>
                        <a:t>Scopes a single bean definition to the lifecycle of a global HTTP Session. </a:t>
                      </a:r>
                      <a:endParaRPr lang="en-IN" sz="1400" b="1" dirty="0" smtClean="0">
                        <a:effectLst/>
                      </a:endParaRPr>
                    </a:p>
                    <a:p>
                      <a:pPr algn="just"/>
                      <a:r>
                        <a:rPr lang="en-IN" sz="1400" b="1" dirty="0" smtClean="0">
                          <a:effectLst/>
                        </a:rPr>
                        <a:t>Typically </a:t>
                      </a:r>
                      <a:r>
                        <a:rPr lang="en-IN" sz="1400" b="1" dirty="0">
                          <a:effectLst/>
                        </a:rPr>
                        <a:t>only valid when used in a </a:t>
                      </a:r>
                      <a:r>
                        <a:rPr lang="en-IN" sz="1400" b="1" dirty="0" smtClean="0">
                          <a:effectLst/>
                        </a:rPr>
                        <a:t>portlet web context</a:t>
                      </a:r>
                      <a:r>
                        <a:rPr lang="en-IN" sz="1400" b="1" dirty="0">
                          <a:effectLst/>
                        </a:rPr>
                        <a:t>. </a:t>
                      </a: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
        <p:nvSpPr>
          <p:cNvPr id="5" name="Title 1"/>
          <p:cNvSpPr txBox="1">
            <a:spLocks/>
          </p:cNvSpPr>
          <p:nvPr/>
        </p:nvSpPr>
        <p:spPr>
          <a:xfrm>
            <a:off x="-56400" y="-4725"/>
            <a:ext cx="9211576" cy="726152"/>
          </a:xfrm>
          <a:prstGeom prst="rect">
            <a:avLst/>
          </a:prstGeom>
        </p:spPr>
        <p:txBody>
          <a:bodyPr vert="horz" lIns="91440" tIns="45720" rIns="91440" bIns="45720" rtlCol="0" anchor="ctr">
            <a:normAutofit lnSpcReduction="1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Bean Scopes</a:t>
            </a:r>
            <a:endParaRPr lang="en-IN" dirty="0"/>
          </a:p>
        </p:txBody>
      </p:sp>
    </p:spTree>
    <p:extLst>
      <p:ext uri="{BB962C8B-B14F-4D97-AF65-F5344CB8AC3E}">
        <p14:creationId xmlns:p14="http://schemas.microsoft.com/office/powerpoint/2010/main" val="4244166858"/>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Singleton Scope</a:t>
            </a:r>
            <a:endParaRPr lang="en-IN" dirty="0"/>
          </a:p>
        </p:txBody>
      </p:sp>
      <p:sp>
        <p:nvSpPr>
          <p:cNvPr id="2" name="Rounded Rectangle 1"/>
          <p:cNvSpPr/>
          <p:nvPr/>
        </p:nvSpPr>
        <p:spPr>
          <a:xfrm>
            <a:off x="3947417" y="1285130"/>
            <a:ext cx="2180855" cy="2498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Spring</a:t>
            </a:r>
          </a:p>
          <a:p>
            <a:pPr algn="ctr"/>
            <a:r>
              <a:rPr lang="en-US" b="1" dirty="0" smtClean="0">
                <a:solidFill>
                  <a:schemeClr val="tx1"/>
                </a:solidFill>
                <a:latin typeface="Arial Black" pitchFamily="34" charset="0"/>
              </a:rPr>
              <a:t>Container</a:t>
            </a:r>
            <a:endParaRPr lang="en-IN" b="1" dirty="0">
              <a:solidFill>
                <a:schemeClr val="tx1"/>
              </a:solidFill>
              <a:latin typeface="Arial Black" pitchFamily="34" charset="0"/>
            </a:endParaRPr>
          </a:p>
        </p:txBody>
      </p:sp>
      <p:sp>
        <p:nvSpPr>
          <p:cNvPr id="14" name="Notched Right Arrow 13"/>
          <p:cNvSpPr/>
          <p:nvPr/>
        </p:nvSpPr>
        <p:spPr>
          <a:xfrm>
            <a:off x="2483770" y="1891126"/>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Notched Right Arrow 11"/>
          <p:cNvSpPr/>
          <p:nvPr/>
        </p:nvSpPr>
        <p:spPr>
          <a:xfrm>
            <a:off x="6128271" y="2372202"/>
            <a:ext cx="1127076" cy="297388"/>
          </a:xfrm>
          <a:prstGeom prst="notchedRightArrow">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Notched Right Arrow 15"/>
          <p:cNvSpPr/>
          <p:nvPr/>
        </p:nvSpPr>
        <p:spPr>
          <a:xfrm>
            <a:off x="2483770" y="2258323"/>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Notched Right Arrow 16"/>
          <p:cNvSpPr/>
          <p:nvPr/>
        </p:nvSpPr>
        <p:spPr>
          <a:xfrm>
            <a:off x="2483770" y="2653036"/>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Notched Right Arrow 17"/>
          <p:cNvSpPr/>
          <p:nvPr/>
        </p:nvSpPr>
        <p:spPr>
          <a:xfrm>
            <a:off x="2483770" y="2989862"/>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Notched Right Arrow 18"/>
          <p:cNvSpPr/>
          <p:nvPr/>
        </p:nvSpPr>
        <p:spPr>
          <a:xfrm>
            <a:off x="2483770" y="1585705"/>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Notched Right Arrow 19"/>
          <p:cNvSpPr/>
          <p:nvPr/>
        </p:nvSpPr>
        <p:spPr>
          <a:xfrm>
            <a:off x="2470122" y="3313897"/>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205711" y="1231181"/>
            <a:ext cx="2736304" cy="369332"/>
          </a:xfrm>
          <a:prstGeom prst="rect">
            <a:avLst/>
          </a:prstGeom>
          <a:noFill/>
        </p:spPr>
        <p:txBody>
          <a:bodyPr wrap="square" rtlCol="0">
            <a:spAutoFit/>
          </a:bodyPr>
          <a:lstStyle/>
          <a:p>
            <a:r>
              <a:rPr lang="en-US" dirty="0" smtClean="0"/>
              <a:t>ctx.getBean(“account”);</a:t>
            </a:r>
            <a:endParaRPr lang="en-IN" dirty="0"/>
          </a:p>
        </p:txBody>
      </p:sp>
      <p:sp>
        <p:nvSpPr>
          <p:cNvPr id="6" name="Oval 5"/>
          <p:cNvSpPr/>
          <p:nvPr/>
        </p:nvSpPr>
        <p:spPr>
          <a:xfrm>
            <a:off x="7255346" y="2025532"/>
            <a:ext cx="1368152" cy="990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a:t>
            </a:r>
            <a:endParaRPr lang="en-IN" dirty="0"/>
          </a:p>
        </p:txBody>
      </p:sp>
      <p:sp>
        <p:nvSpPr>
          <p:cNvPr id="21" name="TextBox 20"/>
          <p:cNvSpPr txBox="1"/>
          <p:nvPr/>
        </p:nvSpPr>
        <p:spPr>
          <a:xfrm>
            <a:off x="7039322" y="3067386"/>
            <a:ext cx="1800200" cy="646331"/>
          </a:xfrm>
          <a:prstGeom prst="rect">
            <a:avLst/>
          </a:prstGeom>
          <a:noFill/>
        </p:spPr>
        <p:txBody>
          <a:bodyPr wrap="square" rtlCol="0">
            <a:spAutoFit/>
          </a:bodyPr>
          <a:lstStyle/>
          <a:p>
            <a:pPr algn="ctr"/>
            <a:r>
              <a:rPr lang="en-US" b="1" dirty="0" smtClean="0"/>
              <a:t>Single </a:t>
            </a:r>
          </a:p>
          <a:p>
            <a:pPr algn="ctr"/>
            <a:r>
              <a:rPr lang="en-US" dirty="0" smtClean="0"/>
              <a:t>account Instance</a:t>
            </a:r>
            <a:endParaRPr lang="en-IN" dirty="0"/>
          </a:p>
        </p:txBody>
      </p:sp>
    </p:spTree>
    <p:extLst>
      <p:ext uri="{BB962C8B-B14F-4D97-AF65-F5344CB8AC3E}">
        <p14:creationId xmlns:p14="http://schemas.microsoft.com/office/powerpoint/2010/main" val="3211940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2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Prototype Scope</a:t>
            </a:r>
            <a:endParaRPr lang="en-IN" dirty="0"/>
          </a:p>
        </p:txBody>
      </p:sp>
      <p:sp>
        <p:nvSpPr>
          <p:cNvPr id="2" name="Rounded Rectangle 1"/>
          <p:cNvSpPr/>
          <p:nvPr/>
        </p:nvSpPr>
        <p:spPr>
          <a:xfrm>
            <a:off x="3942015" y="1284900"/>
            <a:ext cx="2180855" cy="2498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Spring</a:t>
            </a:r>
          </a:p>
          <a:p>
            <a:pPr algn="ctr"/>
            <a:r>
              <a:rPr lang="en-US" b="1" dirty="0" smtClean="0">
                <a:solidFill>
                  <a:schemeClr val="tx1"/>
                </a:solidFill>
                <a:latin typeface="Arial Black" pitchFamily="34" charset="0"/>
              </a:rPr>
              <a:t>Container</a:t>
            </a:r>
            <a:endParaRPr lang="en-IN" b="1" dirty="0">
              <a:solidFill>
                <a:schemeClr val="tx1"/>
              </a:solidFill>
              <a:latin typeface="Arial Black" pitchFamily="34" charset="0"/>
            </a:endParaRPr>
          </a:p>
        </p:txBody>
      </p:sp>
      <p:sp>
        <p:nvSpPr>
          <p:cNvPr id="14" name="Notched Right Arrow 13"/>
          <p:cNvSpPr/>
          <p:nvPr/>
        </p:nvSpPr>
        <p:spPr>
          <a:xfrm>
            <a:off x="2483770" y="1891126"/>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Notched Right Arrow 15"/>
          <p:cNvSpPr/>
          <p:nvPr/>
        </p:nvSpPr>
        <p:spPr>
          <a:xfrm>
            <a:off x="2483770" y="2258323"/>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Notched Right Arrow 16"/>
          <p:cNvSpPr/>
          <p:nvPr/>
        </p:nvSpPr>
        <p:spPr>
          <a:xfrm>
            <a:off x="2483770" y="2653036"/>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Notched Right Arrow 17"/>
          <p:cNvSpPr/>
          <p:nvPr/>
        </p:nvSpPr>
        <p:spPr>
          <a:xfrm>
            <a:off x="2483770" y="2989862"/>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Notched Right Arrow 18"/>
          <p:cNvSpPr/>
          <p:nvPr/>
        </p:nvSpPr>
        <p:spPr>
          <a:xfrm>
            <a:off x="2483770" y="1585705"/>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Notched Right Arrow 19"/>
          <p:cNvSpPr/>
          <p:nvPr/>
        </p:nvSpPr>
        <p:spPr>
          <a:xfrm>
            <a:off x="2470122" y="3313897"/>
            <a:ext cx="1458247"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205711" y="1231181"/>
            <a:ext cx="2736304" cy="369332"/>
          </a:xfrm>
          <a:prstGeom prst="rect">
            <a:avLst/>
          </a:prstGeom>
          <a:noFill/>
        </p:spPr>
        <p:txBody>
          <a:bodyPr wrap="square" rtlCol="0">
            <a:spAutoFit/>
          </a:bodyPr>
          <a:lstStyle/>
          <a:p>
            <a:r>
              <a:rPr lang="en-US" dirty="0" smtClean="0"/>
              <a:t>ctx.getBean(“account”);</a:t>
            </a:r>
            <a:endParaRPr lang="en-IN" dirty="0"/>
          </a:p>
        </p:txBody>
      </p:sp>
      <p:sp>
        <p:nvSpPr>
          <p:cNvPr id="21" name="TextBox 20"/>
          <p:cNvSpPr txBox="1"/>
          <p:nvPr/>
        </p:nvSpPr>
        <p:spPr>
          <a:xfrm>
            <a:off x="6096632" y="3975907"/>
            <a:ext cx="2219785" cy="646331"/>
          </a:xfrm>
          <a:prstGeom prst="rect">
            <a:avLst/>
          </a:prstGeom>
          <a:noFill/>
        </p:spPr>
        <p:txBody>
          <a:bodyPr wrap="square" rtlCol="0">
            <a:spAutoFit/>
          </a:bodyPr>
          <a:lstStyle/>
          <a:p>
            <a:pPr algn="ctr"/>
            <a:r>
              <a:rPr lang="en-US" b="1" dirty="0" smtClean="0"/>
              <a:t>Multiple</a:t>
            </a:r>
            <a:r>
              <a:rPr lang="en-US" dirty="0" smtClean="0"/>
              <a:t> </a:t>
            </a:r>
          </a:p>
          <a:p>
            <a:pPr algn="ctr"/>
            <a:r>
              <a:rPr lang="en-US" dirty="0" smtClean="0"/>
              <a:t>account Instances</a:t>
            </a:r>
            <a:endParaRPr lang="en-IN" dirty="0"/>
          </a:p>
        </p:txBody>
      </p:sp>
      <p:sp>
        <p:nvSpPr>
          <p:cNvPr id="22" name="Oval 21"/>
          <p:cNvSpPr/>
          <p:nvPr/>
        </p:nvSpPr>
        <p:spPr>
          <a:xfrm>
            <a:off x="7020272" y="1466574"/>
            <a:ext cx="504056" cy="349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Notched Right Arrow 22"/>
          <p:cNvSpPr/>
          <p:nvPr/>
        </p:nvSpPr>
        <p:spPr>
          <a:xfrm>
            <a:off x="6106542" y="1540451"/>
            <a:ext cx="913731"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p:cNvSpPr/>
          <p:nvPr/>
        </p:nvSpPr>
        <p:spPr>
          <a:xfrm>
            <a:off x="7020272" y="1846733"/>
            <a:ext cx="504056" cy="349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Notched Right Arrow 30"/>
          <p:cNvSpPr/>
          <p:nvPr/>
        </p:nvSpPr>
        <p:spPr>
          <a:xfrm>
            <a:off x="6106542" y="1920610"/>
            <a:ext cx="913731"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p:cNvSpPr/>
          <p:nvPr/>
        </p:nvSpPr>
        <p:spPr>
          <a:xfrm>
            <a:off x="7010361" y="2236249"/>
            <a:ext cx="504056" cy="349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Notched Right Arrow 32"/>
          <p:cNvSpPr/>
          <p:nvPr/>
        </p:nvSpPr>
        <p:spPr>
          <a:xfrm>
            <a:off x="6096630" y="2310126"/>
            <a:ext cx="913731"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p:cNvSpPr/>
          <p:nvPr/>
        </p:nvSpPr>
        <p:spPr>
          <a:xfrm>
            <a:off x="7031263" y="2626254"/>
            <a:ext cx="504056" cy="349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Notched Right Arrow 34"/>
          <p:cNvSpPr/>
          <p:nvPr/>
        </p:nvSpPr>
        <p:spPr>
          <a:xfrm>
            <a:off x="6117533" y="2700130"/>
            <a:ext cx="913731"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Oval 35"/>
          <p:cNvSpPr/>
          <p:nvPr/>
        </p:nvSpPr>
        <p:spPr>
          <a:xfrm>
            <a:off x="7022951" y="2993509"/>
            <a:ext cx="504056" cy="349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Notched Right Arrow 36"/>
          <p:cNvSpPr/>
          <p:nvPr/>
        </p:nvSpPr>
        <p:spPr>
          <a:xfrm>
            <a:off x="6109221" y="3067386"/>
            <a:ext cx="913731"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Oval 37"/>
          <p:cNvSpPr/>
          <p:nvPr/>
        </p:nvSpPr>
        <p:spPr>
          <a:xfrm>
            <a:off x="7031263" y="3360441"/>
            <a:ext cx="504056" cy="349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Notched Right Arrow 38"/>
          <p:cNvSpPr/>
          <p:nvPr/>
        </p:nvSpPr>
        <p:spPr>
          <a:xfrm>
            <a:off x="6117533" y="3434318"/>
            <a:ext cx="913731" cy="216023"/>
          </a:xfrm>
          <a:prstGeom prst="notchedRightArrow">
            <a:avLst>
              <a:gd name="adj1" fmla="val 43682"/>
              <a:gd name="adj2" fmla="val 46841"/>
            </a:avLst>
          </a:prstGeom>
          <a:gradFill>
            <a:gsLst>
              <a:gs pos="0">
                <a:srgbClr val="5DFF5D"/>
              </a:gs>
              <a:gs pos="50000">
                <a:srgbClr val="00BC00"/>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53890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5724" y="1005576"/>
            <a:ext cx="8136904" cy="3970318"/>
          </a:xfrm>
          <a:prstGeom prst="rect">
            <a:avLst/>
          </a:prstGeom>
          <a:noFill/>
        </p:spPr>
        <p:txBody>
          <a:bodyPr wrap="square" rtlCol="0">
            <a:spAutoFit/>
          </a:bodyPr>
          <a:lstStyle/>
          <a:p>
            <a:r>
              <a:rPr lang="en-IN" dirty="0" smtClean="0"/>
              <a:t>When </a:t>
            </a:r>
            <a:r>
              <a:rPr lang="en-IN" dirty="0"/>
              <a:t>you use </a:t>
            </a:r>
            <a:r>
              <a:rPr lang="en-IN" b="1" dirty="0"/>
              <a:t>singleton-scoped beans with dependencies on prototype beans</a:t>
            </a:r>
            <a:r>
              <a:rPr lang="en-IN" dirty="0"/>
              <a:t>, be aware that </a:t>
            </a:r>
            <a:r>
              <a:rPr lang="en-IN" b="1" i="1" dirty="0"/>
              <a:t>dependencies are resolved at instantiation time</a:t>
            </a:r>
            <a:r>
              <a:rPr lang="en-IN" dirty="0"/>
              <a:t>. Thus if you dependency-inject a prototype-scoped bean into a singleton-scoped bean, a new prototype bean is instantiated and then dependency-injected into the singleton bean. The </a:t>
            </a:r>
            <a:r>
              <a:rPr lang="en-IN" b="1" dirty="0"/>
              <a:t>prototype instance is the sole instance that is ever supplied to the singleton-scoped bean</a:t>
            </a:r>
            <a:r>
              <a:rPr lang="en-IN" dirty="0" smtClean="0"/>
              <a:t>.</a:t>
            </a:r>
          </a:p>
          <a:p>
            <a:endParaRPr lang="en-US" dirty="0" smtClean="0"/>
          </a:p>
          <a:p>
            <a:endParaRPr lang="en-US" dirty="0" smtClean="0"/>
          </a:p>
          <a:p>
            <a:endParaRPr lang="en-IN" dirty="0"/>
          </a:p>
          <a:p>
            <a:r>
              <a:rPr lang="en-IN" dirty="0"/>
              <a:t>However, suppose you want the singleton-scoped bean to acquire a new instance of the prototype-scoped bean repeatedly at runtime. </a:t>
            </a:r>
            <a:r>
              <a:rPr lang="en-IN" b="1" dirty="0"/>
              <a:t>You cannot dependency-inject a prototype-scoped bean into your singleton bean</a:t>
            </a:r>
            <a:r>
              <a:rPr lang="en-IN" dirty="0"/>
              <a:t>, because that injection occurs only </a:t>
            </a:r>
            <a:r>
              <a:rPr lang="en-IN" i="1" dirty="0"/>
              <a:t>once</a:t>
            </a:r>
            <a:r>
              <a:rPr lang="en-IN" dirty="0"/>
              <a:t>, when the Spring container is instantiating the singleton bean and resolving and injecting its dependencies</a:t>
            </a:r>
            <a:r>
              <a:rPr lang="en-IN" dirty="0" smtClean="0"/>
              <a:t>.</a:t>
            </a:r>
            <a:endParaRPr lang="en-IN" dirty="0"/>
          </a:p>
        </p:txBody>
      </p:sp>
      <p:sp>
        <p:nvSpPr>
          <p:cNvPr id="5" name="Title 1"/>
          <p:cNvSpPr txBox="1">
            <a:spLocks/>
          </p:cNvSpPr>
          <p:nvPr/>
        </p:nvSpPr>
        <p:spPr>
          <a:xfrm>
            <a:off x="467545" y="9394"/>
            <a:ext cx="8681403" cy="564134"/>
          </a:xfrm>
          <a:prstGeom prst="rect">
            <a:avLst/>
          </a:prstGeom>
        </p:spPr>
        <p:txBody>
          <a:bodyPr vert="horz" lIns="91440" tIns="45720" rIns="91440" bIns="45720" rtlCol="0" anchor="ctr">
            <a:normAutofit fontScale="70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a:t>Singleton beans with prototype-bean dependencies</a:t>
            </a:r>
          </a:p>
        </p:txBody>
      </p:sp>
    </p:spTree>
    <p:extLst>
      <p:ext uri="{BB962C8B-B14F-4D97-AF65-F5344CB8AC3E}">
        <p14:creationId xmlns:p14="http://schemas.microsoft.com/office/powerpoint/2010/main" val="1084426161"/>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Managed beans Topics Cont.…</a:t>
            </a:r>
            <a:endParaRPr lang="en-IN" dirty="0"/>
          </a:p>
        </p:txBody>
      </p:sp>
      <p:graphicFrame>
        <p:nvGraphicFramePr>
          <p:cNvPr id="11" name="Diagram 10"/>
          <p:cNvGraphicFramePr/>
          <p:nvPr>
            <p:extLst>
              <p:ext uri="{D42A27DB-BD31-4B8C-83A1-F6EECF244321}">
                <p14:modId xmlns:p14="http://schemas.microsoft.com/office/powerpoint/2010/main" val="856993826"/>
              </p:ext>
            </p:extLst>
          </p:nvPr>
        </p:nvGraphicFramePr>
        <p:xfrm>
          <a:off x="947028" y="573529"/>
          <a:ext cx="7200800" cy="4377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66230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custDataLst>
              <p:tags r:id="rId1"/>
            </p:custDataLst>
          </p:nvPr>
        </p:nvSpPr>
        <p:spPr>
          <a:xfrm>
            <a:off x="-108520" y="9157"/>
            <a:ext cx="9252520" cy="56437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smtClean="0">
                <a:solidFill>
                  <a:srgbClr val="003300"/>
                </a:solidFill>
              </a:rPr>
              <a:t>Container</a:t>
            </a:r>
            <a:endParaRPr lang="en-US" sz="4000" b="1" cap="small" dirty="0">
              <a:solidFill>
                <a:srgbClr val="003300"/>
              </a:solidFill>
            </a:endParaRPr>
          </a:p>
        </p:txBody>
      </p:sp>
      <p:sp>
        <p:nvSpPr>
          <p:cNvPr id="2" name="TextBox 1"/>
          <p:cNvSpPr txBox="1"/>
          <p:nvPr/>
        </p:nvSpPr>
        <p:spPr>
          <a:xfrm>
            <a:off x="683568" y="598941"/>
            <a:ext cx="8568951" cy="2923877"/>
          </a:xfrm>
          <a:prstGeom prst="rect">
            <a:avLst/>
          </a:prstGeom>
          <a:noFill/>
        </p:spPr>
        <p:txBody>
          <a:bodyPr wrap="square" rtlCol="0">
            <a:spAutoFit/>
          </a:bodyPr>
          <a:lstStyle/>
          <a:p>
            <a:r>
              <a:rPr lang="en-IN" sz="4400" b="1" dirty="0" err="1"/>
              <a:t>con·tain·er</a:t>
            </a:r>
            <a:r>
              <a:rPr lang="en-IN" sz="4400" b="1" dirty="0"/>
              <a:t>  </a:t>
            </a:r>
            <a:endParaRPr lang="en-IN" sz="4400" b="1" dirty="0" smtClean="0"/>
          </a:p>
          <a:p>
            <a:endParaRPr lang="en-IN" sz="2000" b="1" dirty="0" smtClean="0"/>
          </a:p>
          <a:p>
            <a:r>
              <a:rPr lang="en-IN" sz="2000" b="1" dirty="0" smtClean="0"/>
              <a:t>1</a:t>
            </a:r>
            <a:r>
              <a:rPr lang="en-IN" sz="2000" b="1" dirty="0"/>
              <a:t>. A receptacle, such as a carton, can, or jar, in which material is held or carried</a:t>
            </a:r>
            <a:r>
              <a:rPr lang="en-IN" sz="2000" b="1" dirty="0" smtClean="0"/>
              <a:t>.</a:t>
            </a:r>
            <a:r>
              <a:rPr lang="en-IN" sz="2000" b="1" dirty="0"/>
              <a:t> Anything that contains or can contain something, as a carton</a:t>
            </a:r>
            <a:r>
              <a:rPr lang="en-IN" sz="2000" b="1" dirty="0" smtClean="0"/>
              <a:t>.</a:t>
            </a:r>
          </a:p>
          <a:p>
            <a:endParaRPr lang="en-IN" sz="2000" b="1" dirty="0"/>
          </a:p>
          <a:p>
            <a:r>
              <a:rPr lang="en-IN" sz="2000" b="1" dirty="0"/>
              <a:t>2. A large reusable receptacle that can accommodate smaller cartons or cases in a single shipment, designed for efficient handling of cargo</a:t>
            </a:r>
            <a:r>
              <a:rPr lang="en-IN" sz="2000" b="1" dirty="0" smtClean="0"/>
              <a:t>.</a:t>
            </a:r>
          </a:p>
          <a:p>
            <a:r>
              <a:rPr lang="en-IN" sz="2000" b="1" dirty="0"/>
              <a:t> </a:t>
            </a:r>
          </a:p>
        </p:txBody>
      </p:sp>
      <p:pic>
        <p:nvPicPr>
          <p:cNvPr id="2052" name="Picture 4" descr="http://gearpatrol.com/wp-content/uploads/2008/08/oxo-good-grip-pop-container-se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865" y="3392808"/>
            <a:ext cx="2497719" cy="17178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media.independent.com/img/photos/2007/11/06/containers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0286" y="3219822"/>
            <a:ext cx="1927817" cy="10318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ww.demauk.com/imgs/container_shipping_to_portugal.jpg"/>
          <p:cNvPicPr>
            <a:picLocks noChangeAspect="1" noChangeArrowheads="1"/>
          </p:cNvPicPr>
          <p:nvPr/>
        </p:nvPicPr>
        <p:blipFill rotWithShape="1">
          <a:blip r:embed="rId6">
            <a:extLst>
              <a:ext uri="{28A0092B-C50C-407E-A947-70E740481C1C}">
                <a14:useLocalDpi xmlns:a14="http://schemas.microsoft.com/office/drawing/2010/main" val="0"/>
              </a:ext>
            </a:extLst>
          </a:blip>
          <a:srcRect l="3836" t="12384" r="27254" b="5508"/>
          <a:stretch/>
        </p:blipFill>
        <p:spPr bwMode="auto">
          <a:xfrm>
            <a:off x="3580286" y="4341553"/>
            <a:ext cx="2127449" cy="7934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thewinerackshop.com.au/myfiles/image/Open%20carton%20storage%20pic.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07735" y="3219822"/>
            <a:ext cx="1476692" cy="8948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www.quickbrownbox.com.au/images/products/Printer_Box_Group.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272" y="3820852"/>
            <a:ext cx="2123731" cy="1402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959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heel(1)">
                                      <p:cBhvr>
                                        <p:cTn id="7" dur="20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500" fill="hold"/>
                                        <p:tgtEl>
                                          <p:spTgt spid="2058"/>
                                        </p:tgtEl>
                                        <p:attrNameLst>
                                          <p:attrName>ppt_w</p:attrName>
                                        </p:attrNameLst>
                                      </p:cBhvr>
                                      <p:tavLst>
                                        <p:tav tm="0">
                                          <p:val>
                                            <p:fltVal val="0"/>
                                          </p:val>
                                        </p:tav>
                                        <p:tav tm="100000">
                                          <p:val>
                                            <p:strVal val="#ppt_w"/>
                                          </p:val>
                                        </p:tav>
                                      </p:tavLst>
                                    </p:anim>
                                    <p:anim calcmode="lin" valueType="num">
                                      <p:cBhvr>
                                        <p:cTn id="23" dur="500" fill="hold"/>
                                        <p:tgtEl>
                                          <p:spTgt spid="2058"/>
                                        </p:tgtEl>
                                        <p:attrNameLst>
                                          <p:attrName>ppt_h</p:attrName>
                                        </p:attrNameLst>
                                      </p:cBhvr>
                                      <p:tavLst>
                                        <p:tav tm="0">
                                          <p:val>
                                            <p:fltVal val="0"/>
                                          </p:val>
                                        </p:tav>
                                        <p:tav tm="100000">
                                          <p:val>
                                            <p:strVal val="#ppt_h"/>
                                          </p:val>
                                        </p:tav>
                                      </p:tavLst>
                                    </p:anim>
                                    <p:animEffect transition="in" filter="fade">
                                      <p:cBhvr>
                                        <p:cTn id="24" dur="500"/>
                                        <p:tgtEl>
                                          <p:spTgt spid="2058"/>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2062"/>
                                        </p:tgtEl>
                                        <p:attrNameLst>
                                          <p:attrName>style.visibility</p:attrName>
                                        </p:attrNameLst>
                                      </p:cBhvr>
                                      <p:to>
                                        <p:strVal val="visible"/>
                                      </p:to>
                                    </p:set>
                                    <p:animEffect transition="in" filter="wipe(down)">
                                      <p:cBhvr>
                                        <p:cTn id="29" dur="580">
                                          <p:stCondLst>
                                            <p:cond delay="0"/>
                                          </p:stCondLst>
                                        </p:cTn>
                                        <p:tgtEl>
                                          <p:spTgt spid="2062"/>
                                        </p:tgtEl>
                                      </p:cBhvr>
                                    </p:animEffect>
                                    <p:anim calcmode="lin" valueType="num">
                                      <p:cBhvr>
                                        <p:cTn id="30" dur="1822" tmFilter="0,0; 0.14,0.36; 0.43,0.73; 0.71,0.91; 1.0,1.0">
                                          <p:stCondLst>
                                            <p:cond delay="0"/>
                                          </p:stCondLst>
                                        </p:cTn>
                                        <p:tgtEl>
                                          <p:spTgt spid="206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06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06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06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062"/>
                                        </p:tgtEl>
                                        <p:attrNameLst>
                                          <p:attrName>ppt_y</p:attrName>
                                        </p:attrNameLst>
                                      </p:cBhvr>
                                      <p:tavLst>
                                        <p:tav tm="0" fmla="#ppt_y-sin(pi*$)/81">
                                          <p:val>
                                            <p:fltVal val="0"/>
                                          </p:val>
                                        </p:tav>
                                        <p:tav tm="100000">
                                          <p:val>
                                            <p:fltVal val="1"/>
                                          </p:val>
                                        </p:tav>
                                      </p:tavLst>
                                    </p:anim>
                                    <p:animScale>
                                      <p:cBhvr>
                                        <p:cTn id="35" dur="26">
                                          <p:stCondLst>
                                            <p:cond delay="650"/>
                                          </p:stCondLst>
                                        </p:cTn>
                                        <p:tgtEl>
                                          <p:spTgt spid="2062"/>
                                        </p:tgtEl>
                                      </p:cBhvr>
                                      <p:to x="100000" y="60000"/>
                                    </p:animScale>
                                    <p:animScale>
                                      <p:cBhvr>
                                        <p:cTn id="36" dur="166" decel="50000">
                                          <p:stCondLst>
                                            <p:cond delay="676"/>
                                          </p:stCondLst>
                                        </p:cTn>
                                        <p:tgtEl>
                                          <p:spTgt spid="2062"/>
                                        </p:tgtEl>
                                      </p:cBhvr>
                                      <p:to x="100000" y="100000"/>
                                    </p:animScale>
                                    <p:animScale>
                                      <p:cBhvr>
                                        <p:cTn id="37" dur="26">
                                          <p:stCondLst>
                                            <p:cond delay="1312"/>
                                          </p:stCondLst>
                                        </p:cTn>
                                        <p:tgtEl>
                                          <p:spTgt spid="2062"/>
                                        </p:tgtEl>
                                      </p:cBhvr>
                                      <p:to x="100000" y="80000"/>
                                    </p:animScale>
                                    <p:animScale>
                                      <p:cBhvr>
                                        <p:cTn id="38" dur="166" decel="50000">
                                          <p:stCondLst>
                                            <p:cond delay="1338"/>
                                          </p:stCondLst>
                                        </p:cTn>
                                        <p:tgtEl>
                                          <p:spTgt spid="2062"/>
                                        </p:tgtEl>
                                      </p:cBhvr>
                                      <p:to x="100000" y="100000"/>
                                    </p:animScale>
                                    <p:animScale>
                                      <p:cBhvr>
                                        <p:cTn id="39" dur="26">
                                          <p:stCondLst>
                                            <p:cond delay="1642"/>
                                          </p:stCondLst>
                                        </p:cTn>
                                        <p:tgtEl>
                                          <p:spTgt spid="2062"/>
                                        </p:tgtEl>
                                      </p:cBhvr>
                                      <p:to x="100000" y="90000"/>
                                    </p:animScale>
                                    <p:animScale>
                                      <p:cBhvr>
                                        <p:cTn id="40" dur="166" decel="50000">
                                          <p:stCondLst>
                                            <p:cond delay="1668"/>
                                          </p:stCondLst>
                                        </p:cTn>
                                        <p:tgtEl>
                                          <p:spTgt spid="2062"/>
                                        </p:tgtEl>
                                      </p:cBhvr>
                                      <p:to x="100000" y="100000"/>
                                    </p:animScale>
                                    <p:animScale>
                                      <p:cBhvr>
                                        <p:cTn id="41" dur="26">
                                          <p:stCondLst>
                                            <p:cond delay="1808"/>
                                          </p:stCondLst>
                                        </p:cTn>
                                        <p:tgtEl>
                                          <p:spTgt spid="2062"/>
                                        </p:tgtEl>
                                      </p:cBhvr>
                                      <p:to x="100000" y="95000"/>
                                    </p:animScale>
                                    <p:animScale>
                                      <p:cBhvr>
                                        <p:cTn id="42" dur="166" decel="50000">
                                          <p:stCondLst>
                                            <p:cond delay="1834"/>
                                          </p:stCondLst>
                                        </p:cTn>
                                        <p:tgtEl>
                                          <p:spTgt spid="20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Auto Wiring</a:t>
            </a:r>
            <a:endParaRPr lang="en-IN" dirty="0"/>
          </a:p>
        </p:txBody>
      </p:sp>
      <p:sp>
        <p:nvSpPr>
          <p:cNvPr id="4" name="TextBox 3"/>
          <p:cNvSpPr txBox="1"/>
          <p:nvPr/>
        </p:nvSpPr>
        <p:spPr>
          <a:xfrm>
            <a:off x="755576" y="771550"/>
            <a:ext cx="8280920" cy="2862322"/>
          </a:xfrm>
          <a:prstGeom prst="rect">
            <a:avLst/>
          </a:prstGeom>
          <a:noFill/>
        </p:spPr>
        <p:txBody>
          <a:bodyPr wrap="square" rtlCol="0">
            <a:spAutoFit/>
          </a:bodyPr>
          <a:lstStyle/>
          <a:p>
            <a:r>
              <a:rPr lang="en-IN" dirty="0"/>
              <a:t>The Spring container can </a:t>
            </a:r>
            <a:r>
              <a:rPr lang="en-IN" i="1" dirty="0"/>
              <a:t>autowire</a:t>
            </a:r>
            <a:r>
              <a:rPr lang="en-IN" dirty="0"/>
              <a:t> relationships between collaborating beans. You can allow Spring to resolve collaborators (other beans) automatically for your bean by inspecting the contents of the ApplicationContext</a:t>
            </a:r>
            <a:r>
              <a:rPr lang="en-IN" dirty="0" smtClean="0"/>
              <a:t>.</a:t>
            </a:r>
          </a:p>
          <a:p>
            <a:endParaRPr lang="en-US" dirty="0"/>
          </a:p>
          <a:p>
            <a:pPr marL="285750" indent="-285750">
              <a:buFont typeface="Wingdings" pitchFamily="2" charset="2"/>
              <a:buChar char="q"/>
            </a:pPr>
            <a:r>
              <a:rPr lang="en-IN" dirty="0"/>
              <a:t>Autowiring can significantly reduce the need to specify properties or constructor </a:t>
            </a:r>
            <a:r>
              <a:rPr lang="en-IN" dirty="0" smtClean="0"/>
              <a:t>arguments</a:t>
            </a:r>
          </a:p>
          <a:p>
            <a:endParaRPr lang="en-US" dirty="0"/>
          </a:p>
          <a:p>
            <a:pPr marL="285750" indent="-285750">
              <a:buFont typeface="Wingdings" pitchFamily="2" charset="2"/>
              <a:buChar char="q"/>
            </a:pPr>
            <a:r>
              <a:rPr lang="en-IN" dirty="0"/>
              <a:t>Autowiring can update a configuration as your objects evolve. For example, if you need to add a dependency to a class, that dependency can be satisfied automatically your needing to modify the configuration.</a:t>
            </a:r>
          </a:p>
        </p:txBody>
      </p:sp>
    </p:spTree>
    <p:extLst>
      <p:ext uri="{BB962C8B-B14F-4D97-AF65-F5344CB8AC3E}">
        <p14:creationId xmlns:p14="http://schemas.microsoft.com/office/powerpoint/2010/main" val="3821623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Auto Wiring Modes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658989534"/>
              </p:ext>
            </p:extLst>
          </p:nvPr>
        </p:nvGraphicFramePr>
        <p:xfrm>
          <a:off x="899592" y="680693"/>
          <a:ext cx="7848872" cy="4275913"/>
        </p:xfrm>
        <a:graphic>
          <a:graphicData uri="http://schemas.openxmlformats.org/drawingml/2006/table">
            <a:tbl>
              <a:tblPr/>
              <a:tblGrid>
                <a:gridCol w="1858943"/>
                <a:gridCol w="5989929"/>
              </a:tblGrid>
              <a:tr h="713777">
                <a:tc>
                  <a:txBody>
                    <a:bodyPr/>
                    <a:lstStyle/>
                    <a:p>
                      <a:pPr algn="ctr"/>
                      <a:r>
                        <a:rPr lang="en-IN" sz="2400" b="1" dirty="0" smtClean="0">
                          <a:effectLst/>
                        </a:rPr>
                        <a:t>Mode </a:t>
                      </a:r>
                      <a:endParaRPr lang="en-IN" sz="2400" b="1" dirty="0">
                        <a:effectLst/>
                      </a:endParaRPr>
                    </a:p>
                  </a:txBody>
                  <a:tcPr marL="75211" marR="75211"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c>
                  <a:txBody>
                    <a:bodyPr/>
                    <a:lstStyle/>
                    <a:p>
                      <a:pPr algn="ctr"/>
                      <a:r>
                        <a:rPr lang="en-IN" sz="2400" b="1" dirty="0">
                          <a:effectLst/>
                        </a:rPr>
                        <a:t>Description</a:t>
                      </a:r>
                    </a:p>
                  </a:txBody>
                  <a:tcPr marL="75211" marR="75211"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r>
              <a:tr h="779326">
                <a:tc>
                  <a:txBody>
                    <a:bodyPr/>
                    <a:lstStyle/>
                    <a:p>
                      <a:pPr algn="just"/>
                      <a:r>
                        <a:rPr lang="en-IN" sz="1600" b="1" dirty="0" smtClean="0">
                          <a:effectLst/>
                        </a:rPr>
                        <a:t>byName</a:t>
                      </a:r>
                      <a:endParaRPr lang="en-IN" sz="16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c>
                  <a:txBody>
                    <a:bodyPr/>
                    <a:lstStyle/>
                    <a:p>
                      <a:pPr algn="just"/>
                      <a:r>
                        <a:rPr lang="en-IN" sz="1800" b="0" i="0" kern="1200" dirty="0" smtClean="0">
                          <a:solidFill>
                            <a:schemeClr val="tx1"/>
                          </a:solidFill>
                          <a:effectLst/>
                          <a:latin typeface="+mn-lt"/>
                          <a:ea typeface="+mn-ea"/>
                          <a:cs typeface="+mn-cs"/>
                        </a:rPr>
                        <a:t>Autowiring by Bean’s property name.</a:t>
                      </a:r>
                      <a:endParaRPr lang="en-IN" sz="14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r>
              <a:tr h="894554">
                <a:tc>
                  <a:txBody>
                    <a:bodyPr/>
                    <a:lstStyle/>
                    <a:p>
                      <a:pPr algn="just"/>
                      <a:r>
                        <a:rPr lang="en-US" sz="1600" b="1" dirty="0" smtClean="0">
                          <a:effectLst/>
                        </a:rPr>
                        <a:t>byType</a:t>
                      </a:r>
                      <a:endParaRPr lang="en-IN" sz="16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tx1"/>
                          </a:solidFill>
                          <a:effectLst/>
                          <a:latin typeface="+mn-lt"/>
                          <a:ea typeface="+mn-ea"/>
                          <a:cs typeface="+mn-cs"/>
                        </a:rPr>
                        <a:t>Autowiring by Bean’s property name.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100" b="0" i="0" kern="1200" dirty="0" smtClean="0">
                          <a:solidFill>
                            <a:schemeClr val="tx1"/>
                          </a:solidFill>
                          <a:effectLst/>
                          <a:latin typeface="+mn-lt"/>
                          <a:ea typeface="+mn-ea"/>
                          <a:cs typeface="+mn-cs"/>
                        </a:rPr>
                        <a:t>If more than one exists, a fatal exception is thrown, which indicates that you may not use </a:t>
                      </a:r>
                      <a:r>
                        <a:rPr lang="en-IN" sz="1100" b="0" i="1" kern="1200" dirty="0" smtClean="0">
                          <a:solidFill>
                            <a:schemeClr val="tx1"/>
                          </a:solidFill>
                          <a:effectLst/>
                          <a:latin typeface="+mn-lt"/>
                          <a:ea typeface="+mn-ea"/>
                          <a:cs typeface="+mn-cs"/>
                        </a:rPr>
                        <a:t>byType</a:t>
                      </a:r>
                      <a:r>
                        <a:rPr lang="en-IN" sz="1100" b="0" i="0" kern="1200" dirty="0" smtClean="0">
                          <a:solidFill>
                            <a:schemeClr val="tx1"/>
                          </a:solidFill>
                          <a:effectLst/>
                          <a:latin typeface="+mn-lt"/>
                          <a:ea typeface="+mn-ea"/>
                          <a:cs typeface="+mn-cs"/>
                        </a:rPr>
                        <a:t> autowiring for that bean. If there are no matching beans, nothing happens; the property is not set. If this is not desirable, setting the </a:t>
                      </a:r>
                      <a:r>
                        <a:rPr lang="en-IN" sz="1100" dirty="0" smtClean="0"/>
                        <a:t>dependency-check="objects"</a:t>
                      </a:r>
                      <a:r>
                        <a:rPr lang="en-IN" sz="1100" b="0" i="0" kern="1200" dirty="0" smtClean="0">
                          <a:solidFill>
                            <a:schemeClr val="tx1"/>
                          </a:solidFill>
                          <a:effectLst/>
                          <a:latin typeface="+mn-lt"/>
                          <a:ea typeface="+mn-ea"/>
                          <a:cs typeface="+mn-cs"/>
                        </a:rPr>
                        <a:t> attribute value specifies that an error should be thrown in this case.</a:t>
                      </a: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r>
              <a:tr h="617298">
                <a:tc>
                  <a:txBody>
                    <a:bodyPr/>
                    <a:lstStyle/>
                    <a:p>
                      <a:pPr algn="just"/>
                      <a:r>
                        <a:rPr lang="en-US" sz="1600" b="1" dirty="0" smtClean="0">
                          <a:effectLst/>
                        </a:rPr>
                        <a:t>Constructor</a:t>
                      </a:r>
                      <a:endParaRPr lang="en-IN" sz="16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c>
                  <a:txBody>
                    <a:bodyPr/>
                    <a:lstStyle/>
                    <a:p>
                      <a:pPr algn="just"/>
                      <a:r>
                        <a:rPr lang="en-IN" sz="1800" b="0" i="0" kern="1200" dirty="0" smtClean="0">
                          <a:solidFill>
                            <a:schemeClr val="tx1"/>
                          </a:solidFill>
                          <a:effectLst/>
                          <a:latin typeface="+mn-lt"/>
                          <a:ea typeface="+mn-ea"/>
                          <a:cs typeface="+mn-cs"/>
                        </a:rPr>
                        <a:t>Analogous to </a:t>
                      </a:r>
                      <a:r>
                        <a:rPr lang="en-IN" sz="1800" b="0" i="1" kern="1200" dirty="0" smtClean="0">
                          <a:solidFill>
                            <a:schemeClr val="tx1"/>
                          </a:solidFill>
                          <a:effectLst/>
                          <a:latin typeface="+mn-lt"/>
                          <a:ea typeface="+mn-ea"/>
                          <a:cs typeface="+mn-cs"/>
                        </a:rPr>
                        <a:t>byType</a:t>
                      </a:r>
                      <a:r>
                        <a:rPr lang="en-IN" sz="1800" b="0" i="0" kern="1200" dirty="0" smtClean="0">
                          <a:solidFill>
                            <a:schemeClr val="tx1"/>
                          </a:solidFill>
                          <a:effectLst/>
                          <a:latin typeface="+mn-lt"/>
                          <a:ea typeface="+mn-ea"/>
                          <a:cs typeface="+mn-cs"/>
                        </a:rPr>
                        <a:t>, but applies to constructor arguments. </a:t>
                      </a:r>
                    </a:p>
                    <a:p>
                      <a:pPr algn="just"/>
                      <a:r>
                        <a:rPr lang="en-IN" sz="1100" b="0" i="0" kern="1200" dirty="0" smtClean="0">
                          <a:solidFill>
                            <a:schemeClr val="tx1"/>
                          </a:solidFill>
                          <a:effectLst/>
                          <a:latin typeface="+mn-lt"/>
                          <a:ea typeface="+mn-ea"/>
                          <a:cs typeface="+mn-cs"/>
                        </a:rPr>
                        <a:t>If there is not exactly one bean of the constructor argument type in the container, a fatal error is raised.</a:t>
                      </a:r>
                      <a:endParaRPr lang="en-IN" sz="10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r>
              <a:tr h="559176">
                <a:tc>
                  <a:txBody>
                    <a:bodyPr/>
                    <a:lstStyle/>
                    <a:p>
                      <a:pPr algn="just"/>
                      <a:r>
                        <a:rPr lang="en-US" sz="1600" b="1" dirty="0" smtClean="0">
                          <a:effectLst/>
                        </a:rPr>
                        <a:t>Default/no</a:t>
                      </a:r>
                      <a:endParaRPr lang="en-IN" sz="16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c>
                  <a:txBody>
                    <a:bodyPr/>
                    <a:lstStyle/>
                    <a:p>
                      <a:pPr algn="just"/>
                      <a:r>
                        <a:rPr lang="en-IN" sz="1800" b="0" i="0" kern="1200" dirty="0" smtClean="0">
                          <a:solidFill>
                            <a:schemeClr val="tx1"/>
                          </a:solidFill>
                          <a:effectLst/>
                          <a:latin typeface="+mn-lt"/>
                          <a:ea typeface="+mn-ea"/>
                          <a:cs typeface="+mn-cs"/>
                        </a:rPr>
                        <a:t>(Default) No autowiring</a:t>
                      </a:r>
                      <a:endParaRPr lang="en-IN" sz="1400" b="1" dirty="0">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r>
              <a:tr h="559176">
                <a:tc>
                  <a:txBody>
                    <a:bodyPr/>
                    <a:lstStyle/>
                    <a:p>
                      <a:pPr algn="just"/>
                      <a:r>
                        <a:rPr lang="en-IN" sz="1800" b="0" i="0" kern="1200" dirty="0" smtClean="0">
                          <a:solidFill>
                            <a:srgbClr val="FF0000"/>
                          </a:solidFill>
                          <a:effectLst/>
                          <a:latin typeface="+mn-lt"/>
                          <a:ea typeface="+mn-ea"/>
                          <a:cs typeface="+mn-cs"/>
                        </a:rPr>
                        <a:t>autodetect</a:t>
                      </a:r>
                      <a:endParaRPr lang="en-IN" sz="1800" b="0" i="0" kern="1200" dirty="0">
                        <a:solidFill>
                          <a:srgbClr val="FF0000"/>
                        </a:solidFill>
                        <a:effectLst/>
                        <a:latin typeface="+mn-lt"/>
                        <a:ea typeface="+mn-ea"/>
                        <a:cs typeface="+mn-cs"/>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c>
                  <a:txBody>
                    <a:bodyPr/>
                    <a:lstStyle/>
                    <a:p>
                      <a:pPr algn="just"/>
                      <a:r>
                        <a:rPr lang="en-IN" sz="1800" b="0" i="0" kern="1200" dirty="0" smtClean="0">
                          <a:solidFill>
                            <a:srgbClr val="FF0000"/>
                          </a:solidFill>
                          <a:effectLst/>
                          <a:latin typeface="+mn-lt"/>
                          <a:ea typeface="+mn-ea"/>
                          <a:cs typeface="+mn-cs"/>
                        </a:rPr>
                        <a:t>Chooses </a:t>
                      </a:r>
                      <a:r>
                        <a:rPr lang="en-IN" sz="1800" b="0" i="1" kern="1200" dirty="0" smtClean="0">
                          <a:solidFill>
                            <a:srgbClr val="FF0000"/>
                          </a:solidFill>
                          <a:effectLst/>
                          <a:latin typeface="+mn-lt"/>
                          <a:ea typeface="+mn-ea"/>
                          <a:cs typeface="+mn-cs"/>
                        </a:rPr>
                        <a:t>constructor</a:t>
                      </a:r>
                      <a:r>
                        <a:rPr lang="en-IN" sz="1800" b="0" i="0" kern="1200" dirty="0" smtClean="0">
                          <a:solidFill>
                            <a:srgbClr val="FF0000"/>
                          </a:solidFill>
                          <a:effectLst/>
                          <a:latin typeface="+mn-lt"/>
                          <a:ea typeface="+mn-ea"/>
                          <a:cs typeface="+mn-cs"/>
                        </a:rPr>
                        <a:t> or </a:t>
                      </a:r>
                      <a:r>
                        <a:rPr lang="en-IN" sz="1800" b="0" i="1" kern="1200" dirty="0" smtClean="0">
                          <a:solidFill>
                            <a:srgbClr val="FF0000"/>
                          </a:solidFill>
                          <a:effectLst/>
                          <a:latin typeface="+mn-lt"/>
                          <a:ea typeface="+mn-ea"/>
                          <a:cs typeface="+mn-cs"/>
                        </a:rPr>
                        <a:t>byType</a:t>
                      </a:r>
                      <a:r>
                        <a:rPr lang="en-IN" sz="1800" b="0" i="0" kern="1200" dirty="0" smtClean="0">
                          <a:solidFill>
                            <a:srgbClr val="FF0000"/>
                          </a:solidFill>
                          <a:effectLst/>
                          <a:latin typeface="+mn-lt"/>
                          <a:ea typeface="+mn-ea"/>
                          <a:cs typeface="+mn-cs"/>
                        </a:rPr>
                        <a:t> through introspection of the bean class. </a:t>
                      </a:r>
                      <a:r>
                        <a:rPr lang="en-IN" sz="1100" b="0" i="0" kern="1200" dirty="0" smtClean="0">
                          <a:solidFill>
                            <a:srgbClr val="FF0000"/>
                          </a:solidFill>
                          <a:effectLst/>
                          <a:latin typeface="+mn-lt"/>
                          <a:ea typeface="+mn-ea"/>
                          <a:cs typeface="+mn-cs"/>
                        </a:rPr>
                        <a:t>If a default constructor is found, the </a:t>
                      </a:r>
                      <a:r>
                        <a:rPr lang="en-IN" sz="1100" b="0" i="1" kern="1200" dirty="0" smtClean="0">
                          <a:solidFill>
                            <a:srgbClr val="FF0000"/>
                          </a:solidFill>
                          <a:effectLst/>
                          <a:latin typeface="+mn-lt"/>
                          <a:ea typeface="+mn-ea"/>
                          <a:cs typeface="+mn-cs"/>
                        </a:rPr>
                        <a:t>byType</a:t>
                      </a:r>
                      <a:r>
                        <a:rPr lang="en-IN" sz="1100" b="0" i="0" kern="1200" dirty="0" smtClean="0">
                          <a:solidFill>
                            <a:srgbClr val="FF0000"/>
                          </a:solidFill>
                          <a:effectLst/>
                          <a:latin typeface="+mn-lt"/>
                          <a:ea typeface="+mn-ea"/>
                          <a:cs typeface="+mn-cs"/>
                        </a:rPr>
                        <a:t> mode is applied. DEPRECATED</a:t>
                      </a:r>
                      <a:endParaRPr lang="en-IN" sz="1000" b="1" dirty="0">
                        <a:solidFill>
                          <a:srgbClr val="FF0000"/>
                        </a:solidFill>
                        <a:effectLst/>
                      </a:endParaRPr>
                    </a:p>
                  </a:txBody>
                  <a:tcPr marL="54840" marR="54840" marT="28204" marB="2820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5">
                            <a:lumMod val="60000"/>
                            <a:lumOff val="40000"/>
                          </a:schemeClr>
                        </a:gs>
                      </a:gsLst>
                      <a:lin ang="5400000" scaled="0"/>
                    </a:gradFill>
                  </a:tcPr>
                </a:tc>
              </a:tr>
            </a:tbl>
          </a:graphicData>
        </a:graphic>
      </p:graphicFrame>
    </p:spTree>
    <p:extLst>
      <p:ext uri="{BB962C8B-B14F-4D97-AF65-F5344CB8AC3E}">
        <p14:creationId xmlns:p14="http://schemas.microsoft.com/office/powerpoint/2010/main" val="27806137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360" y="-10236"/>
            <a:ext cx="9211576" cy="853793"/>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AutoWiring Issues </a:t>
            </a:r>
            <a:endParaRPr lang="en-IN" dirty="0"/>
          </a:p>
        </p:txBody>
      </p:sp>
      <p:sp>
        <p:nvSpPr>
          <p:cNvPr id="4" name="TextBox 3"/>
          <p:cNvSpPr txBox="1"/>
          <p:nvPr/>
        </p:nvSpPr>
        <p:spPr>
          <a:xfrm>
            <a:off x="790328" y="619185"/>
            <a:ext cx="8349902" cy="4278094"/>
          </a:xfrm>
          <a:prstGeom prst="rect">
            <a:avLst/>
          </a:prstGeom>
          <a:noFill/>
        </p:spPr>
        <p:txBody>
          <a:bodyPr wrap="square" rtlCol="0">
            <a:spAutoFit/>
          </a:bodyPr>
          <a:lstStyle/>
          <a:p>
            <a:endParaRPr lang="en-US" sz="1600" dirty="0" smtClean="0"/>
          </a:p>
          <a:p>
            <a:pPr algn="just">
              <a:buFont typeface="Arial"/>
              <a:buChar char="•"/>
            </a:pPr>
            <a:r>
              <a:rPr lang="en-IN" sz="1600" dirty="0">
                <a:solidFill>
                  <a:srgbClr val="000000"/>
                </a:solidFill>
                <a:latin typeface="Arial"/>
              </a:rPr>
              <a:t>Explicit dependencies in property and constructor-arg settings always override autowiring. You </a:t>
            </a:r>
            <a:r>
              <a:rPr lang="en-IN" sz="1600" b="1" dirty="0">
                <a:solidFill>
                  <a:srgbClr val="000000"/>
                </a:solidFill>
                <a:latin typeface="Arial"/>
              </a:rPr>
              <a:t>cannot autowire so-called </a:t>
            </a:r>
            <a:r>
              <a:rPr lang="en-IN" sz="1600" b="1" i="1" dirty="0">
                <a:solidFill>
                  <a:srgbClr val="000000"/>
                </a:solidFill>
                <a:latin typeface="Arial"/>
              </a:rPr>
              <a:t>simple</a:t>
            </a:r>
            <a:r>
              <a:rPr lang="en-IN" sz="1600" b="1" dirty="0">
                <a:solidFill>
                  <a:srgbClr val="000000"/>
                </a:solidFill>
                <a:latin typeface="Arial"/>
              </a:rPr>
              <a:t> properties such as primitives, Strings</a:t>
            </a:r>
            <a:r>
              <a:rPr lang="en-IN" sz="1600" dirty="0">
                <a:solidFill>
                  <a:srgbClr val="000000"/>
                </a:solidFill>
                <a:latin typeface="Arial"/>
              </a:rPr>
              <a:t>, and Classes (and arrays of such simple properties). This limitation is by-design</a:t>
            </a:r>
            <a:r>
              <a:rPr lang="en-IN" sz="1600" dirty="0" smtClean="0">
                <a:solidFill>
                  <a:srgbClr val="000000"/>
                </a:solidFill>
                <a:latin typeface="Arial"/>
              </a:rPr>
              <a:t>.</a:t>
            </a:r>
          </a:p>
          <a:p>
            <a:pPr algn="just">
              <a:buFont typeface="Arial"/>
              <a:buChar char="•"/>
            </a:pPr>
            <a:endParaRPr lang="en-IN" sz="1600" dirty="0">
              <a:solidFill>
                <a:srgbClr val="000000"/>
              </a:solidFill>
              <a:latin typeface="Arial"/>
            </a:endParaRPr>
          </a:p>
          <a:p>
            <a:pPr algn="just">
              <a:buFont typeface="Arial"/>
              <a:buChar char="•"/>
            </a:pPr>
            <a:r>
              <a:rPr lang="en-IN" sz="1600" b="1" dirty="0">
                <a:solidFill>
                  <a:srgbClr val="000000"/>
                </a:solidFill>
                <a:latin typeface="Arial"/>
              </a:rPr>
              <a:t>Autowiring is less exact than explicit wiring.</a:t>
            </a:r>
            <a:r>
              <a:rPr lang="en-IN" sz="1600" dirty="0">
                <a:solidFill>
                  <a:srgbClr val="000000"/>
                </a:solidFill>
                <a:latin typeface="Arial"/>
              </a:rPr>
              <a:t> </a:t>
            </a:r>
            <a:endParaRPr lang="en-IN" sz="1600" dirty="0" smtClean="0">
              <a:solidFill>
                <a:srgbClr val="000000"/>
              </a:solidFill>
              <a:latin typeface="Arial"/>
            </a:endParaRPr>
          </a:p>
          <a:p>
            <a:pPr algn="just">
              <a:buFont typeface="Arial"/>
              <a:buChar char="•"/>
            </a:pPr>
            <a:endParaRPr lang="en-IN" sz="1600" dirty="0">
              <a:solidFill>
                <a:srgbClr val="000000"/>
              </a:solidFill>
              <a:latin typeface="Arial"/>
            </a:endParaRPr>
          </a:p>
          <a:p>
            <a:pPr algn="just">
              <a:buFont typeface="Arial"/>
              <a:buChar char="•"/>
            </a:pPr>
            <a:r>
              <a:rPr lang="en-IN" sz="1600" dirty="0">
                <a:solidFill>
                  <a:srgbClr val="000000"/>
                </a:solidFill>
                <a:latin typeface="Arial"/>
              </a:rPr>
              <a:t>Wiring information </a:t>
            </a:r>
            <a:r>
              <a:rPr lang="en-IN" sz="1600" b="1" dirty="0">
                <a:solidFill>
                  <a:srgbClr val="000000"/>
                </a:solidFill>
                <a:latin typeface="Arial"/>
              </a:rPr>
              <a:t>may not </a:t>
            </a:r>
            <a:r>
              <a:rPr lang="en-IN" sz="1600" dirty="0">
                <a:solidFill>
                  <a:srgbClr val="000000"/>
                </a:solidFill>
                <a:latin typeface="Arial"/>
              </a:rPr>
              <a:t>be available to tools that may </a:t>
            </a:r>
            <a:r>
              <a:rPr lang="en-IN" sz="1600" b="1" dirty="0">
                <a:solidFill>
                  <a:srgbClr val="000000"/>
                </a:solidFill>
                <a:latin typeface="Arial"/>
              </a:rPr>
              <a:t>generate documentation</a:t>
            </a:r>
            <a:r>
              <a:rPr lang="en-IN" sz="1600" dirty="0">
                <a:solidFill>
                  <a:srgbClr val="000000"/>
                </a:solidFill>
                <a:latin typeface="Arial"/>
              </a:rPr>
              <a:t> from a Spring container</a:t>
            </a:r>
            <a:r>
              <a:rPr lang="en-IN" sz="1600" dirty="0" smtClean="0">
                <a:solidFill>
                  <a:srgbClr val="000000"/>
                </a:solidFill>
                <a:latin typeface="Arial"/>
              </a:rPr>
              <a:t>.</a:t>
            </a:r>
          </a:p>
          <a:p>
            <a:pPr algn="just"/>
            <a:endParaRPr lang="en-IN" sz="1600" dirty="0">
              <a:solidFill>
                <a:srgbClr val="000000"/>
              </a:solidFill>
              <a:latin typeface="Arial"/>
            </a:endParaRPr>
          </a:p>
          <a:p>
            <a:pPr algn="just">
              <a:buFont typeface="Arial"/>
              <a:buChar char="•"/>
            </a:pPr>
            <a:r>
              <a:rPr lang="en-IN" sz="1600" b="1" dirty="0">
                <a:solidFill>
                  <a:srgbClr val="000000"/>
                </a:solidFill>
                <a:latin typeface="Arial"/>
              </a:rPr>
              <a:t>Multiple bean definitions within the container may match the type </a:t>
            </a:r>
            <a:r>
              <a:rPr lang="en-IN" sz="1600" dirty="0">
                <a:solidFill>
                  <a:srgbClr val="000000"/>
                </a:solidFill>
                <a:latin typeface="Arial"/>
              </a:rPr>
              <a:t>specified by the setter method or constructor argument to be autowired. </a:t>
            </a:r>
            <a:r>
              <a:rPr lang="en-IN" sz="1600" dirty="0" smtClean="0">
                <a:solidFill>
                  <a:srgbClr val="000000"/>
                </a:solidFill>
                <a:latin typeface="Arial"/>
              </a:rPr>
              <a:t>For </a:t>
            </a:r>
            <a:r>
              <a:rPr lang="en-IN" sz="1600" dirty="0">
                <a:solidFill>
                  <a:srgbClr val="000000"/>
                </a:solidFill>
                <a:latin typeface="Arial"/>
              </a:rPr>
              <a:t>dependencies that expect a single value, this ambiguity is not arbitrarily resolved. If no unique bean definition is available, an exception is thrown</a:t>
            </a:r>
            <a:r>
              <a:rPr lang="en-IN" sz="1600" dirty="0" smtClean="0">
                <a:solidFill>
                  <a:srgbClr val="000000"/>
                </a:solidFill>
                <a:latin typeface="Arial"/>
              </a:rPr>
              <a:t>.</a:t>
            </a:r>
          </a:p>
          <a:p>
            <a:pPr algn="just">
              <a:buFont typeface="Arial"/>
              <a:buChar char="•"/>
            </a:pPr>
            <a:endParaRPr lang="en-US" sz="1600" dirty="0">
              <a:solidFill>
                <a:srgbClr val="000000"/>
              </a:solidFill>
              <a:latin typeface="Arial"/>
            </a:endParaRPr>
          </a:p>
          <a:p>
            <a:pPr algn="just"/>
            <a:endParaRPr lang="en-IN" sz="1600" dirty="0" smtClean="0"/>
          </a:p>
          <a:p>
            <a:pPr algn="just"/>
            <a:r>
              <a:rPr lang="en-IN" sz="1600" b="1" dirty="0" smtClean="0">
                <a:solidFill>
                  <a:srgbClr val="00BC00"/>
                </a:solidFill>
              </a:rPr>
              <a:t>Abandon auto </a:t>
            </a:r>
            <a:r>
              <a:rPr lang="en-IN" sz="1600" b="1" dirty="0">
                <a:solidFill>
                  <a:srgbClr val="00BC00"/>
                </a:solidFill>
              </a:rPr>
              <a:t>in </a:t>
            </a:r>
            <a:r>
              <a:rPr lang="en-IN" sz="1600" b="1" dirty="0" smtClean="0">
                <a:solidFill>
                  <a:srgbClr val="00BC00"/>
                </a:solidFill>
              </a:rPr>
              <a:t>favour </a:t>
            </a:r>
            <a:r>
              <a:rPr lang="en-IN" sz="1600" b="1" dirty="0">
                <a:solidFill>
                  <a:srgbClr val="00BC00"/>
                </a:solidFill>
              </a:rPr>
              <a:t>of explicit wiring</a:t>
            </a:r>
            <a:r>
              <a:rPr lang="en-IN" sz="1600" b="1" dirty="0" smtClean="0">
                <a:solidFill>
                  <a:srgbClr val="00BC00"/>
                </a:solidFill>
              </a:rPr>
              <a:t>.</a:t>
            </a:r>
            <a:endParaRPr lang="en-IN" sz="1600" b="1" dirty="0">
              <a:solidFill>
                <a:srgbClr val="00BC00"/>
              </a:solidFill>
            </a:endParaRPr>
          </a:p>
        </p:txBody>
      </p:sp>
    </p:spTree>
    <p:extLst>
      <p:ext uri="{BB962C8B-B14F-4D97-AF65-F5344CB8AC3E}">
        <p14:creationId xmlns:p14="http://schemas.microsoft.com/office/powerpoint/2010/main" val="540184922"/>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95536" y="-10236"/>
            <a:ext cx="8757680" cy="853793"/>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Excluding Beans from AutoWiring</a:t>
            </a:r>
            <a:endParaRPr lang="en-IN" dirty="0"/>
          </a:p>
        </p:txBody>
      </p:sp>
      <p:sp>
        <p:nvSpPr>
          <p:cNvPr id="4" name="TextBox 3"/>
          <p:cNvSpPr txBox="1"/>
          <p:nvPr/>
        </p:nvSpPr>
        <p:spPr>
          <a:xfrm>
            <a:off x="827584" y="1648713"/>
            <a:ext cx="7776864" cy="1754326"/>
          </a:xfrm>
          <a:prstGeom prst="rect">
            <a:avLst/>
          </a:prstGeom>
          <a:noFill/>
        </p:spPr>
        <p:txBody>
          <a:bodyPr wrap="square" rtlCol="0">
            <a:spAutoFit/>
          </a:bodyPr>
          <a:lstStyle/>
          <a:p>
            <a:pPr marL="285750" indent="-285750">
              <a:buFont typeface="Wingdings" pitchFamily="2" charset="2"/>
              <a:buChar char="q"/>
            </a:pPr>
            <a:r>
              <a:rPr lang="en-IN" b="1" dirty="0">
                <a:solidFill>
                  <a:srgbClr val="FF1515"/>
                </a:solidFill>
              </a:rPr>
              <a:t>autowire-candidate</a:t>
            </a:r>
            <a:r>
              <a:rPr lang="en-IN" b="1" dirty="0"/>
              <a:t> </a:t>
            </a:r>
            <a:r>
              <a:rPr lang="en-IN" dirty="0"/>
              <a:t>attribute of the </a:t>
            </a:r>
            <a:r>
              <a:rPr lang="en-IN" b="1" dirty="0">
                <a:solidFill>
                  <a:srgbClr val="FF1515"/>
                </a:solidFill>
              </a:rPr>
              <a:t>&lt;bean/&gt;</a:t>
            </a:r>
            <a:r>
              <a:rPr lang="en-IN" dirty="0"/>
              <a:t> element to </a:t>
            </a:r>
            <a:r>
              <a:rPr lang="en-IN" b="1" dirty="0" smtClean="0"/>
              <a:t>false</a:t>
            </a:r>
          </a:p>
          <a:p>
            <a:endParaRPr lang="en-US" dirty="0"/>
          </a:p>
          <a:p>
            <a:endParaRPr lang="en-US" dirty="0" smtClean="0"/>
          </a:p>
          <a:p>
            <a:pPr marL="285750" indent="-285750">
              <a:buFont typeface="Wingdings" pitchFamily="2" charset="2"/>
              <a:buChar char="q"/>
            </a:pPr>
            <a:r>
              <a:rPr lang="en-IN" b="1" dirty="0">
                <a:solidFill>
                  <a:srgbClr val="FF1515"/>
                </a:solidFill>
              </a:rPr>
              <a:t>default-autowire-candidates</a:t>
            </a:r>
            <a:r>
              <a:rPr lang="en-IN" b="1" dirty="0"/>
              <a:t> </a:t>
            </a:r>
            <a:r>
              <a:rPr lang="en-IN" dirty="0" smtClean="0"/>
              <a:t>attribute </a:t>
            </a:r>
            <a:r>
              <a:rPr lang="en-IN" dirty="0"/>
              <a:t>of the </a:t>
            </a:r>
            <a:r>
              <a:rPr lang="en-IN" b="1" dirty="0">
                <a:solidFill>
                  <a:srgbClr val="FF1515"/>
                </a:solidFill>
              </a:rPr>
              <a:t>&lt;</a:t>
            </a:r>
            <a:r>
              <a:rPr lang="en-IN" b="1" dirty="0" smtClean="0">
                <a:solidFill>
                  <a:srgbClr val="FF1515"/>
                </a:solidFill>
              </a:rPr>
              <a:t>beans/&gt;</a:t>
            </a:r>
            <a:r>
              <a:rPr lang="en-IN" dirty="0"/>
              <a:t> element to </a:t>
            </a:r>
            <a:r>
              <a:rPr lang="en-IN" b="1" dirty="0"/>
              <a:t>false</a:t>
            </a:r>
            <a:endParaRPr lang="en-US" b="1" dirty="0" smtClean="0"/>
          </a:p>
          <a:p>
            <a:endParaRPr lang="en-US" dirty="0"/>
          </a:p>
          <a:p>
            <a:endParaRPr lang="en-IN" dirty="0"/>
          </a:p>
        </p:txBody>
      </p:sp>
    </p:spTree>
    <p:extLst>
      <p:ext uri="{BB962C8B-B14F-4D97-AF65-F5344CB8AC3E}">
        <p14:creationId xmlns:p14="http://schemas.microsoft.com/office/powerpoint/2010/main" val="917013358"/>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Beans Life Cycle</a:t>
            </a:r>
            <a:endParaRPr lang="en-IN" dirty="0"/>
          </a:p>
        </p:txBody>
      </p:sp>
      <p:graphicFrame>
        <p:nvGraphicFramePr>
          <p:cNvPr id="11" name="Diagram 10"/>
          <p:cNvGraphicFramePr/>
          <p:nvPr>
            <p:extLst>
              <p:ext uri="{D42A27DB-BD31-4B8C-83A1-F6EECF244321}">
                <p14:modId xmlns:p14="http://schemas.microsoft.com/office/powerpoint/2010/main" val="1597040727"/>
              </p:ext>
            </p:extLst>
          </p:nvPr>
        </p:nvGraphicFramePr>
        <p:xfrm>
          <a:off x="1115616" y="789553"/>
          <a:ext cx="7632848" cy="3942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9052387"/>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5" y="9394"/>
            <a:ext cx="8681403" cy="564134"/>
          </a:xfrm>
          <a:prstGeom prst="rect">
            <a:avLst/>
          </a:prstGeom>
        </p:spPr>
        <p:txBody>
          <a:bodyPr vert="horz" lIns="91440" tIns="45720" rIns="91440" bIns="45720" rtlCol="0" anchor="ctr">
            <a:normAutofit fontScale="85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Simplified Bean lifecycle</a:t>
            </a:r>
            <a:endParaRPr lang="en-IN" dirty="0"/>
          </a:p>
        </p:txBody>
      </p:sp>
      <p:sp>
        <p:nvSpPr>
          <p:cNvPr id="4" name="Rounded Rectangle 3"/>
          <p:cNvSpPr/>
          <p:nvPr/>
        </p:nvSpPr>
        <p:spPr>
          <a:xfrm>
            <a:off x="919783" y="609042"/>
            <a:ext cx="4228281" cy="882588"/>
          </a:xfrm>
          <a:prstGeom prst="roundRect">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5DFF5D"/>
                </a:solidFill>
              </a:rPr>
              <a:t>Spring </a:t>
            </a:r>
            <a:r>
              <a:rPr lang="en-IN" dirty="0" smtClean="0">
                <a:solidFill>
                  <a:srgbClr val="5DFF5D"/>
                </a:solidFill>
              </a:rPr>
              <a:t>container declares, instantiates &amp; initialises (via cons) </a:t>
            </a:r>
            <a:r>
              <a:rPr lang="en-IN" dirty="0">
                <a:solidFill>
                  <a:srgbClr val="5DFF5D"/>
                </a:solidFill>
              </a:rPr>
              <a:t>the </a:t>
            </a:r>
            <a:r>
              <a:rPr lang="en-IN" dirty="0" smtClean="0">
                <a:solidFill>
                  <a:srgbClr val="5DFF5D"/>
                </a:solidFill>
              </a:rPr>
              <a:t>bean from config metadata using reflection API</a:t>
            </a:r>
            <a:endParaRPr lang="en-IN" dirty="0">
              <a:solidFill>
                <a:srgbClr val="5DFF5D"/>
              </a:solidFill>
            </a:endParaRPr>
          </a:p>
        </p:txBody>
      </p:sp>
      <p:sp>
        <p:nvSpPr>
          <p:cNvPr id="5" name="Rounded Rectangle 4"/>
          <p:cNvSpPr/>
          <p:nvPr/>
        </p:nvSpPr>
        <p:spPr>
          <a:xfrm>
            <a:off x="899592" y="1707679"/>
            <a:ext cx="4248472" cy="504056"/>
          </a:xfrm>
          <a:prstGeom prst="roundRect">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5DFF5D"/>
                </a:solidFill>
              </a:rPr>
              <a:t>populates </a:t>
            </a:r>
            <a:r>
              <a:rPr lang="en-IN" dirty="0">
                <a:solidFill>
                  <a:srgbClr val="5DFF5D"/>
                </a:solidFill>
              </a:rPr>
              <a:t>the bean properties</a:t>
            </a:r>
          </a:p>
        </p:txBody>
      </p:sp>
      <p:sp>
        <p:nvSpPr>
          <p:cNvPr id="6" name="Rounded Rectangle 5"/>
          <p:cNvSpPr/>
          <p:nvPr/>
        </p:nvSpPr>
        <p:spPr>
          <a:xfrm>
            <a:off x="1819325" y="2427734"/>
            <a:ext cx="1904950" cy="864096"/>
          </a:xfrm>
          <a:prstGeom prst="roundRect">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5DFF5D"/>
                </a:solidFill>
              </a:rPr>
              <a:t>Bean is now READY FOR USE</a:t>
            </a:r>
          </a:p>
        </p:txBody>
      </p:sp>
      <p:sp>
        <p:nvSpPr>
          <p:cNvPr id="9" name="Rounded Rectangular Callout 8"/>
          <p:cNvSpPr/>
          <p:nvPr/>
        </p:nvSpPr>
        <p:spPr>
          <a:xfrm>
            <a:off x="5559870" y="1491680"/>
            <a:ext cx="3188593" cy="720055"/>
          </a:xfrm>
          <a:prstGeom prst="wedgeRoundRectCallout">
            <a:avLst>
              <a:gd name="adj1" fmla="val -63666"/>
              <a:gd name="adj2" fmla="val 107695"/>
              <a:gd name="adj3" fmla="val 1666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0DFF0D"/>
                </a:solidFill>
              </a:rPr>
              <a:t>T</a:t>
            </a:r>
            <a:r>
              <a:rPr lang="en-IN" sz="1200" b="1" dirty="0" smtClean="0">
                <a:solidFill>
                  <a:srgbClr val="0DFF0D"/>
                </a:solidFill>
              </a:rPr>
              <a:t>he </a:t>
            </a:r>
            <a:r>
              <a:rPr lang="en-IN" sz="1200" b="1" dirty="0">
                <a:solidFill>
                  <a:srgbClr val="0DFF0D"/>
                </a:solidFill>
              </a:rPr>
              <a:t>container has returned </a:t>
            </a:r>
            <a:r>
              <a:rPr lang="en-IN" sz="1200" b="1" dirty="0" smtClean="0">
                <a:solidFill>
                  <a:srgbClr val="0DFF0D"/>
                </a:solidFill>
              </a:rPr>
              <a:t>the </a:t>
            </a:r>
            <a:r>
              <a:rPr lang="en-IN" sz="1200" b="1" dirty="0">
                <a:solidFill>
                  <a:srgbClr val="0DFF0D"/>
                </a:solidFill>
              </a:rPr>
              <a:t>bean to the application, and the application works with the methods of the bean</a:t>
            </a:r>
            <a:r>
              <a:rPr lang="en-IN" sz="1200" b="1" dirty="0">
                <a:solidFill>
                  <a:srgbClr val="00BC00"/>
                </a:solidFill>
              </a:rPr>
              <a:t>.</a:t>
            </a:r>
          </a:p>
        </p:txBody>
      </p:sp>
      <p:sp>
        <p:nvSpPr>
          <p:cNvPr id="10" name="Down Arrow 9"/>
          <p:cNvSpPr/>
          <p:nvPr/>
        </p:nvSpPr>
        <p:spPr>
          <a:xfrm>
            <a:off x="2627784" y="1491630"/>
            <a:ext cx="288032" cy="216049"/>
          </a:xfrm>
          <a:prstGeom prst="downArrow">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5DFF5D"/>
              </a:solidFill>
            </a:endParaRPr>
          </a:p>
        </p:txBody>
      </p:sp>
      <p:sp>
        <p:nvSpPr>
          <p:cNvPr id="11" name="Down Arrow 10"/>
          <p:cNvSpPr/>
          <p:nvPr/>
        </p:nvSpPr>
        <p:spPr>
          <a:xfrm>
            <a:off x="2631046" y="2211685"/>
            <a:ext cx="288032" cy="216049"/>
          </a:xfrm>
          <a:prstGeom prst="downArrow">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5DFF5D"/>
              </a:solidFill>
            </a:endParaRPr>
          </a:p>
        </p:txBody>
      </p:sp>
      <p:sp>
        <p:nvSpPr>
          <p:cNvPr id="12" name="Rounded Rectangle 11"/>
          <p:cNvSpPr/>
          <p:nvPr/>
        </p:nvSpPr>
        <p:spPr>
          <a:xfrm>
            <a:off x="3569195" y="3507854"/>
            <a:ext cx="3277319" cy="504056"/>
          </a:xfrm>
          <a:prstGeom prst="roundRect">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Application is Shutting Down</a:t>
            </a:r>
            <a:endParaRPr lang="en-IN" dirty="0">
              <a:solidFill>
                <a:srgbClr val="FF0000"/>
              </a:solidFill>
            </a:endParaRPr>
          </a:p>
        </p:txBody>
      </p:sp>
      <p:sp>
        <p:nvSpPr>
          <p:cNvPr id="13" name="Rounded Rectangle 12"/>
          <p:cNvSpPr/>
          <p:nvPr/>
        </p:nvSpPr>
        <p:spPr>
          <a:xfrm>
            <a:off x="3563887" y="4227934"/>
            <a:ext cx="3277319" cy="504056"/>
          </a:xfrm>
          <a:prstGeom prst="roundRect">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Container is being destroyed</a:t>
            </a:r>
            <a:endParaRPr lang="en-IN" dirty="0">
              <a:solidFill>
                <a:srgbClr val="FF0000"/>
              </a:solidFill>
            </a:endParaRPr>
          </a:p>
        </p:txBody>
      </p:sp>
      <p:sp>
        <p:nvSpPr>
          <p:cNvPr id="14" name="Rounded Rectangular Callout 13"/>
          <p:cNvSpPr/>
          <p:nvPr/>
        </p:nvSpPr>
        <p:spPr>
          <a:xfrm>
            <a:off x="7085731" y="3795886"/>
            <a:ext cx="1950765" cy="432048"/>
          </a:xfrm>
          <a:prstGeom prst="wedgeRoundRectCallout">
            <a:avLst>
              <a:gd name="adj1" fmla="val -63666"/>
              <a:gd name="adj2" fmla="val 10769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rgbClr val="FF0000"/>
                </a:solidFill>
              </a:rPr>
              <a:t>Beans are ready to be Garbage Collected</a:t>
            </a:r>
            <a:endParaRPr lang="en-IN" sz="1200" b="1" dirty="0">
              <a:solidFill>
                <a:srgbClr val="FF0000"/>
              </a:solidFill>
            </a:endParaRPr>
          </a:p>
        </p:txBody>
      </p:sp>
      <p:sp>
        <p:nvSpPr>
          <p:cNvPr id="15" name="Down Arrow 14"/>
          <p:cNvSpPr/>
          <p:nvPr/>
        </p:nvSpPr>
        <p:spPr>
          <a:xfrm>
            <a:off x="5004048" y="4011885"/>
            <a:ext cx="288032" cy="216049"/>
          </a:xfrm>
          <a:prstGeom prst="downArrow">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73229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4" grpId="0" animBg="1"/>
      <p:bldP spid="1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5" y="9394"/>
            <a:ext cx="8681403" cy="618140"/>
          </a:xfrm>
          <a:prstGeom prst="rect">
            <a:avLst/>
          </a:prstGeom>
        </p:spPr>
        <p:txBody>
          <a:bodyPr vert="horz" lIns="91440" tIns="45720" rIns="91440" bIns="45720" rtlCol="0" anchor="ctr">
            <a:normAutofit fontScale="925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Bean Initialisation</a:t>
            </a:r>
            <a:endParaRPr lang="en-IN" dirty="0"/>
          </a:p>
        </p:txBody>
      </p:sp>
      <p:sp>
        <p:nvSpPr>
          <p:cNvPr id="5" name="TextBox 4"/>
          <p:cNvSpPr txBox="1"/>
          <p:nvPr/>
        </p:nvSpPr>
        <p:spPr>
          <a:xfrm>
            <a:off x="683568" y="555526"/>
            <a:ext cx="8856984" cy="4708981"/>
          </a:xfrm>
          <a:prstGeom prst="rect">
            <a:avLst/>
          </a:prstGeom>
          <a:noFill/>
        </p:spPr>
        <p:txBody>
          <a:bodyPr wrap="square" rtlCol="0">
            <a:spAutoFit/>
          </a:bodyPr>
          <a:lstStyle/>
          <a:p>
            <a:pPr marL="285750" indent="-285750">
              <a:buFont typeface="Wingdings" pitchFamily="2" charset="2"/>
              <a:buChar char="q"/>
            </a:pPr>
            <a:r>
              <a:rPr lang="en-US" sz="2400" b="1" dirty="0" smtClean="0"/>
              <a:t>InitialisationBean interface</a:t>
            </a:r>
          </a:p>
          <a:p>
            <a:endParaRPr lang="en-US" dirty="0" smtClean="0"/>
          </a:p>
          <a:p>
            <a:pPr lvl="1"/>
            <a:r>
              <a:rPr lang="en-IN" b="1" dirty="0" smtClean="0">
                <a:solidFill>
                  <a:srgbClr val="7F0055"/>
                </a:solidFill>
                <a:highlight>
                  <a:srgbClr val="E8F2FE"/>
                </a:highlight>
                <a:latin typeface="Consolas"/>
              </a:rPr>
              <a:t>implements </a:t>
            </a:r>
            <a:r>
              <a:rPr lang="en-IN" dirty="0" smtClean="0"/>
              <a:t>InitializingBean</a:t>
            </a:r>
            <a:endParaRPr lang="en-US" dirty="0" smtClean="0"/>
          </a:p>
          <a:p>
            <a:endParaRPr lang="en-US" dirty="0" smtClean="0"/>
          </a:p>
          <a:p>
            <a:pPr lvl="1"/>
            <a:r>
              <a:rPr lang="en-IN" b="1" dirty="0">
                <a:solidFill>
                  <a:srgbClr val="7F0055"/>
                </a:solidFill>
                <a:latin typeface="Consolas"/>
              </a:rPr>
              <a:t>public</a:t>
            </a:r>
            <a:r>
              <a:rPr lang="en-IN" b="1" dirty="0">
                <a:solidFill>
                  <a:srgbClr val="000000"/>
                </a:solidFill>
                <a:latin typeface="Consolas"/>
              </a:rPr>
              <a:t> </a:t>
            </a:r>
            <a:r>
              <a:rPr lang="en-IN" b="1" dirty="0">
                <a:solidFill>
                  <a:srgbClr val="7F0055"/>
                </a:solidFill>
                <a:latin typeface="Consolas"/>
              </a:rPr>
              <a:t>void</a:t>
            </a:r>
            <a:r>
              <a:rPr lang="en-IN" b="1" dirty="0">
                <a:solidFill>
                  <a:srgbClr val="000000"/>
                </a:solidFill>
                <a:latin typeface="Consolas"/>
              </a:rPr>
              <a:t> afterPropertiesSet() </a:t>
            </a:r>
            <a:r>
              <a:rPr lang="en-IN" b="1" dirty="0">
                <a:solidFill>
                  <a:srgbClr val="7F0055"/>
                </a:solidFill>
                <a:latin typeface="Consolas"/>
              </a:rPr>
              <a:t>throws</a:t>
            </a:r>
            <a:r>
              <a:rPr lang="en-IN" b="1" dirty="0">
                <a:solidFill>
                  <a:srgbClr val="000000"/>
                </a:solidFill>
                <a:latin typeface="Consolas"/>
              </a:rPr>
              <a:t> Exception {</a:t>
            </a:r>
          </a:p>
          <a:p>
            <a:pPr lvl="1"/>
            <a:r>
              <a:rPr lang="en-IN" dirty="0">
                <a:solidFill>
                  <a:srgbClr val="0000C0"/>
                </a:solidFill>
                <a:latin typeface="Consolas"/>
              </a:rPr>
              <a:t>customerName</a:t>
            </a:r>
            <a:r>
              <a:rPr lang="en-IN" dirty="0">
                <a:solidFill>
                  <a:srgbClr val="000000"/>
                </a:solidFill>
                <a:latin typeface="Consolas"/>
              </a:rPr>
              <a:t>=</a:t>
            </a:r>
            <a:r>
              <a:rPr lang="en-IN" dirty="0">
                <a:solidFill>
                  <a:srgbClr val="2A00FF"/>
                </a:solidFill>
                <a:latin typeface="Consolas"/>
              </a:rPr>
              <a:t>"NameSetinafterPropertiesSet()"</a:t>
            </a:r>
            <a:r>
              <a:rPr lang="en-IN" dirty="0">
                <a:solidFill>
                  <a:srgbClr val="000000"/>
                </a:solidFill>
                <a:latin typeface="Consolas"/>
              </a:rPr>
              <a:t>;</a:t>
            </a:r>
          </a:p>
          <a:p>
            <a:pPr lvl="1"/>
            <a:r>
              <a:rPr lang="en-IN" dirty="0">
                <a:solidFill>
                  <a:srgbClr val="000000"/>
                </a:solidFill>
                <a:latin typeface="Consolas"/>
              </a:rPr>
              <a:t>System.</a:t>
            </a:r>
            <a:r>
              <a:rPr lang="en-IN" i="1" dirty="0">
                <a:solidFill>
                  <a:srgbClr val="0000C0"/>
                </a:solidFill>
                <a:latin typeface="Consolas"/>
              </a:rPr>
              <a:t>out</a:t>
            </a:r>
            <a:r>
              <a:rPr lang="en-IN" i="1" dirty="0">
                <a:solidFill>
                  <a:srgbClr val="000000"/>
                </a:solidFill>
                <a:latin typeface="Consolas"/>
              </a:rPr>
              <a:t>.println(</a:t>
            </a:r>
            <a:r>
              <a:rPr lang="en-IN" i="1" dirty="0">
                <a:solidFill>
                  <a:srgbClr val="2A00FF"/>
                </a:solidFill>
                <a:latin typeface="Consolas"/>
              </a:rPr>
              <a:t>"afterPropertiesSet() called </a:t>
            </a:r>
            <a:r>
              <a:rPr lang="en-IN" i="1" dirty="0" smtClean="0">
                <a:solidFill>
                  <a:srgbClr val="2A00FF"/>
                </a:solidFill>
                <a:latin typeface="Consolas"/>
              </a:rPr>
              <a:t>"</a:t>
            </a:r>
            <a:r>
              <a:rPr lang="en-IN" i="1" dirty="0" smtClean="0">
                <a:solidFill>
                  <a:srgbClr val="000000"/>
                </a:solidFill>
                <a:latin typeface="Consolas"/>
              </a:rPr>
              <a:t>);</a:t>
            </a:r>
            <a:endParaRPr lang="en-IN" dirty="0">
              <a:latin typeface="Consolas"/>
            </a:endParaRPr>
          </a:p>
          <a:p>
            <a:pPr lvl="1"/>
            <a:r>
              <a:rPr lang="en-IN" dirty="0" smtClean="0">
                <a:solidFill>
                  <a:srgbClr val="000000"/>
                </a:solidFill>
                <a:latin typeface="Consolas"/>
              </a:rPr>
              <a:t>}</a:t>
            </a:r>
          </a:p>
          <a:p>
            <a:pPr lvl="1"/>
            <a:endParaRPr lang="en-US" dirty="0" smtClean="0"/>
          </a:p>
          <a:p>
            <a:pPr marL="285750" indent="-285750">
              <a:buFont typeface="Wingdings" pitchFamily="2" charset="2"/>
              <a:buChar char="q"/>
            </a:pPr>
            <a:r>
              <a:rPr lang="en-US" sz="2400" b="1" dirty="0" smtClean="0"/>
              <a:t>Initialisation Method() -&gt;Preferred</a:t>
            </a:r>
            <a:endParaRPr lang="en-US" dirty="0"/>
          </a:p>
          <a:p>
            <a:pPr lvl="1"/>
            <a:r>
              <a:rPr lang="en-IN" dirty="0">
                <a:solidFill>
                  <a:srgbClr val="008080"/>
                </a:solidFill>
                <a:highlight>
                  <a:srgbClr val="E8F2FE"/>
                </a:highlight>
                <a:latin typeface="Arial Narrow"/>
              </a:rPr>
              <a:t>&lt;</a:t>
            </a:r>
            <a:r>
              <a:rPr lang="en-IN" dirty="0">
                <a:solidFill>
                  <a:srgbClr val="3F7F7F"/>
                </a:solidFill>
                <a:highlight>
                  <a:srgbClr val="E8F2FE"/>
                </a:highlight>
                <a:latin typeface="Arial Narrow"/>
              </a:rPr>
              <a:t>bean </a:t>
            </a:r>
            <a:r>
              <a:rPr lang="en-IN" dirty="0">
                <a:solidFill>
                  <a:srgbClr val="7F007F"/>
                </a:solidFill>
                <a:highlight>
                  <a:srgbClr val="E8F2FE"/>
                </a:highlight>
                <a:latin typeface="Arial Narrow"/>
              </a:rPr>
              <a:t>id</a:t>
            </a:r>
            <a:r>
              <a:rPr lang="en-IN" dirty="0">
                <a:solidFill>
                  <a:srgbClr val="000000"/>
                </a:solidFill>
                <a:highlight>
                  <a:srgbClr val="E8F2FE"/>
                </a:highlight>
                <a:latin typeface="Arial Narrow"/>
              </a:rPr>
              <a:t>=</a:t>
            </a:r>
            <a:r>
              <a:rPr lang="en-IN" i="1" dirty="0">
                <a:solidFill>
                  <a:srgbClr val="2A00FF"/>
                </a:solidFill>
                <a:highlight>
                  <a:srgbClr val="E8F2FE"/>
                </a:highlight>
                <a:latin typeface="Arial Narrow"/>
              </a:rPr>
              <a:t>"acc1" </a:t>
            </a:r>
            <a:r>
              <a:rPr lang="en-IN" i="1" dirty="0">
                <a:solidFill>
                  <a:srgbClr val="7F007F"/>
                </a:solidFill>
                <a:highlight>
                  <a:srgbClr val="E8F2FE"/>
                </a:highlight>
                <a:latin typeface="Arial Narrow"/>
              </a:rPr>
              <a:t>class</a:t>
            </a:r>
            <a:r>
              <a:rPr lang="en-IN" i="1" dirty="0">
                <a:solidFill>
                  <a:srgbClr val="000000"/>
                </a:solidFill>
                <a:highlight>
                  <a:srgbClr val="E8F2FE"/>
                </a:highlight>
                <a:latin typeface="Arial Narrow"/>
              </a:rPr>
              <a:t>=</a:t>
            </a:r>
            <a:r>
              <a:rPr lang="en-IN" i="1" dirty="0">
                <a:solidFill>
                  <a:srgbClr val="2A00FF"/>
                </a:solidFill>
                <a:highlight>
                  <a:srgbClr val="E8F2FE"/>
                </a:highlight>
                <a:latin typeface="Arial Narrow"/>
              </a:rPr>
              <a:t>"com.springtraining.spring.lifecycle.SavingsAccount" </a:t>
            </a:r>
            <a:r>
              <a:rPr lang="en-IN" i="1" dirty="0">
                <a:solidFill>
                  <a:srgbClr val="7F007F"/>
                </a:solidFill>
                <a:highlight>
                  <a:srgbClr val="E8F2FE"/>
                </a:highlight>
                <a:latin typeface="Arial Narrow"/>
              </a:rPr>
              <a:t>init-method</a:t>
            </a:r>
            <a:r>
              <a:rPr lang="en-IN" i="1" dirty="0">
                <a:solidFill>
                  <a:srgbClr val="000000"/>
                </a:solidFill>
                <a:highlight>
                  <a:srgbClr val="E8F2FE"/>
                </a:highlight>
                <a:latin typeface="Arial Narrow"/>
              </a:rPr>
              <a:t>=</a:t>
            </a:r>
            <a:r>
              <a:rPr lang="en-IN" i="1" dirty="0">
                <a:solidFill>
                  <a:srgbClr val="2A00FF"/>
                </a:solidFill>
                <a:highlight>
                  <a:srgbClr val="E8F2FE"/>
                </a:highlight>
                <a:latin typeface="Arial Narrow"/>
              </a:rPr>
              <a:t>"</a:t>
            </a:r>
            <a:r>
              <a:rPr lang="en-IN" b="1" i="1" dirty="0">
                <a:solidFill>
                  <a:srgbClr val="2A00FF"/>
                </a:solidFill>
                <a:highlight>
                  <a:srgbClr val="E8F2FE"/>
                </a:highlight>
                <a:latin typeface="Arial Narrow"/>
              </a:rPr>
              <a:t>customInitMethod</a:t>
            </a:r>
            <a:r>
              <a:rPr lang="en-IN" i="1" dirty="0">
                <a:solidFill>
                  <a:srgbClr val="2A00FF"/>
                </a:solidFill>
                <a:highlight>
                  <a:srgbClr val="E8F2FE"/>
                </a:highlight>
                <a:latin typeface="Arial Narrow"/>
              </a:rPr>
              <a:t>"</a:t>
            </a:r>
            <a:r>
              <a:rPr lang="en-IN" i="1" dirty="0">
                <a:solidFill>
                  <a:srgbClr val="008080"/>
                </a:solidFill>
                <a:highlight>
                  <a:srgbClr val="E8F2FE"/>
                </a:highlight>
                <a:latin typeface="Arial Narrow"/>
              </a:rPr>
              <a:t>&gt;</a:t>
            </a:r>
            <a:endParaRPr lang="en-US" dirty="0" smtClean="0"/>
          </a:p>
          <a:p>
            <a:pPr lvl="2"/>
            <a:r>
              <a:rPr lang="en-IN" b="1" dirty="0">
                <a:solidFill>
                  <a:srgbClr val="7F0055"/>
                </a:solidFill>
                <a:latin typeface="Consolas"/>
              </a:rPr>
              <a:t>public</a:t>
            </a:r>
            <a:r>
              <a:rPr lang="en-IN" b="1" dirty="0">
                <a:solidFill>
                  <a:srgbClr val="000000"/>
                </a:solidFill>
                <a:latin typeface="Consolas"/>
              </a:rPr>
              <a:t> </a:t>
            </a:r>
            <a:r>
              <a:rPr lang="en-IN" b="1" dirty="0">
                <a:solidFill>
                  <a:srgbClr val="7F0055"/>
                </a:solidFill>
                <a:latin typeface="Consolas"/>
              </a:rPr>
              <a:t>void</a:t>
            </a:r>
            <a:r>
              <a:rPr lang="en-IN" b="1" dirty="0">
                <a:solidFill>
                  <a:srgbClr val="000000"/>
                </a:solidFill>
                <a:latin typeface="Consolas"/>
              </a:rPr>
              <a:t> customInitMethod(){</a:t>
            </a:r>
          </a:p>
          <a:p>
            <a:pPr lvl="2"/>
            <a:r>
              <a:rPr lang="en-IN" dirty="0">
                <a:solidFill>
                  <a:srgbClr val="0000C0"/>
                </a:solidFill>
                <a:latin typeface="Consolas"/>
              </a:rPr>
              <a:t>accountNumber</a:t>
            </a:r>
            <a:r>
              <a:rPr lang="en-IN" dirty="0">
                <a:solidFill>
                  <a:srgbClr val="000000"/>
                </a:solidFill>
                <a:latin typeface="Consolas"/>
              </a:rPr>
              <a:t>=123;</a:t>
            </a:r>
          </a:p>
          <a:p>
            <a:pPr lvl="2"/>
            <a:r>
              <a:rPr lang="en-IN" dirty="0">
                <a:solidFill>
                  <a:srgbClr val="000000"/>
                </a:solidFill>
                <a:latin typeface="Consolas"/>
              </a:rPr>
              <a:t>System.</a:t>
            </a:r>
            <a:r>
              <a:rPr lang="en-IN" i="1" dirty="0">
                <a:solidFill>
                  <a:srgbClr val="0000C0"/>
                </a:solidFill>
                <a:latin typeface="Consolas"/>
              </a:rPr>
              <a:t>out</a:t>
            </a:r>
            <a:r>
              <a:rPr lang="en-IN" i="1" dirty="0">
                <a:solidFill>
                  <a:srgbClr val="000000"/>
                </a:solidFill>
                <a:latin typeface="Consolas"/>
              </a:rPr>
              <a:t>.println(</a:t>
            </a:r>
            <a:r>
              <a:rPr lang="en-IN" i="1" dirty="0">
                <a:solidFill>
                  <a:srgbClr val="2A00FF"/>
                </a:solidFill>
                <a:latin typeface="Consolas"/>
              </a:rPr>
              <a:t>"initAccount() called"</a:t>
            </a:r>
            <a:r>
              <a:rPr lang="en-IN" i="1" dirty="0">
                <a:solidFill>
                  <a:srgbClr val="000000"/>
                </a:solidFill>
                <a:latin typeface="Consolas"/>
              </a:rPr>
              <a:t>);</a:t>
            </a:r>
          </a:p>
          <a:p>
            <a:pPr lvl="2"/>
            <a:r>
              <a:rPr lang="en-IN" dirty="0" smtClean="0">
                <a:solidFill>
                  <a:srgbClr val="000000"/>
                </a:solidFill>
                <a:latin typeface="Consolas"/>
              </a:rPr>
              <a:t>}</a:t>
            </a:r>
            <a:endParaRPr lang="en-US" dirty="0"/>
          </a:p>
        </p:txBody>
      </p:sp>
    </p:spTree>
    <p:extLst>
      <p:ext uri="{BB962C8B-B14F-4D97-AF65-F5344CB8AC3E}">
        <p14:creationId xmlns:p14="http://schemas.microsoft.com/office/powerpoint/2010/main" val="498021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5" y="9394"/>
            <a:ext cx="8681403" cy="618140"/>
          </a:xfrm>
          <a:prstGeom prst="rect">
            <a:avLst/>
          </a:prstGeom>
        </p:spPr>
        <p:txBody>
          <a:bodyPr vert="horz" lIns="91440" tIns="45720" rIns="91440" bIns="45720" rtlCol="0" anchor="ctr">
            <a:normAutofit fontScale="925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Bean Destruction</a:t>
            </a:r>
            <a:endParaRPr lang="en-IN" dirty="0"/>
          </a:p>
        </p:txBody>
      </p:sp>
      <p:sp>
        <p:nvSpPr>
          <p:cNvPr id="5" name="TextBox 4"/>
          <p:cNvSpPr txBox="1"/>
          <p:nvPr/>
        </p:nvSpPr>
        <p:spPr>
          <a:xfrm>
            <a:off x="683568" y="555526"/>
            <a:ext cx="8856984" cy="4154984"/>
          </a:xfrm>
          <a:prstGeom prst="rect">
            <a:avLst/>
          </a:prstGeom>
          <a:noFill/>
        </p:spPr>
        <p:txBody>
          <a:bodyPr wrap="square" rtlCol="0">
            <a:spAutoFit/>
          </a:bodyPr>
          <a:lstStyle/>
          <a:p>
            <a:pPr marL="285750" indent="-285750">
              <a:buFont typeface="Wingdings" pitchFamily="2" charset="2"/>
              <a:buChar char="q"/>
            </a:pPr>
            <a:r>
              <a:rPr lang="en-IN" sz="2400" b="1" dirty="0"/>
              <a:t>DisposableBean</a:t>
            </a:r>
            <a:r>
              <a:rPr lang="en-IN" sz="2400" dirty="0" smtClean="0"/>
              <a:t> </a:t>
            </a:r>
            <a:r>
              <a:rPr lang="en-US" sz="2400" b="1" dirty="0" smtClean="0"/>
              <a:t>interface</a:t>
            </a:r>
          </a:p>
          <a:p>
            <a:endParaRPr lang="en-US" dirty="0" smtClean="0"/>
          </a:p>
          <a:p>
            <a:pPr lvl="1"/>
            <a:r>
              <a:rPr lang="en-IN" b="1" dirty="0" smtClean="0">
                <a:solidFill>
                  <a:srgbClr val="7F0055"/>
                </a:solidFill>
                <a:highlight>
                  <a:srgbClr val="E8F2FE"/>
                </a:highlight>
                <a:latin typeface="Consolas"/>
              </a:rPr>
              <a:t>implements </a:t>
            </a:r>
            <a:r>
              <a:rPr lang="en-IN" dirty="0"/>
              <a:t>DisposableBean</a:t>
            </a:r>
            <a:endParaRPr lang="en-US" dirty="0" smtClean="0"/>
          </a:p>
          <a:p>
            <a:endParaRPr lang="en-US" dirty="0" smtClean="0"/>
          </a:p>
          <a:p>
            <a:pPr lvl="1"/>
            <a:r>
              <a:rPr lang="en-IN" b="1" dirty="0">
                <a:solidFill>
                  <a:srgbClr val="7F0055"/>
                </a:solidFill>
                <a:latin typeface="Consolas"/>
              </a:rPr>
              <a:t>public</a:t>
            </a:r>
            <a:r>
              <a:rPr lang="en-IN" b="1" dirty="0">
                <a:solidFill>
                  <a:srgbClr val="000000"/>
                </a:solidFill>
                <a:latin typeface="Consolas"/>
              </a:rPr>
              <a:t> </a:t>
            </a:r>
            <a:r>
              <a:rPr lang="en-IN" b="1" dirty="0">
                <a:solidFill>
                  <a:srgbClr val="7F0055"/>
                </a:solidFill>
                <a:latin typeface="Consolas"/>
              </a:rPr>
              <a:t>void</a:t>
            </a:r>
            <a:r>
              <a:rPr lang="en-IN" b="1" dirty="0">
                <a:solidFill>
                  <a:srgbClr val="000000"/>
                </a:solidFill>
                <a:latin typeface="Consolas"/>
              </a:rPr>
              <a:t> </a:t>
            </a:r>
            <a:r>
              <a:rPr lang="en-IN" b="1" dirty="0">
                <a:solidFill>
                  <a:srgbClr val="000000"/>
                </a:solidFill>
                <a:highlight>
                  <a:srgbClr val="D4D4D4"/>
                </a:highlight>
                <a:latin typeface="Consolas"/>
              </a:rPr>
              <a:t>destroy() </a:t>
            </a:r>
            <a:r>
              <a:rPr lang="en-IN" b="1" dirty="0">
                <a:solidFill>
                  <a:srgbClr val="7F0055"/>
                </a:solidFill>
                <a:highlight>
                  <a:srgbClr val="D4D4D4"/>
                </a:highlight>
                <a:latin typeface="Consolas"/>
              </a:rPr>
              <a:t>throws</a:t>
            </a:r>
            <a:r>
              <a:rPr lang="en-IN" b="1" dirty="0">
                <a:solidFill>
                  <a:srgbClr val="000000"/>
                </a:solidFill>
                <a:highlight>
                  <a:srgbClr val="D4D4D4"/>
                </a:highlight>
                <a:latin typeface="Consolas"/>
              </a:rPr>
              <a:t> Exception {</a:t>
            </a:r>
          </a:p>
          <a:p>
            <a:pPr lvl="1"/>
            <a:r>
              <a:rPr lang="en-IN" dirty="0">
                <a:solidFill>
                  <a:srgbClr val="000000"/>
                </a:solidFill>
                <a:latin typeface="Consolas"/>
              </a:rPr>
              <a:t>System.</a:t>
            </a:r>
            <a:r>
              <a:rPr lang="en-IN" i="1" dirty="0">
                <a:solidFill>
                  <a:srgbClr val="0000C0"/>
                </a:solidFill>
                <a:latin typeface="Consolas"/>
              </a:rPr>
              <a:t>out</a:t>
            </a:r>
            <a:r>
              <a:rPr lang="en-IN" i="1" dirty="0">
                <a:solidFill>
                  <a:srgbClr val="000000"/>
                </a:solidFill>
                <a:latin typeface="Consolas"/>
              </a:rPr>
              <a:t>.println(</a:t>
            </a:r>
            <a:r>
              <a:rPr lang="en-IN" i="1" dirty="0">
                <a:solidFill>
                  <a:srgbClr val="2A00FF"/>
                </a:solidFill>
                <a:latin typeface="Consolas"/>
              </a:rPr>
              <a:t>"destroy() called </a:t>
            </a:r>
            <a:r>
              <a:rPr lang="en-IN" i="1" dirty="0" smtClean="0">
                <a:solidFill>
                  <a:srgbClr val="2A00FF"/>
                </a:solidFill>
                <a:latin typeface="Consolas"/>
              </a:rPr>
              <a:t>"</a:t>
            </a:r>
            <a:r>
              <a:rPr lang="en-IN" i="1" dirty="0" smtClean="0">
                <a:solidFill>
                  <a:srgbClr val="000000"/>
                </a:solidFill>
                <a:latin typeface="Consolas"/>
              </a:rPr>
              <a:t>);</a:t>
            </a:r>
            <a:endParaRPr lang="en-IN" dirty="0">
              <a:latin typeface="Consolas"/>
            </a:endParaRPr>
          </a:p>
          <a:p>
            <a:pPr lvl="1"/>
            <a:r>
              <a:rPr lang="en-IN" dirty="0" smtClean="0">
                <a:solidFill>
                  <a:srgbClr val="000000"/>
                </a:solidFill>
                <a:latin typeface="Consolas"/>
              </a:rPr>
              <a:t>}</a:t>
            </a:r>
          </a:p>
          <a:p>
            <a:pPr lvl="1"/>
            <a:endParaRPr lang="en-US" b="1" dirty="0" smtClean="0"/>
          </a:p>
          <a:p>
            <a:pPr marL="285750" indent="-285750">
              <a:buFont typeface="Wingdings" pitchFamily="2" charset="2"/>
              <a:buChar char="q"/>
            </a:pPr>
            <a:r>
              <a:rPr lang="en-US" sz="2400" b="1" dirty="0" smtClean="0"/>
              <a:t>Destroy Method() -&gt;Preferred</a:t>
            </a:r>
            <a:endParaRPr lang="en-US" dirty="0"/>
          </a:p>
          <a:p>
            <a:pPr lvl="1"/>
            <a:r>
              <a:rPr lang="en-IN" dirty="0">
                <a:solidFill>
                  <a:srgbClr val="008080"/>
                </a:solidFill>
                <a:highlight>
                  <a:srgbClr val="E8F2FE"/>
                </a:highlight>
                <a:latin typeface="Arial Narrow"/>
              </a:rPr>
              <a:t>&lt;</a:t>
            </a:r>
            <a:r>
              <a:rPr lang="en-IN" dirty="0">
                <a:solidFill>
                  <a:srgbClr val="3F7F7F"/>
                </a:solidFill>
                <a:highlight>
                  <a:srgbClr val="E8F2FE"/>
                </a:highlight>
                <a:latin typeface="Arial Narrow"/>
              </a:rPr>
              <a:t>bean </a:t>
            </a:r>
            <a:r>
              <a:rPr lang="en-IN" dirty="0">
                <a:solidFill>
                  <a:srgbClr val="7F007F"/>
                </a:solidFill>
                <a:highlight>
                  <a:srgbClr val="E8F2FE"/>
                </a:highlight>
                <a:latin typeface="Arial Narrow"/>
              </a:rPr>
              <a:t>id</a:t>
            </a:r>
            <a:r>
              <a:rPr lang="en-IN" dirty="0">
                <a:solidFill>
                  <a:srgbClr val="000000"/>
                </a:solidFill>
                <a:highlight>
                  <a:srgbClr val="E8F2FE"/>
                </a:highlight>
                <a:latin typeface="Arial Narrow"/>
              </a:rPr>
              <a:t>=</a:t>
            </a:r>
            <a:r>
              <a:rPr lang="en-IN" i="1" dirty="0">
                <a:solidFill>
                  <a:srgbClr val="2A00FF"/>
                </a:solidFill>
                <a:highlight>
                  <a:srgbClr val="E8F2FE"/>
                </a:highlight>
                <a:latin typeface="Arial Narrow"/>
              </a:rPr>
              <a:t>"acc1" </a:t>
            </a:r>
            <a:r>
              <a:rPr lang="en-IN" i="1" dirty="0">
                <a:solidFill>
                  <a:srgbClr val="7F007F"/>
                </a:solidFill>
                <a:highlight>
                  <a:srgbClr val="E8F2FE"/>
                </a:highlight>
                <a:latin typeface="Arial Narrow"/>
              </a:rPr>
              <a:t>class</a:t>
            </a:r>
            <a:r>
              <a:rPr lang="en-IN" i="1" dirty="0">
                <a:solidFill>
                  <a:srgbClr val="000000"/>
                </a:solidFill>
                <a:highlight>
                  <a:srgbClr val="E8F2FE"/>
                </a:highlight>
                <a:latin typeface="Arial Narrow"/>
              </a:rPr>
              <a:t>=</a:t>
            </a:r>
            <a:r>
              <a:rPr lang="en-IN" i="1" dirty="0">
                <a:solidFill>
                  <a:srgbClr val="2A00FF"/>
                </a:solidFill>
                <a:highlight>
                  <a:srgbClr val="E8F2FE"/>
                </a:highlight>
                <a:latin typeface="Arial Narrow"/>
              </a:rPr>
              <a:t>"com.springtraining.spring.lifecycle.SavingsAccount" </a:t>
            </a:r>
            <a:r>
              <a:rPr lang="en-IN" dirty="0">
                <a:solidFill>
                  <a:srgbClr val="7F007F"/>
                </a:solidFill>
                <a:highlight>
                  <a:srgbClr val="E8F2FE"/>
                </a:highlight>
                <a:latin typeface="Arial Narrow"/>
              </a:rPr>
              <a:t>destroy-method</a:t>
            </a:r>
            <a:r>
              <a:rPr lang="en-IN" dirty="0">
                <a:solidFill>
                  <a:srgbClr val="000000"/>
                </a:solidFill>
                <a:highlight>
                  <a:srgbClr val="E8F2FE"/>
                </a:highlight>
                <a:latin typeface="Arial Narrow"/>
              </a:rPr>
              <a:t>=</a:t>
            </a:r>
            <a:r>
              <a:rPr lang="en-IN" i="1" dirty="0">
                <a:solidFill>
                  <a:srgbClr val="2A00FF"/>
                </a:solidFill>
                <a:highlight>
                  <a:srgbClr val="E8F2FE"/>
                </a:highlight>
                <a:latin typeface="Arial Narrow"/>
              </a:rPr>
              <a:t>"cleanup"</a:t>
            </a:r>
            <a:r>
              <a:rPr lang="en-IN" i="1" dirty="0" smtClean="0">
                <a:solidFill>
                  <a:srgbClr val="008080"/>
                </a:solidFill>
                <a:highlight>
                  <a:srgbClr val="E8F2FE"/>
                </a:highlight>
                <a:latin typeface="Arial Narrow"/>
              </a:rPr>
              <a:t>&gt;</a:t>
            </a:r>
            <a:endParaRPr lang="en-US" dirty="0" smtClean="0"/>
          </a:p>
          <a:p>
            <a:pPr lvl="2"/>
            <a:r>
              <a:rPr lang="en-IN" b="1" dirty="0">
                <a:solidFill>
                  <a:srgbClr val="7F0055"/>
                </a:solidFill>
                <a:latin typeface="Consolas"/>
              </a:rPr>
              <a:t>public</a:t>
            </a:r>
            <a:r>
              <a:rPr lang="en-IN" b="1" dirty="0">
                <a:solidFill>
                  <a:srgbClr val="000000"/>
                </a:solidFill>
                <a:latin typeface="Consolas"/>
              </a:rPr>
              <a:t> </a:t>
            </a:r>
            <a:r>
              <a:rPr lang="en-IN" b="1" dirty="0">
                <a:solidFill>
                  <a:srgbClr val="7F0055"/>
                </a:solidFill>
                <a:latin typeface="Consolas"/>
              </a:rPr>
              <a:t>void</a:t>
            </a:r>
            <a:r>
              <a:rPr lang="en-IN" b="1" dirty="0">
                <a:solidFill>
                  <a:srgbClr val="000000"/>
                </a:solidFill>
                <a:latin typeface="Consolas"/>
              </a:rPr>
              <a:t> </a:t>
            </a:r>
            <a:r>
              <a:rPr lang="en-IN" b="1" dirty="0" smtClean="0">
                <a:solidFill>
                  <a:srgbClr val="000000"/>
                </a:solidFill>
                <a:latin typeface="Consolas"/>
              </a:rPr>
              <a:t>cleanup(){</a:t>
            </a:r>
            <a:endParaRPr lang="en-IN" b="1" dirty="0">
              <a:solidFill>
                <a:srgbClr val="000000"/>
              </a:solidFill>
              <a:latin typeface="Consolas"/>
            </a:endParaRPr>
          </a:p>
          <a:p>
            <a:pPr lvl="2"/>
            <a:r>
              <a:rPr lang="en-IN" dirty="0" smtClean="0">
                <a:solidFill>
                  <a:srgbClr val="000000"/>
                </a:solidFill>
                <a:latin typeface="Consolas"/>
              </a:rPr>
              <a:t>System.</a:t>
            </a:r>
            <a:r>
              <a:rPr lang="en-IN" i="1" dirty="0" smtClean="0">
                <a:solidFill>
                  <a:srgbClr val="0000C0"/>
                </a:solidFill>
                <a:latin typeface="Consolas"/>
              </a:rPr>
              <a:t>out</a:t>
            </a:r>
            <a:r>
              <a:rPr lang="en-IN" i="1" dirty="0" smtClean="0">
                <a:solidFill>
                  <a:srgbClr val="000000"/>
                </a:solidFill>
                <a:latin typeface="Consolas"/>
              </a:rPr>
              <a:t>.println(</a:t>
            </a:r>
            <a:r>
              <a:rPr lang="en-IN" i="1" dirty="0" smtClean="0">
                <a:solidFill>
                  <a:srgbClr val="2A00FF"/>
                </a:solidFill>
                <a:latin typeface="Consolas"/>
              </a:rPr>
              <a:t>"</a:t>
            </a:r>
            <a:r>
              <a:rPr lang="en-IN" b="1" dirty="0">
                <a:solidFill>
                  <a:srgbClr val="000000"/>
                </a:solidFill>
                <a:latin typeface="Consolas"/>
              </a:rPr>
              <a:t> cleanup</a:t>
            </a:r>
            <a:r>
              <a:rPr lang="en-IN" i="1" dirty="0" smtClean="0">
                <a:solidFill>
                  <a:srgbClr val="2A00FF"/>
                </a:solidFill>
                <a:latin typeface="Consolas"/>
              </a:rPr>
              <a:t>() </a:t>
            </a:r>
            <a:r>
              <a:rPr lang="en-IN" i="1" dirty="0">
                <a:solidFill>
                  <a:srgbClr val="2A00FF"/>
                </a:solidFill>
                <a:latin typeface="Consolas"/>
              </a:rPr>
              <a:t>called"</a:t>
            </a:r>
            <a:r>
              <a:rPr lang="en-IN" i="1" dirty="0">
                <a:solidFill>
                  <a:srgbClr val="000000"/>
                </a:solidFill>
                <a:latin typeface="Consolas"/>
              </a:rPr>
              <a:t>);</a:t>
            </a:r>
          </a:p>
          <a:p>
            <a:pPr lvl="2"/>
            <a:r>
              <a:rPr lang="en-IN" dirty="0" smtClean="0">
                <a:solidFill>
                  <a:srgbClr val="000000"/>
                </a:solidFill>
                <a:latin typeface="Consolas"/>
              </a:rPr>
              <a:t>}</a:t>
            </a:r>
            <a:endParaRPr lang="en-US" dirty="0"/>
          </a:p>
        </p:txBody>
      </p:sp>
    </p:spTree>
    <p:extLst>
      <p:ext uri="{BB962C8B-B14F-4D97-AF65-F5344CB8AC3E}">
        <p14:creationId xmlns:p14="http://schemas.microsoft.com/office/powerpoint/2010/main" val="1210312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5" y="9394"/>
            <a:ext cx="8681403" cy="618140"/>
          </a:xfrm>
          <a:prstGeom prst="rect">
            <a:avLst/>
          </a:prstGeom>
        </p:spPr>
        <p:txBody>
          <a:bodyPr vert="horz" lIns="91440" tIns="45720" rIns="91440" bIns="45720" rtlCol="0" anchor="ctr">
            <a:normAutofit fontScale="925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Lazy Initialisation</a:t>
            </a:r>
            <a:endParaRPr lang="en-IN" dirty="0"/>
          </a:p>
        </p:txBody>
      </p:sp>
      <p:sp>
        <p:nvSpPr>
          <p:cNvPr id="4" name="TextBox 3"/>
          <p:cNvSpPr txBox="1"/>
          <p:nvPr/>
        </p:nvSpPr>
        <p:spPr>
          <a:xfrm>
            <a:off x="683568" y="843558"/>
            <a:ext cx="8352928" cy="3693319"/>
          </a:xfrm>
          <a:prstGeom prst="rect">
            <a:avLst/>
          </a:prstGeom>
          <a:noFill/>
        </p:spPr>
        <p:txBody>
          <a:bodyPr wrap="square" rtlCol="0">
            <a:spAutoFit/>
          </a:bodyPr>
          <a:lstStyle/>
          <a:p>
            <a:r>
              <a:rPr lang="en-IN" dirty="0"/>
              <a:t>A lazy-initialized bean tells the IoC container to create a bean instance when it is first requested, rather than at </a:t>
            </a:r>
            <a:r>
              <a:rPr lang="en-IN" dirty="0" smtClean="0"/>
              <a:t>start-up.</a:t>
            </a:r>
          </a:p>
          <a:p>
            <a:endParaRPr lang="en-US" dirty="0" smtClean="0"/>
          </a:p>
          <a:p>
            <a:endParaRPr lang="en-US" dirty="0" smtClean="0"/>
          </a:p>
          <a:p>
            <a:r>
              <a:rPr lang="en-IN" dirty="0">
                <a:solidFill>
                  <a:srgbClr val="008080"/>
                </a:solidFill>
                <a:highlight>
                  <a:srgbClr val="E8F2FE"/>
                </a:highlight>
                <a:latin typeface="Arial Narrow"/>
              </a:rPr>
              <a:t>&lt;</a:t>
            </a:r>
            <a:r>
              <a:rPr lang="en-IN" dirty="0">
                <a:solidFill>
                  <a:srgbClr val="3F7F7F"/>
                </a:solidFill>
                <a:highlight>
                  <a:srgbClr val="D4D4D4"/>
                </a:highlight>
                <a:latin typeface="Arial Narrow"/>
              </a:rPr>
              <a:t>bean</a:t>
            </a:r>
            <a:r>
              <a:rPr lang="en-IN" dirty="0">
                <a:solidFill>
                  <a:srgbClr val="3F7F7F"/>
                </a:solidFill>
                <a:highlight>
                  <a:srgbClr val="E8F2FE"/>
                </a:highlight>
                <a:latin typeface="Arial Narrow"/>
              </a:rPr>
              <a:t> </a:t>
            </a:r>
            <a:r>
              <a:rPr lang="en-IN" dirty="0">
                <a:solidFill>
                  <a:srgbClr val="7F007F"/>
                </a:solidFill>
                <a:highlight>
                  <a:srgbClr val="E8F2FE"/>
                </a:highlight>
                <a:latin typeface="Arial Narrow"/>
              </a:rPr>
              <a:t>id</a:t>
            </a:r>
            <a:r>
              <a:rPr lang="en-IN" dirty="0">
                <a:solidFill>
                  <a:srgbClr val="000000"/>
                </a:solidFill>
                <a:highlight>
                  <a:srgbClr val="E8F2FE"/>
                </a:highlight>
                <a:latin typeface="Arial Narrow"/>
              </a:rPr>
              <a:t>=</a:t>
            </a:r>
            <a:r>
              <a:rPr lang="en-IN" i="1" dirty="0">
                <a:solidFill>
                  <a:srgbClr val="2A00FF"/>
                </a:solidFill>
                <a:highlight>
                  <a:srgbClr val="E8F2FE"/>
                </a:highlight>
                <a:latin typeface="Arial Narrow"/>
              </a:rPr>
              <a:t>"acc1" </a:t>
            </a:r>
            <a:r>
              <a:rPr lang="en-IN" i="1" dirty="0">
                <a:solidFill>
                  <a:srgbClr val="7F007F"/>
                </a:solidFill>
                <a:highlight>
                  <a:srgbClr val="E8F2FE"/>
                </a:highlight>
                <a:latin typeface="Arial Narrow"/>
              </a:rPr>
              <a:t>class</a:t>
            </a:r>
            <a:r>
              <a:rPr lang="en-IN" i="1" dirty="0">
                <a:solidFill>
                  <a:srgbClr val="000000"/>
                </a:solidFill>
                <a:highlight>
                  <a:srgbClr val="E8F2FE"/>
                </a:highlight>
                <a:latin typeface="Arial Narrow"/>
              </a:rPr>
              <a:t>=</a:t>
            </a:r>
            <a:r>
              <a:rPr lang="en-IN" i="1" dirty="0">
                <a:solidFill>
                  <a:srgbClr val="2A00FF"/>
                </a:solidFill>
                <a:highlight>
                  <a:srgbClr val="E8F2FE"/>
                </a:highlight>
                <a:latin typeface="Arial Narrow"/>
              </a:rPr>
              <a:t>"</a:t>
            </a:r>
            <a:r>
              <a:rPr lang="en-IN" i="1" dirty="0" smtClean="0">
                <a:solidFill>
                  <a:srgbClr val="2A00FF"/>
                </a:solidFill>
                <a:highlight>
                  <a:srgbClr val="E8F2FE"/>
                </a:highlight>
                <a:latin typeface="Arial Narrow"/>
              </a:rPr>
              <a:t>com.springtraining.spring.lifecycle.CurrentAccount</a:t>
            </a:r>
            <a:r>
              <a:rPr lang="en-IN" i="1" dirty="0">
                <a:solidFill>
                  <a:srgbClr val="2A00FF"/>
                </a:solidFill>
                <a:highlight>
                  <a:srgbClr val="E8F2FE"/>
                </a:highlight>
                <a:latin typeface="Arial Narrow"/>
              </a:rPr>
              <a:t>" </a:t>
            </a:r>
            <a:r>
              <a:rPr lang="en-IN" i="1" dirty="0">
                <a:solidFill>
                  <a:srgbClr val="7F007F"/>
                </a:solidFill>
                <a:highlight>
                  <a:srgbClr val="E8F2FE"/>
                </a:highlight>
                <a:latin typeface="Arial Narrow"/>
              </a:rPr>
              <a:t>lazy-init</a:t>
            </a:r>
            <a:r>
              <a:rPr lang="en-IN" i="1" dirty="0">
                <a:solidFill>
                  <a:srgbClr val="000000"/>
                </a:solidFill>
                <a:highlight>
                  <a:srgbClr val="E8F2FE"/>
                </a:highlight>
                <a:latin typeface="Arial Narrow"/>
              </a:rPr>
              <a:t>=</a:t>
            </a:r>
            <a:r>
              <a:rPr lang="en-IN" i="1" dirty="0">
                <a:solidFill>
                  <a:srgbClr val="2A00FF"/>
                </a:solidFill>
                <a:highlight>
                  <a:srgbClr val="E8F2FE"/>
                </a:highlight>
                <a:latin typeface="Arial Narrow"/>
              </a:rPr>
              <a:t>"true"</a:t>
            </a:r>
            <a:r>
              <a:rPr lang="en-IN" i="1" dirty="0">
                <a:solidFill>
                  <a:srgbClr val="008080"/>
                </a:solidFill>
                <a:highlight>
                  <a:srgbClr val="E8F2FE"/>
                </a:highlight>
                <a:latin typeface="Arial Narrow"/>
              </a:rPr>
              <a:t>&gt;</a:t>
            </a:r>
            <a:endParaRPr lang="en-US" dirty="0"/>
          </a:p>
          <a:p>
            <a:endParaRPr lang="en-US" dirty="0" smtClean="0"/>
          </a:p>
          <a:p>
            <a:endParaRPr lang="en-US" dirty="0"/>
          </a:p>
          <a:p>
            <a:r>
              <a:rPr lang="en-IN" dirty="0" smtClean="0"/>
              <a:t>We can control </a:t>
            </a:r>
            <a:r>
              <a:rPr lang="en-IN" dirty="0"/>
              <a:t>lazy-initialization at the container level by using the default-lazy-init attribute on the &lt;beans/&gt; </a:t>
            </a:r>
            <a:r>
              <a:rPr lang="en-IN" dirty="0" smtClean="0"/>
              <a:t>element.</a:t>
            </a:r>
          </a:p>
          <a:p>
            <a:endParaRPr lang="en-IN" dirty="0"/>
          </a:p>
          <a:p>
            <a:r>
              <a:rPr lang="en-IN" dirty="0">
                <a:solidFill>
                  <a:srgbClr val="008080"/>
                </a:solidFill>
                <a:latin typeface="Arial Narrow"/>
              </a:rPr>
              <a:t>&lt;?</a:t>
            </a:r>
            <a:r>
              <a:rPr lang="en-IN" dirty="0">
                <a:solidFill>
                  <a:srgbClr val="3F7F7F"/>
                </a:solidFill>
                <a:latin typeface="Arial Narrow"/>
              </a:rPr>
              <a:t>xml </a:t>
            </a:r>
            <a:r>
              <a:rPr lang="en-IN" dirty="0">
                <a:solidFill>
                  <a:srgbClr val="7F007F"/>
                </a:solidFill>
                <a:latin typeface="Arial Narrow"/>
              </a:rPr>
              <a:t>version</a:t>
            </a:r>
            <a:r>
              <a:rPr lang="en-IN" dirty="0">
                <a:solidFill>
                  <a:srgbClr val="000000"/>
                </a:solidFill>
                <a:latin typeface="Arial Narrow"/>
              </a:rPr>
              <a:t>=</a:t>
            </a:r>
            <a:r>
              <a:rPr lang="en-IN" i="1" dirty="0">
                <a:solidFill>
                  <a:srgbClr val="2A00FF"/>
                </a:solidFill>
                <a:latin typeface="Arial Narrow"/>
              </a:rPr>
              <a:t>"1.0" </a:t>
            </a:r>
            <a:r>
              <a:rPr lang="en-IN" i="1" dirty="0">
                <a:solidFill>
                  <a:srgbClr val="7F007F"/>
                </a:solidFill>
                <a:latin typeface="Arial Narrow"/>
              </a:rPr>
              <a:t>encoding</a:t>
            </a:r>
            <a:r>
              <a:rPr lang="en-IN" i="1" dirty="0">
                <a:solidFill>
                  <a:srgbClr val="000000"/>
                </a:solidFill>
                <a:latin typeface="Arial Narrow"/>
              </a:rPr>
              <a:t>=</a:t>
            </a:r>
            <a:r>
              <a:rPr lang="en-IN" i="1" dirty="0">
                <a:solidFill>
                  <a:srgbClr val="2A00FF"/>
                </a:solidFill>
                <a:latin typeface="Arial Narrow"/>
              </a:rPr>
              <a:t>"UTF-8"</a:t>
            </a:r>
            <a:r>
              <a:rPr lang="en-IN" i="1" dirty="0">
                <a:solidFill>
                  <a:srgbClr val="008080"/>
                </a:solidFill>
                <a:latin typeface="Arial Narrow"/>
              </a:rPr>
              <a:t>?&gt;</a:t>
            </a:r>
          </a:p>
          <a:p>
            <a:r>
              <a:rPr lang="en-IN" dirty="0">
                <a:solidFill>
                  <a:srgbClr val="008080"/>
                </a:solidFill>
                <a:latin typeface="Arial Narrow"/>
              </a:rPr>
              <a:t>&lt;</a:t>
            </a:r>
            <a:r>
              <a:rPr lang="en-IN" dirty="0">
                <a:solidFill>
                  <a:srgbClr val="3F7F7F"/>
                </a:solidFill>
                <a:latin typeface="Arial Narrow"/>
              </a:rPr>
              <a:t>beans </a:t>
            </a:r>
            <a:r>
              <a:rPr lang="en-IN" dirty="0">
                <a:solidFill>
                  <a:srgbClr val="7F007F"/>
                </a:solidFill>
                <a:latin typeface="Arial Narrow"/>
              </a:rPr>
              <a:t>default-lazy-init</a:t>
            </a:r>
            <a:r>
              <a:rPr lang="en-IN" dirty="0">
                <a:solidFill>
                  <a:srgbClr val="000000"/>
                </a:solidFill>
                <a:latin typeface="Arial Narrow"/>
              </a:rPr>
              <a:t>=</a:t>
            </a:r>
            <a:r>
              <a:rPr lang="en-IN" i="1" dirty="0">
                <a:solidFill>
                  <a:srgbClr val="2A00FF"/>
                </a:solidFill>
                <a:latin typeface="Arial Narrow"/>
              </a:rPr>
              <a:t>"true " </a:t>
            </a:r>
            <a:r>
              <a:rPr lang="en-IN" i="1" dirty="0">
                <a:solidFill>
                  <a:srgbClr val="7F007F"/>
                </a:solidFill>
                <a:latin typeface="Arial Narrow"/>
              </a:rPr>
              <a:t>default-destroy-method</a:t>
            </a:r>
            <a:r>
              <a:rPr lang="en-IN" i="1" dirty="0">
                <a:solidFill>
                  <a:srgbClr val="000000"/>
                </a:solidFill>
                <a:latin typeface="Arial Narrow"/>
              </a:rPr>
              <a:t>=</a:t>
            </a:r>
            <a:r>
              <a:rPr lang="en-IN" i="1" dirty="0">
                <a:solidFill>
                  <a:srgbClr val="2A00FF"/>
                </a:solidFill>
                <a:latin typeface="Arial Narrow"/>
              </a:rPr>
              <a:t>"cleanup" </a:t>
            </a:r>
            <a:r>
              <a:rPr lang="en-IN" i="1" dirty="0">
                <a:solidFill>
                  <a:srgbClr val="7F007F"/>
                </a:solidFill>
                <a:latin typeface="Arial Narrow"/>
              </a:rPr>
              <a:t>default-init-method</a:t>
            </a:r>
            <a:r>
              <a:rPr lang="en-IN" i="1" dirty="0">
                <a:solidFill>
                  <a:srgbClr val="000000"/>
                </a:solidFill>
                <a:latin typeface="Arial Narrow"/>
              </a:rPr>
              <a:t>=</a:t>
            </a:r>
            <a:r>
              <a:rPr lang="en-IN" i="1" dirty="0">
                <a:solidFill>
                  <a:srgbClr val="2A00FF"/>
                </a:solidFill>
                <a:latin typeface="Arial Narrow"/>
              </a:rPr>
              <a:t>"customInitMethod" </a:t>
            </a:r>
            <a:r>
              <a:rPr lang="en-IN" i="1" dirty="0">
                <a:solidFill>
                  <a:srgbClr val="7F007F"/>
                </a:solidFill>
                <a:latin typeface="Arial Narrow"/>
              </a:rPr>
              <a:t>xmlns</a:t>
            </a:r>
            <a:r>
              <a:rPr lang="en-IN" i="1" dirty="0">
                <a:solidFill>
                  <a:srgbClr val="000000"/>
                </a:solidFill>
                <a:latin typeface="Arial Narrow"/>
              </a:rPr>
              <a:t>=</a:t>
            </a:r>
            <a:r>
              <a:rPr lang="en-IN" i="1" dirty="0">
                <a:solidFill>
                  <a:srgbClr val="2A00FF"/>
                </a:solidFill>
                <a:latin typeface="Arial Narrow"/>
              </a:rPr>
              <a:t>"http://www.springframework.org/schema/beans</a:t>
            </a:r>
            <a:endParaRPr lang="en-IN" dirty="0" smtClean="0"/>
          </a:p>
        </p:txBody>
      </p:sp>
    </p:spTree>
    <p:extLst>
      <p:ext uri="{BB962C8B-B14F-4D97-AF65-F5344CB8AC3E}">
        <p14:creationId xmlns:p14="http://schemas.microsoft.com/office/powerpoint/2010/main" val="1279256733"/>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520" y="0"/>
            <a:ext cx="9252520" cy="769441"/>
          </a:xfrm>
          <a:prstGeom prst="rect">
            <a:avLst/>
          </a:prstGeom>
          <a:noFill/>
        </p:spPr>
        <p:txBody>
          <a:bodyPr wrap="square" rtlCol="0">
            <a:spAutoFit/>
          </a:bodyPr>
          <a:lstStyle/>
          <a:p>
            <a:pPr algn="ctr"/>
            <a:r>
              <a:rPr lang="en-IN" b="1" dirty="0"/>
              <a:t> </a:t>
            </a:r>
            <a:r>
              <a:rPr lang="en-US" sz="4400" b="1" cap="small" dirty="0" smtClean="0">
                <a:solidFill>
                  <a:srgbClr val="003300"/>
                </a:solidFill>
                <a:latin typeface="+mj-lt"/>
                <a:ea typeface="+mj-ea"/>
                <a:cs typeface="+mj-cs"/>
              </a:rPr>
              <a:t>Aware Interfaces</a:t>
            </a:r>
            <a:endParaRPr lang="en-US" sz="4400" b="1" cap="small" dirty="0">
              <a:solidFill>
                <a:srgbClr val="003300"/>
              </a:solidFill>
              <a:latin typeface="+mj-lt"/>
              <a:ea typeface="+mj-ea"/>
              <a:cs typeface="+mj-cs"/>
            </a:endParaRPr>
          </a:p>
        </p:txBody>
      </p:sp>
      <p:sp>
        <p:nvSpPr>
          <p:cNvPr id="2" name="TextBox 1"/>
          <p:cNvSpPr txBox="1"/>
          <p:nvPr/>
        </p:nvSpPr>
        <p:spPr>
          <a:xfrm>
            <a:off x="1475656" y="1275606"/>
            <a:ext cx="6840760" cy="369332"/>
          </a:xfrm>
          <a:prstGeom prst="rect">
            <a:avLst/>
          </a:prstGeom>
          <a:noFill/>
        </p:spPr>
        <p:txBody>
          <a:bodyPr wrap="square" rtlCol="0">
            <a:spAutoFit/>
          </a:bodyPr>
          <a:lstStyle/>
          <a:p>
            <a:endParaRPr lang="en-IN" dirty="0"/>
          </a:p>
        </p:txBody>
      </p:sp>
      <p:sp>
        <p:nvSpPr>
          <p:cNvPr id="4" name="TextBox 3"/>
          <p:cNvSpPr txBox="1"/>
          <p:nvPr/>
        </p:nvSpPr>
        <p:spPr>
          <a:xfrm>
            <a:off x="971600" y="1347614"/>
            <a:ext cx="7416824" cy="2308324"/>
          </a:xfrm>
          <a:prstGeom prst="rect">
            <a:avLst/>
          </a:prstGeom>
          <a:noFill/>
        </p:spPr>
        <p:txBody>
          <a:bodyPr wrap="square" rtlCol="0">
            <a:spAutoFit/>
          </a:bodyPr>
          <a:lstStyle/>
          <a:p>
            <a:r>
              <a:rPr lang="en-IN" b="1" dirty="0"/>
              <a:t>Spring offers a range of </a:t>
            </a:r>
            <a:r>
              <a:rPr lang="en-IN" b="1" dirty="0">
                <a:solidFill>
                  <a:srgbClr val="FF1515"/>
                </a:solidFill>
              </a:rPr>
              <a:t>Aware interfaces</a:t>
            </a:r>
            <a:r>
              <a:rPr lang="en-IN" b="1" dirty="0"/>
              <a:t>, which are used to allow the beans to indicate to the container that they require a certain infrastructure </a:t>
            </a:r>
            <a:r>
              <a:rPr lang="en-IN" b="1" dirty="0" smtClean="0"/>
              <a:t>dependency.</a:t>
            </a:r>
          </a:p>
          <a:p>
            <a:endParaRPr lang="en-IN" b="1" dirty="0" smtClean="0"/>
          </a:p>
          <a:p>
            <a:endParaRPr lang="en-US" b="1" dirty="0" smtClean="0"/>
          </a:p>
          <a:p>
            <a:r>
              <a:rPr lang="en-IN" b="1" dirty="0"/>
              <a:t>Typically, you do not implement any of these interfaces as it will couple your code to Spring. And Spring doesn't want you to do that anyway. But it is a hook to the Spring Initialization phase. </a:t>
            </a:r>
            <a:endParaRPr lang="en-US" b="1" dirty="0" smtClean="0"/>
          </a:p>
        </p:txBody>
      </p:sp>
    </p:spTree>
    <p:extLst>
      <p:ext uri="{BB962C8B-B14F-4D97-AF65-F5344CB8AC3E}">
        <p14:creationId xmlns:p14="http://schemas.microsoft.com/office/powerpoint/2010/main" val="10058365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custDataLst>
              <p:tags r:id="rId1"/>
            </p:custDataLst>
          </p:nvPr>
        </p:nvSpPr>
        <p:spPr>
          <a:xfrm>
            <a:off x="-108520" y="148326"/>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smtClean="0">
                <a:solidFill>
                  <a:srgbClr val="003300"/>
                </a:solidFill>
              </a:rPr>
              <a:t>Web Server</a:t>
            </a:r>
            <a:endParaRPr lang="en-US" sz="4000" b="1" cap="small" dirty="0">
              <a:solidFill>
                <a:srgbClr val="003300"/>
              </a:solidFill>
            </a:endParaRPr>
          </a:p>
        </p:txBody>
      </p:sp>
      <p:pic>
        <p:nvPicPr>
          <p:cNvPr id="7170" name="Picture 2" descr="servlet container - life cy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15" y="1005576"/>
            <a:ext cx="8352391" cy="35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805894"/>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520" y="0"/>
            <a:ext cx="9252520" cy="1046440"/>
          </a:xfrm>
          <a:prstGeom prst="rect">
            <a:avLst/>
          </a:prstGeom>
          <a:noFill/>
        </p:spPr>
        <p:txBody>
          <a:bodyPr wrap="square" rtlCol="0">
            <a:spAutoFit/>
          </a:bodyPr>
          <a:lstStyle/>
          <a:p>
            <a:pPr algn="ctr"/>
            <a:r>
              <a:rPr lang="en-IN" b="1" dirty="0"/>
              <a:t> </a:t>
            </a:r>
            <a:r>
              <a:rPr lang="en-US" sz="4400" b="1" cap="small" dirty="0" smtClean="0">
                <a:solidFill>
                  <a:srgbClr val="003300"/>
                </a:solidFill>
                <a:latin typeface="+mj-lt"/>
                <a:ea typeface="+mj-ea"/>
                <a:cs typeface="+mj-cs"/>
              </a:rPr>
              <a:t>Aware Interface</a:t>
            </a:r>
            <a:endParaRPr lang="en-US" sz="4400" b="1" cap="small" dirty="0">
              <a:solidFill>
                <a:srgbClr val="003300"/>
              </a:solidFill>
              <a:latin typeface="+mj-lt"/>
              <a:ea typeface="+mj-ea"/>
              <a:cs typeface="+mj-cs"/>
            </a:endParaRPr>
          </a:p>
          <a:p>
            <a:endParaRPr lang="en-US" b="1" dirty="0"/>
          </a:p>
        </p:txBody>
      </p:sp>
      <p:sp>
        <p:nvSpPr>
          <p:cNvPr id="2" name="TextBox 1"/>
          <p:cNvSpPr txBox="1"/>
          <p:nvPr/>
        </p:nvSpPr>
        <p:spPr>
          <a:xfrm>
            <a:off x="1475656" y="1275606"/>
            <a:ext cx="6840760" cy="369332"/>
          </a:xfrm>
          <a:prstGeom prst="rect">
            <a:avLst/>
          </a:prstGeom>
          <a:noFill/>
        </p:spPr>
        <p:txBody>
          <a:bodyPr wrap="square" rtlCol="0">
            <a:spAutoFit/>
          </a:bodyPr>
          <a:lstStyle/>
          <a:p>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627534"/>
            <a:ext cx="8422853"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8767255"/>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5" y="9394"/>
            <a:ext cx="8681403" cy="564134"/>
          </a:xfrm>
          <a:prstGeom prst="rect">
            <a:avLst/>
          </a:prstGeom>
        </p:spPr>
        <p:txBody>
          <a:bodyPr vert="horz" lIns="91440" tIns="45720" rIns="91440" bIns="45720" rtlCol="0" anchor="ctr">
            <a:normAutofit fontScale="850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Detailed &amp; Custom Bean lifecycle</a:t>
            </a:r>
            <a:endParaRPr lang="en-IN" dirty="0"/>
          </a:p>
        </p:txBody>
      </p:sp>
      <p:sp>
        <p:nvSpPr>
          <p:cNvPr id="2" name="TextBox 1"/>
          <p:cNvSpPr txBox="1"/>
          <p:nvPr/>
        </p:nvSpPr>
        <p:spPr>
          <a:xfrm>
            <a:off x="1043608" y="771550"/>
            <a:ext cx="6984776" cy="369332"/>
          </a:xfrm>
          <a:prstGeom prst="rect">
            <a:avLst/>
          </a:prstGeom>
          <a:noFill/>
        </p:spPr>
        <p:txBody>
          <a:bodyPr wrap="square" rtlCol="0">
            <a:spAutoFit/>
          </a:bodyPr>
          <a:lstStyle/>
          <a:p>
            <a:endParaRPr lang="en-IN" dirty="0"/>
          </a:p>
        </p:txBody>
      </p:sp>
      <p:sp>
        <p:nvSpPr>
          <p:cNvPr id="7" name="TextBox 6"/>
          <p:cNvSpPr txBox="1"/>
          <p:nvPr/>
        </p:nvSpPr>
        <p:spPr>
          <a:xfrm>
            <a:off x="611560" y="547289"/>
            <a:ext cx="8532440" cy="4832092"/>
          </a:xfrm>
          <a:prstGeom prst="rect">
            <a:avLst/>
          </a:prstGeom>
          <a:noFill/>
        </p:spPr>
        <p:txBody>
          <a:bodyPr wrap="square" rtlCol="0">
            <a:spAutoFit/>
          </a:bodyPr>
          <a:lstStyle/>
          <a:p>
            <a:pPr>
              <a:buFont typeface="+mj-lt"/>
              <a:buAutoNum type="arabicPeriod"/>
            </a:pPr>
            <a:r>
              <a:rPr lang="en-IN" sz="1600" dirty="0" smtClean="0">
                <a:solidFill>
                  <a:srgbClr val="222222"/>
                </a:solidFill>
                <a:latin typeface="Arial"/>
              </a:rPr>
              <a:t>IoC </a:t>
            </a:r>
            <a:r>
              <a:rPr lang="en-IN" sz="1600" dirty="0">
                <a:solidFill>
                  <a:srgbClr val="222222"/>
                </a:solidFill>
                <a:latin typeface="Arial"/>
              </a:rPr>
              <a:t>container will look for the configuration metadata of given Bean.</a:t>
            </a:r>
          </a:p>
          <a:p>
            <a:pPr>
              <a:buFont typeface="+mj-lt"/>
              <a:buAutoNum type="arabicPeriod"/>
            </a:pPr>
            <a:r>
              <a:rPr lang="en-IN" sz="1600" dirty="0" smtClean="0">
                <a:solidFill>
                  <a:srgbClr val="222222"/>
                </a:solidFill>
                <a:latin typeface="Arial"/>
              </a:rPr>
              <a:t>Once found, </a:t>
            </a:r>
            <a:r>
              <a:rPr lang="en-IN" sz="1600" dirty="0">
                <a:solidFill>
                  <a:srgbClr val="222222"/>
                </a:solidFill>
                <a:latin typeface="Arial"/>
              </a:rPr>
              <a:t>container will create the instance of Bean(Using reflection API).</a:t>
            </a:r>
          </a:p>
          <a:p>
            <a:pPr>
              <a:buFont typeface="+mj-lt"/>
              <a:buAutoNum type="arabicPeriod"/>
            </a:pPr>
            <a:r>
              <a:rPr lang="en-IN" sz="1600" dirty="0" smtClean="0">
                <a:solidFill>
                  <a:srgbClr val="222222"/>
                </a:solidFill>
                <a:latin typeface="Arial"/>
              </a:rPr>
              <a:t>After </a:t>
            </a:r>
            <a:r>
              <a:rPr lang="en-IN" sz="1600" dirty="0">
                <a:solidFill>
                  <a:srgbClr val="222222"/>
                </a:solidFill>
                <a:latin typeface="Arial"/>
              </a:rPr>
              <a:t>instance creation </a:t>
            </a:r>
            <a:r>
              <a:rPr lang="en-IN" sz="1600" dirty="0" smtClean="0">
                <a:solidFill>
                  <a:srgbClr val="222222"/>
                </a:solidFill>
                <a:latin typeface="Arial"/>
              </a:rPr>
              <a:t>dependencies </a:t>
            </a:r>
            <a:r>
              <a:rPr lang="en-IN" sz="1600" dirty="0">
                <a:solidFill>
                  <a:srgbClr val="222222"/>
                </a:solidFill>
                <a:latin typeface="Arial"/>
              </a:rPr>
              <a:t>will be injected(DI</a:t>
            </a:r>
            <a:r>
              <a:rPr lang="en-IN" sz="1600" dirty="0" smtClean="0">
                <a:solidFill>
                  <a:srgbClr val="222222"/>
                </a:solidFill>
                <a:latin typeface="Arial"/>
              </a:rPr>
              <a:t>).</a:t>
            </a:r>
          </a:p>
          <a:p>
            <a:pPr>
              <a:buFont typeface="+mj-lt"/>
              <a:buAutoNum type="arabicPeriod"/>
            </a:pPr>
            <a:r>
              <a:rPr lang="en-IN" sz="1600" dirty="0" smtClean="0">
                <a:solidFill>
                  <a:srgbClr val="222222"/>
                </a:solidFill>
                <a:latin typeface="Arial"/>
              </a:rPr>
              <a:t>If (bean instance of </a:t>
            </a:r>
            <a:r>
              <a:rPr lang="en-IN" sz="1600" dirty="0" smtClean="0">
                <a:solidFill>
                  <a:srgbClr val="FF0000"/>
                </a:solidFill>
                <a:latin typeface="Arial"/>
              </a:rPr>
              <a:t>BeanNameAware</a:t>
            </a:r>
            <a:r>
              <a:rPr lang="en-IN" sz="1600" dirty="0" smtClean="0">
                <a:solidFill>
                  <a:srgbClr val="222222"/>
                </a:solidFill>
                <a:latin typeface="Arial"/>
              </a:rPr>
              <a:t>)</a:t>
            </a:r>
          </a:p>
          <a:p>
            <a:pPr marL="742950" lvl="1" indent="-285750">
              <a:buFont typeface="+mj-lt"/>
              <a:buAutoNum type="arabicPeriod"/>
            </a:pPr>
            <a:r>
              <a:rPr lang="en-IN" sz="1600" dirty="0" smtClean="0">
                <a:solidFill>
                  <a:srgbClr val="222222"/>
                </a:solidFill>
                <a:latin typeface="Arial"/>
              </a:rPr>
              <a:t>Container </a:t>
            </a:r>
            <a:r>
              <a:rPr lang="en-IN" sz="1600" dirty="0">
                <a:solidFill>
                  <a:srgbClr val="222222"/>
                </a:solidFill>
                <a:latin typeface="Arial"/>
              </a:rPr>
              <a:t>calls bean.</a:t>
            </a:r>
            <a:r>
              <a:rPr lang="en-IN" sz="1600" dirty="0">
                <a:solidFill>
                  <a:srgbClr val="FF0000"/>
                </a:solidFill>
                <a:latin typeface="Arial"/>
              </a:rPr>
              <a:t>setBeanName</a:t>
            </a:r>
            <a:r>
              <a:rPr lang="en-IN" sz="1600" dirty="0">
                <a:solidFill>
                  <a:srgbClr val="222222"/>
                </a:solidFill>
                <a:latin typeface="Arial"/>
              </a:rPr>
              <a:t>(bean id)</a:t>
            </a:r>
          </a:p>
          <a:p>
            <a:pPr>
              <a:buFont typeface="+mj-lt"/>
              <a:buAutoNum type="arabicPeriod"/>
            </a:pPr>
            <a:r>
              <a:rPr lang="en-IN" sz="1600" dirty="0">
                <a:solidFill>
                  <a:srgbClr val="800080"/>
                </a:solidFill>
                <a:latin typeface="Arial"/>
              </a:rPr>
              <a:t>If (bean instance of BeanFactoryAware)</a:t>
            </a:r>
          </a:p>
          <a:p>
            <a:pPr marL="742950" lvl="1" indent="-285750">
              <a:buFont typeface="+mj-lt"/>
              <a:buAutoNum type="arabicPeriod"/>
            </a:pPr>
            <a:r>
              <a:rPr lang="en-IN" sz="1600" dirty="0">
                <a:solidFill>
                  <a:srgbClr val="800080"/>
                </a:solidFill>
                <a:latin typeface="Arial"/>
              </a:rPr>
              <a:t> Container calls bean.setBeanFactory(container)</a:t>
            </a:r>
          </a:p>
          <a:p>
            <a:pPr>
              <a:buFont typeface="+mj-lt"/>
              <a:buAutoNum type="arabicPeriod"/>
            </a:pPr>
            <a:r>
              <a:rPr lang="en-IN" sz="1600" dirty="0">
                <a:solidFill>
                  <a:srgbClr val="0000FF"/>
                </a:solidFill>
                <a:latin typeface="Arial"/>
              </a:rPr>
              <a:t> If (bean instance of </a:t>
            </a:r>
            <a:r>
              <a:rPr lang="en-IN" sz="1600" dirty="0" smtClean="0">
                <a:solidFill>
                  <a:srgbClr val="0000FF"/>
                </a:solidFill>
                <a:latin typeface="Arial"/>
              </a:rPr>
              <a:t>ApplicationContextAware</a:t>
            </a:r>
            <a:r>
              <a:rPr lang="en-IN" sz="1600" dirty="0">
                <a:solidFill>
                  <a:srgbClr val="0000FF"/>
                </a:solidFill>
                <a:latin typeface="Arial"/>
              </a:rPr>
              <a:t>)</a:t>
            </a:r>
          </a:p>
          <a:p>
            <a:pPr marL="742950" lvl="1" indent="-285750">
              <a:buFont typeface="+mj-lt"/>
              <a:buAutoNum type="arabicPeriod"/>
            </a:pPr>
            <a:r>
              <a:rPr lang="en-IN" sz="1600" dirty="0">
                <a:solidFill>
                  <a:srgbClr val="0000FF"/>
                </a:solidFill>
                <a:latin typeface="Arial"/>
              </a:rPr>
              <a:t> Container calls bean.setApplicationContext(container)</a:t>
            </a:r>
          </a:p>
          <a:p>
            <a:pPr>
              <a:buFont typeface="+mj-lt"/>
              <a:buAutoNum type="arabicPeriod"/>
            </a:pPr>
            <a:r>
              <a:rPr lang="en-IN" sz="1600" dirty="0">
                <a:solidFill>
                  <a:srgbClr val="222222"/>
                </a:solidFill>
                <a:latin typeface="Arial"/>
              </a:rPr>
              <a:t>If (container has BeanPostProcessors)</a:t>
            </a:r>
          </a:p>
          <a:p>
            <a:pPr marL="742950" lvl="1" indent="-285750">
              <a:buFont typeface="+mj-lt"/>
              <a:buAutoNum type="arabicPeriod"/>
            </a:pPr>
            <a:r>
              <a:rPr lang="en-IN" sz="1600" dirty="0">
                <a:solidFill>
                  <a:srgbClr val="222222"/>
                </a:solidFill>
                <a:latin typeface="Arial"/>
              </a:rPr>
              <a:t>Container calls </a:t>
            </a:r>
            <a:r>
              <a:rPr lang="en-IN" sz="1600" dirty="0">
                <a:solidFill>
                  <a:srgbClr val="FF0000"/>
                </a:solidFill>
                <a:latin typeface="Arial"/>
              </a:rPr>
              <a:t>postProcess</a:t>
            </a:r>
            <a:r>
              <a:rPr lang="en-IN" sz="1600" b="1" dirty="0">
                <a:solidFill>
                  <a:srgbClr val="FF0000"/>
                </a:solidFill>
                <a:latin typeface="Arial"/>
              </a:rPr>
              <a:t>Before</a:t>
            </a:r>
            <a:r>
              <a:rPr lang="en-IN" sz="1600" dirty="0">
                <a:solidFill>
                  <a:srgbClr val="FF0000"/>
                </a:solidFill>
                <a:latin typeface="Arial"/>
              </a:rPr>
              <a:t>Inititialization</a:t>
            </a:r>
            <a:r>
              <a:rPr lang="en-IN" sz="1600" dirty="0">
                <a:solidFill>
                  <a:srgbClr val="222222"/>
                </a:solidFill>
                <a:latin typeface="Arial"/>
              </a:rPr>
              <a:t>() method of </a:t>
            </a:r>
            <a:r>
              <a:rPr lang="en-IN" sz="1600" dirty="0" smtClean="0">
                <a:solidFill>
                  <a:srgbClr val="222222"/>
                </a:solidFill>
                <a:latin typeface="Arial"/>
              </a:rPr>
              <a:t>BeanPostProcessors</a:t>
            </a:r>
            <a:endParaRPr lang="en-IN" sz="1600" dirty="0">
              <a:solidFill>
                <a:srgbClr val="222222"/>
              </a:solidFill>
              <a:latin typeface="Arial"/>
            </a:endParaRPr>
          </a:p>
          <a:p>
            <a:pPr>
              <a:buFont typeface="+mj-lt"/>
              <a:buAutoNum type="arabicPeriod"/>
            </a:pPr>
            <a:r>
              <a:rPr lang="en-IN" sz="1600" dirty="0">
                <a:solidFill>
                  <a:srgbClr val="222222"/>
                </a:solidFill>
                <a:latin typeface="Arial"/>
              </a:rPr>
              <a:t>If (bean instance of </a:t>
            </a:r>
            <a:r>
              <a:rPr lang="en-IN" sz="1600" dirty="0">
                <a:solidFill>
                  <a:srgbClr val="FF0000"/>
                </a:solidFill>
                <a:latin typeface="Arial"/>
              </a:rPr>
              <a:t>InitializingBean</a:t>
            </a:r>
            <a:r>
              <a:rPr lang="en-IN" sz="1600" dirty="0">
                <a:solidFill>
                  <a:srgbClr val="222222"/>
                </a:solidFill>
                <a:latin typeface="Arial"/>
              </a:rPr>
              <a:t>)</a:t>
            </a:r>
          </a:p>
          <a:p>
            <a:pPr marL="742950" lvl="1" indent="-285750">
              <a:buFont typeface="+mj-lt"/>
              <a:buAutoNum type="arabicPeriod"/>
            </a:pPr>
            <a:r>
              <a:rPr lang="en-IN" sz="1600" dirty="0">
                <a:solidFill>
                  <a:srgbClr val="222222"/>
                </a:solidFill>
                <a:latin typeface="Arial"/>
              </a:rPr>
              <a:t>Container calls bean.</a:t>
            </a:r>
            <a:r>
              <a:rPr lang="en-IN" sz="1600" dirty="0">
                <a:solidFill>
                  <a:srgbClr val="FF0000"/>
                </a:solidFill>
                <a:latin typeface="Arial"/>
              </a:rPr>
              <a:t>afterPropertiesSet</a:t>
            </a:r>
            <a:r>
              <a:rPr lang="en-IN" sz="1600" dirty="0">
                <a:solidFill>
                  <a:srgbClr val="222222"/>
                </a:solidFill>
                <a:latin typeface="Arial"/>
              </a:rPr>
              <a:t>()</a:t>
            </a:r>
          </a:p>
          <a:p>
            <a:pPr marL="742950" lvl="1" indent="-285750">
              <a:buFont typeface="+mj-lt"/>
              <a:buAutoNum type="arabicPeriod"/>
            </a:pPr>
            <a:r>
              <a:rPr lang="en-IN" sz="1600" dirty="0">
                <a:solidFill>
                  <a:srgbClr val="222222"/>
                </a:solidFill>
                <a:latin typeface="Arial"/>
              </a:rPr>
              <a:t> If bean declares </a:t>
            </a:r>
            <a:r>
              <a:rPr lang="en-IN" sz="1600" dirty="0">
                <a:solidFill>
                  <a:srgbClr val="FFA500"/>
                </a:solidFill>
                <a:latin typeface="Arial"/>
              </a:rPr>
              <a:t>custom init</a:t>
            </a:r>
            <a:r>
              <a:rPr lang="en-IN" sz="1600" dirty="0">
                <a:solidFill>
                  <a:srgbClr val="222222"/>
                </a:solidFill>
                <a:latin typeface="Arial"/>
              </a:rPr>
              <a:t> method</a:t>
            </a:r>
          </a:p>
          <a:p>
            <a:pPr marL="1143000" lvl="2" indent="-228600">
              <a:buFont typeface="+mj-lt"/>
              <a:buAutoNum type="arabicPeriod"/>
            </a:pPr>
            <a:r>
              <a:rPr lang="en-IN" sz="1600" dirty="0">
                <a:solidFill>
                  <a:srgbClr val="222222"/>
                </a:solidFill>
                <a:latin typeface="Arial"/>
              </a:rPr>
              <a:t>Container calls </a:t>
            </a:r>
            <a:r>
              <a:rPr lang="en-IN" sz="1600" dirty="0">
                <a:solidFill>
                  <a:srgbClr val="FFA500"/>
                </a:solidFill>
                <a:latin typeface="Arial"/>
              </a:rPr>
              <a:t>custom init method of bean</a:t>
            </a:r>
            <a:endParaRPr lang="en-IN" sz="1600" dirty="0">
              <a:solidFill>
                <a:srgbClr val="222222"/>
              </a:solidFill>
              <a:latin typeface="Arial"/>
            </a:endParaRPr>
          </a:p>
          <a:p>
            <a:pPr>
              <a:buFont typeface="+mj-lt"/>
              <a:buAutoNum type="arabicPeriod"/>
            </a:pPr>
            <a:r>
              <a:rPr lang="en-IN" sz="1600" dirty="0">
                <a:solidFill>
                  <a:srgbClr val="222222"/>
                </a:solidFill>
                <a:latin typeface="Arial"/>
              </a:rPr>
              <a:t>If (container has BeanPostProcessors)</a:t>
            </a:r>
          </a:p>
          <a:p>
            <a:pPr marL="742950" lvl="1" indent="-285750">
              <a:buFont typeface="+mj-lt"/>
              <a:buAutoNum type="arabicPeriod"/>
            </a:pPr>
            <a:r>
              <a:rPr lang="en-IN" sz="1600" dirty="0">
                <a:solidFill>
                  <a:srgbClr val="222222"/>
                </a:solidFill>
                <a:latin typeface="Arial"/>
              </a:rPr>
              <a:t>Container calls </a:t>
            </a:r>
            <a:r>
              <a:rPr lang="en-IN" sz="1600" dirty="0">
                <a:solidFill>
                  <a:srgbClr val="FF0000"/>
                </a:solidFill>
                <a:latin typeface="Arial"/>
              </a:rPr>
              <a:t>postProcess</a:t>
            </a:r>
            <a:r>
              <a:rPr lang="en-IN" sz="1600" b="1" dirty="0">
                <a:solidFill>
                  <a:srgbClr val="FF0000"/>
                </a:solidFill>
                <a:latin typeface="Arial"/>
              </a:rPr>
              <a:t>After</a:t>
            </a:r>
            <a:r>
              <a:rPr lang="en-IN" sz="1600" dirty="0">
                <a:solidFill>
                  <a:srgbClr val="FF0000"/>
                </a:solidFill>
                <a:latin typeface="Arial"/>
              </a:rPr>
              <a:t>Inititialization</a:t>
            </a:r>
            <a:r>
              <a:rPr lang="en-IN" sz="1600" dirty="0">
                <a:solidFill>
                  <a:srgbClr val="222222"/>
                </a:solidFill>
                <a:latin typeface="Arial"/>
              </a:rPr>
              <a:t>() method of </a:t>
            </a:r>
            <a:r>
              <a:rPr lang="en-IN" sz="1600" dirty="0" smtClean="0">
                <a:solidFill>
                  <a:srgbClr val="222222"/>
                </a:solidFill>
                <a:latin typeface="Arial"/>
              </a:rPr>
              <a:t>BeanPostProcessors</a:t>
            </a:r>
            <a:endParaRPr lang="en-IN" sz="1600" dirty="0">
              <a:solidFill>
                <a:srgbClr val="222222"/>
              </a:solidFill>
              <a:latin typeface="Arial"/>
            </a:endParaRPr>
          </a:p>
          <a:p>
            <a:pPr>
              <a:buFont typeface="+mj-lt"/>
              <a:buAutoNum type="arabicPeriod"/>
            </a:pPr>
            <a:r>
              <a:rPr lang="en-IN" sz="1600" b="1" dirty="0">
                <a:solidFill>
                  <a:srgbClr val="00BC00"/>
                </a:solidFill>
                <a:latin typeface="Arial"/>
              </a:rPr>
              <a:t>Bean is now </a:t>
            </a:r>
            <a:r>
              <a:rPr lang="en-IN" sz="1600" b="1" dirty="0" smtClean="0">
                <a:solidFill>
                  <a:srgbClr val="00BC00"/>
                </a:solidFill>
                <a:latin typeface="Arial"/>
              </a:rPr>
              <a:t>ready for use by client.</a:t>
            </a:r>
            <a:endParaRPr lang="en-IN" sz="1000" b="1" dirty="0" smtClean="0">
              <a:solidFill>
                <a:srgbClr val="00BC00"/>
              </a:solidFill>
            </a:endParaRPr>
          </a:p>
          <a:p>
            <a:r>
              <a:rPr lang="en-IN" sz="1000" b="1" dirty="0" smtClean="0"/>
              <a:t>While </a:t>
            </a:r>
            <a:r>
              <a:rPr lang="en-IN" sz="1000" b="1" dirty="0"/>
              <a:t>step 4 occurs when the BeanFactory is used, step 5 occurs only when working with the ApplicationContext</a:t>
            </a:r>
            <a:r>
              <a:rPr lang="en-IN" sz="1000" dirty="0"/>
              <a:t>. </a:t>
            </a:r>
            <a:endParaRPr lang="en-IN" sz="1000" dirty="0">
              <a:solidFill>
                <a:srgbClr val="222222"/>
              </a:solidFill>
              <a:latin typeface="Arial"/>
            </a:endParaRPr>
          </a:p>
        </p:txBody>
      </p:sp>
    </p:spTree>
    <p:extLst>
      <p:ext uri="{BB962C8B-B14F-4D97-AF65-F5344CB8AC3E}">
        <p14:creationId xmlns:p14="http://schemas.microsoft.com/office/powerpoint/2010/main" val="549339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520" y="0"/>
            <a:ext cx="9252520" cy="769441"/>
          </a:xfrm>
          <a:prstGeom prst="rect">
            <a:avLst/>
          </a:prstGeom>
          <a:noFill/>
        </p:spPr>
        <p:txBody>
          <a:bodyPr wrap="square" rtlCol="0">
            <a:spAutoFit/>
          </a:bodyPr>
          <a:lstStyle/>
          <a:p>
            <a:pPr algn="ctr"/>
            <a:r>
              <a:rPr lang="en-IN" b="1" dirty="0"/>
              <a:t> </a:t>
            </a:r>
            <a:r>
              <a:rPr lang="en-US" sz="4400" b="1" cap="small" dirty="0" smtClean="0">
                <a:solidFill>
                  <a:srgbClr val="003300"/>
                </a:solidFill>
                <a:latin typeface="+mj-lt"/>
                <a:ea typeface="+mj-ea"/>
                <a:cs typeface="+mj-cs"/>
              </a:rPr>
              <a:t>Managed</a:t>
            </a:r>
            <a:r>
              <a:rPr lang="en-US" b="1" dirty="0" smtClean="0"/>
              <a:t> </a:t>
            </a:r>
            <a:r>
              <a:rPr lang="en-US" sz="4400" b="1" cap="small" dirty="0" smtClean="0">
                <a:solidFill>
                  <a:srgbClr val="003300"/>
                </a:solidFill>
                <a:latin typeface="+mj-lt"/>
                <a:ea typeface="+mj-ea"/>
                <a:cs typeface="+mj-cs"/>
              </a:rPr>
              <a:t>Bean Lifecycle Advance</a:t>
            </a:r>
            <a:endParaRPr lang="en-US" sz="4400" b="1" cap="small" dirty="0">
              <a:solidFill>
                <a:srgbClr val="003300"/>
              </a:solidFill>
              <a:latin typeface="+mj-lt"/>
              <a:ea typeface="+mj-ea"/>
              <a:cs typeface="+mj-cs"/>
            </a:endParaRPr>
          </a:p>
        </p:txBody>
      </p:sp>
      <p:sp>
        <p:nvSpPr>
          <p:cNvPr id="2" name="TextBox 1"/>
          <p:cNvSpPr txBox="1"/>
          <p:nvPr/>
        </p:nvSpPr>
        <p:spPr>
          <a:xfrm>
            <a:off x="683568" y="771550"/>
            <a:ext cx="8280920" cy="3323987"/>
          </a:xfrm>
          <a:prstGeom prst="rect">
            <a:avLst/>
          </a:prstGeom>
          <a:noFill/>
        </p:spPr>
        <p:txBody>
          <a:bodyPr wrap="square" rtlCol="0">
            <a:spAutoFit/>
          </a:bodyPr>
          <a:lstStyle/>
          <a:p>
            <a:r>
              <a:rPr lang="en-IN" sz="1400" dirty="0" smtClean="0"/>
              <a:t>Bean </a:t>
            </a:r>
            <a:r>
              <a:rPr lang="en-IN" sz="1400" dirty="0"/>
              <a:t>factory implementations should support the standard bean lifecycle interfaces as far as possible. The full set of initialization methods and their standard order is:</a:t>
            </a:r>
            <a:br>
              <a:rPr lang="en-IN" sz="1400" dirty="0"/>
            </a:br>
            <a:endParaRPr lang="en-IN" sz="1400" dirty="0" smtClean="0"/>
          </a:p>
          <a:p>
            <a:r>
              <a:rPr lang="en-IN" sz="1400" b="1" dirty="0" smtClean="0">
                <a:solidFill>
                  <a:schemeClr val="tx2">
                    <a:lumMod val="75000"/>
                  </a:schemeClr>
                </a:solidFill>
              </a:rPr>
              <a:t>Step 1 to 4</a:t>
            </a:r>
          </a:p>
          <a:p>
            <a:endParaRPr lang="en-IN" sz="1400" dirty="0"/>
          </a:p>
          <a:p>
            <a:pPr marL="285750" indent="-285750">
              <a:buFont typeface="Wingdings" pitchFamily="2" charset="2"/>
              <a:buChar char="Ø"/>
            </a:pPr>
            <a:r>
              <a:rPr lang="en-IN" sz="1400" b="1" dirty="0" smtClean="0"/>
              <a:t>ResourceLoaderAware's setResourceLoader (only applicable when running in an application context)</a:t>
            </a:r>
          </a:p>
          <a:p>
            <a:pPr marL="285750" indent="-285750">
              <a:buFont typeface="Wingdings" pitchFamily="2" charset="2"/>
              <a:buChar char="Ø"/>
            </a:pPr>
            <a:r>
              <a:rPr lang="en-IN" sz="1400" b="1" dirty="0" smtClean="0"/>
              <a:t>ApplicationEventPublisherAware's setApplicationEventPublisher (only applicable when running in an application context)</a:t>
            </a:r>
          </a:p>
          <a:p>
            <a:pPr marL="285750" indent="-285750">
              <a:buFont typeface="Wingdings" pitchFamily="2" charset="2"/>
              <a:buChar char="Ø"/>
            </a:pPr>
            <a:r>
              <a:rPr lang="en-IN" sz="1400" b="1" dirty="0" smtClean="0"/>
              <a:t>MessageSourceAware's setMessageSource (only applicable when running in an application context)</a:t>
            </a:r>
            <a:br>
              <a:rPr lang="en-IN" sz="1400" b="1" dirty="0" smtClean="0"/>
            </a:br>
            <a:endParaRPr lang="en-IN" sz="1400" b="1" dirty="0" smtClean="0"/>
          </a:p>
          <a:p>
            <a:r>
              <a:rPr lang="en-US" sz="1400" b="1" dirty="0" smtClean="0">
                <a:solidFill>
                  <a:schemeClr val="tx2">
                    <a:lumMod val="75000"/>
                  </a:schemeClr>
                </a:solidFill>
              </a:rPr>
              <a:t>Step 5 or 6</a:t>
            </a:r>
          </a:p>
          <a:p>
            <a:endParaRPr lang="en-IN" sz="1400" b="1" dirty="0" smtClean="0">
              <a:solidFill>
                <a:schemeClr val="tx2">
                  <a:lumMod val="75000"/>
                </a:schemeClr>
              </a:solidFill>
            </a:endParaRPr>
          </a:p>
          <a:p>
            <a:pPr marL="285750" indent="-285750">
              <a:buFont typeface="Wingdings" pitchFamily="2" charset="2"/>
              <a:buChar char="Ø"/>
            </a:pPr>
            <a:r>
              <a:rPr lang="en-IN" sz="1400" b="1" dirty="0" smtClean="0"/>
              <a:t>ServletContextAware's setServletContext (only applicable when running in a web application context)</a:t>
            </a:r>
            <a:br>
              <a:rPr lang="en-IN" sz="1400" b="1" dirty="0" smtClean="0"/>
            </a:br>
            <a:endParaRPr lang="en-IN" sz="1400" b="1" dirty="0"/>
          </a:p>
          <a:p>
            <a:r>
              <a:rPr lang="en-US" sz="1400" b="1" dirty="0" smtClean="0">
                <a:solidFill>
                  <a:schemeClr val="tx2">
                    <a:lumMod val="75000"/>
                  </a:schemeClr>
                </a:solidFill>
              </a:rPr>
              <a:t>Step 7 to 10</a:t>
            </a:r>
            <a:endParaRPr lang="en-IN" sz="1400" b="1" dirty="0" smtClean="0">
              <a:solidFill>
                <a:schemeClr val="tx2">
                  <a:lumMod val="75000"/>
                </a:schemeClr>
              </a:solidFill>
            </a:endParaRPr>
          </a:p>
        </p:txBody>
      </p:sp>
      <p:sp>
        <p:nvSpPr>
          <p:cNvPr id="6" name="&quot;No&quot; Symbol 5"/>
          <p:cNvSpPr/>
          <p:nvPr/>
        </p:nvSpPr>
        <p:spPr>
          <a:xfrm>
            <a:off x="3287103" y="1599918"/>
            <a:ext cx="2797065" cy="2483999"/>
          </a:xfrm>
          <a:prstGeom prst="noSmoking">
            <a:avLst>
              <a:gd name="adj" fmla="val 15465"/>
            </a:avLst>
          </a:prstGeom>
          <a:solidFill>
            <a:srgbClr val="FF1515">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891227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5" y="9394"/>
            <a:ext cx="8681403" cy="618140"/>
          </a:xfrm>
          <a:prstGeom prst="rect">
            <a:avLst/>
          </a:prstGeom>
        </p:spPr>
        <p:txBody>
          <a:bodyPr vert="horz" lIns="91440" tIns="45720" rIns="91440" bIns="45720" rtlCol="0" anchor="ctr">
            <a:normAutofit fontScale="92500" lnSpcReduction="20000"/>
          </a:bodyPr>
          <a:lstStyle>
            <a:defPPr>
              <a:defRPr lang="en-US"/>
            </a:defPPr>
            <a:lvl1pPr algn="ctr">
              <a:spcBef>
                <a:spcPct val="0"/>
              </a:spcBef>
              <a:buNone/>
              <a:defRPr sz="4400" b="1" cap="small">
                <a:solidFill>
                  <a:srgbClr val="003300"/>
                </a:solidFill>
                <a:latin typeface="+mj-lt"/>
                <a:ea typeface="+mj-ea"/>
                <a:cs typeface="+mj-cs"/>
              </a:defRPr>
            </a:lvl1pPr>
          </a:lstStyle>
          <a:p>
            <a:r>
              <a:rPr lang="en-IN" dirty="0" smtClean="0"/>
              <a:t>Detailed &amp; Custom Bean lifecycle</a:t>
            </a:r>
            <a:endParaRPr lang="en-IN" dirty="0"/>
          </a:p>
        </p:txBody>
      </p:sp>
      <p:sp>
        <p:nvSpPr>
          <p:cNvPr id="2" name="TextBox 1"/>
          <p:cNvSpPr txBox="1"/>
          <p:nvPr/>
        </p:nvSpPr>
        <p:spPr>
          <a:xfrm>
            <a:off x="755576" y="1059582"/>
            <a:ext cx="7848872" cy="2862322"/>
          </a:xfrm>
          <a:prstGeom prst="rect">
            <a:avLst/>
          </a:prstGeom>
          <a:noFill/>
        </p:spPr>
        <p:txBody>
          <a:bodyPr wrap="square" rtlCol="0">
            <a:spAutoFit/>
          </a:bodyPr>
          <a:lstStyle/>
          <a:p>
            <a:r>
              <a:rPr lang="en-IN" dirty="0" smtClean="0"/>
              <a:t>When </a:t>
            </a:r>
            <a:r>
              <a:rPr lang="en-IN" dirty="0"/>
              <a:t>the application is shutting down, it will result in the container being destroyed too. Naturally the beans are also approaching the end of their lifecycle. Before that there are a few </a:t>
            </a:r>
            <a:r>
              <a:rPr lang="en-IN" dirty="0" smtClean="0"/>
              <a:t>steps than can be customised:</a:t>
            </a:r>
          </a:p>
          <a:p>
            <a:endParaRPr lang="en-IN" dirty="0" smtClean="0"/>
          </a:p>
          <a:p>
            <a:pPr>
              <a:buFont typeface="+mj-lt"/>
              <a:buAutoNum type="arabicPeriod"/>
            </a:pPr>
            <a:r>
              <a:rPr lang="en-IN" dirty="0">
                <a:solidFill>
                  <a:srgbClr val="222222"/>
                </a:solidFill>
                <a:latin typeface="Arial"/>
              </a:rPr>
              <a:t>If (bean instance of </a:t>
            </a:r>
            <a:r>
              <a:rPr lang="en-IN" b="1" dirty="0">
                <a:solidFill>
                  <a:srgbClr val="FF0000"/>
                </a:solidFill>
                <a:latin typeface="Arial"/>
              </a:rPr>
              <a:t>DisposableBean</a:t>
            </a:r>
            <a:r>
              <a:rPr lang="en-IN" dirty="0">
                <a:solidFill>
                  <a:srgbClr val="222222"/>
                </a:solidFill>
                <a:latin typeface="Arial"/>
              </a:rPr>
              <a:t>)</a:t>
            </a:r>
          </a:p>
          <a:p>
            <a:pPr marL="742950" lvl="1" indent="-285750">
              <a:buFont typeface="+mj-lt"/>
              <a:buAutoNum type="arabicPeriod"/>
            </a:pPr>
            <a:r>
              <a:rPr lang="en-IN" dirty="0">
                <a:solidFill>
                  <a:srgbClr val="222222"/>
                </a:solidFill>
                <a:latin typeface="Arial"/>
              </a:rPr>
              <a:t>Container calls the bean.</a:t>
            </a:r>
            <a:r>
              <a:rPr lang="en-IN" b="1" dirty="0">
                <a:solidFill>
                  <a:srgbClr val="FF0000"/>
                </a:solidFill>
                <a:latin typeface="Arial"/>
              </a:rPr>
              <a:t>destroy</a:t>
            </a:r>
            <a:r>
              <a:rPr lang="en-IN" dirty="0">
                <a:solidFill>
                  <a:srgbClr val="222222"/>
                </a:solidFill>
                <a:latin typeface="Arial"/>
              </a:rPr>
              <a:t>()</a:t>
            </a:r>
          </a:p>
          <a:p>
            <a:pPr marL="742950" lvl="1" indent="-285750">
              <a:buFont typeface="+mj-lt"/>
              <a:buAutoNum type="arabicPeriod"/>
            </a:pPr>
            <a:r>
              <a:rPr lang="en-IN" dirty="0">
                <a:solidFill>
                  <a:srgbClr val="222222"/>
                </a:solidFill>
                <a:latin typeface="Arial"/>
              </a:rPr>
              <a:t> If bean declares </a:t>
            </a:r>
            <a:r>
              <a:rPr lang="en-IN" b="1" dirty="0">
                <a:solidFill>
                  <a:srgbClr val="FFA500"/>
                </a:solidFill>
                <a:latin typeface="Arial"/>
              </a:rPr>
              <a:t>custom destroy</a:t>
            </a:r>
            <a:r>
              <a:rPr lang="en-IN" dirty="0">
                <a:solidFill>
                  <a:srgbClr val="222222"/>
                </a:solidFill>
                <a:latin typeface="Arial"/>
              </a:rPr>
              <a:t> method</a:t>
            </a:r>
          </a:p>
          <a:p>
            <a:pPr marL="1143000" lvl="2" indent="-228600">
              <a:buFont typeface="+mj-lt"/>
              <a:buAutoNum type="arabicPeriod"/>
            </a:pPr>
            <a:r>
              <a:rPr lang="en-IN" dirty="0">
                <a:solidFill>
                  <a:srgbClr val="222222"/>
                </a:solidFill>
                <a:latin typeface="Arial"/>
              </a:rPr>
              <a:t>Container calls </a:t>
            </a:r>
            <a:r>
              <a:rPr lang="en-IN" b="1" dirty="0">
                <a:solidFill>
                  <a:srgbClr val="FFA500"/>
                </a:solidFill>
                <a:latin typeface="Arial"/>
              </a:rPr>
              <a:t>custom destroy method of </a:t>
            </a:r>
            <a:r>
              <a:rPr lang="en-IN" b="1" dirty="0" smtClean="0">
                <a:solidFill>
                  <a:srgbClr val="FFA500"/>
                </a:solidFill>
                <a:latin typeface="Arial"/>
              </a:rPr>
              <a:t>bean</a:t>
            </a:r>
          </a:p>
          <a:p>
            <a:pPr marL="1143000" lvl="2" indent="-228600">
              <a:buFont typeface="+mj-lt"/>
              <a:buAutoNum type="arabicPeriod"/>
            </a:pPr>
            <a:endParaRPr lang="en-IN" dirty="0">
              <a:solidFill>
                <a:srgbClr val="222222"/>
              </a:solidFill>
              <a:latin typeface="Arial"/>
            </a:endParaRPr>
          </a:p>
          <a:p>
            <a:pPr>
              <a:buFont typeface="+mj-lt"/>
              <a:buAutoNum type="arabicPeriod"/>
            </a:pPr>
            <a:r>
              <a:rPr lang="en-IN" dirty="0">
                <a:solidFill>
                  <a:srgbClr val="222222"/>
                </a:solidFill>
                <a:latin typeface="Arial"/>
              </a:rPr>
              <a:t>Bean is ready for garbage collection</a:t>
            </a:r>
            <a:r>
              <a:rPr lang="en-IN" dirty="0" smtClean="0">
                <a:solidFill>
                  <a:srgbClr val="222222"/>
                </a:solidFill>
                <a:latin typeface="Arial"/>
              </a:rPr>
              <a:t>.</a:t>
            </a:r>
            <a:endParaRPr lang="en-IN" dirty="0">
              <a:solidFill>
                <a:srgbClr val="222222"/>
              </a:solidFill>
              <a:latin typeface="Arial"/>
            </a:endParaRPr>
          </a:p>
        </p:txBody>
      </p:sp>
    </p:spTree>
    <p:extLst>
      <p:ext uri="{BB962C8B-B14F-4D97-AF65-F5344CB8AC3E}">
        <p14:creationId xmlns:p14="http://schemas.microsoft.com/office/powerpoint/2010/main" val="638159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Best Practices</a:t>
            </a:r>
            <a:endParaRPr lang="en-IN" dirty="0"/>
          </a:p>
        </p:txBody>
      </p:sp>
      <p:sp>
        <p:nvSpPr>
          <p:cNvPr id="2" name="TextBox 1"/>
          <p:cNvSpPr txBox="1"/>
          <p:nvPr/>
        </p:nvSpPr>
        <p:spPr>
          <a:xfrm>
            <a:off x="840200" y="666933"/>
            <a:ext cx="7848872" cy="4247317"/>
          </a:xfrm>
          <a:prstGeom prst="rect">
            <a:avLst/>
          </a:prstGeom>
          <a:noFill/>
        </p:spPr>
        <p:txBody>
          <a:bodyPr wrap="square" rtlCol="0">
            <a:spAutoFit/>
          </a:bodyPr>
          <a:lstStyle/>
          <a:p>
            <a:pPr marL="285750" indent="-285750">
              <a:buFont typeface="Wingdings" pitchFamily="2" charset="2"/>
              <a:buChar char="q"/>
            </a:pPr>
            <a:r>
              <a:rPr lang="en-IN" dirty="0"/>
              <a:t>Avoid using autowiring</a:t>
            </a:r>
          </a:p>
          <a:p>
            <a:pPr marL="285750" indent="-285750">
              <a:buFont typeface="Wingdings" pitchFamily="2" charset="2"/>
              <a:buChar char="q"/>
            </a:pPr>
            <a:r>
              <a:rPr lang="en-IN" dirty="0"/>
              <a:t>Use naming </a:t>
            </a:r>
            <a:r>
              <a:rPr lang="en-IN" dirty="0" smtClean="0"/>
              <a:t>conventions</a:t>
            </a:r>
          </a:p>
          <a:p>
            <a:pPr marL="285750" indent="-285750">
              <a:buFont typeface="Wingdings" pitchFamily="2" charset="2"/>
              <a:buChar char="q"/>
            </a:pPr>
            <a:r>
              <a:rPr lang="en-IN" dirty="0"/>
              <a:t>Use the XML "id" attribute to identify a </a:t>
            </a:r>
            <a:r>
              <a:rPr lang="en-IN" dirty="0" smtClean="0"/>
              <a:t>bean</a:t>
            </a:r>
            <a:endParaRPr lang="en-IN" dirty="0"/>
          </a:p>
          <a:p>
            <a:pPr marL="285750" indent="-285750">
              <a:buFont typeface="Wingdings" pitchFamily="2" charset="2"/>
              <a:buChar char="q"/>
            </a:pPr>
            <a:r>
              <a:rPr lang="en-IN" dirty="0"/>
              <a:t>Use shortcut forms</a:t>
            </a:r>
          </a:p>
          <a:p>
            <a:pPr marL="285750" indent="-285750">
              <a:buFont typeface="Wingdings" pitchFamily="2" charset="2"/>
              <a:buChar char="q"/>
            </a:pPr>
            <a:r>
              <a:rPr lang="en-IN" dirty="0"/>
              <a:t>Prefer type over index for constructor argument matching</a:t>
            </a:r>
          </a:p>
          <a:p>
            <a:pPr marL="285750" indent="-285750">
              <a:buFont typeface="Wingdings" pitchFamily="2" charset="2"/>
              <a:buChar char="q"/>
            </a:pPr>
            <a:r>
              <a:rPr lang="en-IN" dirty="0"/>
              <a:t>Reuse bean definitions, if possible</a:t>
            </a:r>
          </a:p>
          <a:p>
            <a:pPr marL="285750" indent="-285750">
              <a:buFont typeface="Wingdings" pitchFamily="2" charset="2"/>
              <a:buChar char="q"/>
            </a:pPr>
            <a:r>
              <a:rPr lang="en-IN" dirty="0"/>
              <a:t>Add a header comment to each configuration file</a:t>
            </a:r>
          </a:p>
          <a:p>
            <a:pPr marL="285750" indent="-285750">
              <a:buFont typeface="Wingdings" pitchFamily="2" charset="2"/>
              <a:buChar char="q"/>
            </a:pPr>
            <a:r>
              <a:rPr lang="en-IN" dirty="0"/>
              <a:t>Prefer setter injection over constructor </a:t>
            </a:r>
            <a:r>
              <a:rPr lang="en-IN" dirty="0" smtClean="0"/>
              <a:t>injection(Constructor </a:t>
            </a:r>
            <a:r>
              <a:rPr lang="en-IN" dirty="0"/>
              <a:t>injection to promote thread safety if all params are known in advance).</a:t>
            </a:r>
          </a:p>
          <a:p>
            <a:pPr marL="285750" indent="-285750">
              <a:buFont typeface="Wingdings" pitchFamily="2" charset="2"/>
              <a:buChar char="q"/>
            </a:pPr>
            <a:r>
              <a:rPr lang="en-IN" dirty="0"/>
              <a:t>Do not abuse dependency injection</a:t>
            </a:r>
          </a:p>
          <a:p>
            <a:pPr marL="285750" indent="-285750">
              <a:buFont typeface="Wingdings" pitchFamily="2" charset="2"/>
              <a:buChar char="q"/>
            </a:pPr>
            <a:r>
              <a:rPr lang="en-IN" dirty="0"/>
              <a:t>DO NOT use version numbers with the Spring schema namespaces</a:t>
            </a:r>
          </a:p>
          <a:p>
            <a:pPr marL="285750" indent="-285750">
              <a:buFont typeface="Wingdings" pitchFamily="2" charset="2"/>
              <a:buChar char="q"/>
            </a:pPr>
            <a:r>
              <a:rPr lang="en-IN" dirty="0"/>
              <a:t>Always use classpath:/ prefix for consist resource referencing</a:t>
            </a:r>
          </a:p>
          <a:p>
            <a:pPr marL="285750" indent="-285750">
              <a:buFont typeface="Wingdings" pitchFamily="2" charset="2"/>
              <a:buChar char="q"/>
            </a:pPr>
            <a:r>
              <a:rPr lang="en-IN" dirty="0" smtClean="0"/>
              <a:t>Always use a single XML config file to bootstrap the application or tests</a:t>
            </a:r>
          </a:p>
          <a:p>
            <a:pPr marL="285750" indent="-285750">
              <a:buFont typeface="Wingdings" pitchFamily="2" charset="2"/>
              <a:buChar char="q"/>
            </a:pPr>
            <a:r>
              <a:rPr lang="en-IN" dirty="0" smtClean="0"/>
              <a:t>Use </a:t>
            </a:r>
            <a:r>
              <a:rPr lang="en-IN" dirty="0"/>
              <a:t>Properties for configurable resources.Dont hard code</a:t>
            </a:r>
            <a:r>
              <a:rPr lang="en-IN" dirty="0" smtClean="0"/>
              <a:t>.</a:t>
            </a:r>
          </a:p>
          <a:p>
            <a:pPr marL="285750" indent="-285750">
              <a:buFont typeface="Wingdings" pitchFamily="2" charset="2"/>
              <a:buChar char="q"/>
            </a:pPr>
            <a:r>
              <a:rPr lang="en-IN" dirty="0" smtClean="0"/>
              <a:t>DO NOT use the SysOut Over SLF4J for anything other than migration</a:t>
            </a:r>
            <a:endParaRPr lang="en-IN" dirty="0"/>
          </a:p>
        </p:txBody>
      </p:sp>
    </p:spTree>
    <p:extLst>
      <p:ext uri="{BB962C8B-B14F-4D97-AF65-F5344CB8AC3E}">
        <p14:creationId xmlns:p14="http://schemas.microsoft.com/office/powerpoint/2010/main" val="4167809166"/>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11760" y="987574"/>
            <a:ext cx="4032448" cy="2232248"/>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endParaRPr lang="en-IN" dirty="0"/>
          </a:p>
        </p:txBody>
      </p:sp>
      <p:sp>
        <p:nvSpPr>
          <p:cNvPr id="3" name="Rounded Rectangle 2"/>
          <p:cNvSpPr/>
          <p:nvPr/>
        </p:nvSpPr>
        <p:spPr>
          <a:xfrm>
            <a:off x="2339752" y="1923678"/>
            <a:ext cx="5112568" cy="1296144"/>
          </a:xfrm>
          <a:prstGeom prst="roundRect">
            <a:avLst/>
          </a:prstGeom>
          <a:gradFill>
            <a:gsLst>
              <a:gs pos="0">
                <a:schemeClr val="tx2"/>
              </a:gs>
              <a:gs pos="80000">
                <a:schemeClr val="tx2">
                  <a:lumMod val="40000"/>
                  <a:lumOff val="60000"/>
                </a:schemeClr>
              </a:gs>
              <a:gs pos="100000">
                <a:schemeClr val="tx2">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cap="small" dirty="0" smtClean="0">
              <a:solidFill>
                <a:srgbClr val="003300"/>
              </a:solidFill>
            </a:endParaRPr>
          </a:p>
          <a:p>
            <a:pPr algn="ctr"/>
            <a:r>
              <a:rPr lang="en-IN" sz="3600" b="1" cap="small" dirty="0" smtClean="0">
                <a:solidFill>
                  <a:srgbClr val="003300"/>
                </a:solidFill>
              </a:rPr>
              <a:t>RECAP </a:t>
            </a:r>
            <a:r>
              <a:rPr lang="en-IN" sz="3600" b="1" cap="small" dirty="0">
                <a:solidFill>
                  <a:srgbClr val="003300"/>
                </a:solidFill>
              </a:rPr>
              <a:t>Chapter1 </a:t>
            </a:r>
            <a:endParaRPr lang="en-IN" sz="3600" b="1" cap="small" dirty="0" smtClean="0">
              <a:solidFill>
                <a:srgbClr val="003300"/>
              </a:solidFill>
            </a:endParaRPr>
          </a:p>
          <a:p>
            <a:pPr algn="ctr"/>
            <a:r>
              <a:rPr lang="en-IN" sz="3600" b="1" cap="small" dirty="0" smtClean="0">
                <a:solidFill>
                  <a:srgbClr val="003300"/>
                </a:solidFill>
              </a:rPr>
              <a:t>Part </a:t>
            </a:r>
            <a:r>
              <a:rPr lang="en-IN" sz="3600" b="1" cap="small" dirty="0">
                <a:solidFill>
                  <a:srgbClr val="003300"/>
                </a:solidFill>
              </a:rPr>
              <a:t>A</a:t>
            </a:r>
            <a:endParaRPr lang="en-IN" sz="3600" dirty="0"/>
          </a:p>
          <a:p>
            <a:pPr algn="ctr"/>
            <a:endParaRPr lang="en-IN" sz="3600" dirty="0"/>
          </a:p>
        </p:txBody>
      </p:sp>
    </p:spTree>
    <p:extLst>
      <p:ext uri="{BB962C8B-B14F-4D97-AF65-F5344CB8AC3E}">
        <p14:creationId xmlns:p14="http://schemas.microsoft.com/office/powerpoint/2010/main" val="18707757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s/WebApplicationGeneral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67" t="-114" r="1782" b="5952"/>
          <a:stretch/>
        </p:blipFill>
        <p:spPr bwMode="auto">
          <a:xfrm>
            <a:off x="539552" y="1167594"/>
            <a:ext cx="8405506" cy="340237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custDataLst>
              <p:tags r:id="rId1"/>
            </p:custDataLst>
          </p:nvPr>
        </p:nvSpPr>
        <p:spPr>
          <a:xfrm>
            <a:off x="-108520" y="94320"/>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smtClean="0">
                <a:solidFill>
                  <a:srgbClr val="003300"/>
                </a:solidFill>
              </a:rPr>
              <a:t>Containers</a:t>
            </a:r>
            <a:endParaRPr lang="en-US" sz="4000" b="1" cap="small" dirty="0">
              <a:solidFill>
                <a:srgbClr val="003300"/>
              </a:solidFill>
            </a:endParaRPr>
          </a:p>
        </p:txBody>
      </p:sp>
    </p:spTree>
    <p:extLst>
      <p:ext uri="{BB962C8B-B14F-4D97-AF65-F5344CB8AC3E}">
        <p14:creationId xmlns:p14="http://schemas.microsoft.com/office/powerpoint/2010/main" val="149673533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7916</TotalTime>
  <Words>3909</Words>
  <Application>Microsoft Office PowerPoint</Application>
  <PresentationFormat>On-screen Show (16:9)</PresentationFormat>
  <Paragraphs>858</Paragraphs>
  <Slides>85</Slides>
  <Notes>85</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Training</vt:lpstr>
      <vt:lpstr>Welcome  to  Spring 3.0</vt:lpstr>
      <vt:lpstr>Chapter 1 –   Spring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3.0</dc:title>
  <dc:creator>Ekraam</dc:creator>
  <cp:lastModifiedBy>Ekraam</cp:lastModifiedBy>
  <cp:revision>1182</cp:revision>
  <dcterms:created xsi:type="dcterms:W3CDTF">2013-06-04T17:02:35Z</dcterms:created>
  <dcterms:modified xsi:type="dcterms:W3CDTF">2013-10-13T10:57:02Z</dcterms:modified>
</cp:coreProperties>
</file>