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17"/>
  </p:notesMasterIdLst>
  <p:sldIdLst>
    <p:sldId id="257" r:id="rId2"/>
    <p:sldId id="314" r:id="rId3"/>
    <p:sldId id="325" r:id="rId4"/>
    <p:sldId id="324" r:id="rId5"/>
    <p:sldId id="318" r:id="rId6"/>
    <p:sldId id="327" r:id="rId7"/>
    <p:sldId id="316" r:id="rId8"/>
    <p:sldId id="320" r:id="rId9"/>
    <p:sldId id="317" r:id="rId10"/>
    <p:sldId id="328" r:id="rId11"/>
    <p:sldId id="315" r:id="rId12"/>
    <p:sldId id="321" r:id="rId13"/>
    <p:sldId id="319" r:id="rId14"/>
    <p:sldId id="322" r:id="rId15"/>
    <p:sldId id="326" r:id="rId1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C00"/>
    <a:srgbClr val="FF1515"/>
    <a:srgbClr val="5DFF5D"/>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20368" autoAdjust="0"/>
    <p:restoredTop sz="92026" autoAdjust="0"/>
  </p:normalViewPr>
  <p:slideViewPr>
    <p:cSldViewPr>
      <p:cViewPr varScale="1">
        <p:scale>
          <a:sx n="101" d="100"/>
          <a:sy n="101" d="100"/>
        </p:scale>
        <p:origin x="-252" y="-60"/>
      </p:cViewPr>
      <p:guideLst>
        <p:guide orient="horz" pos="1620"/>
        <p:guide pos="2880"/>
      </p:guideLst>
    </p:cSldViewPr>
  </p:slideViewPr>
  <p:outlineViewPr>
    <p:cViewPr>
      <p:scale>
        <a:sx n="33" d="100"/>
        <a:sy n="33" d="100"/>
      </p:scale>
      <p:origin x="0" y="0"/>
    </p:cViewPr>
  </p:outlineViewPr>
  <p:notesTextViewPr>
    <p:cViewPr>
      <p:scale>
        <a:sx n="75" d="100"/>
        <a:sy n="75"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572A1D1-5806-451F-9066-0CD2DFD0869B}" type="datetimeFigureOut">
              <a:rPr lang="en-IN" smtClean="0"/>
              <a:t>18-09-2013</a:t>
            </a:fld>
            <a:endParaRPr lang="en-IN"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C77357-EB70-4F94-846C-4CA55E05C838}" type="slidenum">
              <a:rPr lang="en-IN" smtClean="0"/>
              <a:t>‹#›</a:t>
            </a:fld>
            <a:endParaRPr lang="en-IN" dirty="0"/>
          </a:p>
        </p:txBody>
      </p:sp>
    </p:spTree>
    <p:extLst>
      <p:ext uri="{BB962C8B-B14F-4D97-AF65-F5344CB8AC3E}">
        <p14:creationId xmlns:p14="http://schemas.microsoft.com/office/powerpoint/2010/main" val="3272649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endParaRPr lang="en-US" dirty="0" smtClean="0"/>
          </a:p>
        </p:txBody>
      </p:sp>
      <p:sp>
        <p:nvSpPr>
          <p:cNvPr id="5" name="Slide Image Placeholder 4"/>
          <p:cNvSpPr>
            <a:spLocks noGrp="1" noRot="1" noChangeAspect="1"/>
          </p:cNvSpPr>
          <p:nvPr>
            <p:ph type="sldImg"/>
          </p:nvPr>
        </p:nvSpPr>
        <p:spPr>
          <a:xfrm>
            <a:off x="15875" y="503238"/>
            <a:ext cx="4191000" cy="2359025"/>
          </a:xfr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endParaRPr lang="en-US" dirty="0" smtClean="0"/>
          </a:p>
        </p:txBody>
      </p:sp>
      <p:sp>
        <p:nvSpPr>
          <p:cNvPr id="5" name="Slide Image Placeholder 4"/>
          <p:cNvSpPr>
            <a:spLocks noGrp="1" noRot="1" noChangeAspect="1"/>
          </p:cNvSpPr>
          <p:nvPr>
            <p:ph type="sldImg"/>
          </p:nvPr>
        </p:nvSpPr>
        <p:spPr>
          <a:xfrm>
            <a:off x="15875" y="503238"/>
            <a:ext cx="4191000" cy="2359025"/>
          </a:xfr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r>
              <a:rPr lang="en-US" dirty="0" smtClean="0"/>
              <a:t>When we weave,</a:t>
            </a:r>
            <a:r>
              <a:rPr lang="en-US" baseline="0" dirty="0" smtClean="0"/>
              <a:t> </a:t>
            </a:r>
            <a:r>
              <a:rPr lang="en-US" dirty="0" smtClean="0"/>
              <a:t>advice of an aspect to the </a:t>
            </a:r>
            <a:r>
              <a:rPr lang="en-US" dirty="0" err="1" smtClean="0"/>
              <a:t>pointcuts</a:t>
            </a:r>
            <a:r>
              <a:rPr lang="en-US" dirty="0" smtClean="0"/>
              <a:t> of a </a:t>
            </a:r>
            <a:r>
              <a:rPr lang="en-US" dirty="0" err="1" smtClean="0"/>
              <a:t>joinpoint</a:t>
            </a:r>
            <a:r>
              <a:rPr lang="en-US" dirty="0" smtClean="0"/>
              <a:t> to</a:t>
            </a:r>
            <a:r>
              <a:rPr lang="en-US" baseline="0" dirty="0" smtClean="0"/>
              <a:t> a target object, it becomes proxy(advised object)</a:t>
            </a:r>
            <a:endParaRPr lang="en-US" dirty="0" smtClean="0"/>
          </a:p>
        </p:txBody>
      </p:sp>
      <p:sp>
        <p:nvSpPr>
          <p:cNvPr id="5" name="Slide Image Placeholder 4"/>
          <p:cNvSpPr>
            <a:spLocks noGrp="1" noRot="1" noChangeAspect="1"/>
          </p:cNvSpPr>
          <p:nvPr>
            <p:ph type="sldImg"/>
          </p:nvPr>
        </p:nvSpPr>
        <p:spPr>
          <a:xfrm>
            <a:off x="15875" y="503238"/>
            <a:ext cx="4191000" cy="2359025"/>
          </a:xfr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endParaRPr lang="en-US" dirty="0" smtClean="0"/>
          </a:p>
        </p:txBody>
      </p:sp>
      <p:sp>
        <p:nvSpPr>
          <p:cNvPr id="5" name="Slide Image Placeholder 4"/>
          <p:cNvSpPr>
            <a:spLocks noGrp="1" noRot="1" noChangeAspect="1"/>
          </p:cNvSpPr>
          <p:nvPr>
            <p:ph type="sldImg"/>
          </p:nvPr>
        </p:nvSpPr>
        <p:spPr>
          <a:xfrm>
            <a:off x="15875" y="503238"/>
            <a:ext cx="4191000" cy="2359025"/>
          </a:xfr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r>
              <a:rPr lang="en-US" dirty="0" smtClean="0"/>
              <a:t>com.springtraining.springaop.types1</a:t>
            </a:r>
          </a:p>
          <a:p>
            <a:r>
              <a:rPr lang="en-US" dirty="0" smtClean="0"/>
              <a:t>com.springtraining.springaop.types2</a:t>
            </a:r>
          </a:p>
          <a:p>
            <a:r>
              <a:rPr lang="en-US" dirty="0" smtClean="0"/>
              <a:t>com.springtraining.springaop.types3</a:t>
            </a:r>
          </a:p>
          <a:p>
            <a:endParaRPr lang="en-US" dirty="0" smtClean="0"/>
          </a:p>
        </p:txBody>
      </p:sp>
      <p:sp>
        <p:nvSpPr>
          <p:cNvPr id="5" name="Slide Image Placeholder 4"/>
          <p:cNvSpPr>
            <a:spLocks noGrp="1" noRot="1" noChangeAspect="1"/>
          </p:cNvSpPr>
          <p:nvPr>
            <p:ph type="sldImg"/>
          </p:nvPr>
        </p:nvSpPr>
        <p:spPr>
          <a:xfrm>
            <a:off x="15875" y="503238"/>
            <a:ext cx="4191000" cy="2359025"/>
          </a:xfr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r>
              <a:rPr lang="en-IN" sz="1200" b="0" i="0" kern="1200" dirty="0" smtClean="0">
                <a:solidFill>
                  <a:schemeClr val="tx1"/>
                </a:solidFill>
                <a:effectLst/>
                <a:latin typeface="+mn-lt"/>
                <a:ea typeface="+mn-ea"/>
                <a:cs typeface="+mn-cs"/>
              </a:rPr>
              <a:t>Spring AOP will never strive to compete with </a:t>
            </a:r>
            <a:r>
              <a:rPr lang="en-IN" sz="1200" b="0" i="0" kern="1200" dirty="0" err="1" smtClean="0">
                <a:solidFill>
                  <a:schemeClr val="tx1"/>
                </a:solidFill>
                <a:effectLst/>
                <a:latin typeface="+mn-lt"/>
                <a:ea typeface="+mn-ea"/>
                <a:cs typeface="+mn-cs"/>
              </a:rPr>
              <a:t>AspectJ</a:t>
            </a:r>
            <a:r>
              <a:rPr lang="en-IN" sz="1200" b="0" i="0" kern="1200" dirty="0" smtClean="0">
                <a:solidFill>
                  <a:schemeClr val="tx1"/>
                </a:solidFill>
                <a:effectLst/>
                <a:latin typeface="+mn-lt"/>
                <a:ea typeface="+mn-ea"/>
                <a:cs typeface="+mn-cs"/>
              </a:rPr>
              <a:t> to provide a comprehensive AOP solution. We believe that both proxy-based frameworks like Spring AOP and full-blown frameworks such as </a:t>
            </a:r>
            <a:r>
              <a:rPr lang="en-IN" sz="1200" b="0" i="0" kern="1200" dirty="0" err="1" smtClean="0">
                <a:solidFill>
                  <a:schemeClr val="tx1"/>
                </a:solidFill>
                <a:effectLst/>
                <a:latin typeface="+mn-lt"/>
                <a:ea typeface="+mn-ea"/>
                <a:cs typeface="+mn-cs"/>
              </a:rPr>
              <a:t>AspectJ</a:t>
            </a:r>
            <a:r>
              <a:rPr lang="en-IN" sz="1200" b="0" i="0" kern="1200" dirty="0" smtClean="0">
                <a:solidFill>
                  <a:schemeClr val="tx1"/>
                </a:solidFill>
                <a:effectLst/>
                <a:latin typeface="+mn-lt"/>
                <a:ea typeface="+mn-ea"/>
                <a:cs typeface="+mn-cs"/>
              </a:rPr>
              <a:t> are valuable, and that they are complementary, rather than in competition. Spring 2.0 seamlessly integrates Spring AOP and </a:t>
            </a:r>
            <a:r>
              <a:rPr lang="en-IN" sz="1200" b="0" i="0" kern="1200" dirty="0" err="1" smtClean="0">
                <a:solidFill>
                  <a:schemeClr val="tx1"/>
                </a:solidFill>
                <a:effectLst/>
                <a:latin typeface="+mn-lt"/>
                <a:ea typeface="+mn-ea"/>
                <a:cs typeface="+mn-cs"/>
              </a:rPr>
              <a:t>IoC</a:t>
            </a:r>
            <a:r>
              <a:rPr lang="en-IN" sz="1200" b="0" i="0" kern="1200" dirty="0" smtClean="0">
                <a:solidFill>
                  <a:schemeClr val="tx1"/>
                </a:solidFill>
                <a:effectLst/>
                <a:latin typeface="+mn-lt"/>
                <a:ea typeface="+mn-ea"/>
                <a:cs typeface="+mn-cs"/>
              </a:rPr>
              <a:t> with </a:t>
            </a:r>
            <a:r>
              <a:rPr lang="en-IN" sz="1200" b="0" i="0" kern="1200" dirty="0" err="1" smtClean="0">
                <a:solidFill>
                  <a:schemeClr val="tx1"/>
                </a:solidFill>
                <a:effectLst/>
                <a:latin typeface="+mn-lt"/>
                <a:ea typeface="+mn-ea"/>
                <a:cs typeface="+mn-cs"/>
              </a:rPr>
              <a:t>AspectJ</a:t>
            </a:r>
            <a:r>
              <a:rPr lang="en-IN" sz="1200" b="0" i="0" kern="1200" dirty="0" smtClean="0">
                <a:solidFill>
                  <a:schemeClr val="tx1"/>
                </a:solidFill>
                <a:effectLst/>
                <a:latin typeface="+mn-lt"/>
                <a:ea typeface="+mn-ea"/>
                <a:cs typeface="+mn-cs"/>
              </a:rPr>
              <a:t>, to enable all uses of AOP to be catered for within a consistent Spring-based application architecture. This integration does not affect the Spring AOP API or the AOP Alliance API: Spring AOP remains backward-compatible.</a:t>
            </a:r>
            <a:endParaRPr lang="en-US" dirty="0" smtClean="0"/>
          </a:p>
        </p:txBody>
      </p:sp>
      <p:sp>
        <p:nvSpPr>
          <p:cNvPr id="5" name="Slide Image Placeholder 4"/>
          <p:cNvSpPr>
            <a:spLocks noGrp="1" noRot="1" noChangeAspect="1"/>
          </p:cNvSpPr>
          <p:nvPr>
            <p:ph type="sldImg"/>
          </p:nvPr>
        </p:nvSpPr>
        <p:spPr>
          <a:xfrm>
            <a:off x="15875" y="503238"/>
            <a:ext cx="4191000" cy="2359025"/>
          </a:xfr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r>
              <a:rPr lang="en-IN" sz="1200" b="0" i="0" kern="1200" dirty="0" smtClean="0">
                <a:solidFill>
                  <a:schemeClr val="tx1"/>
                </a:solidFill>
                <a:effectLst/>
                <a:latin typeface="+mn-lt"/>
                <a:ea typeface="+mn-ea"/>
                <a:cs typeface="+mn-cs"/>
              </a:rPr>
              <a:t>Structured programming is an old term that would encompass functional, procedural, and much else. It basically means using explicit control-flow structures rather than jumping about directly from instruction to instruction. Functional and procedural programming are both, in that sense, structured paradigms.</a:t>
            </a:r>
            <a:endParaRPr lang="en-US" dirty="0" smtClean="0"/>
          </a:p>
        </p:txBody>
      </p:sp>
      <p:sp>
        <p:nvSpPr>
          <p:cNvPr id="5" name="Slide Image Placeholder 4"/>
          <p:cNvSpPr>
            <a:spLocks noGrp="1" noRot="1" noChangeAspect="1"/>
          </p:cNvSpPr>
          <p:nvPr>
            <p:ph type="sldImg"/>
          </p:nvPr>
        </p:nvSpPr>
        <p:spPr>
          <a:xfrm>
            <a:off x="15875" y="503238"/>
            <a:ext cx="4191000" cy="2359025"/>
          </a:xfr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r>
              <a:rPr lang="en-US" dirty="0" smtClean="0"/>
              <a:t>Primary concern</a:t>
            </a:r>
            <a:r>
              <a:rPr lang="en-US" baseline="0" dirty="0" smtClean="0"/>
              <a:t> </a:t>
            </a:r>
            <a:r>
              <a:rPr lang="en-US" baseline="0" dirty="0" err="1" smtClean="0"/>
              <a:t>vs</a:t>
            </a:r>
            <a:r>
              <a:rPr lang="en-US" baseline="0" dirty="0" smtClean="0"/>
              <a:t> </a:t>
            </a:r>
            <a:r>
              <a:rPr lang="en-US" baseline="0" smtClean="0"/>
              <a:t>secondary concern</a:t>
            </a:r>
            <a:endParaRPr lang="en-US" dirty="0" smtClean="0"/>
          </a:p>
        </p:txBody>
      </p:sp>
      <p:sp>
        <p:nvSpPr>
          <p:cNvPr id="5" name="Slide Image Placeholder 4"/>
          <p:cNvSpPr>
            <a:spLocks noGrp="1" noRot="1" noChangeAspect="1"/>
          </p:cNvSpPr>
          <p:nvPr>
            <p:ph type="sldImg"/>
          </p:nvPr>
        </p:nvSpPr>
        <p:spPr>
          <a:xfrm>
            <a:off x="15875" y="503238"/>
            <a:ext cx="4191000" cy="2359025"/>
          </a:xfr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r>
              <a:rPr lang="en-IN" sz="1200" b="0" i="1" kern="1200" dirty="0" smtClean="0">
                <a:solidFill>
                  <a:schemeClr val="tx1"/>
                </a:solidFill>
                <a:effectLst/>
                <a:latin typeface="+mn-lt"/>
                <a:ea typeface="+mn-ea"/>
                <a:cs typeface="+mn-cs"/>
              </a:rPr>
              <a:t>Aspect-Oriented Programming</a:t>
            </a:r>
            <a:r>
              <a:rPr lang="en-IN" sz="1200" b="0" i="0" kern="1200" dirty="0" smtClean="0">
                <a:solidFill>
                  <a:schemeClr val="tx1"/>
                </a:solidFill>
                <a:effectLst/>
                <a:latin typeface="+mn-lt"/>
                <a:ea typeface="+mn-ea"/>
                <a:cs typeface="+mn-cs"/>
              </a:rPr>
              <a:t> (AOP) complements Object-Oriented Programming (OOP) by providing another way of thinking about program structure. The key unit of modularity in OOP is the class, whereas in AOP the unit of modularity is the </a:t>
            </a:r>
            <a:r>
              <a:rPr lang="en-IN" sz="1200" b="0" i="1" kern="1200" dirty="0" smtClean="0">
                <a:solidFill>
                  <a:schemeClr val="tx1"/>
                </a:solidFill>
                <a:effectLst/>
                <a:latin typeface="+mn-lt"/>
                <a:ea typeface="+mn-ea"/>
                <a:cs typeface="+mn-cs"/>
              </a:rPr>
              <a:t>aspect</a:t>
            </a:r>
            <a:r>
              <a:rPr lang="en-IN" sz="1200" b="0" i="0" kern="1200" dirty="0" smtClean="0">
                <a:solidFill>
                  <a:schemeClr val="tx1"/>
                </a:solidFill>
                <a:effectLst/>
                <a:latin typeface="+mn-lt"/>
                <a:ea typeface="+mn-ea"/>
                <a:cs typeface="+mn-cs"/>
              </a:rPr>
              <a:t>. Aspects enable the modularization of concerns </a:t>
            </a:r>
            <a:endParaRPr lang="en-US" dirty="0" smtClean="0"/>
          </a:p>
        </p:txBody>
      </p:sp>
      <p:sp>
        <p:nvSpPr>
          <p:cNvPr id="5" name="Slide Image Placeholder 4"/>
          <p:cNvSpPr>
            <a:spLocks noGrp="1" noRot="1" noChangeAspect="1"/>
          </p:cNvSpPr>
          <p:nvPr>
            <p:ph type="sldImg"/>
          </p:nvPr>
        </p:nvSpPr>
        <p:spPr>
          <a:xfrm>
            <a:off x="15875" y="503238"/>
            <a:ext cx="4191000" cy="2359025"/>
          </a:xfr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endParaRPr lang="en-US" dirty="0" smtClean="0"/>
          </a:p>
        </p:txBody>
      </p:sp>
      <p:sp>
        <p:nvSpPr>
          <p:cNvPr id="5" name="Slide Image Placeholder 4"/>
          <p:cNvSpPr>
            <a:spLocks noGrp="1" noRot="1" noChangeAspect="1"/>
          </p:cNvSpPr>
          <p:nvPr>
            <p:ph type="sldImg"/>
          </p:nvPr>
        </p:nvSpPr>
        <p:spPr>
          <a:xfrm>
            <a:off x="15875" y="503238"/>
            <a:ext cx="4191000" cy="2359025"/>
          </a:xfr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endParaRPr lang="en-US" dirty="0" smtClean="0"/>
          </a:p>
        </p:txBody>
      </p:sp>
      <p:sp>
        <p:nvSpPr>
          <p:cNvPr id="5" name="Slide Image Placeholder 4"/>
          <p:cNvSpPr>
            <a:spLocks noGrp="1" noRot="1" noChangeAspect="1"/>
          </p:cNvSpPr>
          <p:nvPr>
            <p:ph type="sldImg"/>
          </p:nvPr>
        </p:nvSpPr>
        <p:spPr>
          <a:xfrm>
            <a:off x="15875" y="503238"/>
            <a:ext cx="4191000" cy="2359025"/>
          </a:xfr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r>
              <a:rPr lang="en-US" dirty="0" smtClean="0"/>
              <a:t>Show </a:t>
            </a:r>
          </a:p>
          <a:p>
            <a:r>
              <a:rPr lang="en-US" dirty="0" smtClean="0"/>
              <a:t>com.springtraining.springaop1</a:t>
            </a:r>
          </a:p>
          <a:p>
            <a:r>
              <a:rPr lang="en-US" dirty="0" smtClean="0"/>
              <a:t>com.springtraining.springaop2.annotated</a:t>
            </a:r>
          </a:p>
        </p:txBody>
      </p:sp>
      <p:sp>
        <p:nvSpPr>
          <p:cNvPr id="5" name="Slide Image Placeholder 4"/>
          <p:cNvSpPr>
            <a:spLocks noGrp="1" noRot="1" noChangeAspect="1"/>
          </p:cNvSpPr>
          <p:nvPr>
            <p:ph type="sldImg"/>
          </p:nvPr>
        </p:nvSpPr>
        <p:spPr>
          <a:xfrm>
            <a:off x="15875" y="503238"/>
            <a:ext cx="4191000" cy="2359025"/>
          </a:xfr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r>
              <a:rPr lang="en-US" dirty="0" smtClean="0"/>
              <a:t>Interface</a:t>
            </a:r>
            <a:r>
              <a:rPr lang="en-US" baseline="0" dirty="0" smtClean="0"/>
              <a:t> -&gt; </a:t>
            </a:r>
            <a:r>
              <a:rPr lang="en-IN" sz="1200" b="0" i="0" kern="1200" dirty="0" smtClean="0">
                <a:solidFill>
                  <a:schemeClr val="tx1"/>
                </a:solidFill>
                <a:effectLst/>
                <a:latin typeface="+mn-lt"/>
                <a:ea typeface="+mn-ea"/>
                <a:cs typeface="+mn-cs"/>
              </a:rPr>
              <a:t> JDK dynamic proxies are used and Spring uses the JDK’s </a:t>
            </a:r>
            <a:r>
              <a:rPr lang="en-IN" sz="1200" b="0" i="0" kern="1200" dirty="0" err="1" smtClean="0">
                <a:solidFill>
                  <a:schemeClr val="tx1"/>
                </a:solidFill>
                <a:effectLst/>
                <a:latin typeface="+mn-lt"/>
                <a:ea typeface="+mn-ea"/>
                <a:cs typeface="+mn-cs"/>
              </a:rPr>
              <a:t>java.lang.reflect.Proxy</a:t>
            </a:r>
            <a:r>
              <a:rPr lang="en-IN" sz="1200" b="0" i="0" kern="1200" dirty="0" smtClean="0">
                <a:solidFill>
                  <a:schemeClr val="tx1"/>
                </a:solidFill>
                <a:effectLst/>
                <a:latin typeface="+mn-lt"/>
                <a:ea typeface="+mn-ea"/>
                <a:cs typeface="+mn-cs"/>
              </a:rPr>
              <a:t> class to generate new dynamic proxy class which implements the interfaces of the target object.</a:t>
            </a:r>
          </a:p>
          <a:p>
            <a:r>
              <a:rPr lang="en-US" sz="1200" b="0" i="0" kern="1200" dirty="0" smtClean="0">
                <a:solidFill>
                  <a:schemeClr val="tx1"/>
                </a:solidFill>
                <a:effectLst/>
                <a:latin typeface="+mn-lt"/>
                <a:ea typeface="+mn-ea"/>
                <a:cs typeface="+mn-cs"/>
              </a:rPr>
              <a:t>No</a:t>
            </a:r>
            <a:r>
              <a:rPr lang="en-US" sz="1200" b="0" i="0" kern="1200" baseline="0" dirty="0" smtClean="0">
                <a:solidFill>
                  <a:schemeClr val="tx1"/>
                </a:solidFill>
                <a:effectLst/>
                <a:latin typeface="+mn-lt"/>
                <a:ea typeface="+mn-ea"/>
                <a:cs typeface="+mn-cs"/>
              </a:rPr>
              <a:t> Interface -&gt; </a:t>
            </a:r>
            <a:r>
              <a:rPr lang="en-IN" sz="1200" b="0" i="0" kern="1200" dirty="0" smtClean="0">
                <a:solidFill>
                  <a:schemeClr val="tx1"/>
                </a:solidFill>
                <a:effectLst/>
                <a:latin typeface="+mn-lt"/>
                <a:ea typeface="+mn-ea"/>
                <a:cs typeface="+mn-cs"/>
              </a:rPr>
              <a:t>If Target object does not implement any interface then CGLIB proxies are used. Using CGLIB Spring generates a subclass of the target class and binds the advices and finally propagates method call to target class</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JDK proxies versus CGLIB proxies :</a:t>
            </a:r>
          </a:p>
          <a:p>
            <a:r>
              <a:rPr lang="en-IN" sz="1200" b="0" i="0" kern="1200" dirty="0" smtClean="0">
                <a:solidFill>
                  <a:schemeClr val="tx1"/>
                </a:solidFill>
                <a:effectLst/>
                <a:latin typeface="+mn-lt"/>
                <a:ea typeface="+mn-ea"/>
                <a:cs typeface="+mn-cs"/>
              </a:rPr>
              <a:t>Using CGLIB has a limitation that methods marked as final in target class can’t be advised as final methods can’t be overridden (CGLIB creates a subclass of target class at runtime) but this limitation disappears in case of using JDK dynamic proxies.</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Using CGLIB is favoured when dealing with legacy code where target classes do not implement any interfaces.</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JDK proxy mechanism leads to loosely coupled application because interfaces of target class are used in generating proxies. JDK dynamic proxies are </a:t>
            </a:r>
            <a:r>
              <a:rPr lang="en-IN" sz="1200" b="0" i="0" kern="1200" dirty="0" err="1" smtClean="0">
                <a:solidFill>
                  <a:schemeClr val="tx1"/>
                </a:solidFill>
                <a:effectLst/>
                <a:latin typeface="+mn-lt"/>
                <a:ea typeface="+mn-ea"/>
                <a:cs typeface="+mn-cs"/>
              </a:rPr>
              <a:t>favored</a:t>
            </a:r>
            <a:r>
              <a:rPr lang="en-IN" sz="1200" b="0" i="0" kern="1200" dirty="0" smtClean="0">
                <a:solidFill>
                  <a:schemeClr val="tx1"/>
                </a:solidFill>
                <a:effectLst/>
                <a:latin typeface="+mn-lt"/>
                <a:ea typeface="+mn-ea"/>
                <a:cs typeface="+mn-cs"/>
              </a:rPr>
              <a:t> over CGLIB.</a:t>
            </a:r>
          </a:p>
          <a:p>
            <a:r>
              <a:rPr lang="en-IN" sz="1200" b="0" i="0" kern="1200" dirty="0" smtClean="0">
                <a:solidFill>
                  <a:schemeClr val="tx1"/>
                </a:solidFill>
                <a:effectLst/>
                <a:latin typeface="+mn-lt"/>
                <a:ea typeface="+mn-ea"/>
                <a:cs typeface="+mn-cs"/>
              </a:rPr>
              <a:t>Constructor of your </a:t>
            </a:r>
            <a:r>
              <a:rPr lang="en-IN" sz="1200" b="0" i="0" kern="1200" dirty="0" err="1" smtClean="0">
                <a:solidFill>
                  <a:schemeClr val="tx1"/>
                </a:solidFill>
                <a:effectLst/>
                <a:latin typeface="+mn-lt"/>
                <a:ea typeface="+mn-ea"/>
                <a:cs typeface="+mn-cs"/>
              </a:rPr>
              <a:t>proxied</a:t>
            </a:r>
            <a:r>
              <a:rPr lang="en-IN" sz="1200" b="0" i="0" kern="1200" dirty="0" smtClean="0">
                <a:solidFill>
                  <a:schemeClr val="tx1"/>
                </a:solidFill>
                <a:effectLst/>
                <a:latin typeface="+mn-lt"/>
                <a:ea typeface="+mn-ea"/>
                <a:cs typeface="+mn-cs"/>
              </a:rPr>
              <a:t> object is called twice in CGLIB proxies but not in JDK proxies</a:t>
            </a:r>
          </a:p>
          <a:p>
            <a:endParaRPr lang="en-US" dirty="0" smtClean="0"/>
          </a:p>
        </p:txBody>
      </p:sp>
      <p:sp>
        <p:nvSpPr>
          <p:cNvPr id="5" name="Slide Image Placeholder 4"/>
          <p:cNvSpPr>
            <a:spLocks noGrp="1" noRot="1" noChangeAspect="1"/>
          </p:cNvSpPr>
          <p:nvPr>
            <p:ph type="sldImg"/>
          </p:nvPr>
        </p:nvSpPr>
        <p:spPr>
          <a:xfrm>
            <a:off x="15875" y="503238"/>
            <a:ext cx="4191000" cy="2359025"/>
          </a:xfr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4" y="1"/>
            <a:ext cx="9100457" cy="5159828"/>
          </a:xfrm>
          <a:prstGeom prst="rect">
            <a:avLst/>
          </a:prstGeom>
        </p:spPr>
      </p:pic>
      <p:sp>
        <p:nvSpPr>
          <p:cNvPr id="2" name="Title 1"/>
          <p:cNvSpPr>
            <a:spLocks noGrp="1"/>
          </p:cNvSpPr>
          <p:nvPr>
            <p:ph type="ctrTitle" hasCustomPrompt="1"/>
          </p:nvPr>
        </p:nvSpPr>
        <p:spPr>
          <a:xfrm>
            <a:off x="2590800" y="1714500"/>
            <a:ext cx="6180224" cy="1102519"/>
          </a:xfrm>
        </p:spPr>
        <p:txBody>
          <a:bodyPr anchor="t"/>
          <a:lstStyle>
            <a:lvl1pPr algn="r">
              <a:defRPr b="1" cap="small" baseline="0">
                <a:solidFill>
                  <a:srgbClr val="0033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962400" y="3028950"/>
            <a:ext cx="4772528" cy="742950"/>
          </a:xfrm>
        </p:spPr>
        <p:txBody>
          <a:bodyPr>
            <a:normAutofit/>
          </a:bodyPr>
          <a:lstStyle>
            <a:lvl1pPr marL="0" indent="0" algn="r">
              <a:buNone/>
              <a:defRPr sz="2000" b="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938"/>
            <a:ext cx="3721618" cy="5143500"/>
          </a:xfrm>
          <a:prstGeom prst="rect">
            <a:avLst/>
          </a:prstGeom>
        </p:spPr>
      </p:pic>
      <p:sp>
        <p:nvSpPr>
          <p:cNvPr id="10" name="Picture Placeholder 9"/>
          <p:cNvSpPr>
            <a:spLocks noGrp="1"/>
          </p:cNvSpPr>
          <p:nvPr>
            <p:ph type="pic" sz="quarter" idx="13" hasCustomPrompt="1"/>
          </p:nvPr>
        </p:nvSpPr>
        <p:spPr>
          <a:xfrm>
            <a:off x="6858000" y="3829050"/>
            <a:ext cx="1828800" cy="742950"/>
          </a:xfrm>
        </p:spPr>
        <p:txBody>
          <a:bodyPr>
            <a:normAutofit/>
          </a:bodyPr>
          <a:lstStyle>
            <a:lvl1pPr marL="0" indent="0" algn="ctr">
              <a:buNone/>
              <a:defRPr sz="2000" baseline="0"/>
            </a:lvl1pPr>
          </a:lstStyle>
          <a:p>
            <a:r>
              <a:rPr lang="en-US" dirty="0" smtClean="0"/>
              <a:t>Company Logo</a:t>
            </a:r>
            <a:endParaRPr lang="en-US" dirty="0"/>
          </a:p>
        </p:txBody>
      </p:sp>
    </p:spTree>
    <p:extLst>
      <p:ext uri="{BB962C8B-B14F-4D97-AF65-F5344CB8AC3E}">
        <p14:creationId xmlns:p14="http://schemas.microsoft.com/office/powerpoint/2010/main" val="1959025918"/>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7B281C-5159-4971-8228-52B9A72E9ED2}" type="datetimeFigureOut">
              <a:rPr lang="en-US" smtClean="0">
                <a:solidFill>
                  <a:prstClr val="black">
                    <a:tint val="75000"/>
                  </a:prstClr>
                </a:solidFill>
              </a:rPr>
              <a:pPr/>
              <a:t>9/18/2013</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33D6E5A2-EC83-451F-A719-9AC1370DD5CF}"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765546378"/>
      </p:ext>
    </p:extLst>
  </p:cSld>
  <p:clrMapOvr>
    <a:masterClrMapping/>
  </p:clrMapOvr>
  <p:transition spd="slow">
    <p:wipe dir="d"/>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B281C-5159-4971-8228-52B9A72E9ED2}" type="datetimeFigureOut">
              <a:rPr lang="en-US" smtClean="0">
                <a:solidFill>
                  <a:prstClr val="black">
                    <a:tint val="75000"/>
                  </a:prstClr>
                </a:solidFill>
              </a:rPr>
              <a:pPr/>
              <a:t>9/18/2013</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33D6E5A2-EC83-451F-A719-9AC1370DD5CF}"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397564736"/>
      </p:ext>
    </p:extLst>
  </p:cSld>
  <p:clrMapOvr>
    <a:masterClrMapping/>
  </p:clrMapOvr>
  <p:transition spd="slow">
    <p:wipe dir="d"/>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ackground Only">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4" y="1"/>
            <a:ext cx="9100457" cy="5159828"/>
          </a:xfrm>
          <a:prstGeom prst="rect">
            <a:avLst/>
          </a:prstGeom>
        </p:spPr>
      </p:pic>
      <p:sp>
        <p:nvSpPr>
          <p:cNvPr id="3" name="Date Placeholder 3"/>
          <p:cNvSpPr>
            <a:spLocks noGrp="1"/>
          </p:cNvSpPr>
          <p:nvPr>
            <p:ph type="dt" sz="half" idx="10"/>
          </p:nvPr>
        </p:nvSpPr>
        <p:spPr>
          <a:xfrm>
            <a:off x="762000" y="4767263"/>
            <a:ext cx="2133600" cy="273844"/>
          </a:xfrm>
        </p:spPr>
        <p:txBody>
          <a:bodyPr/>
          <a:lstStyle/>
          <a:p>
            <a:fld id="{757B281C-5159-4971-8228-52B9A72E9ED2}" type="datetimeFigureOut">
              <a:rPr lang="en-US" smtClean="0">
                <a:solidFill>
                  <a:prstClr val="black">
                    <a:tint val="75000"/>
                  </a:prstClr>
                </a:solidFill>
              </a:rPr>
              <a:pPr/>
              <a:t>9/18/2013</a:t>
            </a:fld>
            <a:endParaRPr lang="en-US" dirty="0">
              <a:solidFill>
                <a:prstClr val="black">
                  <a:tint val="75000"/>
                </a:prstClr>
              </a:solidFill>
            </a:endParaRPr>
          </a:p>
        </p:txBody>
      </p:sp>
      <p:sp>
        <p:nvSpPr>
          <p:cNvPr id="4" name="Footer Placeholder 4"/>
          <p:cNvSpPr>
            <a:spLocks noGrp="1"/>
          </p:cNvSpPr>
          <p:nvPr>
            <p:ph type="ftr" sz="quarter" idx="11"/>
          </p:nvPr>
        </p:nvSpPr>
        <p:spPr>
          <a:xfrm>
            <a:off x="3352800" y="4767263"/>
            <a:ext cx="2895600" cy="273844"/>
          </a:xfrm>
        </p:spPr>
        <p:txBody>
          <a:bodyPr/>
          <a:lstStyle/>
          <a:p>
            <a:endParaRPr lang="en-US" dirty="0">
              <a:solidFill>
                <a:prstClr val="black">
                  <a:tint val="75000"/>
                </a:prstClr>
              </a:solidFill>
            </a:endParaRPr>
          </a:p>
        </p:txBody>
      </p:sp>
      <p:sp>
        <p:nvSpPr>
          <p:cNvPr id="5" name="Slide Number Placeholder 5"/>
          <p:cNvSpPr>
            <a:spLocks noGrp="1"/>
          </p:cNvSpPr>
          <p:nvPr>
            <p:ph type="sldNum" sz="quarter" idx="12"/>
          </p:nvPr>
        </p:nvSpPr>
        <p:spPr>
          <a:xfrm>
            <a:off x="6705600" y="4767263"/>
            <a:ext cx="2133600" cy="273844"/>
          </a:xfrm>
        </p:spPr>
        <p:txBody>
          <a:bodyPr/>
          <a:lstStyle/>
          <a:p>
            <a:fld id="{33D6E5A2-EC83-451F-A719-9AC1370DD5CF}"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17819944"/>
      </p:ext>
    </p:extLst>
  </p:cSld>
  <p:clrMapOvr>
    <a:masterClrMapping/>
  </p:clrMapOvr>
  <p:transition spd="slow">
    <p:wipe dir="d"/>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4" y="1"/>
            <a:ext cx="9100457" cy="5159828"/>
          </a:xfrm>
          <a:prstGeom prst="rect">
            <a:avLst/>
          </a:prstGeom>
        </p:spPr>
      </p:pic>
      <p:sp>
        <p:nvSpPr>
          <p:cNvPr id="2" name="Title 1"/>
          <p:cNvSpPr>
            <a:spLocks noGrp="1"/>
          </p:cNvSpPr>
          <p:nvPr>
            <p:ph type="ctrTitle" hasCustomPrompt="1"/>
          </p:nvPr>
        </p:nvSpPr>
        <p:spPr>
          <a:xfrm>
            <a:off x="2590800" y="1714500"/>
            <a:ext cx="6180224" cy="1102519"/>
          </a:xfrm>
        </p:spPr>
        <p:txBody>
          <a:bodyPr anchor="t"/>
          <a:lstStyle>
            <a:lvl1pPr algn="r">
              <a:defRPr b="1" cap="small" baseline="0">
                <a:solidFill>
                  <a:srgbClr val="0033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962400" y="3028950"/>
            <a:ext cx="4772528" cy="742950"/>
          </a:xfrm>
        </p:spPr>
        <p:txBody>
          <a:bodyPr>
            <a:normAutofit/>
          </a:bodyPr>
          <a:lstStyle>
            <a:lvl1pPr marL="0" indent="0" algn="r">
              <a:buNone/>
              <a:defRPr sz="2000" b="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938"/>
            <a:ext cx="3721618" cy="5143500"/>
          </a:xfrm>
          <a:prstGeom prst="rect">
            <a:avLst/>
          </a:prstGeom>
        </p:spPr>
      </p:pic>
      <p:sp>
        <p:nvSpPr>
          <p:cNvPr id="10" name="Picture Placeholder 9"/>
          <p:cNvSpPr>
            <a:spLocks noGrp="1"/>
          </p:cNvSpPr>
          <p:nvPr>
            <p:ph type="pic" sz="quarter" idx="13" hasCustomPrompt="1"/>
          </p:nvPr>
        </p:nvSpPr>
        <p:spPr>
          <a:xfrm>
            <a:off x="6858000" y="3829050"/>
            <a:ext cx="1828800" cy="742950"/>
          </a:xfrm>
        </p:spPr>
        <p:txBody>
          <a:bodyPr>
            <a:normAutofit/>
          </a:bodyPr>
          <a:lstStyle>
            <a:lvl1pPr marL="0" indent="0" algn="ctr">
              <a:buNone/>
              <a:defRPr sz="2000" baseline="0"/>
            </a:lvl1pPr>
          </a:lstStyle>
          <a:p>
            <a:r>
              <a:rPr lang="en-US" dirty="0" smtClean="0"/>
              <a:t>Company Logo</a:t>
            </a:r>
            <a:endParaRPr lang="en-US" dirty="0"/>
          </a:p>
        </p:txBody>
      </p:sp>
    </p:spTree>
    <p:extLst>
      <p:ext uri="{BB962C8B-B14F-4D97-AF65-F5344CB8AC3E}">
        <p14:creationId xmlns:p14="http://schemas.microsoft.com/office/powerpoint/2010/main" val="3988798669"/>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1_Background Only">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4" y="1"/>
            <a:ext cx="9100457" cy="5159828"/>
          </a:xfrm>
          <a:prstGeom prst="rect">
            <a:avLst/>
          </a:prstGeom>
        </p:spPr>
      </p:pic>
      <p:sp>
        <p:nvSpPr>
          <p:cNvPr id="3" name="Date Placeholder 3"/>
          <p:cNvSpPr>
            <a:spLocks noGrp="1"/>
          </p:cNvSpPr>
          <p:nvPr>
            <p:ph type="dt" sz="half" idx="10"/>
          </p:nvPr>
        </p:nvSpPr>
        <p:spPr>
          <a:xfrm>
            <a:off x="762000" y="4767263"/>
            <a:ext cx="2133600" cy="273844"/>
          </a:xfrm>
        </p:spPr>
        <p:txBody>
          <a:bodyPr/>
          <a:lstStyle/>
          <a:p>
            <a:fld id="{757B281C-5159-4971-8228-52B9A72E9ED2}" type="datetimeFigureOut">
              <a:rPr lang="en-US" smtClean="0"/>
              <a:pPr/>
              <a:t>9/18/2013</a:t>
            </a:fld>
            <a:endParaRPr lang="en-US" dirty="0"/>
          </a:p>
        </p:txBody>
      </p:sp>
      <p:sp>
        <p:nvSpPr>
          <p:cNvPr id="4" name="Footer Placeholder 4"/>
          <p:cNvSpPr>
            <a:spLocks noGrp="1"/>
          </p:cNvSpPr>
          <p:nvPr>
            <p:ph type="ftr" sz="quarter" idx="11"/>
          </p:nvPr>
        </p:nvSpPr>
        <p:spPr>
          <a:xfrm>
            <a:off x="3352800" y="4767263"/>
            <a:ext cx="2895600" cy="273844"/>
          </a:xfrm>
        </p:spPr>
        <p:txBody>
          <a:bodyPr/>
          <a:lstStyle/>
          <a:p>
            <a:endParaRPr lang="en-US" dirty="0"/>
          </a:p>
        </p:txBody>
      </p:sp>
      <p:sp>
        <p:nvSpPr>
          <p:cNvPr id="5" name="Slide Number Placeholder 5"/>
          <p:cNvSpPr>
            <a:spLocks noGrp="1"/>
          </p:cNvSpPr>
          <p:nvPr>
            <p:ph type="sldNum" sz="quarter" idx="12"/>
          </p:nvPr>
        </p:nvSpPr>
        <p:spPr>
          <a:xfrm>
            <a:off x="6705600" y="4767263"/>
            <a:ext cx="2133600" cy="273844"/>
          </a:xfrm>
        </p:spPr>
        <p:txBody>
          <a:bodyPr/>
          <a:lstStyle/>
          <a:p>
            <a:fld id="{33D6E5A2-EC83-451F-A719-9AC1370DD5CF}" type="slidenum">
              <a:rPr lang="en-US" smtClean="0"/>
              <a:pPr/>
              <a:t>‹#›</a:t>
            </a:fld>
            <a:endParaRPr lang="en-US" dirty="0"/>
          </a:p>
        </p:txBody>
      </p:sp>
    </p:spTree>
    <p:extLst>
      <p:ext uri="{BB962C8B-B14F-4D97-AF65-F5344CB8AC3E}">
        <p14:creationId xmlns:p14="http://schemas.microsoft.com/office/powerpoint/2010/main" val="264818749"/>
      </p:ext>
    </p:extLst>
  </p:cSld>
  <p:clrMapOvr>
    <a:masterClrMapping/>
  </p:clrMapOvr>
  <p:transition spd="slow">
    <p:wipe dir="d"/>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4" y="1"/>
            <a:ext cx="9100457" cy="5159828"/>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513474" y="-3529240"/>
            <a:ext cx="2114550" cy="9173031"/>
          </a:xfrm>
          <a:prstGeom prst="rect">
            <a:avLst/>
          </a:prstGeom>
        </p:spPr>
      </p:pic>
      <p:sp>
        <p:nvSpPr>
          <p:cNvPr id="2" name="Title 1"/>
          <p:cNvSpPr>
            <a:spLocks noGrp="1"/>
          </p:cNvSpPr>
          <p:nvPr>
            <p:ph type="title" hasCustomPrompt="1"/>
          </p:nvPr>
        </p:nvSpPr>
        <p:spPr>
          <a:xfrm>
            <a:off x="4572000" y="2286000"/>
            <a:ext cx="4343400" cy="1021556"/>
          </a:xfrm>
        </p:spPr>
        <p:txBody>
          <a:bodyPr anchor="b" anchorCtr="0"/>
          <a:lstStyle>
            <a:lvl1pPr algn="l">
              <a:defRPr sz="4000" b="1" cap="small" baseline="0">
                <a:solidFill>
                  <a:srgbClr val="003300"/>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solidFill>
                  <a:prstClr val="black">
                    <a:tint val="75000"/>
                  </a:prstClr>
                </a:solidFill>
              </a:rPr>
              <a:pPr/>
              <a:t>9/18/2013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3D6E5A2-EC83-451F-A719-9AC1370DD5CF}" type="slidenum">
              <a:rPr lang="en-US" smtClean="0">
                <a:solidFill>
                  <a:prstClr val="black">
                    <a:tint val="75000"/>
                  </a:prstClr>
                </a:solidFill>
              </a:rPr>
              <a:pPr/>
              <a:t>‹#›</a:t>
            </a:fld>
            <a:endParaRPr lang="en-US" dirty="0">
              <a:solidFill>
                <a:prstClr val="black">
                  <a:tint val="75000"/>
                </a:prstClr>
              </a:solidFill>
            </a:endParaRPr>
          </a:p>
        </p:txBody>
      </p:sp>
      <p:sp>
        <p:nvSpPr>
          <p:cNvPr id="10" name="Picture Placeholder 9"/>
          <p:cNvSpPr>
            <a:spLocks noGrp="1"/>
          </p:cNvSpPr>
          <p:nvPr>
            <p:ph type="pic" sz="quarter" idx="13" hasCustomPrompt="1"/>
          </p:nvPr>
        </p:nvSpPr>
        <p:spPr>
          <a:xfrm>
            <a:off x="6781800" y="4000500"/>
            <a:ext cx="2133600" cy="742950"/>
          </a:xfrm>
        </p:spPr>
        <p:txBody>
          <a:bodyPr>
            <a:normAutofit/>
          </a:bodyPr>
          <a:lstStyle>
            <a:lvl1pPr marL="0" indent="0" algn="ctr">
              <a:buNone/>
              <a:defRPr sz="1800"/>
            </a:lvl1pPr>
          </a:lstStyle>
          <a:p>
            <a:r>
              <a:rPr lang="en-US" dirty="0" smtClean="0"/>
              <a:t>Company Logo</a:t>
            </a:r>
            <a:endParaRPr lang="en-US" dirty="0"/>
          </a:p>
        </p:txBody>
      </p:sp>
    </p:spTree>
    <p:extLst>
      <p:ext uri="{BB962C8B-B14F-4D97-AF65-F5344CB8AC3E}">
        <p14:creationId xmlns:p14="http://schemas.microsoft.com/office/powerpoint/2010/main" val="1191149956"/>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202224"/>
            <a:ext cx="8077200" cy="857250"/>
          </a:xfrm>
        </p:spPr>
        <p:txBody>
          <a:bodyPr anchor="ctr" anchorCtr="0"/>
          <a:lstStyle>
            <a:lvl1pPr algn="l">
              <a:defRPr lang="en-US" dirty="0"/>
            </a:lvl1pPr>
          </a:lstStyle>
          <a:p>
            <a:r>
              <a:rPr lang="en-US" dirty="0" smtClean="0"/>
              <a:t>Click To Edit Master Title Style</a:t>
            </a:r>
            <a:endParaRPr lang="en-US" dirty="0"/>
          </a:p>
        </p:txBody>
      </p:sp>
      <p:sp>
        <p:nvSpPr>
          <p:cNvPr id="3" name="Content Placeholder 2"/>
          <p:cNvSpPr>
            <a:spLocks noGrp="1"/>
          </p:cNvSpPr>
          <p:nvPr>
            <p:ph idx="1"/>
          </p:nvPr>
        </p:nvSpPr>
        <p:spPr>
          <a:xfrm>
            <a:off x="762000" y="1197310"/>
            <a:ext cx="8077200" cy="3223022"/>
          </a:xfrm>
        </p:spPr>
        <p:txBody>
          <a:bodyPr>
            <a:normAutofit/>
          </a:bodyPr>
          <a:lstStyle>
            <a:lvl1pPr>
              <a:defRPr sz="3200">
                <a:latin typeface="+mn-lt"/>
              </a:defRPr>
            </a:lvl1pPr>
            <a:lvl2pPr>
              <a:defRPr sz="2800">
                <a:latin typeface="+mn-lt"/>
              </a:defRPr>
            </a:lvl2pPr>
            <a:lvl3pPr>
              <a:defRPr sz="2400">
                <a:latin typeface="+mn-lt"/>
              </a:defRPr>
            </a:lvl3pPr>
            <a:lvl4pPr>
              <a:defRPr sz="2400">
                <a:latin typeface="+mn-lt"/>
              </a:defRPr>
            </a:lvl4pPr>
            <a:lvl5pPr>
              <a:defRPr sz="24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solidFill>
                  <a:prstClr val="black">
                    <a:tint val="75000"/>
                  </a:prstClr>
                </a:solidFill>
              </a:rPr>
              <a:pPr/>
              <a:t>9/18/2013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a:xfrm>
            <a:off x="6705600" y="4767263"/>
            <a:ext cx="2133600" cy="273844"/>
          </a:xfrm>
        </p:spPr>
        <p:txBody>
          <a:bodyPr/>
          <a:lstStyle/>
          <a:p>
            <a:fld id="{33D6E5A2-EC83-451F-A719-9AC1370DD5CF}"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178311347"/>
      </p:ext>
    </p:extLst>
  </p:cSld>
  <p:clrMapOvr>
    <a:masterClrMapping/>
  </p:clrMapOvr>
  <p:transition spd="slow">
    <p:wipe di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7B281C-5159-4971-8228-52B9A72E9ED2}" type="datetimeFigureOut">
              <a:rPr lang="en-US" smtClean="0">
                <a:solidFill>
                  <a:prstClr val="black">
                    <a:tint val="75000"/>
                  </a:prstClr>
                </a:solidFill>
              </a:rPr>
              <a:pPr/>
              <a:t>9/18/2013</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33D6E5A2-EC83-451F-A719-9AC1370DD5CF}"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11910078"/>
      </p:ext>
    </p:extLst>
  </p:cSld>
  <p:clrMapOvr>
    <a:masterClrMapping/>
  </p:clrMapOvr>
  <p:transition spd="slow">
    <p:wipe di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8736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736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7B281C-5159-4971-8228-52B9A72E9ED2}" type="datetimeFigureOut">
              <a:rPr lang="en-US" smtClean="0">
                <a:solidFill>
                  <a:prstClr val="black">
                    <a:tint val="75000"/>
                  </a:prstClr>
                </a:solidFill>
              </a:rPr>
              <a:pPr/>
              <a:t>9/18/2013</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33D6E5A2-EC83-451F-A719-9AC1370DD5CF}"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723219343"/>
      </p:ext>
    </p:extLst>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036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solidFill>
                  <a:prstClr val="black">
                    <a:tint val="75000"/>
                  </a:prstClr>
                </a:solidFill>
              </a:rPr>
              <a:pPr/>
              <a:t>9/18/2013</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33D6E5A2-EC83-451F-A719-9AC1370DD5CF}"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509242921"/>
      </p:ext>
    </p:extLst>
  </p:cSld>
  <p:clrMapOvr>
    <a:masterClrMapping/>
  </p:clrMapOvr>
  <p:transition spd="slow">
    <p:wipe di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solidFill>
                  <a:prstClr val="black">
                    <a:tint val="75000"/>
                  </a:prstClr>
                </a:solidFill>
              </a:rPr>
              <a:pPr/>
              <a:t>9/18/2013</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33D6E5A2-EC83-451F-A719-9AC1370DD5CF}"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517627551"/>
      </p:ext>
    </p:extLst>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solidFill>
                  <a:prstClr val="black">
                    <a:tint val="75000"/>
                  </a:prstClr>
                </a:solidFill>
              </a:rPr>
              <a:pPr/>
              <a:t>9/18/2013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3D6E5A2-EC83-451F-A719-9AC1370DD5CF}"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035644569"/>
      </p:ext>
    </p:extLst>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205979"/>
            <a:ext cx="58674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solidFill>
                  <a:prstClr val="black">
                    <a:tint val="75000"/>
                  </a:prstClr>
                </a:solidFill>
              </a:rPr>
              <a:pPr/>
              <a:t>9/18/2013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3D6E5A2-EC83-451F-A719-9AC1370DD5CF}"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405150303"/>
      </p:ext>
    </p:extLst>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6" cstate="email">
            <a:extLst>
              <a:ext uri="{28A0092B-C50C-407E-A947-70E740481C1C}">
                <a14:useLocalDpi xmlns:a14="http://schemas.microsoft.com/office/drawing/2010/main"/>
              </a:ext>
            </a:extLst>
          </a:blip>
          <a:srcRect/>
          <a:stretch/>
        </p:blipFill>
        <p:spPr>
          <a:xfrm>
            <a:off x="43544" y="1"/>
            <a:ext cx="9100457" cy="5159828"/>
          </a:xfrm>
          <a:prstGeom prst="rect">
            <a:avLst/>
          </a:prstGeom>
        </p:spPr>
      </p:pic>
      <p:sp>
        <p:nvSpPr>
          <p:cNvPr id="2" name="Title Placeholder 1"/>
          <p:cNvSpPr>
            <a:spLocks noGrp="1"/>
          </p:cNvSpPr>
          <p:nvPr>
            <p:ph type="title"/>
          </p:nvPr>
        </p:nvSpPr>
        <p:spPr>
          <a:xfrm>
            <a:off x="762000" y="205979"/>
            <a:ext cx="8077200" cy="85725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1200151"/>
            <a:ext cx="80772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20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57B281C-5159-4971-8228-52B9A72E9ED2}" type="datetimeFigureOut">
              <a:rPr lang="en-US" smtClean="0">
                <a:solidFill>
                  <a:prstClr val="black">
                    <a:tint val="75000"/>
                  </a:prstClr>
                </a:solidFill>
              </a:rPr>
              <a:pPr/>
              <a:t>9/18/2013</a:t>
            </a:fld>
            <a:endParaRPr lang="en-US" dirty="0">
              <a:solidFill>
                <a:prstClr val="black">
                  <a:tint val="75000"/>
                </a:prstClr>
              </a:solidFill>
            </a:endParaRPr>
          </a:p>
        </p:txBody>
      </p:sp>
      <p:sp>
        <p:nvSpPr>
          <p:cNvPr id="5" name="Footer Placeholder 4"/>
          <p:cNvSpPr>
            <a:spLocks noGrp="1"/>
          </p:cNvSpPr>
          <p:nvPr>
            <p:ph type="ftr" sz="quarter" idx="3"/>
          </p:nvPr>
        </p:nvSpPr>
        <p:spPr>
          <a:xfrm>
            <a:off x="33528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7056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33D6E5A2-EC83-451F-A719-9AC1370DD5CF}" type="slidenum">
              <a:rPr lang="en-US" smtClean="0">
                <a:solidFill>
                  <a:prstClr val="black">
                    <a:tint val="75000"/>
                  </a:prstClr>
                </a:solidFill>
              </a:rPr>
              <a:pPr/>
              <a:t>‹#›</a:t>
            </a:fld>
            <a:endParaRPr lang="en-US" dirty="0">
              <a:solidFill>
                <a:prstClr val="black">
                  <a:tint val="75000"/>
                </a:prstClr>
              </a:solidFill>
            </a:endParaRPr>
          </a:p>
        </p:txBody>
      </p:sp>
      <p:pic>
        <p:nvPicPr>
          <p:cNvPr id="8" name="Picture 7"/>
          <p:cNvPicPr>
            <a:picLocks noChangeAspect="1"/>
          </p:cNvPicPr>
          <p:nvPr/>
        </p:nvPicPr>
        <p:blipFill rotWithShape="1">
          <a:blip r:embed="rId17" cstate="email">
            <a:extLst>
              <a:ext uri="{28A0092B-C50C-407E-A947-70E740481C1C}">
                <a14:useLocalDpi xmlns:a14="http://schemas.microsoft.com/office/drawing/2010/main"/>
              </a:ext>
            </a:extLst>
          </a:blip>
          <a:srcRect/>
          <a:stretch/>
        </p:blipFill>
        <p:spPr>
          <a:xfrm>
            <a:off x="-152400" y="-81887"/>
            <a:ext cx="818707" cy="5312392"/>
          </a:xfrm>
          <a:prstGeom prst="rect">
            <a:avLst/>
          </a:prstGeom>
        </p:spPr>
      </p:pic>
    </p:spTree>
    <p:extLst>
      <p:ext uri="{BB962C8B-B14F-4D97-AF65-F5344CB8AC3E}">
        <p14:creationId xmlns:p14="http://schemas.microsoft.com/office/powerpoint/2010/main" val="2730105796"/>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90" r:id="rId13"/>
    <p:sldLayoutId id="2147483661" r:id="rId14"/>
  </p:sldLayoutIdLst>
  <p:transition spd="slow">
    <p:wipe dir="d"/>
  </p:transition>
  <p:timing>
    <p:tnLst>
      <p:par>
        <p:cTn id="1" dur="indefinite" restart="never" nodeType="tmRoot"/>
      </p:par>
    </p:tnLst>
  </p:timing>
  <p:txStyles>
    <p:titleStyle>
      <a:lvl1pPr algn="l" defTabSz="914400" rtl="0" eaLnBrk="1" latinLnBrk="0" hangingPunct="1">
        <a:spcBef>
          <a:spcPct val="0"/>
        </a:spcBef>
        <a:buNone/>
        <a:defRPr lang="en-US" sz="4400" kern="1200" dirty="0" smtClean="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6.jpe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image" Target="../media/image11.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openxmlformats.org/officeDocument/2006/relationships/image" Target="../media/image1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a:xfrm>
            <a:off x="2856272" y="1847274"/>
            <a:ext cx="6180224" cy="1102519"/>
          </a:xfrm>
        </p:spPr>
        <p:txBody>
          <a:bodyPr>
            <a:normAutofit fontScale="90000"/>
          </a:bodyPr>
          <a:lstStyle/>
          <a:p>
            <a:pPr algn="ctr"/>
            <a:r>
              <a:rPr lang="en-US" dirty="0" smtClean="0"/>
              <a:t>Welcome </a:t>
            </a:r>
            <a:br>
              <a:rPr lang="en-US" dirty="0" smtClean="0"/>
            </a:br>
            <a:r>
              <a:rPr lang="en-US" dirty="0" smtClean="0"/>
              <a:t>to </a:t>
            </a:r>
            <a:br>
              <a:rPr lang="en-US" dirty="0" smtClean="0"/>
            </a:br>
            <a:r>
              <a:rPr lang="en-US" dirty="0"/>
              <a:t>Spring</a:t>
            </a:r>
            <a:r>
              <a:rPr lang="en-US" dirty="0" smtClean="0"/>
              <a:t> 3.0</a:t>
            </a:r>
            <a:br>
              <a:rPr lang="en-US" dirty="0" smtClean="0"/>
            </a:br>
            <a:r>
              <a:rPr lang="en-US" dirty="0" smtClean="0"/>
              <a:t/>
            </a:r>
            <a:br>
              <a:rPr lang="en-US" dirty="0" smtClean="0"/>
            </a:br>
            <a:r>
              <a:rPr lang="en-US" dirty="0" smtClean="0"/>
              <a:t>Chapter 2 - AOP</a:t>
            </a:r>
            <a:endParaRPr lang="en-US" dirty="0"/>
          </a:p>
        </p:txBody>
      </p:sp>
      <p:pic>
        <p:nvPicPr>
          <p:cNvPr id="3" name="Picture 2"/>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1403648" y="357505"/>
            <a:ext cx="3042138" cy="229335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ustDataLst>
      <p:tags r:id="rId1"/>
    </p:custDataLst>
    <p:extLst>
      <p:ext uri="{BB962C8B-B14F-4D97-AF65-F5344CB8AC3E}">
        <p14:creationId xmlns:p14="http://schemas.microsoft.com/office/powerpoint/2010/main" val="240281073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a:xfrm>
            <a:off x="-40944" y="-10236"/>
            <a:ext cx="9144000" cy="832489"/>
          </a:xfrm>
          <a:prstGeom prst="rect">
            <a:avLst/>
          </a:prstGeom>
        </p:spPr>
        <p:txBody>
          <a:bodyPr vert="horz" lIns="91440" tIns="45720" rIns="91440" bIns="45720" rtlCol="0" anchor="ctr">
            <a:normAutofit/>
          </a:bodyPr>
          <a:lstStyle>
            <a:lvl1pPr algn="l" defTabSz="914400" rtl="0" eaLnBrk="1" latinLnBrk="0" hangingPunct="1">
              <a:spcBef>
                <a:spcPct val="0"/>
              </a:spcBef>
              <a:buNone/>
              <a:defRPr lang="en-US" sz="4400" kern="1200" dirty="0" smtClean="0">
                <a:solidFill>
                  <a:schemeClr val="tx1"/>
                </a:solidFill>
                <a:latin typeface="+mj-lt"/>
                <a:ea typeface="+mj-ea"/>
                <a:cs typeface="+mj-cs"/>
              </a:defRPr>
            </a:lvl1pPr>
          </a:lstStyle>
          <a:p>
            <a:pPr algn="ctr"/>
            <a:r>
              <a:rPr lang="en-IN" b="1" cap="small" dirty="0" smtClean="0">
                <a:solidFill>
                  <a:srgbClr val="003300"/>
                </a:solidFill>
              </a:rPr>
              <a:t>AOP Proxy</a:t>
            </a:r>
            <a:endParaRPr lang="en-IN" dirty="0"/>
          </a:p>
        </p:txBody>
      </p:sp>
      <p:sp>
        <p:nvSpPr>
          <p:cNvPr id="2" name="TextBox 1"/>
          <p:cNvSpPr txBox="1"/>
          <p:nvPr/>
        </p:nvSpPr>
        <p:spPr>
          <a:xfrm>
            <a:off x="683568" y="809707"/>
            <a:ext cx="8280920" cy="4401205"/>
          </a:xfrm>
          <a:prstGeom prst="rect">
            <a:avLst/>
          </a:prstGeom>
          <a:noFill/>
        </p:spPr>
        <p:txBody>
          <a:bodyPr wrap="square" rtlCol="0">
            <a:spAutoFit/>
          </a:bodyPr>
          <a:lstStyle/>
          <a:p>
            <a:r>
              <a:rPr lang="en-US" sz="1400" b="1" dirty="0"/>
              <a:t>Interface -&gt; </a:t>
            </a:r>
            <a:r>
              <a:rPr lang="en-IN" sz="1400" dirty="0"/>
              <a:t> </a:t>
            </a:r>
            <a:r>
              <a:rPr lang="en-IN" sz="1400" b="1" dirty="0"/>
              <a:t>JDK dynamic proxies </a:t>
            </a:r>
            <a:r>
              <a:rPr lang="en-IN" sz="1400" dirty="0"/>
              <a:t>are used and Spring uses the JDK’s </a:t>
            </a:r>
            <a:r>
              <a:rPr lang="en-IN" sz="1400" dirty="0" err="1"/>
              <a:t>java.lang.reflect.Proxy</a:t>
            </a:r>
            <a:r>
              <a:rPr lang="en-IN" sz="1400" dirty="0"/>
              <a:t> class to generate new dynamic proxy class which implements the interfaces of the target object</a:t>
            </a:r>
            <a:r>
              <a:rPr lang="en-IN" sz="1400" dirty="0" smtClean="0"/>
              <a:t>.</a:t>
            </a:r>
          </a:p>
          <a:p>
            <a:endParaRPr lang="en-IN" sz="1400" dirty="0"/>
          </a:p>
          <a:p>
            <a:r>
              <a:rPr lang="en-US" sz="1400" b="1" dirty="0"/>
              <a:t>No Interface -&gt; </a:t>
            </a:r>
            <a:r>
              <a:rPr lang="en-IN" sz="1400" dirty="0"/>
              <a:t>If Target object does not implement any interface then </a:t>
            </a:r>
            <a:r>
              <a:rPr lang="en-IN" sz="1400" b="1" dirty="0"/>
              <a:t>CGLIB proxies </a:t>
            </a:r>
            <a:r>
              <a:rPr lang="en-IN" sz="1400" dirty="0"/>
              <a:t>are used. Using CGLIB Spring generates a subclass of the target class and binds the advices and finally propagates method call to target class</a:t>
            </a:r>
          </a:p>
          <a:p>
            <a:endParaRPr lang="en-US" sz="1400" dirty="0" smtClean="0"/>
          </a:p>
          <a:p>
            <a:endParaRPr lang="en-US" sz="1400" dirty="0"/>
          </a:p>
          <a:p>
            <a:r>
              <a:rPr lang="en-IN" sz="1400" b="1" dirty="0"/>
              <a:t>JDK proxies versus CGLIB proxies </a:t>
            </a:r>
            <a:r>
              <a:rPr lang="en-IN" sz="1400" b="1" dirty="0" smtClean="0"/>
              <a:t>:</a:t>
            </a:r>
          </a:p>
          <a:p>
            <a:pPr marL="285750" indent="-285750">
              <a:buFont typeface="Wingdings" panose="05000000000000000000" pitchFamily="2" charset="2"/>
              <a:buChar char="ü"/>
            </a:pPr>
            <a:endParaRPr lang="en-IN" sz="1400" b="1" dirty="0"/>
          </a:p>
          <a:p>
            <a:pPr marL="285750" indent="-285750">
              <a:buFont typeface="Wingdings" panose="05000000000000000000" pitchFamily="2" charset="2"/>
              <a:buChar char="ü"/>
            </a:pPr>
            <a:r>
              <a:rPr lang="en-IN" sz="1400" dirty="0" smtClean="0"/>
              <a:t>Using </a:t>
            </a:r>
            <a:r>
              <a:rPr lang="en-IN" sz="1400" dirty="0"/>
              <a:t>CGLIB has a limitation that methods marked as final in target class can’t be advised as final methods can’t be overridden (CGLIB creates a subclass of target class at runtime) but this limitation disappears in case of using JDK dynamic proxies.</a:t>
            </a:r>
          </a:p>
          <a:p>
            <a:endParaRPr lang="en-IN" sz="1400" dirty="0"/>
          </a:p>
          <a:p>
            <a:pPr marL="285750" indent="-285750">
              <a:buFont typeface="Wingdings" panose="05000000000000000000" pitchFamily="2" charset="2"/>
              <a:buChar char="ü"/>
            </a:pPr>
            <a:r>
              <a:rPr lang="en-IN" sz="1400" dirty="0"/>
              <a:t>Using CGLIB is favoured when dealing with legacy code where target classes do not implement any interfaces.</a:t>
            </a:r>
          </a:p>
          <a:p>
            <a:endParaRPr lang="en-IN" sz="1400" dirty="0"/>
          </a:p>
          <a:p>
            <a:pPr marL="285750" indent="-285750">
              <a:buFont typeface="Wingdings" panose="05000000000000000000" pitchFamily="2" charset="2"/>
              <a:buChar char="ü"/>
            </a:pPr>
            <a:r>
              <a:rPr lang="en-IN" sz="1400" dirty="0"/>
              <a:t>JDK proxy mechanism leads to loosely coupled application because interfaces of target class are used in generating proxies. JDK dynamic proxies are </a:t>
            </a:r>
            <a:r>
              <a:rPr lang="en-IN" sz="1400" dirty="0" smtClean="0"/>
              <a:t>favoured </a:t>
            </a:r>
            <a:r>
              <a:rPr lang="en-IN" sz="1400" dirty="0"/>
              <a:t>over CGLIB</a:t>
            </a:r>
            <a:r>
              <a:rPr lang="en-IN" sz="1400" dirty="0" smtClean="0"/>
              <a:t>.</a:t>
            </a:r>
          </a:p>
          <a:p>
            <a:pPr marL="285750" indent="-285750">
              <a:buFont typeface="Wingdings" panose="05000000000000000000" pitchFamily="2" charset="2"/>
              <a:buChar char="ü"/>
            </a:pPr>
            <a:endParaRPr lang="en-IN" sz="1400" dirty="0"/>
          </a:p>
        </p:txBody>
      </p:sp>
    </p:spTree>
    <p:extLst>
      <p:ext uri="{BB962C8B-B14F-4D97-AF65-F5344CB8AC3E}">
        <p14:creationId xmlns:p14="http://schemas.microsoft.com/office/powerpoint/2010/main" val="35070990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a:xfrm>
            <a:off x="-40944" y="-10236"/>
            <a:ext cx="9144000" cy="832489"/>
          </a:xfrm>
          <a:prstGeom prst="rect">
            <a:avLst/>
          </a:prstGeom>
        </p:spPr>
        <p:txBody>
          <a:bodyPr vert="horz" lIns="91440" tIns="45720" rIns="91440" bIns="45720" rtlCol="0" anchor="ctr">
            <a:normAutofit/>
          </a:bodyPr>
          <a:lstStyle>
            <a:lvl1pPr algn="l" defTabSz="914400" rtl="0" eaLnBrk="1" latinLnBrk="0" hangingPunct="1">
              <a:spcBef>
                <a:spcPct val="0"/>
              </a:spcBef>
              <a:buNone/>
              <a:defRPr lang="en-US" sz="4400" kern="1200" dirty="0" smtClean="0">
                <a:solidFill>
                  <a:schemeClr val="tx1"/>
                </a:solidFill>
                <a:latin typeface="+mj-lt"/>
                <a:ea typeface="+mj-ea"/>
                <a:cs typeface="+mj-cs"/>
              </a:defRPr>
            </a:lvl1pPr>
          </a:lstStyle>
          <a:p>
            <a:pPr algn="ctr"/>
            <a:r>
              <a:rPr lang="en-IN" b="1" cap="small" dirty="0" smtClean="0">
                <a:solidFill>
                  <a:srgbClr val="003300"/>
                </a:solidFill>
              </a:rPr>
              <a:t>AOP Terminology</a:t>
            </a:r>
            <a:endParaRPr lang="en-IN" dirty="0"/>
          </a:p>
        </p:txBody>
      </p:sp>
      <p:pic>
        <p:nvPicPr>
          <p:cNvPr id="1026" name="Picture 2" descr="http://thecafetechno.com/wp-content/uploads/2012/02/aop12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704825"/>
            <a:ext cx="6341644" cy="431541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7170104" y="822253"/>
            <a:ext cx="2051719" cy="3046988"/>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sz="1600" dirty="0"/>
              <a:t>When we weave</a:t>
            </a:r>
            <a:r>
              <a:rPr lang="en-US" sz="1600" dirty="0" smtClean="0"/>
              <a:t>,</a:t>
            </a:r>
          </a:p>
          <a:p>
            <a:r>
              <a:rPr lang="en-US" sz="1600" dirty="0" smtClean="0"/>
              <a:t> </a:t>
            </a:r>
          </a:p>
          <a:p>
            <a:r>
              <a:rPr lang="en-US" sz="1600" dirty="0" smtClean="0"/>
              <a:t>advice </a:t>
            </a:r>
            <a:r>
              <a:rPr lang="en-US" sz="1600" dirty="0"/>
              <a:t>of an </a:t>
            </a:r>
            <a:r>
              <a:rPr lang="en-US" sz="1600" dirty="0" smtClean="0"/>
              <a:t>aspect</a:t>
            </a:r>
          </a:p>
          <a:p>
            <a:r>
              <a:rPr lang="en-US" sz="1600" dirty="0" smtClean="0"/>
              <a:t> </a:t>
            </a:r>
          </a:p>
          <a:p>
            <a:r>
              <a:rPr lang="en-US" sz="1600" dirty="0" smtClean="0"/>
              <a:t>to </a:t>
            </a:r>
            <a:r>
              <a:rPr lang="en-US" sz="1600" dirty="0"/>
              <a:t>the </a:t>
            </a:r>
            <a:r>
              <a:rPr lang="en-US" sz="1600" dirty="0" err="1"/>
              <a:t>pointcuts</a:t>
            </a:r>
            <a:r>
              <a:rPr lang="en-US" sz="1600" dirty="0"/>
              <a:t> </a:t>
            </a:r>
            <a:endParaRPr lang="en-US" sz="1600" dirty="0" smtClean="0"/>
          </a:p>
          <a:p>
            <a:r>
              <a:rPr lang="en-US" sz="1600" dirty="0" smtClean="0"/>
              <a:t>of </a:t>
            </a:r>
            <a:r>
              <a:rPr lang="en-US" sz="1600" dirty="0"/>
              <a:t>a </a:t>
            </a:r>
            <a:r>
              <a:rPr lang="en-US" sz="1600" dirty="0" err="1" smtClean="0"/>
              <a:t>joinpoint</a:t>
            </a:r>
            <a:r>
              <a:rPr lang="en-US" sz="1600" dirty="0" smtClean="0"/>
              <a:t>( expression)</a:t>
            </a:r>
          </a:p>
          <a:p>
            <a:endParaRPr lang="en-US" sz="1600" dirty="0" smtClean="0"/>
          </a:p>
          <a:p>
            <a:r>
              <a:rPr lang="en-US" sz="1600" dirty="0" smtClean="0"/>
              <a:t>to </a:t>
            </a:r>
            <a:r>
              <a:rPr lang="en-US" sz="1600" dirty="0"/>
              <a:t>a target object</a:t>
            </a:r>
            <a:r>
              <a:rPr lang="en-US" sz="1600" dirty="0" smtClean="0"/>
              <a:t>,</a:t>
            </a:r>
          </a:p>
          <a:p>
            <a:endParaRPr lang="en-US" sz="1600" dirty="0" smtClean="0"/>
          </a:p>
          <a:p>
            <a:r>
              <a:rPr lang="en-US" sz="1600" dirty="0" smtClean="0"/>
              <a:t> it </a:t>
            </a:r>
            <a:r>
              <a:rPr lang="en-US" sz="1600" dirty="0"/>
              <a:t>becomes proxy(advised object)</a:t>
            </a:r>
          </a:p>
        </p:txBody>
      </p:sp>
    </p:spTree>
    <p:extLst>
      <p:ext uri="{BB962C8B-B14F-4D97-AF65-F5344CB8AC3E}">
        <p14:creationId xmlns:p14="http://schemas.microsoft.com/office/powerpoint/2010/main" val="37565840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a:xfrm>
            <a:off x="-40944" y="-10235"/>
            <a:ext cx="9144000" cy="637770"/>
          </a:xfrm>
          <a:prstGeom prst="rect">
            <a:avLst/>
          </a:prstGeom>
        </p:spPr>
        <p:txBody>
          <a:bodyPr vert="horz" lIns="91440" tIns="45720" rIns="91440" bIns="45720" rtlCol="0" anchor="ctr">
            <a:normAutofit fontScale="92500" lnSpcReduction="20000"/>
          </a:bodyPr>
          <a:lstStyle>
            <a:lvl1pPr algn="l" defTabSz="914400" rtl="0" eaLnBrk="1" latinLnBrk="0" hangingPunct="1">
              <a:spcBef>
                <a:spcPct val="0"/>
              </a:spcBef>
              <a:buNone/>
              <a:defRPr lang="en-US" sz="4400" kern="1200" dirty="0" smtClean="0">
                <a:solidFill>
                  <a:schemeClr val="tx1"/>
                </a:solidFill>
                <a:latin typeface="+mj-lt"/>
                <a:ea typeface="+mj-ea"/>
                <a:cs typeface="+mj-cs"/>
              </a:defRPr>
            </a:lvl1pPr>
          </a:lstStyle>
          <a:p>
            <a:pPr algn="ctr"/>
            <a:r>
              <a:rPr lang="en-IN" b="1" cap="small" dirty="0" smtClean="0">
                <a:solidFill>
                  <a:srgbClr val="003300"/>
                </a:solidFill>
              </a:rPr>
              <a:t>AOP Terminologies</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042592162"/>
              </p:ext>
            </p:extLst>
          </p:nvPr>
        </p:nvGraphicFramePr>
        <p:xfrm>
          <a:off x="827584" y="735546"/>
          <a:ext cx="8275472" cy="3867678"/>
        </p:xfrm>
        <a:graphic>
          <a:graphicData uri="http://schemas.openxmlformats.org/drawingml/2006/table">
            <a:tbl>
              <a:tblPr/>
              <a:tblGrid>
                <a:gridCol w="2736304"/>
                <a:gridCol w="5539168"/>
              </a:tblGrid>
              <a:tr h="262491">
                <a:tc>
                  <a:txBody>
                    <a:bodyPr/>
                    <a:lstStyle/>
                    <a:p>
                      <a:pPr algn="ctr"/>
                      <a:r>
                        <a:rPr lang="en-IN" sz="1500" b="1" dirty="0" smtClean="0">
                          <a:effectLst/>
                        </a:rPr>
                        <a:t> Terms</a:t>
                      </a:r>
                      <a:endParaRPr lang="en-IN" sz="1500" b="1" dirty="0">
                        <a:effectLst/>
                      </a:endParaRPr>
                    </a:p>
                  </a:txBody>
                  <a:tcPr marL="22594" marR="22594" marT="16946" marB="16946">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EEEEEE"/>
                    </a:solidFill>
                  </a:tcPr>
                </a:tc>
                <a:tc>
                  <a:txBody>
                    <a:bodyPr/>
                    <a:lstStyle/>
                    <a:p>
                      <a:pPr algn="ctr"/>
                      <a:r>
                        <a:rPr lang="en-IN" sz="1500" b="1" dirty="0">
                          <a:effectLst/>
                        </a:rPr>
                        <a:t>Description</a:t>
                      </a:r>
                    </a:p>
                  </a:txBody>
                  <a:tcPr marL="22594" marR="22594" marT="16946" marB="16946">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EEEEEE"/>
                    </a:solidFill>
                  </a:tcPr>
                </a:tc>
              </a:tr>
              <a:tr h="671060">
                <a:tc>
                  <a:txBody>
                    <a:bodyPr/>
                    <a:lstStyle/>
                    <a:p>
                      <a:r>
                        <a:rPr lang="en-IN" sz="1500" b="1" dirty="0">
                          <a:effectLst/>
                        </a:rPr>
                        <a:t>Aspect</a:t>
                      </a:r>
                    </a:p>
                  </a:txBody>
                  <a:tcPr marL="22594" marR="22594" marT="16946" marB="16946">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IN" sz="1100" b="0" dirty="0">
                          <a:effectLst/>
                        </a:rPr>
                        <a:t>A module which has a set of APIs providing cross-cutting requirements. For example, a logging module would be called AOP aspect for logging. An application can have any number of aspects depending on the requirement.</a:t>
                      </a:r>
                    </a:p>
                  </a:txBody>
                  <a:tcPr marL="22594" marR="22594" marT="16946" marB="16946">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r h="671060">
                <a:tc>
                  <a:txBody>
                    <a:bodyPr/>
                    <a:lstStyle/>
                    <a:p>
                      <a:r>
                        <a:rPr lang="en-IN" sz="1500" b="1" dirty="0">
                          <a:effectLst/>
                        </a:rPr>
                        <a:t>Join </a:t>
                      </a:r>
                      <a:r>
                        <a:rPr lang="en-IN" sz="1500" b="1" dirty="0" smtClean="0">
                          <a:effectLst/>
                        </a:rPr>
                        <a:t>point (Where)</a:t>
                      </a:r>
                      <a:endParaRPr lang="en-IN" sz="1500" b="1" dirty="0">
                        <a:effectLst/>
                      </a:endParaRPr>
                    </a:p>
                  </a:txBody>
                  <a:tcPr marL="22594" marR="22594" marT="16946" marB="16946">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IN" sz="1100" b="0" dirty="0">
                          <a:effectLst/>
                        </a:rPr>
                        <a:t>This represents a point in your application where you can plug-in AOP aspect. You can also say, it is the actual place in the application where an action will be taken using Spring AOP framework.</a:t>
                      </a:r>
                    </a:p>
                  </a:txBody>
                  <a:tcPr marL="22594" marR="22594" marT="16946" marB="16946">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r h="565039">
                <a:tc>
                  <a:txBody>
                    <a:bodyPr/>
                    <a:lstStyle/>
                    <a:p>
                      <a:r>
                        <a:rPr lang="en-IN" sz="1500" b="1" dirty="0" smtClean="0">
                          <a:effectLst/>
                        </a:rPr>
                        <a:t>Advice</a:t>
                      </a:r>
                    </a:p>
                    <a:p>
                      <a:r>
                        <a:rPr lang="en-IN" sz="1500" b="1" dirty="0" smtClean="0">
                          <a:effectLst/>
                        </a:rPr>
                        <a:t>(How-</a:t>
                      </a:r>
                      <a:r>
                        <a:rPr lang="en-IN" sz="1500" b="1" baseline="0" dirty="0" smtClean="0">
                          <a:effectLst/>
                        </a:rPr>
                        <a:t> Aspect code</a:t>
                      </a:r>
                      <a:r>
                        <a:rPr lang="en-IN" sz="1500" b="1" dirty="0" smtClean="0">
                          <a:effectLst/>
                        </a:rPr>
                        <a:t>)</a:t>
                      </a:r>
                      <a:endParaRPr lang="en-IN" sz="1500" b="1" dirty="0">
                        <a:effectLst/>
                      </a:endParaRPr>
                    </a:p>
                  </a:txBody>
                  <a:tcPr marL="22594" marR="22594" marT="16946" marB="16946">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IN" sz="1100" b="0" dirty="0">
                          <a:effectLst/>
                        </a:rPr>
                        <a:t>This is the actual action to be taken either before or after the method execution. This is actual piece of code that is invoked during program execution by Spring AOP framework.</a:t>
                      </a:r>
                    </a:p>
                  </a:txBody>
                  <a:tcPr marL="22594" marR="22594" marT="16946" marB="16946">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r h="565039">
                <a:tc>
                  <a:txBody>
                    <a:bodyPr/>
                    <a:lstStyle/>
                    <a:p>
                      <a:r>
                        <a:rPr lang="en-IN" sz="1500" b="1" dirty="0" err="1" smtClean="0">
                          <a:effectLst/>
                        </a:rPr>
                        <a:t>Pointcut</a:t>
                      </a:r>
                      <a:r>
                        <a:rPr lang="en-IN" sz="1500" b="1" dirty="0" smtClean="0">
                          <a:effectLst/>
                        </a:rPr>
                        <a:t>(Collection of JP)</a:t>
                      </a:r>
                      <a:endParaRPr lang="en-IN" sz="1500" b="1" dirty="0">
                        <a:effectLst/>
                      </a:endParaRPr>
                    </a:p>
                  </a:txBody>
                  <a:tcPr marL="22594" marR="22594" marT="16946" marB="16946">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IN" sz="1100" b="0" dirty="0">
                          <a:effectLst/>
                        </a:rPr>
                        <a:t>This is a set of one or more </a:t>
                      </a:r>
                      <a:r>
                        <a:rPr lang="en-IN" sz="1100" b="0" dirty="0" err="1">
                          <a:effectLst/>
                        </a:rPr>
                        <a:t>joinpoints</a:t>
                      </a:r>
                      <a:r>
                        <a:rPr lang="en-IN" sz="1100" b="0" dirty="0">
                          <a:effectLst/>
                        </a:rPr>
                        <a:t> where an advice should be executed. You can specify </a:t>
                      </a:r>
                      <a:r>
                        <a:rPr lang="en-IN" sz="1100" b="0" dirty="0" err="1">
                          <a:effectLst/>
                        </a:rPr>
                        <a:t>pointcuts</a:t>
                      </a:r>
                      <a:r>
                        <a:rPr lang="en-IN" sz="1100" b="0" dirty="0">
                          <a:effectLst/>
                        </a:rPr>
                        <a:t> using expressions or patterns as we will see in our AOP examples.</a:t>
                      </a:r>
                    </a:p>
                  </a:txBody>
                  <a:tcPr marL="22594" marR="22594" marT="16946" marB="16946">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r h="459017">
                <a:tc>
                  <a:txBody>
                    <a:bodyPr/>
                    <a:lstStyle/>
                    <a:p>
                      <a:r>
                        <a:rPr lang="en-IN" sz="1500" b="1" dirty="0">
                          <a:effectLst/>
                        </a:rPr>
                        <a:t>Target object</a:t>
                      </a:r>
                    </a:p>
                  </a:txBody>
                  <a:tcPr marL="22594" marR="22594" marT="16946" marB="16946">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IN" sz="1100" b="0" dirty="0">
                          <a:effectLst/>
                        </a:rPr>
                        <a:t>The object being advised by one or more aspects, this object will always be a </a:t>
                      </a:r>
                      <a:r>
                        <a:rPr lang="en-IN" sz="1100" b="0" dirty="0" err="1">
                          <a:effectLst/>
                        </a:rPr>
                        <a:t>proxied</a:t>
                      </a:r>
                      <a:r>
                        <a:rPr lang="en-IN" sz="1100" b="0" dirty="0">
                          <a:effectLst/>
                        </a:rPr>
                        <a:t> object. Also referred to as the advised object.</a:t>
                      </a:r>
                    </a:p>
                  </a:txBody>
                  <a:tcPr marL="22594" marR="22594" marT="16946" marB="16946">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r h="673971">
                <a:tc>
                  <a:txBody>
                    <a:bodyPr/>
                    <a:lstStyle/>
                    <a:p>
                      <a:r>
                        <a:rPr lang="en-IN" sz="1500" b="1" dirty="0">
                          <a:effectLst/>
                        </a:rPr>
                        <a:t>Weaving</a:t>
                      </a:r>
                    </a:p>
                  </a:txBody>
                  <a:tcPr marL="22594" marR="22594" marT="16946" marB="16946">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IN" sz="1100" b="0" i="0" kern="1200" dirty="0" smtClean="0">
                          <a:solidFill>
                            <a:schemeClr val="tx1"/>
                          </a:solidFill>
                          <a:effectLst/>
                          <a:latin typeface="+mn-lt"/>
                          <a:ea typeface="+mn-ea"/>
                          <a:cs typeface="+mn-cs"/>
                        </a:rPr>
                        <a:t>Linking aspects with other application types or objects to create an advised object. This can be done at compile time (using the </a:t>
                      </a:r>
                      <a:r>
                        <a:rPr lang="en-IN" sz="1100" b="0" i="0" kern="1200" dirty="0" err="1" smtClean="0">
                          <a:solidFill>
                            <a:schemeClr val="tx1"/>
                          </a:solidFill>
                          <a:effectLst/>
                          <a:latin typeface="+mn-lt"/>
                          <a:ea typeface="+mn-ea"/>
                          <a:cs typeface="+mn-cs"/>
                        </a:rPr>
                        <a:t>AspectJ</a:t>
                      </a:r>
                      <a:r>
                        <a:rPr lang="en-IN" sz="1100" b="0" i="0" kern="1200" dirty="0" smtClean="0">
                          <a:solidFill>
                            <a:schemeClr val="tx1"/>
                          </a:solidFill>
                          <a:effectLst/>
                          <a:latin typeface="+mn-lt"/>
                          <a:ea typeface="+mn-ea"/>
                          <a:cs typeface="+mn-cs"/>
                        </a:rPr>
                        <a:t> compiler, for example), load time, or at runtime. Spring AOP, like other pure Java AOP frameworks, performs weaving at runtime.</a:t>
                      </a:r>
                      <a:endParaRPr lang="en-IN" sz="900" b="0" dirty="0">
                        <a:effectLst/>
                      </a:endParaRPr>
                    </a:p>
                  </a:txBody>
                  <a:tcPr marL="22594" marR="22594" marT="16946" marB="16946">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bl>
          </a:graphicData>
        </a:graphic>
      </p:graphicFrame>
      <p:sp>
        <p:nvSpPr>
          <p:cNvPr id="3" name="Rectangle 2"/>
          <p:cNvSpPr/>
          <p:nvPr/>
        </p:nvSpPr>
        <p:spPr>
          <a:xfrm>
            <a:off x="5417560" y="4587974"/>
            <a:ext cx="3685496" cy="461665"/>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12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com.springtraining.springaop3.annotatedpointcut</a:t>
            </a:r>
          </a:p>
          <a:p>
            <a:pPr algn="ctr"/>
            <a:r>
              <a:rPr lang="en-US" sz="12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com.springtraining.springaop4.annotatedpointcut</a:t>
            </a:r>
            <a:endParaRPr lang="en-IN" sz="12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val="80655593"/>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a:xfrm>
            <a:off x="-40944" y="-10236"/>
            <a:ext cx="9144000" cy="832489"/>
          </a:xfrm>
          <a:prstGeom prst="rect">
            <a:avLst/>
          </a:prstGeom>
        </p:spPr>
        <p:txBody>
          <a:bodyPr vert="horz" lIns="91440" tIns="45720" rIns="91440" bIns="45720" rtlCol="0" anchor="ctr">
            <a:normAutofit/>
          </a:bodyPr>
          <a:lstStyle>
            <a:lvl1pPr algn="l" defTabSz="914400" rtl="0" eaLnBrk="1" latinLnBrk="0" hangingPunct="1">
              <a:spcBef>
                <a:spcPct val="0"/>
              </a:spcBef>
              <a:buNone/>
              <a:defRPr lang="en-US" sz="4400" kern="1200" dirty="0" smtClean="0">
                <a:solidFill>
                  <a:schemeClr val="tx1"/>
                </a:solidFill>
                <a:latin typeface="+mj-lt"/>
                <a:ea typeface="+mj-ea"/>
                <a:cs typeface="+mj-cs"/>
              </a:defRPr>
            </a:lvl1pPr>
          </a:lstStyle>
          <a:p>
            <a:pPr algn="ctr"/>
            <a:r>
              <a:rPr lang="en-IN" b="1" cap="small" dirty="0" smtClean="0">
                <a:solidFill>
                  <a:srgbClr val="003300"/>
                </a:solidFill>
              </a:rPr>
              <a:t>AOP Terminologies</a:t>
            </a:r>
            <a:endParaRPr lang="en-IN" dirty="0"/>
          </a:p>
        </p:txBody>
      </p:sp>
      <p:pic>
        <p:nvPicPr>
          <p:cNvPr id="6146" name="Picture 2" descr="http://www.solutionhacker.com/wp-content/uploads/2007/06/aop.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3" y="822252"/>
            <a:ext cx="7839923" cy="4017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0743483"/>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a:xfrm>
            <a:off x="-40944" y="-10236"/>
            <a:ext cx="9144000" cy="832489"/>
          </a:xfrm>
          <a:prstGeom prst="rect">
            <a:avLst/>
          </a:prstGeom>
        </p:spPr>
        <p:txBody>
          <a:bodyPr vert="horz" lIns="91440" tIns="45720" rIns="91440" bIns="45720" rtlCol="0" anchor="ctr">
            <a:normAutofit/>
          </a:bodyPr>
          <a:lstStyle>
            <a:lvl1pPr algn="l" defTabSz="914400" rtl="0" eaLnBrk="1" latinLnBrk="0" hangingPunct="1">
              <a:spcBef>
                <a:spcPct val="0"/>
              </a:spcBef>
              <a:buNone/>
              <a:defRPr lang="en-US" sz="4400" kern="1200" dirty="0" smtClean="0">
                <a:solidFill>
                  <a:schemeClr val="tx1"/>
                </a:solidFill>
                <a:latin typeface="+mj-lt"/>
                <a:ea typeface="+mj-ea"/>
                <a:cs typeface="+mj-cs"/>
              </a:defRPr>
            </a:lvl1pPr>
          </a:lstStyle>
          <a:p>
            <a:pPr algn="ctr"/>
            <a:r>
              <a:rPr lang="en-IN" b="1" cap="small" dirty="0" smtClean="0">
                <a:solidFill>
                  <a:srgbClr val="003300"/>
                </a:solidFill>
              </a:rPr>
              <a:t>AOP -  Types of Advice </a:t>
            </a:r>
            <a:endParaRPr lang="en-IN" dirty="0"/>
          </a:p>
        </p:txBody>
      </p:sp>
      <p:graphicFrame>
        <p:nvGraphicFramePr>
          <p:cNvPr id="3" name="Table 2"/>
          <p:cNvGraphicFramePr>
            <a:graphicFrameLocks noGrp="1"/>
          </p:cNvGraphicFramePr>
          <p:nvPr>
            <p:extLst>
              <p:ext uri="{D42A27DB-BD31-4B8C-83A1-F6EECF244321}">
                <p14:modId xmlns:p14="http://schemas.microsoft.com/office/powerpoint/2010/main" val="7990877"/>
              </p:ext>
            </p:extLst>
          </p:nvPr>
        </p:nvGraphicFramePr>
        <p:xfrm>
          <a:off x="1403648" y="822253"/>
          <a:ext cx="7200800" cy="4125762"/>
        </p:xfrm>
        <a:graphic>
          <a:graphicData uri="http://schemas.openxmlformats.org/drawingml/2006/table">
            <a:tbl>
              <a:tblPr/>
              <a:tblGrid>
                <a:gridCol w="1658756"/>
                <a:gridCol w="5542044"/>
              </a:tblGrid>
              <a:tr h="424840">
                <a:tc>
                  <a:txBody>
                    <a:bodyPr/>
                    <a:lstStyle/>
                    <a:p>
                      <a:pPr algn="l"/>
                      <a:r>
                        <a:rPr lang="en-IN" sz="1400" b="1" dirty="0">
                          <a:effectLst/>
                        </a:rPr>
                        <a:t>Advice</a:t>
                      </a:r>
                    </a:p>
                  </a:txBody>
                  <a:tcPr marL="47625" marR="47625" marT="35719" marB="35719">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EEEEEE"/>
                    </a:solidFill>
                  </a:tcPr>
                </a:tc>
                <a:tc>
                  <a:txBody>
                    <a:bodyPr/>
                    <a:lstStyle/>
                    <a:p>
                      <a:pPr algn="l"/>
                      <a:r>
                        <a:rPr lang="en-IN" sz="1400" b="1" dirty="0">
                          <a:effectLst/>
                        </a:rPr>
                        <a:t>Description</a:t>
                      </a:r>
                    </a:p>
                  </a:txBody>
                  <a:tcPr marL="47625" marR="47625" marT="35719" marB="35719">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EEEEEE"/>
                    </a:solidFill>
                  </a:tcPr>
                </a:tc>
              </a:tr>
              <a:tr h="424840">
                <a:tc>
                  <a:txBody>
                    <a:bodyPr/>
                    <a:lstStyle/>
                    <a:p>
                      <a:r>
                        <a:rPr lang="en-IN" sz="1400" b="1" i="0" dirty="0">
                          <a:effectLst/>
                        </a:rPr>
                        <a:t>before</a:t>
                      </a:r>
                    </a:p>
                  </a:txBody>
                  <a:tcPr marL="47625" marR="47625" marT="35719" marB="35719">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IN" sz="1400">
                          <a:effectLst/>
                        </a:rPr>
                        <a:t>Run advice before the a method execution.</a:t>
                      </a:r>
                    </a:p>
                  </a:txBody>
                  <a:tcPr marL="47625" marR="47625" marT="35719" marB="35719">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r h="740184">
                <a:tc>
                  <a:txBody>
                    <a:bodyPr/>
                    <a:lstStyle/>
                    <a:p>
                      <a:r>
                        <a:rPr lang="en-IN" sz="1400" b="1" i="0" dirty="0">
                          <a:effectLst/>
                        </a:rPr>
                        <a:t>after</a:t>
                      </a:r>
                    </a:p>
                  </a:txBody>
                  <a:tcPr marL="47625" marR="47625" marT="35719" marB="35719">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IN" sz="1400">
                          <a:effectLst/>
                        </a:rPr>
                        <a:t>Run advice after the a method execution regardless of its outcome.</a:t>
                      </a:r>
                    </a:p>
                  </a:txBody>
                  <a:tcPr marL="47625" marR="47625" marT="35719" marB="35719">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r h="740184">
                <a:tc>
                  <a:txBody>
                    <a:bodyPr/>
                    <a:lstStyle/>
                    <a:p>
                      <a:r>
                        <a:rPr lang="en-IN" sz="1400" b="1" i="0" dirty="0">
                          <a:effectLst/>
                        </a:rPr>
                        <a:t>after-returning</a:t>
                      </a:r>
                    </a:p>
                  </a:txBody>
                  <a:tcPr marL="47625" marR="47625" marT="35719" marB="35719">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IN" sz="1400" dirty="0">
                          <a:effectLst/>
                        </a:rPr>
                        <a:t>Run advice after </a:t>
                      </a:r>
                      <a:r>
                        <a:rPr lang="en-IN" sz="1400" dirty="0" smtClean="0">
                          <a:effectLst/>
                        </a:rPr>
                        <a:t>a </a:t>
                      </a:r>
                      <a:r>
                        <a:rPr lang="en-IN" sz="1400" dirty="0">
                          <a:effectLst/>
                        </a:rPr>
                        <a:t>method execution only if method completes successfully.</a:t>
                      </a:r>
                    </a:p>
                  </a:txBody>
                  <a:tcPr marL="47625" marR="47625" marT="35719" marB="35719">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r h="1055530">
                <a:tc>
                  <a:txBody>
                    <a:bodyPr/>
                    <a:lstStyle/>
                    <a:p>
                      <a:r>
                        <a:rPr lang="en-IN" sz="1400" b="1" i="0" dirty="0">
                          <a:effectLst/>
                        </a:rPr>
                        <a:t>after-throwing</a:t>
                      </a:r>
                    </a:p>
                  </a:txBody>
                  <a:tcPr marL="47625" marR="47625" marT="35719" marB="35719">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IN" sz="1400">
                          <a:effectLst/>
                        </a:rPr>
                        <a:t>Run advice after the a method execution only if method exits by throwing an exception.</a:t>
                      </a:r>
                    </a:p>
                  </a:txBody>
                  <a:tcPr marL="47625" marR="47625" marT="35719" marB="35719">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r h="740184">
                <a:tc>
                  <a:txBody>
                    <a:bodyPr/>
                    <a:lstStyle/>
                    <a:p>
                      <a:r>
                        <a:rPr lang="en-IN" sz="1400" b="1" i="0" dirty="0">
                          <a:effectLst/>
                        </a:rPr>
                        <a:t>around</a:t>
                      </a:r>
                    </a:p>
                  </a:txBody>
                  <a:tcPr marL="47625" marR="47625" marT="35719" marB="35719">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IN" sz="1400" dirty="0">
                          <a:effectLst/>
                        </a:rPr>
                        <a:t>Run advice before and after the advised method is invoked.</a:t>
                      </a:r>
                    </a:p>
                  </a:txBody>
                  <a:tcPr marL="47625" marR="47625" marT="35719" marB="35719">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bl>
          </a:graphicData>
        </a:graphic>
      </p:graphicFrame>
      <p:sp>
        <p:nvSpPr>
          <p:cNvPr id="7" name="Rectangle 6"/>
          <p:cNvSpPr/>
          <p:nvPr/>
        </p:nvSpPr>
        <p:spPr>
          <a:xfrm>
            <a:off x="6352495" y="4520213"/>
            <a:ext cx="2750561" cy="646331"/>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12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com.springtraining.springaop.types1</a:t>
            </a:r>
          </a:p>
          <a:p>
            <a:pPr algn="ctr"/>
            <a:r>
              <a:rPr lang="en-US" sz="12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com.springtraining.springaop.types2</a:t>
            </a:r>
          </a:p>
          <a:p>
            <a:pPr algn="ctr"/>
            <a:r>
              <a:rPr lang="en-US" sz="12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com.springtraining.springaop.types3</a:t>
            </a:r>
            <a:endParaRPr lang="en-IN" sz="12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val="2670720816"/>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a:xfrm>
            <a:off x="-40944" y="-10236"/>
            <a:ext cx="9144000" cy="832489"/>
          </a:xfrm>
          <a:prstGeom prst="rect">
            <a:avLst/>
          </a:prstGeom>
        </p:spPr>
        <p:txBody>
          <a:bodyPr vert="horz" lIns="91440" tIns="45720" rIns="91440" bIns="45720" rtlCol="0" anchor="ctr">
            <a:normAutofit/>
          </a:bodyPr>
          <a:lstStyle>
            <a:lvl1pPr algn="l" defTabSz="914400" rtl="0" eaLnBrk="1" latinLnBrk="0" hangingPunct="1">
              <a:spcBef>
                <a:spcPct val="0"/>
              </a:spcBef>
              <a:buNone/>
              <a:defRPr lang="en-US" sz="4400" kern="1200" dirty="0" smtClean="0">
                <a:solidFill>
                  <a:schemeClr val="tx1"/>
                </a:solidFill>
                <a:latin typeface="+mj-lt"/>
                <a:ea typeface="+mj-ea"/>
                <a:cs typeface="+mj-cs"/>
              </a:defRPr>
            </a:lvl1pPr>
          </a:lstStyle>
          <a:p>
            <a:pPr algn="ctr"/>
            <a:r>
              <a:rPr lang="en-IN" b="1" cap="small" dirty="0" smtClean="0">
                <a:solidFill>
                  <a:srgbClr val="003300"/>
                </a:solidFill>
              </a:rPr>
              <a:t>Spring AOP - </a:t>
            </a:r>
            <a:r>
              <a:rPr lang="en-IN" b="1" cap="small" dirty="0" err="1" smtClean="0">
                <a:solidFill>
                  <a:srgbClr val="003300"/>
                </a:solidFill>
              </a:rPr>
              <a:t>Misc</a:t>
            </a:r>
            <a:r>
              <a:rPr lang="en-IN" b="1" cap="small" dirty="0" smtClean="0">
                <a:solidFill>
                  <a:srgbClr val="003300"/>
                </a:solidFill>
              </a:rPr>
              <a:t> </a:t>
            </a:r>
            <a:endParaRPr lang="en-IN" dirty="0"/>
          </a:p>
        </p:txBody>
      </p:sp>
      <p:sp>
        <p:nvSpPr>
          <p:cNvPr id="2" name="TextBox 1"/>
          <p:cNvSpPr txBox="1"/>
          <p:nvPr/>
        </p:nvSpPr>
        <p:spPr>
          <a:xfrm>
            <a:off x="1043608" y="1024801"/>
            <a:ext cx="7920880" cy="3416320"/>
          </a:xfrm>
          <a:prstGeom prst="rect">
            <a:avLst/>
          </a:prstGeom>
          <a:noFill/>
        </p:spPr>
        <p:txBody>
          <a:bodyPr wrap="square" rtlCol="0">
            <a:spAutoFit/>
          </a:bodyPr>
          <a:lstStyle/>
          <a:p>
            <a:pPr marL="342900" indent="-342900">
              <a:buAutoNum type="arabicPeriod"/>
            </a:pPr>
            <a:r>
              <a:rPr lang="en-US" dirty="0" smtClean="0"/>
              <a:t>Wont work on final Methods in case of CGLIB </a:t>
            </a:r>
            <a:r>
              <a:rPr lang="en-US" dirty="0" err="1" smtClean="0"/>
              <a:t>proxying</a:t>
            </a:r>
            <a:r>
              <a:rPr lang="en-US" dirty="0" smtClean="0"/>
              <a:t> which isn't interface based.</a:t>
            </a:r>
          </a:p>
          <a:p>
            <a:pPr marL="342900" indent="-342900">
              <a:buAutoNum type="arabicPeriod"/>
            </a:pPr>
            <a:endParaRPr lang="en-US" dirty="0" smtClean="0"/>
          </a:p>
          <a:p>
            <a:pPr marL="342900" indent="-342900">
              <a:buAutoNum type="arabicPeriod"/>
            </a:pPr>
            <a:r>
              <a:rPr lang="en-US" dirty="0" smtClean="0"/>
              <a:t>Spring AOP is only meant for methods and not for fields.</a:t>
            </a:r>
          </a:p>
          <a:p>
            <a:pPr marL="342900" indent="-342900">
              <a:buAutoNum type="arabicPeriod"/>
            </a:pPr>
            <a:endParaRPr lang="en-US" dirty="0" smtClean="0"/>
          </a:p>
          <a:p>
            <a:pPr marL="342900" indent="-342900">
              <a:buAutoNum type="arabicPeriod"/>
            </a:pPr>
            <a:r>
              <a:rPr lang="en-IN" dirty="0" smtClean="0"/>
              <a:t>Spring </a:t>
            </a:r>
            <a:r>
              <a:rPr lang="en-IN" dirty="0"/>
              <a:t>AOP will never strive to compete with </a:t>
            </a:r>
            <a:r>
              <a:rPr lang="en-IN" dirty="0" err="1"/>
              <a:t>AspectJ</a:t>
            </a:r>
            <a:r>
              <a:rPr lang="en-IN" dirty="0"/>
              <a:t> to provide a comprehensive AOP </a:t>
            </a:r>
            <a:r>
              <a:rPr lang="en-IN" dirty="0" smtClean="0"/>
              <a:t>solution(although </a:t>
            </a:r>
            <a:r>
              <a:rPr lang="en-IN" dirty="0"/>
              <a:t>Spring AOP is quite </a:t>
            </a:r>
            <a:r>
              <a:rPr lang="en-IN" dirty="0" smtClean="0"/>
              <a:t>capable). </a:t>
            </a:r>
          </a:p>
          <a:p>
            <a:pPr marL="342900" indent="-342900">
              <a:buAutoNum type="arabicPeriod"/>
            </a:pPr>
            <a:endParaRPr lang="en-US" dirty="0"/>
          </a:p>
          <a:p>
            <a:pPr marL="342900" indent="-342900">
              <a:buAutoNum type="arabicPeriod"/>
            </a:pPr>
            <a:r>
              <a:rPr lang="en-IN" dirty="0" err="1"/>
              <a:t>AspectJ</a:t>
            </a:r>
            <a:r>
              <a:rPr lang="en-IN" dirty="0"/>
              <a:t> and/or Spring </a:t>
            </a:r>
            <a:r>
              <a:rPr lang="en-IN" dirty="0" smtClean="0"/>
              <a:t>AOP</a:t>
            </a:r>
          </a:p>
          <a:p>
            <a:pPr marL="342900" indent="-342900">
              <a:buAutoNum type="arabicPeriod"/>
            </a:pPr>
            <a:endParaRPr lang="en-IN" dirty="0" smtClean="0"/>
          </a:p>
          <a:p>
            <a:pPr marL="342900" indent="-342900">
              <a:buAutoNum type="arabicPeriod"/>
            </a:pPr>
            <a:r>
              <a:rPr lang="en-IN" dirty="0"/>
              <a:t>@</a:t>
            </a:r>
            <a:r>
              <a:rPr lang="en-IN" dirty="0" err="1"/>
              <a:t>AspectJ</a:t>
            </a:r>
            <a:r>
              <a:rPr lang="en-IN" dirty="0"/>
              <a:t> annotation-style approach </a:t>
            </a:r>
            <a:r>
              <a:rPr lang="en-IN" dirty="0" smtClean="0"/>
              <a:t>vs. </a:t>
            </a:r>
            <a:r>
              <a:rPr lang="en-IN" dirty="0"/>
              <a:t>the Spring XML configuration-style </a:t>
            </a:r>
            <a:r>
              <a:rPr lang="en-IN" dirty="0" err="1"/>
              <a:t>approac</a:t>
            </a:r>
            <a:endParaRPr lang="en-IN" dirty="0"/>
          </a:p>
        </p:txBody>
      </p:sp>
    </p:spTree>
    <p:extLst>
      <p:ext uri="{BB962C8B-B14F-4D97-AF65-F5344CB8AC3E}">
        <p14:creationId xmlns:p14="http://schemas.microsoft.com/office/powerpoint/2010/main" val="1205998376"/>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55776" y="525702"/>
            <a:ext cx="6156176" cy="1102519"/>
          </a:xfrm>
        </p:spPr>
        <p:txBody>
          <a:bodyPr/>
          <a:lstStyle/>
          <a:p>
            <a:pPr algn="ctr"/>
            <a:r>
              <a:rPr lang="en-US" dirty="0" smtClean="0"/>
              <a:t>Chapter 2 –   AOP</a:t>
            </a:r>
            <a:endParaRPr lang="en-IN" dirty="0"/>
          </a:p>
        </p:txBody>
      </p:sp>
      <p:graphicFrame>
        <p:nvGraphicFramePr>
          <p:cNvPr id="7" name="Table 6"/>
          <p:cNvGraphicFramePr>
            <a:graphicFrameLocks noGrp="1"/>
          </p:cNvGraphicFramePr>
          <p:nvPr>
            <p:extLst>
              <p:ext uri="{D42A27DB-BD31-4B8C-83A1-F6EECF244321}">
                <p14:modId xmlns:p14="http://schemas.microsoft.com/office/powerpoint/2010/main" val="85904311"/>
              </p:ext>
            </p:extLst>
          </p:nvPr>
        </p:nvGraphicFramePr>
        <p:xfrm>
          <a:off x="2580456" y="1281786"/>
          <a:ext cx="6096000" cy="2293620"/>
        </p:xfrm>
        <a:graphic>
          <a:graphicData uri="http://schemas.openxmlformats.org/drawingml/2006/table">
            <a:tbl>
              <a:tblPr firstRow="1" bandRow="1">
                <a:tableStyleId>{5C22544A-7EE6-4342-B048-85BDC9FD1C3A}</a:tableStyleId>
              </a:tblPr>
              <a:tblGrid>
                <a:gridCol w="3048000"/>
                <a:gridCol w="3048000"/>
              </a:tblGrid>
              <a:tr h="278130">
                <a:tc>
                  <a:txBody>
                    <a:bodyPr/>
                    <a:lstStyle/>
                    <a:p>
                      <a:endParaRPr lang="en-IN" sz="1400" dirty="0"/>
                    </a:p>
                  </a:txBody>
                  <a:tcPr marT="34290" marB="34290"/>
                </a:tc>
                <a:tc>
                  <a:txBody>
                    <a:bodyPr/>
                    <a:lstStyle/>
                    <a:p>
                      <a:endParaRPr lang="en-IN" sz="1400" dirty="0"/>
                    </a:p>
                  </a:txBody>
                  <a:tcPr marT="34290" marB="34290"/>
                </a:tc>
              </a:tr>
              <a:tr h="5257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500" b="1" dirty="0" smtClean="0"/>
                        <a:t>Aspect Oriented Programming (AOP)</a:t>
                      </a:r>
                    </a:p>
                  </a:txBody>
                  <a:tcPr marT="34290" marB="34290"/>
                </a:tc>
                <a:tc>
                  <a:txBody>
                    <a:bodyPr/>
                    <a:lstStyle/>
                    <a:p>
                      <a:pPr algn="l" fontAlgn="b"/>
                      <a:r>
                        <a:rPr lang="en-US" sz="1400" b="1" i="0" u="none" strike="noStrike" dirty="0" smtClean="0">
                          <a:solidFill>
                            <a:srgbClr val="000000"/>
                          </a:solidFill>
                          <a:effectLst/>
                          <a:latin typeface="Calibri"/>
                        </a:rPr>
                        <a:t>Structured vs. OOP vs. AOP</a:t>
                      </a:r>
                      <a:endParaRPr lang="en-IN" sz="1400" b="1" i="0" u="none" strike="noStrike" dirty="0">
                        <a:solidFill>
                          <a:srgbClr val="000000"/>
                        </a:solidFill>
                        <a:effectLst/>
                        <a:latin typeface="Calibri"/>
                      </a:endParaRPr>
                    </a:p>
                  </a:txBody>
                  <a:tcPr marL="0" marR="0" marT="0" marB="0" anchor="b"/>
                </a:tc>
              </a:tr>
              <a:tr h="2971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500" b="1" dirty="0" smtClean="0"/>
                    </a:p>
                  </a:txBody>
                  <a:tcPr marT="34290" marB="34290"/>
                </a:tc>
                <a:tc>
                  <a:txBody>
                    <a:bodyPr/>
                    <a:lstStyle/>
                    <a:p>
                      <a:pPr algn="l" fontAlgn="b"/>
                      <a:r>
                        <a:rPr lang="en-US" sz="1400" b="1" i="0" u="none" strike="noStrike" dirty="0" smtClean="0">
                          <a:solidFill>
                            <a:srgbClr val="000000"/>
                          </a:solidFill>
                          <a:effectLst/>
                          <a:latin typeface="Calibri"/>
                        </a:rPr>
                        <a:t>AOP Weaving</a:t>
                      </a:r>
                      <a:endParaRPr lang="en-IN" sz="1400" b="1" i="0" u="none" strike="noStrike" dirty="0">
                        <a:solidFill>
                          <a:srgbClr val="000000"/>
                        </a:solidFill>
                        <a:effectLst/>
                        <a:latin typeface="Calibri"/>
                      </a:endParaRPr>
                    </a:p>
                  </a:txBody>
                  <a:tcPr marL="0" marR="0" marT="0" marB="0" anchor="b"/>
                </a:tc>
              </a:tr>
              <a:tr h="2971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500" b="1" dirty="0" smtClean="0"/>
                    </a:p>
                  </a:txBody>
                  <a:tcPr marT="34290" marB="34290"/>
                </a:tc>
                <a:tc>
                  <a:txBody>
                    <a:bodyPr/>
                    <a:lstStyle/>
                    <a:p>
                      <a:pPr algn="l" fontAlgn="b"/>
                      <a:r>
                        <a:rPr lang="en-US" sz="1400" b="1" i="0" u="none" strike="noStrike" dirty="0" smtClean="0">
                          <a:solidFill>
                            <a:srgbClr val="000000"/>
                          </a:solidFill>
                          <a:effectLst/>
                          <a:latin typeface="Calibri"/>
                        </a:rPr>
                        <a:t>AOP Proxy</a:t>
                      </a:r>
                      <a:endParaRPr lang="en-IN" sz="1400" b="1" i="0" u="none" strike="noStrike" dirty="0">
                        <a:solidFill>
                          <a:srgbClr val="000000"/>
                        </a:solidFill>
                        <a:effectLst/>
                        <a:latin typeface="Calibri"/>
                      </a:endParaRPr>
                    </a:p>
                  </a:txBody>
                  <a:tcPr marL="0" marR="0" marT="0" marB="0" anchor="b"/>
                </a:tc>
              </a:tr>
              <a:tr h="2971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500" b="1" dirty="0" smtClean="0"/>
                    </a:p>
                  </a:txBody>
                  <a:tcPr marT="34290" marB="34290"/>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IN" sz="1400" b="1" i="0" u="none" strike="noStrike" kern="1200" dirty="0" smtClean="0">
                          <a:solidFill>
                            <a:srgbClr val="000000"/>
                          </a:solidFill>
                          <a:effectLst/>
                          <a:latin typeface="Calibri"/>
                          <a:ea typeface="+mn-ea"/>
                          <a:cs typeface="+mn-cs"/>
                        </a:rPr>
                        <a:t>AOP Terminologies</a:t>
                      </a:r>
                    </a:p>
                  </a:txBody>
                  <a:tcPr marL="0" marR="0" marT="0" marB="0" anchor="b"/>
                </a:tc>
              </a:tr>
              <a:tr h="2971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500" b="1" dirty="0" smtClean="0"/>
                    </a:p>
                  </a:txBody>
                  <a:tcPr marT="34290" marB="34290"/>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400" b="1" i="0" u="none" strike="noStrike" dirty="0" smtClean="0">
                          <a:solidFill>
                            <a:srgbClr val="000000"/>
                          </a:solidFill>
                          <a:effectLst/>
                          <a:latin typeface="+mn-lt"/>
                        </a:rPr>
                        <a:t>Types</a:t>
                      </a:r>
                      <a:r>
                        <a:rPr lang="en-US" sz="1400" b="1" i="0" u="none" strike="noStrike" baseline="0" dirty="0" smtClean="0">
                          <a:solidFill>
                            <a:srgbClr val="000000"/>
                          </a:solidFill>
                          <a:effectLst/>
                          <a:latin typeface="+mn-lt"/>
                        </a:rPr>
                        <a:t> of Advices</a:t>
                      </a:r>
                      <a:endParaRPr lang="en-IN" sz="1400" b="1" i="0" u="none" strike="noStrike" dirty="0" smtClean="0">
                        <a:solidFill>
                          <a:srgbClr val="000000"/>
                        </a:solidFill>
                        <a:effectLst/>
                        <a:latin typeface="+mn-lt"/>
                      </a:endParaRPr>
                    </a:p>
                  </a:txBody>
                  <a:tcPr marL="0" marR="0" marT="0" marB="0" anchor="b"/>
                </a:tc>
              </a:tr>
              <a:tr h="2971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500" b="1" dirty="0" smtClean="0"/>
                    </a:p>
                  </a:txBody>
                  <a:tcPr marT="34290" marB="34290"/>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400" b="1" i="0" u="none" strike="noStrike" dirty="0" smtClean="0">
                          <a:solidFill>
                            <a:srgbClr val="000000"/>
                          </a:solidFill>
                          <a:effectLst/>
                          <a:latin typeface="+mn-lt"/>
                        </a:rPr>
                        <a:t>Code</a:t>
                      </a:r>
                      <a:r>
                        <a:rPr lang="en-US" sz="1400" b="1" i="0" u="none" strike="noStrike" baseline="0" dirty="0" smtClean="0">
                          <a:solidFill>
                            <a:srgbClr val="000000"/>
                          </a:solidFill>
                          <a:effectLst/>
                          <a:latin typeface="+mn-lt"/>
                        </a:rPr>
                        <a:t> samples</a:t>
                      </a:r>
                      <a:endParaRPr lang="en-IN" sz="1400" b="1" i="0" u="none" strike="noStrike" dirty="0" smtClean="0">
                        <a:solidFill>
                          <a:srgbClr val="000000"/>
                        </a:solidFill>
                        <a:effectLst/>
                        <a:latin typeface="+mn-lt"/>
                      </a:endParaRPr>
                    </a:p>
                  </a:txBody>
                  <a:tcPr marL="0" marR="0" marT="0" marB="0" anchor="b"/>
                </a:tc>
              </a:tr>
            </a:tbl>
          </a:graphicData>
        </a:graphic>
      </p:graphicFrame>
    </p:spTree>
    <p:extLst>
      <p:ext uri="{BB962C8B-B14F-4D97-AF65-F5344CB8AC3E}">
        <p14:creationId xmlns:p14="http://schemas.microsoft.com/office/powerpoint/2010/main" val="2891626749"/>
      </p:ext>
    </p:extLst>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a:xfrm>
            <a:off x="-40944" y="-10235"/>
            <a:ext cx="9144000" cy="637770"/>
          </a:xfrm>
          <a:prstGeom prst="rect">
            <a:avLst/>
          </a:prstGeom>
        </p:spPr>
        <p:txBody>
          <a:bodyPr vert="horz" lIns="91440" tIns="45720" rIns="91440" bIns="45720" rtlCol="0" anchor="ctr">
            <a:normAutofit fontScale="92500" lnSpcReduction="20000"/>
          </a:bodyPr>
          <a:lstStyle>
            <a:lvl1pPr algn="l" defTabSz="914400" rtl="0" eaLnBrk="1" latinLnBrk="0" hangingPunct="1">
              <a:spcBef>
                <a:spcPct val="0"/>
              </a:spcBef>
              <a:buNone/>
              <a:defRPr lang="en-US" sz="4400" kern="1200" dirty="0" smtClean="0">
                <a:solidFill>
                  <a:schemeClr val="tx1"/>
                </a:solidFill>
                <a:latin typeface="+mj-lt"/>
                <a:ea typeface="+mj-ea"/>
                <a:cs typeface="+mj-cs"/>
              </a:defRPr>
            </a:lvl1pPr>
          </a:lstStyle>
          <a:p>
            <a:pPr algn="ctr"/>
            <a:r>
              <a:rPr lang="en-IN" b="1" cap="small" dirty="0" smtClean="0">
                <a:solidFill>
                  <a:srgbClr val="003300"/>
                </a:solidFill>
              </a:rPr>
              <a:t>Programming Techniques</a:t>
            </a:r>
            <a:endParaRPr lang="en-IN" dirty="0"/>
          </a:p>
        </p:txBody>
      </p:sp>
      <p:pic>
        <p:nvPicPr>
          <p:cNvPr id="13314" name="Picture 2" descr="http://4.bp.blogspot.com/-FkMrFxsEQ_Q/Td59xJNJnYI/AAAAAAAAALU/4DdMIB_P97Q/s400/pop.JPG"/>
          <p:cNvPicPr>
            <a:picLocks noChangeAspect="1" noChangeArrowheads="1"/>
          </p:cNvPicPr>
          <p:nvPr/>
        </p:nvPicPr>
        <p:blipFill rotWithShape="1">
          <a:blip r:embed="rId3">
            <a:extLst>
              <a:ext uri="{28A0092B-C50C-407E-A947-70E740481C1C}">
                <a14:useLocalDpi xmlns:a14="http://schemas.microsoft.com/office/drawing/2010/main" val="0"/>
              </a:ext>
            </a:extLst>
          </a:blip>
          <a:srcRect r="2553" b="7026"/>
          <a:stretch/>
        </p:blipFill>
        <p:spPr bwMode="auto">
          <a:xfrm>
            <a:off x="611561" y="973822"/>
            <a:ext cx="4265240" cy="1683710"/>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descr="http://2.bp.blogspot.com/-G5y8fEByd8I/Td5-rMSbcQI/AAAAAAAAALY/Tu2LtLh8gKA/s400/pop.JPG"/>
          <p:cNvPicPr>
            <a:picLocks noChangeAspect="1" noChangeArrowheads="1"/>
          </p:cNvPicPr>
          <p:nvPr/>
        </p:nvPicPr>
        <p:blipFill rotWithShape="1">
          <a:blip r:embed="rId4">
            <a:extLst>
              <a:ext uri="{28A0092B-C50C-407E-A947-70E740481C1C}">
                <a14:useLocalDpi xmlns:a14="http://schemas.microsoft.com/office/drawing/2010/main" val="0"/>
              </a:ext>
            </a:extLst>
          </a:blip>
          <a:srcRect l="2919" r="3940" b="12275"/>
          <a:stretch/>
        </p:blipFill>
        <p:spPr bwMode="auto">
          <a:xfrm>
            <a:off x="4876800" y="1014766"/>
            <a:ext cx="4267200" cy="168371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3329863" y="3138420"/>
            <a:ext cx="2519046" cy="584775"/>
          </a:xfrm>
          <a:prstGeom prst="rect">
            <a:avLst/>
          </a:prstGeom>
          <a:noFill/>
        </p:spPr>
        <p:txBody>
          <a:bodyPr wrap="square" rtlCol="0">
            <a:spAutoFit/>
          </a:bodyPr>
          <a:lstStyle/>
          <a:p>
            <a:pPr algn="ctr"/>
            <a:r>
              <a:rPr lang="en-US" sz="3200" b="1" cap="small" dirty="0" smtClean="0">
                <a:solidFill>
                  <a:srgbClr val="003300"/>
                </a:solidFill>
                <a:latin typeface="+mj-lt"/>
                <a:ea typeface="+mj-ea"/>
                <a:cs typeface="+mj-cs"/>
              </a:rPr>
              <a:t>OOP</a:t>
            </a:r>
            <a:endParaRPr lang="en-IN" sz="4400" b="1" cap="small" dirty="0">
              <a:solidFill>
                <a:srgbClr val="003300"/>
              </a:solidFill>
              <a:latin typeface="+mj-lt"/>
              <a:ea typeface="+mj-ea"/>
              <a:cs typeface="+mj-cs"/>
            </a:endParaRPr>
          </a:p>
        </p:txBody>
      </p:sp>
      <p:sp>
        <p:nvSpPr>
          <p:cNvPr id="10" name="TextBox 9"/>
          <p:cNvSpPr txBox="1"/>
          <p:nvPr/>
        </p:nvSpPr>
        <p:spPr>
          <a:xfrm>
            <a:off x="2653085" y="658015"/>
            <a:ext cx="4032448" cy="461665"/>
          </a:xfrm>
          <a:prstGeom prst="rect">
            <a:avLst/>
          </a:prstGeom>
          <a:noFill/>
        </p:spPr>
        <p:txBody>
          <a:bodyPr wrap="square" rtlCol="0">
            <a:spAutoFit/>
          </a:bodyPr>
          <a:lstStyle/>
          <a:p>
            <a:pPr algn="ctr"/>
            <a:r>
              <a:rPr lang="en-US" sz="2400" b="1" cap="small" dirty="0" smtClean="0">
                <a:solidFill>
                  <a:srgbClr val="003300"/>
                </a:solidFill>
                <a:latin typeface="+mj-lt"/>
                <a:ea typeface="+mj-ea"/>
                <a:cs typeface="+mj-cs"/>
              </a:rPr>
              <a:t>Structured(FP, POP)</a:t>
            </a:r>
            <a:endParaRPr lang="en-IN" sz="3600" b="1" cap="small" dirty="0">
              <a:solidFill>
                <a:srgbClr val="003300"/>
              </a:solidFill>
              <a:latin typeface="+mj-lt"/>
              <a:ea typeface="+mj-ea"/>
              <a:cs typeface="+mj-cs"/>
            </a:endParaRPr>
          </a:p>
        </p:txBody>
      </p:sp>
      <p:grpSp>
        <p:nvGrpSpPr>
          <p:cNvPr id="45" name="Group 44"/>
          <p:cNvGrpSpPr/>
          <p:nvPr/>
        </p:nvGrpSpPr>
        <p:grpSpPr>
          <a:xfrm>
            <a:off x="1259633" y="2831254"/>
            <a:ext cx="6724303" cy="2312246"/>
            <a:chOff x="1259632" y="3775007"/>
            <a:chExt cx="6724303" cy="3082994"/>
          </a:xfrm>
        </p:grpSpPr>
        <p:sp>
          <p:nvSpPr>
            <p:cNvPr id="46" name="TextBox 45"/>
            <p:cNvSpPr txBox="1"/>
            <p:nvPr/>
          </p:nvSpPr>
          <p:spPr>
            <a:xfrm>
              <a:off x="1655676" y="3775007"/>
              <a:ext cx="1250522" cy="492443"/>
            </a:xfrm>
            <a:prstGeom prst="rect">
              <a:avLst/>
            </a:prstGeom>
            <a:noFill/>
          </p:spPr>
          <p:txBody>
            <a:bodyPr wrap="square" rtlCol="0">
              <a:spAutoFit/>
            </a:bodyPr>
            <a:lstStyle/>
            <a:p>
              <a:pPr algn="ctr"/>
              <a:r>
                <a:rPr lang="en-US" b="1" dirty="0" smtClean="0">
                  <a:solidFill>
                    <a:schemeClr val="tx2">
                      <a:lumMod val="75000"/>
                    </a:schemeClr>
                  </a:solidFill>
                </a:rPr>
                <a:t>Object A</a:t>
              </a:r>
              <a:endParaRPr lang="en-IN" b="1" dirty="0">
                <a:solidFill>
                  <a:schemeClr val="tx2">
                    <a:lumMod val="75000"/>
                  </a:schemeClr>
                </a:solidFill>
              </a:endParaRPr>
            </a:p>
          </p:txBody>
        </p:sp>
        <p:sp>
          <p:nvSpPr>
            <p:cNvPr id="47" name="TextBox 46"/>
            <p:cNvSpPr txBox="1"/>
            <p:nvPr/>
          </p:nvSpPr>
          <p:spPr>
            <a:xfrm>
              <a:off x="6314558" y="3775007"/>
              <a:ext cx="1250522" cy="492443"/>
            </a:xfrm>
            <a:prstGeom prst="rect">
              <a:avLst/>
            </a:prstGeom>
            <a:noFill/>
          </p:spPr>
          <p:txBody>
            <a:bodyPr wrap="square" rtlCol="0">
              <a:spAutoFit/>
            </a:bodyPr>
            <a:lstStyle/>
            <a:p>
              <a:pPr algn="ctr"/>
              <a:r>
                <a:rPr lang="en-US" b="1" dirty="0" smtClean="0">
                  <a:solidFill>
                    <a:schemeClr val="tx2">
                      <a:lumMod val="75000"/>
                    </a:schemeClr>
                  </a:solidFill>
                </a:rPr>
                <a:t>Object B</a:t>
              </a:r>
              <a:endParaRPr lang="en-IN" b="1" dirty="0">
                <a:solidFill>
                  <a:schemeClr val="tx2">
                    <a:lumMod val="75000"/>
                  </a:schemeClr>
                </a:solidFill>
              </a:endParaRPr>
            </a:p>
          </p:txBody>
        </p:sp>
        <p:grpSp>
          <p:nvGrpSpPr>
            <p:cNvPr id="43" name="Group 42"/>
            <p:cNvGrpSpPr/>
            <p:nvPr/>
          </p:nvGrpSpPr>
          <p:grpSpPr>
            <a:xfrm>
              <a:off x="1259632" y="4194765"/>
              <a:ext cx="6724303" cy="2663236"/>
              <a:chOff x="1259632" y="4194765"/>
              <a:chExt cx="6724303" cy="2663236"/>
            </a:xfrm>
          </p:grpSpPr>
          <p:grpSp>
            <p:nvGrpSpPr>
              <p:cNvPr id="8" name="Group 7"/>
              <p:cNvGrpSpPr/>
              <p:nvPr/>
            </p:nvGrpSpPr>
            <p:grpSpPr>
              <a:xfrm>
                <a:off x="3555180" y="5444014"/>
                <a:ext cx="2088232" cy="1357982"/>
                <a:chOff x="1583668" y="4391828"/>
                <a:chExt cx="2088232" cy="1357982"/>
              </a:xfrm>
            </p:grpSpPr>
            <p:sp>
              <p:nvSpPr>
                <p:cNvPr id="3" name="Rectangle 2"/>
                <p:cNvSpPr/>
                <p:nvPr/>
              </p:nvSpPr>
              <p:spPr>
                <a:xfrm>
                  <a:off x="1583668" y="4391828"/>
                  <a:ext cx="2088232" cy="13579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ounded Rectangle 3"/>
                <p:cNvSpPr/>
                <p:nvPr/>
              </p:nvSpPr>
              <p:spPr>
                <a:xfrm>
                  <a:off x="1979712" y="4535843"/>
                  <a:ext cx="1368152" cy="398067"/>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Data</a:t>
                  </a:r>
                  <a:endParaRPr lang="en-IN" sz="2400" b="1" dirty="0">
                    <a:solidFill>
                      <a:schemeClr val="tx1"/>
                    </a:solidFill>
                  </a:endParaRPr>
                </a:p>
              </p:txBody>
            </p:sp>
            <p:sp>
              <p:nvSpPr>
                <p:cNvPr id="12" name="Rounded Rectangle 11"/>
                <p:cNvSpPr/>
                <p:nvPr/>
              </p:nvSpPr>
              <p:spPr>
                <a:xfrm>
                  <a:off x="1844404" y="5242687"/>
                  <a:ext cx="1656184" cy="398067"/>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Functions</a:t>
                  </a:r>
                  <a:endParaRPr lang="en-IN" sz="2800" b="1" dirty="0">
                    <a:solidFill>
                      <a:schemeClr val="tx1"/>
                    </a:solidFill>
                  </a:endParaRPr>
                </a:p>
              </p:txBody>
            </p:sp>
            <p:cxnSp>
              <p:nvCxnSpPr>
                <p:cNvPr id="6" name="Straight Arrow Connector 5"/>
                <p:cNvCxnSpPr>
                  <a:stCxn id="4" idx="2"/>
                  <a:endCxn id="12" idx="0"/>
                </p:cNvCxnSpPr>
                <p:nvPr/>
              </p:nvCxnSpPr>
              <p:spPr>
                <a:xfrm>
                  <a:off x="2663788" y="4933910"/>
                  <a:ext cx="8708" cy="30877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a:xfrm>
                <a:off x="5895703" y="4194765"/>
                <a:ext cx="2088232" cy="1357982"/>
                <a:chOff x="1583668" y="4391828"/>
                <a:chExt cx="2088232" cy="1357982"/>
              </a:xfrm>
            </p:grpSpPr>
            <p:sp>
              <p:nvSpPr>
                <p:cNvPr id="27" name="Rectangle 26"/>
                <p:cNvSpPr/>
                <p:nvPr/>
              </p:nvSpPr>
              <p:spPr>
                <a:xfrm>
                  <a:off x="1583668" y="4391828"/>
                  <a:ext cx="2088232" cy="13579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Rounded Rectangle 27"/>
                <p:cNvSpPr/>
                <p:nvPr/>
              </p:nvSpPr>
              <p:spPr>
                <a:xfrm>
                  <a:off x="1979712" y="4535843"/>
                  <a:ext cx="1368152" cy="398067"/>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Data</a:t>
                  </a:r>
                  <a:endParaRPr lang="en-IN" sz="2400" b="1" dirty="0">
                    <a:solidFill>
                      <a:schemeClr val="tx1"/>
                    </a:solidFill>
                  </a:endParaRPr>
                </a:p>
              </p:txBody>
            </p:sp>
            <p:sp>
              <p:nvSpPr>
                <p:cNvPr id="29" name="Rounded Rectangle 28"/>
                <p:cNvSpPr/>
                <p:nvPr/>
              </p:nvSpPr>
              <p:spPr>
                <a:xfrm>
                  <a:off x="1844404" y="5242687"/>
                  <a:ext cx="1656184" cy="398067"/>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Functions</a:t>
                  </a:r>
                  <a:endParaRPr lang="en-IN" sz="2400" b="1" dirty="0">
                    <a:solidFill>
                      <a:schemeClr val="tx1"/>
                    </a:solidFill>
                  </a:endParaRPr>
                </a:p>
              </p:txBody>
            </p:sp>
            <p:cxnSp>
              <p:nvCxnSpPr>
                <p:cNvPr id="30" name="Straight Arrow Connector 29"/>
                <p:cNvCxnSpPr>
                  <a:stCxn id="28" idx="2"/>
                  <a:endCxn id="29" idx="0"/>
                </p:cNvCxnSpPr>
                <p:nvPr/>
              </p:nvCxnSpPr>
              <p:spPr>
                <a:xfrm>
                  <a:off x="2663788" y="4933910"/>
                  <a:ext cx="8708" cy="30877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1259632" y="4208285"/>
                <a:ext cx="2088232" cy="1357982"/>
                <a:chOff x="1583668" y="4391828"/>
                <a:chExt cx="2088232" cy="1357982"/>
              </a:xfrm>
            </p:grpSpPr>
            <p:sp>
              <p:nvSpPr>
                <p:cNvPr id="32" name="Rectangle 31"/>
                <p:cNvSpPr/>
                <p:nvPr/>
              </p:nvSpPr>
              <p:spPr>
                <a:xfrm>
                  <a:off x="1583668" y="4391828"/>
                  <a:ext cx="2088232" cy="13579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Rounded Rectangle 32"/>
                <p:cNvSpPr/>
                <p:nvPr/>
              </p:nvSpPr>
              <p:spPr>
                <a:xfrm>
                  <a:off x="1979712" y="4535843"/>
                  <a:ext cx="1368152" cy="398067"/>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Data</a:t>
                  </a:r>
                  <a:endParaRPr lang="en-IN" sz="2400" b="1" dirty="0">
                    <a:solidFill>
                      <a:schemeClr val="tx1"/>
                    </a:solidFill>
                  </a:endParaRPr>
                </a:p>
              </p:txBody>
            </p:sp>
            <p:sp>
              <p:nvSpPr>
                <p:cNvPr id="34" name="Rounded Rectangle 33"/>
                <p:cNvSpPr/>
                <p:nvPr/>
              </p:nvSpPr>
              <p:spPr>
                <a:xfrm>
                  <a:off x="1844404" y="5242687"/>
                  <a:ext cx="1656184" cy="398067"/>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Functions</a:t>
                  </a:r>
                  <a:endParaRPr lang="en-IN" sz="2400" b="1" dirty="0">
                    <a:solidFill>
                      <a:schemeClr val="tx1"/>
                    </a:solidFill>
                  </a:endParaRPr>
                </a:p>
              </p:txBody>
            </p:sp>
            <p:cxnSp>
              <p:nvCxnSpPr>
                <p:cNvPr id="35" name="Straight Arrow Connector 34"/>
                <p:cNvCxnSpPr>
                  <a:stCxn id="33" idx="2"/>
                  <a:endCxn id="34" idx="0"/>
                </p:cNvCxnSpPr>
                <p:nvPr/>
              </p:nvCxnSpPr>
              <p:spPr>
                <a:xfrm>
                  <a:off x="2663788" y="4933910"/>
                  <a:ext cx="8708" cy="30877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cxnSp>
            <p:nvCxnSpPr>
              <p:cNvPr id="14" name="Straight Arrow Connector 13"/>
              <p:cNvCxnSpPr/>
              <p:nvPr/>
            </p:nvCxnSpPr>
            <p:spPr>
              <a:xfrm flipV="1">
                <a:off x="3176552" y="5162641"/>
                <a:ext cx="2979887" cy="1"/>
              </a:xfrm>
              <a:prstGeom prst="straightConnector1">
                <a:avLst/>
              </a:prstGeom>
              <a:ln w="38100">
                <a:headEnd type="arrow"/>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endCxn id="12" idx="1"/>
              </p:cNvCxnSpPr>
              <p:nvPr/>
            </p:nvCxnSpPr>
            <p:spPr>
              <a:xfrm>
                <a:off x="2843808" y="5457211"/>
                <a:ext cx="972108" cy="1036696"/>
              </a:xfrm>
              <a:prstGeom prst="straightConnector1">
                <a:avLst/>
              </a:prstGeom>
              <a:ln w="38100">
                <a:headEnd type="arrow"/>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2" idx="3"/>
              </p:cNvCxnSpPr>
              <p:nvPr/>
            </p:nvCxnSpPr>
            <p:spPr>
              <a:xfrm flipV="1">
                <a:off x="5472100" y="5457211"/>
                <a:ext cx="836739" cy="1036696"/>
              </a:xfrm>
              <a:prstGeom prst="straightConnector1">
                <a:avLst/>
              </a:prstGeom>
              <a:ln w="38100">
                <a:headEnd type="arrow"/>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3348774" y="4738794"/>
                <a:ext cx="2501044" cy="492442"/>
              </a:xfrm>
              <a:prstGeom prst="rect">
                <a:avLst/>
              </a:prstGeom>
              <a:noFill/>
            </p:spPr>
            <p:txBody>
              <a:bodyPr wrap="square" rtlCol="0">
                <a:spAutoFit/>
              </a:bodyPr>
              <a:lstStyle/>
              <a:p>
                <a:pPr algn="ctr"/>
                <a:r>
                  <a:rPr lang="en-US" dirty="0" smtClean="0"/>
                  <a:t>Communication</a:t>
                </a:r>
                <a:endParaRPr lang="en-IN" dirty="0"/>
              </a:p>
            </p:txBody>
          </p:sp>
          <p:sp>
            <p:nvSpPr>
              <p:cNvPr id="48" name="TextBox 47"/>
              <p:cNvSpPr txBox="1"/>
              <p:nvPr/>
            </p:nvSpPr>
            <p:spPr>
              <a:xfrm>
                <a:off x="5546250" y="6365560"/>
                <a:ext cx="1250522" cy="492441"/>
              </a:xfrm>
              <a:prstGeom prst="rect">
                <a:avLst/>
              </a:prstGeom>
              <a:noFill/>
            </p:spPr>
            <p:txBody>
              <a:bodyPr wrap="square" rtlCol="0">
                <a:spAutoFit/>
              </a:bodyPr>
              <a:lstStyle/>
              <a:p>
                <a:pPr algn="ctr"/>
                <a:r>
                  <a:rPr lang="en-US" b="1" dirty="0" smtClean="0">
                    <a:solidFill>
                      <a:schemeClr val="tx2">
                        <a:lumMod val="75000"/>
                      </a:schemeClr>
                    </a:solidFill>
                  </a:rPr>
                  <a:t>Object C</a:t>
                </a:r>
                <a:endParaRPr lang="en-IN" b="1" dirty="0">
                  <a:solidFill>
                    <a:schemeClr val="tx2">
                      <a:lumMod val="75000"/>
                    </a:schemeClr>
                  </a:solidFill>
                </a:endParaRPr>
              </a:p>
            </p:txBody>
          </p:sp>
        </p:grpSp>
      </p:grpSp>
      <p:sp>
        <p:nvSpPr>
          <p:cNvPr id="2" name="TextBox 1"/>
          <p:cNvSpPr txBox="1"/>
          <p:nvPr/>
        </p:nvSpPr>
        <p:spPr>
          <a:xfrm>
            <a:off x="755576" y="2801403"/>
            <a:ext cx="8347480" cy="1200329"/>
          </a:xfrm>
          <a:prstGeom prst="rect">
            <a:avLst/>
          </a:prstGeom>
          <a:noFill/>
        </p:spPr>
        <p:txBody>
          <a:bodyPr wrap="square" rtlCol="0">
            <a:spAutoFit/>
          </a:bodyPr>
          <a:lstStyle/>
          <a:p>
            <a:r>
              <a:rPr lang="en-IN" dirty="0"/>
              <a:t>Structured programming is an old term that would encompass functional, procedural, and much else. </a:t>
            </a:r>
            <a:r>
              <a:rPr lang="en-IN" dirty="0" smtClean="0"/>
              <a:t>It </a:t>
            </a:r>
            <a:r>
              <a:rPr lang="en-IN" dirty="0"/>
              <a:t>basically means using explicit control-flow structures rather than jumping about directly from instruction to instruction. </a:t>
            </a:r>
            <a:endParaRPr lang="en-IN" dirty="0" smtClean="0"/>
          </a:p>
          <a:p>
            <a:r>
              <a:rPr lang="en-IN" dirty="0" smtClean="0"/>
              <a:t>Functional </a:t>
            </a:r>
            <a:r>
              <a:rPr lang="en-IN" dirty="0"/>
              <a:t>and procedural programming are both, in that sense, structured paradigms.</a:t>
            </a:r>
            <a:endParaRPr lang="en-US" dirty="0"/>
          </a:p>
        </p:txBody>
      </p:sp>
    </p:spTree>
    <p:extLst>
      <p:ext uri="{BB962C8B-B14F-4D97-AF65-F5344CB8AC3E}">
        <p14:creationId xmlns:p14="http://schemas.microsoft.com/office/powerpoint/2010/main" val="39156637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3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3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a:xfrm>
            <a:off x="-40944" y="-10236"/>
            <a:ext cx="9144000" cy="832489"/>
          </a:xfrm>
          <a:prstGeom prst="rect">
            <a:avLst/>
          </a:prstGeom>
        </p:spPr>
        <p:txBody>
          <a:bodyPr vert="horz" lIns="91440" tIns="45720" rIns="91440" bIns="45720" rtlCol="0" anchor="ctr">
            <a:normAutofit/>
          </a:bodyPr>
          <a:lstStyle>
            <a:lvl1pPr algn="l" defTabSz="914400" rtl="0" eaLnBrk="1" latinLnBrk="0" hangingPunct="1">
              <a:spcBef>
                <a:spcPct val="0"/>
              </a:spcBef>
              <a:buNone/>
              <a:defRPr lang="en-US" sz="4400" kern="1200" dirty="0" smtClean="0">
                <a:solidFill>
                  <a:schemeClr val="tx1"/>
                </a:solidFill>
                <a:latin typeface="+mj-lt"/>
                <a:ea typeface="+mj-ea"/>
                <a:cs typeface="+mj-cs"/>
              </a:defRPr>
            </a:lvl1pPr>
          </a:lstStyle>
          <a:p>
            <a:pPr algn="ctr"/>
            <a:r>
              <a:rPr lang="en-IN" b="1" cap="small" dirty="0" smtClean="0">
                <a:solidFill>
                  <a:srgbClr val="003300"/>
                </a:solidFill>
              </a:rPr>
              <a:t>Programming Techniques</a:t>
            </a:r>
            <a:endParaRPr lang="en-IN" dirty="0"/>
          </a:p>
        </p:txBody>
      </p:sp>
      <p:pic>
        <p:nvPicPr>
          <p:cNvPr id="11266" name="Picture 2" descr="http://www.etechbuddy.com/sites/default/files/images/structured-vs-object-oriented.PNG"/>
          <p:cNvPicPr>
            <a:picLocks noChangeAspect="1" noChangeArrowheads="1"/>
          </p:cNvPicPr>
          <p:nvPr/>
        </p:nvPicPr>
        <p:blipFill rotWithShape="1">
          <a:blip r:embed="rId3">
            <a:extLst>
              <a:ext uri="{28A0092B-C50C-407E-A947-70E740481C1C}">
                <a14:useLocalDpi xmlns:a14="http://schemas.microsoft.com/office/drawing/2010/main" val="0"/>
              </a:ext>
            </a:extLst>
          </a:blip>
          <a:srcRect l="5339" t="23458" r="5052" b="11648"/>
          <a:stretch/>
        </p:blipFill>
        <p:spPr bwMode="auto">
          <a:xfrm>
            <a:off x="1049231" y="822253"/>
            <a:ext cx="7741700" cy="3153653"/>
          </a:xfrm>
          <a:prstGeom prst="rect">
            <a:avLst/>
          </a:prstGeom>
          <a:noFill/>
          <a:extLst>
            <a:ext uri="{909E8E84-426E-40DD-AFC4-6F175D3DCCD1}">
              <a14:hiddenFill xmlns:a14="http://schemas.microsoft.com/office/drawing/2010/main">
                <a:solidFill>
                  <a:srgbClr val="FFFFFF"/>
                </a:solidFill>
              </a14:hiddenFill>
            </a:ext>
          </a:extLst>
        </p:spPr>
      </p:pic>
      <p:sp>
        <p:nvSpPr>
          <p:cNvPr id="4" name="5-Point Star 3"/>
          <p:cNvSpPr/>
          <p:nvPr/>
        </p:nvSpPr>
        <p:spPr>
          <a:xfrm>
            <a:off x="5652120" y="3953046"/>
            <a:ext cx="1728192" cy="1167594"/>
          </a:xfrm>
          <a:prstGeom prst="star5">
            <a:avLst>
              <a:gd name="adj" fmla="val 21631"/>
              <a:gd name="hf" fmla="val 105146"/>
              <a:gd name="vf" fmla="val 110557"/>
            </a:avLst>
          </a:prstGeom>
          <a:gradFill>
            <a:gsLst>
              <a:gs pos="0">
                <a:srgbClr val="FFF200"/>
              </a:gs>
              <a:gs pos="45000">
                <a:srgbClr val="FF7A00"/>
              </a:gs>
              <a:gs pos="70000">
                <a:srgbClr val="FF0300"/>
              </a:gs>
              <a:gs pos="100000">
                <a:srgbClr val="4D0808"/>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smtClean="0">
              <a:solidFill>
                <a:schemeClr val="tx1"/>
              </a:solidFill>
            </a:endParaRPr>
          </a:p>
          <a:p>
            <a:pPr algn="ctr"/>
            <a:r>
              <a:rPr lang="en-US" sz="1050" b="1" dirty="0" smtClean="0">
                <a:solidFill>
                  <a:schemeClr val="tx1"/>
                </a:solidFill>
              </a:rPr>
              <a:t>Ease </a:t>
            </a:r>
            <a:r>
              <a:rPr lang="en-US" sz="1050" b="1" dirty="0">
                <a:solidFill>
                  <a:schemeClr val="tx1"/>
                </a:solidFill>
              </a:rPr>
              <a:t>of modification</a:t>
            </a:r>
            <a:endParaRPr lang="en-IN" sz="1050" b="1" dirty="0">
              <a:solidFill>
                <a:schemeClr val="tx1"/>
              </a:solidFill>
            </a:endParaRPr>
          </a:p>
          <a:p>
            <a:pPr algn="ctr"/>
            <a:endParaRPr lang="en-IN" sz="1050" b="1" dirty="0">
              <a:solidFill>
                <a:schemeClr val="tx1"/>
              </a:solidFill>
            </a:endParaRPr>
          </a:p>
        </p:txBody>
      </p:sp>
    </p:spTree>
    <p:extLst>
      <p:ext uri="{BB962C8B-B14F-4D97-AF65-F5344CB8AC3E}">
        <p14:creationId xmlns:p14="http://schemas.microsoft.com/office/powerpoint/2010/main" val="3091737752"/>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a:xfrm>
            <a:off x="-40944" y="-10236"/>
            <a:ext cx="9144000" cy="636281"/>
          </a:xfrm>
          <a:prstGeom prst="rect">
            <a:avLst/>
          </a:prstGeom>
        </p:spPr>
        <p:txBody>
          <a:bodyPr vert="horz" lIns="91440" tIns="45720" rIns="91440" bIns="45720" rtlCol="0" anchor="ctr">
            <a:normAutofit fontScale="92500" lnSpcReduction="20000"/>
          </a:bodyPr>
          <a:lstStyle>
            <a:lvl1pPr algn="l" defTabSz="914400" rtl="0" eaLnBrk="1" latinLnBrk="0" hangingPunct="1">
              <a:spcBef>
                <a:spcPct val="0"/>
              </a:spcBef>
              <a:buNone/>
              <a:defRPr lang="en-US" sz="4400" kern="1200" dirty="0" smtClean="0">
                <a:solidFill>
                  <a:schemeClr val="tx1"/>
                </a:solidFill>
                <a:latin typeface="+mj-lt"/>
                <a:ea typeface="+mj-ea"/>
                <a:cs typeface="+mj-cs"/>
              </a:defRPr>
            </a:lvl1pPr>
          </a:lstStyle>
          <a:p>
            <a:pPr algn="ctr"/>
            <a:r>
              <a:rPr lang="en-IN" b="1" cap="small" dirty="0" smtClean="0">
                <a:solidFill>
                  <a:srgbClr val="003300"/>
                </a:solidFill>
              </a:rPr>
              <a:t>Aspect Oriented Programming</a:t>
            </a:r>
            <a:endParaRPr lang="en-IN" dirty="0"/>
          </a:p>
        </p:txBody>
      </p:sp>
      <p:pic>
        <p:nvPicPr>
          <p:cNvPr id="5122" name="Picture 2" descr="사용자 삽입 이미지"/>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1838" y="801265"/>
            <a:ext cx="5278355" cy="1808111"/>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사용자 삽입 이미지"/>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00776" y="2702611"/>
            <a:ext cx="4896544" cy="2401190"/>
          </a:xfrm>
          <a:prstGeom prst="rect">
            <a:avLst/>
          </a:prstGeom>
          <a:noFill/>
          <a:extLst>
            <a:ext uri="{909E8E84-426E-40DD-AFC4-6F175D3DCCD1}">
              <a14:hiddenFill xmlns:a14="http://schemas.microsoft.com/office/drawing/2010/main">
                <a:solidFill>
                  <a:srgbClr val="FFFFFF"/>
                </a:solidFill>
              </a14:hiddenFill>
            </a:ext>
          </a:extLst>
        </p:spPr>
      </p:pic>
      <p:sp>
        <p:nvSpPr>
          <p:cNvPr id="2" name="Rounded Rectangular Callout 1"/>
          <p:cNvSpPr/>
          <p:nvPr/>
        </p:nvSpPr>
        <p:spPr>
          <a:xfrm>
            <a:off x="889432" y="4515966"/>
            <a:ext cx="2088232" cy="486054"/>
          </a:xfrm>
          <a:prstGeom prst="wedgeRoundRectCallout">
            <a:avLst>
              <a:gd name="adj1" fmla="val 111967"/>
              <a:gd name="adj2" fmla="val 32058"/>
              <a:gd name="adj3" fmla="val 16667"/>
            </a:avLst>
          </a:prstGeom>
          <a:solidFill>
            <a:schemeClr val="accent1">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Aspects</a:t>
            </a:r>
            <a:r>
              <a:rPr lang="en-US" i="1" dirty="0" smtClean="0">
                <a:solidFill>
                  <a:schemeClr val="tx1"/>
                </a:solidFill>
              </a:rPr>
              <a:t>(cross cutting concerns)</a:t>
            </a:r>
            <a:endParaRPr lang="en-IN" i="1" dirty="0">
              <a:solidFill>
                <a:schemeClr val="tx1"/>
              </a:solidFill>
            </a:endParaRPr>
          </a:p>
        </p:txBody>
      </p:sp>
      <p:sp>
        <p:nvSpPr>
          <p:cNvPr id="8" name="Rounded Rectangular Callout 7"/>
          <p:cNvSpPr/>
          <p:nvPr/>
        </p:nvSpPr>
        <p:spPr>
          <a:xfrm>
            <a:off x="940232" y="3687182"/>
            <a:ext cx="1507912" cy="540752"/>
          </a:xfrm>
          <a:prstGeom prst="wedgeRoundRectCallout">
            <a:avLst>
              <a:gd name="adj1" fmla="val 134296"/>
              <a:gd name="adj2" fmla="val 25534"/>
              <a:gd name="adj3" fmla="val 16667"/>
            </a:avLst>
          </a:prstGeom>
          <a:solidFill>
            <a:schemeClr val="accent1">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Primary Concerns</a:t>
            </a:r>
            <a:endParaRPr lang="en-IN" dirty="0">
              <a:solidFill>
                <a:schemeClr val="tx1"/>
              </a:solidFill>
            </a:endParaRPr>
          </a:p>
        </p:txBody>
      </p:sp>
      <p:sp>
        <p:nvSpPr>
          <p:cNvPr id="9" name="Rounded Rectangular Callout 8"/>
          <p:cNvSpPr/>
          <p:nvPr/>
        </p:nvSpPr>
        <p:spPr>
          <a:xfrm>
            <a:off x="7071960" y="1266068"/>
            <a:ext cx="1584176" cy="924565"/>
          </a:xfrm>
          <a:prstGeom prst="wedgeRoundRectCallout">
            <a:avLst>
              <a:gd name="adj1" fmla="val -135756"/>
              <a:gd name="adj2" fmla="val 54659"/>
              <a:gd name="adj3" fmla="val 16667"/>
            </a:avLst>
          </a:prstGeom>
          <a:solidFill>
            <a:schemeClr val="accent1">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Application Code sprinkled with secondary/cross cutting concerns</a:t>
            </a:r>
            <a:endParaRPr lang="en-IN" sz="1400" dirty="0">
              <a:solidFill>
                <a:schemeClr val="tx1"/>
              </a:solidFill>
            </a:endParaRPr>
          </a:p>
        </p:txBody>
      </p:sp>
      <p:sp>
        <p:nvSpPr>
          <p:cNvPr id="3" name="TextBox 2"/>
          <p:cNvSpPr txBox="1"/>
          <p:nvPr/>
        </p:nvSpPr>
        <p:spPr>
          <a:xfrm>
            <a:off x="871526" y="684463"/>
            <a:ext cx="5422371" cy="584775"/>
          </a:xfrm>
          <a:prstGeom prst="rect">
            <a:avLst/>
          </a:prstGeom>
          <a:solidFill>
            <a:schemeClr val="bg1"/>
          </a:solidFill>
        </p:spPr>
        <p:txBody>
          <a:bodyPr wrap="square" rtlCol="0">
            <a:spAutoFit/>
          </a:bodyPr>
          <a:lstStyle/>
          <a:p>
            <a:pPr algn="ctr"/>
            <a:r>
              <a:rPr lang="en-US" sz="3200" b="1" cap="small" dirty="0" smtClean="0">
                <a:solidFill>
                  <a:srgbClr val="003300"/>
                </a:solidFill>
                <a:latin typeface="+mj-lt"/>
                <a:ea typeface="+mj-ea"/>
                <a:cs typeface="+mj-cs"/>
              </a:rPr>
              <a:t>OOP</a:t>
            </a:r>
            <a:endParaRPr lang="en-IN" sz="4400" b="1" cap="small" dirty="0">
              <a:solidFill>
                <a:srgbClr val="003300"/>
              </a:solidFill>
              <a:latin typeface="+mj-lt"/>
              <a:ea typeface="+mj-ea"/>
              <a:cs typeface="+mj-cs"/>
            </a:endParaRPr>
          </a:p>
        </p:txBody>
      </p:sp>
      <p:sp>
        <p:nvSpPr>
          <p:cNvPr id="12" name="TextBox 11"/>
          <p:cNvSpPr txBox="1"/>
          <p:nvPr/>
        </p:nvSpPr>
        <p:spPr>
          <a:xfrm>
            <a:off x="3218990" y="2702611"/>
            <a:ext cx="5060116" cy="584775"/>
          </a:xfrm>
          <a:prstGeom prst="rect">
            <a:avLst/>
          </a:prstGeom>
          <a:solidFill>
            <a:schemeClr val="bg1"/>
          </a:solidFill>
        </p:spPr>
        <p:txBody>
          <a:bodyPr wrap="square" rtlCol="0">
            <a:spAutoFit/>
          </a:bodyPr>
          <a:lstStyle>
            <a:defPPr>
              <a:defRPr lang="en-US"/>
            </a:defPPr>
            <a:lvl1pPr algn="ctr">
              <a:defRPr sz="3200" b="1" cap="small">
                <a:solidFill>
                  <a:srgbClr val="003300"/>
                </a:solidFill>
                <a:latin typeface="+mj-lt"/>
                <a:ea typeface="+mj-ea"/>
                <a:cs typeface="+mj-cs"/>
              </a:defRPr>
            </a:lvl1pPr>
          </a:lstStyle>
          <a:p>
            <a:r>
              <a:rPr lang="en-US" dirty="0" smtClean="0"/>
              <a:t>AOP</a:t>
            </a:r>
            <a:endParaRPr lang="en-IN" dirty="0"/>
          </a:p>
        </p:txBody>
      </p:sp>
    </p:spTree>
    <p:extLst>
      <p:ext uri="{BB962C8B-B14F-4D97-AF65-F5344CB8AC3E}">
        <p14:creationId xmlns:p14="http://schemas.microsoft.com/office/powerpoint/2010/main" val="7498998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a:xfrm>
            <a:off x="-40944" y="-10236"/>
            <a:ext cx="9144000" cy="781786"/>
          </a:xfrm>
          <a:prstGeom prst="rect">
            <a:avLst/>
          </a:prstGeom>
        </p:spPr>
        <p:txBody>
          <a:bodyPr vert="horz" lIns="91440" tIns="45720" rIns="91440" bIns="45720" rtlCol="0" anchor="ctr">
            <a:normAutofit/>
          </a:bodyPr>
          <a:lstStyle>
            <a:lvl1pPr algn="l" defTabSz="914400" rtl="0" eaLnBrk="1" latinLnBrk="0" hangingPunct="1">
              <a:spcBef>
                <a:spcPct val="0"/>
              </a:spcBef>
              <a:buNone/>
              <a:defRPr lang="en-US" sz="4400" kern="1200" dirty="0" smtClean="0">
                <a:solidFill>
                  <a:schemeClr val="tx1"/>
                </a:solidFill>
                <a:latin typeface="+mj-lt"/>
                <a:ea typeface="+mj-ea"/>
                <a:cs typeface="+mj-cs"/>
              </a:defRPr>
            </a:lvl1pPr>
          </a:lstStyle>
          <a:p>
            <a:pPr algn="ctr"/>
            <a:r>
              <a:rPr lang="en-IN" b="1" cap="small" dirty="0" smtClean="0">
                <a:solidFill>
                  <a:srgbClr val="003300"/>
                </a:solidFill>
              </a:rPr>
              <a:t>Aspect Oriented Programming</a:t>
            </a:r>
            <a:endParaRPr lang="en-IN" dirty="0"/>
          </a:p>
        </p:txBody>
      </p:sp>
      <p:sp>
        <p:nvSpPr>
          <p:cNvPr id="4" name="TextBox 3"/>
          <p:cNvSpPr txBox="1"/>
          <p:nvPr/>
        </p:nvSpPr>
        <p:spPr>
          <a:xfrm>
            <a:off x="952064" y="1275606"/>
            <a:ext cx="8131456" cy="3539430"/>
          </a:xfrm>
          <a:prstGeom prst="rect">
            <a:avLst/>
          </a:prstGeom>
          <a:noFill/>
        </p:spPr>
        <p:txBody>
          <a:bodyPr wrap="square" rtlCol="0">
            <a:spAutoFit/>
          </a:bodyPr>
          <a:lstStyle/>
          <a:p>
            <a:r>
              <a:rPr lang="en-IN" sz="2800" i="1" dirty="0"/>
              <a:t>Aspect-Oriented Programming</a:t>
            </a:r>
            <a:r>
              <a:rPr lang="en-IN" sz="2800" dirty="0"/>
              <a:t> (AOP) complements Object-Oriented Programming (OOP) by providing another way of thinking about program structure. </a:t>
            </a:r>
            <a:endParaRPr lang="en-IN" sz="2800" dirty="0" smtClean="0"/>
          </a:p>
          <a:p>
            <a:endParaRPr lang="en-IN" sz="2800" dirty="0"/>
          </a:p>
          <a:p>
            <a:r>
              <a:rPr lang="en-IN" sz="2800" dirty="0" smtClean="0"/>
              <a:t>The </a:t>
            </a:r>
            <a:r>
              <a:rPr lang="en-IN" sz="2800" dirty="0"/>
              <a:t>key unit of modularity in OOP is the </a:t>
            </a:r>
            <a:r>
              <a:rPr lang="en-IN" sz="2800" b="1" dirty="0"/>
              <a:t>class</a:t>
            </a:r>
            <a:r>
              <a:rPr lang="en-IN" sz="2800" dirty="0"/>
              <a:t>, whereas in AOP the unit of modularity is the </a:t>
            </a:r>
            <a:r>
              <a:rPr lang="en-IN" sz="2800" b="1" i="1" dirty="0"/>
              <a:t>aspect</a:t>
            </a:r>
            <a:r>
              <a:rPr lang="en-IN" sz="2800" dirty="0"/>
              <a:t>. Aspects enable the modularization of </a:t>
            </a:r>
            <a:r>
              <a:rPr lang="en-IN" sz="2800" dirty="0" smtClean="0"/>
              <a:t>concerns.</a:t>
            </a:r>
            <a:endParaRPr lang="en-US" sz="2800" dirty="0"/>
          </a:p>
          <a:p>
            <a:endParaRPr lang="en-IN" sz="2800" dirty="0"/>
          </a:p>
        </p:txBody>
      </p:sp>
    </p:spTree>
    <p:extLst>
      <p:ext uri="{BB962C8B-B14F-4D97-AF65-F5344CB8AC3E}">
        <p14:creationId xmlns:p14="http://schemas.microsoft.com/office/powerpoint/2010/main" val="1347716759"/>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a:xfrm>
            <a:off x="-40944" y="-10236"/>
            <a:ext cx="9144000" cy="832489"/>
          </a:xfrm>
          <a:prstGeom prst="rect">
            <a:avLst/>
          </a:prstGeom>
        </p:spPr>
        <p:txBody>
          <a:bodyPr vert="horz" lIns="91440" tIns="45720" rIns="91440" bIns="45720" rtlCol="0" anchor="ctr">
            <a:normAutofit/>
          </a:bodyPr>
          <a:lstStyle>
            <a:lvl1pPr algn="l" defTabSz="914400" rtl="0" eaLnBrk="1" latinLnBrk="0" hangingPunct="1">
              <a:spcBef>
                <a:spcPct val="0"/>
              </a:spcBef>
              <a:buNone/>
              <a:defRPr lang="en-US" sz="4400" kern="1200" dirty="0" smtClean="0">
                <a:solidFill>
                  <a:schemeClr val="tx1"/>
                </a:solidFill>
                <a:latin typeface="+mj-lt"/>
                <a:ea typeface="+mj-ea"/>
                <a:cs typeface="+mj-cs"/>
              </a:defRPr>
            </a:lvl1pPr>
          </a:lstStyle>
          <a:p>
            <a:pPr algn="ctr"/>
            <a:r>
              <a:rPr lang="en-IN" b="1" cap="small" dirty="0" smtClean="0">
                <a:solidFill>
                  <a:srgbClr val="003300"/>
                </a:solidFill>
              </a:rPr>
              <a:t>AOP</a:t>
            </a:r>
            <a:endParaRPr lang="en-IN" dirty="0"/>
          </a:p>
        </p:txBody>
      </p:sp>
      <p:pic>
        <p:nvPicPr>
          <p:cNvPr id="2052"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1147" t="1557" r="1149" b="1758"/>
          <a:stretch/>
        </p:blipFill>
        <p:spPr bwMode="auto">
          <a:xfrm>
            <a:off x="850900" y="742950"/>
            <a:ext cx="8115300" cy="433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40552894"/>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a:xfrm>
            <a:off x="-40944" y="-10235"/>
            <a:ext cx="9144000" cy="691776"/>
          </a:xfrm>
          <a:prstGeom prst="rect">
            <a:avLst/>
          </a:prstGeom>
        </p:spPr>
        <p:txBody>
          <a:bodyPr vert="horz" lIns="91440" tIns="45720" rIns="91440" bIns="45720" rtlCol="0" anchor="ctr">
            <a:normAutofit fontScale="92500" lnSpcReduction="10000"/>
          </a:bodyPr>
          <a:lstStyle>
            <a:lvl1pPr algn="l" defTabSz="914400" rtl="0" eaLnBrk="1" latinLnBrk="0" hangingPunct="1">
              <a:spcBef>
                <a:spcPct val="0"/>
              </a:spcBef>
              <a:buNone/>
              <a:defRPr lang="en-US" sz="4400" kern="1200" dirty="0" smtClean="0">
                <a:solidFill>
                  <a:schemeClr val="tx1"/>
                </a:solidFill>
                <a:latin typeface="+mj-lt"/>
                <a:ea typeface="+mj-ea"/>
                <a:cs typeface="+mj-cs"/>
              </a:defRPr>
            </a:lvl1pPr>
          </a:lstStyle>
          <a:p>
            <a:pPr algn="ctr"/>
            <a:r>
              <a:rPr lang="en-IN" b="1" cap="small" dirty="0" smtClean="0">
                <a:solidFill>
                  <a:srgbClr val="003300"/>
                </a:solidFill>
              </a:rPr>
              <a:t>AOP Weaving</a:t>
            </a:r>
            <a:endParaRPr lang="en-IN" dirty="0"/>
          </a:p>
        </p:txBody>
      </p:sp>
      <p:grpSp>
        <p:nvGrpSpPr>
          <p:cNvPr id="6" name="Group 5"/>
          <p:cNvGrpSpPr/>
          <p:nvPr/>
        </p:nvGrpSpPr>
        <p:grpSpPr>
          <a:xfrm>
            <a:off x="558026" y="1540033"/>
            <a:ext cx="3934544" cy="3456383"/>
            <a:chOff x="683568" y="2378109"/>
            <a:chExt cx="4231368" cy="3745969"/>
          </a:xfrm>
        </p:grpSpPr>
        <p:pic>
          <p:nvPicPr>
            <p:cNvPr id="6148" name="Picture 4" descr="http://www.codeproject.com/KB/library/AspectableMef/il.png"/>
            <p:cNvPicPr>
              <a:picLocks noChangeAspect="1" noChangeArrowheads="1"/>
            </p:cNvPicPr>
            <p:nvPr/>
          </p:nvPicPr>
          <p:blipFill rotWithShape="1">
            <a:blip r:embed="rId3">
              <a:extLst>
                <a:ext uri="{28A0092B-C50C-407E-A947-70E740481C1C}">
                  <a14:useLocalDpi xmlns:a14="http://schemas.microsoft.com/office/drawing/2010/main" val="0"/>
                </a:ext>
              </a:extLst>
            </a:blip>
            <a:srcRect l="-2651" r="2651" b="2658"/>
            <a:stretch/>
          </p:blipFill>
          <p:spPr bwMode="auto">
            <a:xfrm>
              <a:off x="683568" y="2378109"/>
              <a:ext cx="4231368" cy="3745969"/>
            </a:xfrm>
            <a:prstGeom prst="rect">
              <a:avLst/>
            </a:prstGeom>
            <a:noFill/>
            <a:extLst>
              <a:ext uri="{909E8E84-426E-40DD-AFC4-6F175D3DCCD1}">
                <a14:hiddenFill xmlns:a14="http://schemas.microsoft.com/office/drawing/2010/main">
                  <a:solidFill>
                    <a:srgbClr val="FFFFFF"/>
                  </a:solidFill>
                </a14:hiddenFill>
              </a:ext>
            </a:extLst>
          </p:spPr>
        </p:pic>
        <p:sp>
          <p:nvSpPr>
            <p:cNvPr id="2" name="Rounded Rectangle 1"/>
            <p:cNvSpPr/>
            <p:nvPr/>
          </p:nvSpPr>
          <p:spPr>
            <a:xfrm>
              <a:off x="1700472" y="4077072"/>
              <a:ext cx="3214464" cy="3545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1"/>
                  </a:solidFill>
                </a:rPr>
                <a:t>Weaving</a:t>
              </a:r>
              <a:endParaRPr lang="en-IN" sz="2800" b="1" dirty="0">
                <a:solidFill>
                  <a:schemeClr val="tx1"/>
                </a:solidFill>
              </a:endParaRPr>
            </a:p>
          </p:txBody>
        </p:sp>
      </p:grpSp>
      <p:sp>
        <p:nvSpPr>
          <p:cNvPr id="5" name="TextBox 4"/>
          <p:cNvSpPr txBox="1"/>
          <p:nvPr/>
        </p:nvSpPr>
        <p:spPr>
          <a:xfrm>
            <a:off x="683568" y="573528"/>
            <a:ext cx="8208912" cy="830997"/>
          </a:xfrm>
          <a:prstGeom prst="rect">
            <a:avLst/>
          </a:prstGeom>
          <a:noFill/>
        </p:spPr>
        <p:txBody>
          <a:bodyPr wrap="square" rtlCol="0">
            <a:spAutoFit/>
          </a:bodyPr>
          <a:lstStyle/>
          <a:p>
            <a:r>
              <a:rPr lang="en-IN" sz="1600" dirty="0" smtClean="0"/>
              <a:t>Weaving :  Linking </a:t>
            </a:r>
            <a:r>
              <a:rPr lang="en-IN" sz="1600" dirty="0"/>
              <a:t>aspects with other application types or objects to create an advised object. This can be done at </a:t>
            </a:r>
            <a:r>
              <a:rPr lang="en-IN" sz="1600" b="1" dirty="0"/>
              <a:t>compile time </a:t>
            </a:r>
            <a:r>
              <a:rPr lang="en-IN" sz="1600" dirty="0"/>
              <a:t>(using the </a:t>
            </a:r>
            <a:r>
              <a:rPr lang="en-IN" sz="1600" dirty="0" err="1"/>
              <a:t>AspectJ</a:t>
            </a:r>
            <a:r>
              <a:rPr lang="en-IN" sz="1600" dirty="0"/>
              <a:t> compiler, for example), </a:t>
            </a:r>
            <a:r>
              <a:rPr lang="en-IN" sz="1600" b="1" dirty="0"/>
              <a:t>load time</a:t>
            </a:r>
            <a:r>
              <a:rPr lang="en-IN" sz="1600" dirty="0"/>
              <a:t>, or </a:t>
            </a:r>
            <a:r>
              <a:rPr lang="en-IN" sz="1600" b="1" dirty="0"/>
              <a:t>at runtime</a:t>
            </a:r>
            <a:r>
              <a:rPr lang="en-IN" sz="1600" dirty="0"/>
              <a:t>. Spring AOP, like other pure Java AOP frameworks, performs weaving at runtime.</a:t>
            </a:r>
          </a:p>
        </p:txBody>
      </p:sp>
      <p:pic>
        <p:nvPicPr>
          <p:cNvPr id="9218" name="Picture 2" descr="http://1.bp.blogspot.com/_m461GsIaUnU/TPNYEjUoIhI/AAAAAAAAAFs/2EV-GRP98Uk/s400/AOP.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61756" y="1725517"/>
            <a:ext cx="4176464" cy="2668769"/>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ular Callout 3"/>
          <p:cNvSpPr/>
          <p:nvPr/>
        </p:nvSpPr>
        <p:spPr>
          <a:xfrm>
            <a:off x="3491880" y="3903198"/>
            <a:ext cx="1512168" cy="1093218"/>
          </a:xfrm>
          <a:prstGeom prst="wedgeRoundRectCallout">
            <a:avLst>
              <a:gd name="adj1" fmla="val -74101"/>
              <a:gd name="adj2" fmla="val 2106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rPr>
              <a:t>Proxied</a:t>
            </a:r>
            <a:r>
              <a:rPr lang="en-IN" sz="900" dirty="0"/>
              <a:t> </a:t>
            </a:r>
            <a:r>
              <a:rPr lang="en-IN" sz="1400" b="1" dirty="0">
                <a:solidFill>
                  <a:schemeClr val="tx1"/>
                </a:solidFill>
              </a:rPr>
              <a:t>object </a:t>
            </a:r>
            <a:endParaRPr lang="en-IN" sz="1400" b="1" dirty="0" smtClean="0">
              <a:solidFill>
                <a:schemeClr val="tx1"/>
              </a:solidFill>
            </a:endParaRPr>
          </a:p>
          <a:p>
            <a:pPr algn="ctr"/>
            <a:r>
              <a:rPr lang="en-IN" sz="1400" b="1" dirty="0" smtClean="0">
                <a:solidFill>
                  <a:schemeClr val="tx1"/>
                </a:solidFill>
              </a:rPr>
              <a:t>or </a:t>
            </a:r>
            <a:endParaRPr lang="en-IN" sz="1400" b="1" dirty="0">
              <a:solidFill>
                <a:schemeClr val="tx1"/>
              </a:solidFill>
            </a:endParaRPr>
          </a:p>
          <a:p>
            <a:pPr algn="ctr"/>
            <a:r>
              <a:rPr lang="en-IN" sz="1400" b="1" dirty="0">
                <a:solidFill>
                  <a:schemeClr val="tx1"/>
                </a:solidFill>
              </a:rPr>
              <a:t>Advised object </a:t>
            </a:r>
            <a:endParaRPr lang="en-IN" sz="1400" b="1" dirty="0" smtClean="0">
              <a:solidFill>
                <a:schemeClr val="tx1"/>
              </a:solidFill>
            </a:endParaRPr>
          </a:p>
          <a:p>
            <a:pPr algn="ctr"/>
            <a:r>
              <a:rPr lang="en-IN" sz="1400" b="1" dirty="0" smtClean="0">
                <a:solidFill>
                  <a:schemeClr val="tx1"/>
                </a:solidFill>
              </a:rPr>
              <a:t>or</a:t>
            </a:r>
            <a:endParaRPr lang="en-IN" sz="1400" b="1" dirty="0">
              <a:solidFill>
                <a:schemeClr val="tx1"/>
              </a:solidFill>
            </a:endParaRPr>
          </a:p>
          <a:p>
            <a:pPr algn="ctr"/>
            <a:r>
              <a:rPr lang="en-IN" sz="1400" b="1" dirty="0">
                <a:solidFill>
                  <a:schemeClr val="tx1"/>
                </a:solidFill>
              </a:rPr>
              <a:t>Target </a:t>
            </a:r>
            <a:r>
              <a:rPr lang="en-IN" sz="1400" b="1" dirty="0" smtClean="0">
                <a:solidFill>
                  <a:schemeClr val="tx1"/>
                </a:solidFill>
              </a:rPr>
              <a:t>object</a:t>
            </a:r>
            <a:endParaRPr lang="en-IN" sz="1400" b="1" dirty="0">
              <a:solidFill>
                <a:schemeClr val="tx1"/>
              </a:solidFill>
            </a:endParaRPr>
          </a:p>
        </p:txBody>
      </p:sp>
      <p:sp>
        <p:nvSpPr>
          <p:cNvPr id="3" name="Rectangle 2"/>
          <p:cNvSpPr/>
          <p:nvPr/>
        </p:nvSpPr>
        <p:spPr>
          <a:xfrm>
            <a:off x="5999370" y="4715096"/>
            <a:ext cx="3144630" cy="461665"/>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12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com.springtraining.springaop1</a:t>
            </a:r>
          </a:p>
          <a:p>
            <a:pPr algn="ctr"/>
            <a:r>
              <a:rPr lang="en-US" sz="12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com.springtraining.springaop2.annotated</a:t>
            </a:r>
            <a:endParaRPr lang="en-IN" sz="12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val="39433903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a:xfrm>
            <a:off x="-40944" y="-10236"/>
            <a:ext cx="9144000" cy="832489"/>
          </a:xfrm>
          <a:prstGeom prst="rect">
            <a:avLst/>
          </a:prstGeom>
        </p:spPr>
        <p:txBody>
          <a:bodyPr vert="horz" lIns="91440" tIns="45720" rIns="91440" bIns="45720" rtlCol="0" anchor="ctr">
            <a:normAutofit/>
          </a:bodyPr>
          <a:lstStyle>
            <a:lvl1pPr algn="l" defTabSz="914400" rtl="0" eaLnBrk="1" latinLnBrk="0" hangingPunct="1">
              <a:spcBef>
                <a:spcPct val="0"/>
              </a:spcBef>
              <a:buNone/>
              <a:defRPr lang="en-US" sz="4400" kern="1200" dirty="0" smtClean="0">
                <a:solidFill>
                  <a:schemeClr val="tx1"/>
                </a:solidFill>
                <a:latin typeface="+mj-lt"/>
                <a:ea typeface="+mj-ea"/>
                <a:cs typeface="+mj-cs"/>
              </a:defRPr>
            </a:lvl1pPr>
          </a:lstStyle>
          <a:p>
            <a:pPr algn="ctr"/>
            <a:r>
              <a:rPr lang="en-IN" b="1" cap="small" dirty="0" smtClean="0">
                <a:solidFill>
                  <a:srgbClr val="003300"/>
                </a:solidFill>
              </a:rPr>
              <a:t>AOP Proxy</a:t>
            </a:r>
            <a:endParaRPr lang="en-IN" dirty="0"/>
          </a:p>
        </p:txBody>
      </p:sp>
      <p:pic>
        <p:nvPicPr>
          <p:cNvPr id="4098" name="Picture 2" descr="http://thecafetechno.com/wp-content/uploads/2012/02/aopProxyJDK.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1965" y="2301739"/>
            <a:ext cx="3181350" cy="2700338"/>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thecafetechno.com/wp-content/uploads/2012/02/aopProxyCGLIB.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0032" y="2499742"/>
            <a:ext cx="3886200" cy="216455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899592" y="735546"/>
            <a:ext cx="7344816" cy="1569660"/>
          </a:xfrm>
          <a:prstGeom prst="rect">
            <a:avLst/>
          </a:prstGeom>
          <a:noFill/>
        </p:spPr>
        <p:txBody>
          <a:bodyPr wrap="square" rtlCol="0">
            <a:spAutoFit/>
          </a:bodyPr>
          <a:lstStyle/>
          <a:p>
            <a:r>
              <a:rPr lang="en-US" sz="2400" b="1" dirty="0" smtClean="0"/>
              <a:t>Proxy is an object created after applying the advice to the target object(application). Both objects(application and proxy) are same except that advice code is weaved into </a:t>
            </a:r>
            <a:r>
              <a:rPr lang="en-US" sz="2400" b="1" dirty="0"/>
              <a:t>proxy. </a:t>
            </a:r>
            <a:r>
              <a:rPr lang="en-US" sz="2400" b="1" dirty="0" smtClean="0"/>
              <a:t>      </a:t>
            </a:r>
            <a:r>
              <a:rPr lang="en-US" sz="2400" b="1" dirty="0" smtClean="0">
                <a:solidFill>
                  <a:srgbClr val="00BC00"/>
                </a:solidFill>
              </a:rPr>
              <a:t>[Application or Target+ Advice = Proxy]</a:t>
            </a:r>
            <a:endParaRPr lang="en-IN" sz="2400" b="1" dirty="0">
              <a:solidFill>
                <a:srgbClr val="00BC00"/>
              </a:solidFill>
            </a:endParaRPr>
          </a:p>
        </p:txBody>
      </p:sp>
      <p:sp>
        <p:nvSpPr>
          <p:cNvPr id="3" name="Rectangle 2"/>
          <p:cNvSpPr/>
          <p:nvPr/>
        </p:nvSpPr>
        <p:spPr>
          <a:xfrm>
            <a:off x="5616495" y="4692854"/>
            <a:ext cx="3527505" cy="461665"/>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1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com.springtraining.springaop.proxy1.subclass</a:t>
            </a:r>
          </a:p>
          <a:p>
            <a:pPr algn="ctr"/>
            <a:r>
              <a:rPr lang="en-US" sz="1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com.springtraining.springaop.proxy2.interfaced</a:t>
            </a:r>
            <a:endParaRPr lang="en-US" sz="12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val="3024757226"/>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2.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heme/theme1.xml><?xml version="1.0" encoding="utf-8"?>
<a:theme xmlns:a="http://schemas.openxmlformats.org/drawingml/2006/main" name="Train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4078</TotalTime>
  <Words>845</Words>
  <Application>Microsoft Office PowerPoint</Application>
  <PresentationFormat>On-screen Show (16:9)</PresentationFormat>
  <Paragraphs>145</Paragraphs>
  <Slides>15</Slides>
  <Notes>15</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Training</vt:lpstr>
      <vt:lpstr>Welcome  to  Spring 3.0  Chapter 2 - AOP</vt:lpstr>
      <vt:lpstr>Chapter 2 –   AOP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3.0</dc:title>
  <dc:creator>Ekraam</dc:creator>
  <cp:lastModifiedBy>Ekraam</cp:lastModifiedBy>
  <cp:revision>504</cp:revision>
  <dcterms:created xsi:type="dcterms:W3CDTF">2013-06-04T17:02:35Z</dcterms:created>
  <dcterms:modified xsi:type="dcterms:W3CDTF">2013-09-18T13:05:36Z</dcterms:modified>
</cp:coreProperties>
</file>