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9"/>
  </p:notesMasterIdLst>
  <p:sldIdLst>
    <p:sldId id="257" r:id="rId2"/>
    <p:sldId id="314" r:id="rId3"/>
    <p:sldId id="333" r:id="rId4"/>
    <p:sldId id="327" r:id="rId5"/>
    <p:sldId id="328" r:id="rId6"/>
    <p:sldId id="337" r:id="rId7"/>
    <p:sldId id="338" r:id="rId8"/>
    <p:sldId id="331" r:id="rId9"/>
    <p:sldId id="342" r:id="rId10"/>
    <p:sldId id="329" r:id="rId11"/>
    <p:sldId id="340" r:id="rId12"/>
    <p:sldId id="332" r:id="rId13"/>
    <p:sldId id="343" r:id="rId14"/>
    <p:sldId id="335" r:id="rId15"/>
    <p:sldId id="336" r:id="rId16"/>
    <p:sldId id="339" r:id="rId17"/>
    <p:sldId id="341"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515"/>
    <a:srgbClr val="5DFF5D"/>
    <a:srgbClr val="00BC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368" autoAdjust="0"/>
    <p:restoredTop sz="92504" autoAdjust="0"/>
  </p:normalViewPr>
  <p:slideViewPr>
    <p:cSldViewPr>
      <p:cViewPr>
        <p:scale>
          <a:sx n="100" d="100"/>
          <a:sy n="100" d="100"/>
        </p:scale>
        <p:origin x="-282" y="-114"/>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2A1D1-5806-451F-9066-0CD2DFD0869B}" type="datetimeFigureOut">
              <a:rPr lang="en-IN" smtClean="0"/>
              <a:t>10-11-2013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C77357-EB70-4F94-846C-4CA55E05C838}" type="slidenum">
              <a:rPr lang="en-IN" smtClean="0"/>
              <a:t>‹#›</a:t>
            </a:fld>
            <a:endParaRPr lang="en-IN" dirty="0"/>
          </a:p>
        </p:txBody>
      </p:sp>
    </p:spTree>
    <p:extLst>
      <p:ext uri="{BB962C8B-B14F-4D97-AF65-F5344CB8AC3E}">
        <p14:creationId xmlns:p14="http://schemas.microsoft.com/office/powerpoint/2010/main" val="327264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javabeat.net/2007/06/introduction-to-spring-mvc-web-framework-web-tie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javabeat.net/2007/06/introduction-to-spring-mvc-web-framework-web-tie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javabeat.net/2007/06/introduction-to-spring-mvc-web-framework-web-ti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javabeat.net/2007/06/introduction-to-spring-mvc-web-framework-web-ti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javabeat.net/2007/06/introduction-to-spring-mvc-web-framework-web-ti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javabeat.net/2007/06/introduction-to-spring-mvc-web-framework-web-ti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javabeat.net/2007/06/introduction-to-spring-mvc-web-framework-web-ti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javabeat.net/2007/06/introduction-to-spring-mvc-web-framework-web-ti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hlinkClick r:id="rId3"/>
              </a:rPr>
              <a:t>http://www.javabeat.net/2007/06/introduction-to-spring-mvc-web-framework-web-tier/</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hlinkClick r:id="rId3"/>
              </a:rPr>
              <a:t>http://www.javabeat.net/2007/06/introduction-to-spring-mvc-web-framework-web-tier/</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hlinkClick r:id="rId3"/>
              </a:rPr>
              <a:t>http://www.javabeat.net/2007/06/introduction-to-spring-mvc-web-framework-web-tier/</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hlinkClick r:id="rId3"/>
              </a:rPr>
              <a:t>http://www.javabeat.net/2007/06/introduction-to-spring-mvc-web-framework-web-tier/</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hlinkClick r:id="rId3"/>
              </a:rPr>
              <a:t>http://www.javabeat.net/2007/06/introduction-to-spring-mvc-web-framework-web-tier/</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hlinkClick r:id="rId3"/>
              </a:rPr>
              <a:t>http://www.javabeat.net/2007/06/introduction-to-spring-mvc-web-framework-web-tier/</a:t>
            </a:r>
            <a:endParaRPr lang="en-IN" dirty="0" smtClean="0"/>
          </a:p>
          <a:p>
            <a:endParaRPr lang="en-US" dirty="0" smtClean="0"/>
          </a:p>
          <a:p>
            <a:r>
              <a:rPr lang="en-IN" sz="1200" b="1" i="0" kern="1200" dirty="0" smtClean="0">
                <a:solidFill>
                  <a:schemeClr val="tx1"/>
                </a:solidFill>
                <a:latin typeface="+mn-lt"/>
                <a:ea typeface="+mn-ea"/>
                <a:cs typeface="+mn-cs"/>
              </a:rPr>
              <a:t>http://localhost:8080/SpringMVC/welcome.htm is requested.</a:t>
            </a:r>
          </a:p>
          <a:p>
            <a:endParaRPr lang="en-IN" sz="1200" b="1"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URL has “.</a:t>
            </a:r>
            <a:r>
              <a:rPr lang="en-IN" sz="1200" b="1" i="0" kern="1200" dirty="0" err="1" smtClean="0">
                <a:solidFill>
                  <a:schemeClr val="tx1"/>
                </a:solidFill>
                <a:latin typeface="+mn-lt"/>
                <a:ea typeface="+mn-ea"/>
                <a:cs typeface="+mn-cs"/>
              </a:rPr>
              <a:t>htm</a:t>
            </a:r>
            <a:r>
              <a:rPr lang="en-IN" sz="1200" b="1" i="0" kern="1200" dirty="0" smtClean="0">
                <a:solidFill>
                  <a:schemeClr val="tx1"/>
                </a:solidFill>
                <a:latin typeface="+mn-lt"/>
                <a:ea typeface="+mn-ea"/>
                <a:cs typeface="+mn-cs"/>
              </a:rPr>
              <a:t>” extension, so it will redirect to “</a:t>
            </a:r>
            <a:r>
              <a:rPr lang="en-IN" sz="1200" b="1" i="0" kern="1200" dirty="0" err="1" smtClean="0">
                <a:solidFill>
                  <a:schemeClr val="tx1"/>
                </a:solidFill>
                <a:latin typeface="+mn-lt"/>
                <a:ea typeface="+mn-ea"/>
                <a:cs typeface="+mn-cs"/>
              </a:rPr>
              <a:t>DispatcherServlet</a:t>
            </a:r>
            <a:r>
              <a:rPr lang="en-IN" sz="1200" b="1" i="0" kern="1200" dirty="0" smtClean="0">
                <a:solidFill>
                  <a:schemeClr val="tx1"/>
                </a:solidFill>
                <a:latin typeface="+mn-lt"/>
                <a:ea typeface="+mn-ea"/>
                <a:cs typeface="+mn-cs"/>
              </a:rPr>
              <a:t>” </a:t>
            </a:r>
          </a:p>
          <a:p>
            <a:r>
              <a:rPr lang="en-IN" sz="1200" b="1" i="0" kern="1200" dirty="0" smtClean="0">
                <a:solidFill>
                  <a:schemeClr val="tx1"/>
                </a:solidFill>
                <a:latin typeface="+mn-lt"/>
                <a:ea typeface="+mn-ea"/>
                <a:cs typeface="+mn-cs"/>
              </a:rPr>
              <a:t>and send request to the default </a:t>
            </a:r>
            <a:r>
              <a:rPr lang="en-IN" sz="1200" b="1" i="0" kern="1200" dirty="0" err="1" smtClean="0">
                <a:solidFill>
                  <a:schemeClr val="tx1"/>
                </a:solidFill>
                <a:latin typeface="+mn-lt"/>
                <a:ea typeface="+mn-ea"/>
                <a:cs typeface="+mn-cs"/>
              </a:rPr>
              <a:t>BeanNameUrlHandlerMapping</a:t>
            </a:r>
            <a:r>
              <a:rPr lang="en-IN" sz="1200" b="1" i="0" kern="1200" dirty="0" smtClean="0">
                <a:solidFill>
                  <a:schemeClr val="tx1"/>
                </a:solidFill>
                <a:latin typeface="+mn-lt"/>
                <a:ea typeface="+mn-ea"/>
                <a:cs typeface="+mn-cs"/>
              </a:rPr>
              <a:t>.</a:t>
            </a:r>
          </a:p>
          <a:p>
            <a:endParaRPr lang="en-IN" sz="1200" b="1"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BeanNameUrlHandlerMapping</a:t>
            </a:r>
            <a:r>
              <a:rPr lang="en-IN" sz="1200" b="1" i="0" kern="1200" dirty="0" smtClean="0">
                <a:solidFill>
                  <a:schemeClr val="tx1"/>
                </a:solidFill>
                <a:latin typeface="+mn-lt"/>
                <a:ea typeface="+mn-ea"/>
                <a:cs typeface="+mn-cs"/>
              </a:rPr>
              <a:t> returns </a:t>
            </a:r>
            <a:r>
              <a:rPr lang="en-IN" sz="1200" b="1" i="0" kern="1200" dirty="0" err="1" smtClean="0">
                <a:solidFill>
                  <a:schemeClr val="tx1"/>
                </a:solidFill>
                <a:latin typeface="+mn-lt"/>
                <a:ea typeface="+mn-ea"/>
                <a:cs typeface="+mn-cs"/>
              </a:rPr>
              <a:t>HelloWorldController</a:t>
            </a:r>
            <a:r>
              <a:rPr lang="en-IN" sz="1200" b="1" i="0" kern="1200" dirty="0" smtClean="0">
                <a:solidFill>
                  <a:schemeClr val="tx1"/>
                </a:solidFill>
                <a:latin typeface="+mn-lt"/>
                <a:ea typeface="+mn-ea"/>
                <a:cs typeface="+mn-cs"/>
              </a:rPr>
              <a:t> to the </a:t>
            </a:r>
            <a:r>
              <a:rPr lang="en-IN" sz="1200" b="1" i="0" kern="1200" dirty="0" err="1" smtClean="0">
                <a:solidFill>
                  <a:schemeClr val="tx1"/>
                </a:solidFill>
                <a:latin typeface="+mn-lt"/>
                <a:ea typeface="+mn-ea"/>
                <a:cs typeface="+mn-cs"/>
              </a:rPr>
              <a:t>DispatcherServlet</a:t>
            </a:r>
            <a:r>
              <a:rPr lang="en-IN" sz="1200" b="1" i="0" kern="1200" dirty="0" smtClean="0">
                <a:solidFill>
                  <a:schemeClr val="tx1"/>
                </a:solidFill>
                <a:latin typeface="+mn-lt"/>
                <a:ea typeface="+mn-ea"/>
                <a:cs typeface="+mn-cs"/>
              </a:rPr>
              <a:t>.</a:t>
            </a:r>
          </a:p>
          <a:p>
            <a:endParaRPr lang="en-IN" sz="1200" b="1"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DispatcherServlet</a:t>
            </a:r>
            <a:r>
              <a:rPr lang="en-IN" sz="1200" b="1" i="0" kern="1200" dirty="0" smtClean="0">
                <a:solidFill>
                  <a:schemeClr val="tx1"/>
                </a:solidFill>
                <a:latin typeface="+mn-lt"/>
                <a:ea typeface="+mn-ea"/>
                <a:cs typeface="+mn-cs"/>
              </a:rPr>
              <a:t> forward requests to the </a:t>
            </a:r>
            <a:r>
              <a:rPr lang="en-IN" sz="1200" b="1" i="0" kern="1200" dirty="0" err="1" smtClean="0">
                <a:solidFill>
                  <a:schemeClr val="tx1"/>
                </a:solidFill>
                <a:latin typeface="+mn-lt"/>
                <a:ea typeface="+mn-ea"/>
                <a:cs typeface="+mn-cs"/>
              </a:rPr>
              <a:t>HelloWorldController</a:t>
            </a:r>
            <a:r>
              <a:rPr lang="en-IN" sz="1200" b="1" i="0" kern="1200" dirty="0" smtClean="0">
                <a:solidFill>
                  <a:schemeClr val="tx1"/>
                </a:solidFill>
                <a:latin typeface="+mn-lt"/>
                <a:ea typeface="+mn-ea"/>
                <a:cs typeface="+mn-cs"/>
              </a:rPr>
              <a:t>.</a:t>
            </a:r>
          </a:p>
          <a:p>
            <a:endParaRPr lang="en-IN" sz="1200" b="1"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HelloWorldController</a:t>
            </a:r>
            <a:r>
              <a:rPr lang="en-IN" sz="1200" b="1" i="0" kern="1200" dirty="0" smtClean="0">
                <a:solidFill>
                  <a:schemeClr val="tx1"/>
                </a:solidFill>
                <a:latin typeface="+mn-lt"/>
                <a:ea typeface="+mn-ea"/>
                <a:cs typeface="+mn-cs"/>
              </a:rPr>
              <a:t> processes it and returns a </a:t>
            </a:r>
            <a:r>
              <a:rPr lang="en-IN" sz="1200" b="1" i="0" kern="1200" dirty="0" err="1" smtClean="0">
                <a:solidFill>
                  <a:schemeClr val="tx1"/>
                </a:solidFill>
                <a:latin typeface="+mn-lt"/>
                <a:ea typeface="+mn-ea"/>
                <a:cs typeface="+mn-cs"/>
              </a:rPr>
              <a:t>ModelAndView</a:t>
            </a:r>
            <a:r>
              <a:rPr lang="en-IN" sz="1200" b="1" i="0" kern="1200" dirty="0" smtClean="0">
                <a:solidFill>
                  <a:schemeClr val="tx1"/>
                </a:solidFill>
                <a:latin typeface="+mn-lt"/>
                <a:ea typeface="+mn-ea"/>
                <a:cs typeface="+mn-cs"/>
              </a:rPr>
              <a:t> object named “</a:t>
            </a:r>
            <a:r>
              <a:rPr lang="en-IN" sz="1200" b="1" i="0" kern="1200" dirty="0" err="1" smtClean="0">
                <a:solidFill>
                  <a:schemeClr val="tx1"/>
                </a:solidFill>
                <a:latin typeface="+mn-lt"/>
                <a:ea typeface="+mn-ea"/>
                <a:cs typeface="+mn-cs"/>
              </a:rPr>
              <a:t>HelloWorldPage</a:t>
            </a:r>
            <a:r>
              <a:rPr lang="en-IN" sz="1200" b="1" i="0" kern="1200" dirty="0" smtClean="0">
                <a:solidFill>
                  <a:schemeClr val="tx1"/>
                </a:solidFill>
                <a:latin typeface="+mn-lt"/>
                <a:ea typeface="+mn-ea"/>
                <a:cs typeface="+mn-cs"/>
              </a:rPr>
              <a:t>”.</a:t>
            </a:r>
          </a:p>
          <a:p>
            <a:endParaRPr lang="en-IN" sz="1200" b="1"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DispatcherServlet</a:t>
            </a:r>
            <a:r>
              <a:rPr lang="en-IN" sz="1200" b="1" i="0" kern="1200" dirty="0" smtClean="0">
                <a:solidFill>
                  <a:schemeClr val="tx1"/>
                </a:solidFill>
                <a:latin typeface="+mn-lt"/>
                <a:ea typeface="+mn-ea"/>
                <a:cs typeface="+mn-cs"/>
              </a:rPr>
              <a:t> receives the </a:t>
            </a:r>
            <a:r>
              <a:rPr lang="en-IN" sz="1200" b="1" i="0" kern="1200" dirty="0" err="1" smtClean="0">
                <a:solidFill>
                  <a:schemeClr val="tx1"/>
                </a:solidFill>
                <a:latin typeface="+mn-lt"/>
                <a:ea typeface="+mn-ea"/>
                <a:cs typeface="+mn-cs"/>
              </a:rPr>
              <a:t>ModelAndView</a:t>
            </a:r>
            <a:r>
              <a:rPr lang="en-IN" sz="1200" b="1" i="0" kern="1200" dirty="0" smtClean="0">
                <a:solidFill>
                  <a:schemeClr val="tx1"/>
                </a:solidFill>
                <a:latin typeface="+mn-lt"/>
                <a:ea typeface="+mn-ea"/>
                <a:cs typeface="+mn-cs"/>
              </a:rPr>
              <a:t> and calls the </a:t>
            </a:r>
            <a:r>
              <a:rPr lang="en-IN" sz="1200" b="1" i="0" kern="1200" dirty="0" err="1" smtClean="0">
                <a:solidFill>
                  <a:schemeClr val="tx1"/>
                </a:solidFill>
                <a:latin typeface="+mn-lt"/>
                <a:ea typeface="+mn-ea"/>
                <a:cs typeface="+mn-cs"/>
              </a:rPr>
              <a:t>viewResolver</a:t>
            </a:r>
            <a:r>
              <a:rPr lang="en-IN" sz="1200" b="1" i="0" kern="1200" dirty="0" smtClean="0">
                <a:solidFill>
                  <a:schemeClr val="tx1"/>
                </a:solidFill>
                <a:latin typeface="+mn-lt"/>
                <a:ea typeface="+mn-ea"/>
                <a:cs typeface="+mn-cs"/>
              </a:rPr>
              <a:t> to process it.</a:t>
            </a:r>
          </a:p>
          <a:p>
            <a:endParaRPr lang="en-IN" sz="1200" b="1"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viewResolver</a:t>
            </a:r>
            <a:r>
              <a:rPr lang="en-IN" sz="1200" b="1" i="0" kern="1200" dirty="0" smtClean="0">
                <a:solidFill>
                  <a:schemeClr val="tx1"/>
                </a:solidFill>
                <a:latin typeface="+mn-lt"/>
                <a:ea typeface="+mn-ea"/>
                <a:cs typeface="+mn-cs"/>
              </a:rPr>
              <a:t> returns the “/WEB-INF/pages/</a:t>
            </a:r>
            <a:r>
              <a:rPr lang="en-IN" sz="1200" b="1" i="0" kern="1200" dirty="0" err="1" smtClean="0">
                <a:solidFill>
                  <a:schemeClr val="tx1"/>
                </a:solidFill>
                <a:latin typeface="+mn-lt"/>
                <a:ea typeface="+mn-ea"/>
                <a:cs typeface="+mn-cs"/>
              </a:rPr>
              <a:t>HelloWorldPage.jsp</a:t>
            </a:r>
            <a:r>
              <a:rPr lang="en-IN" sz="1200" b="1" i="0" kern="1200" dirty="0" smtClean="0">
                <a:solidFill>
                  <a:schemeClr val="tx1"/>
                </a:solidFill>
                <a:latin typeface="+mn-lt"/>
                <a:ea typeface="+mn-ea"/>
                <a:cs typeface="+mn-cs"/>
              </a:rPr>
              <a:t>” back to the </a:t>
            </a:r>
            <a:r>
              <a:rPr lang="en-IN" sz="1200" b="1" i="0" kern="1200" dirty="0" err="1" smtClean="0">
                <a:solidFill>
                  <a:schemeClr val="tx1"/>
                </a:solidFill>
                <a:latin typeface="+mn-lt"/>
                <a:ea typeface="+mn-ea"/>
                <a:cs typeface="+mn-cs"/>
              </a:rPr>
              <a:t>DispatcherServlet</a:t>
            </a:r>
            <a:r>
              <a:rPr lang="en-IN" sz="1200" b="1" i="0" kern="1200" dirty="0" smtClean="0">
                <a:solidFill>
                  <a:schemeClr val="tx1"/>
                </a:solidFill>
                <a:latin typeface="+mn-lt"/>
                <a:ea typeface="+mn-ea"/>
                <a:cs typeface="+mn-cs"/>
              </a:rPr>
              <a:t>.</a:t>
            </a:r>
          </a:p>
          <a:p>
            <a:endParaRPr lang="en-IN" sz="1200" b="1"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DispatcherServlet</a:t>
            </a:r>
            <a:r>
              <a:rPr lang="en-IN" sz="1200" b="1" i="0" kern="1200" dirty="0" smtClean="0">
                <a:solidFill>
                  <a:schemeClr val="tx1"/>
                </a:solidFill>
                <a:latin typeface="+mn-lt"/>
                <a:ea typeface="+mn-ea"/>
                <a:cs typeface="+mn-cs"/>
              </a:rPr>
              <a:t> return the “</a:t>
            </a:r>
            <a:r>
              <a:rPr lang="en-IN" sz="1200" b="1" i="0" kern="1200" dirty="0" err="1" smtClean="0">
                <a:solidFill>
                  <a:schemeClr val="tx1"/>
                </a:solidFill>
                <a:latin typeface="+mn-lt"/>
                <a:ea typeface="+mn-ea"/>
                <a:cs typeface="+mn-cs"/>
              </a:rPr>
              <a:t>HelloWorldPage.jsp</a:t>
            </a:r>
            <a:r>
              <a:rPr lang="en-IN" sz="1200" b="1" i="0" kern="1200" dirty="0" smtClean="0">
                <a:solidFill>
                  <a:schemeClr val="tx1"/>
                </a:solidFill>
                <a:latin typeface="+mn-lt"/>
                <a:ea typeface="+mn-ea"/>
                <a:cs typeface="+mn-cs"/>
              </a:rPr>
              <a:t>” back to user.</a:t>
            </a:r>
            <a:endParaRPr lang="en-US" b="1" i="0"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hlinkClick r:id="rId3"/>
              </a:rPr>
              <a:t>http://www.javabeat.net/2007/06/introduction-to-spring-mvc-web-framework-web-tier/</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hlinkClick r:id="rId3"/>
              </a:rPr>
              <a:t>http://www.javabeat.net/2007/06/introduction-to-spring-mvc-web-framework-web-tier/</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8"/>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19590259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5546378"/>
      </p:ext>
    </p:extLst>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97564736"/>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3" name="Date Placeholder 3"/>
          <p:cNvSpPr>
            <a:spLocks noGrp="1"/>
          </p:cNvSpPr>
          <p:nvPr>
            <p:ph type="dt" sz="half" idx="10"/>
          </p:nvPr>
        </p:nvSpPr>
        <p:spPr>
          <a:xfrm>
            <a:off x="762000" y="4767263"/>
            <a:ext cx="2133600" cy="273844"/>
          </a:xfrm>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4767263"/>
            <a:ext cx="2895600" cy="273844"/>
          </a:xfrm>
        </p:spPr>
        <p:txBody>
          <a:bodyPr/>
          <a:lstStyle/>
          <a:p>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17819944"/>
      </p:ext>
    </p:extLst>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8"/>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3988798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3" name="Date Placeholder 3"/>
          <p:cNvSpPr>
            <a:spLocks noGrp="1"/>
          </p:cNvSpPr>
          <p:nvPr>
            <p:ph type="dt" sz="half" idx="10"/>
          </p:nvPr>
        </p:nvSpPr>
        <p:spPr>
          <a:xfrm>
            <a:off x="762000" y="4767263"/>
            <a:ext cx="2133600" cy="273844"/>
          </a:xfrm>
        </p:spPr>
        <p:txBody>
          <a:bodyPr/>
          <a:lstStyle/>
          <a:p>
            <a:fld id="{757B281C-5159-4971-8228-52B9A72E9ED2}" type="datetimeFigureOut">
              <a:rPr lang="en-US" smtClean="0"/>
              <a:pPr/>
              <a:t>11/10/2013</a:t>
            </a:fld>
            <a:endParaRPr lang="en-US" dirty="0"/>
          </a:p>
        </p:txBody>
      </p:sp>
      <p:sp>
        <p:nvSpPr>
          <p:cNvPr id="4" name="Footer Placeholder 4"/>
          <p:cNvSpPr>
            <a:spLocks noGrp="1"/>
          </p:cNvSpPr>
          <p:nvPr>
            <p:ph type="ftr" sz="quarter" idx="11"/>
          </p:nvPr>
        </p:nvSpPr>
        <p:spPr>
          <a:xfrm>
            <a:off x="3352800" y="4767263"/>
            <a:ext cx="2895600" cy="273844"/>
          </a:xfrm>
        </p:spPr>
        <p:txBody>
          <a:bodyPr/>
          <a:lstStyle/>
          <a:p>
            <a:endParaRPr lang="en-US" dirty="0"/>
          </a:p>
        </p:txBody>
      </p:sp>
      <p:sp>
        <p:nvSpPr>
          <p:cNvPr id="5"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64818749"/>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513474" y="-3529240"/>
            <a:ext cx="2114550" cy="9173031"/>
          </a:xfrm>
          <a:prstGeom prst="rect">
            <a:avLst/>
          </a:prstGeom>
        </p:spPr>
      </p:pic>
      <p:sp>
        <p:nvSpPr>
          <p:cNvPr id="2" name="Title 1"/>
          <p:cNvSpPr>
            <a:spLocks noGrp="1"/>
          </p:cNvSpPr>
          <p:nvPr>
            <p:ph type="title" hasCustomPrompt="1"/>
          </p:nvPr>
        </p:nvSpPr>
        <p:spPr>
          <a:xfrm>
            <a:off x="4572000" y="2286000"/>
            <a:ext cx="4343400" cy="1021556"/>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4000500"/>
            <a:ext cx="2133600" cy="74295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11911499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02224"/>
            <a:ext cx="8077200" cy="85725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97310"/>
            <a:ext cx="8077200" cy="3223022"/>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78311347"/>
      </p:ext>
    </p:extLst>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910078"/>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23219343"/>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09242921"/>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7627551"/>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35644569"/>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05979"/>
            <a:ext cx="58674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5150303"/>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Placeholder 1"/>
          <p:cNvSpPr>
            <a:spLocks noGrp="1"/>
          </p:cNvSpPr>
          <p:nvPr>
            <p:ph type="title"/>
          </p:nvPr>
        </p:nvSpPr>
        <p:spPr>
          <a:xfrm>
            <a:off x="762000" y="205979"/>
            <a:ext cx="80772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200151"/>
            <a:ext cx="8077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solidFill>
                  <a:prstClr val="black">
                    <a:tint val="75000"/>
                  </a:prstClr>
                </a:solidFill>
              </a:rPr>
              <a:pPr/>
              <a:t>11/10/2013</a:t>
            </a:fld>
            <a:endParaRPr lang="en-US" dirty="0">
              <a:solidFill>
                <a:prstClr val="black">
                  <a:tint val="75000"/>
                </a:prstClr>
              </a:solidFill>
            </a:endParaRPr>
          </a:p>
        </p:txBody>
      </p:sp>
      <p:sp>
        <p:nvSpPr>
          <p:cNvPr id="5" name="Footer Placeholder 4"/>
          <p:cNvSpPr>
            <a:spLocks noGrp="1"/>
          </p:cNvSpPr>
          <p:nvPr>
            <p:ph type="ftr" sz="quarter" idx="3"/>
          </p:nvPr>
        </p:nvSpPr>
        <p:spPr>
          <a:xfrm>
            <a:off x="33528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7056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81887"/>
            <a:ext cx="818707" cy="5312392"/>
          </a:xfrm>
          <a:prstGeom prst="rect">
            <a:avLst/>
          </a:prstGeom>
        </p:spPr>
      </p:pic>
    </p:spTree>
    <p:extLst>
      <p:ext uri="{BB962C8B-B14F-4D97-AF65-F5344CB8AC3E}">
        <p14:creationId xmlns:p14="http://schemas.microsoft.com/office/powerpoint/2010/main" val="27301057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90" r:id="rId13"/>
    <p:sldLayoutId id="2147483661"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docs.spring.io/spring/docs/3.0.x/javadoc-api/org/springframework/web/portlet/mvc/Controller.html"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docs.spring.io/spring/docs/3.0.0.M3/reference/html/ch16s03.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docs.spring.io/spring/docs/3.0.0.M3/reference/html/ch17.html"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hyperlink" Target="http://docs.spring.io/spring/docs/3.0.x/javadoc-api/org/springframework/web/servlet/ViewResolver.html" TargetMode="External"/><Relationship Id="rId5" Type="http://schemas.openxmlformats.org/officeDocument/2006/relationships/hyperlink" Target="http://docs.spring.io/spring/docs/3.0.x/javadoc-api/org/springframework/web/servlet/View.html" TargetMode="External"/><Relationship Id="rId4" Type="http://schemas.openxmlformats.org/officeDocument/2006/relationships/hyperlink" Target="http://docs.spring.io/spring/docs/3.0.0.M3/reference/html/ch16s05.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tatic.springsource.org/spring/docs/3.0.1.RELEASE/spring-framework-reference/html/validation.html"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tatic.springsource.org/spring/docs/3.0.1.RELEASE/spring-framework-reference/html/validation.html"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www.tutorialspoint.com/spring/spring_exception_handling_example.htm"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docs.spring.io/spring/docs/3.0.0.M3/reference/html/ch16s04.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hyperlink" Target="http://docs.spring.io/spring/docs/3.0.x/javadoc-api/org/springframework/web/servlet/HandlerMapp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56272" y="1847274"/>
            <a:ext cx="6180224" cy="1102519"/>
          </a:xfrm>
        </p:spPr>
        <p:txBody>
          <a:bodyPr>
            <a:normAutofit fontScale="90000"/>
          </a:bodyPr>
          <a:lstStyle/>
          <a:p>
            <a:pPr algn="ctr"/>
            <a:r>
              <a:rPr lang="en-US" dirty="0" smtClean="0"/>
              <a:t>Welcome </a:t>
            </a:r>
            <a:br>
              <a:rPr lang="en-US" dirty="0" smtClean="0"/>
            </a:br>
            <a:r>
              <a:rPr lang="en-US" dirty="0" smtClean="0"/>
              <a:t>to </a:t>
            </a:r>
            <a:br>
              <a:rPr lang="en-US" dirty="0" smtClean="0"/>
            </a:br>
            <a:r>
              <a:rPr lang="en-US" dirty="0"/>
              <a:t>Spring</a:t>
            </a:r>
            <a:r>
              <a:rPr lang="en-US" dirty="0" smtClean="0"/>
              <a:t> 3.0</a:t>
            </a:r>
            <a:br>
              <a:rPr lang="en-US" dirty="0" smtClean="0"/>
            </a:br>
            <a:r>
              <a:rPr lang="en-US" dirty="0" smtClean="0"/>
              <a:t/>
            </a:r>
            <a:br>
              <a:rPr lang="en-US" dirty="0" smtClean="0"/>
            </a:br>
            <a:r>
              <a:rPr lang="en-US" dirty="0" smtClean="0"/>
              <a:t>        Chapter 3 – Spring MVC</a:t>
            </a:r>
            <a:endParaRPr lang="en-US" dirty="0"/>
          </a:p>
        </p:txBody>
      </p:sp>
      <p:pic>
        <p:nvPicPr>
          <p:cNvPr id="3" name="Picture 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403648" y="357505"/>
            <a:ext cx="3042138" cy="22933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ustDataLst>
      <p:tags r:id="rId1"/>
    </p:custDataLst>
    <p:extLst>
      <p:ext uri="{BB962C8B-B14F-4D97-AF65-F5344CB8AC3E}">
        <p14:creationId xmlns:p14="http://schemas.microsoft.com/office/powerpoint/2010/main" val="24028107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636281"/>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Controllers</a:t>
            </a:r>
            <a:endParaRPr lang="en-IN" dirty="0"/>
          </a:p>
        </p:txBody>
      </p:sp>
      <p:sp>
        <p:nvSpPr>
          <p:cNvPr id="2" name="TextBox 1"/>
          <p:cNvSpPr txBox="1"/>
          <p:nvPr/>
        </p:nvSpPr>
        <p:spPr>
          <a:xfrm>
            <a:off x="1547664" y="1275606"/>
            <a:ext cx="5040560" cy="369332"/>
          </a:xfrm>
          <a:prstGeom prst="rect">
            <a:avLst/>
          </a:prstGeom>
          <a:noFill/>
        </p:spPr>
        <p:txBody>
          <a:bodyPr wrap="square" rtlCol="0">
            <a:spAutoFit/>
          </a:bodyPr>
          <a:lstStyle/>
          <a:p>
            <a:endParaRPr lang="en-IN" dirty="0"/>
          </a:p>
        </p:txBody>
      </p:sp>
      <p:sp>
        <p:nvSpPr>
          <p:cNvPr id="3" name="TextBox 2"/>
          <p:cNvSpPr txBox="1"/>
          <p:nvPr/>
        </p:nvSpPr>
        <p:spPr>
          <a:xfrm>
            <a:off x="684734" y="503768"/>
            <a:ext cx="8129684" cy="4455066"/>
          </a:xfrm>
          <a:prstGeom prst="rect">
            <a:avLst/>
          </a:prstGeom>
          <a:noFill/>
        </p:spPr>
        <p:txBody>
          <a:bodyPr wrap="square" rtlCol="0">
            <a:spAutoFit/>
          </a:bodyPr>
          <a:lstStyle/>
          <a:p>
            <a:r>
              <a:rPr lang="en-IN" b="1" dirty="0">
                <a:solidFill>
                  <a:srgbClr val="FF0000"/>
                </a:solidFill>
              </a:rPr>
              <a:t>SimpleFormController  </a:t>
            </a:r>
            <a:r>
              <a:rPr lang="en-IN" sz="1050" b="1" dirty="0">
                <a:solidFill>
                  <a:srgbClr val="FF0000"/>
                </a:solidFill>
              </a:rPr>
              <a:t>(Spring provides </a:t>
            </a:r>
            <a:r>
              <a:rPr lang="en-IN" sz="1050" b="1" dirty="0" err="1">
                <a:solidFill>
                  <a:srgbClr val="FF0000"/>
                </a:solidFill>
              </a:rPr>
              <a:t>SimpleFromController</a:t>
            </a:r>
            <a:r>
              <a:rPr lang="en-IN" sz="1050" b="1" dirty="0">
                <a:solidFill>
                  <a:srgbClr val="FF0000"/>
                </a:solidFill>
              </a:rPr>
              <a:t> for control a form data in the web application. If you want to handle form in spring then you need to use SimpleFormController by extending these in your Controller class. It's provides </a:t>
            </a:r>
            <a:r>
              <a:rPr lang="en-IN" sz="1050" b="1" dirty="0" err="1">
                <a:solidFill>
                  <a:srgbClr val="FF0000"/>
                </a:solidFill>
              </a:rPr>
              <a:t>formView</a:t>
            </a:r>
            <a:r>
              <a:rPr lang="en-IN" sz="1050" b="1" dirty="0">
                <a:solidFill>
                  <a:srgbClr val="FF0000"/>
                </a:solidFill>
              </a:rPr>
              <a:t>, </a:t>
            </a:r>
            <a:r>
              <a:rPr lang="en-IN" sz="1050" b="1" dirty="0" err="1">
                <a:solidFill>
                  <a:srgbClr val="FF0000"/>
                </a:solidFill>
              </a:rPr>
              <a:t>successView</a:t>
            </a:r>
            <a:r>
              <a:rPr lang="en-IN" sz="1050" b="1" dirty="0">
                <a:solidFill>
                  <a:srgbClr val="FF0000"/>
                </a:solidFill>
              </a:rPr>
              <a:t> in the case of valid submission and provide validation errors if wrong data entry by the user in the form data. This is also handle model object for binding and fetching data.)</a:t>
            </a:r>
            <a:endParaRPr lang="en-IN" sz="1050" b="1" dirty="0" smtClean="0">
              <a:solidFill>
                <a:srgbClr val="FF0000"/>
              </a:solidFill>
            </a:endParaRPr>
          </a:p>
          <a:p>
            <a:r>
              <a:rPr lang="en-IN" b="1" dirty="0" err="1" smtClean="0"/>
              <a:t>MultiActionController</a:t>
            </a:r>
            <a:r>
              <a:rPr lang="en-IN" sz="1050" dirty="0" smtClean="0"/>
              <a:t>(</a:t>
            </a:r>
            <a:r>
              <a:rPr lang="en-IN" sz="1050" dirty="0" err="1" smtClean="0"/>
              <a:t>InternalPathMethodNameResolver</a:t>
            </a:r>
            <a:r>
              <a:rPr lang="en-IN" sz="1050" dirty="0" smtClean="0"/>
              <a:t>,</a:t>
            </a:r>
            <a:r>
              <a:rPr lang="en-IN" sz="1050" i="1" dirty="0"/>
              <a:t> </a:t>
            </a:r>
            <a:r>
              <a:rPr lang="en-IN" sz="1050" i="1" dirty="0" err="1" smtClean="0"/>
              <a:t>PropertiesMethodNameResolver</a:t>
            </a:r>
            <a:r>
              <a:rPr lang="en-IN" sz="1050" i="1" dirty="0" smtClean="0"/>
              <a:t>,</a:t>
            </a:r>
            <a:r>
              <a:rPr lang="en-IN" sz="1050" dirty="0"/>
              <a:t> </a:t>
            </a:r>
            <a:r>
              <a:rPr lang="en-IN" sz="1050" dirty="0" err="1"/>
              <a:t>ParameterMethodNameResolver</a:t>
            </a:r>
            <a:r>
              <a:rPr lang="en-IN" sz="1050" dirty="0" smtClean="0"/>
              <a:t>)</a:t>
            </a:r>
          </a:p>
          <a:p>
            <a:r>
              <a:rPr lang="en-IN" sz="1200" dirty="0" err="1"/>
              <a:t>MultiActionController</a:t>
            </a:r>
            <a:r>
              <a:rPr lang="en-IN" sz="1200" dirty="0"/>
              <a:t> class provides us a functionality that allow to bind the multiple request-handling methods in a single controller</a:t>
            </a:r>
            <a:endParaRPr lang="en-IN" sz="1200" dirty="0" smtClean="0"/>
          </a:p>
          <a:p>
            <a:r>
              <a:rPr lang="en-IN" b="1" dirty="0" err="1" smtClean="0"/>
              <a:t>ParameterizableViewController</a:t>
            </a:r>
            <a:r>
              <a:rPr lang="en-IN" b="1" dirty="0" smtClean="0"/>
              <a:t> :</a:t>
            </a:r>
            <a:r>
              <a:rPr lang="en-IN" dirty="0"/>
              <a:t> </a:t>
            </a:r>
            <a:r>
              <a:rPr lang="en-IN" sz="1200" dirty="0"/>
              <a:t>This controller doesn't  require controller class. This controller provides an alternative to sending a request straight to a view such as a JSP.</a:t>
            </a:r>
            <a:endParaRPr lang="en-IN" sz="1200" b="1" dirty="0" smtClean="0"/>
          </a:p>
          <a:p>
            <a:r>
              <a:rPr lang="en-IN" b="1" dirty="0" err="1" smtClean="0"/>
              <a:t>AbstractController</a:t>
            </a:r>
            <a:r>
              <a:rPr lang="en-IN" b="1" dirty="0" smtClean="0"/>
              <a:t>: </a:t>
            </a:r>
            <a:r>
              <a:rPr lang="en-IN" sz="1200" dirty="0" smtClean="0"/>
              <a:t>The </a:t>
            </a:r>
            <a:r>
              <a:rPr lang="en-IN" sz="1200" dirty="0" err="1"/>
              <a:t>AbstractController</a:t>
            </a:r>
            <a:r>
              <a:rPr lang="en-IN" sz="1200" dirty="0"/>
              <a:t> </a:t>
            </a:r>
            <a:r>
              <a:rPr lang="en-IN" sz="1200" dirty="0" smtClean="0"/>
              <a:t> provides </a:t>
            </a:r>
            <a:r>
              <a:rPr lang="en-IN" sz="1200" dirty="0"/>
              <a:t>basic features such as the generation of caching headers and the enabling or disabling of supported methods (GET/POST).</a:t>
            </a:r>
            <a:endParaRPr lang="en-IN" sz="1200" b="1" dirty="0" smtClean="0"/>
          </a:p>
          <a:p>
            <a:r>
              <a:rPr lang="en-IN" b="1" dirty="0" err="1"/>
              <a:t>ServletForwardingController</a:t>
            </a:r>
            <a:r>
              <a:rPr lang="en-IN" dirty="0"/>
              <a:t> </a:t>
            </a:r>
            <a:r>
              <a:rPr lang="en-IN" dirty="0" smtClean="0"/>
              <a:t>:</a:t>
            </a:r>
            <a:r>
              <a:rPr lang="en-IN" sz="1200" dirty="0" smtClean="0"/>
              <a:t>Useful </a:t>
            </a:r>
            <a:r>
              <a:rPr lang="en-IN" sz="1200" dirty="0"/>
              <a:t>to invoke an existing servlet via Spring's dispatching infrastructure, for example to apply Spring </a:t>
            </a:r>
            <a:r>
              <a:rPr lang="en-IN" sz="1200" dirty="0" err="1"/>
              <a:t>HandlerInterceptors</a:t>
            </a:r>
            <a:r>
              <a:rPr lang="en-IN" sz="1200" dirty="0"/>
              <a:t> to its requests.</a:t>
            </a:r>
            <a:endParaRPr lang="en-IN" sz="1200" dirty="0" smtClean="0"/>
          </a:p>
          <a:p>
            <a:r>
              <a:rPr lang="en-IN" dirty="0" err="1" smtClean="0"/>
              <a:t>ServletWrappingController</a:t>
            </a:r>
            <a:r>
              <a:rPr lang="en-IN" dirty="0" smtClean="0"/>
              <a:t>  : Struts </a:t>
            </a:r>
            <a:r>
              <a:rPr lang="en-IN" dirty="0" err="1" smtClean="0"/>
              <a:t>intg</a:t>
            </a:r>
            <a:r>
              <a:rPr lang="en-IN" dirty="0" smtClean="0"/>
              <a:t> : </a:t>
            </a:r>
            <a:r>
              <a:rPr lang="en-IN" sz="1200" dirty="0"/>
              <a:t>Spring Controller implementation that wraps a servlet instance which it manages internally. Such a wrapped servlet is not known outside of this controller; its entire lifecycle is covered here (in contrast to </a:t>
            </a:r>
            <a:r>
              <a:rPr lang="en-IN" sz="1200" dirty="0" err="1"/>
              <a:t>ServletForwardingController</a:t>
            </a:r>
            <a:r>
              <a:rPr lang="en-IN" sz="1200" dirty="0"/>
              <a:t>).</a:t>
            </a:r>
            <a:endParaRPr lang="en-IN" sz="1200" dirty="0" smtClean="0"/>
          </a:p>
          <a:p>
            <a:r>
              <a:rPr lang="en-IN" b="1" dirty="0" err="1" smtClean="0"/>
              <a:t>UrlFilenameViewController</a:t>
            </a:r>
            <a:r>
              <a:rPr lang="en-IN" b="1" dirty="0" smtClean="0"/>
              <a:t> :</a:t>
            </a:r>
            <a:r>
              <a:rPr lang="en-IN" dirty="0"/>
              <a:t> </a:t>
            </a:r>
            <a:r>
              <a:rPr lang="en-IN" sz="1400" dirty="0"/>
              <a:t>Simple Controller implementation that transforms the virtual path of a URL into a view name and returns that view</a:t>
            </a:r>
            <a:r>
              <a:rPr lang="en-IN" sz="1400" dirty="0" smtClean="0"/>
              <a:t>.</a:t>
            </a:r>
            <a:endParaRPr lang="en-US" sz="1400" b="1" dirty="0">
              <a:solidFill>
                <a:srgbClr val="FF0000"/>
              </a:solidFill>
            </a:endParaRPr>
          </a:p>
          <a:p>
            <a:r>
              <a:rPr lang="en-IN" sz="1400" b="1" dirty="0">
                <a:solidFill>
                  <a:srgbClr val="FF0000"/>
                </a:solidFill>
              </a:rPr>
              <a:t>AbstractCommandController </a:t>
            </a:r>
            <a:r>
              <a:rPr lang="en-IN" sz="1400" b="1" dirty="0" smtClean="0">
                <a:solidFill>
                  <a:srgbClr val="FF0000"/>
                </a:solidFill>
              </a:rPr>
              <a:t> CancellableFormController  AbstractWizardFormController</a:t>
            </a:r>
            <a:endParaRPr lang="en-IN" sz="1400" b="1" dirty="0">
              <a:solidFill>
                <a:srgbClr val="FF0000"/>
              </a:solidFill>
            </a:endParaRPr>
          </a:p>
          <a:p>
            <a:r>
              <a:rPr lang="en-IN" sz="1400" b="1" dirty="0">
                <a:solidFill>
                  <a:srgbClr val="FF0000"/>
                </a:solidFill>
              </a:rPr>
              <a:t>BaseCommandController </a:t>
            </a:r>
            <a:r>
              <a:rPr lang="en-IN" sz="1400" b="1" dirty="0" err="1" smtClean="0">
                <a:solidFill>
                  <a:srgbClr val="FF0000"/>
                </a:solidFill>
              </a:rPr>
              <a:t>AbstractFormController</a:t>
            </a:r>
            <a:endParaRPr lang="en-IN" sz="1400" b="1" dirty="0">
              <a:solidFill>
                <a:srgbClr val="FF0000"/>
              </a:solidFill>
            </a:endParaRPr>
          </a:p>
        </p:txBody>
      </p:sp>
      <p:sp>
        <p:nvSpPr>
          <p:cNvPr id="4" name="Rectangle 3"/>
          <p:cNvSpPr/>
          <p:nvPr/>
        </p:nvSpPr>
        <p:spPr>
          <a:xfrm>
            <a:off x="6750572" y="4803998"/>
            <a:ext cx="2441053" cy="369332"/>
          </a:xfrm>
          <a:prstGeom prst="rect">
            <a:avLst/>
          </a:prstGeom>
        </p:spPr>
        <p:txBody>
          <a:bodyPr wrap="none">
            <a:spAutoFit/>
          </a:bodyPr>
          <a:lstStyle/>
          <a:p>
            <a:r>
              <a:rPr lang="en-IN" i="1" dirty="0" smtClean="0"/>
              <a:t>SpringMVC6-Controllers</a:t>
            </a:r>
            <a:endParaRPr lang="en-IN" i="1" dirty="0"/>
          </a:p>
        </p:txBody>
      </p:sp>
    </p:spTree>
    <p:extLst>
      <p:ext uri="{BB962C8B-B14F-4D97-AF65-F5344CB8AC3E}">
        <p14:creationId xmlns:p14="http://schemas.microsoft.com/office/powerpoint/2010/main" val="24444167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539552" y="2392"/>
            <a:ext cx="8604448" cy="636281"/>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Controllers</a:t>
            </a:r>
            <a:endParaRPr lang="en-IN" dirty="0"/>
          </a:p>
        </p:txBody>
      </p:sp>
      <p:sp>
        <p:nvSpPr>
          <p:cNvPr id="2" name="Rectangle 1"/>
          <p:cNvSpPr/>
          <p:nvPr/>
        </p:nvSpPr>
        <p:spPr>
          <a:xfrm>
            <a:off x="1115616" y="1619756"/>
            <a:ext cx="7344816" cy="1477328"/>
          </a:xfrm>
          <a:prstGeom prst="rect">
            <a:avLst/>
          </a:prstGeom>
        </p:spPr>
        <p:txBody>
          <a:bodyPr wrap="square">
            <a:spAutoFit/>
          </a:bodyPr>
          <a:lstStyle/>
          <a:p>
            <a:r>
              <a:rPr lang="en-IN" dirty="0">
                <a:hlinkClick r:id="rId3"/>
              </a:rPr>
              <a:t>http://</a:t>
            </a:r>
            <a:r>
              <a:rPr lang="en-IN" dirty="0" smtClean="0">
                <a:hlinkClick r:id="rId3"/>
              </a:rPr>
              <a:t>docs.spring.io/spring/docs/3.0.x/javadoc-api/org/springframework/web/portlet/mvc/Controller.html</a:t>
            </a:r>
            <a:endParaRPr lang="en-IN" dirty="0" smtClean="0"/>
          </a:p>
          <a:p>
            <a:endParaRPr lang="en-US" dirty="0"/>
          </a:p>
          <a:p>
            <a:endParaRPr lang="en-US" dirty="0" smtClean="0"/>
          </a:p>
          <a:p>
            <a:r>
              <a:rPr lang="en-IN" dirty="0">
                <a:hlinkClick r:id="rId4"/>
              </a:rPr>
              <a:t>http://docs.spring.io/spring/docs/3.0.0.M3/reference/html/ch16s03.html</a:t>
            </a:r>
            <a:endParaRPr lang="en-IN" dirty="0"/>
          </a:p>
        </p:txBody>
      </p:sp>
    </p:spTree>
    <p:extLst>
      <p:ext uri="{BB962C8B-B14F-4D97-AF65-F5344CB8AC3E}">
        <p14:creationId xmlns:p14="http://schemas.microsoft.com/office/powerpoint/2010/main" val="57537953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636281"/>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View Resolvers</a:t>
            </a:r>
            <a:endParaRPr lang="en-IN" dirty="0"/>
          </a:p>
        </p:txBody>
      </p:sp>
      <p:sp>
        <p:nvSpPr>
          <p:cNvPr id="2" name="TextBox 1"/>
          <p:cNvSpPr txBox="1"/>
          <p:nvPr/>
        </p:nvSpPr>
        <p:spPr>
          <a:xfrm>
            <a:off x="1547664" y="1275606"/>
            <a:ext cx="5040560" cy="369332"/>
          </a:xfrm>
          <a:prstGeom prst="rect">
            <a:avLst/>
          </a:prstGeom>
          <a:noFill/>
        </p:spPr>
        <p:txBody>
          <a:bodyPr wrap="square" rtlCol="0">
            <a:spAutoFit/>
          </a:bodyPr>
          <a:lstStyle/>
          <a:p>
            <a:endParaRPr lang="en-IN" dirty="0"/>
          </a:p>
        </p:txBody>
      </p:sp>
      <p:sp>
        <p:nvSpPr>
          <p:cNvPr id="3" name="TextBox 2"/>
          <p:cNvSpPr txBox="1"/>
          <p:nvPr/>
        </p:nvSpPr>
        <p:spPr>
          <a:xfrm>
            <a:off x="936759" y="1203598"/>
            <a:ext cx="6828366" cy="2585323"/>
          </a:xfrm>
          <a:prstGeom prst="rect">
            <a:avLst/>
          </a:prstGeom>
          <a:noFill/>
        </p:spPr>
        <p:txBody>
          <a:bodyPr wrap="square" rtlCol="0">
            <a:spAutoFit/>
          </a:bodyPr>
          <a:lstStyle/>
          <a:p>
            <a:endParaRPr lang="en-IN" b="1" dirty="0" smtClean="0"/>
          </a:p>
          <a:p>
            <a:pPr marL="285750" indent="-285750">
              <a:buFont typeface="Wingdings" panose="05000000000000000000" pitchFamily="2" charset="2"/>
              <a:buChar char="q"/>
            </a:pPr>
            <a:r>
              <a:rPr lang="en-IN" b="1" dirty="0" smtClean="0"/>
              <a:t>InternalResourceViewResolver</a:t>
            </a:r>
          </a:p>
          <a:p>
            <a:pPr marL="285750" indent="-285750">
              <a:buFont typeface="Wingdings" panose="05000000000000000000" pitchFamily="2" charset="2"/>
              <a:buChar char="q"/>
            </a:pPr>
            <a:r>
              <a:rPr lang="en-IN" b="1" dirty="0" err="1" smtClean="0"/>
              <a:t>UrlBasedViewResolver</a:t>
            </a:r>
            <a:endParaRPr lang="en-IN" b="1" dirty="0" smtClean="0"/>
          </a:p>
          <a:p>
            <a:pPr marL="285750" indent="-285750">
              <a:buFont typeface="Wingdings" panose="05000000000000000000" pitchFamily="2" charset="2"/>
              <a:buChar char="q"/>
            </a:pPr>
            <a:r>
              <a:rPr lang="en-IN" b="1" dirty="0" err="1"/>
              <a:t>XmlViewResolver</a:t>
            </a:r>
            <a:endParaRPr lang="en-US" b="1" dirty="0"/>
          </a:p>
          <a:p>
            <a:pPr marL="285750" indent="-285750">
              <a:buFont typeface="Wingdings" panose="05000000000000000000" pitchFamily="2" charset="2"/>
              <a:buChar char="q"/>
            </a:pPr>
            <a:r>
              <a:rPr lang="en-IN" b="1" dirty="0" err="1" smtClean="0"/>
              <a:t>ResourceBundleViewResolver</a:t>
            </a:r>
            <a:endParaRPr lang="en-US" b="1" dirty="0"/>
          </a:p>
          <a:p>
            <a:pPr marL="285750" indent="-285750">
              <a:buFont typeface="Wingdings" panose="05000000000000000000" pitchFamily="2" charset="2"/>
              <a:buChar char="q"/>
            </a:pPr>
            <a:r>
              <a:rPr lang="en-IN" b="1" dirty="0" err="1"/>
              <a:t>AbstractPdfView</a:t>
            </a:r>
            <a:r>
              <a:rPr lang="en-IN" dirty="0"/>
              <a:t>  </a:t>
            </a:r>
            <a:endParaRPr lang="en-IN" b="1" dirty="0" smtClean="0"/>
          </a:p>
          <a:p>
            <a:endParaRPr lang="en-US" b="1" dirty="0"/>
          </a:p>
          <a:p>
            <a:r>
              <a:rPr lang="en-IN" b="1" dirty="0" smtClean="0"/>
              <a:t>Chaining/ordering  </a:t>
            </a:r>
            <a:r>
              <a:rPr lang="en-IN" b="1" dirty="0" err="1" smtClean="0"/>
              <a:t>ViewResolvers</a:t>
            </a:r>
            <a:endParaRPr lang="en-IN" b="1" dirty="0" smtClean="0"/>
          </a:p>
          <a:p>
            <a:r>
              <a:rPr lang="en-US" b="1" dirty="0" smtClean="0"/>
              <a:t>Redirect -&gt; </a:t>
            </a:r>
            <a:r>
              <a:rPr lang="en-IN" b="1" dirty="0" err="1" smtClean="0"/>
              <a:t>RedirectView</a:t>
            </a:r>
            <a:r>
              <a:rPr lang="en-IN" dirty="0"/>
              <a:t> </a:t>
            </a:r>
            <a:r>
              <a:rPr lang="en-IN" dirty="0" err="1" smtClean="0"/>
              <a:t>vs</a:t>
            </a:r>
            <a:r>
              <a:rPr lang="en-IN" dirty="0" smtClean="0"/>
              <a:t> </a:t>
            </a:r>
            <a:r>
              <a:rPr lang="en-IN" b="1" dirty="0"/>
              <a:t>redirect</a:t>
            </a:r>
            <a:r>
              <a:rPr lang="en-IN" b="1" dirty="0" smtClean="0"/>
              <a:t>:</a:t>
            </a:r>
            <a:r>
              <a:rPr lang="en-IN" b="1" dirty="0"/>
              <a:t> </a:t>
            </a:r>
            <a:r>
              <a:rPr lang="en-IN" b="1" dirty="0" err="1" smtClean="0"/>
              <a:t>vs</a:t>
            </a:r>
            <a:r>
              <a:rPr lang="en-IN" b="1" dirty="0" smtClean="0"/>
              <a:t> </a:t>
            </a:r>
            <a:r>
              <a:rPr lang="en-IN" b="1" dirty="0"/>
              <a:t>forward</a:t>
            </a:r>
            <a:r>
              <a:rPr lang="en-IN" b="1" dirty="0" smtClean="0"/>
              <a:t>:</a:t>
            </a:r>
            <a:endParaRPr lang="en-IN" b="1" dirty="0"/>
          </a:p>
        </p:txBody>
      </p:sp>
      <p:sp>
        <p:nvSpPr>
          <p:cNvPr id="4" name="Rectangle 3"/>
          <p:cNvSpPr/>
          <p:nvPr/>
        </p:nvSpPr>
        <p:spPr>
          <a:xfrm>
            <a:off x="6427195" y="4721543"/>
            <a:ext cx="2675861" cy="369332"/>
          </a:xfrm>
          <a:prstGeom prst="rect">
            <a:avLst/>
          </a:prstGeom>
        </p:spPr>
        <p:txBody>
          <a:bodyPr wrap="none">
            <a:spAutoFit/>
          </a:bodyPr>
          <a:lstStyle/>
          <a:p>
            <a:r>
              <a:rPr lang="en-IN" i="1" dirty="0" smtClean="0"/>
              <a:t>SpringMVC7-ViewResolver</a:t>
            </a:r>
            <a:endParaRPr lang="en-IN" i="1" dirty="0"/>
          </a:p>
        </p:txBody>
      </p:sp>
    </p:spTree>
    <p:extLst>
      <p:ext uri="{BB962C8B-B14F-4D97-AF65-F5344CB8AC3E}">
        <p14:creationId xmlns:p14="http://schemas.microsoft.com/office/powerpoint/2010/main" val="39629177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636281"/>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View Resolvers</a:t>
            </a:r>
            <a:endParaRPr lang="en-IN" dirty="0"/>
          </a:p>
        </p:txBody>
      </p:sp>
      <p:sp>
        <p:nvSpPr>
          <p:cNvPr id="2" name="TextBox 1"/>
          <p:cNvSpPr txBox="1"/>
          <p:nvPr/>
        </p:nvSpPr>
        <p:spPr>
          <a:xfrm>
            <a:off x="1547664" y="1275606"/>
            <a:ext cx="5040560" cy="369332"/>
          </a:xfrm>
          <a:prstGeom prst="rect">
            <a:avLst/>
          </a:prstGeom>
          <a:noFill/>
        </p:spPr>
        <p:txBody>
          <a:bodyPr wrap="square" rtlCol="0">
            <a:spAutoFit/>
          </a:bodyPr>
          <a:lstStyle/>
          <a:p>
            <a:endParaRPr lang="en-IN" dirty="0"/>
          </a:p>
        </p:txBody>
      </p:sp>
      <p:sp>
        <p:nvSpPr>
          <p:cNvPr id="3" name="TextBox 2"/>
          <p:cNvSpPr txBox="1"/>
          <p:nvPr/>
        </p:nvSpPr>
        <p:spPr>
          <a:xfrm>
            <a:off x="852364" y="1923678"/>
            <a:ext cx="8275472" cy="1569660"/>
          </a:xfrm>
          <a:prstGeom prst="rect">
            <a:avLst/>
          </a:prstGeom>
          <a:noFill/>
        </p:spPr>
        <p:txBody>
          <a:bodyPr wrap="square" rtlCol="0">
            <a:spAutoFit/>
          </a:bodyPr>
          <a:lstStyle/>
          <a:p>
            <a:r>
              <a:rPr lang="en-IN" sz="1600" dirty="0">
                <a:hlinkClick r:id="rId3"/>
              </a:rPr>
              <a:t>http://</a:t>
            </a:r>
            <a:r>
              <a:rPr lang="en-IN" sz="1600" dirty="0" smtClean="0">
                <a:hlinkClick r:id="rId3"/>
              </a:rPr>
              <a:t>docs.spring.io/spring/docs/3.0.0.M3/reference/html/ch17.html</a:t>
            </a:r>
            <a:endParaRPr lang="en-IN" sz="1600" dirty="0" smtClean="0"/>
          </a:p>
          <a:p>
            <a:r>
              <a:rPr lang="en-IN" sz="1600" dirty="0">
                <a:hlinkClick r:id="rId4"/>
              </a:rPr>
              <a:t>http://</a:t>
            </a:r>
            <a:r>
              <a:rPr lang="en-IN" sz="1600" dirty="0" smtClean="0">
                <a:hlinkClick r:id="rId4"/>
              </a:rPr>
              <a:t>docs.spring.io/spring/docs/3.0.0.M3/reference/html/ch16s05.html</a:t>
            </a:r>
            <a:endParaRPr lang="en-IN" sz="1600" dirty="0" smtClean="0"/>
          </a:p>
          <a:p>
            <a:endParaRPr lang="en-IN" sz="1600" dirty="0" smtClean="0">
              <a:hlinkClick r:id="rId5"/>
            </a:endParaRPr>
          </a:p>
          <a:p>
            <a:r>
              <a:rPr lang="en-IN" sz="1600" dirty="0" smtClean="0">
                <a:hlinkClick r:id="rId5"/>
              </a:rPr>
              <a:t>http</a:t>
            </a:r>
            <a:r>
              <a:rPr lang="en-IN" sz="1600" dirty="0">
                <a:hlinkClick r:id="rId5"/>
              </a:rPr>
              <a:t>://docs.spring.io/spring/docs/3.0.x/javadoc-api/org/springframework/web/servlet/View.html</a:t>
            </a:r>
            <a:endParaRPr lang="en-IN" sz="1600" b="1" dirty="0" smtClean="0"/>
          </a:p>
          <a:p>
            <a:r>
              <a:rPr lang="en-IN" sz="1600" dirty="0">
                <a:hlinkClick r:id="rId6"/>
              </a:rPr>
              <a:t>http://</a:t>
            </a:r>
            <a:r>
              <a:rPr lang="en-IN" sz="1600" dirty="0" smtClean="0">
                <a:hlinkClick r:id="rId6"/>
              </a:rPr>
              <a:t>docs.spring.io/spring/docs/3.0.x/javadoc-api/org/springframework/web/servlet/ViewResolver.html</a:t>
            </a:r>
            <a:endParaRPr lang="en-US" sz="1600" dirty="0"/>
          </a:p>
        </p:txBody>
      </p:sp>
      <p:sp>
        <p:nvSpPr>
          <p:cNvPr id="4" name="Rectangle 3"/>
          <p:cNvSpPr/>
          <p:nvPr/>
        </p:nvSpPr>
        <p:spPr>
          <a:xfrm>
            <a:off x="6427195" y="4721543"/>
            <a:ext cx="2675861" cy="369332"/>
          </a:xfrm>
          <a:prstGeom prst="rect">
            <a:avLst/>
          </a:prstGeom>
        </p:spPr>
        <p:txBody>
          <a:bodyPr wrap="none">
            <a:spAutoFit/>
          </a:bodyPr>
          <a:lstStyle/>
          <a:p>
            <a:r>
              <a:rPr lang="en-IN" i="1" dirty="0" smtClean="0"/>
              <a:t>SpringMVC7-ViewResolver</a:t>
            </a:r>
            <a:endParaRPr lang="en-IN" i="1" dirty="0"/>
          </a:p>
        </p:txBody>
      </p:sp>
    </p:spTree>
    <p:extLst>
      <p:ext uri="{BB962C8B-B14F-4D97-AF65-F5344CB8AC3E}">
        <p14:creationId xmlns:p14="http://schemas.microsoft.com/office/powerpoint/2010/main" val="62414882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616" y="1289536"/>
            <a:ext cx="6048672" cy="369332"/>
          </a:xfrm>
          <a:prstGeom prst="rect">
            <a:avLst/>
          </a:prstGeom>
          <a:noFill/>
        </p:spPr>
        <p:txBody>
          <a:bodyPr wrap="square" rtlCol="0">
            <a:spAutoFit/>
          </a:bodyPr>
          <a:lstStyle/>
          <a:p>
            <a:r>
              <a:rPr lang="en-IN" dirty="0" smtClean="0">
                <a:hlinkClick r:id="rId3"/>
              </a:rPr>
              <a:t>Type Conversion</a:t>
            </a:r>
            <a:endParaRPr lang="en-IN" b="1" dirty="0"/>
          </a:p>
        </p:txBody>
      </p:sp>
      <p:sp>
        <p:nvSpPr>
          <p:cNvPr id="4" name="TextBox 3"/>
          <p:cNvSpPr txBox="1"/>
          <p:nvPr/>
        </p:nvSpPr>
        <p:spPr>
          <a:xfrm>
            <a:off x="1115616" y="1923678"/>
            <a:ext cx="6984776" cy="1754326"/>
          </a:xfrm>
          <a:prstGeom prst="rect">
            <a:avLst/>
          </a:prstGeom>
          <a:noFill/>
        </p:spPr>
        <p:txBody>
          <a:bodyPr wrap="square" rtlCol="0">
            <a:spAutoFit/>
          </a:bodyPr>
          <a:lstStyle/>
          <a:p>
            <a:r>
              <a:rPr lang="en-IN" dirty="0"/>
              <a:t>Spring's </a:t>
            </a:r>
            <a:r>
              <a:rPr lang="en-IN" dirty="0" err="1"/>
              <a:t>DataBinder</a:t>
            </a:r>
            <a:r>
              <a:rPr lang="en-IN" dirty="0"/>
              <a:t> and the lower-level </a:t>
            </a:r>
            <a:r>
              <a:rPr lang="en-IN" dirty="0" err="1"/>
              <a:t>BeanWrapper</a:t>
            </a:r>
            <a:r>
              <a:rPr lang="en-IN" dirty="0"/>
              <a:t> both use </a:t>
            </a:r>
            <a:r>
              <a:rPr lang="en-IN" dirty="0" err="1"/>
              <a:t>PropertyEditors</a:t>
            </a:r>
            <a:r>
              <a:rPr lang="en-IN" dirty="0"/>
              <a:t> to parse and format property values. The </a:t>
            </a:r>
            <a:r>
              <a:rPr lang="en-IN" dirty="0" err="1"/>
              <a:t>PropertyEditor</a:t>
            </a:r>
            <a:r>
              <a:rPr lang="en-IN" dirty="0"/>
              <a:t> concept is part of the JavaBeans specification, and is also explained in this chapter. Spring 3 introduces a "</a:t>
            </a:r>
            <a:r>
              <a:rPr lang="en-IN" dirty="0" err="1"/>
              <a:t>core.convert</a:t>
            </a:r>
            <a:r>
              <a:rPr lang="en-IN" dirty="0"/>
              <a:t>" package that provides a general type conversion facility, as well as a higher-level "format" package for formatting UI field values</a:t>
            </a:r>
          </a:p>
        </p:txBody>
      </p:sp>
    </p:spTree>
    <p:extLst>
      <p:ext uri="{BB962C8B-B14F-4D97-AF65-F5344CB8AC3E}">
        <p14:creationId xmlns:p14="http://schemas.microsoft.com/office/powerpoint/2010/main" val="139625945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616" y="1289536"/>
            <a:ext cx="6048672" cy="369332"/>
          </a:xfrm>
          <a:prstGeom prst="rect">
            <a:avLst/>
          </a:prstGeom>
          <a:noFill/>
        </p:spPr>
        <p:txBody>
          <a:bodyPr wrap="square" rtlCol="0">
            <a:spAutoFit/>
          </a:bodyPr>
          <a:lstStyle/>
          <a:p>
            <a:r>
              <a:rPr lang="en-IN" dirty="0" smtClean="0">
                <a:hlinkClick r:id="rId3"/>
              </a:rPr>
              <a:t>Data Binding</a:t>
            </a:r>
            <a:endParaRPr lang="en-IN" b="1" dirty="0"/>
          </a:p>
        </p:txBody>
      </p:sp>
      <p:sp>
        <p:nvSpPr>
          <p:cNvPr id="2" name="TextBox 1"/>
          <p:cNvSpPr txBox="1"/>
          <p:nvPr/>
        </p:nvSpPr>
        <p:spPr>
          <a:xfrm>
            <a:off x="1403648" y="2067694"/>
            <a:ext cx="6696744" cy="1754326"/>
          </a:xfrm>
          <a:prstGeom prst="rect">
            <a:avLst/>
          </a:prstGeom>
          <a:noFill/>
        </p:spPr>
        <p:txBody>
          <a:bodyPr wrap="square" rtlCol="0">
            <a:spAutoFit/>
          </a:bodyPr>
          <a:lstStyle/>
          <a:p>
            <a:r>
              <a:rPr lang="en-IN" dirty="0"/>
              <a:t>Data binding is useful for allowing user input to be dynamically bound to the domain model of an application (or whatever objects you use to process user input). Spring provides the so-called </a:t>
            </a:r>
            <a:r>
              <a:rPr lang="en-IN" dirty="0" err="1"/>
              <a:t>DataBinder</a:t>
            </a:r>
            <a:r>
              <a:rPr lang="en-IN" dirty="0"/>
              <a:t> to do exactly that. The Validator and the </a:t>
            </a:r>
            <a:r>
              <a:rPr lang="en-IN" dirty="0" err="1"/>
              <a:t>DataBinder</a:t>
            </a:r>
            <a:r>
              <a:rPr lang="en-IN" dirty="0"/>
              <a:t> make up the validation package, which is primarily used in but not limited to the MVC framework.</a:t>
            </a:r>
          </a:p>
        </p:txBody>
      </p:sp>
    </p:spTree>
    <p:extLst>
      <p:ext uri="{BB962C8B-B14F-4D97-AF65-F5344CB8AC3E}">
        <p14:creationId xmlns:p14="http://schemas.microsoft.com/office/powerpoint/2010/main" val="391746799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616" y="1289536"/>
            <a:ext cx="6048672" cy="369332"/>
          </a:xfrm>
          <a:prstGeom prst="rect">
            <a:avLst/>
          </a:prstGeom>
          <a:noFill/>
        </p:spPr>
        <p:txBody>
          <a:bodyPr wrap="square" rtlCol="0">
            <a:spAutoFit/>
          </a:bodyPr>
          <a:lstStyle/>
          <a:p>
            <a:r>
              <a:rPr lang="en-IN" dirty="0" smtClean="0"/>
              <a:t>Exception handling</a:t>
            </a:r>
            <a:endParaRPr lang="en-IN" b="1" dirty="0"/>
          </a:p>
        </p:txBody>
      </p:sp>
      <p:sp>
        <p:nvSpPr>
          <p:cNvPr id="2" name="TextBox 1"/>
          <p:cNvSpPr txBox="1"/>
          <p:nvPr/>
        </p:nvSpPr>
        <p:spPr>
          <a:xfrm>
            <a:off x="1403648" y="2067694"/>
            <a:ext cx="6696744" cy="646331"/>
          </a:xfrm>
          <a:prstGeom prst="rect">
            <a:avLst/>
          </a:prstGeom>
          <a:noFill/>
        </p:spPr>
        <p:txBody>
          <a:bodyPr wrap="square" rtlCol="0">
            <a:spAutoFit/>
          </a:bodyPr>
          <a:lstStyle/>
          <a:p>
            <a:r>
              <a:rPr lang="en-IN" dirty="0">
                <a:hlinkClick r:id="rId3"/>
              </a:rPr>
              <a:t>http://www.tutorialspoint.com/spring/spring_exception_handling_example.htm</a:t>
            </a:r>
            <a:endParaRPr lang="en-IN" dirty="0"/>
          </a:p>
        </p:txBody>
      </p:sp>
    </p:spTree>
    <p:extLst>
      <p:ext uri="{BB962C8B-B14F-4D97-AF65-F5344CB8AC3E}">
        <p14:creationId xmlns:p14="http://schemas.microsoft.com/office/powerpoint/2010/main" val="32763146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903" y="734853"/>
            <a:ext cx="6048672" cy="2862322"/>
          </a:xfrm>
          <a:prstGeom prst="rect">
            <a:avLst/>
          </a:prstGeom>
          <a:noFill/>
        </p:spPr>
        <p:txBody>
          <a:bodyPr wrap="square" rtlCol="0">
            <a:spAutoFit/>
          </a:bodyPr>
          <a:lstStyle/>
          <a:p>
            <a:r>
              <a:rPr lang="en-US" b="1" dirty="0" smtClean="0"/>
              <a:t>Spring </a:t>
            </a:r>
            <a:r>
              <a:rPr lang="en-US" b="1" dirty="0" err="1" smtClean="0"/>
              <a:t>taglib</a:t>
            </a:r>
            <a:endParaRPr lang="en-US" b="1" dirty="0" smtClean="0"/>
          </a:p>
          <a:p>
            <a:endParaRPr lang="en-US" b="1" dirty="0"/>
          </a:p>
          <a:p>
            <a:endParaRPr lang="en-US" b="1" dirty="0"/>
          </a:p>
          <a:p>
            <a:r>
              <a:rPr lang="en-US" b="1" dirty="0" smtClean="0"/>
              <a:t>Spring message bundle</a:t>
            </a:r>
          </a:p>
          <a:p>
            <a:endParaRPr lang="en-US" b="1" dirty="0"/>
          </a:p>
          <a:p>
            <a:endParaRPr lang="en-US" b="1" dirty="0" smtClean="0"/>
          </a:p>
          <a:p>
            <a:endParaRPr lang="en-US" b="1" dirty="0"/>
          </a:p>
          <a:p>
            <a:endParaRPr lang="en-US" b="1" dirty="0" smtClean="0"/>
          </a:p>
          <a:p>
            <a:r>
              <a:rPr lang="en-IN" b="1" dirty="0">
                <a:solidFill>
                  <a:srgbClr val="000000"/>
                </a:solidFill>
              </a:rPr>
              <a:t>Integration of Spring with Struts</a:t>
            </a:r>
          </a:p>
          <a:p>
            <a:endParaRPr lang="en-US" b="1" dirty="0" smtClean="0"/>
          </a:p>
        </p:txBody>
      </p:sp>
    </p:spTree>
    <p:extLst>
      <p:ext uri="{BB962C8B-B14F-4D97-AF65-F5344CB8AC3E}">
        <p14:creationId xmlns:p14="http://schemas.microsoft.com/office/powerpoint/2010/main" val="33450275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5776" y="525702"/>
            <a:ext cx="6156176" cy="1102519"/>
          </a:xfrm>
        </p:spPr>
        <p:txBody>
          <a:bodyPr/>
          <a:lstStyle/>
          <a:p>
            <a:pPr algn="ctr"/>
            <a:r>
              <a:rPr lang="en-US" dirty="0" smtClean="0"/>
              <a:t>Chapter 2 –   Spring MVC</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488560465"/>
              </p:ext>
            </p:extLst>
          </p:nvPr>
        </p:nvGraphicFramePr>
        <p:xfrm>
          <a:off x="2771800" y="1192687"/>
          <a:ext cx="6048672" cy="3863340"/>
        </p:xfrm>
        <a:graphic>
          <a:graphicData uri="http://schemas.openxmlformats.org/drawingml/2006/table">
            <a:tbl>
              <a:tblPr firstRow="1" bandRow="1">
                <a:tableStyleId>{5C22544A-7EE6-4342-B048-85BDC9FD1C3A}</a:tableStyleId>
              </a:tblPr>
              <a:tblGrid>
                <a:gridCol w="3024336"/>
                <a:gridCol w="3024336"/>
              </a:tblGrid>
              <a:tr h="268802">
                <a:tc>
                  <a:txBody>
                    <a:bodyPr/>
                    <a:lstStyle/>
                    <a:p>
                      <a:endParaRPr lang="en-IN" sz="1400" dirty="0"/>
                    </a:p>
                  </a:txBody>
                  <a:tcPr marT="34290" marB="34290"/>
                </a:tc>
                <a:tc>
                  <a:txBody>
                    <a:bodyPr/>
                    <a:lstStyle/>
                    <a:p>
                      <a:endParaRPr lang="en-IN" sz="1400" dirty="0"/>
                    </a:p>
                  </a:txBody>
                  <a:tcPr marT="34290" marB="34290"/>
                </a:tc>
              </a:tr>
              <a:tr h="610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b="1" dirty="0" smtClean="0"/>
                        <a:t>Spring MVC</a:t>
                      </a:r>
                    </a:p>
                  </a:txBody>
                  <a:tcPr marT="34290" marB="34290"/>
                </a:tc>
                <a:tc>
                  <a:txBody>
                    <a:bodyPr/>
                    <a:lstStyle/>
                    <a:p>
                      <a:pPr algn="l" fontAlgn="b"/>
                      <a:r>
                        <a:rPr lang="en-IN" sz="1400" b="1" i="0" u="none" strike="noStrike" dirty="0" smtClean="0">
                          <a:solidFill>
                            <a:srgbClr val="000000"/>
                          </a:solidFill>
                          <a:effectLst/>
                          <a:latin typeface="+mn-lt"/>
                        </a:rPr>
                        <a:t>Architecture</a:t>
                      </a:r>
                    </a:p>
                    <a:p>
                      <a:pPr algn="l" fontAlgn="b"/>
                      <a:r>
                        <a:rPr lang="en-IN" sz="1400" b="1" i="0" u="none" strike="noStrike" dirty="0" smtClean="0">
                          <a:solidFill>
                            <a:srgbClr val="000000"/>
                          </a:solidFill>
                          <a:effectLst/>
                          <a:latin typeface="+mn-lt"/>
                        </a:rPr>
                        <a:t>DispatcherServlet</a:t>
                      </a:r>
                    </a:p>
                    <a:p>
                      <a:pPr algn="l" fontAlgn="b"/>
                      <a:endParaRPr lang="en-IN" sz="1400" b="1" i="0" u="none" strike="noStrike" dirty="0" smtClean="0">
                        <a:solidFill>
                          <a:srgbClr val="000000"/>
                        </a:solidFill>
                        <a:effectLst/>
                        <a:latin typeface="+mn-lt"/>
                      </a:endParaRPr>
                    </a:p>
                  </a:txBody>
                  <a:tcPr marL="0" marR="0" marT="0" marB="0" anchor="b"/>
                </a:tc>
              </a:tr>
              <a:tr h="610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algn="l" fontAlgn="b"/>
                      <a:r>
                        <a:rPr lang="en-IN" sz="1400" b="1" i="0" u="none" strike="noStrike" dirty="0" smtClean="0">
                          <a:solidFill>
                            <a:srgbClr val="000000"/>
                          </a:solidFill>
                          <a:effectLst/>
                          <a:latin typeface="+mn-lt"/>
                        </a:rPr>
                        <a:t>Request/Response Lifecycle</a:t>
                      </a:r>
                    </a:p>
                    <a:p>
                      <a:pPr algn="l" fontAlgn="b"/>
                      <a:r>
                        <a:rPr lang="en-IN" sz="1400" b="1" i="0" u="none" strike="noStrike" dirty="0" smtClean="0">
                          <a:solidFill>
                            <a:srgbClr val="000000"/>
                          </a:solidFill>
                          <a:effectLst/>
                          <a:latin typeface="+mn-lt"/>
                        </a:rPr>
                        <a:t>Spring MVC Details</a:t>
                      </a:r>
                    </a:p>
                    <a:p>
                      <a:pPr algn="l" fontAlgn="b"/>
                      <a:endParaRPr lang="en-IN" sz="1400" b="1" i="0" u="none" strike="noStrike" dirty="0" smtClean="0">
                        <a:solidFill>
                          <a:srgbClr val="000000"/>
                        </a:solidFill>
                        <a:effectLst/>
                        <a:latin typeface="+mn-lt"/>
                      </a:endParaRPr>
                    </a:p>
                  </a:txBody>
                  <a:tcPr marL="0" marR="0" marT="0" marB="0" anchor="b"/>
                </a:tc>
              </a:tr>
              <a:tr h="813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algn="l" fontAlgn="b"/>
                      <a:r>
                        <a:rPr lang="en-IN" sz="1400" b="1" i="0" u="none" strike="noStrike" dirty="0" smtClean="0">
                          <a:solidFill>
                            <a:srgbClr val="000000"/>
                          </a:solidFill>
                          <a:effectLst/>
                          <a:latin typeface="+mn-lt"/>
                        </a:rPr>
                        <a:t>Handler Mappings</a:t>
                      </a:r>
                    </a:p>
                    <a:p>
                      <a:pPr algn="l" fontAlgn="b"/>
                      <a:r>
                        <a:rPr lang="en-IN" sz="1400" b="1" i="0" u="none" strike="noStrike" dirty="0" smtClean="0">
                          <a:solidFill>
                            <a:srgbClr val="000000"/>
                          </a:solidFill>
                          <a:effectLst/>
                          <a:latin typeface="+mn-lt"/>
                        </a:rPr>
                        <a:t>Controllers</a:t>
                      </a:r>
                    </a:p>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rgbClr val="000000"/>
                          </a:solidFill>
                          <a:effectLst/>
                          <a:latin typeface="+mn-lt"/>
                        </a:rPr>
                        <a:t>View Resolvers</a:t>
                      </a:r>
                    </a:p>
                    <a:p>
                      <a:pPr marL="0" marR="0" indent="0" algn="l" defTabSz="914400" rtl="0" eaLnBrk="1" fontAlgn="b" latinLnBrk="0" hangingPunct="1">
                        <a:lnSpc>
                          <a:spcPct val="100000"/>
                        </a:lnSpc>
                        <a:spcBef>
                          <a:spcPts val="0"/>
                        </a:spcBef>
                        <a:spcAft>
                          <a:spcPts val="0"/>
                        </a:spcAft>
                        <a:buClrTx/>
                        <a:buSzTx/>
                        <a:buFontTx/>
                        <a:buNone/>
                        <a:tabLst/>
                        <a:defRPr/>
                      </a:pPr>
                      <a:endParaRPr lang="en-IN" sz="1400" b="1" i="0" u="none" strike="noStrike" dirty="0" smtClean="0">
                        <a:solidFill>
                          <a:srgbClr val="000000"/>
                        </a:solidFill>
                        <a:effectLst/>
                        <a:latin typeface="+mn-lt"/>
                      </a:endParaRPr>
                    </a:p>
                  </a:txBody>
                  <a:tcPr marL="0" marR="0" marT="0" marB="0" anchor="b"/>
                </a:tc>
              </a:tr>
              <a:tr h="813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algn="l" fontAlgn="b"/>
                      <a:r>
                        <a:rPr lang="en-IN" sz="1400" b="1" i="0" u="none" strike="noStrike" dirty="0" smtClean="0">
                          <a:solidFill>
                            <a:srgbClr val="000000"/>
                          </a:solidFill>
                          <a:effectLst/>
                          <a:latin typeface="+mn-lt"/>
                        </a:rPr>
                        <a:t>Tags</a:t>
                      </a:r>
                    </a:p>
                    <a:p>
                      <a:pPr algn="l" fontAlgn="b"/>
                      <a:r>
                        <a:rPr lang="en-IN" sz="1400" b="1" i="0" u="none" strike="noStrike" dirty="0" smtClean="0">
                          <a:solidFill>
                            <a:srgbClr val="000000"/>
                          </a:solidFill>
                          <a:effectLst/>
                          <a:latin typeface="+mn-lt"/>
                        </a:rPr>
                        <a:t>Validation</a:t>
                      </a:r>
                    </a:p>
                    <a:p>
                      <a:pPr algn="l" fontAlgn="b"/>
                      <a:r>
                        <a:rPr lang="en-IN" sz="1400" b="1" i="0" u="none" strike="noStrike" dirty="0" smtClean="0">
                          <a:solidFill>
                            <a:srgbClr val="000000"/>
                          </a:solidFill>
                          <a:effectLst/>
                          <a:latin typeface="+mn-lt"/>
                        </a:rPr>
                        <a:t>Message Bundle</a:t>
                      </a:r>
                    </a:p>
                    <a:p>
                      <a:pPr algn="l" fontAlgn="b"/>
                      <a:endParaRPr lang="en-IN" sz="1400" b="1" i="0" u="none" strike="noStrike" dirty="0" smtClean="0">
                        <a:solidFill>
                          <a:srgbClr val="000000"/>
                        </a:solidFill>
                        <a:effectLst/>
                        <a:latin typeface="+mn-lt"/>
                      </a:endParaRPr>
                    </a:p>
                  </a:txBody>
                  <a:tcPr marL="0" marR="0" marT="0" marB="0" anchor="b"/>
                </a:tc>
              </a:tr>
              <a:tr h="28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algn="l" fontAlgn="b"/>
                      <a:r>
                        <a:rPr lang="en-IN" sz="1400" b="1" i="0" u="none" strike="noStrike" dirty="0" smtClean="0">
                          <a:solidFill>
                            <a:srgbClr val="000000"/>
                          </a:solidFill>
                          <a:effectLst/>
                          <a:latin typeface="+mn-lt"/>
                        </a:rPr>
                        <a:t>Integration of Spring with Struts</a:t>
                      </a:r>
                    </a:p>
                  </a:txBody>
                  <a:tcPr marL="0" marR="0" marT="0" marB="0" anchor="b"/>
                </a:tc>
              </a:tr>
              <a:tr h="28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i="0" u="none" strike="noStrike" dirty="0" smtClean="0">
                        <a:solidFill>
                          <a:srgbClr val="000000"/>
                        </a:solidFill>
                        <a:effectLst/>
                        <a:latin typeface="+mn-lt"/>
                      </a:endParaRPr>
                    </a:p>
                  </a:txBody>
                  <a:tcPr marL="0" marR="0" marT="0" marB="0" anchor="b"/>
                </a:tc>
              </a:tr>
            </a:tbl>
          </a:graphicData>
        </a:graphic>
      </p:graphicFrame>
    </p:spTree>
    <p:extLst>
      <p:ext uri="{BB962C8B-B14F-4D97-AF65-F5344CB8AC3E}">
        <p14:creationId xmlns:p14="http://schemas.microsoft.com/office/powerpoint/2010/main" val="289162674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636281"/>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Bank Branch Use Case</a:t>
            </a:r>
            <a:endParaRPr lang="en-IN" dirty="0"/>
          </a:p>
        </p:txBody>
      </p:sp>
      <p:sp>
        <p:nvSpPr>
          <p:cNvPr id="4" name="TextBox 3"/>
          <p:cNvSpPr txBox="1"/>
          <p:nvPr/>
        </p:nvSpPr>
        <p:spPr>
          <a:xfrm>
            <a:off x="611560" y="580385"/>
            <a:ext cx="8280920" cy="4647426"/>
          </a:xfrm>
          <a:prstGeom prst="rect">
            <a:avLst/>
          </a:prstGeom>
          <a:noFill/>
        </p:spPr>
        <p:txBody>
          <a:bodyPr wrap="square" rtlCol="0">
            <a:spAutoFit/>
          </a:bodyPr>
          <a:lstStyle/>
          <a:p>
            <a:r>
              <a:rPr lang="en-US" sz="1600" b="1" dirty="0" smtClean="0"/>
              <a:t>1. Customer reaches the building where the bank’s branch is located.</a:t>
            </a:r>
          </a:p>
          <a:p>
            <a:endParaRPr lang="en-US" sz="1600" b="1" dirty="0"/>
          </a:p>
          <a:p>
            <a:r>
              <a:rPr lang="en-US" sz="1600" b="1" dirty="0" smtClean="0"/>
              <a:t>2. Enters branch’s gate(security guard, metal detector,  camera, </a:t>
            </a:r>
          </a:p>
          <a:p>
            <a:r>
              <a:rPr lang="en-US" sz="1600" b="1" dirty="0" smtClean="0"/>
              <a:t>signs a register etc.).</a:t>
            </a:r>
          </a:p>
          <a:p>
            <a:endParaRPr lang="en-US" sz="1600" b="1" dirty="0"/>
          </a:p>
          <a:p>
            <a:r>
              <a:rPr lang="en-US" sz="1600" b="1" dirty="0" smtClean="0"/>
              <a:t>3.Reaches “Help” </a:t>
            </a:r>
            <a:r>
              <a:rPr lang="en-IN" sz="1600" b="1" dirty="0" smtClean="0"/>
              <a:t>counter. Staff A redirects to specific counter</a:t>
            </a:r>
          </a:p>
          <a:p>
            <a:r>
              <a:rPr lang="en-IN" sz="1600" b="1" dirty="0" smtClean="0"/>
              <a:t>/section/desk.</a:t>
            </a:r>
          </a:p>
          <a:p>
            <a:endParaRPr lang="en-US" sz="1600" b="1" dirty="0"/>
          </a:p>
          <a:p>
            <a:r>
              <a:rPr lang="en-US" sz="1600" b="1" dirty="0" smtClean="0"/>
              <a:t>4.Counter Staff B takes your form(say withdraw large cash, security </a:t>
            </a:r>
          </a:p>
          <a:p>
            <a:r>
              <a:rPr lang="en-US" sz="1600" b="1" dirty="0" smtClean="0"/>
              <a:t>device or statement request) and completes the process and </a:t>
            </a:r>
          </a:p>
          <a:p>
            <a:r>
              <a:rPr lang="en-US" sz="1600" b="1" dirty="0"/>
              <a:t>f</a:t>
            </a:r>
            <a:r>
              <a:rPr lang="en-US" sz="1600" b="1" dirty="0" smtClean="0"/>
              <a:t>orwards to next counter/section with an advice slip for token </a:t>
            </a:r>
          </a:p>
          <a:p>
            <a:r>
              <a:rPr lang="en-US" sz="1600" b="1" dirty="0" smtClean="0"/>
              <a:t>handover, cash or prints.</a:t>
            </a:r>
          </a:p>
          <a:p>
            <a:endParaRPr lang="en-US" sz="1600" b="1" dirty="0"/>
          </a:p>
          <a:p>
            <a:r>
              <a:rPr lang="en-US" sz="1600" b="1" dirty="0" smtClean="0"/>
              <a:t>5.This counter staff C prints your acknowledgement or statements  </a:t>
            </a:r>
          </a:p>
          <a:p>
            <a:r>
              <a:rPr lang="en-US" sz="1600" b="1" dirty="0" smtClean="0"/>
              <a:t>and hands over cash or device etc. depending on the request.</a:t>
            </a:r>
          </a:p>
          <a:p>
            <a:endParaRPr lang="en-US" sz="1600" b="1" dirty="0"/>
          </a:p>
          <a:p>
            <a:r>
              <a:rPr lang="en-US" sz="1600" b="1" dirty="0" smtClean="0"/>
              <a:t>6. Your task is complete, you go out of the branch gate by signing </a:t>
            </a:r>
          </a:p>
          <a:p>
            <a:r>
              <a:rPr lang="en-US" sz="1600" b="1" dirty="0" smtClean="0"/>
              <a:t>the register with “out time” and then finally out of the building!</a:t>
            </a:r>
          </a:p>
        </p:txBody>
      </p:sp>
      <p:pic>
        <p:nvPicPr>
          <p:cNvPr id="1033" name="Picture 9" descr="C:\Users\Ekraam\AppData\Local\Microsoft\Windows\Temporary Internet Files\Content.IE5\PZLZTHG0\MC90044038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194" y="438513"/>
            <a:ext cx="1289254" cy="81009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Ekraam\AppData\Local\Microsoft\Windows\Temporary Internet Files\Content.IE5\EVB8YBIK\MC90044193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2884" y="1408771"/>
            <a:ext cx="1241564" cy="621506"/>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http://www.visualphotos.com/photo/2x4697365/people_standing_at_help_counter_in_bank_u2089574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6848" b="6756"/>
          <a:stretch/>
        </p:blipFill>
        <p:spPr bwMode="auto">
          <a:xfrm>
            <a:off x="7212589" y="2166482"/>
            <a:ext cx="1391859" cy="564519"/>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http://1.bp.blogspot.com/_EAXOVK8YVLk/TTHAFMoPTnI/AAAAAAAABpg/Csw90no0tUo/s400/bankcount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2589" y="2949792"/>
            <a:ext cx="1391859" cy="616498"/>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http://tx.english-ch.com/teacher/ackie/bank_teller.jpg"/>
          <p:cNvPicPr>
            <a:picLocks noChangeAspect="1" noChangeArrowheads="1"/>
          </p:cNvPicPr>
          <p:nvPr/>
        </p:nvPicPr>
        <p:blipFill rotWithShape="1">
          <a:blip r:embed="rId7">
            <a:extLst>
              <a:ext uri="{28A0092B-C50C-407E-A947-70E740481C1C}">
                <a14:useLocalDpi xmlns:a14="http://schemas.microsoft.com/office/drawing/2010/main" val="0"/>
              </a:ext>
            </a:extLst>
          </a:blip>
          <a:srcRect l="6187" t="10016" r="5241" b="7302"/>
          <a:stretch/>
        </p:blipFill>
        <p:spPr bwMode="auto">
          <a:xfrm>
            <a:off x="7212589" y="3759882"/>
            <a:ext cx="1391858" cy="61649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039" idx="0"/>
          </p:cNvCxnSpPr>
          <p:nvPr/>
        </p:nvCxnSpPr>
        <p:spPr>
          <a:xfrm>
            <a:off x="7983666" y="1113588"/>
            <a:ext cx="0" cy="29518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740352" y="1882686"/>
            <a:ext cx="0" cy="29518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908518" y="2704209"/>
            <a:ext cx="0" cy="29518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896870" y="3524047"/>
            <a:ext cx="0" cy="29518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5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7258" y="4493419"/>
            <a:ext cx="1419225" cy="650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2" name="Straight Arrow Connector 41"/>
          <p:cNvCxnSpPr/>
          <p:nvPr/>
        </p:nvCxnSpPr>
        <p:spPr>
          <a:xfrm>
            <a:off x="8136066" y="4357810"/>
            <a:ext cx="0" cy="29518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945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636281"/>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Architecture</a:t>
            </a:r>
            <a:endParaRPr lang="en-IN" dirty="0"/>
          </a:p>
        </p:txBody>
      </p:sp>
      <p:pic>
        <p:nvPicPr>
          <p:cNvPr id="4098" name="Picture 2" descr="http://www.mindcount.com/wp-content/uploads/2012/11/spring_interceptors_overview2.jpg"/>
          <p:cNvPicPr>
            <a:picLocks noChangeAspect="1" noChangeArrowheads="1"/>
          </p:cNvPicPr>
          <p:nvPr/>
        </p:nvPicPr>
        <p:blipFill rotWithShape="1">
          <a:blip r:embed="rId3">
            <a:extLst>
              <a:ext uri="{28A0092B-C50C-407E-A947-70E740481C1C}">
                <a14:useLocalDpi xmlns:a14="http://schemas.microsoft.com/office/drawing/2010/main" val="0"/>
              </a:ext>
            </a:extLst>
          </a:blip>
          <a:srcRect r="555"/>
          <a:stretch/>
        </p:blipFill>
        <p:spPr bwMode="auto">
          <a:xfrm>
            <a:off x="683569" y="610830"/>
            <a:ext cx="8419488" cy="442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44435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636281"/>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b="1" cap="small" dirty="0" smtClean="0">
                <a:solidFill>
                  <a:srgbClr val="003300"/>
                </a:solidFill>
              </a:rPr>
              <a:t>Control Flow</a:t>
            </a:r>
            <a:endParaRPr lang="en-IN" dirty="0"/>
          </a:p>
        </p:txBody>
      </p:sp>
      <p:sp>
        <p:nvSpPr>
          <p:cNvPr id="2" name="TextBox 1"/>
          <p:cNvSpPr txBox="1"/>
          <p:nvPr/>
        </p:nvSpPr>
        <p:spPr>
          <a:xfrm>
            <a:off x="1547664" y="1275606"/>
            <a:ext cx="5040560" cy="369332"/>
          </a:xfrm>
          <a:prstGeom prst="rect">
            <a:avLst/>
          </a:prstGeom>
          <a:noFill/>
        </p:spPr>
        <p:txBody>
          <a:bodyPr wrap="square" rtlCol="0">
            <a:spAutoFit/>
          </a:bodyPr>
          <a:lstStyle/>
          <a:p>
            <a:endParaRPr lang="en-IN" dirty="0"/>
          </a:p>
        </p:txBody>
      </p:sp>
      <p:pic>
        <p:nvPicPr>
          <p:cNvPr id="8194" name="Picture 2" descr="http://www.codeweblog.com/upload/u/s/using-liferay-in-the-spring-portlet-mvc-mode-of-ajax-example-code-to-sh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44" y="646932"/>
            <a:ext cx="8208403" cy="430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0785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92080" y="3291830"/>
            <a:ext cx="3816424" cy="1754326"/>
          </a:xfrm>
          <a:prstGeom prst="rect">
            <a:avLst/>
          </a:prstGeom>
        </p:spPr>
        <p:txBody>
          <a:bodyPr wrap="square">
            <a:spAutoFit/>
          </a:bodyPr>
          <a:lstStyle/>
          <a:p>
            <a:pPr algn="r"/>
            <a:r>
              <a:rPr lang="en-IN" i="1" dirty="0"/>
              <a:t>SpringMVC1</a:t>
            </a:r>
          </a:p>
          <a:p>
            <a:pPr algn="r"/>
            <a:r>
              <a:rPr lang="en-IN" i="1" dirty="0"/>
              <a:t>SpringMVC2</a:t>
            </a:r>
          </a:p>
          <a:p>
            <a:pPr algn="r"/>
            <a:r>
              <a:rPr lang="en-IN" i="1" dirty="0"/>
              <a:t>SpringMVC3-Form</a:t>
            </a:r>
          </a:p>
          <a:p>
            <a:pPr algn="r"/>
            <a:r>
              <a:rPr lang="en-IN" i="1" dirty="0" smtClean="0"/>
              <a:t>SpringMVC3-FormValidate</a:t>
            </a:r>
          </a:p>
          <a:p>
            <a:pPr algn="r"/>
            <a:r>
              <a:rPr lang="en-IN" i="1" dirty="0" smtClean="0"/>
              <a:t>SpringMVC3-FormValidate2</a:t>
            </a:r>
            <a:endParaRPr lang="en-IN" i="1" dirty="0"/>
          </a:p>
          <a:p>
            <a:pPr algn="r"/>
            <a:r>
              <a:rPr lang="en-IN" i="1" dirty="0"/>
              <a:t>SpringMVC3-FormValidate-XML-Logon</a:t>
            </a:r>
          </a:p>
        </p:txBody>
      </p:sp>
      <p:sp>
        <p:nvSpPr>
          <p:cNvPr id="4" name="Rectangle 3"/>
          <p:cNvSpPr/>
          <p:nvPr/>
        </p:nvSpPr>
        <p:spPr>
          <a:xfrm>
            <a:off x="844004" y="746220"/>
            <a:ext cx="8136904" cy="2862322"/>
          </a:xfrm>
          <a:prstGeom prst="rect">
            <a:avLst/>
          </a:prstGeom>
        </p:spPr>
        <p:txBody>
          <a:bodyPr wrap="square">
            <a:spAutoFit/>
          </a:bodyPr>
          <a:lstStyle/>
          <a:p>
            <a:endParaRPr lang="en-IN" b="1" dirty="0" smtClean="0"/>
          </a:p>
          <a:p>
            <a:pPr marL="285750" indent="-285750">
              <a:buFont typeface="Wingdings" panose="05000000000000000000" pitchFamily="2" charset="2"/>
              <a:buChar char="q"/>
            </a:pPr>
            <a:r>
              <a:rPr lang="en-IN" b="1" dirty="0" smtClean="0"/>
              <a:t>Model:</a:t>
            </a:r>
            <a:endParaRPr lang="en-IN" dirty="0" smtClean="0"/>
          </a:p>
          <a:p>
            <a:r>
              <a:rPr lang="en-IN" dirty="0" smtClean="0"/>
              <a:t>The class </a:t>
            </a:r>
            <a:r>
              <a:rPr lang="en-IN" dirty="0" err="1" smtClean="0"/>
              <a:t>org.springframework.ui.ModelMap</a:t>
            </a:r>
            <a:r>
              <a:rPr lang="en-IN" dirty="0" smtClean="0"/>
              <a:t> is used by the spring framework to hold the data. It wraps the business data into </a:t>
            </a:r>
            <a:r>
              <a:rPr lang="en-IN" dirty="0" err="1" smtClean="0"/>
              <a:t>org.springframework.ui.ModelMap</a:t>
            </a:r>
            <a:r>
              <a:rPr lang="en-IN" dirty="0" smtClean="0"/>
              <a:t> class and then pass it to the view.</a:t>
            </a:r>
            <a:endParaRPr lang="en-IN" b="1" dirty="0" smtClean="0"/>
          </a:p>
          <a:p>
            <a:pPr marL="285750" indent="-285750">
              <a:buFont typeface="Wingdings" panose="05000000000000000000" pitchFamily="2" charset="2"/>
              <a:buChar char="q"/>
            </a:pPr>
            <a:r>
              <a:rPr lang="en-IN" b="1" dirty="0" smtClean="0"/>
              <a:t>View:</a:t>
            </a:r>
            <a:endParaRPr lang="en-IN" dirty="0" smtClean="0"/>
          </a:p>
          <a:p>
            <a:r>
              <a:rPr lang="en-IN" dirty="0" smtClean="0"/>
              <a:t>Framework provides pluggable view, and it allows the developers to create views using </a:t>
            </a:r>
            <a:r>
              <a:rPr lang="en-IN" dirty="0" err="1" smtClean="0"/>
              <a:t>jsp</a:t>
            </a:r>
            <a:r>
              <a:rPr lang="en-IN" dirty="0" smtClean="0"/>
              <a:t>, Velocity , Jasper templates etc. In Spring MVC Logical view and Model are represented in the object of the class </a:t>
            </a:r>
            <a:r>
              <a:rPr lang="en-IN" b="1" dirty="0" err="1" smtClean="0"/>
              <a:t>org.springframework.web.servlet.ModelAndView</a:t>
            </a:r>
            <a:r>
              <a:rPr lang="en-IN" dirty="0" smtClean="0"/>
              <a:t>.</a:t>
            </a:r>
            <a:endParaRPr lang="en-IN" dirty="0"/>
          </a:p>
        </p:txBody>
      </p:sp>
      <p:sp>
        <p:nvSpPr>
          <p:cNvPr id="5" name="Rectangle 4"/>
          <p:cNvSpPr/>
          <p:nvPr/>
        </p:nvSpPr>
        <p:spPr>
          <a:xfrm>
            <a:off x="844004" y="3568828"/>
            <a:ext cx="5672212" cy="1200329"/>
          </a:xfrm>
          <a:prstGeom prst="rect">
            <a:avLst/>
          </a:prstGeom>
        </p:spPr>
        <p:txBody>
          <a:bodyPr wrap="square">
            <a:spAutoFit/>
          </a:bodyPr>
          <a:lstStyle/>
          <a:p>
            <a:pPr marL="285750" indent="-285750">
              <a:buFont typeface="Wingdings" panose="05000000000000000000" pitchFamily="2" charset="2"/>
              <a:buChar char="q"/>
            </a:pPr>
            <a:r>
              <a:rPr lang="en-IN" b="1" dirty="0"/>
              <a:t>Controller:</a:t>
            </a:r>
            <a:endParaRPr lang="en-IN" dirty="0"/>
          </a:p>
          <a:p>
            <a:r>
              <a:rPr lang="en-IN" dirty="0"/>
              <a:t>The controller is responsible for handling all the requests from the user and then process the user request</a:t>
            </a:r>
            <a:r>
              <a:rPr lang="en-IN" dirty="0" smtClean="0"/>
              <a:t>.</a:t>
            </a:r>
          </a:p>
          <a:p>
            <a:r>
              <a:rPr lang="en-IN" b="1" dirty="0" err="1"/>
              <a:t>org.springframework.web.servlet.mvc.Controller</a:t>
            </a:r>
            <a:endParaRPr lang="en-IN" b="1" dirty="0"/>
          </a:p>
        </p:txBody>
      </p:sp>
      <p:sp>
        <p:nvSpPr>
          <p:cNvPr id="6" name="Title 1"/>
          <p:cNvSpPr txBox="1">
            <a:spLocks/>
          </p:cNvSpPr>
          <p:nvPr/>
        </p:nvSpPr>
        <p:spPr>
          <a:xfrm>
            <a:off x="-40944" y="-10235"/>
            <a:ext cx="9144000" cy="565762"/>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b="1" cap="small" dirty="0" smtClean="0">
                <a:solidFill>
                  <a:srgbClr val="003300"/>
                </a:solidFill>
              </a:rPr>
              <a:t>MVC</a:t>
            </a:r>
            <a:endParaRPr lang="en-IN" dirty="0"/>
          </a:p>
        </p:txBody>
      </p:sp>
      <p:sp>
        <p:nvSpPr>
          <p:cNvPr id="2" name="Rectangle 1"/>
          <p:cNvSpPr/>
          <p:nvPr/>
        </p:nvSpPr>
        <p:spPr>
          <a:xfrm>
            <a:off x="900385" y="568129"/>
            <a:ext cx="8276407" cy="369332"/>
          </a:xfrm>
          <a:prstGeom prst="rect">
            <a:avLst/>
          </a:prstGeom>
        </p:spPr>
        <p:txBody>
          <a:bodyPr wrap="square">
            <a:spAutoFit/>
          </a:bodyPr>
          <a:lstStyle/>
          <a:p>
            <a:r>
              <a:rPr lang="en-US" altLang="en-US" b="1" dirty="0"/>
              <a:t>Separate the Data Access, Business Logic and Presentation using a M.V.C. Framework</a:t>
            </a:r>
            <a:endParaRPr lang="en-IN" b="1" dirty="0"/>
          </a:p>
        </p:txBody>
      </p:sp>
    </p:spTree>
    <p:extLst>
      <p:ext uri="{BB962C8B-B14F-4D97-AF65-F5344CB8AC3E}">
        <p14:creationId xmlns:p14="http://schemas.microsoft.com/office/powerpoint/2010/main" val="10018090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48275"/>
            <a:ext cx="8460432" cy="723275"/>
          </a:xfrm>
          <a:prstGeom prst="rect">
            <a:avLst/>
          </a:prstGeom>
          <a:noFill/>
        </p:spPr>
        <p:txBody>
          <a:bodyPr wrap="square" rtlCol="0">
            <a:spAutoFit/>
          </a:bodyPr>
          <a:lstStyle/>
          <a:p>
            <a:pPr algn="ctr"/>
            <a:r>
              <a:rPr lang="en-IN" sz="4100" b="1" cap="small" dirty="0" smtClean="0">
                <a:solidFill>
                  <a:srgbClr val="003300"/>
                </a:solidFill>
                <a:latin typeface="+mj-lt"/>
                <a:ea typeface="+mj-ea"/>
                <a:cs typeface="+mj-cs"/>
              </a:rPr>
              <a:t>Validation &amp; </a:t>
            </a:r>
            <a:r>
              <a:rPr lang="en-IN" sz="4100" b="1" cap="small" dirty="0" err="1" smtClean="0">
                <a:solidFill>
                  <a:srgbClr val="003300"/>
                </a:solidFill>
                <a:latin typeface="+mj-lt"/>
                <a:ea typeface="+mj-ea"/>
                <a:cs typeface="+mj-cs"/>
              </a:rPr>
              <a:t>RefData</a:t>
            </a:r>
            <a:endParaRPr lang="en-IN" sz="4100" b="1" cap="small" dirty="0">
              <a:solidFill>
                <a:srgbClr val="003300"/>
              </a:solidFill>
              <a:latin typeface="+mj-lt"/>
              <a:ea typeface="+mj-ea"/>
              <a:cs typeface="+mj-cs"/>
            </a:endParaRPr>
          </a:p>
        </p:txBody>
      </p:sp>
      <p:sp>
        <p:nvSpPr>
          <p:cNvPr id="2" name="TextBox 1"/>
          <p:cNvSpPr txBox="1"/>
          <p:nvPr/>
        </p:nvSpPr>
        <p:spPr>
          <a:xfrm>
            <a:off x="755576" y="1131590"/>
            <a:ext cx="7704856" cy="923330"/>
          </a:xfrm>
          <a:prstGeom prst="rect">
            <a:avLst/>
          </a:prstGeom>
          <a:noFill/>
        </p:spPr>
        <p:txBody>
          <a:bodyPr wrap="square" rtlCol="0">
            <a:spAutoFit/>
          </a:bodyPr>
          <a:lstStyle/>
          <a:p>
            <a:r>
              <a:rPr lang="en-IN" dirty="0"/>
              <a:t>Spring features a Validator interface that you can use to validate objects. The Validator interface works using an Errors object so that while validating, validators can report validation failures to the Errors object.</a:t>
            </a:r>
          </a:p>
        </p:txBody>
      </p:sp>
      <p:sp>
        <p:nvSpPr>
          <p:cNvPr id="4" name="Rectangle 3"/>
          <p:cNvSpPr/>
          <p:nvPr/>
        </p:nvSpPr>
        <p:spPr>
          <a:xfrm>
            <a:off x="899592" y="2742426"/>
            <a:ext cx="6534472" cy="1200329"/>
          </a:xfrm>
          <a:prstGeom prst="rect">
            <a:avLst/>
          </a:prstGeom>
        </p:spPr>
        <p:txBody>
          <a:bodyPr wrap="square">
            <a:spAutoFit/>
          </a:bodyPr>
          <a:lstStyle/>
          <a:p>
            <a:r>
              <a:rPr lang="en-IN" dirty="0"/>
              <a:t>Spring MVC, there are 3 different ways to perform validation : </a:t>
            </a:r>
            <a:endParaRPr lang="en-IN" dirty="0" smtClean="0"/>
          </a:p>
          <a:p>
            <a:pPr marL="285750" indent="-285750">
              <a:buFont typeface="Wingdings" panose="05000000000000000000" pitchFamily="2" charset="2"/>
              <a:buChar char="q"/>
            </a:pPr>
            <a:r>
              <a:rPr lang="en-IN" dirty="0" smtClean="0"/>
              <a:t>Using annotation(JSR303,JSR 349)</a:t>
            </a:r>
          </a:p>
          <a:p>
            <a:pPr marL="285750" indent="-285750">
              <a:buFont typeface="Wingdings" panose="05000000000000000000" pitchFamily="2" charset="2"/>
              <a:buChar char="q"/>
            </a:pPr>
            <a:r>
              <a:rPr lang="en-IN" dirty="0" smtClean="0"/>
              <a:t>Manually</a:t>
            </a:r>
          </a:p>
          <a:p>
            <a:pPr marL="285750" indent="-285750">
              <a:buFont typeface="Wingdings" panose="05000000000000000000" pitchFamily="2" charset="2"/>
              <a:buChar char="q"/>
            </a:pPr>
            <a:r>
              <a:rPr lang="en-IN" dirty="0" smtClean="0"/>
              <a:t>A </a:t>
            </a:r>
            <a:r>
              <a:rPr lang="en-IN" dirty="0"/>
              <a:t>mix of both.</a:t>
            </a:r>
          </a:p>
        </p:txBody>
      </p:sp>
      <p:sp>
        <p:nvSpPr>
          <p:cNvPr id="5" name="Rectangle 4"/>
          <p:cNvSpPr/>
          <p:nvPr/>
        </p:nvSpPr>
        <p:spPr>
          <a:xfrm>
            <a:off x="899592" y="4299942"/>
            <a:ext cx="7272808" cy="369332"/>
          </a:xfrm>
          <a:prstGeom prst="rect">
            <a:avLst/>
          </a:prstGeom>
        </p:spPr>
        <p:txBody>
          <a:bodyPr wrap="square">
            <a:spAutoFit/>
          </a:bodyPr>
          <a:lstStyle/>
          <a:p>
            <a:r>
              <a:rPr lang="en-IN" b="1" dirty="0" err="1"/>
              <a:t>referenceData</a:t>
            </a:r>
            <a:r>
              <a:rPr lang="en-IN" b="1" dirty="0"/>
              <a:t>(</a:t>
            </a:r>
            <a:r>
              <a:rPr lang="en-IN" b="1" dirty="0" err="1"/>
              <a:t>HttpServletRequest</a:t>
            </a:r>
            <a:r>
              <a:rPr lang="en-IN" b="1" dirty="0"/>
              <a:t> request</a:t>
            </a:r>
            <a:r>
              <a:rPr lang="en-IN" b="1" dirty="0" smtClean="0"/>
              <a:t>) &amp; </a:t>
            </a:r>
            <a:r>
              <a:rPr lang="en-IN" b="1" dirty="0"/>
              <a:t>@</a:t>
            </a:r>
            <a:r>
              <a:rPr lang="en-IN" b="1" dirty="0" err="1" smtClean="0"/>
              <a:t>ModelAttribute</a:t>
            </a:r>
            <a:r>
              <a:rPr lang="en-IN" b="1" dirty="0" smtClean="0"/>
              <a:t>/@valid</a:t>
            </a:r>
            <a:endParaRPr lang="en-IN" b="1" dirty="0"/>
          </a:p>
        </p:txBody>
      </p:sp>
    </p:spTree>
    <p:extLst>
      <p:ext uri="{BB962C8B-B14F-4D97-AF65-F5344CB8AC3E}">
        <p14:creationId xmlns:p14="http://schemas.microsoft.com/office/powerpoint/2010/main" val="21886655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636281"/>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Handler Mappings</a:t>
            </a:r>
            <a:endParaRPr lang="en-IN" dirty="0"/>
          </a:p>
        </p:txBody>
      </p:sp>
      <p:sp>
        <p:nvSpPr>
          <p:cNvPr id="2" name="TextBox 1"/>
          <p:cNvSpPr txBox="1"/>
          <p:nvPr/>
        </p:nvSpPr>
        <p:spPr>
          <a:xfrm>
            <a:off x="1547664" y="1275606"/>
            <a:ext cx="5040560" cy="369332"/>
          </a:xfrm>
          <a:prstGeom prst="rect">
            <a:avLst/>
          </a:prstGeom>
          <a:noFill/>
        </p:spPr>
        <p:txBody>
          <a:bodyPr wrap="square" rtlCol="0">
            <a:spAutoFit/>
          </a:bodyPr>
          <a:lstStyle/>
          <a:p>
            <a:endParaRPr lang="en-IN" dirty="0"/>
          </a:p>
        </p:txBody>
      </p:sp>
      <p:sp>
        <p:nvSpPr>
          <p:cNvPr id="3" name="TextBox 2"/>
          <p:cNvSpPr txBox="1"/>
          <p:nvPr/>
        </p:nvSpPr>
        <p:spPr>
          <a:xfrm>
            <a:off x="683568" y="843558"/>
            <a:ext cx="8352928" cy="4247317"/>
          </a:xfrm>
          <a:prstGeom prst="rect">
            <a:avLst/>
          </a:prstGeom>
          <a:noFill/>
        </p:spPr>
        <p:txBody>
          <a:bodyPr wrap="square" rtlCol="0">
            <a:spAutoFit/>
          </a:bodyPr>
          <a:lstStyle/>
          <a:p>
            <a:pPr marL="342900" indent="-342900">
              <a:buFont typeface="+mj-lt"/>
              <a:buAutoNum type="arabicPeriod"/>
            </a:pPr>
            <a:r>
              <a:rPr lang="en-IN" b="1" dirty="0"/>
              <a:t>BeanNameUrl </a:t>
            </a:r>
            <a:r>
              <a:rPr lang="en-IN" b="1" dirty="0" err="1"/>
              <a:t>HandlerMapping</a:t>
            </a:r>
            <a:r>
              <a:rPr lang="en-IN" b="1" dirty="0"/>
              <a:t> </a:t>
            </a:r>
            <a:r>
              <a:rPr lang="en-IN" b="1" dirty="0" smtClean="0"/>
              <a:t> :</a:t>
            </a:r>
            <a:r>
              <a:rPr lang="en-IN" b="1" dirty="0"/>
              <a:t> </a:t>
            </a:r>
            <a:r>
              <a:rPr lang="en-IN" dirty="0"/>
              <a:t>maps incoming HTTP requests to names of beans, defined in the web application </a:t>
            </a:r>
            <a:r>
              <a:rPr lang="en-IN" dirty="0" smtClean="0"/>
              <a:t>context</a:t>
            </a:r>
          </a:p>
          <a:p>
            <a:pPr marL="342900" indent="-342900">
              <a:buFont typeface="+mj-lt"/>
              <a:buAutoNum type="arabicPeriod"/>
            </a:pPr>
            <a:endParaRPr lang="en-IN" dirty="0" smtClean="0"/>
          </a:p>
          <a:p>
            <a:pPr marL="342900" indent="-342900">
              <a:buFont typeface="+mj-lt"/>
              <a:buAutoNum type="arabicPeriod"/>
            </a:pPr>
            <a:r>
              <a:rPr lang="en-IN" b="1" dirty="0" err="1" smtClean="0"/>
              <a:t>ControllerClassName</a:t>
            </a:r>
            <a:r>
              <a:rPr lang="en-IN" b="1" dirty="0" smtClean="0"/>
              <a:t> </a:t>
            </a:r>
            <a:r>
              <a:rPr lang="en-IN" b="1" dirty="0" err="1" smtClean="0"/>
              <a:t>HandlerMapping</a:t>
            </a:r>
            <a:r>
              <a:rPr lang="en-IN" b="1" dirty="0" smtClean="0"/>
              <a:t> : </a:t>
            </a:r>
            <a:r>
              <a:rPr lang="en-IN" dirty="0"/>
              <a:t>simple convention for generating URL path mappings from the </a:t>
            </a:r>
            <a:r>
              <a:rPr lang="en-IN" i="1" dirty="0"/>
              <a:t>class names</a:t>
            </a:r>
            <a:r>
              <a:rPr lang="en-IN" dirty="0"/>
              <a:t> of registered Controller beans as well as @Controller annotated beans</a:t>
            </a:r>
            <a:endParaRPr lang="en-IN" dirty="0" smtClean="0"/>
          </a:p>
          <a:p>
            <a:pPr marL="342900" indent="-342900">
              <a:buFont typeface="+mj-lt"/>
              <a:buAutoNum type="arabicPeriod"/>
            </a:pPr>
            <a:r>
              <a:rPr lang="en-IN" b="1" dirty="0" smtClean="0"/>
              <a:t> </a:t>
            </a:r>
            <a:r>
              <a:rPr lang="en-IN" b="1" dirty="0" err="1"/>
              <a:t>SimpleUrl</a:t>
            </a:r>
            <a:r>
              <a:rPr lang="en-IN" b="1" dirty="0"/>
              <a:t> </a:t>
            </a:r>
            <a:r>
              <a:rPr lang="en-IN" b="1" dirty="0" err="1" smtClean="0"/>
              <a:t>HandlerMapping</a:t>
            </a:r>
            <a:r>
              <a:rPr lang="en-IN" b="1" dirty="0"/>
              <a:t> : :</a:t>
            </a:r>
            <a:r>
              <a:rPr lang="en-IN" dirty="0"/>
              <a:t>  Maps from URLs to request handler beans . Mappings to bean names can be set via the "mappings" property, in a form accepted by the </a:t>
            </a:r>
            <a:r>
              <a:rPr lang="en-IN" dirty="0" err="1"/>
              <a:t>java.util.Properties</a:t>
            </a:r>
            <a:r>
              <a:rPr lang="en-IN" dirty="0"/>
              <a:t> class</a:t>
            </a:r>
            <a:endParaRPr lang="en-IN" b="1" dirty="0"/>
          </a:p>
          <a:p>
            <a:pPr marL="342900" indent="-342900">
              <a:buFont typeface="+mj-lt"/>
              <a:buAutoNum type="arabicPeriod"/>
            </a:pPr>
            <a:endParaRPr lang="en-IN" b="1" dirty="0" smtClean="0"/>
          </a:p>
          <a:p>
            <a:pPr marL="342900" indent="-342900">
              <a:buFont typeface="+mj-lt"/>
              <a:buAutoNum type="arabicPeriod"/>
            </a:pPr>
            <a:r>
              <a:rPr lang="en-IN" b="1" dirty="0" err="1" smtClean="0"/>
              <a:t>HandlerInterceptor</a:t>
            </a:r>
            <a:r>
              <a:rPr lang="en-IN" b="1" dirty="0"/>
              <a:t> </a:t>
            </a:r>
            <a:r>
              <a:rPr lang="en-IN" b="1" dirty="0" smtClean="0"/>
              <a:t>: </a:t>
            </a:r>
            <a:r>
              <a:rPr lang="en-IN" dirty="0"/>
              <a:t> add common </a:t>
            </a:r>
            <a:r>
              <a:rPr lang="en-IN" dirty="0" smtClean="0"/>
              <a:t>pre/post processing behaviour </a:t>
            </a:r>
            <a:r>
              <a:rPr lang="en-IN" dirty="0"/>
              <a:t>without needing to modify each handler implementation</a:t>
            </a:r>
            <a:r>
              <a:rPr lang="en-IN" dirty="0" smtClean="0"/>
              <a:t>.</a:t>
            </a:r>
          </a:p>
          <a:p>
            <a:pPr marL="342900" indent="-342900">
              <a:buFont typeface="+mj-lt"/>
              <a:buAutoNum type="arabicPeriod"/>
            </a:pPr>
            <a:endParaRPr lang="en-IN" b="1" dirty="0" smtClean="0"/>
          </a:p>
          <a:p>
            <a:pPr marL="342900" indent="-342900">
              <a:buFont typeface="+mj-lt"/>
              <a:buAutoNum type="arabicPeriod"/>
            </a:pPr>
            <a:r>
              <a:rPr lang="en-US" b="1" dirty="0" smtClean="0"/>
              <a:t>Multiple </a:t>
            </a:r>
            <a:r>
              <a:rPr lang="en-IN" b="1" dirty="0" err="1"/>
              <a:t>DispatcherServlet</a:t>
            </a:r>
            <a:endParaRPr lang="en-IN" b="1" dirty="0"/>
          </a:p>
          <a:p>
            <a:pPr marL="342900" indent="-342900">
              <a:buFont typeface="+mj-lt"/>
              <a:buAutoNum type="arabicPeriod"/>
            </a:pPr>
            <a:endParaRPr lang="en-IN" dirty="0"/>
          </a:p>
        </p:txBody>
      </p:sp>
      <p:sp>
        <p:nvSpPr>
          <p:cNvPr id="4" name="Rectangle 3"/>
          <p:cNvSpPr/>
          <p:nvPr/>
        </p:nvSpPr>
        <p:spPr>
          <a:xfrm>
            <a:off x="5915744" y="4702468"/>
            <a:ext cx="3085653" cy="369332"/>
          </a:xfrm>
          <a:prstGeom prst="rect">
            <a:avLst/>
          </a:prstGeom>
        </p:spPr>
        <p:txBody>
          <a:bodyPr wrap="none">
            <a:spAutoFit/>
          </a:bodyPr>
          <a:lstStyle/>
          <a:p>
            <a:r>
              <a:rPr lang="en-IN" i="1" dirty="0"/>
              <a:t>SpringMVC5-HandlerMappings</a:t>
            </a:r>
          </a:p>
        </p:txBody>
      </p:sp>
    </p:spTree>
    <p:extLst>
      <p:ext uri="{BB962C8B-B14F-4D97-AF65-F5344CB8AC3E}">
        <p14:creationId xmlns:p14="http://schemas.microsoft.com/office/powerpoint/2010/main" val="3977771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636281"/>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Handler Mappings</a:t>
            </a:r>
            <a:endParaRPr lang="en-IN" dirty="0"/>
          </a:p>
        </p:txBody>
      </p:sp>
      <p:sp>
        <p:nvSpPr>
          <p:cNvPr id="2" name="TextBox 1"/>
          <p:cNvSpPr txBox="1"/>
          <p:nvPr/>
        </p:nvSpPr>
        <p:spPr>
          <a:xfrm>
            <a:off x="1547664" y="1275606"/>
            <a:ext cx="5040560" cy="369332"/>
          </a:xfrm>
          <a:prstGeom prst="rect">
            <a:avLst/>
          </a:prstGeom>
          <a:noFill/>
        </p:spPr>
        <p:txBody>
          <a:bodyPr wrap="square" rtlCol="0">
            <a:spAutoFit/>
          </a:bodyPr>
          <a:lstStyle/>
          <a:p>
            <a:endParaRPr lang="en-IN" dirty="0"/>
          </a:p>
        </p:txBody>
      </p:sp>
      <p:sp>
        <p:nvSpPr>
          <p:cNvPr id="4" name="Rectangle 3"/>
          <p:cNvSpPr/>
          <p:nvPr/>
        </p:nvSpPr>
        <p:spPr>
          <a:xfrm>
            <a:off x="5915744" y="4702468"/>
            <a:ext cx="3085653" cy="369332"/>
          </a:xfrm>
          <a:prstGeom prst="rect">
            <a:avLst/>
          </a:prstGeom>
        </p:spPr>
        <p:txBody>
          <a:bodyPr wrap="none">
            <a:spAutoFit/>
          </a:bodyPr>
          <a:lstStyle/>
          <a:p>
            <a:r>
              <a:rPr lang="en-IN" i="1" dirty="0"/>
              <a:t>SpringMVC5-HandlerMappings</a:t>
            </a:r>
          </a:p>
        </p:txBody>
      </p:sp>
      <p:sp>
        <p:nvSpPr>
          <p:cNvPr id="5" name="Rectangle 4"/>
          <p:cNvSpPr/>
          <p:nvPr/>
        </p:nvSpPr>
        <p:spPr>
          <a:xfrm>
            <a:off x="1115616" y="3003798"/>
            <a:ext cx="7699408" cy="369332"/>
          </a:xfrm>
          <a:prstGeom prst="rect">
            <a:avLst/>
          </a:prstGeom>
        </p:spPr>
        <p:txBody>
          <a:bodyPr wrap="square">
            <a:spAutoFit/>
          </a:bodyPr>
          <a:lstStyle/>
          <a:p>
            <a:r>
              <a:rPr lang="en-IN" dirty="0">
                <a:hlinkClick r:id="rId3"/>
              </a:rPr>
              <a:t>http://docs.spring.io/spring/docs/3.0.0.M3/reference/html/ch16s04.html</a:t>
            </a:r>
            <a:endParaRPr lang="en-IN" dirty="0"/>
          </a:p>
        </p:txBody>
      </p:sp>
      <p:sp>
        <p:nvSpPr>
          <p:cNvPr id="6" name="Rectangle 5"/>
          <p:cNvSpPr/>
          <p:nvPr/>
        </p:nvSpPr>
        <p:spPr>
          <a:xfrm>
            <a:off x="1115616" y="1460272"/>
            <a:ext cx="7699408" cy="646331"/>
          </a:xfrm>
          <a:prstGeom prst="rect">
            <a:avLst/>
          </a:prstGeom>
        </p:spPr>
        <p:txBody>
          <a:bodyPr wrap="square">
            <a:spAutoFit/>
          </a:bodyPr>
          <a:lstStyle/>
          <a:p>
            <a:r>
              <a:rPr lang="en-IN" dirty="0">
                <a:hlinkClick r:id="rId4"/>
              </a:rPr>
              <a:t>http://docs.spring.io/spring/docs/3.0.x/javadoc-api/org/springframework/web/servlet/HandlerMapping.html</a:t>
            </a:r>
            <a:endParaRPr lang="en-IN" dirty="0"/>
          </a:p>
        </p:txBody>
      </p:sp>
    </p:spTree>
    <p:extLst>
      <p:ext uri="{BB962C8B-B14F-4D97-AF65-F5344CB8AC3E}">
        <p14:creationId xmlns:p14="http://schemas.microsoft.com/office/powerpoint/2010/main" val="195126818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5373</TotalTime>
  <Words>694</Words>
  <Application>Microsoft Office PowerPoint</Application>
  <PresentationFormat>On-screen Show (16:9)</PresentationFormat>
  <Paragraphs>149</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Training</vt:lpstr>
      <vt:lpstr>Welcome  to  Spring 3.0          Chapter 3 – Spring MVC</vt:lpstr>
      <vt:lpstr>Chapter 2 –   Spring MVC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3.0</dc:title>
  <dc:creator>Ekraam</dc:creator>
  <cp:lastModifiedBy>Ekraam</cp:lastModifiedBy>
  <cp:revision>635</cp:revision>
  <dcterms:created xsi:type="dcterms:W3CDTF">2013-06-04T17:02:35Z</dcterms:created>
  <dcterms:modified xsi:type="dcterms:W3CDTF">2013-11-10T16:07:31Z</dcterms:modified>
</cp:coreProperties>
</file>