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5"/>
  </p:notesMasterIdLst>
  <p:sldIdLst>
    <p:sldId id="257" r:id="rId2"/>
    <p:sldId id="314" r:id="rId3"/>
    <p:sldId id="327" r:id="rId4"/>
    <p:sldId id="325" r:id="rId5"/>
    <p:sldId id="326" r:id="rId6"/>
    <p:sldId id="328" r:id="rId7"/>
    <p:sldId id="335" r:id="rId8"/>
    <p:sldId id="333" r:id="rId9"/>
    <p:sldId id="329" r:id="rId10"/>
    <p:sldId id="334" r:id="rId11"/>
    <p:sldId id="332" r:id="rId12"/>
    <p:sldId id="331" r:id="rId13"/>
    <p:sldId id="33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00"/>
    <a:srgbClr val="FF1515"/>
    <a:srgbClr val="5DFF5D"/>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368" autoAdjust="0"/>
    <p:restoredTop sz="92026" autoAdjust="0"/>
  </p:normalViewPr>
  <p:slideViewPr>
    <p:cSldViewPr>
      <p:cViewPr varScale="1">
        <p:scale>
          <a:sx n="101" d="100"/>
          <a:sy n="101" d="100"/>
        </p:scale>
        <p:origin x="-252" y="-60"/>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A1D1-5806-451F-9066-0CD2DFD0869B}" type="datetimeFigureOut">
              <a:rPr lang="en-IN" smtClean="0"/>
              <a:t>11-10-2013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77357-EB70-4F94-846C-4CA55E05C838}" type="slidenum">
              <a:rPr lang="en-IN" smtClean="0"/>
              <a:t>‹#›</a:t>
            </a:fld>
            <a:endParaRPr lang="en-IN" dirty="0"/>
          </a:p>
        </p:txBody>
      </p:sp>
    </p:spTree>
    <p:extLst>
      <p:ext uri="{BB962C8B-B14F-4D97-AF65-F5344CB8AC3E}">
        <p14:creationId xmlns:p14="http://schemas.microsoft.com/office/powerpoint/2010/main" val="327264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9590259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55463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756473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4767263"/>
            <a:ext cx="2895600" cy="273844"/>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819944"/>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88798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pPr/>
              <a:t>10/11/2013</a:t>
            </a:fld>
            <a:endParaRPr lang="en-US" dirty="0"/>
          </a:p>
        </p:txBody>
      </p:sp>
      <p:sp>
        <p:nvSpPr>
          <p:cNvPr id="4" name="Footer Placeholder 4"/>
          <p:cNvSpPr>
            <a:spLocks noGrp="1"/>
          </p:cNvSpPr>
          <p:nvPr>
            <p:ph type="ftr" sz="quarter" idx="11"/>
          </p:nvPr>
        </p:nvSpPr>
        <p:spPr>
          <a:xfrm>
            <a:off x="3352800" y="4767263"/>
            <a:ext cx="2895600" cy="273844"/>
          </a:xfrm>
        </p:spPr>
        <p:txBody>
          <a:bodyPr/>
          <a:lstStyle/>
          <a:p>
            <a:endParaRPr lang="en-US" dirty="0"/>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4818749"/>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40"/>
            <a:ext cx="2114550" cy="9173031"/>
          </a:xfrm>
          <a:prstGeom prst="rect">
            <a:avLst/>
          </a:prstGeom>
        </p:spPr>
      </p:pic>
      <p:sp>
        <p:nvSpPr>
          <p:cNvPr id="2" name="Title 1"/>
          <p:cNvSpPr>
            <a:spLocks noGrp="1"/>
          </p:cNvSpPr>
          <p:nvPr>
            <p:ph type="title" hasCustomPrompt="1"/>
          </p:nvPr>
        </p:nvSpPr>
        <p:spPr>
          <a:xfrm>
            <a:off x="4572000" y="2286000"/>
            <a:ext cx="4343400" cy="1021556"/>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191149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02224"/>
            <a:ext cx="8077200" cy="85725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97310"/>
            <a:ext cx="8077200" cy="3223022"/>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8311347"/>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910078"/>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321934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0924292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7627551"/>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564456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05979"/>
            <a:ext cx="5867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15030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Placeholder 1"/>
          <p:cNvSpPr>
            <a:spLocks noGrp="1"/>
          </p:cNvSpPr>
          <p:nvPr>
            <p:ph type="title"/>
          </p:nvPr>
        </p:nvSpPr>
        <p:spPr>
          <a:xfrm>
            <a:off x="762000" y="205979"/>
            <a:ext cx="80772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200151"/>
            <a:ext cx="8077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10/11/2013</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81887"/>
            <a:ext cx="818707" cy="5312392"/>
          </a:xfrm>
          <a:prstGeom prst="rect">
            <a:avLst/>
          </a:prstGeom>
        </p:spPr>
      </p:pic>
    </p:spTree>
    <p:extLst>
      <p:ext uri="{BB962C8B-B14F-4D97-AF65-F5344CB8AC3E}">
        <p14:creationId xmlns:p14="http://schemas.microsoft.com/office/powerpoint/2010/main" val="27301057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90" r:id="rId13"/>
    <p:sldLayoutId id="2147483661"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963776" y="1851670"/>
            <a:ext cx="6180224" cy="3168352"/>
          </a:xfrm>
        </p:spPr>
        <p:txBody>
          <a:bodyPr>
            <a:normAutofit fontScale="90000"/>
          </a:bodyPr>
          <a:lstStyle/>
          <a:p>
            <a:pPr algn="ctr"/>
            <a:r>
              <a:rPr lang="en-US" dirty="0" smtClean="0"/>
              <a:t>Welcome </a:t>
            </a:r>
            <a:br>
              <a:rPr lang="en-US" dirty="0" smtClean="0"/>
            </a:br>
            <a:r>
              <a:rPr lang="en-US" dirty="0" smtClean="0"/>
              <a:t>to </a:t>
            </a:r>
            <a:br>
              <a:rPr lang="en-US" dirty="0" smtClean="0"/>
            </a:br>
            <a:r>
              <a:rPr lang="en-US" dirty="0"/>
              <a:t>Spring</a:t>
            </a:r>
            <a:r>
              <a:rPr lang="en-US" dirty="0" smtClean="0"/>
              <a:t> 3.0</a:t>
            </a:r>
            <a:br>
              <a:rPr lang="en-US" dirty="0" smtClean="0"/>
            </a:br>
            <a:r>
              <a:rPr lang="en-US" dirty="0" smtClean="0"/>
              <a:t/>
            </a:r>
            <a:br>
              <a:rPr lang="en-US" dirty="0" smtClean="0"/>
            </a:br>
            <a:r>
              <a:rPr lang="en-US" dirty="0" smtClean="0"/>
              <a:t>Chapter 4 – Data Access</a:t>
            </a:r>
            <a:endParaRPr lang="en-US" dirty="0"/>
          </a:p>
        </p:txBody>
      </p:sp>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03648" y="357505"/>
            <a:ext cx="3042138" cy="2293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0281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56576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dirty="0"/>
              <a:t>JdbcDaoSupport </a:t>
            </a:r>
            <a:endParaRPr lang="en-US" b="1" cap="small" dirty="0" smtClean="0">
              <a:solidFill>
                <a:srgbClr val="003300"/>
              </a:solidFill>
            </a:endParaRPr>
          </a:p>
        </p:txBody>
      </p:sp>
      <p:sp>
        <p:nvSpPr>
          <p:cNvPr id="2" name="Rectangle 1"/>
          <p:cNvSpPr/>
          <p:nvPr/>
        </p:nvSpPr>
        <p:spPr>
          <a:xfrm>
            <a:off x="899592" y="2110085"/>
            <a:ext cx="7992888" cy="1200329"/>
          </a:xfrm>
          <a:prstGeom prst="rect">
            <a:avLst/>
          </a:prstGeom>
        </p:spPr>
        <p:txBody>
          <a:bodyPr wrap="square">
            <a:spAutoFit/>
          </a:bodyPr>
          <a:lstStyle/>
          <a:p>
            <a:r>
              <a:rPr lang="en-IN" dirty="0"/>
              <a:t>To obtain the </a:t>
            </a:r>
            <a:r>
              <a:rPr lang="en-IN" dirty="0" err="1"/>
              <a:t>JdbcTemplate</a:t>
            </a:r>
            <a:r>
              <a:rPr lang="en-IN" dirty="0"/>
              <a:t> object we have used </a:t>
            </a:r>
            <a:r>
              <a:rPr lang="en-IN" dirty="0" err="1"/>
              <a:t>getJdbcTemplate</a:t>
            </a:r>
            <a:r>
              <a:rPr lang="en-IN" dirty="0"/>
              <a:t>() method provided by </a:t>
            </a:r>
            <a:r>
              <a:rPr lang="en-IN" dirty="0" err="1"/>
              <a:t>JdbcDaoSupport</a:t>
            </a:r>
            <a:r>
              <a:rPr lang="en-IN" dirty="0"/>
              <a:t> Class</a:t>
            </a:r>
            <a:r>
              <a:rPr lang="en-IN" dirty="0" smtClean="0"/>
              <a:t>.</a:t>
            </a:r>
          </a:p>
          <a:p>
            <a:endParaRPr lang="en-US" dirty="0"/>
          </a:p>
          <a:p>
            <a:r>
              <a:rPr lang="en-IN" dirty="0"/>
              <a:t>public class </a:t>
            </a:r>
            <a:r>
              <a:rPr lang="en-IN" dirty="0" err="1"/>
              <a:t>IssuesDaoImpl</a:t>
            </a:r>
            <a:r>
              <a:rPr lang="en-IN" dirty="0"/>
              <a:t> extends </a:t>
            </a:r>
            <a:r>
              <a:rPr lang="en-IN" b="1" u="sng" dirty="0" err="1"/>
              <a:t>JdbcDaoSupport</a:t>
            </a:r>
            <a:r>
              <a:rPr lang="en-IN" dirty="0"/>
              <a:t> implements </a:t>
            </a:r>
            <a:r>
              <a:rPr lang="en-IN" dirty="0" err="1"/>
              <a:t>IssuesDao</a:t>
            </a:r>
            <a:r>
              <a:rPr lang="en-IN" dirty="0"/>
              <a:t>{</a:t>
            </a:r>
            <a:endParaRPr lang="en-IN" dirty="0"/>
          </a:p>
        </p:txBody>
      </p:sp>
    </p:spTree>
    <p:extLst>
      <p:ext uri="{BB962C8B-B14F-4D97-AF65-F5344CB8AC3E}">
        <p14:creationId xmlns:p14="http://schemas.microsoft.com/office/powerpoint/2010/main" val="267848802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56576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err="1" smtClean="0">
                <a:solidFill>
                  <a:srgbClr val="003300"/>
                </a:solidFill>
              </a:rPr>
              <a:t>SimpleJDBCTemplate</a:t>
            </a:r>
            <a:endParaRPr lang="en-US" b="1" cap="small" dirty="0" smtClean="0">
              <a:solidFill>
                <a:srgbClr val="003300"/>
              </a:solidFill>
            </a:endParaRPr>
          </a:p>
        </p:txBody>
      </p:sp>
    </p:spTree>
    <p:extLst>
      <p:ext uri="{BB962C8B-B14F-4D97-AF65-F5344CB8AC3E}">
        <p14:creationId xmlns:p14="http://schemas.microsoft.com/office/powerpoint/2010/main" val="15479852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56576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JDO</a:t>
            </a:r>
          </a:p>
        </p:txBody>
      </p:sp>
    </p:spTree>
    <p:extLst>
      <p:ext uri="{BB962C8B-B14F-4D97-AF65-F5344CB8AC3E}">
        <p14:creationId xmlns:p14="http://schemas.microsoft.com/office/powerpoint/2010/main" val="352200385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6"/>
            <a:ext cx="9144000" cy="4238169"/>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a:t>
            </a:r>
          </a:p>
          <a:p>
            <a:pPr algn="ctr"/>
            <a:endParaRPr lang="en-IN" b="1" cap="small" dirty="0">
              <a:solidFill>
                <a:srgbClr val="003300"/>
              </a:solidFill>
            </a:endParaRPr>
          </a:p>
          <a:p>
            <a:pPr algn="ctr"/>
            <a:r>
              <a:rPr lang="en-US" b="1" cap="small" dirty="0" smtClean="0">
                <a:solidFill>
                  <a:srgbClr val="003300"/>
                </a:solidFill>
              </a:rPr>
              <a:t>JDO</a:t>
            </a:r>
            <a:endParaRPr lang="en-US" b="1" cap="small" dirty="0" smtClean="0">
              <a:solidFill>
                <a:srgbClr val="003300"/>
              </a:solidFill>
            </a:endParaRPr>
          </a:p>
          <a:p>
            <a:pPr algn="ctr"/>
            <a:r>
              <a:rPr lang="en-US" b="1" cap="small" dirty="0" smtClean="0">
                <a:solidFill>
                  <a:srgbClr val="003300"/>
                </a:solidFill>
              </a:rPr>
              <a:t>JPA</a:t>
            </a:r>
          </a:p>
          <a:p>
            <a:pPr algn="ctr"/>
            <a:r>
              <a:rPr lang="en-US" b="1" cap="small" dirty="0" smtClean="0">
                <a:solidFill>
                  <a:srgbClr val="003300"/>
                </a:solidFill>
              </a:rPr>
              <a:t>HIBERNATE</a:t>
            </a:r>
            <a:endParaRPr lang="en-IN" dirty="0"/>
          </a:p>
        </p:txBody>
      </p:sp>
    </p:spTree>
    <p:extLst>
      <p:ext uri="{BB962C8B-B14F-4D97-AF65-F5344CB8AC3E}">
        <p14:creationId xmlns:p14="http://schemas.microsoft.com/office/powerpoint/2010/main" val="30639200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776" y="525702"/>
            <a:ext cx="6156176" cy="1102519"/>
          </a:xfrm>
        </p:spPr>
        <p:txBody>
          <a:bodyPr/>
          <a:lstStyle/>
          <a:p>
            <a:pPr algn="ctr"/>
            <a:r>
              <a:rPr lang="en-US" dirty="0"/>
              <a:t>Chapter 4 – Data </a:t>
            </a:r>
            <a:r>
              <a:rPr lang="en-US" dirty="0" smtClean="0"/>
              <a:t>Access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2920241"/>
              </p:ext>
            </p:extLst>
          </p:nvPr>
        </p:nvGraphicFramePr>
        <p:xfrm>
          <a:off x="2915816" y="1347614"/>
          <a:ext cx="6096000" cy="2881476"/>
        </p:xfrm>
        <a:graphic>
          <a:graphicData uri="http://schemas.openxmlformats.org/drawingml/2006/table">
            <a:tbl>
              <a:tblPr firstRow="1" bandRow="1">
                <a:tableStyleId>{5C22544A-7EE6-4342-B048-85BDC9FD1C3A}</a:tableStyleId>
              </a:tblPr>
              <a:tblGrid>
                <a:gridCol w="3048000"/>
                <a:gridCol w="3048000"/>
              </a:tblGrid>
              <a:tr h="324036">
                <a:tc>
                  <a:txBody>
                    <a:bodyPr/>
                    <a:lstStyle/>
                    <a:p>
                      <a:endParaRPr lang="en-IN" sz="1400" dirty="0">
                        <a:latin typeface="+mn-lt"/>
                      </a:endParaRPr>
                    </a:p>
                  </a:txBody>
                  <a:tcPr marT="34290" marB="34290"/>
                </a:tc>
                <a:tc>
                  <a:txBody>
                    <a:bodyPr/>
                    <a:lstStyle/>
                    <a:p>
                      <a:endParaRPr lang="en-IN" sz="1400" dirty="0">
                        <a:latin typeface="+mn-lt"/>
                      </a:endParaRPr>
                    </a:p>
                  </a:txBody>
                  <a:tcPr marT="34290" marB="34290"/>
                </a:tc>
              </a:tr>
              <a:tr h="525780">
                <a:tc>
                  <a:txBody>
                    <a:bodyPr/>
                    <a:lstStyle/>
                    <a:p>
                      <a:r>
                        <a:rPr lang="en-IN" sz="1400" b="1" dirty="0" smtClean="0">
                          <a:latin typeface="+mn-lt"/>
                        </a:rPr>
                        <a:t>The Service Layer(data tier)</a:t>
                      </a:r>
                      <a:endParaRPr lang="en-IN" sz="1400" b="1" dirty="0">
                        <a:latin typeface="+mn-lt"/>
                      </a:endParaRPr>
                    </a:p>
                  </a:txBody>
                  <a:tcPr marT="34290" marB="34290"/>
                </a:tc>
                <a:tc>
                  <a:txBody>
                    <a:bodyPr/>
                    <a:lstStyle/>
                    <a:p>
                      <a:pPr algn="l" fontAlgn="b"/>
                      <a:r>
                        <a:rPr lang="en-IN" sz="1400" b="1" i="0" u="none" strike="noStrike" kern="1200" dirty="0">
                          <a:solidFill>
                            <a:srgbClr val="000000"/>
                          </a:solidFill>
                          <a:effectLst/>
                          <a:latin typeface="+mn-lt"/>
                          <a:ea typeface="+mn-ea"/>
                          <a:cs typeface="+mn-cs"/>
                        </a:rPr>
                        <a:t>DataAccess with JDBC</a:t>
                      </a: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rgbClr val="000000"/>
                          </a:solidFill>
                          <a:effectLst/>
                          <a:latin typeface="+mn-lt"/>
                          <a:ea typeface="+mn-ea"/>
                          <a:cs typeface="+mn-cs"/>
                        </a:rPr>
                        <a:t>Transaction Management</a:t>
                      </a: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rgbClr val="000000"/>
                          </a:solidFill>
                          <a:effectLst/>
                          <a:latin typeface="+mn-lt"/>
                          <a:ea typeface="+mn-ea"/>
                          <a:cs typeface="+mn-cs"/>
                        </a:rPr>
                        <a:t>Integrating Spring with JPA</a:t>
                      </a:r>
                    </a:p>
                  </a:txBody>
                  <a:tcPr marL="0" marR="0" marT="0" marB="0" anchor="b"/>
                </a:tc>
              </a:tr>
              <a:tr h="411480">
                <a:tc>
                  <a:txBody>
                    <a:bodyPr/>
                    <a:lstStyle/>
                    <a:p>
                      <a:endParaRPr lang="en-IN" sz="1400" dirty="0">
                        <a:latin typeface="+mn-lt"/>
                      </a:endParaRPr>
                    </a:p>
                  </a:txBody>
                  <a:tcPr marT="34290" marB="34290"/>
                </a:tc>
                <a:tc>
                  <a:txBody>
                    <a:bodyPr/>
                    <a:lstStyle/>
                    <a:p>
                      <a:pPr algn="l" fontAlgn="b"/>
                      <a:r>
                        <a:rPr lang="en-IN" sz="1400" b="1" i="0" u="none" strike="noStrike" kern="1200" dirty="0" smtClean="0">
                          <a:solidFill>
                            <a:schemeClr val="accent6">
                              <a:lumMod val="75000"/>
                            </a:schemeClr>
                          </a:solidFill>
                          <a:effectLst/>
                          <a:latin typeface="+mn-lt"/>
                          <a:ea typeface="+mn-ea"/>
                          <a:cs typeface="+mn-cs"/>
                        </a:rPr>
                        <a:t>Integrating Spring with JDO</a:t>
                      </a:r>
                      <a:endParaRPr lang="en-IN" sz="1400" b="1" i="0" u="none" strike="noStrike" kern="1200" dirty="0">
                        <a:solidFill>
                          <a:schemeClr val="accent6">
                            <a:lumMod val="75000"/>
                          </a:schemeClr>
                        </a:solidFill>
                        <a:effectLst/>
                        <a:latin typeface="+mn-lt"/>
                        <a:ea typeface="+mn-ea"/>
                        <a:cs typeface="+mn-cs"/>
                      </a:endParaRP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smtClean="0">
                          <a:solidFill>
                            <a:schemeClr val="accent6">
                              <a:lumMod val="75000"/>
                            </a:schemeClr>
                          </a:solidFill>
                          <a:effectLst/>
                          <a:latin typeface="+mn-lt"/>
                          <a:ea typeface="+mn-ea"/>
                          <a:cs typeface="+mn-cs"/>
                        </a:rPr>
                        <a:t>Marshalling XML using O/X Mappers</a:t>
                      </a:r>
                      <a:endParaRPr lang="en-IN" sz="1400" b="1" i="0" u="none" strike="noStrike" kern="1200" dirty="0">
                        <a:solidFill>
                          <a:schemeClr val="accent6">
                            <a:lumMod val="75000"/>
                          </a:schemeClr>
                        </a:solidFill>
                        <a:effectLst/>
                        <a:latin typeface="+mn-lt"/>
                        <a:ea typeface="+mn-ea"/>
                        <a:cs typeface="+mn-cs"/>
                      </a:endParaRP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chemeClr val="accent6">
                              <a:lumMod val="75000"/>
                            </a:schemeClr>
                          </a:solidFill>
                          <a:effectLst/>
                          <a:latin typeface="+mn-lt"/>
                          <a:ea typeface="+mn-ea"/>
                          <a:cs typeface="+mn-cs"/>
                        </a:rPr>
                        <a:t>Integrating Spring with Hibernate</a:t>
                      </a: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chemeClr val="accent6">
                              <a:lumMod val="75000"/>
                            </a:schemeClr>
                          </a:solidFill>
                          <a:effectLst/>
                          <a:latin typeface="+mn-lt"/>
                          <a:ea typeface="+mn-ea"/>
                          <a:cs typeface="+mn-cs"/>
                        </a:rPr>
                        <a:t>Mini Project</a:t>
                      </a:r>
                    </a:p>
                  </a:txBody>
                  <a:tcPr marL="0" marR="0" marT="0" marB="0" anchor="b"/>
                </a:tc>
              </a:tr>
            </a:tbl>
          </a:graphicData>
        </a:graphic>
      </p:graphicFrame>
    </p:spTree>
    <p:extLst>
      <p:ext uri="{BB962C8B-B14F-4D97-AF65-F5344CB8AC3E}">
        <p14:creationId xmlns:p14="http://schemas.microsoft.com/office/powerpoint/2010/main" val="289162674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Plain JDBC</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83518"/>
            <a:ext cx="7488832"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1445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JDBC API</a:t>
            </a:r>
            <a:endParaRPr lang="en-IN" dirty="0"/>
          </a:p>
        </p:txBody>
      </p:sp>
      <p:sp>
        <p:nvSpPr>
          <p:cNvPr id="5" name="TextBox 4"/>
          <p:cNvSpPr txBox="1"/>
          <p:nvPr/>
        </p:nvSpPr>
        <p:spPr>
          <a:xfrm>
            <a:off x="1043608" y="843558"/>
            <a:ext cx="7776864" cy="4247317"/>
          </a:xfrm>
          <a:prstGeom prst="rect">
            <a:avLst/>
          </a:prstGeom>
          <a:noFill/>
        </p:spPr>
        <p:txBody>
          <a:bodyPr wrap="square" rtlCol="0">
            <a:spAutoFit/>
          </a:bodyPr>
          <a:lstStyle/>
          <a:p>
            <a:r>
              <a:rPr lang="en-IN" dirty="0"/>
              <a:t>The problems of JDBC API are as follows:</a:t>
            </a:r>
          </a:p>
          <a:p>
            <a:endParaRPr lang="en-IN" dirty="0" smtClean="0"/>
          </a:p>
          <a:p>
            <a:pPr marL="285750" indent="-285750">
              <a:buFont typeface="Arial" panose="020B0604020202020204" pitchFamily="34" charset="0"/>
              <a:buChar char="•"/>
            </a:pPr>
            <a:r>
              <a:rPr lang="en-IN" dirty="0" smtClean="0"/>
              <a:t>We </a:t>
            </a:r>
            <a:r>
              <a:rPr lang="en-IN" dirty="0"/>
              <a:t>need to write a lot of code before and after executing the query, such as creating connection, statement, closing </a:t>
            </a:r>
            <a:r>
              <a:rPr lang="en-IN" dirty="0" err="1"/>
              <a:t>resultset</a:t>
            </a:r>
            <a:r>
              <a:rPr lang="en-IN" dirty="0"/>
              <a:t>, connection etc</a:t>
            </a:r>
            <a:r>
              <a:rPr lang="en-IN" dirty="0" smtClean="0"/>
              <a:t>.</a:t>
            </a:r>
          </a:p>
          <a:p>
            <a:endParaRPr lang="en-IN" dirty="0"/>
          </a:p>
          <a:p>
            <a:pPr marL="285750" indent="-285750">
              <a:buFont typeface="Arial" panose="020B0604020202020204" pitchFamily="34" charset="0"/>
              <a:buChar char="•"/>
            </a:pPr>
            <a:r>
              <a:rPr lang="en-IN" dirty="0" smtClean="0"/>
              <a:t>We </a:t>
            </a:r>
            <a:r>
              <a:rPr lang="en-IN" dirty="0"/>
              <a:t>need to perform exception handling code on the database logic</a:t>
            </a:r>
            <a:r>
              <a:rPr lang="en-IN" dirty="0" smtClean="0"/>
              <a:t>.</a:t>
            </a:r>
            <a:endParaRPr lang="en-IN" dirty="0"/>
          </a:p>
          <a:p>
            <a:pPr marL="285750" indent="-285750">
              <a:buFont typeface="Arial" panose="020B0604020202020204" pitchFamily="34" charset="0"/>
              <a:buChar char="•"/>
            </a:pPr>
            <a:r>
              <a:rPr lang="en-IN" dirty="0" smtClean="0"/>
              <a:t>We </a:t>
            </a:r>
            <a:r>
              <a:rPr lang="en-IN" dirty="0"/>
              <a:t>need to handle transaction</a:t>
            </a:r>
            <a:r>
              <a:rPr lang="en-IN" dirty="0" smtClean="0"/>
              <a:t>.</a:t>
            </a:r>
            <a:endParaRPr lang="en-IN" dirty="0"/>
          </a:p>
          <a:p>
            <a:pPr marL="285750" indent="-285750">
              <a:buFont typeface="Arial" panose="020B0604020202020204" pitchFamily="34" charset="0"/>
              <a:buChar char="•"/>
            </a:pPr>
            <a:r>
              <a:rPr lang="en-IN" dirty="0" smtClean="0"/>
              <a:t>Repetition </a:t>
            </a:r>
            <a:r>
              <a:rPr lang="en-IN" dirty="0"/>
              <a:t>of all these codes from one to another database logic is a time consuming task</a:t>
            </a:r>
            <a:r>
              <a:rPr lang="en-IN" dirty="0" smtClean="0"/>
              <a:t>.</a:t>
            </a:r>
          </a:p>
          <a:p>
            <a:pPr marL="285750" indent="-285750">
              <a:buFont typeface="Arial" panose="020B0604020202020204" pitchFamily="34" charset="0"/>
              <a:buChar char="•"/>
            </a:pPr>
            <a:endParaRPr lang="en-US" dirty="0"/>
          </a:p>
          <a:p>
            <a:endParaRPr lang="en-US" dirty="0" smtClean="0"/>
          </a:p>
          <a:p>
            <a:r>
              <a:rPr lang="en-IN" dirty="0"/>
              <a:t>Spring </a:t>
            </a:r>
            <a:r>
              <a:rPr lang="en-IN" dirty="0" err="1"/>
              <a:t>JdbcTemplate</a:t>
            </a:r>
            <a:r>
              <a:rPr lang="en-IN" dirty="0"/>
              <a:t> eliminates all the above mentioned problems of JDBC API. It provides you methods to write the queries directly, so it saves a lot of work and time.</a:t>
            </a:r>
          </a:p>
          <a:p>
            <a:endParaRPr lang="en-IN" dirty="0"/>
          </a:p>
        </p:txBody>
      </p:sp>
    </p:spTree>
    <p:extLst>
      <p:ext uri="{BB962C8B-B14F-4D97-AF65-F5344CB8AC3E}">
        <p14:creationId xmlns:p14="http://schemas.microsoft.com/office/powerpoint/2010/main" val="39156637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JDBC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94557700"/>
              </p:ext>
            </p:extLst>
          </p:nvPr>
        </p:nvGraphicFramePr>
        <p:xfrm>
          <a:off x="1475656" y="1131590"/>
          <a:ext cx="6792360" cy="3922460"/>
        </p:xfrm>
        <a:graphic>
          <a:graphicData uri="http://schemas.openxmlformats.org/drawingml/2006/table">
            <a:tbl>
              <a:tblPr/>
              <a:tblGrid>
                <a:gridCol w="4032448"/>
                <a:gridCol w="1584176"/>
                <a:gridCol w="1175736"/>
              </a:tblGrid>
              <a:tr h="273528">
                <a:tc>
                  <a:txBody>
                    <a:bodyPr/>
                    <a:lstStyle/>
                    <a:p>
                      <a:pPr algn="ctr"/>
                      <a:r>
                        <a:rPr lang="en-IN" sz="2000" b="1" dirty="0">
                          <a:effectLst/>
                        </a:rPr>
                        <a:t>Action</a:t>
                      </a:r>
                    </a:p>
                  </a:txBody>
                  <a:tcPr marL="60608" marR="60608"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rPr>
                        <a:t>Spring</a:t>
                      </a:r>
                    </a:p>
                  </a:txBody>
                  <a:tcPr marL="60608" marR="60608"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effectLst/>
                        </a:rPr>
                        <a:t>You</a:t>
                      </a:r>
                    </a:p>
                  </a:txBody>
                  <a:tcPr marL="60608" marR="60608"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528">
                <a:tc>
                  <a:txBody>
                    <a:bodyPr/>
                    <a:lstStyle/>
                    <a:p>
                      <a:pPr algn="l"/>
                      <a:r>
                        <a:rPr lang="en-IN" sz="1200">
                          <a:effectLst/>
                        </a:rPr>
                        <a:t>Define connection parameters.</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200">
                        <a:effectLst/>
                      </a:endParaRP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528">
                <a:tc>
                  <a:txBody>
                    <a:bodyPr/>
                    <a:lstStyle/>
                    <a:p>
                      <a:pPr algn="l"/>
                      <a:r>
                        <a:rPr lang="en-IN" sz="1200" dirty="0">
                          <a:effectLst/>
                        </a:rPr>
                        <a:t>Open the connection.</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528">
                <a:tc>
                  <a:txBody>
                    <a:bodyPr/>
                    <a:lstStyle/>
                    <a:p>
                      <a:pPr algn="l"/>
                      <a:r>
                        <a:rPr lang="en-IN" sz="1200">
                          <a:effectLst/>
                        </a:rPr>
                        <a:t>Specify the SQL statement.</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algn="l"/>
                      <a:r>
                        <a:rPr lang="en-IN" sz="1200">
                          <a:effectLst/>
                        </a:rPr>
                        <a:t>Declare parameters and provide parameter values</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algn="l"/>
                      <a:r>
                        <a:rPr lang="en-IN" sz="1200">
                          <a:effectLst/>
                        </a:rPr>
                        <a:t>Prepare and execute the statement.</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algn="l"/>
                      <a:r>
                        <a:rPr lang="en-IN" sz="1200">
                          <a:effectLst/>
                        </a:rPr>
                        <a:t>Set up the loop to iterate through the results (if any).</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528">
                <a:tc>
                  <a:txBody>
                    <a:bodyPr/>
                    <a:lstStyle/>
                    <a:p>
                      <a:pPr algn="l"/>
                      <a:r>
                        <a:rPr lang="en-IN" sz="1200">
                          <a:effectLst/>
                        </a:rPr>
                        <a:t>Do the work for each iteration.</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528">
                <a:tc>
                  <a:txBody>
                    <a:bodyPr/>
                    <a:lstStyle/>
                    <a:p>
                      <a:pPr algn="l"/>
                      <a:r>
                        <a:rPr lang="en-IN" sz="1200">
                          <a:effectLst/>
                        </a:rPr>
                        <a:t>Process any exception.</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528">
                <a:tc>
                  <a:txBody>
                    <a:bodyPr/>
                    <a:lstStyle/>
                    <a:p>
                      <a:pPr algn="l"/>
                      <a:r>
                        <a:rPr lang="en-IN" sz="1200">
                          <a:effectLst/>
                        </a:rPr>
                        <a:t>Handle transactions.</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algn="l"/>
                      <a:r>
                        <a:rPr lang="en-IN" sz="1200">
                          <a:effectLst/>
                        </a:rPr>
                        <a:t>Close the connection, statement and resultset.</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a:effectLst/>
                        </a:rPr>
                        <a:t>X</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effectLst/>
                        </a:rPr>
                        <a:t> </a:t>
                      </a:r>
                    </a:p>
                  </a:txBody>
                  <a:tcPr marL="44194" marR="44194" marT="30304" marB="30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755576" y="671468"/>
            <a:ext cx="3816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pitchFamily="34" charset="0"/>
                <a:cs typeface="Arial" pitchFamily="34" charset="0"/>
              </a:rPr>
              <a:t>Who does what?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676754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JDBC</a:t>
            </a:r>
            <a:endParaRPr lang="en-IN"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18"/>
          <a:stretch/>
        </p:blipFill>
        <p:spPr bwMode="auto">
          <a:xfrm>
            <a:off x="611560" y="699542"/>
            <a:ext cx="8358338"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3327423"/>
            <a:ext cx="3384376" cy="179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9455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DAO</a:t>
            </a:r>
            <a:endParaRPr lang="en-IN" dirty="0"/>
          </a:p>
        </p:txBody>
      </p:sp>
      <p:sp>
        <p:nvSpPr>
          <p:cNvPr id="2" name="Rectangle 1"/>
          <p:cNvSpPr/>
          <p:nvPr/>
        </p:nvSpPr>
        <p:spPr>
          <a:xfrm>
            <a:off x="683568" y="907305"/>
            <a:ext cx="6102424" cy="2031325"/>
          </a:xfrm>
          <a:prstGeom prst="rect">
            <a:avLst/>
          </a:prstGeom>
        </p:spPr>
        <p:txBody>
          <a:bodyPr wrap="square">
            <a:spAutoFit/>
          </a:bodyPr>
          <a:lstStyle/>
          <a:p>
            <a:r>
              <a:rPr lang="en-US" altLang="en-US" dirty="0">
                <a:solidFill>
                  <a:srgbClr val="00B050"/>
                </a:solidFill>
              </a:rPr>
              <a:t>Application is independent of the Data access techniques and database dependency</a:t>
            </a:r>
            <a:r>
              <a:rPr lang="en-US" altLang="en-US" dirty="0" smtClean="0">
                <a:solidFill>
                  <a:srgbClr val="00B050"/>
                </a:solidFill>
              </a:rPr>
              <a:t>.</a:t>
            </a:r>
          </a:p>
          <a:p>
            <a:endParaRPr lang="en-US" altLang="en-US" dirty="0">
              <a:solidFill>
                <a:srgbClr val="00B050"/>
              </a:solidFill>
            </a:endParaRPr>
          </a:p>
          <a:p>
            <a:r>
              <a:rPr lang="en-US" altLang="en-US" dirty="0">
                <a:solidFill>
                  <a:srgbClr val="00B050"/>
                </a:solidFill>
              </a:rPr>
              <a:t>Offers loose coupling with the other layers of application</a:t>
            </a:r>
            <a:r>
              <a:rPr lang="en-US" altLang="en-US" dirty="0" smtClean="0">
                <a:solidFill>
                  <a:srgbClr val="00B050"/>
                </a:solidFill>
              </a:rPr>
              <a:t>.</a:t>
            </a:r>
          </a:p>
          <a:p>
            <a:endParaRPr lang="en-US" altLang="en-US" dirty="0">
              <a:solidFill>
                <a:srgbClr val="00B050"/>
              </a:solidFill>
            </a:endParaRPr>
          </a:p>
          <a:p>
            <a:r>
              <a:rPr lang="en-US" altLang="en-US" dirty="0">
                <a:solidFill>
                  <a:srgbClr val="00B050"/>
                </a:solidFill>
              </a:rPr>
              <a:t>Allows to unit test the service layer using mock objects with out connecting to database.</a:t>
            </a:r>
          </a:p>
        </p:txBody>
      </p:sp>
      <p:pic>
        <p:nvPicPr>
          <p:cNvPr id="3" name="Picture 2" descr="http://javaflicker.files.wordpress.com/2012/07/dao_internal_process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992" y="483518"/>
            <a:ext cx="2317064" cy="27763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java-forums.org/blogs/spring-framework/attachments/2030d1321461590-database-support-spring-databaseacces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003798"/>
            <a:ext cx="4896544"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2085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63777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IN" b="1" cap="small" dirty="0" smtClean="0">
                <a:solidFill>
                  <a:srgbClr val="003300"/>
                </a:solidFill>
              </a:rPr>
              <a:t>Spring </a:t>
            </a:r>
            <a:r>
              <a:rPr lang="en-IN" b="1" cap="small" dirty="0" smtClean="0">
                <a:solidFill>
                  <a:srgbClr val="003300"/>
                </a:solidFill>
              </a:rPr>
              <a:t>Options/Styles</a:t>
            </a:r>
            <a:endParaRPr lang="en-IN" dirty="0"/>
          </a:p>
        </p:txBody>
      </p:sp>
      <p:sp>
        <p:nvSpPr>
          <p:cNvPr id="2" name="Rectangle 1"/>
          <p:cNvSpPr/>
          <p:nvPr/>
        </p:nvSpPr>
        <p:spPr>
          <a:xfrm>
            <a:off x="611560" y="638437"/>
            <a:ext cx="8208912" cy="3985706"/>
          </a:xfrm>
          <a:prstGeom prst="rect">
            <a:avLst/>
          </a:prstGeom>
        </p:spPr>
        <p:txBody>
          <a:bodyPr wrap="square">
            <a:spAutoFit/>
          </a:bodyPr>
          <a:lstStyle/>
          <a:p>
            <a:r>
              <a:rPr lang="en-IN" sz="1100" b="1" dirty="0"/>
              <a:t>13.1.1 Choosing a style</a:t>
            </a:r>
          </a:p>
          <a:p>
            <a:r>
              <a:rPr lang="en-IN" sz="1100" dirty="0"/>
              <a:t>There are a number of options for selecting an approach to form the basis for your JDBC database access. There are three </a:t>
            </a:r>
            <a:r>
              <a:rPr lang="en-IN" sz="1100" dirty="0" err="1"/>
              <a:t>flavors</a:t>
            </a:r>
            <a:r>
              <a:rPr lang="en-IN" sz="1100" dirty="0"/>
              <a:t> of the </a:t>
            </a:r>
            <a:r>
              <a:rPr lang="en-IN" sz="1100" dirty="0" err="1"/>
              <a:t>JdbcTemplate</a:t>
            </a:r>
            <a:r>
              <a:rPr lang="en-IN" sz="1100" dirty="0"/>
              <a:t>, a new "</a:t>
            </a:r>
            <a:r>
              <a:rPr lang="en-IN" sz="1100" dirty="0" err="1"/>
              <a:t>SimpleJdbc</a:t>
            </a:r>
            <a:r>
              <a:rPr lang="en-IN" sz="1100" dirty="0"/>
              <a:t>" approach taking advantage of database metadata, and there is also the "RDBMS Object" style for a more object oriented approach similar in style to the JDO Query design. We'll briefly list the primary reasons why you would pick one of these approaches. Keep in mind that even if you start using one of these approaches, you can still mix and match if there is a feature in a different approach that you would like to take advantage of. All approaches requires a JDBC 2.0 compliant driver and some advanced features require a JDBC 3.0 driver.</a:t>
            </a:r>
          </a:p>
          <a:p>
            <a:r>
              <a:rPr lang="en-IN" sz="1100" b="1" dirty="0" err="1"/>
              <a:t>JdbcTemplate</a:t>
            </a:r>
            <a:r>
              <a:rPr lang="en-IN" sz="1100" dirty="0"/>
              <a:t> - this is the classic Spring JDBC approach and the most widely used. This is the "lowest level" approach and all other approaches use a </a:t>
            </a:r>
            <a:r>
              <a:rPr lang="en-IN" sz="1100" dirty="0" err="1"/>
              <a:t>JdbcTemplate</a:t>
            </a:r>
            <a:r>
              <a:rPr lang="en-IN" sz="1100" dirty="0"/>
              <a:t> under the covers. Works well in a JDK 1.4 and higher environment.</a:t>
            </a:r>
          </a:p>
          <a:p>
            <a:r>
              <a:rPr lang="en-IN" sz="1100" b="1" dirty="0" err="1"/>
              <a:t>NamedParameterJdbcTemplate</a:t>
            </a:r>
            <a:r>
              <a:rPr lang="en-IN" sz="1100" dirty="0"/>
              <a:t> - wraps a </a:t>
            </a:r>
            <a:r>
              <a:rPr lang="en-IN" sz="1100" dirty="0" err="1"/>
              <a:t>JdbcTemplate</a:t>
            </a:r>
            <a:r>
              <a:rPr lang="en-IN" sz="1100" dirty="0"/>
              <a:t> to provide more convenient usage with named parameters instead of the traditional JDBC "?" place holders. This provides better documentation and ease of use when you have multiple parameters for an SQL statement. Works with JDK 1.4 and up.</a:t>
            </a:r>
          </a:p>
          <a:p>
            <a:r>
              <a:rPr lang="en-IN" sz="1100" b="1" dirty="0" err="1"/>
              <a:t>SimpleJdbcTemplate</a:t>
            </a:r>
            <a:r>
              <a:rPr lang="en-IN" sz="1100" dirty="0"/>
              <a:t> - this class combines the most frequently used features of both </a:t>
            </a:r>
            <a:r>
              <a:rPr lang="en-IN" sz="1100" dirty="0" err="1"/>
              <a:t>JdbcTemplate</a:t>
            </a:r>
            <a:r>
              <a:rPr lang="en-IN" sz="1100" dirty="0"/>
              <a:t> and </a:t>
            </a:r>
            <a:r>
              <a:rPr lang="en-IN" sz="1100" dirty="0" err="1"/>
              <a:t>NamedParameterJdbcTemplate</a:t>
            </a:r>
            <a:r>
              <a:rPr lang="en-IN" sz="1100" dirty="0"/>
              <a:t> plus it adds additional convenience by taking advantage of some Java 5 features like </a:t>
            </a:r>
            <a:r>
              <a:rPr lang="en-IN" sz="1100" dirty="0" err="1"/>
              <a:t>varargs</a:t>
            </a:r>
            <a:r>
              <a:rPr lang="en-IN" sz="1100" dirty="0"/>
              <a:t>, </a:t>
            </a:r>
            <a:r>
              <a:rPr lang="en-IN" sz="1100" dirty="0" err="1"/>
              <a:t>autoboxing</a:t>
            </a:r>
            <a:r>
              <a:rPr lang="en-IN" sz="1100" dirty="0"/>
              <a:t> and generics to provide an easier to use API. Requires JDK 5 or higher.</a:t>
            </a:r>
          </a:p>
          <a:p>
            <a:r>
              <a:rPr lang="en-IN" sz="1100" b="1" dirty="0" err="1"/>
              <a:t>SimpleJdbcInsert</a:t>
            </a:r>
            <a:r>
              <a:rPr lang="en-IN" sz="1100" b="1" dirty="0"/>
              <a:t> and </a:t>
            </a:r>
            <a:r>
              <a:rPr lang="en-IN" sz="1100" b="1" dirty="0" err="1"/>
              <a:t>SimpleJdbcCall</a:t>
            </a:r>
            <a:r>
              <a:rPr lang="en-IN" sz="1100" dirty="0"/>
              <a:t> - designed to take advantage of database metadata to limit the amount of configuration needed. This will simplify the coding to a point where you only need to provide the name of the table or procedure and provide a Map of parameters matching the column names. Designed to work together with the </a:t>
            </a:r>
            <a:r>
              <a:rPr lang="en-IN" sz="1100" dirty="0" err="1"/>
              <a:t>SimpleJdbcTemplate</a:t>
            </a:r>
            <a:r>
              <a:rPr lang="en-IN" sz="1100" dirty="0"/>
              <a:t>. Requires JDK 5 or higher and a database that provides adequate metadata.</a:t>
            </a:r>
          </a:p>
          <a:p>
            <a:r>
              <a:rPr lang="en-IN" sz="1100" b="1" dirty="0"/>
              <a:t>RDBMS Objects including </a:t>
            </a:r>
            <a:r>
              <a:rPr lang="en-IN" sz="1100" b="1" dirty="0" err="1"/>
              <a:t>MappingSqlQuery</a:t>
            </a:r>
            <a:r>
              <a:rPr lang="en-IN" sz="1100" b="1" dirty="0"/>
              <a:t>, </a:t>
            </a:r>
            <a:r>
              <a:rPr lang="en-IN" sz="1100" b="1" dirty="0" err="1"/>
              <a:t>SqlUpdate</a:t>
            </a:r>
            <a:r>
              <a:rPr lang="en-IN" sz="1100" b="1" dirty="0"/>
              <a:t> and </a:t>
            </a:r>
            <a:r>
              <a:rPr lang="en-IN" sz="1100" b="1" dirty="0" err="1"/>
              <a:t>StoredProcedure</a:t>
            </a:r>
            <a:r>
              <a:rPr lang="en-IN" sz="1100" dirty="0"/>
              <a:t> - an approach where you create reusable and thread safe objects during initialization of your data access layer. This approach is </a:t>
            </a:r>
            <a:r>
              <a:rPr lang="en-IN" sz="1100" dirty="0" err="1"/>
              <a:t>modeled</a:t>
            </a:r>
            <a:r>
              <a:rPr lang="en-IN" sz="1100" dirty="0"/>
              <a:t> after JDO Query where you define your query string, declare parameters and compile the query. Once that is done any execute methods can be called multiple times with various parameter values passed in. Works with JDK 1.4 and higher.</a:t>
            </a:r>
          </a:p>
        </p:txBody>
      </p:sp>
    </p:spTree>
    <p:extLst>
      <p:ext uri="{BB962C8B-B14F-4D97-AF65-F5344CB8AC3E}">
        <p14:creationId xmlns:p14="http://schemas.microsoft.com/office/powerpoint/2010/main" val="31501380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0944" y="-10235"/>
            <a:ext cx="9144000" cy="56576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pPr algn="ctr"/>
            <a:r>
              <a:rPr lang="en-US" b="1" cap="small" dirty="0" smtClean="0">
                <a:solidFill>
                  <a:srgbClr val="003300"/>
                </a:solidFill>
              </a:rPr>
              <a:t>Spring </a:t>
            </a:r>
            <a:r>
              <a:rPr lang="en-US" b="1" cap="small" dirty="0" err="1" smtClean="0">
                <a:solidFill>
                  <a:srgbClr val="003300"/>
                </a:solidFill>
              </a:rPr>
              <a:t>JDBCTemp</a:t>
            </a:r>
            <a:r>
              <a:rPr lang="en-US" b="1" cap="small" dirty="0" err="1" smtClean="0">
                <a:solidFill>
                  <a:srgbClr val="003300"/>
                </a:solidFill>
              </a:rPr>
              <a:t>late</a:t>
            </a:r>
            <a:endParaRPr lang="en-US" b="1" cap="small" dirty="0" smtClean="0">
              <a:solidFill>
                <a:srgbClr val="003300"/>
              </a:solidFill>
            </a:endParaRPr>
          </a:p>
        </p:txBody>
      </p:sp>
      <p:pic>
        <p:nvPicPr>
          <p:cNvPr id="1026" name="Picture 2" descr="http://www.ibm.com/developerworks/data/tutorials/dm0806hsing/image0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660" y="1011238"/>
            <a:ext cx="6428792" cy="314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8969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4998</TotalTime>
  <Words>297</Words>
  <Application>Microsoft Office PowerPoint</Application>
  <PresentationFormat>On-screen Show (16:9)</PresentationFormat>
  <Paragraphs>85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Training</vt:lpstr>
      <vt:lpstr>Welcome  to  Spring 3.0  Chapter 4 – Data Access</vt:lpstr>
      <vt:lpstr>Chapter 4 – Data 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Ekraam</dc:creator>
  <cp:lastModifiedBy>Ekraam</cp:lastModifiedBy>
  <cp:revision>527</cp:revision>
  <dcterms:created xsi:type="dcterms:W3CDTF">2013-06-04T17:02:35Z</dcterms:created>
  <dcterms:modified xsi:type="dcterms:W3CDTF">2013-10-11T19:15:41Z</dcterms:modified>
</cp:coreProperties>
</file>