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4"/>
  </p:notesMasterIdLst>
  <p:sldIdLst>
    <p:sldId id="257" r:id="rId2"/>
    <p:sldId id="314" r:id="rId3"/>
    <p:sldId id="334" r:id="rId4"/>
    <p:sldId id="355" r:id="rId5"/>
    <p:sldId id="342" r:id="rId6"/>
    <p:sldId id="346" r:id="rId7"/>
    <p:sldId id="335" r:id="rId8"/>
    <p:sldId id="353" r:id="rId9"/>
    <p:sldId id="337" r:id="rId10"/>
    <p:sldId id="348" r:id="rId11"/>
    <p:sldId id="343" r:id="rId12"/>
    <p:sldId id="336" r:id="rId13"/>
    <p:sldId id="347" r:id="rId14"/>
    <p:sldId id="357" r:id="rId15"/>
    <p:sldId id="358" r:id="rId16"/>
    <p:sldId id="356" r:id="rId17"/>
    <p:sldId id="349" r:id="rId18"/>
    <p:sldId id="350" r:id="rId19"/>
    <p:sldId id="351" r:id="rId20"/>
    <p:sldId id="344" r:id="rId21"/>
    <p:sldId id="345" r:id="rId22"/>
    <p:sldId id="339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FAB4"/>
    <a:srgbClr val="5DFF5D"/>
    <a:srgbClr val="00BC00"/>
    <a:srgbClr val="003300"/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1388" autoAdjust="0"/>
  </p:normalViewPr>
  <p:slideViewPr>
    <p:cSldViewPr>
      <p:cViewPr varScale="1">
        <p:scale>
          <a:sx n="100" d="100"/>
          <a:sy n="100" d="100"/>
        </p:scale>
        <p:origin x="-31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A1D1-5806-451F-9066-0CD2DFD0869B}" type="datetimeFigureOut">
              <a:rPr lang="en-IN" smtClean="0"/>
              <a:t>12-09-2013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77357-EB70-4F94-846C-4CA55E05C8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10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11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12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13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14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en-IN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Out of the box we have three different decision managers. Each fires up a set of voters (a voter is responsible for either granting access, denying access or abstaining from voting) and gathers up the outcomes. </a:t>
            </a:r>
            <a:r>
              <a:rPr lang="en-IN" sz="1000" dirty="0" smtClean="0"/>
              <a:t/>
            </a:r>
            <a:br>
              <a:rPr lang="en-IN" sz="1000" dirty="0" smtClean="0"/>
            </a:br>
            <a:r>
              <a:rPr lang="en-IN" sz="1000" dirty="0" smtClean="0"/>
              <a:t/>
            </a:r>
            <a:br>
              <a:rPr lang="en-IN" sz="1000" dirty="0" smtClean="0"/>
            </a:br>
            <a:r>
              <a:rPr lang="en-IN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AffirmativeBased</a:t>
            </a:r>
            <a:r>
              <a:rPr lang="en-IN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decision manager will grant access if any voter said OK.</a:t>
            </a:r>
            <a:r>
              <a:rPr lang="en-IN" sz="1000" dirty="0" smtClean="0"/>
              <a:t/>
            </a:r>
            <a:br>
              <a:rPr lang="en-IN" sz="1000" dirty="0" smtClean="0"/>
            </a:br>
            <a:r>
              <a:rPr lang="en-IN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UnanimousBased</a:t>
            </a:r>
            <a:r>
              <a:rPr lang="en-IN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decision manager will grant access ONLY if all voters said OK.</a:t>
            </a:r>
            <a:r>
              <a:rPr lang="en-IN" sz="1000" dirty="0" smtClean="0"/>
              <a:t/>
            </a:r>
            <a:br>
              <a:rPr lang="en-IN" sz="1000" dirty="0" smtClean="0"/>
            </a:br>
            <a:r>
              <a:rPr lang="en-IN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ConsensusBased</a:t>
            </a:r>
            <a:r>
              <a:rPr lang="en-IN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decision manager will let the majority decide. It actually counts each vote. You can configure it to behave as you wish in case of a tie.</a:t>
            </a:r>
            <a:endParaRPr lang="pl-PL" sz="1000" dirty="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15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16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 dirty="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 dirty="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</a:t>
            </a:r>
            <a:r>
              <a:rPr lang="pl-PL" sz="1000" dirty="0" smtClean="0">
                <a:latin typeface="Verdana" pitchFamily="32" charset="0"/>
                <a:ea typeface="Arial CE" pitchFamily="32" charset="0"/>
                <a:cs typeface="Arial CE" pitchFamily="32" charset="0"/>
              </a:rPr>
              <a:t>Security</a:t>
            </a:r>
            <a:endParaRPr lang="en-US" sz="1000" dirty="0" smtClean="0">
              <a:latin typeface="Verdana" pitchFamily="32" charset="0"/>
              <a:ea typeface="Arial CE" pitchFamily="32" charset="0"/>
              <a:cs typeface="Arial CE" pitchFamily="32" charset="0"/>
            </a:endParaRP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en-US" sz="1000" dirty="0" smtClean="0">
              <a:latin typeface="Verdana" pitchFamily="32" charset="0"/>
              <a:ea typeface="Arial CE" pitchFamily="32" charset="0"/>
              <a:cs typeface="Arial CE" pitchFamily="32" charset="0"/>
            </a:endParaRP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en-US" sz="1000" dirty="0" smtClean="0">
                <a:latin typeface="Verdana" pitchFamily="32" charset="0"/>
                <a:ea typeface="Arial CE" pitchFamily="32" charset="0"/>
                <a:cs typeface="Arial CE" pitchFamily="32" charset="0"/>
              </a:rPr>
              <a:t>Channel</a:t>
            </a:r>
            <a:r>
              <a:rPr lang="en-US" sz="1000" baseline="0" dirty="0" smtClean="0">
                <a:latin typeface="Verdana" pitchFamily="32" charset="0"/>
                <a:ea typeface="Arial CE" pitchFamily="32" charset="0"/>
                <a:cs typeface="Arial CE" pitchFamily="32" charset="0"/>
              </a:rPr>
              <a:t> security against </a:t>
            </a:r>
            <a:r>
              <a:rPr lang="en-US" sz="1000" baseline="0" dirty="0" err="1" smtClean="0">
                <a:latin typeface="Verdana" pitchFamily="32" charset="0"/>
                <a:ea typeface="Arial CE" pitchFamily="32" charset="0"/>
                <a:cs typeface="Arial CE" pitchFamily="32" charset="0"/>
              </a:rPr>
              <a:t>evesdropper</a:t>
            </a:r>
            <a:r>
              <a:rPr lang="en-US" sz="1000" baseline="0" dirty="0" smtClean="0">
                <a:latin typeface="Verdana" pitchFamily="32" charset="0"/>
                <a:ea typeface="Arial CE" pitchFamily="32" charset="0"/>
                <a:cs typeface="Arial CE" pitchFamily="32" charset="0"/>
              </a:rPr>
              <a:t> and man in the middle attacks</a:t>
            </a:r>
            <a:endParaRPr lang="pl-PL" sz="1000" dirty="0">
              <a:latin typeface="Verdana" pitchFamily="32" charset="0"/>
              <a:ea typeface="Arial CE" pitchFamily="32" charset="0"/>
              <a:cs typeface="Arial CE" pitchFamily="32" charset="0"/>
            </a:endParaRP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 dirty="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17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18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19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20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21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22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3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4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5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6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7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8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ACBDA-E67F-4379-BB65-1030F0D76E90}" type="slidenum">
              <a:rPr lang="pl-PL"/>
              <a:pPr/>
              <a:t>9</a:t>
            </a:fld>
            <a:endParaRPr lang="pl-PL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IN"/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101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Other principals: device, other system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r>
              <a:rPr lang="pl-PL" sz="1000">
                <a:latin typeface="Verdana" pitchFamily="32" charset="0"/>
                <a:ea typeface="Arial CE" pitchFamily="32" charset="0"/>
                <a:cs typeface="Arial CE" pitchFamily="32" charset="0"/>
              </a:rPr>
              <a:t>These concepts are common, and not at all specific to Spring Security</a:t>
            </a:r>
          </a:p>
          <a:p>
            <a:pPr eaLnBrk="1">
              <a:lnSpc>
                <a:spcPct val="116000"/>
              </a:lnSpc>
              <a:spcBef>
                <a:spcPct val="0"/>
              </a:spcBef>
            </a:pPr>
            <a:endParaRPr lang="pl-PL" sz="1000">
              <a:solidFill>
                <a:srgbClr val="FF0000"/>
              </a:solidFill>
              <a:latin typeface="Verdana" pitchFamily="32" charset="0"/>
              <a:ea typeface="Arial CE" pitchFamily="32" charset="0"/>
              <a:cs typeface="Arial CE" pitchFamily="3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1714500"/>
            <a:ext cx="6180224" cy="1102519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028950"/>
            <a:ext cx="4772528" cy="74295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8"/>
            <a:ext cx="3721618" cy="51435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29050"/>
            <a:ext cx="1828800" cy="742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259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463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647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4767263"/>
            <a:ext cx="2133600" cy="273844"/>
          </a:xfrm>
        </p:spPr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4767263"/>
            <a:ext cx="2895600" cy="273844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199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1714500"/>
            <a:ext cx="6180224" cy="1102519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028950"/>
            <a:ext cx="4772528" cy="74295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8"/>
            <a:ext cx="3721618" cy="51435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29050"/>
            <a:ext cx="1828800" cy="742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986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4767263"/>
            <a:ext cx="2133600" cy="273844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9/12/2013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4767263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87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513474" y="-3529240"/>
            <a:ext cx="211455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2286000"/>
            <a:ext cx="4343400" cy="1021556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4000500"/>
            <a:ext cx="2133600" cy="7429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499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02224"/>
            <a:ext cx="8077200" cy="85725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7310"/>
            <a:ext cx="8077200" cy="3223022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113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100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19343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429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27551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44569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05979"/>
            <a:ext cx="5867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50303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1"/>
            <a:ext cx="9100457" cy="51598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05979"/>
            <a:ext cx="8077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00151"/>
            <a:ext cx="8077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81887"/>
            <a:ext cx="818707" cy="53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0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90" r:id="rId13"/>
    <p:sldLayoutId id="2147483661" r:id="rId14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95736" y="897564"/>
            <a:ext cx="7272808" cy="30467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Welcome </a:t>
            </a:r>
            <a:br>
              <a:rPr lang="en-US" dirty="0" smtClean="0"/>
            </a:b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/>
              <a:t>Spring</a:t>
            </a:r>
            <a:r>
              <a:rPr lang="en-US" dirty="0" smtClean="0"/>
              <a:t> 3.0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Chapter 5 – Spring Security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3648" y="357505"/>
            <a:ext cx="3042138" cy="22933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28107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827585" y="0"/>
            <a:ext cx="7857057" cy="797124"/>
          </a:xfrm>
          <a:ln/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b="1" cap="small" dirty="0" smtClean="0">
                <a:solidFill>
                  <a:srgbClr val="003300"/>
                </a:solidFill>
              </a:rPr>
              <a:t>Configuration 2</a:t>
            </a:r>
            <a:endParaRPr lang="pl-PL" b="1" cap="small" dirty="0">
              <a:solidFill>
                <a:srgbClr val="003300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938" y="681541"/>
            <a:ext cx="8580015" cy="432048"/>
          </a:xfrm>
          <a:ln/>
        </p:spPr>
        <p:txBody>
          <a:bodyPr tIns="0">
            <a:normAutofit/>
          </a:bodyPr>
          <a:lstStyle/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dirty="0">
                <a:latin typeface="Verdana" pitchFamily="32" charset="0"/>
              </a:rPr>
              <a:t>WEB-INF/spring-security.xml: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0" y="1221600"/>
            <a:ext cx="8350099" cy="372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938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9" y="11367"/>
            <a:ext cx="7857057" cy="616168"/>
          </a:xfrm>
          <a:ln/>
        </p:spPr>
        <p:txBody>
          <a:bodyPr>
            <a:normAutofit fontScale="90000"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b="1" cap="small" dirty="0" smtClean="0">
                <a:solidFill>
                  <a:srgbClr val="003300"/>
                </a:solidFill>
              </a:rPr>
              <a:t>Basic Architecture</a:t>
            </a:r>
            <a:endParaRPr lang="pl-PL" b="1" cap="small" dirty="0">
              <a:solidFill>
                <a:srgbClr val="003300"/>
              </a:solidFill>
            </a:endParaRPr>
          </a:p>
        </p:txBody>
      </p:sp>
      <p:pic>
        <p:nvPicPr>
          <p:cNvPr id="20482" name="Picture 2" descr="http://bearprogrammer.files.wordpress.com/2012/07/spring-security-architec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13545"/>
            <a:ext cx="6336704" cy="448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154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11367"/>
            <a:ext cx="8460432" cy="562161"/>
          </a:xfrm>
          <a:ln/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4000" b="1" cap="small" dirty="0">
                <a:solidFill>
                  <a:srgbClr val="003300"/>
                </a:solidFill>
              </a:rPr>
              <a:t>CODE DEMO </a:t>
            </a:r>
            <a:r>
              <a:rPr lang="en-US" sz="4000" b="1" cap="small" dirty="0" smtClean="0">
                <a:solidFill>
                  <a:srgbClr val="003300"/>
                </a:solidFill>
              </a:rPr>
              <a:t>1 - FORMS</a:t>
            </a:r>
            <a:endParaRPr lang="pl-PL" sz="4000" b="1" cap="small" dirty="0">
              <a:solidFill>
                <a:srgbClr val="00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490262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 smtClean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16" y="679946"/>
            <a:ext cx="3600400" cy="196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679946"/>
            <a:ext cx="3795137" cy="192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9074" y="2123099"/>
            <a:ext cx="19167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/>
                <a:solidFill>
                  <a:srgbClr val="0033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HTTP BASIC</a:t>
            </a:r>
            <a:endParaRPr lang="en-US" sz="2800" b="1" cap="all" spc="0" dirty="0">
              <a:ln/>
              <a:solidFill>
                <a:srgbClr val="0033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46809" y="2212802"/>
            <a:ext cx="24824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dirty="0" smtClean="0">
                <a:ln/>
                <a:solidFill>
                  <a:srgbClr val="0033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Default Form</a:t>
            </a:r>
            <a:endParaRPr lang="en-US" sz="2800" b="1" cap="all" spc="0" dirty="0">
              <a:ln/>
              <a:solidFill>
                <a:srgbClr val="0033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22199"/>
            <a:ext cx="5328592" cy="213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802237" y="4189219"/>
            <a:ext cx="519674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dirty="0" smtClean="0">
                <a:ln/>
                <a:solidFill>
                  <a:srgbClr val="0033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Custom Form </a:t>
            </a:r>
          </a:p>
          <a:p>
            <a:pPr algn="ctr"/>
            <a:r>
              <a:rPr lang="en-US" sz="2800" b="1" cap="all" dirty="0" smtClean="0">
                <a:ln/>
                <a:solidFill>
                  <a:srgbClr val="0033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with logout &amp; custom error</a:t>
            </a:r>
            <a:endParaRPr lang="en-US" sz="2800" b="1" cap="all" spc="0" dirty="0">
              <a:ln/>
              <a:solidFill>
                <a:srgbClr val="0033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057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11367"/>
            <a:ext cx="8460432" cy="797124"/>
          </a:xfrm>
          <a:ln/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4000" b="1" cap="small" dirty="0">
                <a:solidFill>
                  <a:srgbClr val="003300"/>
                </a:solidFill>
              </a:rPr>
              <a:t>CODE DEMO </a:t>
            </a:r>
            <a:r>
              <a:rPr lang="en-US" sz="4000" b="1" cap="small" dirty="0" smtClean="0">
                <a:solidFill>
                  <a:srgbClr val="003300"/>
                </a:solidFill>
              </a:rPr>
              <a:t>2 – AUTH PROVIDERS</a:t>
            </a:r>
            <a:endParaRPr lang="pl-PL" sz="4000" b="1" cap="small" dirty="0">
              <a:solidFill>
                <a:srgbClr val="0033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4909" y="1741844"/>
            <a:ext cx="32198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/>
                <a:solidFill>
                  <a:srgbClr val="0033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Hashed password</a:t>
            </a:r>
            <a:endParaRPr lang="en-US" sz="2800" b="1" cap="all" spc="0" dirty="0">
              <a:ln/>
              <a:solidFill>
                <a:srgbClr val="0033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2637" y="3043037"/>
            <a:ext cx="45170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/>
                <a:solidFill>
                  <a:srgbClr val="0033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Password from Database</a:t>
            </a:r>
            <a:endParaRPr lang="en-US" sz="2800" b="1" cap="all" spc="0" dirty="0">
              <a:ln/>
              <a:solidFill>
                <a:srgbClr val="0033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6226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9" y="87474"/>
            <a:ext cx="7857057" cy="797124"/>
          </a:xfrm>
          <a:ln/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4000" b="1" cap="small" dirty="0">
                <a:solidFill>
                  <a:srgbClr val="003300"/>
                </a:solidFill>
              </a:rPr>
              <a:t>Authorization</a:t>
            </a:r>
            <a:endParaRPr lang="pl-PL" sz="4000" b="1" cap="small" dirty="0">
              <a:solidFill>
                <a:srgbClr val="003300"/>
              </a:solidFill>
            </a:endParaRPr>
          </a:p>
        </p:txBody>
      </p:sp>
      <p:pic>
        <p:nvPicPr>
          <p:cNvPr id="34818" name="Picture 2" descr="http://www.tfo-eservices.eu/wb_tutorials/media/SpringAcegiTutorial/HTML/SpringAcegiTutorial-1_1-html_html_m2eeb0d8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51570"/>
            <a:ext cx="8027091" cy="37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60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9" y="87474"/>
            <a:ext cx="7857057" cy="797124"/>
          </a:xfrm>
          <a:ln/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4000" b="1" cap="small" dirty="0">
                <a:solidFill>
                  <a:srgbClr val="003300"/>
                </a:solidFill>
              </a:rPr>
              <a:t>Authorization</a:t>
            </a:r>
            <a:endParaRPr lang="pl-PL" sz="4000" b="1" cap="small" dirty="0">
              <a:solidFill>
                <a:srgbClr val="0033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7300" y="1545636"/>
            <a:ext cx="33350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/>
                <a:solidFill>
                  <a:srgbClr val="0033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Authorized access</a:t>
            </a:r>
            <a:endParaRPr lang="en-US" sz="2800" b="1" cap="all" spc="0" dirty="0">
              <a:ln/>
              <a:solidFill>
                <a:srgbClr val="0033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5152" y="2404377"/>
            <a:ext cx="54393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/>
                <a:solidFill>
                  <a:srgbClr val="0033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Customized access denied </a:t>
            </a:r>
            <a:r>
              <a:rPr lang="en-US" sz="2800" b="1" cap="all" dirty="0" smtClean="0">
                <a:ln/>
                <a:solidFill>
                  <a:srgbClr val="0033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page</a:t>
            </a:r>
            <a:endParaRPr lang="en-US" sz="2800" b="1" cap="all" spc="0" dirty="0">
              <a:ln/>
              <a:solidFill>
                <a:srgbClr val="0033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0906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827584" y="235465"/>
            <a:ext cx="7857057" cy="797124"/>
          </a:xfrm>
          <a:ln/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b="1" cap="small" dirty="0" smtClean="0">
                <a:solidFill>
                  <a:srgbClr val="003300"/>
                </a:solidFill>
              </a:rPr>
              <a:t>Major</a:t>
            </a:r>
            <a:r>
              <a:rPr lang="pl-PL" b="1" cap="small" dirty="0" smtClean="0">
                <a:solidFill>
                  <a:srgbClr val="003300"/>
                </a:solidFill>
              </a:rPr>
              <a:t> </a:t>
            </a:r>
            <a:r>
              <a:rPr lang="pl-PL" b="1" cap="small" dirty="0">
                <a:solidFill>
                  <a:srgbClr val="003300"/>
                </a:solidFill>
              </a:rPr>
              <a:t>operations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3985" y="1242138"/>
            <a:ext cx="8580015" cy="3165816"/>
          </a:xfrm>
          <a:ln/>
        </p:spPr>
        <p:txBody>
          <a:bodyPr tIns="0">
            <a:noAutofit/>
          </a:bodyPr>
          <a:lstStyle/>
          <a:p>
            <a:pPr marL="390246" indent="-293764">
              <a:lnSpc>
                <a:spcPct val="101000"/>
              </a:lnSpc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US" sz="1800" dirty="0" smtClean="0">
                <a:latin typeface="Verdana" pitchFamily="32" charset="0"/>
              </a:rPr>
              <a:t>Authentication</a:t>
            </a:r>
          </a:p>
          <a:p>
            <a:pPr marL="390246" indent="-293764">
              <a:lnSpc>
                <a:spcPct val="101000"/>
              </a:lnSpc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US" sz="1800" dirty="0" smtClean="0">
                <a:latin typeface="Verdana" pitchFamily="32" charset="0"/>
              </a:rPr>
              <a:t>Authorization(</a:t>
            </a:r>
            <a:r>
              <a:rPr lang="en-US" sz="1800" dirty="0" err="1" smtClean="0">
                <a:latin typeface="Verdana" pitchFamily="32" charset="0"/>
              </a:rPr>
              <a:t>WebURL</a:t>
            </a:r>
            <a:r>
              <a:rPr lang="en-US" sz="1800" dirty="0" smtClean="0">
                <a:latin typeface="Verdana" pitchFamily="32" charset="0"/>
              </a:rPr>
              <a:t>, Method Invocation, Domain based security ACL)</a:t>
            </a:r>
          </a:p>
          <a:p>
            <a:pPr marL="390246" indent="-293764">
              <a:lnSpc>
                <a:spcPct val="101000"/>
              </a:lnSpc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US" sz="1800" dirty="0" smtClean="0">
                <a:latin typeface="Verdana" pitchFamily="32" charset="0"/>
              </a:rPr>
              <a:t>Channel Security</a:t>
            </a:r>
          </a:p>
          <a:p>
            <a:pPr marL="390246" indent="-293764">
              <a:lnSpc>
                <a:spcPct val="101000"/>
              </a:lnSpc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US" sz="1800" dirty="0" smtClean="0">
                <a:latin typeface="Verdana" pitchFamily="32" charset="0"/>
              </a:rPr>
              <a:t>Human user detection(CAPTCHA)</a:t>
            </a:r>
          </a:p>
          <a:p>
            <a:pPr marL="390246" indent="-293764">
              <a:lnSpc>
                <a:spcPct val="101000"/>
              </a:lnSpc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US" sz="1800" dirty="0" smtClean="0">
                <a:latin typeface="Verdana" pitchFamily="32" charset="0"/>
              </a:rPr>
              <a:t>Web Service Security (via Spring Web Services)</a:t>
            </a:r>
          </a:p>
          <a:p>
            <a:pPr marL="390246" indent="-293764">
              <a:lnSpc>
                <a:spcPct val="101000"/>
              </a:lnSpc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US" sz="1800" dirty="0" smtClean="0">
                <a:latin typeface="Verdana" pitchFamily="32" charset="0"/>
              </a:rPr>
              <a:t>Flow Authorization</a:t>
            </a:r>
            <a:r>
              <a:rPr lang="en-US" sz="1800" dirty="0">
                <a:latin typeface="Verdana" pitchFamily="32" charset="0"/>
              </a:rPr>
              <a:t>(via Spring Web </a:t>
            </a:r>
            <a:r>
              <a:rPr lang="en-US" sz="1800" dirty="0" smtClean="0">
                <a:latin typeface="Verdana" pitchFamily="32" charset="0"/>
              </a:rPr>
              <a:t>Flow)</a:t>
            </a:r>
          </a:p>
          <a:p>
            <a:pPr marL="390246" indent="-293764">
              <a:lnSpc>
                <a:spcPct val="101000"/>
              </a:lnSpc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US" sz="1800" dirty="0">
                <a:latin typeface="Verdana" pitchFamily="32" charset="0"/>
              </a:rPr>
              <a:t>Remember me, </a:t>
            </a:r>
            <a:r>
              <a:rPr lang="en-IN" sz="1800" dirty="0">
                <a:latin typeface="Verdana" pitchFamily="32" charset="0"/>
              </a:rPr>
              <a:t>Detecting Timeouts, Concurrent Session </a:t>
            </a:r>
            <a:r>
              <a:rPr lang="en-IN" sz="1800" dirty="0" smtClean="0">
                <a:latin typeface="Verdana" pitchFamily="32" charset="0"/>
              </a:rPr>
              <a:t>Control</a:t>
            </a:r>
          </a:p>
          <a:p>
            <a:pPr marL="390246" indent="-293764">
              <a:lnSpc>
                <a:spcPct val="101000"/>
              </a:lnSpc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en-US" sz="1800" dirty="0" smtClean="0">
              <a:latin typeface="Verdana" pitchFamily="32" charset="0"/>
            </a:endParaRP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US" sz="1800" dirty="0" smtClean="0">
                <a:latin typeface="Verdana" pitchFamily="32" charset="0"/>
              </a:rPr>
              <a:t>Focus is on </a:t>
            </a:r>
            <a:r>
              <a:rPr lang="en-US" sz="1800" dirty="0" err="1" smtClean="0">
                <a:latin typeface="Verdana" pitchFamily="32" charset="0"/>
              </a:rPr>
              <a:t>webapps</a:t>
            </a:r>
            <a:r>
              <a:rPr lang="en-US" sz="1800" dirty="0" smtClean="0">
                <a:latin typeface="Verdana" pitchFamily="32" charset="0"/>
              </a:rPr>
              <a:t> but works well with batch job, rich clients, integrated tests &amp; other platforms.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en-US" sz="1800" dirty="0" smtClean="0">
              <a:latin typeface="Verdana" pitchFamily="32" charset="0"/>
            </a:endParaRPr>
          </a:p>
          <a:p>
            <a:pPr marL="390246" indent="-293764">
              <a:lnSpc>
                <a:spcPct val="101000"/>
              </a:lnSpc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en-US" sz="1800" dirty="0" smtClean="0">
              <a:latin typeface="Verdana" pitchFamily="32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95486"/>
            <a:ext cx="1073828" cy="124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750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11367"/>
            <a:ext cx="8460432" cy="562161"/>
          </a:xfrm>
          <a:ln/>
        </p:spPr>
        <p:txBody>
          <a:bodyPr>
            <a:normAutofit fontScale="90000"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4000" b="1" cap="small" dirty="0">
                <a:solidFill>
                  <a:srgbClr val="003300"/>
                </a:solidFill>
              </a:rPr>
              <a:t>&lt;http&gt;:The Magic Element</a:t>
            </a:r>
            <a:endParaRPr lang="pl-PL" sz="4000" b="1" cap="small" dirty="0">
              <a:solidFill>
                <a:srgbClr val="003300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897564"/>
            <a:ext cx="8208912" cy="3996444"/>
          </a:xfrm>
          <a:ln/>
        </p:spPr>
        <p:txBody>
          <a:bodyPr tIns="0">
            <a:normAutofit fontScale="85000" lnSpcReduction="20000"/>
          </a:bodyPr>
          <a:lstStyle/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>
                <a:latin typeface="Verdana" pitchFamily="32" charset="0"/>
              </a:rPr>
              <a:t>The central conﬁguration element for web </a:t>
            </a:r>
            <a:r>
              <a:rPr lang="en-IN" sz="2400" dirty="0" smtClean="0">
                <a:latin typeface="Verdana" pitchFamily="32" charset="0"/>
              </a:rPr>
              <a:t>security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en-IN" sz="2400" dirty="0">
              <a:latin typeface="Verdana" pitchFamily="32" charset="0"/>
            </a:endParaRP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 smtClean="0">
                <a:latin typeface="Verdana" pitchFamily="32" charset="0"/>
              </a:rPr>
              <a:t>•&lt;</a:t>
            </a:r>
            <a:r>
              <a:rPr lang="en-IN" sz="2400" dirty="0">
                <a:latin typeface="Verdana" pitchFamily="32" charset="0"/>
              </a:rPr>
              <a:t>intercept-</a:t>
            </a:r>
            <a:r>
              <a:rPr lang="en-IN" sz="2400" dirty="0" err="1">
                <a:latin typeface="Verdana" pitchFamily="32" charset="0"/>
              </a:rPr>
              <a:t>url</a:t>
            </a:r>
            <a:r>
              <a:rPr lang="en-IN" sz="2400" dirty="0">
                <a:latin typeface="Verdana" pitchFamily="32" charset="0"/>
              </a:rPr>
              <a:t>&gt; declares a page to be </a:t>
            </a:r>
            <a:r>
              <a:rPr lang="en-IN" sz="2400" dirty="0" smtClean="0">
                <a:latin typeface="Verdana" pitchFamily="32" charset="0"/>
              </a:rPr>
              <a:t>secured </a:t>
            </a:r>
            <a:r>
              <a:rPr lang="en-IN" sz="2400" dirty="0">
                <a:latin typeface="Verdana" pitchFamily="32" charset="0"/>
              </a:rPr>
              <a:t>(and how it should be secured</a:t>
            </a:r>
            <a:r>
              <a:rPr lang="en-IN" sz="2400" dirty="0" smtClean="0">
                <a:latin typeface="Verdana" pitchFamily="32" charset="0"/>
              </a:rPr>
              <a:t>)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en-IN" sz="2400" dirty="0" smtClean="0">
              <a:latin typeface="Verdana" pitchFamily="32" charset="0"/>
            </a:endParaRP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 smtClean="0">
                <a:latin typeface="Verdana" pitchFamily="32" charset="0"/>
              </a:rPr>
              <a:t>•&lt;</a:t>
            </a:r>
            <a:r>
              <a:rPr lang="en-IN" sz="2400" dirty="0">
                <a:latin typeface="Verdana" pitchFamily="32" charset="0"/>
              </a:rPr>
              <a:t>form-login&gt; refers to a login </a:t>
            </a:r>
            <a:r>
              <a:rPr lang="en-IN" sz="2400" dirty="0" smtClean="0">
                <a:latin typeface="Verdana" pitchFamily="32" charset="0"/>
              </a:rPr>
              <a:t>page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en-IN" sz="2400" dirty="0">
              <a:latin typeface="Verdana" pitchFamily="32" charset="0"/>
            </a:endParaRP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 smtClean="0">
                <a:latin typeface="Verdana" pitchFamily="32" charset="0"/>
              </a:rPr>
              <a:t>•The </a:t>
            </a:r>
            <a:r>
              <a:rPr lang="en-IN" sz="2400" dirty="0">
                <a:latin typeface="Verdana" pitchFamily="32" charset="0"/>
              </a:rPr>
              <a:t>auto-</a:t>
            </a:r>
            <a:r>
              <a:rPr lang="en-IN" sz="2400" dirty="0" err="1">
                <a:latin typeface="Verdana" pitchFamily="32" charset="0"/>
              </a:rPr>
              <a:t>conﬁg</a:t>
            </a:r>
            <a:r>
              <a:rPr lang="en-IN" sz="2400" dirty="0">
                <a:latin typeface="Verdana" pitchFamily="32" charset="0"/>
              </a:rPr>
              <a:t> attribute automatically </a:t>
            </a:r>
            <a:r>
              <a:rPr lang="en-IN" sz="2400" dirty="0" smtClean="0">
                <a:latin typeface="Verdana" pitchFamily="32" charset="0"/>
              </a:rPr>
              <a:t>conﬁgures </a:t>
            </a:r>
            <a:r>
              <a:rPr lang="en-IN" sz="2400" dirty="0">
                <a:latin typeface="Verdana" pitchFamily="32" charset="0"/>
              </a:rPr>
              <a:t>support HTTP Basic </a:t>
            </a:r>
            <a:r>
              <a:rPr lang="en-IN" sz="2400" dirty="0" smtClean="0">
                <a:latin typeface="Verdana" pitchFamily="32" charset="0"/>
              </a:rPr>
              <a:t>authentication</a:t>
            </a:r>
            <a:r>
              <a:rPr lang="en-IN" sz="2400" dirty="0">
                <a:latin typeface="Verdana" pitchFamily="32" charset="0"/>
              </a:rPr>
              <a:t>, Logout, Remember-Me, and </a:t>
            </a:r>
            <a:r>
              <a:rPr lang="en-IN" sz="2400" dirty="0" smtClean="0">
                <a:latin typeface="Verdana" pitchFamily="32" charset="0"/>
              </a:rPr>
              <a:t>Anonymous sessions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en-IN" sz="2400" dirty="0">
              <a:latin typeface="Verdana" pitchFamily="32" charset="0"/>
            </a:endParaRP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 smtClean="0">
                <a:latin typeface="Verdana" pitchFamily="32" charset="0"/>
              </a:rPr>
              <a:t>*In </a:t>
            </a:r>
            <a:r>
              <a:rPr lang="en-IN" sz="2400" dirty="0">
                <a:latin typeface="Verdana" pitchFamily="32" charset="0"/>
              </a:rPr>
              <a:t>fact, it also automatically creates a login page 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>
                <a:latin typeface="Verdana" pitchFamily="32" charset="0"/>
              </a:rPr>
              <a:t>for </a:t>
            </a:r>
            <a:r>
              <a:rPr lang="en-IN" sz="2400" dirty="0" smtClean="0">
                <a:latin typeface="Verdana" pitchFamily="32" charset="0"/>
              </a:rPr>
              <a:t>you.</a:t>
            </a:r>
            <a:endParaRPr lang="pl-PL" sz="1900" dirty="0">
              <a:latin typeface="Verdan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1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39752" y="897565"/>
            <a:ext cx="5184576" cy="3657266"/>
          </a:xfrm>
          <a:ln/>
        </p:spPr>
        <p:txBody>
          <a:bodyPr tIns="0">
            <a:normAutofit fontScale="85000" lnSpcReduction="20000"/>
          </a:bodyPr>
          <a:lstStyle/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 smtClean="0">
                <a:latin typeface="Verdana" pitchFamily="32" charset="0"/>
              </a:rPr>
              <a:t>May </a:t>
            </a:r>
            <a:r>
              <a:rPr lang="en-IN" sz="2400" dirty="0">
                <a:latin typeface="Verdana" pitchFamily="32" charset="0"/>
              </a:rPr>
              <a:t>also contain</a:t>
            </a:r>
            <a:r>
              <a:rPr lang="en-IN" sz="2400" dirty="0" smtClean="0">
                <a:latin typeface="Verdana" pitchFamily="32" charset="0"/>
              </a:rPr>
              <a:t>...</a:t>
            </a:r>
          </a:p>
          <a:p>
            <a:pPr marL="496532" lvl="1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000" dirty="0">
                <a:latin typeface="Verdana" pitchFamily="32" charset="0"/>
              </a:rPr>
              <a:t>•&lt;form-login&gt;</a:t>
            </a:r>
          </a:p>
          <a:p>
            <a:pPr marL="496532" lvl="1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000" dirty="0">
                <a:latin typeface="Verdana" pitchFamily="32" charset="0"/>
              </a:rPr>
              <a:t>•&lt;http-basic&gt;</a:t>
            </a:r>
          </a:p>
          <a:p>
            <a:pPr marL="496532" lvl="1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000" dirty="0">
                <a:latin typeface="Verdana" pitchFamily="32" charset="0"/>
              </a:rPr>
              <a:t>•&lt;intercept-</a:t>
            </a:r>
            <a:r>
              <a:rPr lang="en-IN" sz="2000" dirty="0" err="1">
                <a:latin typeface="Verdana" pitchFamily="32" charset="0"/>
              </a:rPr>
              <a:t>url</a:t>
            </a:r>
            <a:r>
              <a:rPr lang="en-IN" sz="2000" dirty="0">
                <a:latin typeface="Verdana" pitchFamily="32" charset="0"/>
              </a:rPr>
              <a:t>&gt;</a:t>
            </a:r>
          </a:p>
          <a:p>
            <a:pPr marL="496532" lvl="1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000" dirty="0">
                <a:latin typeface="Verdana" pitchFamily="32" charset="0"/>
              </a:rPr>
              <a:t>•&lt;logout</a:t>
            </a:r>
            <a:r>
              <a:rPr lang="en-IN" sz="2000" dirty="0" smtClean="0">
                <a:latin typeface="Verdana" pitchFamily="32" charset="0"/>
              </a:rPr>
              <a:t>&gt;</a:t>
            </a:r>
            <a:endParaRPr lang="en-IN" sz="2400" dirty="0">
              <a:latin typeface="Verdana" pitchFamily="32" charset="0"/>
            </a:endParaRPr>
          </a:p>
          <a:p>
            <a:pPr marL="496532" lvl="1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000" dirty="0" smtClean="0">
                <a:latin typeface="Verdana" pitchFamily="32" charset="0"/>
              </a:rPr>
              <a:t>•&lt;</a:t>
            </a:r>
            <a:r>
              <a:rPr lang="en-IN" sz="2000" dirty="0">
                <a:latin typeface="Verdana" pitchFamily="32" charset="0"/>
              </a:rPr>
              <a:t>access-denied-handler&gt;</a:t>
            </a:r>
          </a:p>
          <a:p>
            <a:pPr marL="496532" lvl="1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000" dirty="0" smtClean="0">
                <a:latin typeface="Verdana" pitchFamily="32" charset="0"/>
              </a:rPr>
              <a:t>•&lt;</a:t>
            </a:r>
            <a:r>
              <a:rPr lang="en-IN" sz="2000" dirty="0">
                <a:latin typeface="Verdana" pitchFamily="32" charset="0"/>
              </a:rPr>
              <a:t>anonymous&gt;</a:t>
            </a:r>
          </a:p>
          <a:p>
            <a:pPr marL="496532" lvl="1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000" dirty="0" smtClean="0">
                <a:latin typeface="Verdana" pitchFamily="32" charset="0"/>
              </a:rPr>
              <a:t>•&lt;</a:t>
            </a:r>
            <a:r>
              <a:rPr lang="en-IN" sz="2000" dirty="0">
                <a:latin typeface="Verdana" pitchFamily="32" charset="0"/>
              </a:rPr>
              <a:t>concurrency-control&gt;</a:t>
            </a:r>
          </a:p>
          <a:p>
            <a:pPr marL="496532" lvl="1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000" dirty="0" smtClean="0">
                <a:latin typeface="Verdana" pitchFamily="32" charset="0"/>
              </a:rPr>
              <a:t>•&lt;</a:t>
            </a:r>
            <a:r>
              <a:rPr lang="en-IN" sz="2000" dirty="0">
                <a:latin typeface="Verdana" pitchFamily="32" charset="0"/>
              </a:rPr>
              <a:t>openid-login&gt;</a:t>
            </a:r>
          </a:p>
          <a:p>
            <a:pPr marL="496532" lvl="1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000" dirty="0" smtClean="0">
                <a:latin typeface="Verdana" pitchFamily="32" charset="0"/>
              </a:rPr>
              <a:t>•&lt;</a:t>
            </a:r>
            <a:r>
              <a:rPr lang="en-IN" sz="2000" dirty="0">
                <a:latin typeface="Verdana" pitchFamily="32" charset="0"/>
              </a:rPr>
              <a:t>port-mappings&gt;</a:t>
            </a:r>
          </a:p>
          <a:p>
            <a:pPr marL="496532" lvl="1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000" dirty="0" smtClean="0">
                <a:latin typeface="Verdana" pitchFamily="32" charset="0"/>
              </a:rPr>
              <a:t>•&lt;</a:t>
            </a:r>
            <a:r>
              <a:rPr lang="en-IN" sz="2000" dirty="0">
                <a:latin typeface="Verdana" pitchFamily="32" charset="0"/>
              </a:rPr>
              <a:t>remember-me&gt;</a:t>
            </a:r>
          </a:p>
          <a:p>
            <a:pPr marL="496532" lvl="1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000" dirty="0" smtClean="0">
                <a:latin typeface="Verdana" pitchFamily="32" charset="0"/>
              </a:rPr>
              <a:t>•&lt;</a:t>
            </a:r>
            <a:r>
              <a:rPr lang="en-IN" sz="2000" dirty="0">
                <a:latin typeface="Verdana" pitchFamily="32" charset="0"/>
              </a:rPr>
              <a:t>session-management&gt;</a:t>
            </a:r>
          </a:p>
          <a:p>
            <a:pPr marL="496532" lvl="1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000" dirty="0" smtClean="0">
                <a:latin typeface="Verdana" pitchFamily="32" charset="0"/>
              </a:rPr>
              <a:t>•&lt;</a:t>
            </a:r>
            <a:r>
              <a:rPr lang="en-IN" sz="2000" dirty="0">
                <a:latin typeface="Verdana" pitchFamily="32" charset="0"/>
              </a:rPr>
              <a:t>x509&gt;</a:t>
            </a:r>
            <a:endParaRPr lang="pl-PL" sz="1500" dirty="0">
              <a:latin typeface="Verdana" pitchFamily="32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11367"/>
            <a:ext cx="8460432" cy="562161"/>
          </a:xfrm>
          <a:ln/>
        </p:spPr>
        <p:txBody>
          <a:bodyPr>
            <a:normAutofit fontScale="90000"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4000" b="1" cap="small" dirty="0">
                <a:solidFill>
                  <a:srgbClr val="003300"/>
                </a:solidFill>
              </a:rPr>
              <a:t>&lt;http&gt;:The Magic Element</a:t>
            </a:r>
            <a:endParaRPr lang="pl-PL" sz="4000" b="1" cap="small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959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11760" y="897565"/>
            <a:ext cx="6732240" cy="3657266"/>
          </a:xfrm>
          <a:ln/>
        </p:spPr>
        <p:txBody>
          <a:bodyPr tIns="0">
            <a:normAutofit fontScale="92500" lnSpcReduction="20000"/>
          </a:bodyPr>
          <a:lstStyle/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>
                <a:latin typeface="Verdana" pitchFamily="32" charset="0"/>
              </a:rPr>
              <a:t>Has these attributes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 smtClean="0">
                <a:latin typeface="Verdana" pitchFamily="32" charset="0"/>
              </a:rPr>
              <a:t>     •</a:t>
            </a:r>
            <a:r>
              <a:rPr lang="en-IN" sz="2400" dirty="0">
                <a:latin typeface="Verdana" pitchFamily="32" charset="0"/>
              </a:rPr>
              <a:t>servlet-</a:t>
            </a:r>
            <a:r>
              <a:rPr lang="en-IN" sz="2400" dirty="0" err="1">
                <a:latin typeface="Verdana" pitchFamily="32" charset="0"/>
              </a:rPr>
              <a:t>api</a:t>
            </a:r>
            <a:r>
              <a:rPr lang="en-IN" sz="2400" dirty="0">
                <a:latin typeface="Verdana" pitchFamily="32" charset="0"/>
              </a:rPr>
              <a:t>-provision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 smtClean="0">
                <a:latin typeface="Verdana" pitchFamily="32" charset="0"/>
              </a:rPr>
              <a:t>     •path-type</a:t>
            </a:r>
            <a:endParaRPr lang="en-IN" sz="2400" dirty="0">
              <a:latin typeface="Verdana" pitchFamily="32" charset="0"/>
            </a:endParaRP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 smtClean="0">
                <a:latin typeface="Verdana" pitchFamily="32" charset="0"/>
              </a:rPr>
              <a:t>     •</a:t>
            </a:r>
            <a:r>
              <a:rPr lang="en-IN" sz="2400" dirty="0">
                <a:latin typeface="Verdana" pitchFamily="32" charset="0"/>
              </a:rPr>
              <a:t>lowercase-comparisons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 smtClean="0">
                <a:latin typeface="Verdana" pitchFamily="32" charset="0"/>
              </a:rPr>
              <a:t>     •</a:t>
            </a:r>
            <a:r>
              <a:rPr lang="en-IN" sz="2400" dirty="0">
                <a:latin typeface="Verdana" pitchFamily="32" charset="0"/>
              </a:rPr>
              <a:t>realm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 smtClean="0">
                <a:latin typeface="Verdana" pitchFamily="32" charset="0"/>
              </a:rPr>
              <a:t>     •</a:t>
            </a:r>
            <a:r>
              <a:rPr lang="en-IN" sz="2400" dirty="0">
                <a:latin typeface="Verdana" pitchFamily="32" charset="0"/>
              </a:rPr>
              <a:t>entry-point-ref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 smtClean="0">
                <a:latin typeface="Verdana" pitchFamily="32" charset="0"/>
              </a:rPr>
              <a:t>     •</a:t>
            </a:r>
            <a:r>
              <a:rPr lang="en-IN" sz="2400" dirty="0">
                <a:latin typeface="Verdana" pitchFamily="32" charset="0"/>
              </a:rPr>
              <a:t>access-decision-manager-ref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 smtClean="0">
                <a:latin typeface="Verdana" pitchFamily="32" charset="0"/>
              </a:rPr>
              <a:t>     •</a:t>
            </a:r>
            <a:r>
              <a:rPr lang="en-IN" sz="2400" dirty="0">
                <a:latin typeface="Verdana" pitchFamily="32" charset="0"/>
              </a:rPr>
              <a:t>access-denied-page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 smtClean="0">
                <a:latin typeface="Verdana" pitchFamily="32" charset="0"/>
              </a:rPr>
              <a:t>     •once-per-request</a:t>
            </a:r>
            <a:endParaRPr lang="en-IN" sz="2400" dirty="0">
              <a:latin typeface="Verdana" pitchFamily="32" charset="0"/>
            </a:endParaRP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IN" sz="2400" dirty="0" smtClean="0">
                <a:latin typeface="Verdana" pitchFamily="32" charset="0"/>
              </a:rPr>
              <a:t>     •</a:t>
            </a:r>
            <a:r>
              <a:rPr lang="en-IN" sz="2400" dirty="0">
                <a:latin typeface="Verdana" pitchFamily="32" charset="0"/>
              </a:rPr>
              <a:t>create-session</a:t>
            </a:r>
            <a:endParaRPr lang="pl-PL" sz="1900" dirty="0">
              <a:latin typeface="Verdana" pitchFamily="32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11367"/>
            <a:ext cx="8460432" cy="562161"/>
          </a:xfrm>
          <a:ln/>
        </p:spPr>
        <p:txBody>
          <a:bodyPr>
            <a:normAutofit fontScale="90000"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4000" b="1" cap="small" dirty="0">
                <a:solidFill>
                  <a:srgbClr val="003300"/>
                </a:solidFill>
              </a:rPr>
              <a:t>&lt;http&gt;:The Magic Element</a:t>
            </a:r>
            <a:endParaRPr lang="pl-PL" sz="4000" b="1" cap="small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04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104" y="357504"/>
            <a:ext cx="8064896" cy="5878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Chapter 5 –   Spring Security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46787"/>
              </p:ext>
            </p:extLst>
          </p:nvPr>
        </p:nvGraphicFramePr>
        <p:xfrm>
          <a:off x="2339752" y="1113589"/>
          <a:ext cx="6624736" cy="387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3312368"/>
              </a:tblGrid>
              <a:tr h="262616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T="34290" marB="34290"/>
                </a:tc>
              </a:tr>
              <a:tr h="319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dirty="0" smtClean="0"/>
                        <a:t>Spring Security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What is Spring Security?</a:t>
                      </a:r>
                    </a:p>
                  </a:txBody>
                  <a:tcPr marL="0" marR="0" marT="0" marB="0" anchor="b"/>
                </a:tc>
              </a:tr>
              <a:tr h="5683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5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Acquiring and Integrating Spring Security</a:t>
                      </a:r>
                    </a:p>
                  </a:txBody>
                  <a:tcPr marL="0" marR="0" marT="0" marB="0" anchor="b"/>
                </a:tc>
              </a:tr>
              <a:tr h="635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5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 BASIC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authentication(Basic  and Form  Login/logout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options)</a:t>
                      </a:r>
                    </a:p>
                  </a:txBody>
                  <a:tcPr marL="0" marR="0" marT="0" marB="0" anchor="b"/>
                </a:tc>
              </a:tr>
              <a:tr h="48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5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Authorisation</a:t>
                      </a:r>
                    </a:p>
                  </a:txBody>
                  <a:tcPr marL="0" marR="0" marT="0" marB="0" anchor="b"/>
                </a:tc>
              </a:tr>
              <a:tr h="431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5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Security Interceptor, Filters</a:t>
                      </a:r>
                    </a:p>
                  </a:txBody>
                  <a:tcPr marL="0" marR="0" marT="0" marB="0" anchor="b"/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5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l" fontAlgn="b"/>
                      <a:endParaRPr lang="en-I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l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Authentication Manager &amp; provider, Authorization Manager &amp; provider</a:t>
                      </a:r>
                    </a:p>
                  </a:txBody>
                  <a:tcPr marL="0" marR="0" marT="0" marB="0" anchor="b"/>
                </a:tc>
              </a:tr>
              <a:tr h="504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500" b="1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Advance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concepts and integration</a:t>
                      </a:r>
                      <a:endParaRPr lang="en-I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6267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9" y="11367"/>
            <a:ext cx="7857057" cy="797124"/>
          </a:xfrm>
          <a:ln/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4000" b="1" cap="small" dirty="0">
                <a:solidFill>
                  <a:srgbClr val="003300"/>
                </a:solidFill>
              </a:rPr>
              <a:t>Provider</a:t>
            </a:r>
            <a:endParaRPr lang="pl-PL" sz="4000" b="1" cap="small" dirty="0">
              <a:solidFill>
                <a:srgbClr val="003300"/>
              </a:solidFill>
            </a:endParaRPr>
          </a:p>
        </p:txBody>
      </p:sp>
      <p:pic>
        <p:nvPicPr>
          <p:cNvPr id="23558" name="Picture 6" descr="사용자 삽입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35546"/>
            <a:ext cx="7272808" cy="425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004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9" y="11367"/>
            <a:ext cx="7857057" cy="797124"/>
          </a:xfrm>
          <a:ln/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4000" b="1" cap="small" dirty="0">
                <a:solidFill>
                  <a:srgbClr val="003300"/>
                </a:solidFill>
              </a:rPr>
              <a:t>Filter Layer</a:t>
            </a:r>
            <a:endParaRPr lang="pl-PL" sz="4000" b="1" cap="small" dirty="0">
              <a:solidFill>
                <a:srgbClr val="003300"/>
              </a:solidFill>
            </a:endParaRPr>
          </a:p>
        </p:txBody>
      </p:sp>
      <p:pic>
        <p:nvPicPr>
          <p:cNvPr id="25602" name="Picture 2" descr="http://2.bp.blogspot.com/-P6ckNudvwsI/Tb5svuHxDVI/AAAAAAAAAAw/21WhlXBlxNY/s1600/Spring+security+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35546"/>
            <a:ext cx="6800850" cy="406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700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9" y="87474"/>
            <a:ext cx="7857057" cy="797124"/>
          </a:xfrm>
          <a:ln/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4000" b="1" cap="small" dirty="0">
                <a:solidFill>
                  <a:srgbClr val="003300"/>
                </a:solidFill>
              </a:rPr>
              <a:t>Authentication</a:t>
            </a:r>
            <a:endParaRPr lang="pl-PL" sz="4000" b="1" cap="small" dirty="0">
              <a:solidFill>
                <a:srgbClr val="003300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91680" y="897565"/>
            <a:ext cx="6480720" cy="3657266"/>
          </a:xfrm>
          <a:ln/>
        </p:spPr>
        <p:txBody>
          <a:bodyPr tIns="0">
            <a:normAutofit fontScale="62500" lnSpcReduction="20000"/>
          </a:bodyPr>
          <a:lstStyle/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b="1" dirty="0" smtClean="0">
                <a:latin typeface="Verdana" pitchFamily="32" charset="0"/>
              </a:rPr>
              <a:t>Several </a:t>
            </a:r>
            <a:r>
              <a:rPr lang="pl-PL" sz="2400" b="1" dirty="0">
                <a:latin typeface="Verdana" pitchFamily="32" charset="0"/>
              </a:rPr>
              <a:t>choices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dirty="0">
                <a:latin typeface="Verdana" pitchFamily="32" charset="0"/>
              </a:rPr>
              <a:t>•Form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dirty="0" smtClean="0">
                <a:latin typeface="Verdana" pitchFamily="32" charset="0"/>
              </a:rPr>
              <a:t>•Basic</a:t>
            </a:r>
            <a:endParaRPr lang="pl-PL" sz="2400" dirty="0">
              <a:latin typeface="Verdana" pitchFamily="32" charset="0"/>
            </a:endParaRP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dirty="0">
                <a:latin typeface="Verdana" pitchFamily="32" charset="0"/>
              </a:rPr>
              <a:t>•LDAP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dirty="0" smtClean="0">
                <a:latin typeface="Verdana" pitchFamily="32" charset="0"/>
              </a:rPr>
              <a:t>•Kerberos</a:t>
            </a:r>
            <a:endParaRPr lang="pl-PL" sz="2400" dirty="0">
              <a:latin typeface="Verdana" pitchFamily="32" charset="0"/>
            </a:endParaRP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dirty="0" smtClean="0">
                <a:latin typeface="Verdana" pitchFamily="32" charset="0"/>
              </a:rPr>
              <a:t>•Container </a:t>
            </a:r>
            <a:r>
              <a:rPr lang="pl-PL" sz="2400" dirty="0">
                <a:latin typeface="Verdana" pitchFamily="32" charset="0"/>
              </a:rPr>
              <a:t>(eg. Tomcat)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dirty="0">
                <a:latin typeface="Verdana" pitchFamily="32" charset="0"/>
              </a:rPr>
              <a:t>•JAAS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dirty="0">
                <a:latin typeface="Verdana" pitchFamily="32" charset="0"/>
              </a:rPr>
              <a:t>•JA-SIG CAS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dirty="0" smtClean="0">
                <a:latin typeface="Verdana" pitchFamily="32" charset="0"/>
              </a:rPr>
              <a:t>•OpenID</a:t>
            </a:r>
            <a:endParaRPr lang="pl-PL" sz="2400" dirty="0">
              <a:latin typeface="Verdana" pitchFamily="32" charset="0"/>
            </a:endParaRP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dirty="0">
                <a:latin typeface="Verdana" pitchFamily="32" charset="0"/>
              </a:rPr>
              <a:t>•SiteMinder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dirty="0" smtClean="0">
                <a:latin typeface="Verdana" pitchFamily="32" charset="0"/>
              </a:rPr>
              <a:t>•Atlassian </a:t>
            </a:r>
            <a:r>
              <a:rPr lang="pl-PL" sz="2400" dirty="0">
                <a:latin typeface="Verdana" pitchFamily="32" charset="0"/>
              </a:rPr>
              <a:t>Crowd</a:t>
            </a: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dirty="0" smtClean="0">
                <a:latin typeface="Verdana" pitchFamily="32" charset="0"/>
              </a:rPr>
              <a:t>•OpenID</a:t>
            </a:r>
            <a:endParaRPr lang="pl-PL" sz="2400" dirty="0">
              <a:latin typeface="Verdana" pitchFamily="32" charset="0"/>
            </a:endParaRP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dirty="0" smtClean="0">
                <a:latin typeface="Verdana" pitchFamily="32" charset="0"/>
              </a:rPr>
              <a:t>•X.509</a:t>
            </a:r>
            <a:endParaRPr lang="pl-PL" sz="2400" dirty="0">
              <a:latin typeface="Verdana" pitchFamily="32" charset="0"/>
            </a:endParaRPr>
          </a:p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dirty="0" smtClean="0">
                <a:latin typeface="Verdana" pitchFamily="32" charset="0"/>
              </a:rPr>
              <a:t>•Digest</a:t>
            </a:r>
            <a:endParaRPr lang="pl-PL" sz="1900" dirty="0">
              <a:latin typeface="Verdan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22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827584" y="235465"/>
            <a:ext cx="7857057" cy="797124"/>
          </a:xfrm>
          <a:ln/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b="1" cap="small" dirty="0" smtClean="0">
                <a:solidFill>
                  <a:srgbClr val="003300"/>
                </a:solidFill>
              </a:rPr>
              <a:t>What is Spring Security?</a:t>
            </a:r>
            <a:endParaRPr lang="pl-PL" b="1" cap="small" dirty="0">
              <a:solidFill>
                <a:srgbClr val="003300"/>
              </a:solidFill>
            </a:endParaRPr>
          </a:p>
        </p:txBody>
      </p:sp>
      <p:pic>
        <p:nvPicPr>
          <p:cNvPr id="1026" name="Picture 2" descr="http://files.softicons.com/download/internet-cons/3d-icons-by-la-glanz-studio/png/256/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87474"/>
            <a:ext cx="1728192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27584" y="1383618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Spring Security provides comprehensive security services for J2EE-based enterprise software applications. </a:t>
            </a:r>
            <a:r>
              <a:rPr lang="en-IN" sz="2400" dirty="0" smtClean="0"/>
              <a:t>Its powerful, flexible and pluggable.</a:t>
            </a:r>
          </a:p>
          <a:p>
            <a:endParaRPr lang="en-IN" sz="2400" dirty="0"/>
          </a:p>
          <a:p>
            <a:r>
              <a:rPr lang="en-IN" sz="2400" dirty="0" smtClean="0"/>
              <a:t>There </a:t>
            </a:r>
            <a:r>
              <a:rPr lang="en-IN" sz="2400" dirty="0"/>
              <a:t>is a particular emphasis on supporting projects built using </a:t>
            </a:r>
            <a:r>
              <a:rPr lang="en-IN" sz="2400" dirty="0" smtClean="0"/>
              <a:t>the </a:t>
            </a:r>
            <a:r>
              <a:rPr lang="en-IN" sz="2400" dirty="0"/>
              <a:t>Spring Framework, which is the leading J2EE solution for enterprise software development.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4171303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IN" dirty="0">
                <a:solidFill>
                  <a:srgbClr val="FF0000"/>
                </a:solidFill>
              </a:rPr>
              <a:t>Its not Firewall , proxy server, intrusion detection system, OS security, JVM security etc.</a:t>
            </a:r>
          </a:p>
        </p:txBody>
      </p:sp>
    </p:spTree>
    <p:extLst>
      <p:ext uri="{BB962C8B-B14F-4D97-AF65-F5344CB8AC3E}">
        <p14:creationId xmlns:p14="http://schemas.microsoft.com/office/powerpoint/2010/main" val="1268202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827584" y="235465"/>
            <a:ext cx="7857057" cy="797124"/>
          </a:xfrm>
          <a:ln/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pl-PL" b="1" cap="small" dirty="0">
                <a:solidFill>
                  <a:srgbClr val="003300"/>
                </a:solidFill>
              </a:rPr>
              <a:t>Major operations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6569" y="1247000"/>
            <a:ext cx="8580015" cy="3921900"/>
          </a:xfrm>
          <a:ln/>
        </p:spPr>
        <p:txBody>
          <a:bodyPr tIns="0">
            <a:normAutofit fontScale="77500" lnSpcReduction="20000"/>
          </a:bodyPr>
          <a:lstStyle/>
          <a:p>
            <a:pPr marL="390246" indent="-293764">
              <a:lnSpc>
                <a:spcPct val="101000"/>
              </a:lnSpc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b="1" dirty="0" smtClean="0">
                <a:latin typeface="Verdana" pitchFamily="32" charset="0"/>
              </a:rPr>
              <a:t>Authentication</a:t>
            </a:r>
            <a:r>
              <a:rPr lang="en-US" sz="2400" b="1" dirty="0" smtClean="0">
                <a:latin typeface="Verdana" pitchFamily="32" charset="0"/>
              </a:rPr>
              <a:t>(Prove who you say you are!)</a:t>
            </a:r>
            <a:r>
              <a:rPr lang="pl-PL" sz="2400" dirty="0" smtClean="0">
                <a:latin typeface="Verdana" pitchFamily="32" charset="0"/>
              </a:rPr>
              <a:t> </a:t>
            </a:r>
            <a:r>
              <a:rPr lang="pl-PL" sz="2400" dirty="0">
                <a:latin typeface="Verdana" pitchFamily="32" charset="0"/>
              </a:rPr>
              <a:t>- process of estabilishing a principal </a:t>
            </a:r>
            <a:r>
              <a:rPr lang="en-US" sz="2400" dirty="0" smtClean="0">
                <a:latin typeface="Verdana" pitchFamily="32" charset="0"/>
              </a:rPr>
              <a:t>(</a:t>
            </a:r>
            <a:r>
              <a:rPr lang="pl-PL" sz="2400" dirty="0" smtClean="0">
                <a:latin typeface="Verdana" pitchFamily="32" charset="0"/>
              </a:rPr>
              <a:t>user</a:t>
            </a:r>
            <a:r>
              <a:rPr lang="en-US" sz="2400" dirty="0" smtClean="0">
                <a:latin typeface="Verdana" pitchFamily="32" charset="0"/>
              </a:rPr>
              <a:t>, system etc.</a:t>
            </a:r>
            <a:r>
              <a:rPr lang="pl-PL" sz="2400" dirty="0" smtClean="0">
                <a:latin typeface="Verdana" pitchFamily="32" charset="0"/>
              </a:rPr>
              <a:t> </a:t>
            </a:r>
            <a:r>
              <a:rPr lang="pl-PL" sz="2400" dirty="0">
                <a:latin typeface="Verdana" pitchFamily="32" charset="0"/>
              </a:rPr>
              <a:t>which can perform an action in application)</a:t>
            </a:r>
          </a:p>
          <a:p>
            <a:pPr marL="390246" indent="-293764">
              <a:lnSpc>
                <a:spcPct val="116000"/>
              </a:lnSpc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en-US" sz="2400" b="1" dirty="0" smtClean="0">
              <a:latin typeface="Verdana" pitchFamily="32" charset="0"/>
            </a:endParaRPr>
          </a:p>
          <a:p>
            <a:pPr marL="390246" indent="-293764">
              <a:lnSpc>
                <a:spcPct val="116000"/>
              </a:lnSpc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en-US" sz="2400" b="1" dirty="0" smtClean="0">
              <a:latin typeface="Verdana" pitchFamily="32" charset="0"/>
            </a:endParaRPr>
          </a:p>
          <a:p>
            <a:pPr marL="390246" indent="-293764">
              <a:lnSpc>
                <a:spcPct val="116000"/>
              </a:lnSpc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en-US" sz="2400" b="1" dirty="0" smtClean="0">
              <a:latin typeface="Verdana" pitchFamily="32" charset="0"/>
            </a:endParaRPr>
          </a:p>
          <a:p>
            <a:pPr marL="390246" indent="-293764">
              <a:lnSpc>
                <a:spcPct val="116000"/>
              </a:lnSpc>
              <a:buSzPct val="45000"/>
              <a:buFont typeface="Wingdings" charset="2"/>
              <a:buChar char="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b="1" dirty="0" smtClean="0">
                <a:latin typeface="Verdana" pitchFamily="32" charset="0"/>
              </a:rPr>
              <a:t>Authorization</a:t>
            </a:r>
            <a:r>
              <a:rPr lang="en-US" sz="2400" b="1" dirty="0" smtClean="0">
                <a:latin typeface="Verdana" pitchFamily="32" charset="0"/>
              </a:rPr>
              <a:t>(We know who you are but are you allowed to access what </a:t>
            </a:r>
            <a:r>
              <a:rPr lang="en-US" sz="2400" b="1" dirty="0" smtClean="0">
                <a:latin typeface="Verdana" pitchFamily="32" charset="0"/>
              </a:rPr>
              <a:t>you </a:t>
            </a:r>
            <a:r>
              <a:rPr lang="en-US" sz="2400" b="1" dirty="0" smtClean="0">
                <a:latin typeface="Verdana" pitchFamily="32" charset="0"/>
              </a:rPr>
              <a:t>want)</a:t>
            </a:r>
            <a:r>
              <a:rPr lang="pl-PL" sz="2400" dirty="0" smtClean="0">
                <a:latin typeface="Verdana" pitchFamily="32" charset="0"/>
              </a:rPr>
              <a:t> </a:t>
            </a:r>
            <a:r>
              <a:rPr lang="pl-PL" sz="2400" dirty="0">
                <a:latin typeface="Verdana" pitchFamily="32" charset="0"/>
              </a:rPr>
              <a:t>- process of deciding wheather a principal is allowed to perform an </a:t>
            </a:r>
            <a:r>
              <a:rPr lang="pl-PL" sz="2400" dirty="0" smtClean="0">
                <a:latin typeface="Verdana" pitchFamily="32" charset="0"/>
              </a:rPr>
              <a:t>action</a:t>
            </a:r>
            <a:r>
              <a:rPr lang="en-US" sz="2400" i="1" dirty="0" smtClean="0">
                <a:latin typeface="Verdana" pitchFamily="32" charset="0"/>
              </a:rPr>
              <a:t>(</a:t>
            </a:r>
            <a:r>
              <a:rPr lang="en-US" sz="2400" b="1" i="1" dirty="0" smtClean="0">
                <a:latin typeface="Verdana" pitchFamily="32" charset="0"/>
              </a:rPr>
              <a:t>access-control</a:t>
            </a:r>
            <a:r>
              <a:rPr lang="en-US" sz="2400" i="1" dirty="0" smtClean="0">
                <a:latin typeface="Verdana" pitchFamily="32" charset="0"/>
              </a:rPr>
              <a:t> -&gt; admin, leader, member, contractor, anonymous etc.</a:t>
            </a:r>
            <a:r>
              <a:rPr lang="en-US" sz="2400" dirty="0" smtClean="0">
                <a:latin typeface="Verdana" pitchFamily="32" charset="0"/>
              </a:rPr>
              <a:t>)</a:t>
            </a:r>
            <a:endParaRPr lang="en-US" sz="2400" dirty="0">
              <a:latin typeface="Verdana" pitchFamily="32" charset="0"/>
            </a:endParaRPr>
          </a:p>
          <a:p>
            <a:pPr marL="96482" indent="0">
              <a:lnSpc>
                <a:spcPct val="116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US" sz="2000" i="1" dirty="0" smtClean="0">
                <a:latin typeface="Verdana" pitchFamily="32" charset="0"/>
              </a:rPr>
              <a:t>	</a:t>
            </a:r>
            <a:r>
              <a:rPr lang="pl-PL" sz="2000" i="1" dirty="0" smtClean="0">
                <a:latin typeface="Verdana" pitchFamily="32" charset="0"/>
              </a:rPr>
              <a:t>Authentication </a:t>
            </a:r>
            <a:r>
              <a:rPr lang="pl-PL" sz="2000" i="1" dirty="0">
                <a:latin typeface="Verdana" pitchFamily="32" charset="0"/>
              </a:rPr>
              <a:t>process </a:t>
            </a:r>
            <a:r>
              <a:rPr lang="pl-PL" sz="2000" i="1" dirty="0" smtClean="0">
                <a:latin typeface="Verdana" pitchFamily="32" charset="0"/>
              </a:rPr>
              <a:t>establish</a:t>
            </a:r>
            <a:r>
              <a:rPr lang="en-US" sz="2000" i="1" dirty="0" smtClean="0">
                <a:latin typeface="Verdana" pitchFamily="32" charset="0"/>
              </a:rPr>
              <a:t>es </a:t>
            </a:r>
            <a:r>
              <a:rPr lang="pl-PL" sz="2000" i="1" dirty="0" smtClean="0">
                <a:latin typeface="Verdana" pitchFamily="32" charset="0"/>
              </a:rPr>
              <a:t>identity </a:t>
            </a:r>
            <a:r>
              <a:rPr lang="pl-PL" sz="2000" i="1" dirty="0">
                <a:latin typeface="Verdana" pitchFamily="32" charset="0"/>
              </a:rPr>
              <a:t>of the principal, </a:t>
            </a:r>
            <a:endParaRPr lang="en-US" sz="2000" i="1" dirty="0" smtClean="0">
              <a:latin typeface="Verdana" pitchFamily="32" charset="0"/>
            </a:endParaRPr>
          </a:p>
          <a:p>
            <a:pPr marL="96482" indent="0">
              <a:lnSpc>
                <a:spcPct val="116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en-US" sz="2000" i="1" dirty="0">
                <a:latin typeface="Verdana" pitchFamily="32" charset="0"/>
              </a:rPr>
              <a:t> </a:t>
            </a:r>
            <a:r>
              <a:rPr lang="en-US" sz="2000" i="1" dirty="0" smtClean="0">
                <a:latin typeface="Verdana" pitchFamily="32" charset="0"/>
              </a:rPr>
              <a:t>  </a:t>
            </a:r>
            <a:r>
              <a:rPr lang="pl-PL" sz="2000" i="1" dirty="0" smtClean="0">
                <a:latin typeface="Verdana" pitchFamily="32" charset="0"/>
              </a:rPr>
              <a:t>which is </a:t>
            </a:r>
            <a:r>
              <a:rPr lang="pl-PL" sz="2000" i="1" dirty="0">
                <a:latin typeface="Verdana" pitchFamily="32" charset="0"/>
              </a:rPr>
              <a:t>used for authorization </a:t>
            </a:r>
            <a:r>
              <a:rPr lang="pl-PL" sz="2000" i="1" dirty="0" smtClean="0">
                <a:latin typeface="Verdana" pitchFamily="32" charset="0"/>
              </a:rPr>
              <a:t>decision</a:t>
            </a:r>
            <a:r>
              <a:rPr lang="en-US" sz="2000" i="1" dirty="0" smtClean="0">
                <a:latin typeface="Verdana" pitchFamily="32" charset="0"/>
              </a:rPr>
              <a:t>.</a:t>
            </a:r>
            <a:endParaRPr lang="pl-PL" sz="2000" i="1" dirty="0">
              <a:latin typeface="Verdana" pitchFamily="32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073828" cy="124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73008"/>
            <a:ext cx="2524588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51720" y="1958635"/>
            <a:ext cx="285923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/>
                <a:solidFill>
                  <a:srgbClr val="0033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Identification</a:t>
            </a:r>
            <a:endParaRPr lang="en-US" sz="2800" b="1" cap="all" spc="0" dirty="0">
              <a:ln/>
              <a:solidFill>
                <a:srgbClr val="0033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8056" y="2265627"/>
            <a:ext cx="34353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dirty="0" smtClean="0">
                <a:ln/>
                <a:solidFill>
                  <a:srgbClr val="0033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Verifi</a:t>
            </a:r>
            <a:r>
              <a:rPr lang="en-US" sz="2800" b="1" cap="all" spc="0" dirty="0" smtClean="0">
                <a:ln/>
                <a:solidFill>
                  <a:srgbClr val="0033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cation</a:t>
            </a:r>
            <a:endParaRPr lang="en-US" sz="2800" b="1" cap="all" spc="0" dirty="0">
              <a:ln/>
              <a:solidFill>
                <a:srgbClr val="0033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716016" y="2154843"/>
            <a:ext cx="108012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78846" y="2353809"/>
            <a:ext cx="1417290" cy="1085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593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9" y="11367"/>
            <a:ext cx="8460431" cy="724179"/>
          </a:xfrm>
          <a:ln/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b="1" cap="small" dirty="0" smtClean="0">
                <a:solidFill>
                  <a:srgbClr val="003300"/>
                </a:solidFill>
              </a:rPr>
              <a:t>Servlet Filters</a:t>
            </a:r>
            <a:endParaRPr lang="pl-PL" b="1" cap="small" dirty="0">
              <a:solidFill>
                <a:srgbClr val="003300"/>
              </a:solidFill>
            </a:endParaRPr>
          </a:p>
        </p:txBody>
      </p:sp>
      <p:pic>
        <p:nvPicPr>
          <p:cNvPr id="3074" name="Picture 2" descr="Description of Figure 3-1  foll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35546"/>
            <a:ext cx="59436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762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9" y="11367"/>
            <a:ext cx="7857057" cy="797124"/>
          </a:xfrm>
          <a:ln/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b="1" cap="small" dirty="0" smtClean="0">
                <a:solidFill>
                  <a:srgbClr val="003300"/>
                </a:solidFill>
              </a:rPr>
              <a:t>Security Use </a:t>
            </a:r>
            <a:r>
              <a:rPr lang="en-US" b="1" cap="small" dirty="0">
                <a:solidFill>
                  <a:srgbClr val="003300"/>
                </a:solidFill>
              </a:rPr>
              <a:t>Case</a:t>
            </a:r>
            <a:endParaRPr lang="pl-PL" b="1" cap="small" dirty="0">
              <a:solidFill>
                <a:srgbClr val="003300"/>
              </a:solidFill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01091"/>
            <a:ext cx="939924" cy="140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257338" y="2265789"/>
            <a:ext cx="1440160" cy="640214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00"/>
                </a:solidFill>
              </a:rPr>
              <a:t>Homepage</a:t>
            </a:r>
            <a:endParaRPr lang="en-IN" b="1" dirty="0">
              <a:solidFill>
                <a:srgbClr val="003300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4201554" y="2076766"/>
            <a:ext cx="1476164" cy="1018256"/>
          </a:xfrm>
          <a:prstGeom prst="flowChartDecision">
            <a:avLst/>
          </a:prstGeom>
          <a:gradFill>
            <a:gsLst>
              <a:gs pos="0">
                <a:srgbClr val="FF0000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0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3300"/>
                </a:solidFill>
              </a:rPr>
              <a:t>Spring Security</a:t>
            </a:r>
            <a:endParaRPr lang="en-IN" sz="1200" b="1" dirty="0">
              <a:solidFill>
                <a:srgbClr val="003300"/>
              </a:solidFill>
            </a:endParaRPr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537258" y="2585896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3697498" y="2585894"/>
            <a:ext cx="504056" cy="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289786" y="2265787"/>
            <a:ext cx="1440160" cy="640214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00"/>
                </a:solidFill>
              </a:rPr>
              <a:t>Login page</a:t>
            </a:r>
            <a:endParaRPr lang="en-IN" b="1" dirty="0">
              <a:solidFill>
                <a:srgbClr val="0033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45575" y="1080538"/>
            <a:ext cx="1528583" cy="640214"/>
          </a:xfrm>
          <a:prstGeom prst="roundRect">
            <a:avLst/>
          </a:prstGeom>
          <a:gradFill>
            <a:gsLst>
              <a:gs pos="0">
                <a:srgbClr val="00BC00"/>
              </a:gs>
              <a:gs pos="39999">
                <a:srgbClr val="92D050"/>
              </a:gs>
              <a:gs pos="70000">
                <a:srgbClr val="5DFF5D"/>
              </a:gs>
              <a:gs pos="100000">
                <a:srgbClr val="B0FAB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00"/>
                </a:solidFill>
              </a:rPr>
              <a:t>Hello</a:t>
            </a:r>
          </a:p>
          <a:p>
            <a:pPr algn="ctr"/>
            <a:r>
              <a:rPr lang="en-US" b="1" dirty="0" smtClean="0">
                <a:solidFill>
                  <a:srgbClr val="003300"/>
                </a:solidFill>
              </a:rPr>
              <a:t>(secure Area)</a:t>
            </a:r>
            <a:endParaRPr lang="en-IN" b="1" dirty="0">
              <a:solidFill>
                <a:srgbClr val="003300"/>
              </a:solidFill>
            </a:endParaRPr>
          </a:p>
        </p:txBody>
      </p:sp>
      <p:cxnSp>
        <p:nvCxnSpPr>
          <p:cNvPr id="12" name="Straight Arrow Connector 11"/>
          <p:cNvCxnSpPr>
            <a:stCxn id="15" idx="0"/>
            <a:endCxn id="16" idx="2"/>
          </p:cNvCxnSpPr>
          <p:nvPr/>
        </p:nvCxnSpPr>
        <p:spPr>
          <a:xfrm flipV="1">
            <a:off x="7009866" y="1720752"/>
            <a:ext cx="0" cy="5450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/>
          <p:cNvSpPr/>
          <p:nvPr/>
        </p:nvSpPr>
        <p:spPr>
          <a:xfrm>
            <a:off x="6404210" y="3547002"/>
            <a:ext cx="1224136" cy="1134126"/>
          </a:xfrm>
          <a:prstGeom prst="flowChartMagneticDisk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3300"/>
                </a:solidFill>
              </a:rPr>
              <a:t>Auth Providers (plain text, hash. DB etc.)</a:t>
            </a:r>
            <a:endParaRPr lang="en-IN" sz="1200" b="1" dirty="0">
              <a:solidFill>
                <a:srgbClr val="003300"/>
              </a:solidFill>
            </a:endParaRPr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>
            <a:off x="7009866" y="2906001"/>
            <a:ext cx="0" cy="6378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7732279" y="1883938"/>
            <a:ext cx="931677" cy="1094915"/>
          </a:xfrm>
          <a:custGeom>
            <a:avLst/>
            <a:gdLst>
              <a:gd name="connsiteX0" fmla="*/ 0 w 931677"/>
              <a:gd name="connsiteY0" fmla="*/ 891684 h 1459887"/>
              <a:gd name="connsiteX1" fmla="*/ 660400 w 931677"/>
              <a:gd name="connsiteY1" fmla="*/ 1425084 h 1459887"/>
              <a:gd name="connsiteX2" fmla="*/ 901700 w 931677"/>
              <a:gd name="connsiteY2" fmla="*/ 15384 h 1459887"/>
              <a:gd name="connsiteX3" fmla="*/ 25400 w 931677"/>
              <a:gd name="connsiteY3" fmla="*/ 675784 h 1459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677" h="1459887">
                <a:moveTo>
                  <a:pt x="0" y="891684"/>
                </a:moveTo>
                <a:cubicBezTo>
                  <a:pt x="255058" y="1231409"/>
                  <a:pt x="510117" y="1571134"/>
                  <a:pt x="660400" y="1425084"/>
                </a:cubicBezTo>
                <a:cubicBezTo>
                  <a:pt x="810683" y="1279034"/>
                  <a:pt x="1007533" y="140267"/>
                  <a:pt x="901700" y="15384"/>
                </a:cubicBezTo>
                <a:cubicBezTo>
                  <a:pt x="795867" y="-109499"/>
                  <a:pt x="167217" y="563601"/>
                  <a:pt x="25400" y="675784"/>
                </a:cubicBez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7669962" y="2159029"/>
            <a:ext cx="1077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Auth Failure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04048" y="1670103"/>
            <a:ext cx="154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 Authenticated</a:t>
            </a:r>
            <a:endParaRPr lang="en-IN" b="1" dirty="0"/>
          </a:p>
        </p:txBody>
      </p:sp>
      <p:cxnSp>
        <p:nvCxnSpPr>
          <p:cNvPr id="28" name="Straight Arrow Connector 27"/>
          <p:cNvCxnSpPr>
            <a:endCxn id="15" idx="1"/>
          </p:cNvCxnSpPr>
          <p:nvPr/>
        </p:nvCxnSpPr>
        <p:spPr>
          <a:xfrm flipV="1">
            <a:off x="5677718" y="2585894"/>
            <a:ext cx="612068" cy="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30707" y="2978536"/>
            <a:ext cx="154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Credential Check</a:t>
            </a:r>
            <a:endParaRPr lang="en-IN" b="1" dirty="0"/>
          </a:p>
        </p:txBody>
      </p:sp>
      <p:sp>
        <p:nvSpPr>
          <p:cNvPr id="31" name="Freeform 30"/>
          <p:cNvSpPr/>
          <p:nvPr/>
        </p:nvSpPr>
        <p:spPr>
          <a:xfrm>
            <a:off x="2612094" y="1446444"/>
            <a:ext cx="3634285" cy="791932"/>
          </a:xfrm>
          <a:custGeom>
            <a:avLst/>
            <a:gdLst>
              <a:gd name="connsiteX0" fmla="*/ 3634285 w 3634285"/>
              <a:gd name="connsiteY0" fmla="*/ 1809 h 1055909"/>
              <a:gd name="connsiteX1" fmla="*/ 179885 w 3634285"/>
              <a:gd name="connsiteY1" fmla="*/ 166909 h 1055909"/>
              <a:gd name="connsiteX2" fmla="*/ 497385 w 3634285"/>
              <a:gd name="connsiteY2" fmla="*/ 1055909 h 105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4285" h="1055909">
                <a:moveTo>
                  <a:pt x="3634285" y="1809"/>
                </a:moveTo>
                <a:cubicBezTo>
                  <a:pt x="2168493" y="-3483"/>
                  <a:pt x="702702" y="-8774"/>
                  <a:pt x="179885" y="166909"/>
                </a:cubicBezTo>
                <a:cubicBezTo>
                  <a:pt x="-342932" y="342592"/>
                  <a:pt x="433885" y="903509"/>
                  <a:pt x="497385" y="1055909"/>
                </a:cubicBez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3501876" y="1132840"/>
            <a:ext cx="15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Logoff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0332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  <p:bldP spid="16" grpId="0" animBg="1"/>
      <p:bldP spid="14" grpId="0" animBg="1"/>
      <p:bldP spid="20" grpId="0" animBg="1"/>
      <p:bldP spid="21" grpId="0"/>
      <p:bldP spid="27" grpId="0"/>
      <p:bldP spid="30" grpId="0"/>
      <p:bldP spid="31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8604448" cy="573528"/>
          </a:xfrm>
          <a:ln/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b="1" cap="small" dirty="0" smtClean="0">
                <a:solidFill>
                  <a:srgbClr val="003300"/>
                </a:solidFill>
              </a:rPr>
              <a:t>SPRING SECURITY SETUP</a:t>
            </a:r>
            <a:endParaRPr lang="pl-PL" b="1" cap="small" dirty="0">
              <a:solidFill>
                <a:srgbClr val="0033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2" b="6654"/>
          <a:stretch/>
        </p:blipFill>
        <p:spPr bwMode="auto">
          <a:xfrm>
            <a:off x="873944" y="1383618"/>
            <a:ext cx="7632848" cy="122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43858"/>
            <a:ext cx="8280920" cy="133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942248" y="876055"/>
            <a:ext cx="8817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/>
                <a:solidFill>
                  <a:srgbClr val="0033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JARs</a:t>
            </a:r>
            <a:endParaRPr lang="en-US" sz="2800" b="1" cap="all" spc="0" dirty="0">
              <a:ln/>
              <a:solidFill>
                <a:srgbClr val="0033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43993" y="2931790"/>
            <a:ext cx="14782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/>
                <a:solidFill>
                  <a:srgbClr val="0033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Schema</a:t>
            </a:r>
            <a:endParaRPr lang="en-US" sz="2800" b="1" cap="all" spc="0" dirty="0">
              <a:ln/>
              <a:solidFill>
                <a:srgbClr val="0033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8077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827585" y="0"/>
            <a:ext cx="7857057" cy="797124"/>
          </a:xfrm>
          <a:ln/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b="1" cap="small" dirty="0" smtClean="0">
                <a:solidFill>
                  <a:srgbClr val="003300"/>
                </a:solidFill>
              </a:rPr>
              <a:t>Configuration 1</a:t>
            </a:r>
            <a:endParaRPr lang="pl-PL" b="1" cap="small" dirty="0">
              <a:solidFill>
                <a:srgbClr val="003300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938" y="681541"/>
            <a:ext cx="8580015" cy="432048"/>
          </a:xfrm>
          <a:ln/>
        </p:spPr>
        <p:txBody>
          <a:bodyPr tIns="0">
            <a:normAutofit/>
          </a:bodyPr>
          <a:lstStyle/>
          <a:p>
            <a:pPr marL="96482" indent="0">
              <a:lnSpc>
                <a:spcPct val="101000"/>
              </a:lnSpc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pl-PL" sz="2400" dirty="0" smtClean="0">
                <a:latin typeface="Verdana" pitchFamily="32" charset="0"/>
              </a:rPr>
              <a:t>WEB-INF/web.xml:</a:t>
            </a:r>
            <a:endParaRPr lang="pl-PL" sz="2400" dirty="0">
              <a:latin typeface="Verdana" pitchFamily="3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440795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Proxies requests to a bean with </a:t>
            </a:r>
            <a:r>
              <a:rPr lang="en-IN" dirty="0" smtClean="0"/>
              <a:t>ID  “</a:t>
            </a:r>
            <a:r>
              <a:rPr lang="en-IN" dirty="0" err="1" smtClean="0"/>
              <a:t>springSecurityFilterChain</a:t>
            </a:r>
            <a:r>
              <a:rPr lang="en-IN" dirty="0"/>
              <a:t>”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83618"/>
            <a:ext cx="8460432" cy="264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32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11367"/>
            <a:ext cx="8460432" cy="797124"/>
          </a:xfrm>
          <a:ln/>
        </p:spPr>
        <p:txBody>
          <a:bodyPr>
            <a:normAutofit/>
          </a:bodyPr>
          <a:lstStyle/>
          <a:p>
            <a:pPr algn="ctr"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b="1" cap="small" dirty="0">
                <a:solidFill>
                  <a:srgbClr val="003300"/>
                </a:solidFill>
              </a:rPr>
              <a:t>Filter Proxy</a:t>
            </a:r>
            <a:endParaRPr lang="pl-PL" b="1" cap="small" dirty="0">
              <a:solidFill>
                <a:srgbClr val="0033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2" b="8166"/>
          <a:stretch/>
        </p:blipFill>
        <p:spPr bwMode="auto">
          <a:xfrm>
            <a:off x="683568" y="723901"/>
            <a:ext cx="8303071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065759" y="1707654"/>
            <a:ext cx="1872208" cy="50056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DelegatingFilterProxy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63" y="2571750"/>
            <a:ext cx="2243659" cy="2571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298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988</Words>
  <Application>Microsoft Office PowerPoint</Application>
  <PresentationFormat>On-screen Show (16:9)</PresentationFormat>
  <Paragraphs>190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Training</vt:lpstr>
      <vt:lpstr>Welcome  to  Spring 3.0          Chapter 5 – Spring Security</vt:lpstr>
      <vt:lpstr>Chapter 5 –   Spring Security</vt:lpstr>
      <vt:lpstr>What is Spring Security?</vt:lpstr>
      <vt:lpstr>Major operations</vt:lpstr>
      <vt:lpstr>Servlet Filters</vt:lpstr>
      <vt:lpstr>Security Use Case</vt:lpstr>
      <vt:lpstr>SPRING SECURITY SETUP</vt:lpstr>
      <vt:lpstr>Configuration 1</vt:lpstr>
      <vt:lpstr>Filter Proxy</vt:lpstr>
      <vt:lpstr>Configuration 2</vt:lpstr>
      <vt:lpstr>Basic Architecture</vt:lpstr>
      <vt:lpstr>CODE DEMO 1 - FORMS</vt:lpstr>
      <vt:lpstr>CODE DEMO 2 – AUTH PROVIDERS</vt:lpstr>
      <vt:lpstr>Authorization</vt:lpstr>
      <vt:lpstr>Authorization</vt:lpstr>
      <vt:lpstr>Major operations</vt:lpstr>
      <vt:lpstr>&lt;http&gt;:The Magic Element</vt:lpstr>
      <vt:lpstr>&lt;http&gt;:The Magic Element</vt:lpstr>
      <vt:lpstr>&lt;http&gt;:The Magic Element</vt:lpstr>
      <vt:lpstr>Provider</vt:lpstr>
      <vt:lpstr>Filter Layer</vt:lpstr>
      <vt:lpstr>Authentication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3.0</dc:title>
  <dc:creator>Ekraam</dc:creator>
  <cp:lastModifiedBy>Ekraam</cp:lastModifiedBy>
  <cp:revision>645</cp:revision>
  <dcterms:created xsi:type="dcterms:W3CDTF">2013-06-04T17:02:35Z</dcterms:created>
  <dcterms:modified xsi:type="dcterms:W3CDTF">2013-09-12T18:16:42Z</dcterms:modified>
</cp:coreProperties>
</file>