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4" r:id="rId1"/>
  </p:sldMasterIdLst>
  <p:notesMasterIdLst>
    <p:notesMasterId r:id="rId32"/>
  </p:notesMasterIdLst>
  <p:sldIdLst>
    <p:sldId id="257" r:id="rId2"/>
    <p:sldId id="314" r:id="rId3"/>
    <p:sldId id="335" r:id="rId4"/>
    <p:sldId id="358" r:id="rId5"/>
    <p:sldId id="336" r:id="rId6"/>
    <p:sldId id="353" r:id="rId7"/>
    <p:sldId id="343" r:id="rId8"/>
    <p:sldId id="342" r:id="rId9"/>
    <p:sldId id="350" r:id="rId10"/>
    <p:sldId id="341" r:id="rId11"/>
    <p:sldId id="337" r:id="rId12"/>
    <p:sldId id="356" r:id="rId13"/>
    <p:sldId id="339" r:id="rId14"/>
    <p:sldId id="338" r:id="rId15"/>
    <p:sldId id="357" r:id="rId16"/>
    <p:sldId id="340" r:id="rId17"/>
    <p:sldId id="344" r:id="rId18"/>
    <p:sldId id="345" r:id="rId19"/>
    <p:sldId id="360" r:id="rId20"/>
    <p:sldId id="361" r:id="rId21"/>
    <p:sldId id="364" r:id="rId22"/>
    <p:sldId id="362" r:id="rId23"/>
    <p:sldId id="368" r:id="rId24"/>
    <p:sldId id="372" r:id="rId25"/>
    <p:sldId id="367" r:id="rId26"/>
    <p:sldId id="365" r:id="rId27"/>
    <p:sldId id="366" r:id="rId28"/>
    <p:sldId id="369" r:id="rId29"/>
    <p:sldId id="370" r:id="rId30"/>
    <p:sldId id="371"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kraam" initials="E"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26F2B"/>
    <a:srgbClr val="5DFF5D"/>
    <a:srgbClr val="00BC00"/>
    <a:srgbClr val="B0FAB4"/>
    <a:srgbClr val="003300"/>
    <a:srgbClr val="FF15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368" autoAdjust="0"/>
    <p:restoredTop sz="90909" autoAdjust="0"/>
  </p:normalViewPr>
  <p:slideViewPr>
    <p:cSldViewPr>
      <p:cViewPr varScale="1">
        <p:scale>
          <a:sx n="100" d="100"/>
          <a:sy n="100" d="100"/>
        </p:scale>
        <p:origin x="-282" y="-90"/>
      </p:cViewPr>
      <p:guideLst>
        <p:guide orient="horz" pos="162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72A1D1-5806-451F-9066-0CD2DFD0869B}" type="datetimeFigureOut">
              <a:rPr lang="en-IN" smtClean="0"/>
              <a:t>30-09-2013</a:t>
            </a:fld>
            <a:endParaRPr lang="en-I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C77357-EB70-4F94-846C-4CA55E05C838}" type="slidenum">
              <a:rPr lang="en-IN" smtClean="0"/>
              <a:t>‹#›</a:t>
            </a:fld>
            <a:endParaRPr lang="en-IN" dirty="0"/>
          </a:p>
        </p:txBody>
      </p:sp>
    </p:spTree>
    <p:extLst>
      <p:ext uri="{BB962C8B-B14F-4D97-AF65-F5344CB8AC3E}">
        <p14:creationId xmlns:p14="http://schemas.microsoft.com/office/powerpoint/2010/main" val="3272649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EACBDA-E67F-4379-BB65-1030F0D76E90}" type="slidenum">
              <a:rPr lang="pl-PL"/>
              <a:pPr/>
              <a:t>10</a:t>
            </a:fld>
            <a:endParaRPr lang="pl-PL"/>
          </a:p>
        </p:txBody>
      </p:sp>
      <p:sp>
        <p:nvSpPr>
          <p:cNvPr id="26625"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IN" dirty="0"/>
          </a:p>
        </p:txBody>
      </p:sp>
      <p:sp>
        <p:nvSpPr>
          <p:cNvPr id="26626" name="Text Box 2"/>
          <p:cNvSpPr txBox="1">
            <a:spLocks noGrp="1" noChangeArrowheads="1"/>
          </p:cNvSpPr>
          <p:nvPr>
            <p:ph type="body"/>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eaLnBrk="1">
              <a:lnSpc>
                <a:spcPct val="116000"/>
              </a:lnSpc>
              <a:spcBef>
                <a:spcPct val="0"/>
              </a:spcBef>
            </a:pPr>
            <a:endParaRPr lang="pl-PL" sz="1000" dirty="0">
              <a:solidFill>
                <a:srgbClr val="FF0000"/>
              </a:solidFill>
              <a:latin typeface="Verdana" pitchFamily="32" charset="0"/>
              <a:ea typeface="Arial CE" pitchFamily="32" charset="0"/>
              <a:cs typeface="Arial CE" pitchFamily="32"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EACBDA-E67F-4379-BB65-1030F0D76E90}" type="slidenum">
              <a:rPr lang="pl-PL"/>
              <a:pPr/>
              <a:t>11</a:t>
            </a:fld>
            <a:endParaRPr lang="pl-PL"/>
          </a:p>
        </p:txBody>
      </p:sp>
      <p:sp>
        <p:nvSpPr>
          <p:cNvPr id="26625"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IN" dirty="0"/>
          </a:p>
        </p:txBody>
      </p:sp>
      <p:sp>
        <p:nvSpPr>
          <p:cNvPr id="26626" name="Text Box 2"/>
          <p:cNvSpPr txBox="1">
            <a:spLocks noGrp="1" noChangeArrowheads="1"/>
          </p:cNvSpPr>
          <p:nvPr>
            <p:ph type="body"/>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eaLnBrk="1">
              <a:lnSpc>
                <a:spcPct val="101000"/>
              </a:lnSpc>
              <a:spcBef>
                <a:spcPct val="0"/>
              </a:spcBef>
            </a:pPr>
            <a:r>
              <a:rPr lang="pl-PL" sz="1000">
                <a:latin typeface="Verdana" pitchFamily="32" charset="0"/>
                <a:ea typeface="Arial CE" pitchFamily="32" charset="0"/>
                <a:cs typeface="Arial CE" pitchFamily="32" charset="0"/>
              </a:rPr>
              <a:t>Other principals: device, other system</a:t>
            </a:r>
          </a:p>
          <a:p>
            <a:pPr eaLnBrk="1">
              <a:lnSpc>
                <a:spcPct val="116000"/>
              </a:lnSpc>
              <a:spcBef>
                <a:spcPct val="0"/>
              </a:spcBef>
            </a:pPr>
            <a:r>
              <a:rPr lang="pl-PL" sz="1000">
                <a:latin typeface="Verdana" pitchFamily="32" charset="0"/>
                <a:ea typeface="Arial CE" pitchFamily="32" charset="0"/>
                <a:cs typeface="Arial CE" pitchFamily="32" charset="0"/>
              </a:rPr>
              <a:t>These concepts are common, and not at all specific to Spring Security</a:t>
            </a:r>
          </a:p>
          <a:p>
            <a:pPr eaLnBrk="1">
              <a:lnSpc>
                <a:spcPct val="116000"/>
              </a:lnSpc>
              <a:spcBef>
                <a:spcPct val="0"/>
              </a:spcBef>
            </a:pPr>
            <a:endParaRPr lang="pl-PL" sz="1000">
              <a:solidFill>
                <a:srgbClr val="FF0000"/>
              </a:solidFill>
              <a:latin typeface="Verdana" pitchFamily="32" charset="0"/>
              <a:ea typeface="Arial CE" pitchFamily="32" charset="0"/>
              <a:cs typeface="Arial CE" pitchFamily="32"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EACBDA-E67F-4379-BB65-1030F0D76E90}" type="slidenum">
              <a:rPr lang="pl-PL"/>
              <a:pPr/>
              <a:t>12</a:t>
            </a:fld>
            <a:endParaRPr lang="pl-PL"/>
          </a:p>
        </p:txBody>
      </p:sp>
      <p:sp>
        <p:nvSpPr>
          <p:cNvPr id="26625"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IN" dirty="0"/>
          </a:p>
        </p:txBody>
      </p:sp>
      <p:sp>
        <p:nvSpPr>
          <p:cNvPr id="26626" name="Text Box 2"/>
          <p:cNvSpPr txBox="1">
            <a:spLocks noGrp="1" noChangeArrowheads="1"/>
          </p:cNvSpPr>
          <p:nvPr>
            <p:ph type="body"/>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eaLnBrk="1">
              <a:lnSpc>
                <a:spcPct val="116000"/>
              </a:lnSpc>
              <a:spcBef>
                <a:spcPct val="0"/>
              </a:spcBef>
            </a:pPr>
            <a:endParaRPr lang="pl-PL" sz="1000" dirty="0">
              <a:solidFill>
                <a:srgbClr val="FF0000"/>
              </a:solidFill>
              <a:latin typeface="Verdana" pitchFamily="32" charset="0"/>
              <a:ea typeface="Arial CE" pitchFamily="32" charset="0"/>
              <a:cs typeface="Arial CE" pitchFamily="32"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EACBDA-E67F-4379-BB65-1030F0D76E90}" type="slidenum">
              <a:rPr lang="pl-PL"/>
              <a:pPr/>
              <a:t>13</a:t>
            </a:fld>
            <a:endParaRPr lang="pl-PL"/>
          </a:p>
        </p:txBody>
      </p:sp>
      <p:sp>
        <p:nvSpPr>
          <p:cNvPr id="26625"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IN" dirty="0"/>
          </a:p>
        </p:txBody>
      </p:sp>
      <p:sp>
        <p:nvSpPr>
          <p:cNvPr id="26626" name="Text Box 2"/>
          <p:cNvSpPr txBox="1">
            <a:spLocks noGrp="1" noChangeArrowheads="1"/>
          </p:cNvSpPr>
          <p:nvPr>
            <p:ph type="body"/>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eaLnBrk="1">
              <a:lnSpc>
                <a:spcPct val="116000"/>
              </a:lnSpc>
              <a:spcBef>
                <a:spcPct val="0"/>
              </a:spcBef>
            </a:pPr>
            <a:endParaRPr lang="pl-PL" sz="1000" dirty="0">
              <a:solidFill>
                <a:srgbClr val="FF0000"/>
              </a:solidFill>
              <a:latin typeface="Verdana" pitchFamily="32" charset="0"/>
              <a:ea typeface="Arial CE" pitchFamily="32" charset="0"/>
              <a:cs typeface="Arial CE" pitchFamily="32"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EACBDA-E67F-4379-BB65-1030F0D76E90}" type="slidenum">
              <a:rPr lang="pl-PL"/>
              <a:pPr/>
              <a:t>14</a:t>
            </a:fld>
            <a:endParaRPr lang="pl-PL"/>
          </a:p>
        </p:txBody>
      </p:sp>
      <p:sp>
        <p:nvSpPr>
          <p:cNvPr id="26625"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IN" dirty="0"/>
          </a:p>
        </p:txBody>
      </p:sp>
      <p:sp>
        <p:nvSpPr>
          <p:cNvPr id="26626" name="Text Box 2"/>
          <p:cNvSpPr txBox="1">
            <a:spLocks noGrp="1" noChangeArrowheads="1"/>
          </p:cNvSpPr>
          <p:nvPr>
            <p:ph type="body"/>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eaLnBrk="1">
              <a:lnSpc>
                <a:spcPct val="116000"/>
              </a:lnSpc>
              <a:spcBef>
                <a:spcPct val="0"/>
              </a:spcBef>
            </a:pPr>
            <a:endParaRPr lang="pl-PL" sz="1000" dirty="0">
              <a:solidFill>
                <a:srgbClr val="FF0000"/>
              </a:solidFill>
              <a:latin typeface="Verdana" pitchFamily="32" charset="0"/>
              <a:ea typeface="Arial CE" pitchFamily="32" charset="0"/>
              <a:cs typeface="Arial CE" pitchFamily="32"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EACBDA-E67F-4379-BB65-1030F0D76E90}" type="slidenum">
              <a:rPr lang="pl-PL"/>
              <a:pPr/>
              <a:t>15</a:t>
            </a:fld>
            <a:endParaRPr lang="pl-PL"/>
          </a:p>
        </p:txBody>
      </p:sp>
      <p:sp>
        <p:nvSpPr>
          <p:cNvPr id="26625"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IN" dirty="0"/>
          </a:p>
        </p:txBody>
      </p:sp>
      <p:sp>
        <p:nvSpPr>
          <p:cNvPr id="26626" name="Text Box 2"/>
          <p:cNvSpPr txBox="1">
            <a:spLocks noGrp="1" noChangeArrowheads="1"/>
          </p:cNvSpPr>
          <p:nvPr>
            <p:ph type="body"/>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eaLnBrk="1">
              <a:lnSpc>
                <a:spcPct val="101000"/>
              </a:lnSpc>
              <a:spcBef>
                <a:spcPct val="0"/>
              </a:spcBef>
            </a:pPr>
            <a:r>
              <a:rPr lang="pl-PL" sz="1000">
                <a:latin typeface="Verdana" pitchFamily="32" charset="0"/>
                <a:ea typeface="Arial CE" pitchFamily="32" charset="0"/>
                <a:cs typeface="Arial CE" pitchFamily="32" charset="0"/>
              </a:rPr>
              <a:t>Other principals: device, other system</a:t>
            </a:r>
          </a:p>
          <a:p>
            <a:pPr eaLnBrk="1">
              <a:lnSpc>
                <a:spcPct val="116000"/>
              </a:lnSpc>
              <a:spcBef>
                <a:spcPct val="0"/>
              </a:spcBef>
            </a:pPr>
            <a:r>
              <a:rPr lang="pl-PL" sz="1000">
                <a:latin typeface="Verdana" pitchFamily="32" charset="0"/>
                <a:ea typeface="Arial CE" pitchFamily="32" charset="0"/>
                <a:cs typeface="Arial CE" pitchFamily="32" charset="0"/>
              </a:rPr>
              <a:t>These concepts are common, and not at all specific to Spring Security</a:t>
            </a:r>
          </a:p>
          <a:p>
            <a:pPr eaLnBrk="1">
              <a:lnSpc>
                <a:spcPct val="116000"/>
              </a:lnSpc>
              <a:spcBef>
                <a:spcPct val="0"/>
              </a:spcBef>
            </a:pPr>
            <a:endParaRPr lang="pl-PL" sz="1000">
              <a:solidFill>
                <a:srgbClr val="FF0000"/>
              </a:solidFill>
              <a:latin typeface="Verdana" pitchFamily="32" charset="0"/>
              <a:ea typeface="Arial CE" pitchFamily="32" charset="0"/>
              <a:cs typeface="Arial CE" pitchFamily="32"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EACBDA-E67F-4379-BB65-1030F0D76E90}" type="slidenum">
              <a:rPr lang="pl-PL"/>
              <a:pPr/>
              <a:t>16</a:t>
            </a:fld>
            <a:endParaRPr lang="pl-PL"/>
          </a:p>
        </p:txBody>
      </p:sp>
      <p:sp>
        <p:nvSpPr>
          <p:cNvPr id="26625"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IN" dirty="0"/>
          </a:p>
        </p:txBody>
      </p:sp>
      <p:sp>
        <p:nvSpPr>
          <p:cNvPr id="26626" name="Text Box 2"/>
          <p:cNvSpPr txBox="1">
            <a:spLocks noGrp="1" noChangeArrowheads="1"/>
          </p:cNvSpPr>
          <p:nvPr>
            <p:ph type="body"/>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eaLnBrk="1">
              <a:lnSpc>
                <a:spcPct val="116000"/>
              </a:lnSpc>
              <a:spcBef>
                <a:spcPct val="0"/>
              </a:spcBef>
            </a:pPr>
            <a:endParaRPr lang="pl-PL" sz="1000" dirty="0">
              <a:solidFill>
                <a:srgbClr val="FF0000"/>
              </a:solidFill>
              <a:latin typeface="Verdana" pitchFamily="32" charset="0"/>
              <a:ea typeface="Arial CE" pitchFamily="32" charset="0"/>
              <a:cs typeface="Arial CE" pitchFamily="32"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EACBDA-E67F-4379-BB65-1030F0D76E90}" type="slidenum">
              <a:rPr lang="pl-PL"/>
              <a:pPr/>
              <a:t>17</a:t>
            </a:fld>
            <a:endParaRPr lang="pl-PL"/>
          </a:p>
        </p:txBody>
      </p:sp>
      <p:sp>
        <p:nvSpPr>
          <p:cNvPr id="26625"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IN" dirty="0"/>
          </a:p>
        </p:txBody>
      </p:sp>
      <p:sp>
        <p:nvSpPr>
          <p:cNvPr id="26626" name="Text Box 2"/>
          <p:cNvSpPr txBox="1">
            <a:spLocks noGrp="1" noChangeArrowheads="1"/>
          </p:cNvSpPr>
          <p:nvPr>
            <p:ph type="body"/>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eaLnBrk="1">
              <a:lnSpc>
                <a:spcPct val="116000"/>
              </a:lnSpc>
              <a:spcBef>
                <a:spcPct val="0"/>
              </a:spcBef>
            </a:pPr>
            <a:endParaRPr lang="pl-PL" sz="1000" dirty="0">
              <a:solidFill>
                <a:srgbClr val="FF0000"/>
              </a:solidFill>
              <a:latin typeface="Verdana" pitchFamily="32" charset="0"/>
              <a:ea typeface="Arial CE" pitchFamily="32" charset="0"/>
              <a:cs typeface="Arial CE" pitchFamily="32"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EACBDA-E67F-4379-BB65-1030F0D76E90}" type="slidenum">
              <a:rPr lang="pl-PL"/>
              <a:pPr/>
              <a:t>18</a:t>
            </a:fld>
            <a:endParaRPr lang="pl-PL"/>
          </a:p>
        </p:txBody>
      </p:sp>
      <p:sp>
        <p:nvSpPr>
          <p:cNvPr id="26625"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IN" dirty="0"/>
          </a:p>
        </p:txBody>
      </p:sp>
      <p:sp>
        <p:nvSpPr>
          <p:cNvPr id="26626" name="Text Box 2"/>
          <p:cNvSpPr txBox="1">
            <a:spLocks noGrp="1" noChangeArrowheads="1"/>
          </p:cNvSpPr>
          <p:nvPr>
            <p:ph type="body"/>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eaLnBrk="1">
              <a:lnSpc>
                <a:spcPct val="116000"/>
              </a:lnSpc>
              <a:spcBef>
                <a:spcPct val="0"/>
              </a:spcBef>
            </a:pPr>
            <a:endParaRPr lang="pl-PL" sz="1000" dirty="0">
              <a:solidFill>
                <a:srgbClr val="FF0000"/>
              </a:solidFill>
              <a:latin typeface="Verdana" pitchFamily="32" charset="0"/>
              <a:ea typeface="Arial CE" pitchFamily="32" charset="0"/>
              <a:cs typeface="Arial CE" pitchFamily="32"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EACBDA-E67F-4379-BB65-1030F0D76E90}" type="slidenum">
              <a:rPr lang="pl-PL"/>
              <a:pPr/>
              <a:t>19</a:t>
            </a:fld>
            <a:endParaRPr lang="pl-PL"/>
          </a:p>
        </p:txBody>
      </p:sp>
      <p:sp>
        <p:nvSpPr>
          <p:cNvPr id="26625"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IN" dirty="0"/>
          </a:p>
        </p:txBody>
      </p:sp>
      <p:sp>
        <p:nvSpPr>
          <p:cNvPr id="26626" name="Text Box 2"/>
          <p:cNvSpPr txBox="1">
            <a:spLocks noGrp="1" noChangeArrowheads="1"/>
          </p:cNvSpPr>
          <p:nvPr>
            <p:ph type="body"/>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eaLnBrk="1">
              <a:lnSpc>
                <a:spcPct val="116000"/>
              </a:lnSpc>
              <a:spcBef>
                <a:spcPct val="0"/>
              </a:spcBef>
            </a:pPr>
            <a:endParaRPr lang="pl-PL" sz="1000" dirty="0">
              <a:solidFill>
                <a:srgbClr val="FF0000"/>
              </a:solidFill>
              <a:latin typeface="Verdana" pitchFamily="32" charset="0"/>
              <a:ea typeface="Arial CE" pitchFamily="32" charset="0"/>
              <a:cs typeface="Arial CE" pitchFamily="32"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EACBDA-E67F-4379-BB65-1030F0D76E90}" type="slidenum">
              <a:rPr lang="pl-PL"/>
              <a:pPr/>
              <a:t>20</a:t>
            </a:fld>
            <a:endParaRPr lang="pl-PL"/>
          </a:p>
        </p:txBody>
      </p:sp>
      <p:sp>
        <p:nvSpPr>
          <p:cNvPr id="26625"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IN" dirty="0"/>
          </a:p>
        </p:txBody>
      </p:sp>
      <p:sp>
        <p:nvSpPr>
          <p:cNvPr id="26626" name="Text Box 2"/>
          <p:cNvSpPr txBox="1">
            <a:spLocks noGrp="1" noChangeArrowheads="1"/>
          </p:cNvSpPr>
          <p:nvPr>
            <p:ph type="body"/>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eaLnBrk="1">
              <a:lnSpc>
                <a:spcPct val="116000"/>
              </a:lnSpc>
              <a:spcBef>
                <a:spcPct val="0"/>
              </a:spcBef>
            </a:pPr>
            <a:endParaRPr lang="pl-PL" sz="1000" dirty="0">
              <a:solidFill>
                <a:srgbClr val="FF0000"/>
              </a:solidFill>
              <a:latin typeface="Verdana" pitchFamily="32" charset="0"/>
              <a:ea typeface="Arial CE" pitchFamily="32" charset="0"/>
              <a:cs typeface="Arial CE" pitchFamily="32"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EACBDA-E67F-4379-BB65-1030F0D76E90}" type="slidenum">
              <a:rPr lang="pl-PL"/>
              <a:pPr/>
              <a:t>21</a:t>
            </a:fld>
            <a:endParaRPr lang="pl-PL"/>
          </a:p>
        </p:txBody>
      </p:sp>
      <p:sp>
        <p:nvSpPr>
          <p:cNvPr id="26625"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IN" dirty="0"/>
          </a:p>
        </p:txBody>
      </p:sp>
      <p:sp>
        <p:nvSpPr>
          <p:cNvPr id="26626" name="Text Box 2"/>
          <p:cNvSpPr txBox="1">
            <a:spLocks noGrp="1" noChangeArrowheads="1"/>
          </p:cNvSpPr>
          <p:nvPr>
            <p:ph type="body"/>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marL="0" marR="0" indent="0" algn="l" defTabSz="914400" rtl="0" eaLnBrk="1" fontAlgn="auto" latinLnBrk="0" hangingPunct="1">
              <a:lnSpc>
                <a:spcPct val="116000"/>
              </a:lnSpc>
              <a:spcBef>
                <a:spcPct val="0"/>
              </a:spcBef>
              <a:spcAft>
                <a:spcPts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sz="1000" b="0" i="0" kern="1200" dirty="0" smtClean="0">
                <a:solidFill>
                  <a:srgbClr val="000000"/>
                </a:solidFill>
                <a:effectLst/>
                <a:latin typeface="Times New Roman" pitchFamily="16" charset="0"/>
                <a:ea typeface="+mn-ea"/>
                <a:cs typeface="+mn-cs"/>
              </a:rPr>
              <a:t>Synchronous messaging involves a client that waits for the server to respond to a message. So if one end is down the entire communication will fail. Asynchronous messaging involves a client that does not wait for a message from the server. An event is used to trigger a message from a server. So even if the client is down , the messaging will complete successfully.</a:t>
            </a:r>
            <a:endParaRPr lang="pl-PL" sz="800" dirty="0" smtClean="0">
              <a:solidFill>
                <a:srgbClr val="FF0000"/>
              </a:solidFill>
              <a:latin typeface="Verdana" pitchFamily="32" charset="0"/>
              <a:ea typeface="Arial CE" pitchFamily="32" charset="0"/>
              <a:cs typeface="Arial CE" pitchFamily="32" charset="0"/>
            </a:endParaRPr>
          </a:p>
          <a:p>
            <a:pPr eaLnBrk="1">
              <a:lnSpc>
                <a:spcPct val="116000"/>
              </a:lnSpc>
              <a:spcBef>
                <a:spcPct val="0"/>
              </a:spcBef>
            </a:pPr>
            <a:endParaRPr lang="pl-PL" sz="1000" dirty="0">
              <a:solidFill>
                <a:srgbClr val="FF0000"/>
              </a:solidFill>
              <a:latin typeface="Verdana" pitchFamily="32" charset="0"/>
              <a:ea typeface="Arial CE" pitchFamily="32" charset="0"/>
              <a:cs typeface="Arial CE" pitchFamily="32"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EACBDA-E67F-4379-BB65-1030F0D76E90}" type="slidenum">
              <a:rPr lang="pl-PL"/>
              <a:pPr/>
              <a:t>22</a:t>
            </a:fld>
            <a:endParaRPr lang="pl-PL"/>
          </a:p>
        </p:txBody>
      </p:sp>
      <p:sp>
        <p:nvSpPr>
          <p:cNvPr id="26625"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IN" dirty="0"/>
          </a:p>
        </p:txBody>
      </p:sp>
      <p:sp>
        <p:nvSpPr>
          <p:cNvPr id="26626" name="Text Box 2"/>
          <p:cNvSpPr txBox="1">
            <a:spLocks noGrp="1" noChangeArrowheads="1"/>
          </p:cNvSpPr>
          <p:nvPr>
            <p:ph type="body"/>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eaLnBrk="1">
              <a:lnSpc>
                <a:spcPct val="116000"/>
              </a:lnSpc>
              <a:spcBef>
                <a:spcPct val="0"/>
              </a:spcBef>
            </a:pPr>
            <a:endParaRPr lang="pl-PL" sz="1000" dirty="0">
              <a:solidFill>
                <a:srgbClr val="FF0000"/>
              </a:solidFill>
              <a:latin typeface="Verdana" pitchFamily="32" charset="0"/>
              <a:ea typeface="Arial CE" pitchFamily="32" charset="0"/>
              <a:cs typeface="Arial CE" pitchFamily="32"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EACBDA-E67F-4379-BB65-1030F0D76E90}" type="slidenum">
              <a:rPr lang="pl-PL"/>
              <a:pPr/>
              <a:t>23</a:t>
            </a:fld>
            <a:endParaRPr lang="pl-PL"/>
          </a:p>
        </p:txBody>
      </p:sp>
      <p:sp>
        <p:nvSpPr>
          <p:cNvPr id="26625"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IN" dirty="0"/>
          </a:p>
        </p:txBody>
      </p:sp>
      <p:sp>
        <p:nvSpPr>
          <p:cNvPr id="26626" name="Text Box 2"/>
          <p:cNvSpPr txBox="1">
            <a:spLocks noGrp="1" noChangeArrowheads="1"/>
          </p:cNvSpPr>
          <p:nvPr>
            <p:ph type="body"/>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eaLnBrk="1">
              <a:lnSpc>
                <a:spcPct val="116000"/>
              </a:lnSpc>
              <a:spcBef>
                <a:spcPct val="0"/>
              </a:spcBef>
            </a:pPr>
            <a:endParaRPr lang="pl-PL" sz="1000" dirty="0">
              <a:solidFill>
                <a:srgbClr val="FF0000"/>
              </a:solidFill>
              <a:latin typeface="Verdana" pitchFamily="32" charset="0"/>
              <a:ea typeface="Arial CE" pitchFamily="32" charset="0"/>
              <a:cs typeface="Arial CE" pitchFamily="32"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EACBDA-E67F-4379-BB65-1030F0D76E90}" type="slidenum">
              <a:rPr lang="pl-PL"/>
              <a:pPr/>
              <a:t>24</a:t>
            </a:fld>
            <a:endParaRPr lang="pl-PL"/>
          </a:p>
        </p:txBody>
      </p:sp>
      <p:sp>
        <p:nvSpPr>
          <p:cNvPr id="26625"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IN" dirty="0"/>
          </a:p>
        </p:txBody>
      </p:sp>
      <p:sp>
        <p:nvSpPr>
          <p:cNvPr id="26626" name="Text Box 2"/>
          <p:cNvSpPr txBox="1">
            <a:spLocks noGrp="1" noChangeArrowheads="1"/>
          </p:cNvSpPr>
          <p:nvPr>
            <p:ph type="body"/>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eaLnBrk="1">
              <a:lnSpc>
                <a:spcPct val="116000"/>
              </a:lnSpc>
              <a:spcBef>
                <a:spcPct val="0"/>
              </a:spcBef>
            </a:pPr>
            <a:endParaRPr lang="pl-PL" sz="1000" dirty="0">
              <a:solidFill>
                <a:srgbClr val="FF0000"/>
              </a:solidFill>
              <a:latin typeface="Verdana" pitchFamily="32" charset="0"/>
              <a:ea typeface="Arial CE" pitchFamily="32" charset="0"/>
              <a:cs typeface="Arial CE" pitchFamily="32"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EACBDA-E67F-4379-BB65-1030F0D76E90}" type="slidenum">
              <a:rPr lang="pl-PL"/>
              <a:pPr/>
              <a:t>25</a:t>
            </a:fld>
            <a:endParaRPr lang="pl-PL"/>
          </a:p>
        </p:txBody>
      </p:sp>
      <p:sp>
        <p:nvSpPr>
          <p:cNvPr id="26625"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IN" dirty="0"/>
          </a:p>
        </p:txBody>
      </p:sp>
      <p:sp>
        <p:nvSpPr>
          <p:cNvPr id="26626" name="Text Box 2"/>
          <p:cNvSpPr txBox="1">
            <a:spLocks noGrp="1" noChangeArrowheads="1"/>
          </p:cNvSpPr>
          <p:nvPr>
            <p:ph type="body"/>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eaLnBrk="1">
              <a:lnSpc>
                <a:spcPct val="116000"/>
              </a:lnSpc>
              <a:spcBef>
                <a:spcPct val="0"/>
              </a:spcBef>
            </a:pPr>
            <a:endParaRPr lang="pl-PL" sz="1000" dirty="0">
              <a:solidFill>
                <a:srgbClr val="FF0000"/>
              </a:solidFill>
              <a:latin typeface="Verdana" pitchFamily="32" charset="0"/>
              <a:ea typeface="Arial CE" pitchFamily="32" charset="0"/>
              <a:cs typeface="Arial CE" pitchFamily="32"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EACBDA-E67F-4379-BB65-1030F0D76E90}" type="slidenum">
              <a:rPr lang="pl-PL"/>
              <a:pPr/>
              <a:t>26</a:t>
            </a:fld>
            <a:endParaRPr lang="pl-PL"/>
          </a:p>
        </p:txBody>
      </p:sp>
      <p:sp>
        <p:nvSpPr>
          <p:cNvPr id="26625"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IN" dirty="0"/>
          </a:p>
        </p:txBody>
      </p:sp>
      <p:sp>
        <p:nvSpPr>
          <p:cNvPr id="26626" name="Text Box 2"/>
          <p:cNvSpPr txBox="1">
            <a:spLocks noGrp="1" noChangeArrowheads="1"/>
          </p:cNvSpPr>
          <p:nvPr>
            <p:ph type="body"/>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eaLnBrk="1">
              <a:lnSpc>
                <a:spcPct val="116000"/>
              </a:lnSpc>
              <a:spcBef>
                <a:spcPct val="0"/>
              </a:spcBef>
            </a:pPr>
            <a:r>
              <a:rPr lang="en-IN" sz="1200" b="0" i="0" kern="1200" dirty="0" smtClean="0">
                <a:solidFill>
                  <a:srgbClr val="000000"/>
                </a:solidFill>
                <a:effectLst/>
                <a:latin typeface="Times New Roman" pitchFamily="16" charset="0"/>
                <a:ea typeface="+mn-ea"/>
                <a:cs typeface="+mn-cs"/>
              </a:rPr>
              <a:t>Synchronous messaging involves a client that waits for the server to respond to a message. So if one end is down the entire communication will fail. Asynchronous messaging involves a client that does not wait for a message from the server. An event is used to trigger a message from a server. So even if the client is down , the messaging will complete successfully.</a:t>
            </a:r>
            <a:endParaRPr lang="pl-PL" sz="1000" dirty="0">
              <a:solidFill>
                <a:srgbClr val="FF0000"/>
              </a:solidFill>
              <a:latin typeface="Verdana" pitchFamily="32" charset="0"/>
              <a:ea typeface="Arial CE" pitchFamily="32" charset="0"/>
              <a:cs typeface="Arial CE" pitchFamily="32"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EACBDA-E67F-4379-BB65-1030F0D76E90}" type="slidenum">
              <a:rPr lang="pl-PL"/>
              <a:pPr/>
              <a:t>27</a:t>
            </a:fld>
            <a:endParaRPr lang="pl-PL"/>
          </a:p>
        </p:txBody>
      </p:sp>
      <p:sp>
        <p:nvSpPr>
          <p:cNvPr id="26625"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IN" dirty="0"/>
          </a:p>
        </p:txBody>
      </p:sp>
      <p:sp>
        <p:nvSpPr>
          <p:cNvPr id="26626" name="Text Box 2"/>
          <p:cNvSpPr txBox="1">
            <a:spLocks noGrp="1" noChangeArrowheads="1"/>
          </p:cNvSpPr>
          <p:nvPr>
            <p:ph type="body"/>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eaLnBrk="1">
              <a:lnSpc>
                <a:spcPct val="116000"/>
              </a:lnSpc>
              <a:spcBef>
                <a:spcPct val="0"/>
              </a:spcBef>
            </a:pPr>
            <a:endParaRPr lang="pl-PL" sz="1000" dirty="0">
              <a:solidFill>
                <a:srgbClr val="FF0000"/>
              </a:solidFill>
              <a:latin typeface="Verdana" pitchFamily="32" charset="0"/>
              <a:ea typeface="Arial CE" pitchFamily="32" charset="0"/>
              <a:cs typeface="Arial CE" pitchFamily="32"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EACBDA-E67F-4379-BB65-1030F0D76E90}" type="slidenum">
              <a:rPr lang="pl-PL"/>
              <a:pPr/>
              <a:t>28</a:t>
            </a:fld>
            <a:endParaRPr lang="pl-PL"/>
          </a:p>
        </p:txBody>
      </p:sp>
      <p:sp>
        <p:nvSpPr>
          <p:cNvPr id="26625"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IN" dirty="0"/>
          </a:p>
        </p:txBody>
      </p:sp>
      <p:sp>
        <p:nvSpPr>
          <p:cNvPr id="26626" name="Text Box 2"/>
          <p:cNvSpPr txBox="1">
            <a:spLocks noGrp="1" noChangeArrowheads="1"/>
          </p:cNvSpPr>
          <p:nvPr>
            <p:ph type="body"/>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eaLnBrk="1">
              <a:lnSpc>
                <a:spcPct val="116000"/>
              </a:lnSpc>
              <a:spcBef>
                <a:spcPct val="0"/>
              </a:spcBef>
            </a:pPr>
            <a:endParaRPr lang="pl-PL" sz="1000" dirty="0">
              <a:solidFill>
                <a:srgbClr val="FF0000"/>
              </a:solidFill>
              <a:latin typeface="Verdana" pitchFamily="32" charset="0"/>
              <a:ea typeface="Arial CE" pitchFamily="32" charset="0"/>
              <a:cs typeface="Arial CE" pitchFamily="32"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EACBDA-E67F-4379-BB65-1030F0D76E90}" type="slidenum">
              <a:rPr lang="pl-PL"/>
              <a:pPr/>
              <a:t>29</a:t>
            </a:fld>
            <a:endParaRPr lang="pl-PL"/>
          </a:p>
        </p:txBody>
      </p:sp>
      <p:sp>
        <p:nvSpPr>
          <p:cNvPr id="26625"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IN" dirty="0"/>
          </a:p>
        </p:txBody>
      </p:sp>
      <p:sp>
        <p:nvSpPr>
          <p:cNvPr id="26626" name="Text Box 2"/>
          <p:cNvSpPr txBox="1">
            <a:spLocks noGrp="1" noChangeArrowheads="1"/>
          </p:cNvSpPr>
          <p:nvPr>
            <p:ph type="body"/>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eaLnBrk="1">
              <a:lnSpc>
                <a:spcPct val="116000"/>
              </a:lnSpc>
              <a:spcBef>
                <a:spcPct val="0"/>
              </a:spcBef>
            </a:pPr>
            <a:endParaRPr lang="pl-PL" sz="1000" dirty="0">
              <a:solidFill>
                <a:srgbClr val="FF0000"/>
              </a:solidFill>
              <a:latin typeface="Verdana" pitchFamily="32" charset="0"/>
              <a:ea typeface="Arial CE" pitchFamily="32" charset="0"/>
              <a:cs typeface="Arial CE" pitchFamily="32"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EACBDA-E67F-4379-BB65-1030F0D76E90}" type="slidenum">
              <a:rPr lang="pl-PL"/>
              <a:pPr/>
              <a:t>3</a:t>
            </a:fld>
            <a:endParaRPr lang="pl-PL"/>
          </a:p>
        </p:txBody>
      </p:sp>
      <p:sp>
        <p:nvSpPr>
          <p:cNvPr id="26625"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IN" dirty="0"/>
          </a:p>
        </p:txBody>
      </p:sp>
      <p:sp>
        <p:nvSpPr>
          <p:cNvPr id="26626" name="Text Box 2"/>
          <p:cNvSpPr txBox="1">
            <a:spLocks noGrp="1" noChangeArrowheads="1"/>
          </p:cNvSpPr>
          <p:nvPr>
            <p:ph type="body"/>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eaLnBrk="1">
              <a:lnSpc>
                <a:spcPct val="116000"/>
              </a:lnSpc>
              <a:spcBef>
                <a:spcPct val="0"/>
              </a:spcBef>
            </a:pPr>
            <a:endParaRPr lang="pl-PL" sz="1000" dirty="0">
              <a:solidFill>
                <a:srgbClr val="FF0000"/>
              </a:solidFill>
              <a:latin typeface="Verdana" pitchFamily="32" charset="0"/>
              <a:ea typeface="Arial CE" pitchFamily="32" charset="0"/>
              <a:cs typeface="Arial CE" pitchFamily="32"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EACBDA-E67F-4379-BB65-1030F0D76E90}" type="slidenum">
              <a:rPr lang="pl-PL"/>
              <a:pPr/>
              <a:t>30</a:t>
            </a:fld>
            <a:endParaRPr lang="pl-PL"/>
          </a:p>
        </p:txBody>
      </p:sp>
      <p:sp>
        <p:nvSpPr>
          <p:cNvPr id="26625"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IN" dirty="0"/>
          </a:p>
        </p:txBody>
      </p:sp>
      <p:sp>
        <p:nvSpPr>
          <p:cNvPr id="26626" name="Text Box 2"/>
          <p:cNvSpPr txBox="1">
            <a:spLocks noGrp="1" noChangeArrowheads="1"/>
          </p:cNvSpPr>
          <p:nvPr>
            <p:ph type="body"/>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eaLnBrk="1">
              <a:lnSpc>
                <a:spcPct val="116000"/>
              </a:lnSpc>
              <a:spcBef>
                <a:spcPct val="0"/>
              </a:spcBef>
            </a:pPr>
            <a:endParaRPr lang="pl-PL" sz="1000" dirty="0">
              <a:solidFill>
                <a:srgbClr val="FF0000"/>
              </a:solidFill>
              <a:latin typeface="Verdana" pitchFamily="32" charset="0"/>
              <a:ea typeface="Arial CE" pitchFamily="32" charset="0"/>
              <a:cs typeface="Arial CE" pitchFamily="32"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EACBDA-E67F-4379-BB65-1030F0D76E90}" type="slidenum">
              <a:rPr lang="pl-PL"/>
              <a:pPr/>
              <a:t>4</a:t>
            </a:fld>
            <a:endParaRPr lang="pl-PL"/>
          </a:p>
        </p:txBody>
      </p:sp>
      <p:sp>
        <p:nvSpPr>
          <p:cNvPr id="26625"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IN" dirty="0"/>
          </a:p>
        </p:txBody>
      </p:sp>
      <p:sp>
        <p:nvSpPr>
          <p:cNvPr id="26626" name="Text Box 2"/>
          <p:cNvSpPr txBox="1">
            <a:spLocks noGrp="1" noChangeArrowheads="1"/>
          </p:cNvSpPr>
          <p:nvPr>
            <p:ph type="body"/>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eaLnBrk="1">
              <a:lnSpc>
                <a:spcPct val="116000"/>
              </a:lnSpc>
              <a:spcBef>
                <a:spcPct val="0"/>
              </a:spcBef>
            </a:pPr>
            <a:endParaRPr lang="pl-PL" sz="1000" dirty="0">
              <a:solidFill>
                <a:srgbClr val="FF0000"/>
              </a:solidFill>
              <a:latin typeface="Verdana" pitchFamily="32" charset="0"/>
              <a:ea typeface="Arial CE" pitchFamily="32" charset="0"/>
              <a:cs typeface="Arial CE" pitchFamily="32"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EACBDA-E67F-4379-BB65-1030F0D76E90}" type="slidenum">
              <a:rPr lang="pl-PL"/>
              <a:pPr/>
              <a:t>5</a:t>
            </a:fld>
            <a:endParaRPr lang="pl-PL"/>
          </a:p>
        </p:txBody>
      </p:sp>
      <p:sp>
        <p:nvSpPr>
          <p:cNvPr id="26625"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IN" dirty="0"/>
          </a:p>
        </p:txBody>
      </p:sp>
      <p:sp>
        <p:nvSpPr>
          <p:cNvPr id="26626" name="Text Box 2"/>
          <p:cNvSpPr txBox="1">
            <a:spLocks noGrp="1" noChangeArrowheads="1"/>
          </p:cNvSpPr>
          <p:nvPr>
            <p:ph type="body"/>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eaLnBrk="1">
              <a:lnSpc>
                <a:spcPct val="116000"/>
              </a:lnSpc>
              <a:spcBef>
                <a:spcPct val="0"/>
              </a:spcBef>
            </a:pPr>
            <a:endParaRPr lang="pl-PL" sz="1000" dirty="0">
              <a:solidFill>
                <a:srgbClr val="FF0000"/>
              </a:solidFill>
              <a:latin typeface="Verdana" pitchFamily="32" charset="0"/>
              <a:ea typeface="Arial CE" pitchFamily="32" charset="0"/>
              <a:cs typeface="Arial CE" pitchFamily="32"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EACBDA-E67F-4379-BB65-1030F0D76E90}" type="slidenum">
              <a:rPr lang="pl-PL"/>
              <a:pPr/>
              <a:t>6</a:t>
            </a:fld>
            <a:endParaRPr lang="pl-PL"/>
          </a:p>
        </p:txBody>
      </p:sp>
      <p:sp>
        <p:nvSpPr>
          <p:cNvPr id="26625"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IN" dirty="0"/>
          </a:p>
        </p:txBody>
      </p:sp>
      <p:sp>
        <p:nvSpPr>
          <p:cNvPr id="26626" name="Text Box 2"/>
          <p:cNvSpPr txBox="1">
            <a:spLocks noGrp="1" noChangeArrowheads="1"/>
          </p:cNvSpPr>
          <p:nvPr>
            <p:ph type="body"/>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eaLnBrk="1">
              <a:lnSpc>
                <a:spcPct val="101000"/>
              </a:lnSpc>
              <a:spcBef>
                <a:spcPct val="0"/>
              </a:spcBef>
            </a:pPr>
            <a:r>
              <a:rPr lang="pl-PL" sz="1000">
                <a:latin typeface="Verdana" pitchFamily="32" charset="0"/>
                <a:ea typeface="Arial CE" pitchFamily="32" charset="0"/>
                <a:cs typeface="Arial CE" pitchFamily="32" charset="0"/>
              </a:rPr>
              <a:t>Other principals: device, other system</a:t>
            </a:r>
          </a:p>
          <a:p>
            <a:pPr eaLnBrk="1">
              <a:lnSpc>
                <a:spcPct val="116000"/>
              </a:lnSpc>
              <a:spcBef>
                <a:spcPct val="0"/>
              </a:spcBef>
            </a:pPr>
            <a:r>
              <a:rPr lang="pl-PL" sz="1000">
                <a:latin typeface="Verdana" pitchFamily="32" charset="0"/>
                <a:ea typeface="Arial CE" pitchFamily="32" charset="0"/>
                <a:cs typeface="Arial CE" pitchFamily="32" charset="0"/>
              </a:rPr>
              <a:t>These concepts are common, and not at all specific to Spring Security</a:t>
            </a:r>
          </a:p>
          <a:p>
            <a:pPr eaLnBrk="1">
              <a:lnSpc>
                <a:spcPct val="116000"/>
              </a:lnSpc>
              <a:spcBef>
                <a:spcPct val="0"/>
              </a:spcBef>
            </a:pPr>
            <a:endParaRPr lang="pl-PL" sz="1000">
              <a:solidFill>
                <a:srgbClr val="FF0000"/>
              </a:solidFill>
              <a:latin typeface="Verdana" pitchFamily="32" charset="0"/>
              <a:ea typeface="Arial CE" pitchFamily="32" charset="0"/>
              <a:cs typeface="Arial CE" pitchFamily="32"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EACBDA-E67F-4379-BB65-1030F0D76E90}" type="slidenum">
              <a:rPr lang="pl-PL"/>
              <a:pPr/>
              <a:t>7</a:t>
            </a:fld>
            <a:endParaRPr lang="pl-PL"/>
          </a:p>
        </p:txBody>
      </p:sp>
      <p:sp>
        <p:nvSpPr>
          <p:cNvPr id="26625"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IN" dirty="0"/>
          </a:p>
        </p:txBody>
      </p:sp>
      <p:sp>
        <p:nvSpPr>
          <p:cNvPr id="26626" name="Text Box 2"/>
          <p:cNvSpPr txBox="1">
            <a:spLocks noGrp="1" noChangeArrowheads="1"/>
          </p:cNvSpPr>
          <p:nvPr>
            <p:ph type="body"/>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eaLnBrk="1">
              <a:lnSpc>
                <a:spcPct val="101000"/>
              </a:lnSpc>
              <a:spcBef>
                <a:spcPct val="0"/>
              </a:spcBef>
            </a:pPr>
            <a:r>
              <a:rPr lang="pl-PL" sz="1000">
                <a:latin typeface="Verdana" pitchFamily="32" charset="0"/>
                <a:ea typeface="Arial CE" pitchFamily="32" charset="0"/>
                <a:cs typeface="Arial CE" pitchFamily="32" charset="0"/>
              </a:rPr>
              <a:t>Other principals: device, other system</a:t>
            </a:r>
          </a:p>
          <a:p>
            <a:pPr eaLnBrk="1">
              <a:lnSpc>
                <a:spcPct val="116000"/>
              </a:lnSpc>
              <a:spcBef>
                <a:spcPct val="0"/>
              </a:spcBef>
            </a:pPr>
            <a:r>
              <a:rPr lang="pl-PL" sz="1000">
                <a:latin typeface="Verdana" pitchFamily="32" charset="0"/>
                <a:ea typeface="Arial CE" pitchFamily="32" charset="0"/>
                <a:cs typeface="Arial CE" pitchFamily="32" charset="0"/>
              </a:rPr>
              <a:t>These concepts are common, and not at all specific to Spring Security</a:t>
            </a:r>
          </a:p>
          <a:p>
            <a:pPr eaLnBrk="1">
              <a:lnSpc>
                <a:spcPct val="116000"/>
              </a:lnSpc>
              <a:spcBef>
                <a:spcPct val="0"/>
              </a:spcBef>
            </a:pPr>
            <a:endParaRPr lang="pl-PL" sz="1000">
              <a:solidFill>
                <a:srgbClr val="FF0000"/>
              </a:solidFill>
              <a:latin typeface="Verdana" pitchFamily="32" charset="0"/>
              <a:ea typeface="Arial CE" pitchFamily="32" charset="0"/>
              <a:cs typeface="Arial CE" pitchFamily="32"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EACBDA-E67F-4379-BB65-1030F0D76E90}" type="slidenum">
              <a:rPr lang="pl-PL"/>
              <a:pPr/>
              <a:t>8</a:t>
            </a:fld>
            <a:endParaRPr lang="pl-PL"/>
          </a:p>
        </p:txBody>
      </p:sp>
      <p:sp>
        <p:nvSpPr>
          <p:cNvPr id="26625"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IN" dirty="0"/>
          </a:p>
        </p:txBody>
      </p:sp>
      <p:sp>
        <p:nvSpPr>
          <p:cNvPr id="26626" name="Text Box 2"/>
          <p:cNvSpPr txBox="1">
            <a:spLocks noGrp="1" noChangeArrowheads="1"/>
          </p:cNvSpPr>
          <p:nvPr>
            <p:ph type="body"/>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eaLnBrk="1">
              <a:lnSpc>
                <a:spcPct val="116000"/>
              </a:lnSpc>
              <a:spcBef>
                <a:spcPct val="0"/>
              </a:spcBef>
            </a:pPr>
            <a:endParaRPr lang="pl-PL" sz="1000" dirty="0">
              <a:solidFill>
                <a:srgbClr val="FF0000"/>
              </a:solidFill>
              <a:latin typeface="Verdana" pitchFamily="32" charset="0"/>
              <a:ea typeface="Arial CE" pitchFamily="32" charset="0"/>
              <a:cs typeface="Arial CE" pitchFamily="32"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CEACBDA-E67F-4379-BB65-1030F0D76E90}" type="slidenum">
              <a:rPr lang="pl-PL"/>
              <a:pPr/>
              <a:t>9</a:t>
            </a:fld>
            <a:endParaRPr lang="pl-PL"/>
          </a:p>
        </p:txBody>
      </p:sp>
      <p:sp>
        <p:nvSpPr>
          <p:cNvPr id="26625" name="Text Box 1"/>
          <p:cNvSpPr txBox="1">
            <a:spLocks noChangeArrowheads="1"/>
          </p:cNvSpPr>
          <p:nvPr/>
        </p:nvSpPr>
        <p:spPr bwMode="auto">
          <a:xfrm>
            <a:off x="1003786" y="695134"/>
            <a:ext cx="4848989" cy="34281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165" tIns="40083" rIns="80165" bIns="40083" anchor="ctr"/>
          <a:lstStyle/>
          <a:p>
            <a:endParaRPr lang="en-IN" dirty="0"/>
          </a:p>
        </p:txBody>
      </p:sp>
      <p:sp>
        <p:nvSpPr>
          <p:cNvPr id="26626" name="Text Box 2"/>
          <p:cNvSpPr txBox="1">
            <a:spLocks noGrp="1" noChangeArrowheads="1"/>
          </p:cNvSpPr>
          <p:nvPr>
            <p:ph type="body"/>
          </p:nvPr>
        </p:nvSpPr>
        <p:spPr bwMode="auto">
          <a:xfrm>
            <a:off x="685512" y="4343231"/>
            <a:ext cx="5486976" cy="40377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itchFamily="16" charset="0"/>
              </a:defRPr>
            </a:lvl9pPr>
          </a:lstStyle>
          <a:p>
            <a:pPr eaLnBrk="1">
              <a:lnSpc>
                <a:spcPct val="116000"/>
              </a:lnSpc>
              <a:spcBef>
                <a:spcPct val="0"/>
              </a:spcBef>
            </a:pPr>
            <a:endParaRPr lang="pl-PL" sz="1000" dirty="0">
              <a:solidFill>
                <a:srgbClr val="FF0000"/>
              </a:solidFill>
              <a:latin typeface="Verdana" pitchFamily="32" charset="0"/>
              <a:ea typeface="Arial CE" pitchFamily="32" charset="0"/>
              <a:cs typeface="Arial CE" pitchFamily="32"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4" y="1"/>
            <a:ext cx="9100457" cy="5159828"/>
          </a:xfrm>
          <a:prstGeom prst="rect">
            <a:avLst/>
          </a:prstGeom>
        </p:spPr>
      </p:pic>
      <p:sp>
        <p:nvSpPr>
          <p:cNvPr id="2" name="Title 1"/>
          <p:cNvSpPr>
            <a:spLocks noGrp="1"/>
          </p:cNvSpPr>
          <p:nvPr>
            <p:ph type="ctrTitle" hasCustomPrompt="1"/>
          </p:nvPr>
        </p:nvSpPr>
        <p:spPr>
          <a:xfrm>
            <a:off x="2590800" y="1714500"/>
            <a:ext cx="6180224" cy="1102519"/>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3028950"/>
            <a:ext cx="4772528" cy="74295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938"/>
            <a:ext cx="3721618" cy="5143500"/>
          </a:xfrm>
          <a:prstGeom prst="rect">
            <a:avLst/>
          </a:prstGeom>
        </p:spPr>
      </p:pic>
      <p:sp>
        <p:nvSpPr>
          <p:cNvPr id="10" name="Picture Placeholder 9"/>
          <p:cNvSpPr>
            <a:spLocks noGrp="1"/>
          </p:cNvSpPr>
          <p:nvPr>
            <p:ph type="pic" sz="quarter" idx="13" hasCustomPrompt="1"/>
          </p:nvPr>
        </p:nvSpPr>
        <p:spPr>
          <a:xfrm>
            <a:off x="6858000" y="3829050"/>
            <a:ext cx="1828800" cy="742950"/>
          </a:xfrm>
        </p:spPr>
        <p:txBody>
          <a:bodyPr>
            <a:normAutofit/>
          </a:bodyPr>
          <a:lstStyle>
            <a:lvl1pPr marL="0" indent="0" algn="ctr">
              <a:buNone/>
              <a:defRPr sz="2000" baseline="0"/>
            </a:lvl1pPr>
          </a:lstStyle>
          <a:p>
            <a:r>
              <a:rPr lang="en-US" dirty="0" smtClean="0"/>
              <a:t>Company Logo</a:t>
            </a:r>
            <a:endParaRPr lang="en-US" dirty="0"/>
          </a:p>
        </p:txBody>
      </p:sp>
    </p:spTree>
    <p:extLst>
      <p:ext uri="{BB962C8B-B14F-4D97-AF65-F5344CB8AC3E}">
        <p14:creationId xmlns:p14="http://schemas.microsoft.com/office/powerpoint/2010/main" val="195902591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solidFill>
                  <a:prstClr val="black">
                    <a:tint val="75000"/>
                  </a:prstClr>
                </a:solidFill>
              </a:rPr>
              <a:pPr/>
              <a:t>9/30/2013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5546378"/>
      </p:ext>
    </p:extLst>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solidFill>
                  <a:prstClr val="black">
                    <a:tint val="75000"/>
                  </a:prstClr>
                </a:solidFill>
              </a:rPr>
              <a:pPr/>
              <a:t>9/30/2013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97564736"/>
      </p:ext>
    </p:extLst>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4" y="1"/>
            <a:ext cx="9100457" cy="5159828"/>
          </a:xfrm>
          <a:prstGeom prst="rect">
            <a:avLst/>
          </a:prstGeom>
        </p:spPr>
      </p:pic>
      <p:sp>
        <p:nvSpPr>
          <p:cNvPr id="3" name="Date Placeholder 3"/>
          <p:cNvSpPr>
            <a:spLocks noGrp="1"/>
          </p:cNvSpPr>
          <p:nvPr>
            <p:ph type="dt" sz="half" idx="10"/>
          </p:nvPr>
        </p:nvSpPr>
        <p:spPr>
          <a:xfrm>
            <a:off x="762000" y="4767263"/>
            <a:ext cx="2133600" cy="273844"/>
          </a:xfrm>
        </p:spPr>
        <p:txBody>
          <a:bodyPr/>
          <a:lstStyle/>
          <a:p>
            <a:fld id="{757B281C-5159-4971-8228-52B9A72E9ED2}" type="datetimeFigureOut">
              <a:rPr lang="en-US" smtClean="0">
                <a:solidFill>
                  <a:prstClr val="black">
                    <a:tint val="75000"/>
                  </a:prstClr>
                </a:solidFill>
              </a:rPr>
              <a:pPr/>
              <a:t>9/30/2013</a:t>
            </a:fld>
            <a:endParaRPr lang="en-US" dirty="0">
              <a:solidFill>
                <a:prstClr val="black">
                  <a:tint val="75000"/>
                </a:prstClr>
              </a:solidFill>
            </a:endParaRPr>
          </a:p>
        </p:txBody>
      </p:sp>
      <p:sp>
        <p:nvSpPr>
          <p:cNvPr id="4" name="Footer Placeholder 4"/>
          <p:cNvSpPr>
            <a:spLocks noGrp="1"/>
          </p:cNvSpPr>
          <p:nvPr>
            <p:ph type="ftr" sz="quarter" idx="11"/>
          </p:nvPr>
        </p:nvSpPr>
        <p:spPr>
          <a:xfrm>
            <a:off x="3352800" y="4767263"/>
            <a:ext cx="2895600" cy="273844"/>
          </a:xfrm>
        </p:spPr>
        <p:txBody>
          <a:bodyPr/>
          <a:lstStyle/>
          <a:p>
            <a:endParaRPr lang="en-US" dirty="0">
              <a:solidFill>
                <a:prstClr val="black">
                  <a:tint val="75000"/>
                </a:prstClr>
              </a:solidFill>
            </a:endParaRPr>
          </a:p>
        </p:txBody>
      </p:sp>
      <p:sp>
        <p:nvSpPr>
          <p:cNvPr id="5" name="Slide Number Placeholder 5"/>
          <p:cNvSpPr>
            <a:spLocks noGrp="1"/>
          </p:cNvSpPr>
          <p:nvPr>
            <p:ph type="sldNum" sz="quarter" idx="12"/>
          </p:nvPr>
        </p:nvSpPr>
        <p:spPr>
          <a:xfrm>
            <a:off x="6705600" y="4767263"/>
            <a:ext cx="2133600" cy="273844"/>
          </a:xfrm>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17819944"/>
      </p:ext>
    </p:extLst>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4" y="1"/>
            <a:ext cx="9100457" cy="5159828"/>
          </a:xfrm>
          <a:prstGeom prst="rect">
            <a:avLst/>
          </a:prstGeom>
        </p:spPr>
      </p:pic>
      <p:sp>
        <p:nvSpPr>
          <p:cNvPr id="2" name="Title 1"/>
          <p:cNvSpPr>
            <a:spLocks noGrp="1"/>
          </p:cNvSpPr>
          <p:nvPr>
            <p:ph type="ctrTitle" hasCustomPrompt="1"/>
          </p:nvPr>
        </p:nvSpPr>
        <p:spPr>
          <a:xfrm>
            <a:off x="2590800" y="1714500"/>
            <a:ext cx="6180224" cy="1102519"/>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3028950"/>
            <a:ext cx="4772528" cy="74295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938"/>
            <a:ext cx="3721618" cy="5143500"/>
          </a:xfrm>
          <a:prstGeom prst="rect">
            <a:avLst/>
          </a:prstGeom>
        </p:spPr>
      </p:pic>
      <p:sp>
        <p:nvSpPr>
          <p:cNvPr id="10" name="Picture Placeholder 9"/>
          <p:cNvSpPr>
            <a:spLocks noGrp="1"/>
          </p:cNvSpPr>
          <p:nvPr>
            <p:ph type="pic" sz="quarter" idx="13" hasCustomPrompt="1"/>
          </p:nvPr>
        </p:nvSpPr>
        <p:spPr>
          <a:xfrm>
            <a:off x="6858000" y="3829050"/>
            <a:ext cx="1828800" cy="742950"/>
          </a:xfrm>
        </p:spPr>
        <p:txBody>
          <a:bodyPr>
            <a:normAutofit/>
          </a:bodyPr>
          <a:lstStyle>
            <a:lvl1pPr marL="0" indent="0" algn="ctr">
              <a:buNone/>
              <a:defRPr sz="2000" baseline="0"/>
            </a:lvl1pPr>
          </a:lstStyle>
          <a:p>
            <a:r>
              <a:rPr lang="en-US" dirty="0" smtClean="0"/>
              <a:t>Company Logo</a:t>
            </a:r>
            <a:endParaRPr lang="en-US" dirty="0"/>
          </a:p>
        </p:txBody>
      </p:sp>
    </p:spTree>
    <p:extLst>
      <p:ext uri="{BB962C8B-B14F-4D97-AF65-F5344CB8AC3E}">
        <p14:creationId xmlns:p14="http://schemas.microsoft.com/office/powerpoint/2010/main" val="398879866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4" y="1"/>
            <a:ext cx="9100457" cy="5159828"/>
          </a:xfrm>
          <a:prstGeom prst="rect">
            <a:avLst/>
          </a:prstGeom>
        </p:spPr>
      </p:pic>
      <p:sp>
        <p:nvSpPr>
          <p:cNvPr id="3" name="Date Placeholder 3"/>
          <p:cNvSpPr>
            <a:spLocks noGrp="1"/>
          </p:cNvSpPr>
          <p:nvPr>
            <p:ph type="dt" sz="half" idx="10"/>
          </p:nvPr>
        </p:nvSpPr>
        <p:spPr>
          <a:xfrm>
            <a:off x="762000" y="4767263"/>
            <a:ext cx="2133600" cy="273844"/>
          </a:xfrm>
        </p:spPr>
        <p:txBody>
          <a:bodyPr/>
          <a:lstStyle/>
          <a:p>
            <a:fld id="{757B281C-5159-4971-8228-52B9A72E9ED2}" type="datetimeFigureOut">
              <a:rPr lang="en-US" smtClean="0"/>
              <a:pPr/>
              <a:t>9/30/2013</a:t>
            </a:fld>
            <a:endParaRPr lang="en-US" dirty="0"/>
          </a:p>
        </p:txBody>
      </p:sp>
      <p:sp>
        <p:nvSpPr>
          <p:cNvPr id="4" name="Footer Placeholder 4"/>
          <p:cNvSpPr>
            <a:spLocks noGrp="1"/>
          </p:cNvSpPr>
          <p:nvPr>
            <p:ph type="ftr" sz="quarter" idx="11"/>
          </p:nvPr>
        </p:nvSpPr>
        <p:spPr>
          <a:xfrm>
            <a:off x="3352800" y="4767263"/>
            <a:ext cx="2895600" cy="273844"/>
          </a:xfrm>
        </p:spPr>
        <p:txBody>
          <a:bodyPr/>
          <a:lstStyle/>
          <a:p>
            <a:endParaRPr lang="en-US" dirty="0"/>
          </a:p>
        </p:txBody>
      </p:sp>
      <p:sp>
        <p:nvSpPr>
          <p:cNvPr id="5" name="Slide Number Placeholder 5"/>
          <p:cNvSpPr>
            <a:spLocks noGrp="1"/>
          </p:cNvSpPr>
          <p:nvPr>
            <p:ph type="sldNum" sz="quarter" idx="12"/>
          </p:nvPr>
        </p:nvSpPr>
        <p:spPr>
          <a:xfrm>
            <a:off x="6705600" y="4767263"/>
            <a:ext cx="2133600" cy="273844"/>
          </a:xfrm>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264818749"/>
      </p:ext>
    </p:extLst>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4" y="1"/>
            <a:ext cx="9100457" cy="5159828"/>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513474" y="-3529240"/>
            <a:ext cx="2114550" cy="9173031"/>
          </a:xfrm>
          <a:prstGeom prst="rect">
            <a:avLst/>
          </a:prstGeom>
        </p:spPr>
      </p:pic>
      <p:sp>
        <p:nvSpPr>
          <p:cNvPr id="2" name="Title 1"/>
          <p:cNvSpPr>
            <a:spLocks noGrp="1"/>
          </p:cNvSpPr>
          <p:nvPr>
            <p:ph type="title" hasCustomPrompt="1"/>
          </p:nvPr>
        </p:nvSpPr>
        <p:spPr>
          <a:xfrm>
            <a:off x="4572000" y="2286000"/>
            <a:ext cx="4343400" cy="1021556"/>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9/30/2013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
        <p:nvSpPr>
          <p:cNvPr id="10" name="Picture Placeholder 9"/>
          <p:cNvSpPr>
            <a:spLocks noGrp="1"/>
          </p:cNvSpPr>
          <p:nvPr>
            <p:ph type="pic" sz="quarter" idx="13" hasCustomPrompt="1"/>
          </p:nvPr>
        </p:nvSpPr>
        <p:spPr>
          <a:xfrm>
            <a:off x="6781800" y="4000500"/>
            <a:ext cx="2133600" cy="742950"/>
          </a:xfrm>
        </p:spPr>
        <p:txBody>
          <a:bodyPr>
            <a:normAutofit/>
          </a:bodyPr>
          <a:lstStyle>
            <a:lvl1pPr marL="0" indent="0" algn="ctr">
              <a:buNone/>
              <a:defRPr sz="1800"/>
            </a:lvl1pPr>
          </a:lstStyle>
          <a:p>
            <a:r>
              <a:rPr lang="en-US" dirty="0" smtClean="0"/>
              <a:t>Company Logo</a:t>
            </a:r>
            <a:endParaRPr lang="en-US" dirty="0"/>
          </a:p>
        </p:txBody>
      </p:sp>
    </p:spTree>
    <p:extLst>
      <p:ext uri="{BB962C8B-B14F-4D97-AF65-F5344CB8AC3E}">
        <p14:creationId xmlns:p14="http://schemas.microsoft.com/office/powerpoint/2010/main" val="119114995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02224"/>
            <a:ext cx="8077200" cy="85725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197310"/>
            <a:ext cx="8077200" cy="3223022"/>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9/30/2013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705600" y="4767263"/>
            <a:ext cx="2133600" cy="273844"/>
          </a:xfrm>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78311347"/>
      </p:ext>
    </p:extLst>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solidFill>
                  <a:prstClr val="black">
                    <a:tint val="75000"/>
                  </a:prstClr>
                </a:solidFill>
              </a:rPr>
              <a:pPr/>
              <a:t>9/30/2013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1910078"/>
      </p:ext>
    </p:extLst>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solidFill>
                  <a:prstClr val="black">
                    <a:tint val="75000"/>
                  </a:prstClr>
                </a:solidFill>
              </a:rPr>
              <a:pPr/>
              <a:t>9/30/2013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23219343"/>
      </p:ext>
    </p:extLst>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solidFill>
                  <a:prstClr val="black">
                    <a:tint val="75000"/>
                  </a:prstClr>
                </a:solidFill>
              </a:rPr>
              <a:pPr/>
              <a:t>9/30/2013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09242921"/>
      </p:ext>
    </p:extLst>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solidFill>
                  <a:prstClr val="black">
                    <a:tint val="75000"/>
                  </a:prstClr>
                </a:solidFill>
              </a:rPr>
              <a:pPr/>
              <a:t>9/30/2013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17627551"/>
      </p:ext>
    </p:extLst>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9/30/2013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35644569"/>
      </p:ext>
    </p:extLst>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05979"/>
            <a:ext cx="58674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solidFill>
                  <a:prstClr val="black">
                    <a:tint val="75000"/>
                  </a:prstClr>
                </a:solidFill>
              </a:rPr>
              <a:pPr/>
              <a:t>9/30/2013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05150303"/>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43544" y="1"/>
            <a:ext cx="9100457" cy="5159828"/>
          </a:xfrm>
          <a:prstGeom prst="rect">
            <a:avLst/>
          </a:prstGeom>
        </p:spPr>
      </p:pic>
      <p:sp>
        <p:nvSpPr>
          <p:cNvPr id="2" name="Title Placeholder 1"/>
          <p:cNvSpPr>
            <a:spLocks noGrp="1"/>
          </p:cNvSpPr>
          <p:nvPr>
            <p:ph type="title"/>
          </p:nvPr>
        </p:nvSpPr>
        <p:spPr>
          <a:xfrm>
            <a:off x="762000" y="205979"/>
            <a:ext cx="8077200" cy="8572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200151"/>
            <a:ext cx="80772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solidFill>
                  <a:prstClr val="black">
                    <a:tint val="75000"/>
                  </a:prstClr>
                </a:solidFill>
              </a:rPr>
              <a:pPr/>
              <a:t>9/30/2013</a:t>
            </a:fld>
            <a:endParaRPr lang="en-US" dirty="0">
              <a:solidFill>
                <a:prstClr val="black">
                  <a:tint val="75000"/>
                </a:prstClr>
              </a:solidFill>
            </a:endParaRPr>
          </a:p>
        </p:txBody>
      </p:sp>
      <p:sp>
        <p:nvSpPr>
          <p:cNvPr id="5" name="Footer Placeholder 4"/>
          <p:cNvSpPr>
            <a:spLocks noGrp="1"/>
          </p:cNvSpPr>
          <p:nvPr>
            <p:ph type="ftr" sz="quarter" idx="3"/>
          </p:nvPr>
        </p:nvSpPr>
        <p:spPr>
          <a:xfrm>
            <a:off x="33528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7056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p:cNvPicPr>
            <a:picLocks noChangeAspect="1"/>
          </p:cNvPicPr>
          <p:nvPr/>
        </p:nvPicPr>
        <p:blipFill rotWithShape="1">
          <a:blip r:embed="rId17" cstate="email">
            <a:extLst>
              <a:ext uri="{28A0092B-C50C-407E-A947-70E740481C1C}">
                <a14:useLocalDpi xmlns:a14="http://schemas.microsoft.com/office/drawing/2010/main"/>
              </a:ext>
            </a:extLst>
          </a:blip>
          <a:srcRect/>
          <a:stretch/>
        </p:blipFill>
        <p:spPr>
          <a:xfrm>
            <a:off x="-152400" y="-81887"/>
            <a:ext cx="818707" cy="5312392"/>
          </a:xfrm>
          <a:prstGeom prst="rect">
            <a:avLst/>
          </a:prstGeom>
        </p:spPr>
      </p:pic>
    </p:spTree>
    <p:extLst>
      <p:ext uri="{BB962C8B-B14F-4D97-AF65-F5344CB8AC3E}">
        <p14:creationId xmlns:p14="http://schemas.microsoft.com/office/powerpoint/2010/main" val="273010579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90" r:id="rId13"/>
    <p:sldLayoutId id="2147483661" r:id="rId14"/>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6.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5.gif"/></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9.gi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hyperlink" Target="http://www.apache.org/dyn/closer.cgi?path=/activemq/apache-activemq/5.4.3/apache-activemq-5.4.3-bin.zip" TargetMode="External"/><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35.gif"/><Relationship Id="rId4" Type="http://schemas.openxmlformats.org/officeDocument/2006/relationships/image" Target="../media/image19.gif"/></Relationships>
</file>

<file path=ppt/slides/_rels/slide28.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35.gif"/><Relationship Id="rId4" Type="http://schemas.openxmlformats.org/officeDocument/2006/relationships/image" Target="../media/image19.gif"/></Relationships>
</file>

<file path=ppt/slides/_rels/slide29.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35.gif"/><Relationship Id="rId4" Type="http://schemas.openxmlformats.org/officeDocument/2006/relationships/image" Target="../media/image19.gif"/></Relationships>
</file>

<file path=ppt/slides/_rels/slide3.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image" Target="../media/image17.jpeg"/><Relationship Id="rId3" Type="http://schemas.openxmlformats.org/officeDocument/2006/relationships/image" Target="../media/image7.jpeg"/><Relationship Id="rId7" Type="http://schemas.openxmlformats.org/officeDocument/2006/relationships/image" Target="../media/image11.jpeg"/><Relationship Id="rId12"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0.jpeg"/><Relationship Id="rId11" Type="http://schemas.openxmlformats.org/officeDocument/2006/relationships/image" Target="../media/image15.jpeg"/><Relationship Id="rId5" Type="http://schemas.openxmlformats.org/officeDocument/2006/relationships/image" Target="../media/image9.wmf"/><Relationship Id="rId10" Type="http://schemas.openxmlformats.org/officeDocument/2006/relationships/image" Target="../media/image14.gif"/><Relationship Id="rId4" Type="http://schemas.openxmlformats.org/officeDocument/2006/relationships/image" Target="../media/image8.wmf"/><Relationship Id="rId9" Type="http://schemas.openxmlformats.org/officeDocument/2006/relationships/image" Target="../media/image13.jpeg"/></Relationships>
</file>

<file path=ppt/slides/_rels/slide30.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35.gif"/><Relationship Id="rId4" Type="http://schemas.openxmlformats.org/officeDocument/2006/relationships/image" Target="../media/image19.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9.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activemq.apache.org/activemq-543-release.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627784" y="897564"/>
            <a:ext cx="6840760" cy="3046735"/>
          </a:xfrm>
        </p:spPr>
        <p:txBody>
          <a:bodyPr>
            <a:normAutofit fontScale="90000"/>
          </a:bodyPr>
          <a:lstStyle/>
          <a:p>
            <a:pPr algn="ctr"/>
            <a:r>
              <a:rPr lang="en-US" dirty="0" smtClean="0"/>
              <a:t>Welcome </a:t>
            </a:r>
            <a:br>
              <a:rPr lang="en-US" dirty="0" smtClean="0"/>
            </a:br>
            <a:r>
              <a:rPr lang="en-US" dirty="0" smtClean="0"/>
              <a:t>to </a:t>
            </a:r>
            <a:br>
              <a:rPr lang="en-US" dirty="0" smtClean="0"/>
            </a:br>
            <a:r>
              <a:rPr lang="en-US" dirty="0"/>
              <a:t>Spring</a:t>
            </a:r>
            <a:r>
              <a:rPr lang="en-US" dirty="0" smtClean="0"/>
              <a:t> 3.0</a:t>
            </a:r>
            <a:br>
              <a:rPr lang="en-US" dirty="0" smtClean="0"/>
            </a:br>
            <a:r>
              <a:rPr lang="en-US" dirty="0" smtClean="0"/>
              <a:t/>
            </a:r>
            <a:br>
              <a:rPr lang="en-US" dirty="0" smtClean="0"/>
            </a:br>
            <a:r>
              <a:rPr lang="en-US" dirty="0" smtClean="0"/>
              <a:t>        Chapter 6B</a:t>
            </a:r>
            <a:br>
              <a:rPr lang="en-US" dirty="0" smtClean="0"/>
            </a:br>
            <a:r>
              <a:rPr lang="en-US" dirty="0" smtClean="0"/>
              <a:t>Spring Advance - JMS</a:t>
            </a:r>
            <a:endParaRPr lang="en-US" dirty="0"/>
          </a:p>
        </p:txBody>
      </p:sp>
      <p:pic>
        <p:nvPicPr>
          <p:cNvPr id="3" name="Picture 2"/>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403648" y="357505"/>
            <a:ext cx="3042138" cy="229335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ustDataLst>
      <p:tags r:id="rId1"/>
    </p:custDataLst>
    <p:extLst>
      <p:ext uri="{BB962C8B-B14F-4D97-AF65-F5344CB8AC3E}">
        <p14:creationId xmlns:p14="http://schemas.microsoft.com/office/powerpoint/2010/main" val="24028107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80">
                                          <p:stCondLst>
                                            <p:cond delay="0"/>
                                          </p:stCondLst>
                                        </p:cTn>
                                        <p:tgtEl>
                                          <p:spTgt spid="2"/>
                                        </p:tgtEl>
                                      </p:cBhvr>
                                    </p:animEffect>
                                    <p:anim calcmode="lin" valueType="num">
                                      <p:cBhvr>
                                        <p:cTn id="15"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0" dur="26">
                                          <p:stCondLst>
                                            <p:cond delay="650"/>
                                          </p:stCondLst>
                                        </p:cTn>
                                        <p:tgtEl>
                                          <p:spTgt spid="2"/>
                                        </p:tgtEl>
                                      </p:cBhvr>
                                      <p:to x="100000" y="60000"/>
                                    </p:animScale>
                                    <p:animScale>
                                      <p:cBhvr>
                                        <p:cTn id="21" dur="166" decel="50000">
                                          <p:stCondLst>
                                            <p:cond delay="676"/>
                                          </p:stCondLst>
                                        </p:cTn>
                                        <p:tgtEl>
                                          <p:spTgt spid="2"/>
                                        </p:tgtEl>
                                      </p:cBhvr>
                                      <p:to x="100000" y="100000"/>
                                    </p:animScale>
                                    <p:animScale>
                                      <p:cBhvr>
                                        <p:cTn id="22" dur="26">
                                          <p:stCondLst>
                                            <p:cond delay="1312"/>
                                          </p:stCondLst>
                                        </p:cTn>
                                        <p:tgtEl>
                                          <p:spTgt spid="2"/>
                                        </p:tgtEl>
                                      </p:cBhvr>
                                      <p:to x="100000" y="80000"/>
                                    </p:animScale>
                                    <p:animScale>
                                      <p:cBhvr>
                                        <p:cTn id="23" dur="166" decel="50000">
                                          <p:stCondLst>
                                            <p:cond delay="1338"/>
                                          </p:stCondLst>
                                        </p:cTn>
                                        <p:tgtEl>
                                          <p:spTgt spid="2"/>
                                        </p:tgtEl>
                                      </p:cBhvr>
                                      <p:to x="100000" y="100000"/>
                                    </p:animScale>
                                    <p:animScale>
                                      <p:cBhvr>
                                        <p:cTn id="24" dur="26">
                                          <p:stCondLst>
                                            <p:cond delay="1642"/>
                                          </p:stCondLst>
                                        </p:cTn>
                                        <p:tgtEl>
                                          <p:spTgt spid="2"/>
                                        </p:tgtEl>
                                      </p:cBhvr>
                                      <p:to x="100000" y="90000"/>
                                    </p:animScale>
                                    <p:animScale>
                                      <p:cBhvr>
                                        <p:cTn id="25" dur="166" decel="50000">
                                          <p:stCondLst>
                                            <p:cond delay="1668"/>
                                          </p:stCondLst>
                                        </p:cTn>
                                        <p:tgtEl>
                                          <p:spTgt spid="2"/>
                                        </p:tgtEl>
                                      </p:cBhvr>
                                      <p:to x="100000" y="100000"/>
                                    </p:animScale>
                                    <p:animScale>
                                      <p:cBhvr>
                                        <p:cTn id="26" dur="26">
                                          <p:stCondLst>
                                            <p:cond delay="1808"/>
                                          </p:stCondLst>
                                        </p:cTn>
                                        <p:tgtEl>
                                          <p:spTgt spid="2"/>
                                        </p:tgtEl>
                                      </p:cBhvr>
                                      <p:to x="100000" y="95000"/>
                                    </p:animScale>
                                    <p:animScale>
                                      <p:cBhvr>
                                        <p:cTn id="27"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diotechie.com/wp-content/uploads/2012/03/Messaging-Types.jpg"/>
          <p:cNvPicPr>
            <a:picLocks noChangeAspect="1" noChangeArrowheads="1"/>
          </p:cNvPicPr>
          <p:nvPr/>
        </p:nvPicPr>
        <p:blipFill rotWithShape="1">
          <a:blip r:embed="rId3">
            <a:extLst>
              <a:ext uri="{28A0092B-C50C-407E-A947-70E740481C1C}">
                <a14:useLocalDpi xmlns:a14="http://schemas.microsoft.com/office/drawing/2010/main" val="0"/>
              </a:ext>
            </a:extLst>
          </a:blip>
          <a:srcRect t="18141"/>
          <a:stretch/>
        </p:blipFill>
        <p:spPr bwMode="auto">
          <a:xfrm>
            <a:off x="1403648" y="915565"/>
            <a:ext cx="7033430" cy="374441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txBox="1">
            <a:spLocks noChangeArrowheads="1"/>
          </p:cNvSpPr>
          <p:nvPr/>
        </p:nvSpPr>
        <p:spPr>
          <a:xfrm>
            <a:off x="6228184" y="1347614"/>
            <a:ext cx="2808312" cy="1756641"/>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q"/>
            </a:pPr>
            <a:r>
              <a:rPr lang="en-US" altLang="en-US" dirty="0" smtClean="0">
                <a:latin typeface="+mj-lt"/>
              </a:rPr>
              <a:t>Publish-Subscribe systems </a:t>
            </a:r>
          </a:p>
          <a:p>
            <a:pPr lvl="1"/>
            <a:r>
              <a:rPr lang="en-US" altLang="en-US" dirty="0" smtClean="0">
                <a:latin typeface="+mj-lt"/>
              </a:rPr>
              <a:t>uses a “topic” to send and receive messages</a:t>
            </a:r>
          </a:p>
          <a:p>
            <a:pPr lvl="1"/>
            <a:r>
              <a:rPr lang="en-US" altLang="en-US" b="1" dirty="0" smtClean="0">
                <a:latin typeface="+mj-lt"/>
              </a:rPr>
              <a:t>each message has multiple consumers</a:t>
            </a:r>
            <a:endParaRPr lang="en-US" altLang="en-US" b="1" dirty="0">
              <a:latin typeface="+mj-lt"/>
            </a:endParaRPr>
          </a:p>
        </p:txBody>
      </p:sp>
      <p:sp>
        <p:nvSpPr>
          <p:cNvPr id="2" name="Rectangle 1"/>
          <p:cNvSpPr/>
          <p:nvPr/>
        </p:nvSpPr>
        <p:spPr>
          <a:xfrm>
            <a:off x="-116904" y="1"/>
            <a:ext cx="9252520" cy="555526"/>
          </a:xfrm>
          <a:prstGeom prst="rect">
            <a:avLst/>
          </a:prstGeom>
          <a:ln/>
        </p:spPr>
        <p:txBody>
          <a:bodyPr vert="horz" lIns="91440" tIns="45720" rIns="91440" bIns="45720" rtlCol="0" anchor="ctr" anchorCtr="0">
            <a:normAutofit fontScale="82500" lnSpcReduction="20000"/>
          </a:bodyPr>
          <a:lstStyle/>
          <a:p>
            <a:pPr algn="ctr">
              <a:lnSpc>
                <a:spcPct val="101000"/>
              </a:lnSpc>
              <a:spcBef>
                <a:spcPct val="0"/>
              </a:spcBef>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4400" b="1" cap="small" dirty="0">
                <a:solidFill>
                  <a:srgbClr val="003300"/>
                </a:solidFill>
                <a:latin typeface="+mj-lt"/>
                <a:ea typeface="+mj-ea"/>
                <a:cs typeface="+mj-cs"/>
              </a:rPr>
              <a:t>Messaging Models</a:t>
            </a:r>
          </a:p>
        </p:txBody>
      </p:sp>
      <p:sp>
        <p:nvSpPr>
          <p:cNvPr id="6" name="Rectangle 3"/>
          <p:cNvSpPr txBox="1">
            <a:spLocks noChangeArrowheads="1"/>
          </p:cNvSpPr>
          <p:nvPr/>
        </p:nvSpPr>
        <p:spPr>
          <a:xfrm>
            <a:off x="539552" y="3376021"/>
            <a:ext cx="2876314" cy="1440160"/>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q"/>
            </a:pPr>
            <a:r>
              <a:rPr lang="en-US" altLang="en-US" dirty="0" smtClean="0">
                <a:latin typeface="+mj-lt"/>
              </a:rPr>
              <a:t>Point-to-Point (PTP) </a:t>
            </a:r>
          </a:p>
          <a:p>
            <a:pPr lvl="1"/>
            <a:r>
              <a:rPr lang="en-US" altLang="en-US" dirty="0" smtClean="0">
                <a:latin typeface="+mj-lt"/>
              </a:rPr>
              <a:t>built around the concept of message queues</a:t>
            </a:r>
          </a:p>
          <a:p>
            <a:pPr lvl="1"/>
            <a:r>
              <a:rPr lang="en-US" altLang="en-US" b="1" dirty="0" smtClean="0">
                <a:latin typeface="+mj-lt"/>
              </a:rPr>
              <a:t>each message has only one consumer</a:t>
            </a:r>
          </a:p>
        </p:txBody>
      </p:sp>
    </p:spTree>
    <p:extLst>
      <p:ext uri="{BB962C8B-B14F-4D97-AF65-F5344CB8AC3E}">
        <p14:creationId xmlns:p14="http://schemas.microsoft.com/office/powerpoint/2010/main" val="2422005132"/>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1" descr="C:\Trainings\Spring3.0\Chapter6 - Spring Advance\jms\que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964" y="915566"/>
            <a:ext cx="6813550" cy="33432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6904" y="1"/>
            <a:ext cx="9252520" cy="555526"/>
          </a:xfrm>
          <a:prstGeom prst="rect">
            <a:avLst/>
          </a:prstGeom>
          <a:ln/>
        </p:spPr>
        <p:txBody>
          <a:bodyPr vert="horz" lIns="91440" tIns="45720" rIns="91440" bIns="45720" rtlCol="0" anchor="ctr" anchorCtr="0">
            <a:normAutofit fontScale="82500" lnSpcReduction="20000"/>
          </a:bodyPr>
          <a:lstStyle/>
          <a:p>
            <a:pPr algn="ctr">
              <a:lnSpc>
                <a:spcPct val="101000"/>
              </a:lnSpc>
              <a:spcBef>
                <a:spcPct val="0"/>
              </a:spcBef>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4400" b="1" cap="small" dirty="0" smtClean="0">
                <a:solidFill>
                  <a:srgbClr val="003300"/>
                </a:solidFill>
                <a:latin typeface="+mj-lt"/>
                <a:ea typeface="+mj-ea"/>
                <a:cs typeface="+mj-cs"/>
              </a:rPr>
              <a:t>Point to Point(PTP)</a:t>
            </a:r>
            <a:endParaRPr lang="en-IN" sz="4400" b="1" cap="small" dirty="0">
              <a:solidFill>
                <a:srgbClr val="003300"/>
              </a:solidFill>
              <a:latin typeface="+mj-lt"/>
              <a:ea typeface="+mj-ea"/>
              <a:cs typeface="+mj-cs"/>
            </a:endParaRPr>
          </a:p>
        </p:txBody>
      </p:sp>
    </p:spTree>
    <p:extLst>
      <p:ext uri="{BB962C8B-B14F-4D97-AF65-F5344CB8AC3E}">
        <p14:creationId xmlns:p14="http://schemas.microsoft.com/office/powerpoint/2010/main" val="211711213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ejbvn.files.wordpress.com/2008/11/132.jpg?w=529"/>
          <p:cNvPicPr>
            <a:picLocks noChangeAspect="1" noChangeArrowheads="1"/>
          </p:cNvPicPr>
          <p:nvPr/>
        </p:nvPicPr>
        <p:blipFill rotWithShape="1">
          <a:blip r:embed="rId3">
            <a:extLst>
              <a:ext uri="{28A0092B-C50C-407E-A947-70E740481C1C}">
                <a14:useLocalDpi xmlns:a14="http://schemas.microsoft.com/office/drawing/2010/main" val="0"/>
              </a:ext>
            </a:extLst>
          </a:blip>
          <a:srcRect t="6796"/>
          <a:stretch/>
        </p:blipFill>
        <p:spPr bwMode="auto">
          <a:xfrm>
            <a:off x="827584" y="541629"/>
            <a:ext cx="4125782" cy="456019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148064" y="1632290"/>
            <a:ext cx="3816424" cy="2308324"/>
          </a:xfrm>
          <a:prstGeom prst="rect">
            <a:avLst/>
          </a:prstGeom>
        </p:spPr>
        <p:txBody>
          <a:bodyPr wrap="square">
            <a:spAutoFit/>
          </a:bodyPr>
          <a:lstStyle/>
          <a:p>
            <a:r>
              <a:rPr lang="en-IN" dirty="0" smtClean="0"/>
              <a:t>A </a:t>
            </a:r>
            <a:r>
              <a:rPr lang="en-IN" dirty="0"/>
              <a:t>queue might have </a:t>
            </a:r>
            <a:endParaRPr lang="en-IN" dirty="0" smtClean="0"/>
          </a:p>
          <a:p>
            <a:endParaRPr lang="en-IN" dirty="0" smtClean="0"/>
          </a:p>
          <a:p>
            <a:r>
              <a:rPr lang="en-IN" dirty="0" smtClean="0"/>
              <a:t>more </a:t>
            </a:r>
            <a:r>
              <a:rPr lang="en-IN" dirty="0"/>
              <a:t>than one sender </a:t>
            </a:r>
            <a:endParaRPr lang="en-IN" dirty="0" smtClean="0"/>
          </a:p>
          <a:p>
            <a:endParaRPr lang="en-IN" dirty="0" smtClean="0"/>
          </a:p>
          <a:p>
            <a:r>
              <a:rPr lang="en-IN" dirty="0" smtClean="0"/>
              <a:t>&amp; more </a:t>
            </a:r>
            <a:r>
              <a:rPr lang="en-IN" dirty="0"/>
              <a:t>than one receiver, </a:t>
            </a:r>
            <a:endParaRPr lang="en-IN" dirty="0" smtClean="0"/>
          </a:p>
          <a:p>
            <a:endParaRPr lang="en-IN" dirty="0" smtClean="0"/>
          </a:p>
          <a:p>
            <a:r>
              <a:rPr lang="en-IN" dirty="0" smtClean="0"/>
              <a:t>but </a:t>
            </a:r>
            <a:r>
              <a:rPr lang="en-IN" dirty="0"/>
              <a:t>only one receiver may consume each message</a:t>
            </a:r>
          </a:p>
        </p:txBody>
      </p:sp>
      <p:sp>
        <p:nvSpPr>
          <p:cNvPr id="6" name="Rectangle 5"/>
          <p:cNvSpPr/>
          <p:nvPr/>
        </p:nvSpPr>
        <p:spPr>
          <a:xfrm>
            <a:off x="-116904" y="1"/>
            <a:ext cx="9252520" cy="555526"/>
          </a:xfrm>
          <a:prstGeom prst="rect">
            <a:avLst/>
          </a:prstGeom>
          <a:ln/>
        </p:spPr>
        <p:txBody>
          <a:bodyPr vert="horz" lIns="91440" tIns="45720" rIns="91440" bIns="45720" rtlCol="0" anchor="ctr" anchorCtr="0">
            <a:normAutofit fontScale="82500" lnSpcReduction="20000"/>
          </a:bodyPr>
          <a:lstStyle/>
          <a:p>
            <a:pPr algn="ctr">
              <a:lnSpc>
                <a:spcPct val="101000"/>
              </a:lnSpc>
              <a:spcBef>
                <a:spcPct val="0"/>
              </a:spcBef>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4400" b="1" cap="small" dirty="0" smtClean="0">
                <a:solidFill>
                  <a:srgbClr val="003300"/>
                </a:solidFill>
                <a:latin typeface="+mj-lt"/>
                <a:ea typeface="+mj-ea"/>
                <a:cs typeface="+mj-cs"/>
              </a:rPr>
              <a:t>Point to Point(PTP)</a:t>
            </a:r>
            <a:endParaRPr lang="en-IN" sz="4400" b="1" cap="small" dirty="0">
              <a:solidFill>
                <a:srgbClr val="003300"/>
              </a:solidFill>
              <a:latin typeface="+mj-lt"/>
              <a:ea typeface="+mj-ea"/>
              <a:cs typeface="+mj-cs"/>
            </a:endParaRPr>
          </a:p>
        </p:txBody>
      </p:sp>
    </p:spTree>
    <p:extLst>
      <p:ext uri="{BB962C8B-B14F-4D97-AF65-F5344CB8AC3E}">
        <p14:creationId xmlns:p14="http://schemas.microsoft.com/office/powerpoint/2010/main" val="4284642998"/>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diotechie.com/wp-content/uploads/2012/03/MOM_PTP.jpg"/>
          <p:cNvPicPr>
            <a:picLocks noChangeAspect="1" noChangeArrowheads="1"/>
          </p:cNvPicPr>
          <p:nvPr/>
        </p:nvPicPr>
        <p:blipFill rotWithShape="1">
          <a:blip r:embed="rId3">
            <a:extLst>
              <a:ext uri="{28A0092B-C50C-407E-A947-70E740481C1C}">
                <a14:useLocalDpi xmlns:a14="http://schemas.microsoft.com/office/drawing/2010/main" val="0"/>
              </a:ext>
            </a:extLst>
          </a:blip>
          <a:srcRect l="1702" t="10743" r="1538" b="25352"/>
          <a:stretch/>
        </p:blipFill>
        <p:spPr bwMode="auto">
          <a:xfrm>
            <a:off x="1371600" y="714375"/>
            <a:ext cx="6365929" cy="308666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http://docs.oracle.com/javaee/5/tutorial/doc/figures/jms-pointToPoint.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3801042"/>
            <a:ext cx="6189865" cy="12245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6904" y="1"/>
            <a:ext cx="9252520" cy="555526"/>
          </a:xfrm>
          <a:prstGeom prst="rect">
            <a:avLst/>
          </a:prstGeom>
          <a:ln/>
        </p:spPr>
        <p:txBody>
          <a:bodyPr vert="horz" lIns="91440" tIns="45720" rIns="91440" bIns="45720" rtlCol="0" anchor="ctr" anchorCtr="0">
            <a:normAutofit fontScale="82500" lnSpcReduction="20000"/>
          </a:bodyPr>
          <a:lstStyle/>
          <a:p>
            <a:pPr algn="ctr">
              <a:lnSpc>
                <a:spcPct val="101000"/>
              </a:lnSpc>
              <a:spcBef>
                <a:spcPct val="0"/>
              </a:spcBef>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4400" b="1" cap="small" dirty="0" smtClean="0">
                <a:solidFill>
                  <a:srgbClr val="003300"/>
                </a:solidFill>
                <a:latin typeface="+mj-lt"/>
                <a:ea typeface="+mj-ea"/>
                <a:cs typeface="+mj-cs"/>
              </a:rPr>
              <a:t>Point to Point(PTP)</a:t>
            </a:r>
            <a:endParaRPr lang="en-IN" sz="4400" b="1" cap="small" dirty="0">
              <a:solidFill>
                <a:srgbClr val="003300"/>
              </a:solidFill>
              <a:latin typeface="+mj-lt"/>
              <a:ea typeface="+mj-ea"/>
              <a:cs typeface="+mj-cs"/>
            </a:endParaRPr>
          </a:p>
        </p:txBody>
      </p:sp>
    </p:spTree>
    <p:extLst>
      <p:ext uri="{BB962C8B-B14F-4D97-AF65-F5344CB8AC3E}">
        <p14:creationId xmlns:p14="http://schemas.microsoft.com/office/powerpoint/2010/main" val="1585354330"/>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Trainings\Spring3.0\Chapter6 - Spring Advance\jms\top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131590"/>
            <a:ext cx="6847656" cy="311697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6904" y="1"/>
            <a:ext cx="9252520" cy="555526"/>
          </a:xfrm>
          <a:prstGeom prst="rect">
            <a:avLst/>
          </a:prstGeom>
          <a:ln/>
        </p:spPr>
        <p:txBody>
          <a:bodyPr vert="horz" lIns="91440" tIns="45720" rIns="91440" bIns="45720" rtlCol="0" anchor="ctr" anchorCtr="0">
            <a:normAutofit fontScale="82500" lnSpcReduction="20000"/>
          </a:bodyPr>
          <a:lstStyle/>
          <a:p>
            <a:pPr algn="ctr">
              <a:lnSpc>
                <a:spcPct val="101000"/>
              </a:lnSpc>
              <a:spcBef>
                <a:spcPct val="0"/>
              </a:spcBef>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4400" b="1" cap="small" dirty="0" smtClean="0">
                <a:solidFill>
                  <a:srgbClr val="003300"/>
                </a:solidFill>
                <a:latin typeface="+mj-lt"/>
                <a:ea typeface="+mj-ea"/>
                <a:cs typeface="+mj-cs"/>
              </a:rPr>
              <a:t>Publish &amp; Subscribe(</a:t>
            </a:r>
            <a:r>
              <a:rPr lang="en-IN" sz="4000" dirty="0"/>
              <a:t>Pub/Sub</a:t>
            </a:r>
            <a:r>
              <a:rPr lang="en-IN" sz="4400" b="1" cap="small" dirty="0" smtClean="0">
                <a:solidFill>
                  <a:srgbClr val="003300"/>
                </a:solidFill>
                <a:latin typeface="+mj-lt"/>
                <a:ea typeface="+mj-ea"/>
                <a:cs typeface="+mj-cs"/>
              </a:rPr>
              <a:t>)</a:t>
            </a:r>
            <a:endParaRPr lang="en-IN" sz="4400" b="1" cap="small" dirty="0">
              <a:solidFill>
                <a:srgbClr val="003300"/>
              </a:solidFill>
              <a:latin typeface="+mj-lt"/>
              <a:ea typeface="+mj-ea"/>
              <a:cs typeface="+mj-cs"/>
            </a:endParaRPr>
          </a:p>
        </p:txBody>
      </p:sp>
    </p:spTree>
    <p:extLst>
      <p:ext uri="{BB962C8B-B14F-4D97-AF65-F5344CB8AC3E}">
        <p14:creationId xmlns:p14="http://schemas.microsoft.com/office/powerpoint/2010/main" val="2975624056"/>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ejbvn.files.wordpress.com/2008/11/133.jpg?w=529"/>
          <p:cNvPicPr>
            <a:picLocks noChangeAspect="1" noChangeArrowheads="1"/>
          </p:cNvPicPr>
          <p:nvPr/>
        </p:nvPicPr>
        <p:blipFill rotWithShape="1">
          <a:blip r:embed="rId3">
            <a:extLst>
              <a:ext uri="{28A0092B-C50C-407E-A947-70E740481C1C}">
                <a14:useLocalDpi xmlns:a14="http://schemas.microsoft.com/office/drawing/2010/main" val="0"/>
              </a:ext>
            </a:extLst>
          </a:blip>
          <a:srcRect t="5335"/>
          <a:stretch/>
        </p:blipFill>
        <p:spPr bwMode="auto">
          <a:xfrm>
            <a:off x="922512" y="771550"/>
            <a:ext cx="4513584" cy="427073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724128" y="2156828"/>
            <a:ext cx="2952328" cy="1477328"/>
          </a:xfrm>
          <a:prstGeom prst="rect">
            <a:avLst/>
          </a:prstGeom>
        </p:spPr>
        <p:txBody>
          <a:bodyPr wrap="square">
            <a:spAutoFit/>
          </a:bodyPr>
          <a:lstStyle/>
          <a:p>
            <a:r>
              <a:rPr lang="en-IN" dirty="0"/>
              <a:t>Each message published to a topic </a:t>
            </a:r>
            <a:endParaRPr lang="en-IN" dirty="0" smtClean="0"/>
          </a:p>
          <a:p>
            <a:endParaRPr lang="en-IN" dirty="0"/>
          </a:p>
          <a:p>
            <a:r>
              <a:rPr lang="en-IN" dirty="0" smtClean="0"/>
              <a:t>is </a:t>
            </a:r>
            <a:r>
              <a:rPr lang="en-IN" dirty="0"/>
              <a:t>broadcast to all the clients that subscribe to this </a:t>
            </a:r>
            <a:r>
              <a:rPr lang="en-IN" dirty="0" smtClean="0"/>
              <a:t>topic.</a:t>
            </a:r>
            <a:endParaRPr lang="en-IN" dirty="0"/>
          </a:p>
        </p:txBody>
      </p:sp>
      <p:sp>
        <p:nvSpPr>
          <p:cNvPr id="6" name="Rectangle 5"/>
          <p:cNvSpPr/>
          <p:nvPr/>
        </p:nvSpPr>
        <p:spPr>
          <a:xfrm>
            <a:off x="-116904" y="1"/>
            <a:ext cx="9252520" cy="555526"/>
          </a:xfrm>
          <a:prstGeom prst="rect">
            <a:avLst/>
          </a:prstGeom>
          <a:ln/>
        </p:spPr>
        <p:txBody>
          <a:bodyPr vert="horz" lIns="91440" tIns="45720" rIns="91440" bIns="45720" rtlCol="0" anchor="ctr" anchorCtr="0">
            <a:normAutofit fontScale="82500" lnSpcReduction="20000"/>
          </a:bodyPr>
          <a:lstStyle/>
          <a:p>
            <a:pPr algn="ctr">
              <a:lnSpc>
                <a:spcPct val="101000"/>
              </a:lnSpc>
              <a:spcBef>
                <a:spcPct val="0"/>
              </a:spcBef>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4400" b="1" cap="small" dirty="0" smtClean="0">
                <a:solidFill>
                  <a:srgbClr val="003300"/>
                </a:solidFill>
                <a:latin typeface="+mj-lt"/>
                <a:ea typeface="+mj-ea"/>
                <a:cs typeface="+mj-cs"/>
              </a:rPr>
              <a:t>Publish &amp; Subscribe(</a:t>
            </a:r>
            <a:r>
              <a:rPr lang="en-IN" sz="4000" dirty="0"/>
              <a:t>Pub/Sub</a:t>
            </a:r>
            <a:r>
              <a:rPr lang="en-IN" sz="4400" b="1" cap="small" dirty="0" smtClean="0">
                <a:solidFill>
                  <a:srgbClr val="003300"/>
                </a:solidFill>
                <a:latin typeface="+mj-lt"/>
                <a:ea typeface="+mj-ea"/>
                <a:cs typeface="+mj-cs"/>
              </a:rPr>
              <a:t>)</a:t>
            </a:r>
            <a:endParaRPr lang="en-IN" sz="4400" b="1" cap="small" dirty="0">
              <a:solidFill>
                <a:srgbClr val="003300"/>
              </a:solidFill>
              <a:latin typeface="+mj-lt"/>
              <a:ea typeface="+mj-ea"/>
              <a:cs typeface="+mj-cs"/>
            </a:endParaRPr>
          </a:p>
        </p:txBody>
      </p:sp>
    </p:spTree>
    <p:extLst>
      <p:ext uri="{BB962C8B-B14F-4D97-AF65-F5344CB8AC3E}">
        <p14:creationId xmlns:p14="http://schemas.microsoft.com/office/powerpoint/2010/main" val="1308198097"/>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idiotechie.com/wp-content/uploads/2012/03/MOM_PUBSUB.jpg"/>
          <p:cNvPicPr>
            <a:picLocks noChangeAspect="1" noChangeArrowheads="1"/>
          </p:cNvPicPr>
          <p:nvPr/>
        </p:nvPicPr>
        <p:blipFill rotWithShape="1">
          <a:blip r:embed="rId3">
            <a:extLst>
              <a:ext uri="{28A0092B-C50C-407E-A947-70E740481C1C}">
                <a14:useLocalDpi xmlns:a14="http://schemas.microsoft.com/office/drawing/2010/main" val="0"/>
              </a:ext>
            </a:extLst>
          </a:blip>
          <a:srcRect l="1521" t="15787" r="1840" b="8751"/>
          <a:stretch/>
        </p:blipFill>
        <p:spPr bwMode="auto">
          <a:xfrm>
            <a:off x="1304925" y="904876"/>
            <a:ext cx="6619875" cy="379854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5" descr="http://docs.oracle.com/javaee/5/tutorial/doc/figures/jms-publishSubscrib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9654" y="3835164"/>
            <a:ext cx="3474554" cy="117109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444208" y="4703415"/>
            <a:ext cx="1368152" cy="369332"/>
          </a:xfrm>
          <a:prstGeom prst="rect">
            <a:avLst/>
          </a:prstGeom>
          <a:solidFill>
            <a:schemeClr val="bg1"/>
          </a:solidFill>
        </p:spPr>
        <p:txBody>
          <a:bodyPr wrap="square" rtlCol="0">
            <a:spAutoFit/>
          </a:bodyPr>
          <a:lstStyle/>
          <a:p>
            <a:endParaRPr lang="en-IN" dirty="0">
              <a:solidFill>
                <a:schemeClr val="bg1"/>
              </a:solidFill>
            </a:endParaRPr>
          </a:p>
        </p:txBody>
      </p:sp>
      <p:sp>
        <p:nvSpPr>
          <p:cNvPr id="5" name="Rectangle 4"/>
          <p:cNvSpPr/>
          <p:nvPr/>
        </p:nvSpPr>
        <p:spPr>
          <a:xfrm>
            <a:off x="-116904" y="1"/>
            <a:ext cx="9252520" cy="555526"/>
          </a:xfrm>
          <a:prstGeom prst="rect">
            <a:avLst/>
          </a:prstGeom>
          <a:ln/>
        </p:spPr>
        <p:txBody>
          <a:bodyPr vert="horz" lIns="91440" tIns="45720" rIns="91440" bIns="45720" rtlCol="0" anchor="ctr" anchorCtr="0">
            <a:normAutofit fontScale="82500" lnSpcReduction="20000"/>
          </a:bodyPr>
          <a:lstStyle/>
          <a:p>
            <a:pPr algn="ctr">
              <a:lnSpc>
                <a:spcPct val="101000"/>
              </a:lnSpc>
              <a:spcBef>
                <a:spcPct val="0"/>
              </a:spcBef>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4400" b="1" cap="small" dirty="0" smtClean="0">
                <a:solidFill>
                  <a:srgbClr val="003300"/>
                </a:solidFill>
                <a:latin typeface="+mj-lt"/>
                <a:ea typeface="+mj-ea"/>
                <a:cs typeface="+mj-cs"/>
              </a:rPr>
              <a:t>Publish &amp; Subscribe(</a:t>
            </a:r>
            <a:r>
              <a:rPr lang="en-IN" sz="4000" dirty="0"/>
              <a:t>Pub/Sub</a:t>
            </a:r>
            <a:r>
              <a:rPr lang="en-IN" sz="4400" b="1" cap="small" dirty="0" smtClean="0">
                <a:solidFill>
                  <a:srgbClr val="003300"/>
                </a:solidFill>
                <a:latin typeface="+mj-lt"/>
                <a:ea typeface="+mj-ea"/>
                <a:cs typeface="+mj-cs"/>
              </a:rPr>
              <a:t>)</a:t>
            </a:r>
            <a:endParaRPr lang="en-IN" sz="4400" b="1" cap="small" dirty="0">
              <a:solidFill>
                <a:srgbClr val="003300"/>
              </a:solidFill>
              <a:latin typeface="+mj-lt"/>
              <a:ea typeface="+mj-ea"/>
              <a:cs typeface="+mj-cs"/>
            </a:endParaRPr>
          </a:p>
        </p:txBody>
      </p:sp>
    </p:spTree>
    <p:extLst>
      <p:ext uri="{BB962C8B-B14F-4D97-AF65-F5344CB8AC3E}">
        <p14:creationId xmlns:p14="http://schemas.microsoft.com/office/powerpoint/2010/main" val="593426332"/>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57856839"/>
              </p:ext>
            </p:extLst>
          </p:nvPr>
        </p:nvGraphicFramePr>
        <p:xfrm>
          <a:off x="1187624" y="771550"/>
          <a:ext cx="7200800" cy="4104454"/>
        </p:xfrm>
        <a:graphic>
          <a:graphicData uri="http://schemas.openxmlformats.org/drawingml/2006/table">
            <a:tbl>
              <a:tblPr/>
              <a:tblGrid>
                <a:gridCol w="3600400"/>
                <a:gridCol w="3600400"/>
              </a:tblGrid>
              <a:tr h="330400">
                <a:tc>
                  <a:txBody>
                    <a:bodyPr/>
                    <a:lstStyle/>
                    <a:p>
                      <a:pPr algn="l" fontAlgn="ctr"/>
                      <a:r>
                        <a:rPr lang="en-IN" sz="1300" b="1" dirty="0">
                          <a:effectLst/>
                          <a:latin typeface="inherit"/>
                        </a:rPr>
                        <a:t>Point to Point</a:t>
                      </a:r>
                      <a:endParaRPr lang="en-IN" sz="1300" b="0" dirty="0">
                        <a:effectLst/>
                        <a:latin typeface="inherit"/>
                      </a:endParaRPr>
                    </a:p>
                  </a:txBody>
                  <a:tcPr marL="35208" marR="35208" marT="35208" marB="35208"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pPr algn="l" fontAlgn="ctr"/>
                      <a:r>
                        <a:rPr lang="en-IN" sz="1300" b="1" dirty="0" smtClean="0">
                          <a:effectLst/>
                          <a:latin typeface="inherit"/>
                        </a:rPr>
                        <a:t>Publisher / </a:t>
                      </a:r>
                      <a:r>
                        <a:rPr lang="en-IN" sz="1300" b="1" dirty="0">
                          <a:effectLst/>
                          <a:latin typeface="inherit"/>
                        </a:rPr>
                        <a:t>Subscriber</a:t>
                      </a:r>
                      <a:endParaRPr lang="en-IN" sz="1300" b="0" dirty="0">
                        <a:effectLst/>
                        <a:latin typeface="inherit"/>
                      </a:endParaRPr>
                    </a:p>
                  </a:txBody>
                  <a:tcPr marL="35208" marR="35208" marT="35208" marB="35208"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r>
              <a:tr h="575645">
                <a:tc>
                  <a:txBody>
                    <a:bodyPr/>
                    <a:lstStyle/>
                    <a:p>
                      <a:pPr algn="l" fontAlgn="ctr"/>
                      <a:r>
                        <a:rPr lang="en-IN" sz="1300" b="0" dirty="0">
                          <a:effectLst/>
                          <a:latin typeface="inherit"/>
                        </a:rPr>
                        <a:t>Each message has only one consumer</a:t>
                      </a:r>
                    </a:p>
                  </a:txBody>
                  <a:tcPr marL="35208" marR="35208" marT="35208" marB="35208"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pPr algn="l" fontAlgn="ctr"/>
                      <a:r>
                        <a:rPr lang="en-IN" sz="1300" b="0" dirty="0">
                          <a:effectLst/>
                          <a:latin typeface="inherit"/>
                        </a:rPr>
                        <a:t>Each message can have multiple consumers.</a:t>
                      </a:r>
                    </a:p>
                  </a:txBody>
                  <a:tcPr marL="35208" marR="35208" marT="35208" marB="35208"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r>
              <a:tr h="575645">
                <a:tc>
                  <a:txBody>
                    <a:bodyPr/>
                    <a:lstStyle/>
                    <a:p>
                      <a:pPr algn="l" fontAlgn="ctr"/>
                      <a:r>
                        <a:rPr lang="en-IN" sz="1300" b="0" dirty="0">
                          <a:effectLst/>
                          <a:latin typeface="inherit"/>
                        </a:rPr>
                        <a:t>Messages are first sent to the destination named Queue.</a:t>
                      </a:r>
                    </a:p>
                  </a:txBody>
                  <a:tcPr marL="35208" marR="35208" marT="35208" marB="35208"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pPr algn="l" fontAlgn="ctr"/>
                      <a:r>
                        <a:rPr lang="en-IN" sz="1300" b="0" dirty="0">
                          <a:effectLst/>
                          <a:latin typeface="inherit"/>
                        </a:rPr>
                        <a:t>Messages are first published in the destination called Topic.</a:t>
                      </a:r>
                    </a:p>
                  </a:txBody>
                  <a:tcPr marL="35208" marR="35208" marT="35208" marB="35208"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r>
              <a:tr h="2047119">
                <a:tc>
                  <a:txBody>
                    <a:bodyPr/>
                    <a:lstStyle/>
                    <a:p>
                      <a:pPr algn="l" fontAlgn="ctr"/>
                      <a:r>
                        <a:rPr lang="en-IN" sz="1300" b="0" dirty="0">
                          <a:effectLst/>
                          <a:latin typeface="inherit"/>
                        </a:rPr>
                        <a:t>A sender and a receiver of a message have no timing dependencies. The receiver can fetch the message whether or not it was running when the client sent the message.</a:t>
                      </a:r>
                    </a:p>
                  </a:txBody>
                  <a:tcPr marL="35208" marR="35208" marT="35208" marB="35208"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pPr algn="l" fontAlgn="ctr"/>
                      <a:r>
                        <a:rPr lang="en-IN" sz="1300" b="0" dirty="0">
                          <a:effectLst/>
                          <a:latin typeface="inherit"/>
                        </a:rPr>
                        <a:t>Publishers and subscribers have a timing dependency. A client that subscribes to a topic can consume only messages published after the client has created a subscription, and the subscriber must continue to be active in order for it to consume messages.</a:t>
                      </a:r>
                    </a:p>
                  </a:txBody>
                  <a:tcPr marL="35208" marR="35208" marT="35208" marB="35208"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r>
              <a:tr h="575645">
                <a:tc>
                  <a:txBody>
                    <a:bodyPr/>
                    <a:lstStyle/>
                    <a:p>
                      <a:pPr algn="l" fontAlgn="ctr"/>
                      <a:r>
                        <a:rPr lang="en-IN" sz="1300" b="0" dirty="0">
                          <a:effectLst/>
                          <a:latin typeface="inherit"/>
                        </a:rPr>
                        <a:t>The receiver acknowledges the successful processing of a message.</a:t>
                      </a:r>
                    </a:p>
                  </a:txBody>
                  <a:tcPr marL="35208" marR="35208" marT="35208" marB="35208"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pPr algn="l" fontAlgn="ctr"/>
                      <a:r>
                        <a:rPr lang="en-IN" sz="1300" b="0" dirty="0">
                          <a:effectLst/>
                          <a:latin typeface="inherit"/>
                        </a:rPr>
                        <a:t>Does not provide acknowledgement</a:t>
                      </a:r>
                    </a:p>
                  </a:txBody>
                  <a:tcPr marL="35208" marR="35208" marT="35208" marB="35208"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r>
            </a:tbl>
          </a:graphicData>
        </a:graphic>
      </p:graphicFrame>
      <p:sp>
        <p:nvSpPr>
          <p:cNvPr id="3" name="Rectangle 2"/>
          <p:cNvSpPr/>
          <p:nvPr/>
        </p:nvSpPr>
        <p:spPr>
          <a:xfrm>
            <a:off x="-116904" y="1"/>
            <a:ext cx="9252520" cy="555526"/>
          </a:xfrm>
          <a:prstGeom prst="rect">
            <a:avLst/>
          </a:prstGeom>
          <a:ln/>
        </p:spPr>
        <p:txBody>
          <a:bodyPr vert="horz" lIns="91440" tIns="45720" rIns="91440" bIns="45720" rtlCol="0" anchor="ctr" anchorCtr="0">
            <a:normAutofit fontScale="82500" lnSpcReduction="20000"/>
          </a:bodyPr>
          <a:lstStyle/>
          <a:p>
            <a:pPr algn="ctr">
              <a:lnSpc>
                <a:spcPct val="101000"/>
              </a:lnSpc>
              <a:spcBef>
                <a:spcPct val="0"/>
              </a:spcBef>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4400" b="1" cap="small" dirty="0" smtClean="0">
                <a:solidFill>
                  <a:srgbClr val="003300"/>
                </a:solidFill>
                <a:latin typeface="+mj-lt"/>
                <a:ea typeface="+mj-ea"/>
                <a:cs typeface="+mj-cs"/>
              </a:rPr>
              <a:t>PTP vs. Pub/Sub</a:t>
            </a:r>
            <a:endParaRPr lang="en-IN" sz="4400" b="1" cap="small" dirty="0">
              <a:solidFill>
                <a:srgbClr val="003300"/>
              </a:solidFill>
              <a:latin typeface="+mj-lt"/>
              <a:ea typeface="+mj-ea"/>
              <a:cs typeface="+mj-cs"/>
            </a:endParaRPr>
          </a:p>
        </p:txBody>
      </p:sp>
    </p:spTree>
    <p:extLst>
      <p:ext uri="{BB962C8B-B14F-4D97-AF65-F5344CB8AC3E}">
        <p14:creationId xmlns:p14="http://schemas.microsoft.com/office/powerpoint/2010/main" val="2738304605"/>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3" descr="http://docs.oracle.com/javaee/5/tutorial/doc/figures/jms-programmingMode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542131"/>
            <a:ext cx="5338234" cy="41044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7379" y="0"/>
            <a:ext cx="9252520" cy="518120"/>
          </a:xfrm>
          <a:prstGeom prst="rect">
            <a:avLst/>
          </a:prstGeom>
          <a:ln/>
        </p:spPr>
        <p:txBody>
          <a:bodyPr vert="horz" lIns="91440" tIns="45720" rIns="91440" bIns="45720" rtlCol="0" anchor="ctr" anchorCtr="0">
            <a:normAutofit fontScale="75000" lnSpcReduction="20000"/>
          </a:bodyPr>
          <a:lstStyle>
            <a:defPPr>
              <a:defRPr lang="en-US"/>
            </a:defPPr>
            <a:lvl1pPr algn="ctr">
              <a:lnSpc>
                <a:spcPct val="101000"/>
              </a:lnSpc>
              <a:spcBef>
                <a:spcPct val="0"/>
              </a:spcBef>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sz="4400" b="1" cap="small">
                <a:solidFill>
                  <a:srgbClr val="003300"/>
                </a:solidFill>
                <a:latin typeface="+mj-lt"/>
                <a:ea typeface="+mj-ea"/>
                <a:cs typeface="+mj-cs"/>
              </a:defRPr>
            </a:lvl1pPr>
          </a:lstStyle>
          <a:p>
            <a:r>
              <a:rPr lang="en-IN" dirty="0"/>
              <a:t>The JMS API Programming Model</a:t>
            </a:r>
          </a:p>
        </p:txBody>
      </p:sp>
      <p:sp>
        <p:nvSpPr>
          <p:cNvPr id="7" name="TextBox 6"/>
          <p:cNvSpPr txBox="1"/>
          <p:nvPr/>
        </p:nvSpPr>
        <p:spPr>
          <a:xfrm>
            <a:off x="251521" y="4804946"/>
            <a:ext cx="8893620" cy="338554"/>
          </a:xfrm>
          <a:prstGeom prst="rect">
            <a:avLst/>
          </a:prstGeom>
          <a:noFill/>
        </p:spPr>
        <p:txBody>
          <a:bodyPr wrap="square" rtlCol="0">
            <a:spAutoFit/>
          </a:bodyPr>
          <a:lstStyle/>
          <a:p>
            <a:pPr algn="ctr"/>
            <a:r>
              <a:rPr lang="en-IN" sz="1600" b="1" dirty="0" smtClean="0"/>
              <a:t>ConnectionFactory -&gt; Connection -&gt; Session -&gt; Message Producer/Consumer -&gt; Send/Receive</a:t>
            </a:r>
            <a:endParaRPr lang="en-IN" sz="1600" b="1" dirty="0"/>
          </a:p>
        </p:txBody>
      </p:sp>
    </p:spTree>
    <p:extLst>
      <p:ext uri="{BB962C8B-B14F-4D97-AF65-F5344CB8AC3E}">
        <p14:creationId xmlns:p14="http://schemas.microsoft.com/office/powerpoint/2010/main" val="714231833"/>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8520" y="51470"/>
            <a:ext cx="9252520" cy="446112"/>
          </a:xfrm>
          <a:prstGeom prst="rect">
            <a:avLst/>
          </a:prstGeom>
          <a:ln/>
        </p:spPr>
        <p:txBody>
          <a:bodyPr vert="horz" lIns="91440" tIns="45720" rIns="91440" bIns="45720" rtlCol="0" anchor="ctr" anchorCtr="0">
            <a:normAutofit fontScale="60000" lnSpcReduction="20000"/>
          </a:bodyPr>
          <a:lstStyle>
            <a:defPPr>
              <a:defRPr lang="en-US"/>
            </a:defPPr>
            <a:lvl1pPr algn="ctr">
              <a:lnSpc>
                <a:spcPct val="101000"/>
              </a:lnSpc>
              <a:spcBef>
                <a:spcPct val="0"/>
              </a:spcBef>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sz="4400" b="1" cap="small">
                <a:solidFill>
                  <a:srgbClr val="003300"/>
                </a:solidFill>
                <a:latin typeface="+mj-lt"/>
                <a:ea typeface="+mj-ea"/>
                <a:cs typeface="+mj-cs"/>
              </a:defRPr>
            </a:lvl1pPr>
          </a:lstStyle>
          <a:p>
            <a:r>
              <a:rPr lang="en-IN" dirty="0"/>
              <a:t>The JMS API Programming Model – JMS </a:t>
            </a:r>
            <a:r>
              <a:rPr lang="en-IN" dirty="0" smtClean="0"/>
              <a:t>Client</a:t>
            </a:r>
            <a:endParaRPr lang="en-IN" dirty="0"/>
          </a:p>
        </p:txBody>
      </p:sp>
      <p:sp>
        <p:nvSpPr>
          <p:cNvPr id="2" name="TextBox 1"/>
          <p:cNvSpPr txBox="1"/>
          <p:nvPr/>
        </p:nvSpPr>
        <p:spPr>
          <a:xfrm>
            <a:off x="1547664" y="1131590"/>
            <a:ext cx="3384376" cy="369332"/>
          </a:xfrm>
          <a:prstGeom prst="rect">
            <a:avLst/>
          </a:prstGeom>
          <a:noFill/>
        </p:spPr>
        <p:txBody>
          <a:bodyPr wrap="square" rtlCol="0">
            <a:spAutoFit/>
          </a:bodyPr>
          <a:lstStyle/>
          <a:p>
            <a:endParaRPr lang="en-IN" dirty="0"/>
          </a:p>
        </p:txBody>
      </p:sp>
      <p:sp>
        <p:nvSpPr>
          <p:cNvPr id="3" name="Rectangle 2"/>
          <p:cNvSpPr/>
          <p:nvPr/>
        </p:nvSpPr>
        <p:spPr>
          <a:xfrm>
            <a:off x="865684" y="771550"/>
            <a:ext cx="7956376" cy="3693319"/>
          </a:xfrm>
          <a:prstGeom prst="rect">
            <a:avLst/>
          </a:prstGeom>
        </p:spPr>
        <p:txBody>
          <a:bodyPr wrap="square">
            <a:spAutoFit/>
          </a:bodyPr>
          <a:lstStyle/>
          <a:p>
            <a:pPr>
              <a:buFont typeface="Wingdings" pitchFamily="2" charset="2"/>
              <a:buNone/>
            </a:pPr>
            <a:r>
              <a:rPr lang="en-US" altLang="en-US" dirty="0">
                <a:latin typeface="Arial Narrow" pitchFamily="34" charset="0"/>
              </a:rPr>
              <a:t>InitialContext jndiContext=new InitialContext();</a:t>
            </a:r>
          </a:p>
          <a:p>
            <a:pPr>
              <a:buFont typeface="Wingdings" pitchFamily="2" charset="2"/>
              <a:buNone/>
            </a:pPr>
            <a:r>
              <a:rPr lang="en-US" altLang="en-US" dirty="0">
                <a:latin typeface="Arial Narrow" pitchFamily="34" charset="0"/>
              </a:rPr>
              <a:t>//look up for the connection factory</a:t>
            </a:r>
          </a:p>
          <a:p>
            <a:pPr>
              <a:buFont typeface="Wingdings" pitchFamily="2" charset="2"/>
              <a:buNone/>
            </a:pPr>
            <a:r>
              <a:rPr lang="en-US" altLang="en-US" dirty="0">
                <a:latin typeface="Arial Narrow" pitchFamily="34" charset="0"/>
              </a:rPr>
              <a:t>ConnectionFactory cf=jndiContext.lookup(connectionfactoryname</a:t>
            </a:r>
            <a:r>
              <a:rPr lang="en-US" altLang="en-US" dirty="0" smtClean="0">
                <a:latin typeface="Arial Narrow" pitchFamily="34" charset="0"/>
              </a:rPr>
              <a:t>);</a:t>
            </a:r>
          </a:p>
          <a:p>
            <a:pPr>
              <a:buFont typeface="Wingdings" pitchFamily="2" charset="2"/>
              <a:buNone/>
            </a:pPr>
            <a:endParaRPr lang="en-US" altLang="en-US" dirty="0">
              <a:latin typeface="Arial Narrow" pitchFamily="34" charset="0"/>
            </a:endParaRPr>
          </a:p>
          <a:p>
            <a:pPr>
              <a:buFont typeface="Wingdings" pitchFamily="2" charset="2"/>
              <a:buNone/>
            </a:pPr>
            <a:r>
              <a:rPr lang="en-US" altLang="en-US" dirty="0">
                <a:latin typeface="Arial Narrow" pitchFamily="34" charset="0"/>
              </a:rPr>
              <a:t>//create a connection</a:t>
            </a:r>
          </a:p>
          <a:p>
            <a:pPr>
              <a:buFont typeface="Wingdings" pitchFamily="2" charset="2"/>
              <a:buNone/>
            </a:pPr>
            <a:r>
              <a:rPr lang="en-US" altLang="en-US" dirty="0">
                <a:latin typeface="Arial Narrow" pitchFamily="34" charset="0"/>
              </a:rPr>
              <a:t>Connection connection=cf.createConnection</a:t>
            </a:r>
            <a:r>
              <a:rPr lang="en-US" altLang="en-US" dirty="0" smtClean="0">
                <a:latin typeface="Arial Narrow" pitchFamily="34" charset="0"/>
              </a:rPr>
              <a:t>();</a:t>
            </a:r>
          </a:p>
          <a:p>
            <a:pPr>
              <a:buFont typeface="Wingdings" pitchFamily="2" charset="2"/>
              <a:buNone/>
            </a:pPr>
            <a:endParaRPr lang="en-US" altLang="en-US" dirty="0">
              <a:latin typeface="Arial Narrow" pitchFamily="34" charset="0"/>
            </a:endParaRPr>
          </a:p>
          <a:p>
            <a:pPr>
              <a:buFont typeface="Wingdings" pitchFamily="2" charset="2"/>
              <a:buNone/>
            </a:pPr>
            <a:r>
              <a:rPr lang="en-US" altLang="en-US" dirty="0">
                <a:latin typeface="Arial Narrow" pitchFamily="34" charset="0"/>
              </a:rPr>
              <a:t>//create a session</a:t>
            </a:r>
          </a:p>
          <a:p>
            <a:pPr>
              <a:buFont typeface="Wingdings" pitchFamily="2" charset="2"/>
              <a:buNone/>
            </a:pPr>
            <a:r>
              <a:rPr lang="en-US" altLang="en-US" dirty="0">
                <a:latin typeface="Arial Narrow" pitchFamily="34" charset="0"/>
              </a:rPr>
              <a:t>Session session=connection.createSession(false,Session.AUTO_ACKNOWLEDGE</a:t>
            </a:r>
            <a:r>
              <a:rPr lang="en-US" altLang="en-US" dirty="0" smtClean="0">
                <a:latin typeface="Arial Narrow" pitchFamily="34" charset="0"/>
              </a:rPr>
              <a:t>);</a:t>
            </a:r>
          </a:p>
          <a:p>
            <a:pPr>
              <a:buFont typeface="Wingdings" pitchFamily="2" charset="2"/>
              <a:buNone/>
            </a:pPr>
            <a:endParaRPr lang="en-US" altLang="en-US" dirty="0">
              <a:latin typeface="Arial Narrow" pitchFamily="34" charset="0"/>
            </a:endParaRPr>
          </a:p>
          <a:p>
            <a:pPr>
              <a:buFont typeface="Wingdings" pitchFamily="2" charset="2"/>
              <a:buNone/>
            </a:pPr>
            <a:r>
              <a:rPr lang="en-US" altLang="en-US" dirty="0">
                <a:latin typeface="Arial Narrow" pitchFamily="34" charset="0"/>
              </a:rPr>
              <a:t>//create a destination object</a:t>
            </a:r>
          </a:p>
          <a:p>
            <a:pPr>
              <a:buFont typeface="Wingdings" pitchFamily="2" charset="2"/>
              <a:buNone/>
            </a:pPr>
            <a:r>
              <a:rPr lang="en-US" altLang="en-US" dirty="0">
                <a:latin typeface="Arial Narrow" pitchFamily="34" charset="0"/>
              </a:rPr>
              <a:t>Destination dest1=(Queue) jndiContext.lookup(“/jms/myQueue”); //for PointToPoint</a:t>
            </a:r>
          </a:p>
          <a:p>
            <a:pPr>
              <a:buFont typeface="Wingdings" pitchFamily="2" charset="2"/>
              <a:buNone/>
            </a:pPr>
            <a:r>
              <a:rPr lang="en-US" altLang="en-US" dirty="0">
                <a:latin typeface="Arial Narrow" pitchFamily="34" charset="0"/>
              </a:rPr>
              <a:t>Destination dest2=(Topic)jndiContext.lookup(“/jms/myTopic”); //for publish-subscribe</a:t>
            </a:r>
          </a:p>
        </p:txBody>
      </p:sp>
      <p:sp>
        <p:nvSpPr>
          <p:cNvPr id="8" name="TextBox 7"/>
          <p:cNvSpPr txBox="1"/>
          <p:nvPr/>
        </p:nvSpPr>
        <p:spPr>
          <a:xfrm>
            <a:off x="251521" y="4804946"/>
            <a:ext cx="8893620" cy="338554"/>
          </a:xfrm>
          <a:prstGeom prst="rect">
            <a:avLst/>
          </a:prstGeom>
          <a:noFill/>
        </p:spPr>
        <p:txBody>
          <a:bodyPr wrap="square" rtlCol="0">
            <a:spAutoFit/>
          </a:bodyPr>
          <a:lstStyle/>
          <a:p>
            <a:pPr algn="ctr"/>
            <a:r>
              <a:rPr lang="en-IN" sz="1600" b="1" dirty="0" smtClean="0"/>
              <a:t>ConnectionFactory -&gt; Connection -&gt; Session -&gt; MessageProducer/Consumer -&gt; Send/Receive</a:t>
            </a:r>
            <a:endParaRPr lang="en-IN" sz="1600" b="1" dirty="0"/>
          </a:p>
        </p:txBody>
      </p:sp>
    </p:spTree>
    <p:extLst>
      <p:ext uri="{BB962C8B-B14F-4D97-AF65-F5344CB8AC3E}">
        <p14:creationId xmlns:p14="http://schemas.microsoft.com/office/powerpoint/2010/main" val="37749852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9104" y="357504"/>
            <a:ext cx="8064896" cy="587886"/>
          </a:xfrm>
          <a:ln/>
        </p:spPr>
        <p:txBody>
          <a:bodyPr vert="horz" lIns="91440" tIns="45720" rIns="91440" bIns="45720" rtlCol="0" anchor="ctr" anchorCtr="0">
            <a:normAutofit fontScale="90000"/>
          </a:bodyPr>
          <a:lstStyle/>
          <a:p>
            <a:pPr algn="ctr">
              <a:lnSpc>
                <a:spcPct val="101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dirty="0"/>
              <a:t>Chapter 6B –   Spring JMS</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3428241261"/>
              </p:ext>
            </p:extLst>
          </p:nvPr>
        </p:nvGraphicFramePr>
        <p:xfrm>
          <a:off x="2339752" y="1059582"/>
          <a:ext cx="6624736" cy="3974513"/>
        </p:xfrm>
        <a:graphic>
          <a:graphicData uri="http://schemas.openxmlformats.org/drawingml/2006/table">
            <a:tbl>
              <a:tblPr firstRow="1" bandRow="1">
                <a:tableStyleId>{5C22544A-7EE6-4342-B048-85BDC9FD1C3A}</a:tableStyleId>
              </a:tblPr>
              <a:tblGrid>
                <a:gridCol w="2808312"/>
                <a:gridCol w="3816424"/>
              </a:tblGrid>
              <a:tr h="230518">
                <a:tc>
                  <a:txBody>
                    <a:bodyPr/>
                    <a:lstStyle/>
                    <a:p>
                      <a:endParaRPr lang="en-IN" sz="1400" dirty="0"/>
                    </a:p>
                  </a:txBody>
                  <a:tcPr marT="34290" marB="34290"/>
                </a:tc>
                <a:tc>
                  <a:txBody>
                    <a:bodyPr/>
                    <a:lstStyle/>
                    <a:p>
                      <a:endParaRPr lang="en-IN" sz="1400" dirty="0"/>
                    </a:p>
                  </a:txBody>
                  <a:tcPr marT="34290" marB="34290"/>
                </a:tc>
              </a:tr>
              <a:tr h="2615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500" b="1" dirty="0" smtClean="0"/>
                        <a:t>Spring JMS Integration</a:t>
                      </a:r>
                    </a:p>
                  </a:txBody>
                  <a:tcPr marT="34290" marB="34290"/>
                </a:tc>
                <a:tc>
                  <a:txBody>
                    <a:bodyPr/>
                    <a:lstStyle/>
                    <a:p>
                      <a:pPr lvl="0" algn="l" fontAlgn="b"/>
                      <a:r>
                        <a:rPr lang="en-US" sz="1400" b="1" i="0" u="none" strike="noStrike" dirty="0" smtClean="0">
                          <a:solidFill>
                            <a:srgbClr val="000000"/>
                          </a:solidFill>
                          <a:effectLst/>
                          <a:latin typeface="+mn-lt"/>
                        </a:rPr>
                        <a:t>What is JMS?</a:t>
                      </a:r>
                      <a:endParaRPr lang="en-IN" sz="1400" b="1" i="0" u="none" strike="noStrike" dirty="0" smtClean="0">
                        <a:solidFill>
                          <a:srgbClr val="000000"/>
                        </a:solidFill>
                        <a:effectLst/>
                        <a:latin typeface="+mn-lt"/>
                      </a:endParaRPr>
                    </a:p>
                  </a:txBody>
                  <a:tcPr marL="0" marR="0" marT="0" marB="0" anchor="b"/>
                </a:tc>
              </a:tr>
              <a:tr h="2129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500" b="1" dirty="0" smtClean="0"/>
                    </a:p>
                  </a:txBody>
                  <a:tcPr marT="34290" marB="34290"/>
                </a:tc>
                <a:tc>
                  <a:txBody>
                    <a:bodyPr/>
                    <a:lstStyle/>
                    <a:p>
                      <a:pPr lvl="0" algn="l" fontAlgn="b"/>
                      <a:r>
                        <a:rPr lang="en-US" sz="1400" b="1" i="0" u="none" strike="noStrike" dirty="0" smtClean="0">
                          <a:solidFill>
                            <a:srgbClr val="000000"/>
                          </a:solidFill>
                          <a:effectLst/>
                          <a:latin typeface="+mn-lt"/>
                        </a:rPr>
                        <a:t>JMS vs. EMAIL</a:t>
                      </a:r>
                      <a:endParaRPr lang="en-IN" sz="1400" b="1" i="0" u="none" strike="noStrike" dirty="0" smtClean="0">
                        <a:solidFill>
                          <a:srgbClr val="000000"/>
                        </a:solidFill>
                        <a:effectLst/>
                        <a:latin typeface="+mn-lt"/>
                      </a:endParaRPr>
                    </a:p>
                  </a:txBody>
                  <a:tcPr marL="0" marR="0" marT="0" marB="0" anchor="b"/>
                </a:tc>
              </a:tr>
              <a:tr h="2758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500" b="1" dirty="0" smtClean="0"/>
                    </a:p>
                  </a:txBody>
                  <a:tcPr marT="34290" marB="34290"/>
                </a:tc>
                <a:tc>
                  <a:txBody>
                    <a:bodyPr/>
                    <a:lstStyle/>
                    <a:p>
                      <a:pPr lvl="0" algn="l" fontAlgn="b"/>
                      <a:r>
                        <a:rPr lang="en-US" sz="1400" b="1" i="0" u="none" strike="noStrike" dirty="0" smtClean="0">
                          <a:solidFill>
                            <a:srgbClr val="000000"/>
                          </a:solidFill>
                          <a:effectLst/>
                          <a:latin typeface="+mn-lt"/>
                        </a:rPr>
                        <a:t>JMS Application</a:t>
                      </a:r>
                      <a:endParaRPr lang="en-IN" sz="1400" b="1" i="0" u="none" strike="noStrike" dirty="0" smtClean="0">
                        <a:solidFill>
                          <a:srgbClr val="000000"/>
                        </a:solidFill>
                        <a:effectLst/>
                        <a:latin typeface="+mn-lt"/>
                      </a:endParaRPr>
                    </a:p>
                  </a:txBody>
                  <a:tcPr marL="0" marR="0" marT="0" marB="0" anchor="b"/>
                </a:tc>
              </a:tr>
              <a:tr h="194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500" b="1" dirty="0" smtClean="0"/>
                    </a:p>
                  </a:txBody>
                  <a:tcPr marT="34290" marB="34290"/>
                </a:tc>
                <a:tc>
                  <a:txBody>
                    <a:bodyPr/>
                    <a:lstStyle/>
                    <a:p>
                      <a:pPr lvl="0" algn="l" fontAlgn="b"/>
                      <a:r>
                        <a:rPr lang="en-US" sz="1400" b="1" i="0" u="none" strike="noStrike" dirty="0" smtClean="0">
                          <a:solidFill>
                            <a:srgbClr val="000000"/>
                          </a:solidFill>
                          <a:effectLst/>
                          <a:latin typeface="+mn-lt"/>
                        </a:rPr>
                        <a:t>JMS Components</a:t>
                      </a:r>
                      <a:endParaRPr lang="en-IN" sz="1400" b="1" i="0" u="none" strike="noStrike" dirty="0" smtClean="0">
                        <a:solidFill>
                          <a:srgbClr val="000000"/>
                        </a:solidFill>
                        <a:effectLst/>
                        <a:latin typeface="+mn-lt"/>
                      </a:endParaRPr>
                    </a:p>
                  </a:txBody>
                  <a:tcPr marL="0" marR="0" marT="0" marB="0" anchor="b"/>
                </a:tc>
              </a:tr>
              <a:tr h="3295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500" b="1" dirty="0" smtClean="0"/>
                    </a:p>
                  </a:txBody>
                  <a:tcPr marT="34290" marB="34290"/>
                </a:tc>
                <a:tc>
                  <a:txBody>
                    <a:bodyPr/>
                    <a:lstStyle/>
                    <a:p>
                      <a:pPr lvl="0" algn="l" fontAlgn="b"/>
                      <a:r>
                        <a:rPr lang="en-US" sz="1400" b="1" i="0" u="none" strike="noStrike" dirty="0" smtClean="0">
                          <a:solidFill>
                            <a:srgbClr val="000000"/>
                          </a:solidFill>
                          <a:effectLst/>
                          <a:latin typeface="+mn-lt"/>
                        </a:rPr>
                        <a:t>MOM Service Providers</a:t>
                      </a:r>
                      <a:endParaRPr lang="en-IN" sz="1400" b="1" i="0" u="none" strike="noStrike" dirty="0" smtClean="0">
                        <a:solidFill>
                          <a:srgbClr val="000000"/>
                        </a:solidFill>
                        <a:effectLst/>
                        <a:latin typeface="+mn-lt"/>
                      </a:endParaRPr>
                    </a:p>
                  </a:txBody>
                  <a:tcPr marL="0" marR="0" marT="0" marB="0" anchor="b"/>
                </a:tc>
              </a:tr>
              <a:tr h="2880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500" b="1" dirty="0" smtClean="0"/>
                    </a:p>
                  </a:txBody>
                  <a:tcPr marT="34290" marB="34290"/>
                </a:tc>
                <a:tc>
                  <a:txBody>
                    <a:bodyPr/>
                    <a:lstStyle/>
                    <a:p>
                      <a:pPr lvl="0" algn="l" fontAlgn="b"/>
                      <a:r>
                        <a:rPr lang="en-US" sz="1400" b="1" i="0" u="none" strike="noStrike" dirty="0" smtClean="0">
                          <a:solidFill>
                            <a:srgbClr val="000000"/>
                          </a:solidFill>
                          <a:effectLst/>
                          <a:latin typeface="+mn-lt"/>
                        </a:rPr>
                        <a:t>Messaging</a:t>
                      </a:r>
                      <a:r>
                        <a:rPr lang="en-US" sz="1400" b="1" i="0" u="none" strike="noStrike" baseline="0" dirty="0" smtClean="0">
                          <a:solidFill>
                            <a:srgbClr val="000000"/>
                          </a:solidFill>
                          <a:effectLst/>
                          <a:latin typeface="+mn-lt"/>
                        </a:rPr>
                        <a:t> Models(PTP &amp; Pub/Sub)</a:t>
                      </a:r>
                      <a:endParaRPr lang="en-IN" sz="1400" b="1" i="0" u="none" strike="noStrike" dirty="0" smtClean="0">
                        <a:solidFill>
                          <a:srgbClr val="000000"/>
                        </a:solidFill>
                        <a:effectLst/>
                        <a:latin typeface="+mn-lt"/>
                      </a:endParaRPr>
                    </a:p>
                  </a:txBody>
                  <a:tcPr marL="0" marR="0" marT="0" marB="0" anchor="b"/>
                </a:tc>
              </a:tr>
              <a:tr h="412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500" b="1" dirty="0" smtClean="0"/>
                    </a:p>
                  </a:txBody>
                  <a:tcPr marT="34290" marB="34290"/>
                </a:tc>
                <a:tc>
                  <a:txBody>
                    <a:bodyPr/>
                    <a:lstStyle/>
                    <a:p>
                      <a:pPr lvl="0" algn="l" fontAlgn="b"/>
                      <a:r>
                        <a:rPr lang="en-US" sz="1400" b="1" i="0" u="none" strike="noStrike" dirty="0" smtClean="0">
                          <a:solidFill>
                            <a:srgbClr val="000000"/>
                          </a:solidFill>
                          <a:effectLst/>
                          <a:latin typeface="+mn-lt"/>
                        </a:rPr>
                        <a:t>JMS API</a:t>
                      </a:r>
                      <a:r>
                        <a:rPr lang="en-US" sz="1400" b="1" i="0" u="none" strike="noStrike" baseline="0" dirty="0" smtClean="0">
                          <a:solidFill>
                            <a:srgbClr val="000000"/>
                          </a:solidFill>
                          <a:effectLst/>
                          <a:latin typeface="+mn-lt"/>
                        </a:rPr>
                        <a:t> Programming Model</a:t>
                      </a:r>
                      <a:endParaRPr lang="en-IN" sz="1400" b="1" i="0" u="none" strike="noStrike" dirty="0" smtClean="0">
                        <a:solidFill>
                          <a:srgbClr val="000000"/>
                        </a:solidFill>
                        <a:effectLst/>
                        <a:latin typeface="+mn-lt"/>
                      </a:endParaRPr>
                    </a:p>
                  </a:txBody>
                  <a:tcPr marL="0" marR="0" marT="0" marB="0" anchor="b"/>
                </a:tc>
              </a:tr>
              <a:tr h="412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500" b="1" dirty="0" smtClean="0"/>
                    </a:p>
                  </a:txBody>
                  <a:tcPr marT="34290" marB="34290"/>
                </a:tc>
                <a:tc>
                  <a:txBody>
                    <a:bodyPr/>
                    <a:lstStyle/>
                    <a:p>
                      <a:pPr lvl="0" algn="l" fontAlgn="b"/>
                      <a:r>
                        <a:rPr lang="en-US" sz="1400" b="1" i="0" u="none" strike="noStrike" dirty="0" smtClean="0">
                          <a:solidFill>
                            <a:srgbClr val="000000"/>
                          </a:solidFill>
                          <a:effectLst/>
                          <a:latin typeface="+mn-lt"/>
                        </a:rPr>
                        <a:t>Message Consumption</a:t>
                      </a:r>
                      <a:r>
                        <a:rPr lang="en-US" sz="1400" b="1" i="0" u="none" strike="noStrike" baseline="0" dirty="0" smtClean="0">
                          <a:solidFill>
                            <a:srgbClr val="000000"/>
                          </a:solidFill>
                          <a:effectLst/>
                          <a:latin typeface="+mn-lt"/>
                        </a:rPr>
                        <a:t> Types</a:t>
                      </a:r>
                      <a:endParaRPr lang="en-IN" sz="1400" b="1" i="0" u="none" strike="noStrike" dirty="0" smtClean="0">
                        <a:solidFill>
                          <a:srgbClr val="000000"/>
                        </a:solidFill>
                        <a:effectLst/>
                        <a:latin typeface="+mn-lt"/>
                      </a:endParaRPr>
                    </a:p>
                  </a:txBody>
                  <a:tcPr marL="0" marR="0" marT="0" marB="0" anchor="b"/>
                </a:tc>
              </a:tr>
              <a:tr h="412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500" b="1" dirty="0" smtClean="0"/>
                    </a:p>
                  </a:txBody>
                  <a:tcPr marT="34290" marB="34290"/>
                </a:tc>
                <a:tc>
                  <a:txBody>
                    <a:bodyPr/>
                    <a:lstStyle/>
                    <a:p>
                      <a:pPr lvl="0" algn="l" fontAlgn="b"/>
                      <a:r>
                        <a:rPr lang="en-US" sz="1400" b="1" i="0" u="none" strike="noStrike" dirty="0" smtClean="0">
                          <a:solidFill>
                            <a:srgbClr val="000000"/>
                          </a:solidFill>
                          <a:effectLst/>
                          <a:latin typeface="+mn-lt"/>
                        </a:rPr>
                        <a:t>Spring  JMS integration &amp; Code</a:t>
                      </a:r>
                      <a:r>
                        <a:rPr lang="en-US" sz="1400" b="1" i="0" u="none" strike="noStrike" baseline="0" dirty="0" smtClean="0">
                          <a:solidFill>
                            <a:srgbClr val="000000"/>
                          </a:solidFill>
                          <a:effectLst/>
                          <a:latin typeface="+mn-lt"/>
                        </a:rPr>
                        <a:t> Samples</a:t>
                      </a:r>
                      <a:endParaRPr lang="en-IN" sz="1400" b="1" i="0" u="none" strike="noStrike" dirty="0" smtClean="0">
                        <a:solidFill>
                          <a:srgbClr val="000000"/>
                        </a:solidFill>
                        <a:effectLst/>
                        <a:latin typeface="+mn-lt"/>
                      </a:endParaRPr>
                    </a:p>
                  </a:txBody>
                  <a:tcPr marL="0" marR="0" marT="0" marB="0" anchor="b"/>
                </a:tc>
              </a:tr>
              <a:tr h="412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500" b="1" dirty="0" smtClean="0"/>
                    </a:p>
                  </a:txBody>
                  <a:tcPr marT="34290" marB="34290"/>
                </a:tc>
                <a:tc>
                  <a:txBody>
                    <a:bodyPr/>
                    <a:lstStyle/>
                    <a:p>
                      <a:pPr lvl="0" algn="l" fontAlgn="b"/>
                      <a:endParaRPr lang="en-US" altLang="en-US" sz="1400" b="1" i="0" u="none" strike="noStrike" kern="1200" dirty="0" smtClean="0">
                        <a:solidFill>
                          <a:srgbClr val="000000"/>
                        </a:solidFill>
                        <a:effectLst/>
                        <a:latin typeface="+mn-lt"/>
                        <a:ea typeface="+mn-ea"/>
                        <a:cs typeface="+mn-cs"/>
                      </a:endParaRPr>
                    </a:p>
                    <a:p>
                      <a:pPr lvl="0" algn="l" fontAlgn="b"/>
                      <a:r>
                        <a:rPr lang="en-US" altLang="en-US" sz="1400" b="1" i="0" u="none" strike="noStrike" kern="1200" dirty="0" smtClean="0">
                          <a:solidFill>
                            <a:srgbClr val="000000"/>
                          </a:solidFill>
                          <a:effectLst/>
                          <a:latin typeface="+mn-lt"/>
                          <a:ea typeface="+mn-ea"/>
                          <a:cs typeface="+mn-cs"/>
                        </a:rPr>
                        <a:t>JMS Message Types, JMS Features, JNDI ,SOAP &amp; Misc. Topics</a:t>
                      </a:r>
                      <a:endParaRPr lang="en-IN" sz="1400" b="1" i="0" u="none" strike="noStrike" kern="1200" dirty="0" smtClean="0">
                        <a:solidFill>
                          <a:srgbClr val="000000"/>
                        </a:solidFill>
                        <a:effectLst/>
                        <a:latin typeface="+mn-lt"/>
                        <a:ea typeface="+mn-ea"/>
                        <a:cs typeface="+mn-cs"/>
                      </a:endParaRPr>
                    </a:p>
                  </a:txBody>
                  <a:tcPr marL="0" marR="0" marT="0" marB="0" anchor="b"/>
                </a:tc>
              </a:tr>
            </a:tbl>
          </a:graphicData>
        </a:graphic>
      </p:graphicFrame>
    </p:spTree>
    <p:extLst>
      <p:ext uri="{BB962C8B-B14F-4D97-AF65-F5344CB8AC3E}">
        <p14:creationId xmlns:p14="http://schemas.microsoft.com/office/powerpoint/2010/main" val="2891626749"/>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8520" y="51470"/>
            <a:ext cx="9252520" cy="446112"/>
          </a:xfrm>
          <a:prstGeom prst="rect">
            <a:avLst/>
          </a:prstGeom>
          <a:ln/>
        </p:spPr>
        <p:txBody>
          <a:bodyPr vert="horz" lIns="91440" tIns="45720" rIns="91440" bIns="45720" rtlCol="0" anchor="ctr" anchorCtr="0">
            <a:normAutofit fontScale="60000" lnSpcReduction="20000"/>
          </a:bodyPr>
          <a:lstStyle>
            <a:defPPr>
              <a:defRPr lang="en-US"/>
            </a:defPPr>
            <a:lvl1pPr algn="ctr">
              <a:lnSpc>
                <a:spcPct val="101000"/>
              </a:lnSpc>
              <a:spcBef>
                <a:spcPct val="0"/>
              </a:spcBef>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sz="4400" b="1" cap="small">
                <a:solidFill>
                  <a:srgbClr val="003300"/>
                </a:solidFill>
                <a:latin typeface="+mj-lt"/>
                <a:ea typeface="+mj-ea"/>
                <a:cs typeface="+mj-cs"/>
              </a:defRPr>
            </a:lvl1pPr>
          </a:lstStyle>
          <a:p>
            <a:r>
              <a:rPr lang="en-IN" dirty="0"/>
              <a:t>The JMS API Programming Model  - </a:t>
            </a:r>
            <a:r>
              <a:rPr lang="en-IN" dirty="0" smtClean="0"/>
              <a:t>Producer</a:t>
            </a:r>
            <a:endParaRPr lang="en-IN" dirty="0"/>
          </a:p>
        </p:txBody>
      </p:sp>
      <p:sp>
        <p:nvSpPr>
          <p:cNvPr id="7" name="Rectangle 1027"/>
          <p:cNvSpPr txBox="1">
            <a:spLocks noChangeArrowheads="1"/>
          </p:cNvSpPr>
          <p:nvPr/>
        </p:nvSpPr>
        <p:spPr>
          <a:xfrm>
            <a:off x="927794" y="915566"/>
            <a:ext cx="7316613" cy="324036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Char char="q"/>
            </a:pPr>
            <a:r>
              <a:rPr lang="en-US" altLang="en-US" dirty="0" smtClean="0">
                <a:latin typeface="+mj-lt"/>
              </a:rPr>
              <a:t>Setup connection and create a session</a:t>
            </a:r>
          </a:p>
          <a:p>
            <a:pPr>
              <a:lnSpc>
                <a:spcPct val="90000"/>
              </a:lnSpc>
              <a:buFont typeface="Wingdings" panose="05000000000000000000" pitchFamily="2" charset="2"/>
              <a:buChar char="q"/>
            </a:pPr>
            <a:r>
              <a:rPr lang="en-US" altLang="en-US" dirty="0" smtClean="0">
                <a:latin typeface="+mj-lt"/>
              </a:rPr>
              <a:t>Creating producer</a:t>
            </a:r>
          </a:p>
          <a:p>
            <a:pPr>
              <a:lnSpc>
                <a:spcPct val="90000"/>
              </a:lnSpc>
              <a:buFont typeface="Wingdings" pitchFamily="2" charset="2"/>
              <a:buNone/>
            </a:pPr>
            <a:r>
              <a:rPr lang="en-US" altLang="en-US" sz="2400" dirty="0" smtClean="0">
                <a:latin typeface="+mj-lt"/>
              </a:rPr>
              <a:t>	MessageProducer producer=session.createProducer(dest1);</a:t>
            </a:r>
          </a:p>
          <a:p>
            <a:pPr>
              <a:lnSpc>
                <a:spcPct val="90000"/>
              </a:lnSpc>
              <a:buFont typeface="Wingdings" panose="05000000000000000000" pitchFamily="2" charset="2"/>
              <a:buChar char="q"/>
            </a:pPr>
            <a:r>
              <a:rPr lang="en-US" altLang="en-US" dirty="0" smtClean="0">
                <a:latin typeface="+mj-lt"/>
              </a:rPr>
              <a:t>Send a message</a:t>
            </a:r>
          </a:p>
          <a:p>
            <a:pPr>
              <a:lnSpc>
                <a:spcPct val="90000"/>
              </a:lnSpc>
              <a:buFont typeface="Wingdings" pitchFamily="2" charset="2"/>
              <a:buNone/>
            </a:pPr>
            <a:r>
              <a:rPr lang="en-US" altLang="en-US" sz="2400" dirty="0" smtClean="0">
                <a:latin typeface="+mj-lt"/>
              </a:rPr>
              <a:t>	Message m=session.createTextMessage();</a:t>
            </a:r>
          </a:p>
          <a:p>
            <a:pPr>
              <a:lnSpc>
                <a:spcPct val="90000"/>
              </a:lnSpc>
              <a:buFont typeface="Wingdings" pitchFamily="2" charset="2"/>
              <a:buNone/>
            </a:pPr>
            <a:r>
              <a:rPr lang="en-US" altLang="en-US" sz="2400" dirty="0" smtClean="0">
                <a:latin typeface="+mj-lt"/>
              </a:rPr>
              <a:t>	m.setText(“just another message”);</a:t>
            </a:r>
          </a:p>
          <a:p>
            <a:pPr>
              <a:lnSpc>
                <a:spcPct val="90000"/>
              </a:lnSpc>
              <a:buFont typeface="Wingdings" pitchFamily="2" charset="2"/>
              <a:buNone/>
            </a:pPr>
            <a:r>
              <a:rPr lang="en-US" altLang="en-US" sz="2400" dirty="0" smtClean="0">
                <a:latin typeface="+mj-lt"/>
              </a:rPr>
              <a:t>	producer.send(m);</a:t>
            </a:r>
          </a:p>
          <a:p>
            <a:pPr>
              <a:lnSpc>
                <a:spcPct val="90000"/>
              </a:lnSpc>
              <a:buFont typeface="Wingdings" panose="05000000000000000000" pitchFamily="2" charset="2"/>
              <a:buChar char="q"/>
            </a:pPr>
            <a:r>
              <a:rPr lang="en-US" altLang="en-US" dirty="0" smtClean="0">
                <a:latin typeface="+mj-lt"/>
              </a:rPr>
              <a:t>Closing the connection</a:t>
            </a:r>
          </a:p>
          <a:p>
            <a:pPr>
              <a:lnSpc>
                <a:spcPct val="90000"/>
              </a:lnSpc>
              <a:buFont typeface="Wingdings" pitchFamily="2" charset="2"/>
              <a:buNone/>
            </a:pPr>
            <a:r>
              <a:rPr lang="en-US" altLang="en-US" sz="2400" dirty="0" smtClean="0">
                <a:latin typeface="+mj-lt"/>
              </a:rPr>
              <a:t>	connection.close();</a:t>
            </a:r>
            <a:endParaRPr lang="en-US" altLang="en-US" sz="2400" dirty="0">
              <a:latin typeface="+mj-lt"/>
            </a:endParaRPr>
          </a:p>
        </p:txBody>
      </p:sp>
      <p:sp>
        <p:nvSpPr>
          <p:cNvPr id="8" name="TextBox 7"/>
          <p:cNvSpPr txBox="1"/>
          <p:nvPr/>
        </p:nvSpPr>
        <p:spPr>
          <a:xfrm>
            <a:off x="251521" y="4804946"/>
            <a:ext cx="8893620" cy="338554"/>
          </a:xfrm>
          <a:prstGeom prst="rect">
            <a:avLst/>
          </a:prstGeom>
          <a:noFill/>
        </p:spPr>
        <p:txBody>
          <a:bodyPr wrap="square" rtlCol="0">
            <a:spAutoFit/>
          </a:bodyPr>
          <a:lstStyle/>
          <a:p>
            <a:pPr algn="ctr"/>
            <a:r>
              <a:rPr lang="en-IN" sz="1600" b="1" dirty="0" smtClean="0"/>
              <a:t>ConnectionFactory -&gt; Connection -&gt; Session -&gt; MessageProducer/Consumer -&gt; Send/Receive</a:t>
            </a:r>
            <a:endParaRPr lang="en-IN" sz="1600" b="1" dirty="0"/>
          </a:p>
        </p:txBody>
      </p:sp>
    </p:spTree>
    <p:extLst>
      <p:ext uri="{BB962C8B-B14F-4D97-AF65-F5344CB8AC3E}">
        <p14:creationId xmlns:p14="http://schemas.microsoft.com/office/powerpoint/2010/main" val="1435719006"/>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0"/>
            <a:ext cx="8905179" cy="446112"/>
          </a:xfrm>
          <a:prstGeom prst="rect">
            <a:avLst/>
          </a:prstGeom>
          <a:ln/>
        </p:spPr>
        <p:txBody>
          <a:bodyPr vert="horz" lIns="91440" tIns="45720" rIns="91440" bIns="45720" rtlCol="0" anchor="ctr" anchorCtr="0">
            <a:normAutofit fontScale="60000" lnSpcReduction="20000"/>
          </a:bodyPr>
          <a:lstStyle>
            <a:defPPr>
              <a:defRPr lang="en-US"/>
            </a:defPPr>
            <a:lvl1pPr algn="ctr">
              <a:lnSpc>
                <a:spcPct val="101000"/>
              </a:lnSpc>
              <a:spcBef>
                <a:spcPct val="0"/>
              </a:spcBef>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sz="4400" b="1" cap="small">
                <a:solidFill>
                  <a:srgbClr val="003300"/>
                </a:solidFill>
                <a:latin typeface="+mj-lt"/>
                <a:ea typeface="+mj-ea"/>
                <a:cs typeface="+mj-cs"/>
              </a:defRPr>
            </a:lvl1pPr>
          </a:lstStyle>
          <a:p>
            <a:r>
              <a:rPr lang="en-IN" dirty="0"/>
              <a:t>The JMS API Programming Model – </a:t>
            </a:r>
            <a:r>
              <a:rPr lang="en-IN" dirty="0" smtClean="0"/>
              <a:t>Consumer Synchronous</a:t>
            </a:r>
            <a:endParaRPr lang="en-IN" dirty="0"/>
          </a:p>
        </p:txBody>
      </p:sp>
      <p:sp>
        <p:nvSpPr>
          <p:cNvPr id="2" name="TextBox 1"/>
          <p:cNvSpPr txBox="1"/>
          <p:nvPr/>
        </p:nvSpPr>
        <p:spPr>
          <a:xfrm>
            <a:off x="1547664" y="1131590"/>
            <a:ext cx="3384376" cy="369332"/>
          </a:xfrm>
          <a:prstGeom prst="rect">
            <a:avLst/>
          </a:prstGeom>
          <a:noFill/>
        </p:spPr>
        <p:txBody>
          <a:bodyPr wrap="square" rtlCol="0">
            <a:spAutoFit/>
          </a:bodyPr>
          <a:lstStyle/>
          <a:p>
            <a:endParaRPr lang="en-IN" dirty="0"/>
          </a:p>
        </p:txBody>
      </p:sp>
      <p:sp>
        <p:nvSpPr>
          <p:cNvPr id="8" name="Rectangle 1027"/>
          <p:cNvSpPr txBox="1">
            <a:spLocks noChangeArrowheads="1"/>
          </p:cNvSpPr>
          <p:nvPr/>
        </p:nvSpPr>
        <p:spPr>
          <a:xfrm>
            <a:off x="899592" y="915566"/>
            <a:ext cx="7776864" cy="330822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q"/>
            </a:pPr>
            <a:r>
              <a:rPr lang="en-US" altLang="en-US" dirty="0" smtClean="0">
                <a:latin typeface="+mj-lt"/>
              </a:rPr>
              <a:t>Setup connection and create a session</a:t>
            </a:r>
          </a:p>
          <a:p>
            <a:pPr>
              <a:buFont typeface="Wingdings" panose="05000000000000000000" pitchFamily="2" charset="2"/>
              <a:buChar char="q"/>
            </a:pPr>
            <a:r>
              <a:rPr lang="en-US" altLang="en-US" dirty="0" smtClean="0">
                <a:latin typeface="+mj-lt"/>
              </a:rPr>
              <a:t>Creating consumer</a:t>
            </a:r>
          </a:p>
          <a:p>
            <a:pPr>
              <a:buFont typeface="Wingdings" pitchFamily="2" charset="2"/>
              <a:buNone/>
            </a:pPr>
            <a:r>
              <a:rPr lang="en-US" altLang="en-US" sz="2400" dirty="0" smtClean="0">
                <a:latin typeface="+mj-lt"/>
              </a:rPr>
              <a:t>	MessageConsumer consumer=session.createConsumer(dest1);</a:t>
            </a:r>
          </a:p>
          <a:p>
            <a:pPr>
              <a:buFont typeface="Wingdings" panose="05000000000000000000" pitchFamily="2" charset="2"/>
              <a:buChar char="q"/>
            </a:pPr>
            <a:r>
              <a:rPr lang="en-US" altLang="en-US" dirty="0" smtClean="0">
                <a:latin typeface="+mj-lt"/>
              </a:rPr>
              <a:t>Start receiving messages</a:t>
            </a:r>
          </a:p>
          <a:p>
            <a:pPr>
              <a:buFont typeface="Wingdings" pitchFamily="2" charset="2"/>
              <a:buNone/>
            </a:pPr>
            <a:r>
              <a:rPr lang="en-US" altLang="en-US" sz="2400" dirty="0" smtClean="0">
                <a:latin typeface="+mj-lt"/>
              </a:rPr>
              <a:t>	connection.start();</a:t>
            </a:r>
          </a:p>
          <a:p>
            <a:pPr>
              <a:buFont typeface="Wingdings" pitchFamily="2" charset="2"/>
              <a:buNone/>
            </a:pPr>
            <a:r>
              <a:rPr lang="en-US" altLang="en-US" sz="2400" dirty="0" smtClean="0">
                <a:latin typeface="+mj-lt"/>
              </a:rPr>
              <a:t>	Message m=consumer.receive();</a:t>
            </a:r>
            <a:endParaRPr lang="en-US" altLang="en-US" sz="2400" dirty="0">
              <a:latin typeface="+mj-lt"/>
            </a:endParaRPr>
          </a:p>
        </p:txBody>
      </p:sp>
      <p:sp>
        <p:nvSpPr>
          <p:cNvPr id="3" name="TextBox 2"/>
          <p:cNvSpPr txBox="1"/>
          <p:nvPr/>
        </p:nvSpPr>
        <p:spPr>
          <a:xfrm>
            <a:off x="626593" y="4165500"/>
            <a:ext cx="8604448" cy="954107"/>
          </a:xfrm>
          <a:prstGeom prst="rect">
            <a:avLst/>
          </a:prstGeom>
          <a:noFill/>
        </p:spPr>
        <p:txBody>
          <a:bodyPr wrap="square" rtlCol="0">
            <a:spAutoFit/>
          </a:bodyPr>
          <a:lstStyle/>
          <a:p>
            <a:r>
              <a:rPr lang="en-IN" sz="1400" b="1" i="1" dirty="0">
                <a:solidFill>
                  <a:srgbClr val="000000"/>
                </a:solidFill>
                <a:latin typeface="+mj-lt"/>
              </a:rPr>
              <a:t>Synchronous</a:t>
            </a:r>
            <a:r>
              <a:rPr lang="en-IN" sz="1400" i="1" dirty="0">
                <a:solidFill>
                  <a:srgbClr val="000000"/>
                </a:solidFill>
                <a:latin typeface="+mj-lt"/>
              </a:rPr>
              <a:t> messaging involves a client that waits for the server to respond to a message. So if one end is down the entire communication will fail. </a:t>
            </a:r>
            <a:endParaRPr lang="en-IN" sz="1400" i="1" dirty="0" smtClean="0">
              <a:solidFill>
                <a:srgbClr val="000000"/>
              </a:solidFill>
              <a:latin typeface="+mj-lt"/>
            </a:endParaRPr>
          </a:p>
          <a:p>
            <a:r>
              <a:rPr lang="en-IN" sz="1400" b="1" i="1" dirty="0" smtClean="0">
                <a:solidFill>
                  <a:srgbClr val="000000"/>
                </a:solidFill>
                <a:latin typeface="+mj-lt"/>
              </a:rPr>
              <a:t>Asynchronous</a:t>
            </a:r>
            <a:r>
              <a:rPr lang="en-IN" sz="1400" i="1" dirty="0" smtClean="0">
                <a:solidFill>
                  <a:srgbClr val="000000"/>
                </a:solidFill>
                <a:latin typeface="+mj-lt"/>
              </a:rPr>
              <a:t> </a:t>
            </a:r>
            <a:r>
              <a:rPr lang="en-IN" sz="1400" i="1" dirty="0">
                <a:solidFill>
                  <a:srgbClr val="000000"/>
                </a:solidFill>
                <a:latin typeface="+mj-lt"/>
              </a:rPr>
              <a:t>messaging involves a client that does not wait for a message from the server. An event is used to trigger a message from a server. So even if the client is down , the messaging will complete successfully</a:t>
            </a:r>
            <a:r>
              <a:rPr lang="en-IN" sz="1400" i="1" dirty="0" smtClean="0">
                <a:solidFill>
                  <a:srgbClr val="000000"/>
                </a:solidFill>
                <a:latin typeface="+mj-lt"/>
              </a:rPr>
              <a:t>.</a:t>
            </a:r>
            <a:endParaRPr lang="pl-PL" sz="1050" i="1" dirty="0">
              <a:solidFill>
                <a:srgbClr val="FF0000"/>
              </a:solidFill>
              <a:latin typeface="+mj-lt"/>
              <a:ea typeface="Arial CE" pitchFamily="32" charset="0"/>
              <a:cs typeface="Arial CE" pitchFamily="32" charset="0"/>
            </a:endParaRPr>
          </a:p>
        </p:txBody>
      </p:sp>
    </p:spTree>
    <p:extLst>
      <p:ext uri="{BB962C8B-B14F-4D97-AF65-F5344CB8AC3E}">
        <p14:creationId xmlns:p14="http://schemas.microsoft.com/office/powerpoint/2010/main" val="2214592118"/>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7664" y="1131590"/>
            <a:ext cx="3384376" cy="369332"/>
          </a:xfrm>
          <a:prstGeom prst="rect">
            <a:avLst/>
          </a:prstGeom>
          <a:noFill/>
        </p:spPr>
        <p:txBody>
          <a:bodyPr wrap="square" rtlCol="0">
            <a:spAutoFit/>
          </a:bodyPr>
          <a:lstStyle/>
          <a:p>
            <a:endParaRPr lang="en-IN" dirty="0"/>
          </a:p>
        </p:txBody>
      </p:sp>
      <p:sp>
        <p:nvSpPr>
          <p:cNvPr id="8" name="Rectangle 3"/>
          <p:cNvSpPr txBox="1">
            <a:spLocks noChangeArrowheads="1"/>
          </p:cNvSpPr>
          <p:nvPr/>
        </p:nvSpPr>
        <p:spPr>
          <a:xfrm>
            <a:off x="1043608" y="771550"/>
            <a:ext cx="7128792" cy="345638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Char char="q"/>
            </a:pPr>
            <a:r>
              <a:rPr lang="en-US" altLang="en-US" sz="2800" dirty="0" smtClean="0"/>
              <a:t>Setup the connection, create a session</a:t>
            </a:r>
          </a:p>
          <a:p>
            <a:pPr>
              <a:lnSpc>
                <a:spcPct val="90000"/>
              </a:lnSpc>
              <a:buFont typeface="Wingdings" panose="05000000000000000000" pitchFamily="2" charset="2"/>
              <a:buChar char="q"/>
            </a:pPr>
            <a:r>
              <a:rPr lang="en-US" altLang="en-US" sz="2800" dirty="0" smtClean="0"/>
              <a:t>Create consumer</a:t>
            </a:r>
          </a:p>
          <a:p>
            <a:pPr>
              <a:lnSpc>
                <a:spcPct val="90000"/>
              </a:lnSpc>
              <a:buFont typeface="Wingdings" panose="05000000000000000000" pitchFamily="2" charset="2"/>
              <a:buChar char="q"/>
            </a:pPr>
            <a:r>
              <a:rPr lang="en-US" altLang="en-US" sz="2800" dirty="0" smtClean="0"/>
              <a:t>Registering the listener</a:t>
            </a:r>
          </a:p>
          <a:p>
            <a:pPr marL="457200" lvl="1" indent="0">
              <a:lnSpc>
                <a:spcPct val="90000"/>
              </a:lnSpc>
              <a:buNone/>
            </a:pPr>
            <a:r>
              <a:rPr lang="en-US" altLang="en-US" sz="2400" dirty="0" smtClean="0"/>
              <a:t>MessageListener listener=new myListener();</a:t>
            </a:r>
          </a:p>
          <a:p>
            <a:pPr marL="457200" lvl="1" indent="0">
              <a:lnSpc>
                <a:spcPct val="90000"/>
              </a:lnSpc>
              <a:buNone/>
            </a:pPr>
            <a:r>
              <a:rPr lang="en-US" altLang="en-US" sz="2400" dirty="0" smtClean="0">
                <a:latin typeface="Arial Narrow" pitchFamily="34" charset="0"/>
              </a:rPr>
              <a:t>consumer.setMessageListener(listener);</a:t>
            </a:r>
          </a:p>
          <a:p>
            <a:pPr>
              <a:lnSpc>
                <a:spcPct val="90000"/>
              </a:lnSpc>
              <a:buFont typeface="Wingdings" panose="05000000000000000000" pitchFamily="2" charset="2"/>
              <a:buChar char="q"/>
            </a:pPr>
            <a:r>
              <a:rPr lang="en-US" altLang="en-US" sz="2800" dirty="0" smtClean="0"/>
              <a:t>myListener should have onMessage()</a:t>
            </a:r>
          </a:p>
          <a:p>
            <a:pPr marL="457200" lvl="1" indent="0">
              <a:lnSpc>
                <a:spcPct val="90000"/>
              </a:lnSpc>
              <a:buNone/>
            </a:pPr>
            <a:r>
              <a:rPr lang="en-US" altLang="en-US" sz="2400" dirty="0" smtClean="0">
                <a:latin typeface="Arial Narrow" pitchFamily="34" charset="0"/>
              </a:rPr>
              <a:t>public void onMessage(Message msg){</a:t>
            </a:r>
          </a:p>
          <a:p>
            <a:pPr marL="457200" lvl="1" indent="0">
              <a:lnSpc>
                <a:spcPct val="90000"/>
              </a:lnSpc>
              <a:buNone/>
            </a:pPr>
            <a:r>
              <a:rPr lang="en-US" altLang="en-US" sz="2400" dirty="0" smtClean="0">
                <a:latin typeface="Arial Narrow" pitchFamily="34" charset="0"/>
              </a:rPr>
              <a:t>	//read </a:t>
            </a:r>
            <a:r>
              <a:rPr lang="en-US" altLang="en-US" sz="2400" smtClean="0">
                <a:latin typeface="Arial Narrow" pitchFamily="34" charset="0"/>
              </a:rPr>
              <a:t>the message </a:t>
            </a:r>
            <a:r>
              <a:rPr lang="en-US" altLang="en-US" sz="2400" dirty="0" smtClean="0">
                <a:latin typeface="Arial Narrow" pitchFamily="34" charset="0"/>
              </a:rPr>
              <a:t>and do computation</a:t>
            </a:r>
          </a:p>
          <a:p>
            <a:pPr marL="457200" lvl="1" indent="0">
              <a:lnSpc>
                <a:spcPct val="90000"/>
              </a:lnSpc>
              <a:buNone/>
            </a:pPr>
            <a:r>
              <a:rPr lang="en-US" altLang="en-US" sz="2400" dirty="0" smtClean="0">
                <a:latin typeface="Arial Narrow" pitchFamily="34" charset="0"/>
              </a:rPr>
              <a:t>}</a:t>
            </a:r>
            <a:endParaRPr lang="en-US" altLang="en-US" sz="2000" dirty="0">
              <a:latin typeface="Arial Narrow" pitchFamily="34" charset="0"/>
            </a:endParaRPr>
          </a:p>
        </p:txBody>
      </p:sp>
      <p:sp>
        <p:nvSpPr>
          <p:cNvPr id="9" name="TextBox 8"/>
          <p:cNvSpPr txBox="1"/>
          <p:nvPr/>
        </p:nvSpPr>
        <p:spPr>
          <a:xfrm>
            <a:off x="233772" y="28575"/>
            <a:ext cx="9252520" cy="446112"/>
          </a:xfrm>
          <a:prstGeom prst="rect">
            <a:avLst/>
          </a:prstGeom>
          <a:ln/>
        </p:spPr>
        <p:txBody>
          <a:bodyPr vert="horz" lIns="91440" tIns="45720" rIns="91440" bIns="45720" rtlCol="0" anchor="ctr" anchorCtr="0">
            <a:normAutofit fontScale="60000" lnSpcReduction="20000"/>
          </a:bodyPr>
          <a:lstStyle>
            <a:defPPr>
              <a:defRPr lang="en-US"/>
            </a:defPPr>
            <a:lvl1pPr algn="ctr">
              <a:lnSpc>
                <a:spcPct val="101000"/>
              </a:lnSpc>
              <a:spcBef>
                <a:spcPct val="0"/>
              </a:spcBef>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sz="4400" b="1" cap="small">
                <a:solidFill>
                  <a:srgbClr val="003300"/>
                </a:solidFill>
                <a:latin typeface="+mj-lt"/>
                <a:ea typeface="+mj-ea"/>
                <a:cs typeface="+mj-cs"/>
              </a:defRPr>
            </a:lvl1pPr>
          </a:lstStyle>
          <a:p>
            <a:r>
              <a:rPr lang="en-IN" dirty="0"/>
              <a:t>The JMS API Programming Model – </a:t>
            </a:r>
            <a:r>
              <a:rPr lang="en-IN" dirty="0" smtClean="0"/>
              <a:t>Consumer Asynchronous</a:t>
            </a:r>
            <a:endParaRPr lang="en-IN" dirty="0"/>
          </a:p>
        </p:txBody>
      </p:sp>
      <p:sp>
        <p:nvSpPr>
          <p:cNvPr id="10" name="TextBox 9"/>
          <p:cNvSpPr txBox="1"/>
          <p:nvPr/>
        </p:nvSpPr>
        <p:spPr>
          <a:xfrm>
            <a:off x="251521" y="4804946"/>
            <a:ext cx="8893620" cy="338554"/>
          </a:xfrm>
          <a:prstGeom prst="rect">
            <a:avLst/>
          </a:prstGeom>
          <a:noFill/>
        </p:spPr>
        <p:txBody>
          <a:bodyPr wrap="square" rtlCol="0">
            <a:spAutoFit/>
          </a:bodyPr>
          <a:lstStyle/>
          <a:p>
            <a:pPr algn="ctr"/>
            <a:r>
              <a:rPr lang="en-IN" sz="1600" b="1" dirty="0" smtClean="0"/>
              <a:t>ConnectionFactory -&gt; Connection -&gt; Session -&gt; MessageProducer/Consumer -&gt; Send/Receive</a:t>
            </a:r>
            <a:endParaRPr lang="en-IN" sz="1600" b="1" dirty="0"/>
          </a:p>
        </p:txBody>
      </p:sp>
    </p:spTree>
    <p:extLst>
      <p:ext uri="{BB962C8B-B14F-4D97-AF65-F5344CB8AC3E}">
        <p14:creationId xmlns:p14="http://schemas.microsoft.com/office/powerpoint/2010/main" val="1435719006"/>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5855" y="181422"/>
            <a:ext cx="6264696" cy="369332"/>
          </a:xfrm>
          <a:prstGeom prst="rect">
            <a:avLst/>
          </a:prstGeom>
          <a:noFill/>
        </p:spPr>
        <p:txBody>
          <a:bodyPr wrap="square" rtlCol="0">
            <a:spAutoFit/>
          </a:bodyPr>
          <a:lstStyle/>
          <a:p>
            <a:endParaRPr lang="en-IN" dirty="0"/>
          </a:p>
        </p:txBody>
      </p:sp>
      <p:sp>
        <p:nvSpPr>
          <p:cNvPr id="2" name="Rectangle 1"/>
          <p:cNvSpPr>
            <a:spLocks noChangeArrowheads="1"/>
          </p:cNvSpPr>
          <p:nvPr/>
        </p:nvSpPr>
        <p:spPr bwMode="auto">
          <a:xfrm>
            <a:off x="856184" y="649021"/>
            <a:ext cx="7488832"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mj-lt"/>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mj-lt"/>
              </a:rPr>
              <a:t>Spring provides a JMS integration framework that simplifies the use of the JMS API much like Spring's integration does for the JDBC API.</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mj-lt"/>
              </a:rPr>
              <a:t>JMS</a:t>
            </a:r>
            <a:r>
              <a:rPr kumimoji="0" lang="en-US" altLang="en-US" sz="2000" b="0" i="0" u="none" strike="noStrike" cap="none" normalizeH="0" baseline="0" dirty="0" smtClean="0">
                <a:ln>
                  <a:noFill/>
                </a:ln>
                <a:solidFill>
                  <a:srgbClr val="000000"/>
                </a:solidFill>
                <a:effectLst/>
                <a:latin typeface="+mj-lt"/>
              </a:rPr>
              <a:t> can be roughly divided into two areas of functionality, namely the </a:t>
            </a:r>
            <a:r>
              <a:rPr kumimoji="0" lang="en-US" altLang="en-US" sz="2000" b="1" i="0" u="none" strike="noStrike" cap="none" normalizeH="0" baseline="0" dirty="0" smtClean="0">
                <a:ln>
                  <a:noFill/>
                </a:ln>
                <a:solidFill>
                  <a:srgbClr val="000000"/>
                </a:solidFill>
                <a:effectLst/>
                <a:latin typeface="+mj-lt"/>
              </a:rPr>
              <a:t>production </a:t>
            </a:r>
            <a:r>
              <a:rPr kumimoji="0" lang="en-US" altLang="en-US" sz="2000" b="0" i="0" u="none" strike="noStrike" cap="none" normalizeH="0" baseline="0" dirty="0" smtClean="0">
                <a:ln>
                  <a:noFill/>
                </a:ln>
                <a:solidFill>
                  <a:srgbClr val="000000"/>
                </a:solidFill>
                <a:effectLst/>
                <a:latin typeface="+mj-lt"/>
              </a:rPr>
              <a:t>and </a:t>
            </a:r>
            <a:r>
              <a:rPr kumimoji="0" lang="en-US" altLang="en-US" sz="2000" b="1" i="0" u="none" strike="noStrike" cap="none" normalizeH="0" baseline="0" dirty="0" smtClean="0">
                <a:ln>
                  <a:noFill/>
                </a:ln>
                <a:solidFill>
                  <a:srgbClr val="000000"/>
                </a:solidFill>
                <a:effectLst/>
                <a:latin typeface="+mj-lt"/>
              </a:rPr>
              <a:t>consumption</a:t>
            </a:r>
            <a:r>
              <a:rPr kumimoji="0" lang="en-US" altLang="en-US" sz="2000" b="0" i="0" u="none" strike="noStrike" cap="none" normalizeH="0" baseline="0" dirty="0" smtClean="0">
                <a:ln>
                  <a:noFill/>
                </a:ln>
                <a:solidFill>
                  <a:srgbClr val="000000"/>
                </a:solidFill>
                <a:effectLst/>
                <a:latin typeface="+mj-lt"/>
              </a:rPr>
              <a:t> of messages.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mj-lt"/>
              </a:rPr>
              <a:t>The </a:t>
            </a:r>
            <a:r>
              <a:rPr kumimoji="0" lang="en-US" altLang="en-US" sz="2000" b="1" i="0" u="none" strike="noStrike" cap="none" normalizeH="0" baseline="0" dirty="0" smtClean="0">
                <a:ln>
                  <a:noFill/>
                </a:ln>
                <a:solidFill>
                  <a:srgbClr val="000000"/>
                </a:solidFill>
                <a:effectLst/>
                <a:latin typeface="+mj-lt"/>
              </a:rPr>
              <a:t>JmsTemplate</a:t>
            </a:r>
            <a:r>
              <a:rPr kumimoji="0" lang="en-US" altLang="en-US" sz="2000" b="0" i="0" u="none" strike="noStrike" cap="none" normalizeH="0" baseline="0" dirty="0" smtClean="0">
                <a:ln>
                  <a:noFill/>
                </a:ln>
                <a:solidFill>
                  <a:srgbClr val="000000"/>
                </a:solidFill>
                <a:effectLst/>
                <a:latin typeface="+mj-lt"/>
              </a:rPr>
              <a:t> class is used for message production and synchronous message reception.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mj-lt"/>
              </a:rPr>
              <a:t>For asynchronous reception similar to Java EE's message-driven bean(MDB) style, Spring provides a number of message listener containers that are used to create </a:t>
            </a:r>
            <a:r>
              <a:rPr kumimoji="0" lang="en-US" altLang="en-US" sz="2000" b="1" i="0" u="none" strike="noStrike" cap="none" normalizeH="0" baseline="0" dirty="0" smtClean="0">
                <a:ln>
                  <a:noFill/>
                </a:ln>
                <a:solidFill>
                  <a:srgbClr val="000000"/>
                </a:solidFill>
                <a:effectLst/>
                <a:latin typeface="+mj-lt"/>
              </a:rPr>
              <a:t>Message-Driven POJOs (MDPs)</a:t>
            </a:r>
            <a:r>
              <a:rPr kumimoji="0" lang="en-US" altLang="en-US" sz="2000" b="0" i="0" u="none" strike="noStrike" cap="none" normalizeH="0" baseline="0" dirty="0" smtClean="0">
                <a:ln>
                  <a:noFill/>
                </a:ln>
                <a:solidFill>
                  <a:srgbClr val="000000"/>
                </a:solidFill>
                <a:effectLst/>
                <a:latin typeface="+mj-lt"/>
              </a:rPr>
              <a:t>.</a:t>
            </a:r>
            <a:endParaRPr kumimoji="0" lang="en-US" altLang="en-US" sz="2000" b="0" i="0" u="none" strike="noStrike" cap="none" normalizeH="0" baseline="0" dirty="0" smtClean="0">
              <a:ln>
                <a:noFill/>
              </a:ln>
              <a:solidFill>
                <a:schemeClr val="tx1"/>
              </a:solidFill>
              <a:effectLst/>
              <a:latin typeface="+mj-lt"/>
            </a:endParaRPr>
          </a:p>
        </p:txBody>
      </p:sp>
      <p:sp>
        <p:nvSpPr>
          <p:cNvPr id="3" name="TextBox 2"/>
          <p:cNvSpPr txBox="1"/>
          <p:nvPr/>
        </p:nvSpPr>
        <p:spPr>
          <a:xfrm>
            <a:off x="-108520" y="32262"/>
            <a:ext cx="9252520" cy="667652"/>
          </a:xfrm>
          <a:prstGeom prst="rect">
            <a:avLst/>
          </a:prstGeom>
          <a:ln/>
        </p:spPr>
        <p:txBody>
          <a:bodyPr vert="horz" lIns="91440" tIns="45720" rIns="91440" bIns="45720" rtlCol="0" anchor="ctr" anchorCtr="0">
            <a:normAutofit fontScale="90000" lnSpcReduction="10000"/>
          </a:bodyPr>
          <a:lstStyle>
            <a:defPPr>
              <a:defRPr lang="en-US"/>
            </a:defPPr>
            <a:lvl1pPr algn="ctr">
              <a:lnSpc>
                <a:spcPct val="101000"/>
              </a:lnSpc>
              <a:spcBef>
                <a:spcPct val="0"/>
              </a:spcBef>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sz="4400" b="1" cap="small">
                <a:solidFill>
                  <a:srgbClr val="003300"/>
                </a:solidFill>
                <a:latin typeface="+mj-lt"/>
                <a:ea typeface="+mj-ea"/>
                <a:cs typeface="+mj-cs"/>
              </a:defRPr>
            </a:lvl1pPr>
          </a:lstStyle>
          <a:p>
            <a:r>
              <a:rPr lang="en-US" altLang="en-US" dirty="0"/>
              <a:t>JMS integration framework</a:t>
            </a:r>
            <a:endParaRPr lang="en-IN" dirty="0"/>
          </a:p>
        </p:txBody>
      </p:sp>
    </p:spTree>
    <p:extLst>
      <p:ext uri="{BB962C8B-B14F-4D97-AF65-F5344CB8AC3E}">
        <p14:creationId xmlns:p14="http://schemas.microsoft.com/office/powerpoint/2010/main" val="1536762319"/>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5855" y="181422"/>
            <a:ext cx="6264696" cy="369332"/>
          </a:xfrm>
          <a:prstGeom prst="rect">
            <a:avLst/>
          </a:prstGeom>
          <a:noFill/>
        </p:spPr>
        <p:txBody>
          <a:bodyPr wrap="square" rtlCol="0">
            <a:spAutoFit/>
          </a:bodyPr>
          <a:lstStyle/>
          <a:p>
            <a:endParaRPr lang="en-IN" dirty="0"/>
          </a:p>
        </p:txBody>
      </p:sp>
      <p:sp>
        <p:nvSpPr>
          <p:cNvPr id="3" name="TextBox 2"/>
          <p:cNvSpPr txBox="1"/>
          <p:nvPr/>
        </p:nvSpPr>
        <p:spPr>
          <a:xfrm>
            <a:off x="-108520" y="32262"/>
            <a:ext cx="9252520" cy="667652"/>
          </a:xfrm>
          <a:prstGeom prst="rect">
            <a:avLst/>
          </a:prstGeom>
          <a:ln/>
        </p:spPr>
        <p:txBody>
          <a:bodyPr vert="horz" lIns="91440" tIns="45720" rIns="91440" bIns="45720" rtlCol="0" anchor="ctr" anchorCtr="0">
            <a:normAutofit fontScale="90000" lnSpcReduction="10000"/>
          </a:bodyPr>
          <a:lstStyle>
            <a:defPPr>
              <a:defRPr lang="en-US"/>
            </a:defPPr>
            <a:lvl1pPr algn="ctr">
              <a:lnSpc>
                <a:spcPct val="101000"/>
              </a:lnSpc>
              <a:spcBef>
                <a:spcPct val="0"/>
              </a:spcBef>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sz="4400" b="1" cap="small">
                <a:solidFill>
                  <a:srgbClr val="003300"/>
                </a:solidFill>
                <a:latin typeface="+mj-lt"/>
                <a:ea typeface="+mj-ea"/>
                <a:cs typeface="+mj-cs"/>
              </a:defRPr>
            </a:lvl1pPr>
          </a:lstStyle>
          <a:p>
            <a:r>
              <a:rPr lang="en-US" altLang="en-US" dirty="0"/>
              <a:t>JMS integration framework</a:t>
            </a:r>
            <a:endParaRPr lang="en-IN"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231" t="5784" r="1298" b="10346"/>
          <a:stretch/>
        </p:blipFill>
        <p:spPr bwMode="auto">
          <a:xfrm>
            <a:off x="809253" y="729258"/>
            <a:ext cx="8334375"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0280" y="2427734"/>
            <a:ext cx="6640152" cy="469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2758" y="2896741"/>
            <a:ext cx="3648954" cy="535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842231" y="3638341"/>
            <a:ext cx="8358633" cy="1200329"/>
          </a:xfrm>
          <a:prstGeom prst="rect">
            <a:avLst/>
          </a:prstGeom>
        </p:spPr>
        <p:txBody>
          <a:bodyPr wrap="square">
            <a:spAutoFit/>
          </a:bodyPr>
          <a:lstStyle/>
          <a:p>
            <a:endParaRPr lang="en-IN" dirty="0" smtClean="0"/>
          </a:p>
          <a:p>
            <a:r>
              <a:rPr lang="en-IN" dirty="0">
                <a:hlinkClick r:id="rId6"/>
              </a:rPr>
              <a:t>http://www.apache.org/dyn/closer.cgi?path=/</a:t>
            </a:r>
            <a:r>
              <a:rPr lang="en-IN" dirty="0" smtClean="0">
                <a:hlinkClick r:id="rId6"/>
              </a:rPr>
              <a:t>activemq/apache-activemq/5.4.3/apache-activemq-5.4.3-bin.zip</a:t>
            </a:r>
            <a:endParaRPr lang="en-IN" dirty="0" smtClean="0"/>
          </a:p>
          <a:p>
            <a:endParaRPr lang="en-IN" dirty="0"/>
          </a:p>
        </p:txBody>
      </p:sp>
    </p:spTree>
    <p:extLst>
      <p:ext uri="{BB962C8B-B14F-4D97-AF65-F5344CB8AC3E}">
        <p14:creationId xmlns:p14="http://schemas.microsoft.com/office/powerpoint/2010/main" val="2918981115"/>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8520" y="0"/>
            <a:ext cx="9252520" cy="754245"/>
          </a:xfrm>
          <a:prstGeom prst="rect">
            <a:avLst/>
          </a:prstGeom>
          <a:ln/>
        </p:spPr>
        <p:txBody>
          <a:bodyPr vert="horz" lIns="91440" tIns="45720" rIns="91440" bIns="45720" rtlCol="0" anchor="ctr" anchorCtr="0">
            <a:normAutofit fontScale="97500"/>
          </a:bodyPr>
          <a:lstStyle>
            <a:defPPr>
              <a:defRPr lang="en-US"/>
            </a:defPPr>
            <a:lvl1pPr algn="ctr">
              <a:lnSpc>
                <a:spcPct val="101000"/>
              </a:lnSpc>
              <a:spcBef>
                <a:spcPct val="0"/>
              </a:spcBef>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defRPr sz="4400" b="1" cap="small">
                <a:solidFill>
                  <a:srgbClr val="003300"/>
                </a:solidFill>
                <a:latin typeface="+mj-lt"/>
                <a:ea typeface="+mj-ea"/>
                <a:cs typeface="+mj-cs"/>
              </a:defRPr>
            </a:lvl1pPr>
          </a:lstStyle>
          <a:p>
            <a:r>
              <a:rPr lang="en-IN" dirty="0"/>
              <a:t>DEMO</a:t>
            </a:r>
          </a:p>
        </p:txBody>
      </p:sp>
      <p:sp>
        <p:nvSpPr>
          <p:cNvPr id="4" name="Rectangle 3"/>
          <p:cNvSpPr/>
          <p:nvPr/>
        </p:nvSpPr>
        <p:spPr>
          <a:xfrm>
            <a:off x="611560" y="2002651"/>
            <a:ext cx="8237191" cy="2585323"/>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Core-JMS-Asynchronous</a:t>
            </a:r>
          </a:p>
          <a:p>
            <a:pPr algn="ctr"/>
            <a:r>
              <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Spring-JMS0-SendOnly</a:t>
            </a:r>
          </a:p>
          <a:p>
            <a:pPr algn="ctr"/>
            <a:r>
              <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Spring-JMS-CHAT</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9" name="Rectangle 8"/>
          <p:cNvSpPr/>
          <p:nvPr/>
        </p:nvSpPr>
        <p:spPr>
          <a:xfrm>
            <a:off x="1165759" y="1131590"/>
            <a:ext cx="7128792" cy="830997"/>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8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Active MQ Demo</a:t>
            </a:r>
            <a:endParaRPr lang="en-US" sz="4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527553920"/>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683568" y="385088"/>
            <a:ext cx="8352927" cy="4699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285" tIns="20631"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rgbClr val="000000"/>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00000"/>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mj-lt"/>
                <a:cs typeface="Arial" pitchFamily="34" charset="0"/>
              </a:rPr>
              <a:t>Messaging products are inherently asynchronous: There is no fundamental timing dependency between the production and the consumption of a message. However, the JMS specification uses this term in a more precise sense. Messages can be consumed in either of two ways: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mj-lt"/>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smtClean="0">
                <a:ln>
                  <a:noFill/>
                </a:ln>
                <a:solidFill>
                  <a:srgbClr val="000000"/>
                </a:solidFill>
                <a:effectLst/>
                <a:latin typeface="+mj-lt"/>
                <a:cs typeface="Arial" pitchFamily="34" charset="0"/>
              </a:rPr>
              <a:t>Synchronously</a:t>
            </a:r>
            <a:r>
              <a:rPr kumimoji="0" lang="en-US" altLang="en-US" b="0" i="0" u="none" strike="noStrike" cap="none" normalizeH="0" baseline="0" dirty="0" smtClean="0">
                <a:ln>
                  <a:noFill/>
                </a:ln>
                <a:solidFill>
                  <a:srgbClr val="000000"/>
                </a:solidFill>
                <a:effectLst/>
                <a:latin typeface="+mj-lt"/>
                <a:cs typeface="Arial" pitchFamily="34" charset="0"/>
              </a:rPr>
              <a:t>: A subscriber or a receiver explicitly fetches the message from the destination by calling the </a:t>
            </a:r>
            <a:r>
              <a:rPr kumimoji="0" lang="en-US" altLang="en-US" sz="2000" b="0" i="0" u="none" strike="noStrike" cap="none" normalizeH="0" baseline="0" dirty="0" smtClean="0">
                <a:ln>
                  <a:noFill/>
                </a:ln>
                <a:solidFill>
                  <a:srgbClr val="000000"/>
                </a:solidFill>
                <a:effectLst/>
                <a:latin typeface="+mj-lt"/>
                <a:cs typeface="Arial" pitchFamily="34" charset="0"/>
              </a:rPr>
              <a:t>receive</a:t>
            </a:r>
            <a:r>
              <a:rPr kumimoji="0" lang="en-US" altLang="en-US" b="0" i="0" u="none" strike="noStrike" cap="none" normalizeH="0" baseline="0" dirty="0" smtClean="0">
                <a:ln>
                  <a:noFill/>
                </a:ln>
                <a:solidFill>
                  <a:srgbClr val="000000"/>
                </a:solidFill>
                <a:effectLst/>
                <a:latin typeface="+mj-lt"/>
                <a:cs typeface="Arial" pitchFamily="34" charset="0"/>
              </a:rPr>
              <a:t> method. The </a:t>
            </a:r>
            <a:r>
              <a:rPr kumimoji="0" lang="en-US" altLang="en-US" sz="2000" b="0" i="0" u="none" strike="noStrike" cap="none" normalizeH="0" baseline="0" dirty="0" smtClean="0">
                <a:ln>
                  <a:noFill/>
                </a:ln>
                <a:solidFill>
                  <a:srgbClr val="000000"/>
                </a:solidFill>
                <a:effectLst/>
                <a:latin typeface="+mj-lt"/>
                <a:cs typeface="Arial" pitchFamily="34" charset="0"/>
              </a:rPr>
              <a:t>receive</a:t>
            </a:r>
            <a:r>
              <a:rPr kumimoji="0" lang="en-US" altLang="en-US" b="0" i="0" u="none" strike="noStrike" cap="none" normalizeH="0" baseline="0" dirty="0" smtClean="0">
                <a:ln>
                  <a:noFill/>
                </a:ln>
                <a:solidFill>
                  <a:srgbClr val="000000"/>
                </a:solidFill>
                <a:effectLst/>
                <a:latin typeface="+mj-lt"/>
                <a:cs typeface="Arial" pitchFamily="34" charset="0"/>
              </a:rPr>
              <a:t> method can block until a message arrives or can time out if a message does not arrive within a specified time limit.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smtClean="0">
              <a:ln>
                <a:noFill/>
              </a:ln>
              <a:solidFill>
                <a:srgbClr val="000000"/>
              </a:solidFill>
              <a:effectLst/>
              <a:latin typeface="+mj-lt"/>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smtClean="0">
                <a:ln>
                  <a:noFill/>
                </a:ln>
                <a:solidFill>
                  <a:srgbClr val="000000"/>
                </a:solidFill>
                <a:effectLst/>
                <a:latin typeface="+mj-lt"/>
                <a:cs typeface="Arial" pitchFamily="34" charset="0"/>
              </a:rPr>
              <a:t>Asynchronously</a:t>
            </a:r>
            <a:r>
              <a:rPr kumimoji="0" lang="en-US" altLang="en-US" b="0" i="0" u="none" strike="noStrike" cap="none" normalizeH="0" baseline="0" dirty="0" smtClean="0">
                <a:ln>
                  <a:noFill/>
                </a:ln>
                <a:solidFill>
                  <a:srgbClr val="000000"/>
                </a:solidFill>
                <a:effectLst/>
                <a:latin typeface="+mj-lt"/>
                <a:cs typeface="Arial" pitchFamily="34" charset="0"/>
              </a:rPr>
              <a:t>: A client can register a </a:t>
            </a:r>
            <a:r>
              <a:rPr kumimoji="0" lang="en-US" altLang="en-US" b="1" i="0" u="none" strike="noStrike" cap="none" normalizeH="0" baseline="0" dirty="0" smtClean="0">
                <a:ln>
                  <a:noFill/>
                </a:ln>
                <a:solidFill>
                  <a:srgbClr val="000000"/>
                </a:solidFill>
                <a:effectLst/>
                <a:latin typeface="+mj-lt"/>
                <a:cs typeface="Arial" pitchFamily="34" charset="0"/>
              </a:rPr>
              <a:t>message listener</a:t>
            </a:r>
            <a:r>
              <a:rPr kumimoji="0" lang="en-US" altLang="en-US" b="0" i="0" u="none" strike="noStrike" cap="none" normalizeH="0" baseline="0" dirty="0" smtClean="0">
                <a:ln>
                  <a:noFill/>
                </a:ln>
                <a:solidFill>
                  <a:srgbClr val="000000"/>
                </a:solidFill>
                <a:effectLst/>
                <a:latin typeface="+mj-lt"/>
                <a:cs typeface="Arial" pitchFamily="34" charset="0"/>
              </a:rPr>
              <a:t> with a consumer. A message listener is similar to an event listener. Whenever a message arrives at the destination, the JMS provider delivers the message by calling the listener’s </a:t>
            </a:r>
            <a:r>
              <a:rPr kumimoji="0" lang="en-US" altLang="en-US" sz="2000" b="0" i="0" u="none" strike="noStrike" cap="none" normalizeH="0" baseline="0" dirty="0" smtClean="0">
                <a:ln>
                  <a:noFill/>
                </a:ln>
                <a:solidFill>
                  <a:srgbClr val="000000"/>
                </a:solidFill>
                <a:effectLst/>
                <a:latin typeface="+mj-lt"/>
                <a:cs typeface="Arial" pitchFamily="34" charset="0"/>
              </a:rPr>
              <a:t>onMessage()</a:t>
            </a:r>
            <a:r>
              <a:rPr kumimoji="0" lang="en-US" altLang="en-US" b="0" i="0" u="none" strike="noStrike" cap="none" normalizeH="0" baseline="0" dirty="0" smtClean="0">
                <a:ln>
                  <a:noFill/>
                </a:ln>
                <a:solidFill>
                  <a:srgbClr val="000000"/>
                </a:solidFill>
                <a:effectLst/>
                <a:latin typeface="+mj-lt"/>
                <a:cs typeface="Arial" pitchFamily="34" charset="0"/>
              </a:rPr>
              <a:t> method, which acts on the contents of the message.</a:t>
            </a:r>
          </a:p>
          <a:p>
            <a:pPr lvl="0" eaLnBrk="0" hangingPunct="0"/>
            <a:r>
              <a:rPr lang="en-IN" sz="1200" i="1" dirty="0"/>
              <a:t>While JMS is typically associated with asynchronous processing, it is possible to consume messages synchronously.</a:t>
            </a:r>
            <a:endParaRPr kumimoji="0" lang="en-US" altLang="en-US" sz="1200" b="0" i="1" u="none" strike="noStrike" cap="none" normalizeH="0" baseline="0" dirty="0" smtClean="0">
              <a:ln>
                <a:noFill/>
              </a:ln>
              <a:solidFill>
                <a:schemeClr val="tx1"/>
              </a:solidFill>
              <a:effectLst/>
              <a:latin typeface="+mj-lt"/>
            </a:endParaRPr>
          </a:p>
        </p:txBody>
      </p:sp>
      <p:sp>
        <p:nvSpPr>
          <p:cNvPr id="3" name="Rectangle 1"/>
          <p:cNvSpPr>
            <a:spLocks noChangeArrowheads="1"/>
          </p:cNvSpPr>
          <p:nvPr/>
        </p:nvSpPr>
        <p:spPr bwMode="auto">
          <a:xfrm>
            <a:off x="-108520" y="0"/>
            <a:ext cx="9252520" cy="68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285" tIns="20631"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4300" b="1" cap="small" dirty="0">
                <a:solidFill>
                  <a:srgbClr val="003300"/>
                </a:solidFill>
                <a:latin typeface="+mj-lt"/>
                <a:ea typeface="+mj-ea"/>
                <a:cs typeface="+mj-cs"/>
              </a:rPr>
              <a:t>Message</a:t>
            </a:r>
            <a:r>
              <a:rPr kumimoji="0" lang="en-US" altLang="en-US" sz="2000" b="1" i="0" u="none" strike="noStrike" cap="none" normalizeH="0" baseline="0" dirty="0" smtClean="0">
                <a:ln>
                  <a:noFill/>
                </a:ln>
                <a:solidFill>
                  <a:srgbClr val="000000"/>
                </a:solidFill>
                <a:effectLst/>
                <a:latin typeface="+mj-lt"/>
                <a:cs typeface="Arial" pitchFamily="34" charset="0"/>
              </a:rPr>
              <a:t> </a:t>
            </a:r>
            <a:r>
              <a:rPr lang="en-US" altLang="en-US" sz="4300" b="1" cap="small" dirty="0" smtClean="0">
                <a:solidFill>
                  <a:srgbClr val="003300"/>
                </a:solidFill>
                <a:latin typeface="+mj-lt"/>
                <a:ea typeface="+mj-ea"/>
                <a:cs typeface="+mj-cs"/>
              </a:rPr>
              <a:t>Consumption</a:t>
            </a:r>
            <a:endParaRPr lang="en-US" altLang="en-US" sz="4300" b="1" cap="small" dirty="0">
              <a:solidFill>
                <a:srgbClr val="003300"/>
              </a:solidFill>
              <a:latin typeface="+mj-lt"/>
              <a:ea typeface="+mj-ea"/>
              <a:cs typeface="+mj-cs"/>
            </a:endParaRPr>
          </a:p>
        </p:txBody>
      </p:sp>
    </p:spTree>
    <p:extLst>
      <p:ext uri="{BB962C8B-B14F-4D97-AF65-F5344CB8AC3E}">
        <p14:creationId xmlns:p14="http://schemas.microsoft.com/office/powerpoint/2010/main" val="1421951401"/>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docs.oracle.com/javaee/5/tutorial/doc/figures/jms-architectur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83518"/>
            <a:ext cx="3432380" cy="1872208"/>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docs.oracle.com/javaee/5/tutorial/doc/figures/jms-multiSer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992" y="339502"/>
            <a:ext cx="4767425" cy="3168352"/>
          </a:xfrm>
          <a:prstGeom prst="rect">
            <a:avLst/>
          </a:prstGeom>
          <a:noFill/>
          <a:extLst>
            <a:ext uri="{909E8E84-426E-40DD-AFC4-6F175D3DCCD1}">
              <a14:hiddenFill xmlns:a14="http://schemas.microsoft.com/office/drawing/2010/main">
                <a:solidFill>
                  <a:srgbClr val="FFFFFF"/>
                </a:solidFill>
              </a14:hiddenFill>
            </a:ext>
          </a:extLst>
        </p:spPr>
      </p:pic>
      <p:pic>
        <p:nvPicPr>
          <p:cNvPr id="20482" name="Picture 2" descr="http://docs.oracle.com/javaee/5/tutorial/doc/figures/jmsj2ee-consumeRemote.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407" y="3363838"/>
            <a:ext cx="4600575" cy="1638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p:cNvSpPr>
            <a:spLocks noChangeArrowheads="1"/>
          </p:cNvSpPr>
          <p:nvPr/>
        </p:nvSpPr>
        <p:spPr bwMode="auto">
          <a:xfrm>
            <a:off x="-108520" y="-104775"/>
            <a:ext cx="9252520" cy="57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285" tIns="20631"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3600" b="1" cap="small" dirty="0" smtClean="0">
                <a:solidFill>
                  <a:srgbClr val="003300"/>
                </a:solidFill>
                <a:latin typeface="+mj-lt"/>
                <a:ea typeface="+mj-ea"/>
                <a:cs typeface="+mj-cs"/>
              </a:rPr>
              <a:t>JNDI</a:t>
            </a:r>
            <a:endParaRPr lang="en-US" altLang="en-US" sz="3600" b="1" cap="small" dirty="0">
              <a:solidFill>
                <a:srgbClr val="003300"/>
              </a:solidFill>
              <a:latin typeface="+mj-lt"/>
              <a:ea typeface="+mj-ea"/>
              <a:cs typeface="+mj-cs"/>
            </a:endParaRPr>
          </a:p>
        </p:txBody>
      </p:sp>
    </p:spTree>
    <p:extLst>
      <p:ext uri="{BB962C8B-B14F-4D97-AF65-F5344CB8AC3E}">
        <p14:creationId xmlns:p14="http://schemas.microsoft.com/office/powerpoint/2010/main" val="1660361776"/>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docs.oracle.com/javaee/5/tutorial/doc/figures/jms-architectur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83518"/>
            <a:ext cx="3432380" cy="1872208"/>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docs.oracle.com/javaee/5/tutorial/doc/figures/jms-multiSer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992" y="339502"/>
            <a:ext cx="4767425" cy="3168352"/>
          </a:xfrm>
          <a:prstGeom prst="rect">
            <a:avLst/>
          </a:prstGeom>
          <a:noFill/>
          <a:extLst>
            <a:ext uri="{909E8E84-426E-40DD-AFC4-6F175D3DCCD1}">
              <a14:hiddenFill xmlns:a14="http://schemas.microsoft.com/office/drawing/2010/main">
                <a:solidFill>
                  <a:srgbClr val="FFFFFF"/>
                </a:solidFill>
              </a14:hiddenFill>
            </a:ext>
          </a:extLst>
        </p:spPr>
      </p:pic>
      <p:pic>
        <p:nvPicPr>
          <p:cNvPr id="20482" name="Picture 2" descr="http://docs.oracle.com/javaee/5/tutorial/doc/figures/jmsj2ee-consumeRemote.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407" y="3363838"/>
            <a:ext cx="4600575" cy="1638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p:cNvSpPr>
            <a:spLocks noChangeArrowheads="1"/>
          </p:cNvSpPr>
          <p:nvPr/>
        </p:nvSpPr>
        <p:spPr bwMode="auto">
          <a:xfrm>
            <a:off x="-108520" y="-104775"/>
            <a:ext cx="9252520" cy="57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285" tIns="20631"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3600" b="1" cap="small" dirty="0" smtClean="0">
                <a:solidFill>
                  <a:srgbClr val="003300"/>
                </a:solidFill>
                <a:latin typeface="+mj-lt"/>
                <a:ea typeface="+mj-ea"/>
                <a:cs typeface="+mj-cs"/>
              </a:rPr>
              <a:t>JNDI</a:t>
            </a:r>
            <a:endParaRPr lang="en-US" altLang="en-US" sz="3600" b="1" cap="small" dirty="0">
              <a:solidFill>
                <a:srgbClr val="003300"/>
              </a:solidFill>
              <a:latin typeface="+mj-lt"/>
              <a:ea typeface="+mj-ea"/>
              <a:cs typeface="+mj-cs"/>
            </a:endParaRPr>
          </a:p>
        </p:txBody>
      </p:sp>
    </p:spTree>
    <p:extLst>
      <p:ext uri="{BB962C8B-B14F-4D97-AF65-F5344CB8AC3E}">
        <p14:creationId xmlns:p14="http://schemas.microsoft.com/office/powerpoint/2010/main" val="3389513948"/>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docs.oracle.com/javaee/5/tutorial/doc/figures/jms-architectur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83518"/>
            <a:ext cx="3432380" cy="1872208"/>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docs.oracle.com/javaee/5/tutorial/doc/figures/jms-multiSer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992" y="339502"/>
            <a:ext cx="4767425" cy="3168352"/>
          </a:xfrm>
          <a:prstGeom prst="rect">
            <a:avLst/>
          </a:prstGeom>
          <a:noFill/>
          <a:extLst>
            <a:ext uri="{909E8E84-426E-40DD-AFC4-6F175D3DCCD1}">
              <a14:hiddenFill xmlns:a14="http://schemas.microsoft.com/office/drawing/2010/main">
                <a:solidFill>
                  <a:srgbClr val="FFFFFF"/>
                </a:solidFill>
              </a14:hiddenFill>
            </a:ext>
          </a:extLst>
        </p:spPr>
      </p:pic>
      <p:pic>
        <p:nvPicPr>
          <p:cNvPr id="20482" name="Picture 2" descr="http://docs.oracle.com/javaee/5/tutorial/doc/figures/jmsj2ee-consumeRemote.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407" y="3363838"/>
            <a:ext cx="4600575" cy="1638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p:cNvSpPr>
            <a:spLocks noChangeArrowheads="1"/>
          </p:cNvSpPr>
          <p:nvPr/>
        </p:nvSpPr>
        <p:spPr bwMode="auto">
          <a:xfrm>
            <a:off x="-108520" y="-104775"/>
            <a:ext cx="9252520" cy="57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285" tIns="20631"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3600" b="1" cap="small" dirty="0" smtClean="0">
                <a:solidFill>
                  <a:srgbClr val="003300"/>
                </a:solidFill>
                <a:latin typeface="+mj-lt"/>
                <a:ea typeface="+mj-ea"/>
                <a:cs typeface="+mj-cs"/>
              </a:rPr>
              <a:t>JNDI</a:t>
            </a:r>
            <a:endParaRPr lang="en-US" altLang="en-US" sz="3600" b="1" cap="small" dirty="0">
              <a:solidFill>
                <a:srgbClr val="003300"/>
              </a:solidFill>
              <a:latin typeface="+mj-lt"/>
              <a:ea typeface="+mj-ea"/>
              <a:cs typeface="+mj-cs"/>
            </a:endParaRPr>
          </a:p>
        </p:txBody>
      </p:sp>
    </p:spTree>
    <p:extLst>
      <p:ext uri="{BB962C8B-B14F-4D97-AF65-F5344CB8AC3E}">
        <p14:creationId xmlns:p14="http://schemas.microsoft.com/office/powerpoint/2010/main" val="3389513948"/>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568" y="681351"/>
            <a:ext cx="8208912" cy="4247317"/>
          </a:xfrm>
          <a:prstGeom prst="rect">
            <a:avLst/>
          </a:prstGeom>
        </p:spPr>
        <p:txBody>
          <a:bodyPr wrap="square">
            <a:spAutoFit/>
          </a:bodyPr>
          <a:lstStyle/>
          <a:p>
            <a:pPr fontAlgn="ctr"/>
            <a:r>
              <a:rPr lang="en-IN" b="1" dirty="0">
                <a:latin typeface="inherit"/>
              </a:rPr>
              <a:t>What is </a:t>
            </a:r>
            <a:r>
              <a:rPr lang="en-IN" b="1" dirty="0" smtClean="0">
                <a:latin typeface="inherit"/>
              </a:rPr>
              <a:t>Message?</a:t>
            </a:r>
          </a:p>
          <a:p>
            <a:pPr fontAlgn="ctr"/>
            <a:endParaRPr lang="en-US" b="1" dirty="0">
              <a:latin typeface="inherit"/>
            </a:endParaRPr>
          </a:p>
          <a:p>
            <a:pPr fontAlgn="ctr"/>
            <a:r>
              <a:rPr lang="en-IN" dirty="0">
                <a:latin typeface="inherit"/>
              </a:rPr>
              <a:t>A message has been described in various ways by different specification. However it is an entity of the communication. It is bytes of data that is meaningful between the applications which use it. Messages are used to transfer information from one application to other ones which may or may not run in same platforms.</a:t>
            </a:r>
          </a:p>
          <a:p>
            <a:pPr fontAlgn="ctr"/>
            <a:endParaRPr lang="en-US" dirty="0" smtClean="0">
              <a:latin typeface="inherit"/>
            </a:endParaRPr>
          </a:p>
          <a:p>
            <a:pPr fontAlgn="ctr"/>
            <a:r>
              <a:rPr lang="en-IN" b="1" dirty="0">
                <a:latin typeface="inherit"/>
              </a:rPr>
              <a:t>What is Messaging</a:t>
            </a:r>
            <a:r>
              <a:rPr lang="en-IN" b="1" dirty="0" smtClean="0">
                <a:latin typeface="inherit"/>
              </a:rPr>
              <a:t>?</a:t>
            </a:r>
            <a:endParaRPr lang="en-IN" dirty="0" smtClean="0">
              <a:latin typeface="inherit"/>
            </a:endParaRPr>
          </a:p>
          <a:p>
            <a:pPr fontAlgn="ctr"/>
            <a:r>
              <a:rPr lang="en-IN" dirty="0" smtClean="0">
                <a:latin typeface="inherit"/>
              </a:rPr>
              <a:t>Messaging </a:t>
            </a:r>
            <a:r>
              <a:rPr lang="en-IN" dirty="0">
                <a:latin typeface="inherit"/>
              </a:rPr>
              <a:t>is communication between system components or different applications (in a distributed environment) which are loosely coupled </a:t>
            </a:r>
            <a:r>
              <a:rPr lang="en-IN" b="1" dirty="0">
                <a:latin typeface="inherit"/>
              </a:rPr>
              <a:t>unlike</a:t>
            </a:r>
            <a:r>
              <a:rPr lang="en-IN" dirty="0">
                <a:latin typeface="inherit"/>
              </a:rPr>
              <a:t> its peers like TCP sockets, CORBA or RMI. </a:t>
            </a:r>
            <a:endParaRPr lang="en-IN" dirty="0" smtClean="0">
              <a:latin typeface="inherit"/>
            </a:endParaRPr>
          </a:p>
          <a:p>
            <a:pPr fontAlgn="ctr"/>
            <a:r>
              <a:rPr lang="en-IN" b="1" dirty="0" smtClean="0">
                <a:latin typeface="inherit"/>
              </a:rPr>
              <a:t>Advantage </a:t>
            </a:r>
            <a:r>
              <a:rPr lang="en-IN" b="1" dirty="0">
                <a:latin typeface="inherit"/>
              </a:rPr>
              <a:t>of </a:t>
            </a:r>
            <a:r>
              <a:rPr lang="en-IN" b="1" dirty="0" smtClean="0">
                <a:latin typeface="inherit"/>
              </a:rPr>
              <a:t>messaging : </a:t>
            </a:r>
            <a:r>
              <a:rPr lang="en-IN" dirty="0" smtClean="0">
                <a:latin typeface="inherit"/>
              </a:rPr>
              <a:t>The </a:t>
            </a:r>
            <a:r>
              <a:rPr lang="en-IN" dirty="0">
                <a:latin typeface="inherit"/>
              </a:rPr>
              <a:t>advantages of </a:t>
            </a:r>
            <a:r>
              <a:rPr lang="en-IN" dirty="0" smtClean="0">
                <a:latin typeface="inherit"/>
              </a:rPr>
              <a:t>java messaging </a:t>
            </a:r>
            <a:r>
              <a:rPr lang="en-IN" dirty="0">
                <a:latin typeface="inherit"/>
              </a:rPr>
              <a:t>include the ability to integrate different platforms, reduce system bottlenecks, increase scalability and reliability of message delivery</a:t>
            </a:r>
            <a:r>
              <a:rPr lang="en-IN" dirty="0" smtClean="0">
                <a:latin typeface="inherit"/>
              </a:rPr>
              <a:t>.</a:t>
            </a:r>
            <a:endParaRPr lang="en-IN" dirty="0">
              <a:latin typeface="inherit"/>
            </a:endParaRPr>
          </a:p>
        </p:txBody>
      </p:sp>
      <p:sp>
        <p:nvSpPr>
          <p:cNvPr id="7169" name="Rectangle 1"/>
          <p:cNvSpPr>
            <a:spLocks noGrp="1" noChangeArrowheads="1"/>
          </p:cNvSpPr>
          <p:nvPr>
            <p:ph type="title"/>
          </p:nvPr>
        </p:nvSpPr>
        <p:spPr>
          <a:xfrm>
            <a:off x="-36512" y="0"/>
            <a:ext cx="9180512" cy="627534"/>
          </a:xfrm>
          <a:ln/>
        </p:spPr>
        <p:txBody>
          <a:bodyPr vert="horz" lIns="91440" tIns="45720" rIns="91440" bIns="45720" rtlCol="0" anchor="ctr" anchorCtr="0">
            <a:normAutofit fontScale="90000"/>
          </a:bodyPr>
          <a:lstStyle/>
          <a:p>
            <a:pPr algn="ctr">
              <a:lnSpc>
                <a:spcPct val="101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b="1" cap="small" dirty="0">
                <a:solidFill>
                  <a:srgbClr val="003300"/>
                </a:solidFill>
              </a:rPr>
              <a:t>What is </a:t>
            </a:r>
            <a:r>
              <a:rPr lang="en-US" b="1" cap="small" dirty="0" smtClean="0">
                <a:solidFill>
                  <a:srgbClr val="003300"/>
                </a:solidFill>
              </a:rPr>
              <a:t>Message and Messaging?</a:t>
            </a:r>
            <a:endParaRPr lang="pl-PL" b="1" cap="small" dirty="0">
              <a:solidFill>
                <a:srgbClr val="003300"/>
              </a:solidFill>
            </a:endParaRPr>
          </a:p>
        </p:txBody>
      </p:sp>
      <p:pic>
        <p:nvPicPr>
          <p:cNvPr id="1028" name="Picture 4" descr="http://khongthe.com/wallpapers/abstract/the-message-233530.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4549"/>
          <a:stretch/>
        </p:blipFill>
        <p:spPr bwMode="auto">
          <a:xfrm>
            <a:off x="8388423" y="562638"/>
            <a:ext cx="504057" cy="693138"/>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Ekraam\AppData\Local\Microsoft\Windows\Temporary Internet Files\Content.IE5\EVB8YBIK\MC900413668[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6119" y="2472469"/>
            <a:ext cx="788633" cy="836662"/>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Ekraam\AppData\Local\Microsoft\Windows\Temporary Internet Files\Content.IE5\PZLZTHG0\MC900441405[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90391" y="2440478"/>
            <a:ext cx="657326" cy="82969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encrypted-tbn2.gstatic.com/images?q=tbn:ANd9GcT6sdkCrcf7ikJZi77ojz5VnKd2fRwVdw87wnQkGqZqdlBDSPB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37780" y="641400"/>
            <a:ext cx="812780" cy="601022"/>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Using Tv Remote Control Stock Photography - Image: 22648162"/>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018" t="4855" r="19076" b="17637"/>
          <a:stretch/>
        </p:blipFill>
        <p:spPr bwMode="auto">
          <a:xfrm>
            <a:off x="5950560" y="2542653"/>
            <a:ext cx="875832" cy="59694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C:\Users\Ekraam\AppData\Local\Microsoft\Windows\Temporary Internet Files\Content.IE5\S58PEI5S\MC900299157[1].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95424" y="2457238"/>
            <a:ext cx="632346" cy="67931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descr="XL IQ Routes Edition2"/>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807"/>
          <a:stretch/>
        </p:blipFill>
        <p:spPr bwMode="auto">
          <a:xfrm flipH="1">
            <a:off x="6144483" y="610820"/>
            <a:ext cx="875788" cy="59677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http://www.veryhappypig.com/blog/postman.gif"/>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6448" r="11180"/>
          <a:stretch/>
        </p:blipFill>
        <p:spPr bwMode="auto">
          <a:xfrm>
            <a:off x="7920878" y="2328134"/>
            <a:ext cx="971602" cy="93751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businessproductivity.com/wp-content/uploads/2011/11/052-Images-Trends-in-Instant-Messaging.jpg-.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46887" y="530397"/>
            <a:ext cx="1021335" cy="84636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Best cross-platform messaging apps every iPhone owner should know about!"/>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21477" t="25372" r="14669" b="18503"/>
          <a:stretch/>
        </p:blipFill>
        <p:spPr bwMode="auto">
          <a:xfrm>
            <a:off x="7190391" y="568249"/>
            <a:ext cx="1062842" cy="700645"/>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https://encrypted-tbn2.gstatic.com/images?q=tbn:ANd9GcQ5FaT9eKIy9K1IRNuqcp1j7zHxulteu9Xthzm-ZNCRVzuMJJU35A"/>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6902" t="10688" r="5012" b="11040"/>
          <a:stretch/>
        </p:blipFill>
        <p:spPr bwMode="auto">
          <a:xfrm>
            <a:off x="8161622" y="1563638"/>
            <a:ext cx="957658" cy="602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7290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docs.oracle.com/javaee/5/tutorial/doc/figures/jms-architectur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83518"/>
            <a:ext cx="3432380" cy="1872208"/>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docs.oracle.com/javaee/5/tutorial/doc/figures/jms-multiSer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992" y="339502"/>
            <a:ext cx="4767425" cy="3168352"/>
          </a:xfrm>
          <a:prstGeom prst="rect">
            <a:avLst/>
          </a:prstGeom>
          <a:noFill/>
          <a:extLst>
            <a:ext uri="{909E8E84-426E-40DD-AFC4-6F175D3DCCD1}">
              <a14:hiddenFill xmlns:a14="http://schemas.microsoft.com/office/drawing/2010/main">
                <a:solidFill>
                  <a:srgbClr val="FFFFFF"/>
                </a:solidFill>
              </a14:hiddenFill>
            </a:ext>
          </a:extLst>
        </p:spPr>
      </p:pic>
      <p:pic>
        <p:nvPicPr>
          <p:cNvPr id="20482" name="Picture 2" descr="http://docs.oracle.com/javaee/5/tutorial/doc/figures/jmsj2ee-consumeRemote.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407" y="3363838"/>
            <a:ext cx="4600575" cy="1638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p:cNvSpPr>
            <a:spLocks noChangeArrowheads="1"/>
          </p:cNvSpPr>
          <p:nvPr/>
        </p:nvSpPr>
        <p:spPr bwMode="auto">
          <a:xfrm>
            <a:off x="-108520" y="-104775"/>
            <a:ext cx="9252520" cy="57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285" tIns="20631"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3600" b="1" cap="small" dirty="0" smtClean="0">
                <a:solidFill>
                  <a:srgbClr val="003300"/>
                </a:solidFill>
                <a:latin typeface="+mj-lt"/>
                <a:ea typeface="+mj-ea"/>
                <a:cs typeface="+mj-cs"/>
              </a:rPr>
              <a:t>JNDI</a:t>
            </a:r>
            <a:endParaRPr lang="en-US" altLang="en-US" sz="3600" b="1" cap="small" dirty="0">
              <a:solidFill>
                <a:srgbClr val="003300"/>
              </a:solidFill>
              <a:latin typeface="+mj-lt"/>
              <a:ea typeface="+mj-ea"/>
              <a:cs typeface="+mj-cs"/>
            </a:endParaRPr>
          </a:p>
        </p:txBody>
      </p:sp>
    </p:spTree>
    <p:extLst>
      <p:ext uri="{BB962C8B-B14F-4D97-AF65-F5344CB8AC3E}">
        <p14:creationId xmlns:p14="http://schemas.microsoft.com/office/powerpoint/2010/main" val="3389513948"/>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0" y="0"/>
            <a:ext cx="9144000" cy="608093"/>
          </a:xfrm>
          <a:ln/>
        </p:spPr>
        <p:txBody>
          <a:bodyPr vert="horz" lIns="91440" tIns="45720" rIns="91440" bIns="45720" rtlCol="0" anchor="ctr" anchorCtr="0">
            <a:normAutofit fontScale="90000"/>
          </a:bodyPr>
          <a:lstStyle/>
          <a:p>
            <a:pPr algn="ctr">
              <a:lnSpc>
                <a:spcPct val="101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b="1" cap="small" dirty="0">
                <a:solidFill>
                  <a:srgbClr val="003300"/>
                </a:solidFill>
              </a:rPr>
              <a:t>What is JMS?</a:t>
            </a:r>
            <a:endParaRPr lang="pl-PL" b="1" cap="small" dirty="0">
              <a:solidFill>
                <a:srgbClr val="003300"/>
              </a:solidFill>
            </a:endParaRPr>
          </a:p>
        </p:txBody>
      </p:sp>
      <p:sp>
        <p:nvSpPr>
          <p:cNvPr id="4" name="Rectangle 3"/>
          <p:cNvSpPr txBox="1">
            <a:spLocks noChangeArrowheads="1"/>
          </p:cNvSpPr>
          <p:nvPr/>
        </p:nvSpPr>
        <p:spPr>
          <a:xfrm>
            <a:off x="781466" y="843558"/>
            <a:ext cx="8255030" cy="388143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IN" altLang="en-US" sz="2400" dirty="0">
                <a:latin typeface="+mj-lt"/>
              </a:rPr>
              <a:t>The Java Message Service (JMS) </a:t>
            </a:r>
            <a:r>
              <a:rPr lang="en-IN" altLang="en-US" sz="2400" dirty="0" smtClean="0">
                <a:latin typeface="+mj-lt"/>
              </a:rPr>
              <a:t>is </a:t>
            </a:r>
            <a:r>
              <a:rPr lang="en-IN" altLang="en-US" sz="2400" dirty="0">
                <a:latin typeface="+mj-lt"/>
              </a:rPr>
              <a:t>a Java Message Oriented Middleware (MOM) </a:t>
            </a:r>
            <a:r>
              <a:rPr lang="en-IN" altLang="en-US" sz="2400" b="1" dirty="0" smtClean="0">
                <a:latin typeface="+mj-lt"/>
              </a:rPr>
              <a:t>API</a:t>
            </a:r>
            <a:r>
              <a:rPr lang="en-IN" altLang="en-US" sz="2400" dirty="0" smtClean="0">
                <a:latin typeface="+mj-lt"/>
              </a:rPr>
              <a:t> for </a:t>
            </a:r>
            <a:r>
              <a:rPr lang="en-IN" altLang="en-US" sz="2400" dirty="0">
                <a:latin typeface="+mj-lt"/>
              </a:rPr>
              <a:t>sending messages between two or more clients. JMS is a part of the Java </a:t>
            </a:r>
            <a:r>
              <a:rPr lang="en-IN" altLang="en-US" sz="2400" dirty="0" smtClean="0">
                <a:latin typeface="+mj-lt"/>
              </a:rPr>
              <a:t>Enterprise </a:t>
            </a:r>
            <a:r>
              <a:rPr lang="en-IN" altLang="en-US" sz="2400" dirty="0">
                <a:latin typeface="+mj-lt"/>
              </a:rPr>
              <a:t>Edition</a:t>
            </a:r>
            <a:r>
              <a:rPr lang="en-IN" altLang="en-US" sz="2400" dirty="0" smtClean="0">
                <a:latin typeface="+mj-lt"/>
              </a:rPr>
              <a:t>.</a:t>
            </a:r>
          </a:p>
          <a:p>
            <a:pPr>
              <a:lnSpc>
                <a:spcPct val="90000"/>
              </a:lnSpc>
            </a:pPr>
            <a:endParaRPr lang="en-US" altLang="en-US" sz="2400" dirty="0" smtClean="0">
              <a:latin typeface="+mj-lt"/>
            </a:endParaRPr>
          </a:p>
          <a:p>
            <a:pPr>
              <a:lnSpc>
                <a:spcPct val="90000"/>
              </a:lnSpc>
            </a:pPr>
            <a:r>
              <a:rPr lang="en-US" altLang="en-US" sz="2400" dirty="0" smtClean="0">
                <a:latin typeface="+mj-lt"/>
              </a:rPr>
              <a:t>A </a:t>
            </a:r>
            <a:r>
              <a:rPr lang="en-US" altLang="en-US" sz="2400" b="1" dirty="0" smtClean="0">
                <a:latin typeface="+mj-lt"/>
              </a:rPr>
              <a:t>specification</a:t>
            </a:r>
            <a:r>
              <a:rPr lang="en-US" altLang="en-US" sz="2400" dirty="0" smtClean="0">
                <a:latin typeface="+mj-lt"/>
              </a:rPr>
              <a:t> that describes a common way for Java programs to create, send, receive and read distributed enterprise messages.</a:t>
            </a:r>
          </a:p>
          <a:p>
            <a:pPr>
              <a:lnSpc>
                <a:spcPct val="90000"/>
              </a:lnSpc>
            </a:pPr>
            <a:r>
              <a:rPr lang="en-US" altLang="en-US" sz="2400" i="1" dirty="0" smtClean="0">
                <a:latin typeface="+mj-lt"/>
              </a:rPr>
              <a:t>loosely coupled</a:t>
            </a:r>
            <a:r>
              <a:rPr lang="en-US" altLang="en-US" sz="2400" dirty="0" smtClean="0">
                <a:latin typeface="+mj-lt"/>
              </a:rPr>
              <a:t> communication</a:t>
            </a:r>
          </a:p>
          <a:p>
            <a:pPr>
              <a:lnSpc>
                <a:spcPct val="90000"/>
              </a:lnSpc>
            </a:pPr>
            <a:r>
              <a:rPr lang="en-US" altLang="en-US" sz="2400" i="1" dirty="0" smtClean="0">
                <a:latin typeface="+mj-lt"/>
              </a:rPr>
              <a:t>Asynchronous</a:t>
            </a:r>
            <a:r>
              <a:rPr lang="en-US" altLang="en-US" sz="2400" dirty="0" smtClean="0">
                <a:latin typeface="+mj-lt"/>
              </a:rPr>
              <a:t> messaging</a:t>
            </a:r>
          </a:p>
          <a:p>
            <a:pPr>
              <a:lnSpc>
                <a:spcPct val="90000"/>
              </a:lnSpc>
            </a:pPr>
            <a:r>
              <a:rPr lang="en-US" altLang="en-US" sz="2400" i="1" dirty="0" smtClean="0">
                <a:latin typeface="+mj-lt"/>
              </a:rPr>
              <a:t>Reliable</a:t>
            </a:r>
            <a:r>
              <a:rPr lang="en-US" altLang="en-US" sz="2400" dirty="0" smtClean="0">
                <a:latin typeface="+mj-lt"/>
              </a:rPr>
              <a:t> delivery</a:t>
            </a:r>
          </a:p>
          <a:p>
            <a:pPr lvl="1">
              <a:lnSpc>
                <a:spcPct val="90000"/>
              </a:lnSpc>
            </a:pPr>
            <a:r>
              <a:rPr lang="en-US" altLang="en-US" sz="2000" dirty="0" smtClean="0">
                <a:latin typeface="+mj-lt"/>
              </a:rPr>
              <a:t>A message is guaranteed to be delivered once and only once. </a:t>
            </a:r>
          </a:p>
        </p:txBody>
      </p:sp>
    </p:spTree>
    <p:extLst>
      <p:ext uri="{BB962C8B-B14F-4D97-AF65-F5344CB8AC3E}">
        <p14:creationId xmlns:p14="http://schemas.microsoft.com/office/powerpoint/2010/main" val="1964774682"/>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Trainings\Spring3.0\Chapter6 - Spring Advance\jms\MOM_Sender_Recei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164" y="699542"/>
            <a:ext cx="4374907" cy="230425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
          <p:cNvSpPr>
            <a:spLocks noGrp="1" noChangeArrowheads="1"/>
          </p:cNvSpPr>
          <p:nvPr>
            <p:ph type="title"/>
          </p:nvPr>
        </p:nvSpPr>
        <p:spPr>
          <a:xfrm>
            <a:off x="-108520" y="0"/>
            <a:ext cx="9252519" cy="627534"/>
          </a:xfrm>
          <a:ln/>
        </p:spPr>
        <p:txBody>
          <a:bodyPr vert="horz" lIns="91440" tIns="45720" rIns="91440" bIns="45720" rtlCol="0" anchor="ctr" anchorCtr="0">
            <a:normAutofit fontScale="90000"/>
          </a:bodyPr>
          <a:lstStyle/>
          <a:p>
            <a:pPr algn="ctr">
              <a:lnSpc>
                <a:spcPct val="101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b="1" cap="small" dirty="0" smtClean="0">
                <a:solidFill>
                  <a:srgbClr val="003300"/>
                </a:solidFill>
              </a:rPr>
              <a:t>JMS Application</a:t>
            </a:r>
            <a:endParaRPr lang="pl-PL" b="1" cap="small" dirty="0">
              <a:solidFill>
                <a:srgbClr val="003300"/>
              </a:solidFill>
            </a:endParaRPr>
          </a:p>
        </p:txBody>
      </p:sp>
      <p:pic>
        <p:nvPicPr>
          <p:cNvPr id="11" name="Picture 4" descr="http://docs.oracle.com/javaee/5/tutorial/doc/figures/jms-multiServ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3114138"/>
            <a:ext cx="3600400" cy="1962069"/>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5412726" y="782635"/>
            <a:ext cx="3575450" cy="2121300"/>
            <a:chOff x="5412726" y="782635"/>
            <a:chExt cx="3575450" cy="2121300"/>
          </a:xfrm>
        </p:grpSpPr>
        <p:sp>
          <p:nvSpPr>
            <p:cNvPr id="2" name="Rounded Rectangle 1"/>
            <p:cNvSpPr/>
            <p:nvPr/>
          </p:nvSpPr>
          <p:spPr>
            <a:xfrm>
              <a:off x="6549095" y="782635"/>
              <a:ext cx="1506851" cy="674367"/>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MQ</a:t>
              </a:r>
            </a:p>
            <a:p>
              <a:pPr algn="ctr"/>
              <a:r>
                <a:rPr lang="en-US" sz="1100" dirty="0" smtClean="0"/>
                <a:t>(ActiveMQ , IBM MQ)</a:t>
              </a:r>
              <a:endParaRPr lang="en-IN" sz="1100" dirty="0"/>
            </a:p>
          </p:txBody>
        </p:sp>
        <p:sp>
          <p:nvSpPr>
            <p:cNvPr id="5" name="Rounded Rectangle 4"/>
            <p:cNvSpPr/>
            <p:nvPr/>
          </p:nvSpPr>
          <p:spPr>
            <a:xfrm>
              <a:off x="5412726" y="2138140"/>
              <a:ext cx="1482949" cy="765795"/>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Sender</a:t>
              </a:r>
            </a:p>
            <a:p>
              <a:pPr algn="ctr"/>
              <a:r>
                <a:rPr lang="en-US" sz="1100" dirty="0" smtClean="0"/>
                <a:t>(.NET/Mainframe based app)</a:t>
              </a:r>
              <a:endParaRPr lang="en-IN" sz="1100" dirty="0"/>
            </a:p>
          </p:txBody>
        </p:sp>
        <p:sp>
          <p:nvSpPr>
            <p:cNvPr id="6" name="Rounded Rectangle 5"/>
            <p:cNvSpPr/>
            <p:nvPr/>
          </p:nvSpPr>
          <p:spPr>
            <a:xfrm>
              <a:off x="7505227" y="2138139"/>
              <a:ext cx="1482949" cy="765795"/>
            </a:xfrm>
            <a:prstGeom prst="roundRect">
              <a:avLst/>
            </a:prstGeom>
            <a:solidFill>
              <a:srgbClr val="526F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Receiver</a:t>
              </a:r>
            </a:p>
            <a:p>
              <a:pPr algn="ctr"/>
              <a:r>
                <a:rPr lang="en-US" sz="1100" dirty="0" smtClean="0"/>
                <a:t>(Java/Spring  based app)</a:t>
              </a:r>
              <a:endParaRPr lang="en-IN" sz="1100" dirty="0"/>
            </a:p>
          </p:txBody>
        </p:sp>
        <p:sp>
          <p:nvSpPr>
            <p:cNvPr id="7" name="Up-Down Arrow 6"/>
            <p:cNvSpPr/>
            <p:nvPr/>
          </p:nvSpPr>
          <p:spPr>
            <a:xfrm rot="2209811">
              <a:off x="6344820" y="1429701"/>
              <a:ext cx="288032" cy="731887"/>
            </a:xfrm>
            <a:prstGeom prst="upDownArrow">
              <a:avLst>
                <a:gd name="adj1" fmla="val 43070"/>
                <a:gd name="adj2" fmla="val 50000"/>
              </a:avLst>
            </a:prstGeom>
            <a:gradFill>
              <a:gsLst>
                <a:gs pos="0">
                  <a:schemeClr val="accent1">
                    <a:tint val="66000"/>
                    <a:satMod val="160000"/>
                  </a:schemeClr>
                </a:gs>
                <a:gs pos="50000">
                  <a:schemeClr val="tx2">
                    <a:lumMod val="60000"/>
                    <a:lumOff val="4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Up-Down Arrow 12"/>
            <p:cNvSpPr/>
            <p:nvPr/>
          </p:nvSpPr>
          <p:spPr>
            <a:xfrm rot="19590759">
              <a:off x="8070787" y="1408020"/>
              <a:ext cx="288032" cy="731887"/>
            </a:xfrm>
            <a:prstGeom prst="upDownArrow">
              <a:avLst>
                <a:gd name="adj1" fmla="val 43070"/>
                <a:gd name="adj2" fmla="val 50000"/>
              </a:avLst>
            </a:prstGeom>
            <a:gradFill>
              <a:gsLst>
                <a:gs pos="0">
                  <a:schemeClr val="accent1">
                    <a:tint val="66000"/>
                    <a:satMod val="160000"/>
                  </a:schemeClr>
                </a:gs>
                <a:gs pos="50000">
                  <a:schemeClr val="tx2">
                    <a:lumMod val="60000"/>
                    <a:lumOff val="4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3865092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108520" y="0"/>
            <a:ext cx="9252519" cy="627534"/>
          </a:xfrm>
          <a:ln/>
        </p:spPr>
        <p:txBody>
          <a:bodyPr vert="horz" lIns="91440" tIns="45720" rIns="91440" bIns="45720" rtlCol="0" anchor="ctr" anchorCtr="0">
            <a:normAutofit fontScale="90000"/>
          </a:bodyPr>
          <a:lstStyle/>
          <a:p>
            <a:pPr algn="ctr">
              <a:lnSpc>
                <a:spcPct val="101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b="1" cap="small" dirty="0">
                <a:solidFill>
                  <a:srgbClr val="003300"/>
                </a:solidFill>
              </a:rPr>
              <a:t>JMS </a:t>
            </a:r>
            <a:r>
              <a:rPr lang="en-US" b="1" cap="small" dirty="0" smtClean="0">
                <a:solidFill>
                  <a:srgbClr val="003300"/>
                </a:solidFill>
              </a:rPr>
              <a:t>vs. Java Mail?</a:t>
            </a:r>
            <a:endParaRPr lang="pl-PL" b="1" cap="small" dirty="0">
              <a:solidFill>
                <a:srgbClr val="003300"/>
              </a:solidFill>
            </a:endParaRPr>
          </a:p>
        </p:txBody>
      </p:sp>
      <p:sp>
        <p:nvSpPr>
          <p:cNvPr id="3" name="TextBox 2"/>
          <p:cNvSpPr txBox="1"/>
          <p:nvPr/>
        </p:nvSpPr>
        <p:spPr>
          <a:xfrm>
            <a:off x="971600" y="1491630"/>
            <a:ext cx="4464496" cy="369332"/>
          </a:xfrm>
          <a:prstGeom prst="rect">
            <a:avLst/>
          </a:prstGeom>
          <a:noFill/>
        </p:spPr>
        <p:txBody>
          <a:bodyPr wrap="square" rtlCol="0">
            <a:spAutoFit/>
          </a:bodyPr>
          <a:lstStyle/>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137676349"/>
              </p:ext>
            </p:extLst>
          </p:nvPr>
        </p:nvGraphicFramePr>
        <p:xfrm>
          <a:off x="755576" y="699542"/>
          <a:ext cx="8208912" cy="3474857"/>
        </p:xfrm>
        <a:graphic>
          <a:graphicData uri="http://schemas.openxmlformats.org/drawingml/2006/table">
            <a:tbl>
              <a:tblPr firstRow="1" bandRow="1">
                <a:tableStyleId>{5C22544A-7EE6-4342-B048-85BDC9FD1C3A}</a:tableStyleId>
              </a:tblPr>
              <a:tblGrid>
                <a:gridCol w="4104456"/>
                <a:gridCol w="4104456"/>
              </a:tblGrid>
              <a:tr h="274457">
                <a:tc>
                  <a:txBody>
                    <a:bodyPr/>
                    <a:lstStyle/>
                    <a:p>
                      <a:r>
                        <a:rPr lang="en-US" sz="1200" b="1" dirty="0" smtClean="0"/>
                        <a:t>eMail</a:t>
                      </a:r>
                      <a:endParaRPr lang="en-IN" sz="1200" b="1" dirty="0"/>
                    </a:p>
                  </a:txBody>
                  <a:tcPr/>
                </a:tc>
                <a:tc>
                  <a:txBody>
                    <a:bodyPr/>
                    <a:lstStyle/>
                    <a:p>
                      <a:r>
                        <a:rPr lang="en-US" sz="1200" b="1" dirty="0" smtClean="0"/>
                        <a:t>JMS</a:t>
                      </a:r>
                      <a:endParaRPr lang="en-IN" sz="1200" b="1" dirty="0"/>
                    </a:p>
                  </a:txBody>
                  <a:tcPr/>
                </a:tc>
              </a:tr>
              <a:tr h="411694">
                <a:tc>
                  <a:txBody>
                    <a:bodyPr/>
                    <a:lstStyle/>
                    <a:p>
                      <a:r>
                        <a:rPr lang="en-IN" sz="1200" b="1" dirty="0" smtClean="0"/>
                        <a:t>Java Mail is an API for sending emails, emails with attachment, reading emails, etc.</a:t>
                      </a:r>
                      <a:endParaRPr lang="en-IN" sz="1200" b="1" dirty="0"/>
                    </a:p>
                  </a:txBody>
                  <a:tcPr/>
                </a:tc>
                <a:tc>
                  <a:txBody>
                    <a:bodyPr/>
                    <a:lstStyle/>
                    <a:p>
                      <a:r>
                        <a:rPr lang="en-IN" sz="1200" b="1" dirty="0" smtClean="0"/>
                        <a:t>The JMS is the Java Messaging Service which is capable of exchanging messages between applications.</a:t>
                      </a:r>
                      <a:endParaRPr lang="en-IN" sz="1200" b="1" dirty="0"/>
                    </a:p>
                  </a:txBody>
                  <a:tcPr/>
                </a:tc>
              </a:tr>
              <a:tr h="411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dirty="0" smtClean="0"/>
                        <a:t>Mainly human</a:t>
                      </a:r>
                      <a:r>
                        <a:rPr lang="en-IN" sz="1200" b="1" baseline="0" dirty="0" smtClean="0"/>
                        <a:t> to </a:t>
                      </a:r>
                      <a:r>
                        <a:rPr lang="en-IN" sz="1200" b="1" dirty="0" smtClean="0"/>
                        <a:t> human information</a:t>
                      </a:r>
                      <a:r>
                        <a:rPr lang="en-IN" sz="1200" b="1" baseline="0" dirty="0" smtClean="0"/>
                        <a:t> exchange</a:t>
                      </a:r>
                      <a:r>
                        <a:rPr lang="en-IN" sz="1200" b="1" dirty="0" smtClean="0"/>
                        <a:t>.</a:t>
                      </a:r>
                      <a:endParaRPr lang="en-IN" sz="1200" b="1" dirty="0"/>
                    </a:p>
                  </a:txBody>
                  <a:tcPr/>
                </a:tc>
                <a:tc>
                  <a:txBody>
                    <a:bodyPr/>
                    <a:lstStyle/>
                    <a:p>
                      <a:r>
                        <a:rPr lang="en-IN" sz="1200" b="1" dirty="0" smtClean="0"/>
                        <a:t>Inter and Intra Company “Application/Human to Application/Human Messaging”.  e.g. chat or stock ticker</a:t>
                      </a:r>
                      <a:endParaRPr lang="en-IN" sz="1200" b="1" dirty="0"/>
                    </a:p>
                  </a:txBody>
                  <a:tcPr/>
                </a:tc>
              </a:tr>
              <a:tr h="609068">
                <a:tc>
                  <a:txBody>
                    <a:bodyPr/>
                    <a:lstStyle/>
                    <a:p>
                      <a:r>
                        <a:rPr lang="en-US" sz="1200" b="1" dirty="0" smtClean="0"/>
                        <a:t>Delivery can be duplicate</a:t>
                      </a:r>
                      <a:r>
                        <a:rPr lang="en-US" sz="1200" b="1" baseline="0" dirty="0" smtClean="0"/>
                        <a:t> or nor guaranteed.</a:t>
                      </a:r>
                      <a:endParaRPr lang="en-IN" sz="1200" b="1" dirty="0"/>
                    </a:p>
                  </a:txBody>
                  <a:tcPr/>
                </a:tc>
                <a:tc>
                  <a:txBody>
                    <a:bodyPr/>
                    <a:lstStyle/>
                    <a:p>
                      <a:r>
                        <a:rPr lang="en-IN" sz="1200" b="1" dirty="0" smtClean="0"/>
                        <a:t>JMS is more like a database - the messages (can be configured) to be drained if and only if the recipient system reads it. </a:t>
                      </a:r>
                    </a:p>
                    <a:p>
                      <a:r>
                        <a:rPr lang="en-IN" sz="1200" b="1" dirty="0" smtClean="0"/>
                        <a:t>In other words the delivery can be guaranteed. </a:t>
                      </a:r>
                      <a:endParaRPr lang="en-IN" sz="1200" b="1" dirty="0"/>
                    </a:p>
                  </a:txBody>
                  <a:tcPr/>
                </a:tc>
              </a:tr>
              <a:tr h="576372">
                <a:tc>
                  <a:txBody>
                    <a:bodyPr/>
                    <a:lstStyle/>
                    <a:p>
                      <a:r>
                        <a:rPr lang="en-IN" sz="1200" b="1" dirty="0" smtClean="0"/>
                        <a:t>Its not a big deal to get multiple copies of an email (which u </a:t>
                      </a:r>
                      <a:r>
                        <a:rPr lang="en-IN" sz="1200" b="1" dirty="0" smtClean="0"/>
                        <a:t>may </a:t>
                      </a:r>
                      <a:r>
                        <a:rPr lang="en-IN" sz="1200" b="1" dirty="0" smtClean="0"/>
                        <a:t>get if </a:t>
                      </a:r>
                      <a:r>
                        <a:rPr lang="en-IN" sz="1200" b="1" dirty="0" smtClean="0"/>
                        <a:t>u loose </a:t>
                      </a:r>
                      <a:r>
                        <a:rPr lang="en-IN" sz="1200" b="1" dirty="0" smtClean="0"/>
                        <a:t>a connection with an email server over POP for example)</a:t>
                      </a:r>
                      <a:endParaRPr lang="en-IN" sz="1200" b="1" dirty="0"/>
                    </a:p>
                  </a:txBody>
                  <a:tcPr/>
                </a:tc>
                <a:tc>
                  <a:txBody>
                    <a:bodyPr/>
                    <a:lstStyle/>
                    <a:p>
                      <a:r>
                        <a:rPr lang="en-IN" sz="1200" b="1" dirty="0" smtClean="0"/>
                        <a:t>It would be a major disaster to get 2 copies of the "remove $1000 from my bank account" or “sell 50%</a:t>
                      </a:r>
                      <a:r>
                        <a:rPr lang="en-IN" sz="1200" b="1" baseline="0" dirty="0" smtClean="0"/>
                        <a:t> of my shares </a:t>
                      </a:r>
                      <a:r>
                        <a:rPr lang="en-IN" sz="1200" b="1" dirty="0" smtClean="0"/>
                        <a:t>” messages.</a:t>
                      </a:r>
                      <a:endParaRPr lang="en-IN" sz="1200" b="1" dirty="0"/>
                    </a:p>
                  </a:txBody>
                  <a:tcPr/>
                </a:tc>
              </a:tr>
              <a:tr h="741050">
                <a:tc>
                  <a:txBody>
                    <a:bodyPr/>
                    <a:lstStyle/>
                    <a:p>
                      <a:r>
                        <a:rPr lang="en-IN" sz="1200" b="1" dirty="0" smtClean="0"/>
                        <a:t>Email is designed for connectivity on the web. </a:t>
                      </a:r>
                      <a:endParaRPr lang="en-IN" sz="1200" b="1" dirty="0"/>
                    </a:p>
                  </a:txBody>
                  <a:tcPr/>
                </a:tc>
                <a:tc>
                  <a:txBody>
                    <a:bodyPr/>
                    <a:lstStyle/>
                    <a:p>
                      <a:r>
                        <a:rPr lang="en-IN" sz="1200" b="1" dirty="0" smtClean="0"/>
                        <a:t>JMS has a bunch of different qualities of service (durable v non-durable, queue v topic) designed for very high performance messaging with low latency together with reliability avoiding duplicates and message loss.</a:t>
                      </a:r>
                      <a:endParaRPr lang="en-IN" sz="1200" b="1" dirty="0"/>
                    </a:p>
                  </a:txBody>
                  <a:tcPr/>
                </a:tc>
              </a:tr>
            </a:tbl>
          </a:graphicData>
        </a:graphic>
      </p:graphicFrame>
      <p:sp>
        <p:nvSpPr>
          <p:cNvPr id="8" name="Rectangle 7"/>
          <p:cNvSpPr/>
          <p:nvPr/>
        </p:nvSpPr>
        <p:spPr>
          <a:xfrm>
            <a:off x="742306" y="4312503"/>
            <a:ext cx="8222182" cy="830997"/>
          </a:xfrm>
          <a:prstGeom prst="rect">
            <a:avLst/>
          </a:prstGeom>
        </p:spPr>
        <p:txBody>
          <a:bodyPr wrap="square">
            <a:spAutoFit/>
          </a:bodyPr>
          <a:lstStyle/>
          <a:p>
            <a:r>
              <a:rPr lang="en-IN" sz="1600" i="1" dirty="0"/>
              <a:t>The only correlation is that both technologies are intended for transmitting "messages". The main difference between these two is their history and design criteria. JMS is for sending messages between application components, and the Java Mail API is for sending an actual email</a:t>
            </a:r>
            <a:r>
              <a:rPr lang="en-IN" sz="1600" i="1" dirty="0" smtClean="0"/>
              <a:t>.</a:t>
            </a:r>
            <a:endParaRPr lang="en-IN" sz="1600" i="1" dirty="0"/>
          </a:p>
        </p:txBody>
      </p:sp>
    </p:spTree>
    <p:extLst>
      <p:ext uri="{BB962C8B-B14F-4D97-AF65-F5344CB8AC3E}">
        <p14:creationId xmlns:p14="http://schemas.microsoft.com/office/powerpoint/2010/main" val="3942693333"/>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28725" y="843558"/>
            <a:ext cx="8263755" cy="4093428"/>
          </a:xfrm>
          <a:prstGeom prst="rect">
            <a:avLst/>
          </a:prstGeom>
        </p:spPr>
        <p:txBody>
          <a:bodyPr wrap="square">
            <a:spAutoFit/>
          </a:bodyPr>
          <a:lstStyle/>
          <a:p>
            <a:pPr marL="285750" indent="-285750" fontAlgn="base">
              <a:buFont typeface="Wingdings" panose="05000000000000000000" pitchFamily="2" charset="2"/>
              <a:buChar char="Ø"/>
            </a:pPr>
            <a:r>
              <a:rPr lang="en-US" sz="2000" b="1" dirty="0" smtClean="0"/>
              <a:t>JMS Provider :  </a:t>
            </a:r>
            <a:r>
              <a:rPr lang="en-IN" sz="2000" dirty="0"/>
              <a:t>The messaging system (MOM) that implements JMS in addition to other administrative and control functionality required of a full-featured messaging </a:t>
            </a:r>
            <a:r>
              <a:rPr lang="en-IN" sz="2000" dirty="0" smtClean="0"/>
              <a:t>product(IBM MQ, Active MQ). A message broker or agent(like a post office/postman).</a:t>
            </a:r>
          </a:p>
          <a:p>
            <a:pPr marL="285750" indent="-285750" fontAlgn="base">
              <a:buFont typeface="Wingdings" panose="05000000000000000000" pitchFamily="2" charset="2"/>
              <a:buChar char="Ø"/>
            </a:pPr>
            <a:endParaRPr lang="en-IN" sz="2000" dirty="0" smtClean="0"/>
          </a:p>
          <a:p>
            <a:pPr marL="285750" indent="-285750" fontAlgn="base">
              <a:buFont typeface="Wingdings" panose="05000000000000000000" pitchFamily="2" charset="2"/>
              <a:buChar char="Ø"/>
            </a:pPr>
            <a:r>
              <a:rPr lang="en-IN" sz="2000" b="1" dirty="0" smtClean="0"/>
              <a:t>JMS </a:t>
            </a:r>
            <a:r>
              <a:rPr lang="en-IN" sz="2000" b="1" dirty="0"/>
              <a:t>clients: </a:t>
            </a:r>
            <a:r>
              <a:rPr lang="en-IN" sz="2000" dirty="0"/>
              <a:t>Java applications that produce or receive messages</a:t>
            </a:r>
            <a:r>
              <a:rPr lang="en-IN" sz="2000" dirty="0" smtClean="0"/>
              <a:t>.</a:t>
            </a:r>
          </a:p>
          <a:p>
            <a:pPr marL="285750" indent="-285750" fontAlgn="base">
              <a:buFont typeface="Wingdings" panose="05000000000000000000" pitchFamily="2" charset="2"/>
              <a:buChar char="Ø"/>
            </a:pPr>
            <a:endParaRPr lang="en-IN" sz="2000" dirty="0"/>
          </a:p>
          <a:p>
            <a:pPr marL="285750" indent="-285750" fontAlgn="base">
              <a:buFont typeface="Wingdings" panose="05000000000000000000" pitchFamily="2" charset="2"/>
              <a:buChar char="Ø"/>
            </a:pPr>
            <a:r>
              <a:rPr lang="en-IN" sz="2000" b="1" dirty="0"/>
              <a:t>JMS Producer / Publisher: </a:t>
            </a:r>
            <a:r>
              <a:rPr lang="en-IN" sz="2000" dirty="0"/>
              <a:t>A JMS client that creates and sends messages</a:t>
            </a:r>
            <a:r>
              <a:rPr lang="en-IN" sz="2000" dirty="0" smtClean="0"/>
              <a:t>.</a:t>
            </a:r>
          </a:p>
          <a:p>
            <a:pPr marL="285750" indent="-285750" fontAlgn="base">
              <a:buFont typeface="Wingdings" panose="05000000000000000000" pitchFamily="2" charset="2"/>
              <a:buChar char="Ø"/>
            </a:pPr>
            <a:endParaRPr lang="en-IN" sz="2000" dirty="0"/>
          </a:p>
          <a:p>
            <a:pPr marL="285750" indent="-285750" fontAlgn="base">
              <a:buFont typeface="Wingdings" panose="05000000000000000000" pitchFamily="2" charset="2"/>
              <a:buChar char="Ø"/>
            </a:pPr>
            <a:r>
              <a:rPr lang="en-IN" sz="2000" b="1" dirty="0"/>
              <a:t>JMS Consumer/ Subscriber: </a:t>
            </a:r>
            <a:r>
              <a:rPr lang="en-IN" sz="2000" dirty="0"/>
              <a:t>A JMS client that receives messages</a:t>
            </a:r>
            <a:r>
              <a:rPr lang="en-IN" sz="2000" dirty="0" smtClean="0"/>
              <a:t>.</a:t>
            </a:r>
          </a:p>
          <a:p>
            <a:pPr marL="285750" indent="-285750" fontAlgn="base">
              <a:buFont typeface="Wingdings" panose="05000000000000000000" pitchFamily="2" charset="2"/>
              <a:buChar char="Ø"/>
            </a:pPr>
            <a:endParaRPr lang="en-IN" sz="2000" dirty="0" smtClean="0"/>
          </a:p>
          <a:p>
            <a:pPr marL="285750" indent="-285750" fontAlgn="base">
              <a:buFont typeface="Wingdings" panose="05000000000000000000" pitchFamily="2" charset="2"/>
              <a:buChar char="Ø"/>
            </a:pPr>
            <a:r>
              <a:rPr lang="en-US" sz="2000" b="1" dirty="0" smtClean="0"/>
              <a:t>JMS Application : </a:t>
            </a:r>
            <a:r>
              <a:rPr lang="en-US" sz="2000" dirty="0" smtClean="0"/>
              <a:t>The system composed of many JMS clients and typically one JMS provider.</a:t>
            </a:r>
            <a:endParaRPr lang="en-IN" sz="2000" dirty="0"/>
          </a:p>
        </p:txBody>
      </p:sp>
      <p:sp>
        <p:nvSpPr>
          <p:cNvPr id="4" name="Rectangle 1"/>
          <p:cNvSpPr>
            <a:spLocks noGrp="1" noChangeArrowheads="1"/>
          </p:cNvSpPr>
          <p:nvPr>
            <p:ph type="title"/>
          </p:nvPr>
        </p:nvSpPr>
        <p:spPr>
          <a:xfrm>
            <a:off x="-108520" y="0"/>
            <a:ext cx="9252519" cy="483518"/>
          </a:xfrm>
          <a:ln/>
        </p:spPr>
        <p:txBody>
          <a:bodyPr vert="horz" lIns="91440" tIns="45720" rIns="91440" bIns="45720" rtlCol="0" anchor="ctr" anchorCtr="0">
            <a:normAutofit fontScale="90000"/>
          </a:bodyPr>
          <a:lstStyle/>
          <a:p>
            <a:pPr algn="ctr">
              <a:lnSpc>
                <a:spcPct val="101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b="1" cap="small" dirty="0" smtClean="0">
                <a:solidFill>
                  <a:srgbClr val="003300"/>
                </a:solidFill>
              </a:rPr>
              <a:t>JMS Components</a:t>
            </a:r>
            <a:endParaRPr lang="pl-PL" b="1" cap="small" dirty="0">
              <a:solidFill>
                <a:srgbClr val="003300"/>
              </a:solidFill>
            </a:endParaRPr>
          </a:p>
        </p:txBody>
      </p:sp>
    </p:spTree>
    <p:extLst>
      <p:ext uri="{BB962C8B-B14F-4D97-AF65-F5344CB8AC3E}">
        <p14:creationId xmlns:p14="http://schemas.microsoft.com/office/powerpoint/2010/main" val="3248856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786016" y="1016060"/>
            <a:ext cx="8208912" cy="3727160"/>
            <a:chOff x="905427" y="1076838"/>
            <a:chExt cx="7704856" cy="3075806"/>
          </a:xfrm>
        </p:grpSpPr>
        <p:sp>
          <p:nvSpPr>
            <p:cNvPr id="19" name="Rounded Rectangle 18"/>
            <p:cNvSpPr/>
            <p:nvPr/>
          </p:nvSpPr>
          <p:spPr>
            <a:xfrm>
              <a:off x="905427" y="1076838"/>
              <a:ext cx="7704856" cy="307580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5" name="Oval 4"/>
            <p:cNvSpPr/>
            <p:nvPr/>
          </p:nvSpPr>
          <p:spPr>
            <a:xfrm>
              <a:off x="3802104" y="1919122"/>
              <a:ext cx="1656184" cy="1605988"/>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6" name="Oval 5"/>
            <p:cNvSpPr/>
            <p:nvPr/>
          </p:nvSpPr>
          <p:spPr>
            <a:xfrm>
              <a:off x="6465623" y="2372982"/>
              <a:ext cx="1656184" cy="64807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75000"/>
                      <a:lumOff val="25000"/>
                    </a:schemeClr>
                  </a:solidFill>
                </a:rPr>
                <a:t>JMS Client</a:t>
              </a:r>
              <a:endParaRPr lang="en-IN" b="1" dirty="0">
                <a:solidFill>
                  <a:schemeClr val="tx1">
                    <a:lumMod val="75000"/>
                    <a:lumOff val="25000"/>
                  </a:schemeClr>
                </a:solidFill>
              </a:endParaRPr>
            </a:p>
          </p:txBody>
        </p:sp>
        <p:pic>
          <p:nvPicPr>
            <p:cNvPr id="3078" name="Picture 6" descr="http://www.c-sharpcorner.com/UploadFile/433c33/priority-queue-in-java/Images/queue_line_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113" t="11494" r="5089" b="9555"/>
            <a:stretch/>
          </p:blipFill>
          <p:spPr bwMode="auto">
            <a:xfrm>
              <a:off x="4054132" y="2351338"/>
              <a:ext cx="1152128" cy="777024"/>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p:nvPr/>
          </p:nvSpPr>
          <p:spPr>
            <a:xfrm>
              <a:off x="1265467" y="1756797"/>
              <a:ext cx="1656184" cy="64807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75000"/>
                      <a:lumOff val="25000"/>
                    </a:schemeClr>
                  </a:solidFill>
                </a:rPr>
                <a:t>JMS Client</a:t>
              </a:r>
              <a:endParaRPr lang="en-IN" b="1" dirty="0">
                <a:solidFill>
                  <a:schemeClr val="tx1">
                    <a:lumMod val="75000"/>
                    <a:lumOff val="25000"/>
                  </a:schemeClr>
                </a:solidFill>
              </a:endParaRPr>
            </a:p>
          </p:txBody>
        </p:sp>
        <p:sp>
          <p:nvSpPr>
            <p:cNvPr id="12" name="Oval 11"/>
            <p:cNvSpPr/>
            <p:nvPr/>
          </p:nvSpPr>
          <p:spPr>
            <a:xfrm>
              <a:off x="1282492" y="3021054"/>
              <a:ext cx="1656184" cy="64807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75000"/>
                      <a:lumOff val="25000"/>
                    </a:schemeClr>
                  </a:solidFill>
                </a:rPr>
                <a:t>JMS Client</a:t>
              </a:r>
              <a:endParaRPr lang="en-IN" b="1" dirty="0">
                <a:solidFill>
                  <a:schemeClr val="tx1">
                    <a:lumMod val="75000"/>
                    <a:lumOff val="25000"/>
                  </a:schemeClr>
                </a:solidFill>
              </a:endParaRPr>
            </a:p>
          </p:txBody>
        </p:sp>
        <p:sp>
          <p:nvSpPr>
            <p:cNvPr id="3" name="TextBox 2"/>
            <p:cNvSpPr txBox="1"/>
            <p:nvPr/>
          </p:nvSpPr>
          <p:spPr>
            <a:xfrm>
              <a:off x="3802104" y="1623885"/>
              <a:ext cx="2223963" cy="253990"/>
            </a:xfrm>
            <a:prstGeom prst="rect">
              <a:avLst/>
            </a:prstGeom>
            <a:noFill/>
          </p:spPr>
          <p:txBody>
            <a:bodyPr wrap="square" rtlCol="0">
              <a:spAutoFit/>
            </a:bodyPr>
            <a:lstStyle/>
            <a:p>
              <a:r>
                <a:rPr lang="en-US" sz="1400" b="1" dirty="0" smtClean="0">
                  <a:solidFill>
                    <a:schemeClr val="tx1">
                      <a:lumMod val="65000"/>
                      <a:lumOff val="35000"/>
                    </a:schemeClr>
                  </a:solidFill>
                </a:rPr>
                <a:t>JMS Provider(e.g. Active MQ)</a:t>
              </a:r>
              <a:endParaRPr lang="en-IN" sz="1400" b="1" dirty="0">
                <a:solidFill>
                  <a:schemeClr val="tx1">
                    <a:lumMod val="65000"/>
                    <a:lumOff val="35000"/>
                  </a:schemeClr>
                </a:solidFill>
              </a:endParaRPr>
            </a:p>
          </p:txBody>
        </p:sp>
        <p:cxnSp>
          <p:nvCxnSpPr>
            <p:cNvPr id="8" name="Straight Arrow Connector 7"/>
            <p:cNvCxnSpPr>
              <a:stCxn id="11" idx="6"/>
            </p:cNvCxnSpPr>
            <p:nvPr/>
          </p:nvCxnSpPr>
          <p:spPr>
            <a:xfrm>
              <a:off x="2921651" y="2080833"/>
              <a:ext cx="944389" cy="324036"/>
            </a:xfrm>
            <a:prstGeom prst="straightConnector1">
              <a:avLst/>
            </a:prstGeom>
            <a:ln w="3810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907737" y="3021054"/>
              <a:ext cx="958303" cy="312748"/>
            </a:xfrm>
            <a:prstGeom prst="straightConnector1">
              <a:avLst/>
            </a:prstGeom>
            <a:ln w="38100">
              <a:solidFill>
                <a:schemeClr val="accent1">
                  <a:lumMod val="60000"/>
                  <a:lumOff val="4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6"/>
              <a:endCxn id="6" idx="2"/>
            </p:cNvCxnSpPr>
            <p:nvPr/>
          </p:nvCxnSpPr>
          <p:spPr>
            <a:xfrm flipV="1">
              <a:off x="5458288" y="2697018"/>
              <a:ext cx="1007335" cy="25098"/>
            </a:xfrm>
            <a:prstGeom prst="straightConnector1">
              <a:avLst/>
            </a:prstGeom>
            <a:ln w="38100">
              <a:solidFill>
                <a:schemeClr val="accent1">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81491" y="3671470"/>
              <a:ext cx="1747839" cy="323540"/>
            </a:xfrm>
            <a:prstGeom prst="rect">
              <a:avLst/>
            </a:prstGeom>
            <a:noFill/>
          </p:spPr>
          <p:txBody>
            <a:bodyPr wrap="square" rtlCol="0">
              <a:spAutoFit/>
            </a:bodyPr>
            <a:lstStyle/>
            <a:p>
              <a:r>
                <a:rPr lang="en-US" b="1" dirty="0" smtClean="0">
                  <a:solidFill>
                    <a:schemeClr val="tx1">
                      <a:lumMod val="65000"/>
                      <a:lumOff val="35000"/>
                    </a:schemeClr>
                  </a:solidFill>
                </a:rPr>
                <a:t>Consumer</a:t>
              </a:r>
              <a:endParaRPr lang="en-IN" b="1" dirty="0">
                <a:solidFill>
                  <a:schemeClr val="tx1">
                    <a:lumMod val="65000"/>
                    <a:lumOff val="35000"/>
                  </a:schemeClr>
                </a:solidFill>
              </a:endParaRPr>
            </a:p>
          </p:txBody>
        </p:sp>
        <p:sp>
          <p:nvSpPr>
            <p:cNvPr id="26" name="TextBox 25"/>
            <p:cNvSpPr txBox="1"/>
            <p:nvPr/>
          </p:nvSpPr>
          <p:spPr>
            <a:xfrm>
              <a:off x="6342135" y="3033268"/>
              <a:ext cx="2268148" cy="323540"/>
            </a:xfrm>
            <a:prstGeom prst="rect">
              <a:avLst/>
            </a:prstGeom>
            <a:noFill/>
          </p:spPr>
          <p:txBody>
            <a:bodyPr wrap="square" rtlCol="0">
              <a:spAutoFit/>
            </a:bodyPr>
            <a:lstStyle/>
            <a:p>
              <a:r>
                <a:rPr lang="en-US" b="1" dirty="0" smtClean="0">
                  <a:solidFill>
                    <a:schemeClr val="tx1">
                      <a:lumMod val="65000"/>
                      <a:lumOff val="35000"/>
                    </a:schemeClr>
                  </a:solidFill>
                </a:rPr>
                <a:t>Producer/Consumer</a:t>
              </a:r>
              <a:endParaRPr lang="en-IN" b="1" dirty="0">
                <a:solidFill>
                  <a:schemeClr val="tx1">
                    <a:lumMod val="65000"/>
                    <a:lumOff val="35000"/>
                  </a:schemeClr>
                </a:solidFill>
              </a:endParaRPr>
            </a:p>
          </p:txBody>
        </p:sp>
        <p:sp>
          <p:nvSpPr>
            <p:cNvPr id="27" name="TextBox 26"/>
            <p:cNvSpPr txBox="1"/>
            <p:nvPr/>
          </p:nvSpPr>
          <p:spPr>
            <a:xfrm>
              <a:off x="1629054" y="1433819"/>
              <a:ext cx="1747839" cy="323540"/>
            </a:xfrm>
            <a:prstGeom prst="rect">
              <a:avLst/>
            </a:prstGeom>
            <a:noFill/>
          </p:spPr>
          <p:txBody>
            <a:bodyPr wrap="square" rtlCol="0">
              <a:spAutoFit/>
            </a:bodyPr>
            <a:lstStyle/>
            <a:p>
              <a:r>
                <a:rPr lang="en-US" b="1" dirty="0" smtClean="0">
                  <a:solidFill>
                    <a:schemeClr val="tx1">
                      <a:lumMod val="65000"/>
                      <a:lumOff val="35000"/>
                    </a:schemeClr>
                  </a:solidFill>
                </a:rPr>
                <a:t>Producer</a:t>
              </a:r>
              <a:endParaRPr lang="en-IN" b="1" dirty="0">
                <a:solidFill>
                  <a:schemeClr val="tx1">
                    <a:lumMod val="65000"/>
                    <a:lumOff val="35000"/>
                  </a:schemeClr>
                </a:solidFill>
              </a:endParaRPr>
            </a:p>
          </p:txBody>
        </p:sp>
        <p:sp>
          <p:nvSpPr>
            <p:cNvPr id="29" name="TextBox 28"/>
            <p:cNvSpPr txBox="1"/>
            <p:nvPr/>
          </p:nvSpPr>
          <p:spPr>
            <a:xfrm>
              <a:off x="6312632" y="1088350"/>
              <a:ext cx="1962166" cy="323540"/>
            </a:xfrm>
            <a:prstGeom prst="rect">
              <a:avLst/>
            </a:prstGeom>
            <a:noFill/>
          </p:spPr>
          <p:txBody>
            <a:bodyPr wrap="square" rtlCol="0">
              <a:spAutoFit/>
            </a:bodyPr>
            <a:lstStyle/>
            <a:p>
              <a:r>
                <a:rPr lang="en-US" b="1" dirty="0" smtClean="0">
                  <a:solidFill>
                    <a:schemeClr val="tx1">
                      <a:lumMod val="65000"/>
                      <a:lumOff val="35000"/>
                    </a:schemeClr>
                  </a:solidFill>
                </a:rPr>
                <a:t>JMS Application</a:t>
              </a:r>
              <a:endParaRPr lang="en-IN" b="1" dirty="0">
                <a:solidFill>
                  <a:schemeClr val="tx1">
                    <a:lumMod val="65000"/>
                    <a:lumOff val="35000"/>
                  </a:schemeClr>
                </a:solidFill>
              </a:endParaRPr>
            </a:p>
          </p:txBody>
        </p:sp>
      </p:grpSp>
      <p:sp>
        <p:nvSpPr>
          <p:cNvPr id="31" name="Rectangle 1"/>
          <p:cNvSpPr>
            <a:spLocks noGrp="1" noChangeArrowheads="1"/>
          </p:cNvSpPr>
          <p:nvPr>
            <p:ph type="title"/>
          </p:nvPr>
        </p:nvSpPr>
        <p:spPr>
          <a:xfrm>
            <a:off x="-108520" y="0"/>
            <a:ext cx="9252519" cy="627534"/>
          </a:xfrm>
          <a:ln/>
        </p:spPr>
        <p:txBody>
          <a:bodyPr vert="horz" lIns="91440" tIns="45720" rIns="91440" bIns="45720" rtlCol="0" anchor="ctr" anchorCtr="0">
            <a:normAutofit fontScale="90000"/>
          </a:bodyPr>
          <a:lstStyle/>
          <a:p>
            <a:pPr algn="ctr">
              <a:lnSpc>
                <a:spcPct val="101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b="1" cap="small" dirty="0" smtClean="0">
                <a:solidFill>
                  <a:srgbClr val="003300"/>
                </a:solidFill>
              </a:rPr>
              <a:t>JMS Application</a:t>
            </a:r>
            <a:endParaRPr lang="pl-PL" b="1" cap="small" dirty="0">
              <a:solidFill>
                <a:srgbClr val="003300"/>
              </a:solidFill>
            </a:endParaRPr>
          </a:p>
        </p:txBody>
      </p:sp>
    </p:spTree>
    <p:extLst>
      <p:ext uri="{BB962C8B-B14F-4D97-AF65-F5344CB8AC3E}">
        <p14:creationId xmlns:p14="http://schemas.microsoft.com/office/powerpoint/2010/main" val="277610757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99357218"/>
              </p:ext>
            </p:extLst>
          </p:nvPr>
        </p:nvGraphicFramePr>
        <p:xfrm>
          <a:off x="1043608" y="1131590"/>
          <a:ext cx="7632848" cy="3176814"/>
        </p:xfrm>
        <a:graphic>
          <a:graphicData uri="http://schemas.openxmlformats.org/drawingml/2006/table">
            <a:tbl>
              <a:tblPr/>
              <a:tblGrid>
                <a:gridCol w="3816424"/>
                <a:gridCol w="3816424"/>
              </a:tblGrid>
              <a:tr h="251848">
                <a:tc>
                  <a:txBody>
                    <a:bodyPr/>
                    <a:lstStyle/>
                    <a:p>
                      <a:pPr algn="l" fontAlgn="ctr"/>
                      <a:r>
                        <a:rPr lang="en-IN" b="1" dirty="0">
                          <a:effectLst/>
                          <a:latin typeface="inherit"/>
                        </a:rPr>
                        <a:t>MOM Service Provider Products</a:t>
                      </a:r>
                      <a:endParaRPr lang="en-IN" b="0" dirty="0">
                        <a:effectLst/>
                        <a:latin typeface="inherit"/>
                      </a:endParaRPr>
                    </a:p>
                  </a:txBody>
                  <a:tcPr marL="47625" marR="47625" marT="47625" marB="4762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pPr algn="l" fontAlgn="ctr"/>
                      <a:r>
                        <a:rPr lang="en-IN" b="1" dirty="0">
                          <a:effectLst/>
                          <a:latin typeface="inherit"/>
                        </a:rPr>
                        <a:t>Company</a:t>
                      </a:r>
                      <a:endParaRPr lang="en-IN" b="0" dirty="0">
                        <a:effectLst/>
                        <a:latin typeface="inherit"/>
                      </a:endParaRPr>
                    </a:p>
                  </a:txBody>
                  <a:tcPr marL="47625" marR="47625" marT="47625" marB="4762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r>
              <a:tr h="467874">
                <a:tc>
                  <a:txBody>
                    <a:bodyPr/>
                    <a:lstStyle/>
                    <a:p>
                      <a:pPr algn="l" fontAlgn="ctr"/>
                      <a:r>
                        <a:rPr lang="en-IN" b="0" dirty="0">
                          <a:effectLst/>
                          <a:latin typeface="inherit"/>
                        </a:rPr>
                        <a:t>Weblogic</a:t>
                      </a:r>
                    </a:p>
                  </a:txBody>
                  <a:tcPr marL="47625" marR="47625" marT="47625" marB="4762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pPr algn="l" fontAlgn="ctr"/>
                      <a:r>
                        <a:rPr lang="en-IN" b="0" dirty="0">
                          <a:effectLst/>
                          <a:latin typeface="inherit"/>
                        </a:rPr>
                        <a:t>Oracle</a:t>
                      </a:r>
                    </a:p>
                  </a:txBody>
                  <a:tcPr marL="47625" marR="47625" marT="47625" marB="4762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r>
              <a:tr h="467874">
                <a:tc>
                  <a:txBody>
                    <a:bodyPr/>
                    <a:lstStyle/>
                    <a:p>
                      <a:pPr algn="l" fontAlgn="ctr"/>
                      <a:r>
                        <a:rPr lang="en-IN" b="0" dirty="0">
                          <a:effectLst/>
                          <a:latin typeface="inherit"/>
                        </a:rPr>
                        <a:t>MQSeries</a:t>
                      </a:r>
                    </a:p>
                  </a:txBody>
                  <a:tcPr marL="47625" marR="47625" marT="47625" marB="4762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pPr algn="l" fontAlgn="ctr"/>
                      <a:r>
                        <a:rPr lang="en-IN" b="0" dirty="0">
                          <a:effectLst/>
                          <a:latin typeface="inherit"/>
                        </a:rPr>
                        <a:t>IBM</a:t>
                      </a:r>
                    </a:p>
                  </a:txBody>
                  <a:tcPr marL="47625" marR="47625" marT="47625" marB="4762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r>
              <a:tr h="467874">
                <a:tc>
                  <a:txBody>
                    <a:bodyPr/>
                    <a:lstStyle/>
                    <a:p>
                      <a:pPr algn="l" fontAlgn="ctr"/>
                      <a:r>
                        <a:rPr lang="en-IN" b="0" dirty="0">
                          <a:effectLst/>
                          <a:latin typeface="inherit"/>
                        </a:rPr>
                        <a:t>JBOSSMQ</a:t>
                      </a:r>
                    </a:p>
                  </a:txBody>
                  <a:tcPr marL="47625" marR="47625" marT="47625" marB="4762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pPr algn="l" fontAlgn="ctr"/>
                      <a:r>
                        <a:rPr lang="en-IN" b="0" dirty="0">
                          <a:effectLst/>
                          <a:latin typeface="inherit"/>
                        </a:rPr>
                        <a:t>JBOSS</a:t>
                      </a:r>
                    </a:p>
                  </a:txBody>
                  <a:tcPr marL="47625" marR="47625" marT="47625" marB="4762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r>
              <a:tr h="467874">
                <a:tc>
                  <a:txBody>
                    <a:bodyPr/>
                    <a:lstStyle/>
                    <a:p>
                      <a:pPr algn="l" fontAlgn="ctr"/>
                      <a:r>
                        <a:rPr lang="en-IN" b="0" dirty="0">
                          <a:effectLst/>
                          <a:latin typeface="inherit"/>
                        </a:rPr>
                        <a:t>SoniqMQ</a:t>
                      </a:r>
                    </a:p>
                  </a:txBody>
                  <a:tcPr marL="47625" marR="47625" marT="47625" marB="4762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pPr algn="l" fontAlgn="ctr"/>
                      <a:r>
                        <a:rPr lang="en-IN" b="0" dirty="0">
                          <a:effectLst/>
                          <a:latin typeface="inherit"/>
                        </a:rPr>
                        <a:t>Progress</a:t>
                      </a:r>
                    </a:p>
                  </a:txBody>
                  <a:tcPr marL="47625" marR="47625" marT="47625" marB="4762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r>
              <a:tr h="467874">
                <a:tc>
                  <a:txBody>
                    <a:bodyPr/>
                    <a:lstStyle/>
                    <a:p>
                      <a:pPr algn="l" fontAlgn="ctr"/>
                      <a:r>
                        <a:rPr lang="en-IN" b="0" dirty="0">
                          <a:effectLst/>
                          <a:latin typeface="inherit"/>
                        </a:rPr>
                        <a:t>TIBCO EMS</a:t>
                      </a:r>
                    </a:p>
                  </a:txBody>
                  <a:tcPr marL="47625" marR="47625" marT="47625" marB="4762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c>
                  <a:txBody>
                    <a:bodyPr/>
                    <a:lstStyle/>
                    <a:p>
                      <a:pPr algn="l" fontAlgn="ctr"/>
                      <a:r>
                        <a:rPr lang="en-IN" b="0" dirty="0">
                          <a:effectLst/>
                          <a:latin typeface="inherit"/>
                        </a:rPr>
                        <a:t>TIBCO</a:t>
                      </a:r>
                    </a:p>
                  </a:txBody>
                  <a:tcPr marL="47625" marR="47625" marT="47625" marB="4762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FFFFFF"/>
                    </a:solidFill>
                  </a:tcPr>
                </a:tc>
              </a:tr>
              <a:tr h="467874">
                <a:tc>
                  <a:txBody>
                    <a:bodyPr/>
                    <a:lstStyle/>
                    <a:p>
                      <a:pPr algn="l" fontAlgn="ctr"/>
                      <a:r>
                        <a:rPr lang="en-IN" b="0" u="sng" baseline="0" dirty="0">
                          <a:solidFill>
                            <a:schemeClr val="bg1"/>
                          </a:solidFill>
                          <a:effectLst/>
                          <a:latin typeface="inherit"/>
                          <a:hlinkClick r:id="rId3"/>
                        </a:rPr>
                        <a:t>ActiveMQ</a:t>
                      </a:r>
                      <a:endParaRPr lang="en-IN" b="0" u="sng" baseline="0" dirty="0">
                        <a:solidFill>
                          <a:schemeClr val="bg1"/>
                        </a:solidFill>
                        <a:effectLst/>
                        <a:latin typeface="inherit"/>
                      </a:endParaRPr>
                    </a:p>
                  </a:txBody>
                  <a:tcPr marL="47625" marR="47625" marT="47625" marB="4762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5DFF5D"/>
                    </a:solidFill>
                  </a:tcPr>
                </a:tc>
                <a:tc>
                  <a:txBody>
                    <a:bodyPr/>
                    <a:lstStyle/>
                    <a:p>
                      <a:pPr algn="l" fontAlgn="ctr"/>
                      <a:r>
                        <a:rPr lang="en-IN" b="0" dirty="0">
                          <a:solidFill>
                            <a:schemeClr val="tx1"/>
                          </a:solidFill>
                          <a:effectLst/>
                          <a:latin typeface="inherit"/>
                        </a:rPr>
                        <a:t>Apache</a:t>
                      </a:r>
                    </a:p>
                  </a:txBody>
                  <a:tcPr marL="47625" marR="47625" marT="47625" marB="4762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5DFF5D"/>
                    </a:solidFill>
                  </a:tcPr>
                </a:tc>
              </a:tr>
            </a:tbl>
          </a:graphicData>
        </a:graphic>
      </p:graphicFrame>
      <p:sp>
        <p:nvSpPr>
          <p:cNvPr id="3" name="Rectangle 1"/>
          <p:cNvSpPr>
            <a:spLocks noChangeArrowheads="1"/>
          </p:cNvSpPr>
          <p:nvPr/>
        </p:nvSpPr>
        <p:spPr bwMode="auto">
          <a:xfrm>
            <a:off x="-108519" y="11867"/>
            <a:ext cx="9252520" cy="657552"/>
          </a:xfrm>
          <a:prstGeom prst="rect">
            <a:avLst/>
          </a:prstGeom>
          <a:ln/>
          <a:extLst/>
        </p:spPr>
        <p:txBody>
          <a:bodyPr vert="horz" lIns="91440" tIns="45720" rIns="91440" bIns="45720" rtlCol="0" anchor="ctr" anchorCtr="0">
            <a:normAutofit fontScale="90000" lnSpcReduction="10000"/>
          </a:bodyPr>
          <a:lstStyle/>
          <a:p>
            <a:pPr algn="ctr">
              <a:lnSpc>
                <a:spcPct val="101000"/>
              </a:lnSpc>
              <a:spcBef>
                <a:spcPct val="0"/>
              </a:spcBef>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US" altLang="en-US" sz="4400" b="1" cap="small" dirty="0">
                <a:solidFill>
                  <a:srgbClr val="003300"/>
                </a:solidFill>
                <a:latin typeface="+mj-lt"/>
                <a:ea typeface="+mj-ea"/>
                <a:cs typeface="+mj-cs"/>
              </a:rPr>
              <a:t>MOM Service </a:t>
            </a:r>
            <a:r>
              <a:rPr lang="en-US" altLang="en-US" sz="4400" b="1" cap="small" dirty="0" smtClean="0">
                <a:solidFill>
                  <a:srgbClr val="003300"/>
                </a:solidFill>
                <a:latin typeface="+mj-lt"/>
                <a:ea typeface="+mj-ea"/>
                <a:cs typeface="+mj-cs"/>
              </a:rPr>
              <a:t>Providers</a:t>
            </a:r>
            <a:endParaRPr lang="en-US" altLang="en-US" sz="4400" b="1" cap="small" dirty="0">
              <a:solidFill>
                <a:srgbClr val="003300"/>
              </a:solidFill>
              <a:latin typeface="+mj-lt"/>
              <a:ea typeface="+mj-ea"/>
              <a:cs typeface="+mj-cs"/>
            </a:endParaRPr>
          </a:p>
        </p:txBody>
      </p:sp>
    </p:spTree>
    <p:extLst>
      <p:ext uri="{BB962C8B-B14F-4D97-AF65-F5344CB8AC3E}">
        <p14:creationId xmlns:p14="http://schemas.microsoft.com/office/powerpoint/2010/main" val="3242293238"/>
      </p:ext>
    </p:extLst>
  </p:cSld>
  <p:clrMapOvr>
    <a:masterClrMapping/>
  </p:clrMapOvr>
  <p:transition spd="med"/>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5247</TotalTime>
  <Words>1545</Words>
  <Application>Microsoft Office PowerPoint</Application>
  <PresentationFormat>On-screen Show (16:9)</PresentationFormat>
  <Paragraphs>238</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Training</vt:lpstr>
      <vt:lpstr>Welcome  to  Spring 3.0          Chapter 6B Spring Advance - JMS</vt:lpstr>
      <vt:lpstr>Chapter 6B –   Spring JMS</vt:lpstr>
      <vt:lpstr>What is Message and Messaging?</vt:lpstr>
      <vt:lpstr>What is JMS?</vt:lpstr>
      <vt:lpstr>JMS Application</vt:lpstr>
      <vt:lpstr>JMS vs. Java Mail?</vt:lpstr>
      <vt:lpstr>JMS Components</vt:lpstr>
      <vt:lpstr>JMS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3.0</dc:title>
  <dc:creator>Ekraam</dc:creator>
  <cp:lastModifiedBy>Ekraam</cp:lastModifiedBy>
  <cp:revision>841</cp:revision>
  <dcterms:created xsi:type="dcterms:W3CDTF">2013-06-04T17:02:35Z</dcterms:created>
  <dcterms:modified xsi:type="dcterms:W3CDTF">2013-09-30T17:37:18Z</dcterms:modified>
</cp:coreProperties>
</file>