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21835305/f/64667638-d622-4da0-9e62-fc168f9e003e/M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 data (analyzed data).xlsx]Sheet2!PivotTable1</c:name>
    <c:fmtId val="4"/>
  </c:pivotSource>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plotArea>
      <c:layout/>
      <c:pie3DChart>
        <c:varyColors val="1"/>
        <c:ser>
          <c:idx val="0"/>
          <c:order val="0"/>
          <c:tx>
            <c:strRef>
              <c:f>Sheet2!$B$3:$B$4</c:f>
              <c:strCache>
                <c:ptCount val="2"/>
                <c:pt idx="0">
                  <c:v>DepartmentType</c:v>
                </c:pt>
                <c:pt idx="1">
                  <c:v>Admin Offices</c:v>
                </c:pt>
              </c:strCache>
            </c:strRef>
          </c:tx>
          <c:spPr>
            <a:scene3d>
              <a:camera prst="orthographicFront"/>
              <a:lightRig dir="t" rig="threePt"/>
            </a:scene3d>
            <a:sp3d contourW="9525"/>
          </c:spPr>
          <c:explosion val="0"/>
          <c:dPt>
            <c:idx val="0"/>
            <c:bubble3D val="0"/>
            <c:spPr>
              <a:solidFill>
                <a:schemeClr val="accent1"/>
              </a:solidFill>
              <a:ln>
                <a:solidFill>
                  <a:schemeClr val="bg1"/>
                </a:solidFill>
              </a:ln>
              <a:effectLst/>
              <a:scene3d>
                <a:camera prst="orthographicFront"/>
                <a:lightRig dir="t" rig="threePt"/>
              </a:scene3d>
              <a:sp3d contourW="9525"/>
            </c:spPr>
          </c:dPt>
          <c:dPt>
            <c:idx val="1"/>
            <c:bubble3D val="0"/>
            <c:spPr>
              <a:solidFill>
                <a:schemeClr val="accent2"/>
              </a:solidFill>
              <a:ln>
                <a:solidFill>
                  <a:schemeClr val="bg1"/>
                </a:solidFill>
              </a:ln>
              <a:effectLst/>
              <a:scene3d>
                <a:camera prst="orthographicFront"/>
                <a:lightRig dir="t" rig="threePt"/>
              </a:scene3d>
              <a:sp3d contourW="9525"/>
            </c:spPr>
          </c:dPt>
          <c:dPt>
            <c:idx val="2"/>
            <c:bubble3D val="0"/>
            <c:spPr>
              <a:solidFill>
                <a:schemeClr val="accent3"/>
              </a:solidFill>
              <a:ln>
                <a:solidFill>
                  <a:schemeClr val="bg1"/>
                </a:solidFill>
              </a:ln>
              <a:effectLst/>
              <a:scene3d>
                <a:camera prst="orthographicFront"/>
                <a:lightRig dir="t" rig="threePt"/>
              </a:scene3d>
              <a:sp3d contourW="9525"/>
            </c:spPr>
          </c:dPt>
          <c:dPt>
            <c:idx val="3"/>
            <c:bubble3D val="0"/>
            <c:spPr>
              <a:solidFill>
                <a:schemeClr val="accent4"/>
              </a:solidFill>
              <a:ln>
                <a:solidFill>
                  <a:schemeClr val="bg1"/>
                </a:solidFill>
              </a:ln>
              <a:effectLst/>
              <a:scene3d>
                <a:camera prst="orthographicFront"/>
                <a:lightRig dir="t" rig="threePt"/>
              </a:scene3d>
              <a:sp3d contourW="9525"/>
            </c:spPr>
          </c:dPt>
          <c:dPt>
            <c:idx val="4"/>
            <c:bubble3D val="0"/>
            <c:spPr>
              <a:solidFill>
                <a:schemeClr val="accent5"/>
              </a:solidFill>
              <a:ln>
                <a:solidFill>
                  <a:schemeClr val="bg1"/>
                </a:solidFill>
              </a:ln>
              <a:effectLst/>
              <a:scene3d>
                <a:camera prst="orthographicFront"/>
                <a:lightRig dir="t" rig="threePt"/>
              </a:scene3d>
              <a:sp3d contourW="9525"/>
            </c:spPr>
          </c:dPt>
          <c:dPt>
            <c:idx val="5"/>
            <c:bubble3D val="0"/>
            <c:spPr>
              <a:solidFill>
                <a:schemeClr val="accent6"/>
              </a:solidFill>
              <a:ln>
                <a:solidFill>
                  <a:schemeClr val="bg1"/>
                </a:solidFill>
              </a:ln>
              <a:effectLst/>
              <a:scene3d>
                <a:camera prst="orthographicFront"/>
                <a:lightRig dir="t" rig="threePt"/>
              </a:scene3d>
              <a:sp3d contourW="9525"/>
            </c:spPr>
          </c:dPt>
          <c:dPt>
            <c:idx val="6"/>
            <c:bubble3D val="0"/>
            <c:spPr>
              <a:solidFill>
                <a:schemeClr val="accent1">
                  <a:lumMod val="60000"/>
                </a:schemeClr>
              </a:solidFill>
              <a:ln>
                <a:solidFill>
                  <a:schemeClr val="bg1"/>
                </a:solidFill>
              </a:ln>
              <a:effectLst/>
              <a:scene3d>
                <a:camera prst="orthographicFront"/>
                <a:lightRig dir="t" rig="threePt"/>
              </a:scene3d>
              <a:sp3d contourW="9525"/>
            </c:spPr>
          </c:dPt>
          <c:dPt>
            <c:idx val="7"/>
            <c:bubble3D val="0"/>
            <c:spPr>
              <a:solidFill>
                <a:schemeClr val="accent2">
                  <a:lumMod val="60000"/>
                </a:schemeClr>
              </a:solidFill>
              <a:ln>
                <a:solidFill>
                  <a:schemeClr val="bg1"/>
                </a:solidFill>
              </a:ln>
              <a:effectLst/>
              <a:scene3d>
                <a:camera prst="orthographicFront"/>
                <a:lightRig dir="t" rig="threePt"/>
              </a:scene3d>
              <a:sp3d contourW="9525"/>
            </c:spPr>
          </c:dPt>
          <c:dPt>
            <c:idx val="8"/>
            <c:bubble3D val="0"/>
            <c:spPr>
              <a:solidFill>
                <a:schemeClr val="accent3">
                  <a:lumMod val="60000"/>
                </a:schemeClr>
              </a:solidFill>
              <a:ln>
                <a:solidFill>
                  <a:schemeClr val="bg1"/>
                </a:solidFill>
              </a:ln>
              <a:effectLst/>
              <a:scene3d>
                <a:camera prst="orthographicFront"/>
                <a:lightRig dir="t" rig="threePt"/>
              </a:scene3d>
              <a:sp3d contourW="9525"/>
            </c:spPr>
          </c:dPt>
          <c:dPt>
            <c:idx val="9"/>
            <c:bubble3D val="0"/>
            <c:spPr>
              <a:solidFill>
                <a:schemeClr val="accent4">
                  <a:lumMod val="60000"/>
                </a:schemeClr>
              </a:solidFill>
              <a:ln>
                <a:solidFill>
                  <a:schemeClr val="bg1"/>
                </a:solidFill>
              </a:ln>
              <a:effectLst/>
              <a:scene3d>
                <a:camera prst="orthographicFront"/>
                <a:lightRig dir="t" rig="threePt"/>
              </a:scene3d>
              <a:sp3d contourW="9525"/>
            </c:spPr>
          </c:dPt>
          <c:dPt>
            <c:idx val="10"/>
            <c:bubble3D val="0"/>
            <c:spPr>
              <a:solidFill>
                <a:schemeClr val="accent5">
                  <a:lumMod val="60000"/>
                </a:schemeClr>
              </a:solidFill>
              <a:ln>
                <a:solidFill>
                  <a:schemeClr val="bg1"/>
                </a:solidFill>
              </a:ln>
              <a:effectLst/>
              <a:scene3d>
                <a:camera prst="orthographicFront"/>
                <a:lightRig dir="t" rig="threePt"/>
              </a:scene3d>
              <a:sp3d contourW="9525"/>
            </c:spPr>
          </c:dPt>
          <c:dLbls>
            <c:dLbl>
              <c:idx val="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5"/>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7"/>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8"/>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9"/>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Sheet2!$B$5:$B$16</c:f>
              <c:numCache>
                <c:formatCode>General</c:formatCode>
                <c:ptCount val="12"/>
                <c:pt idx="0">
                  <c:v>6.0</c:v>
                </c:pt>
                <c:pt idx="1">
                  <c:v>3.0</c:v>
                </c:pt>
                <c:pt idx="2">
                  <c:v>8.0</c:v>
                </c:pt>
                <c:pt idx="3">
                  <c:v>7.0</c:v>
                </c:pt>
                <c:pt idx="4">
                  <c:v>1.0</c:v>
                </c:pt>
                <c:pt idx="5">
                  <c:v>6.0</c:v>
                </c:pt>
                <c:pt idx="6">
                  <c:v>2.0</c:v>
                </c:pt>
                <c:pt idx="7">
                  <c:v>6.0</c:v>
                </c:pt>
                <c:pt idx="8">
                  <c:v>6.0</c:v>
                </c:pt>
                <c:pt idx="9">
                  <c:v>3.0</c:v>
                </c:pt>
                <c:pt idx="11">
                  <c:v>48.0</c:v>
                </c:pt>
              </c:numCache>
            </c:numRef>
          </c:val>
        </c:ser>
        <c:ser>
          <c:idx val="1"/>
          <c:order val="1"/>
          <c:tx>
            <c:strRef>
              <c:f>Sheet2!$C$3:$C$4</c:f>
              <c:strCache>
                <c:ptCount val="2"/>
                <c:pt idx="0">
                  <c:v>DepartmentType</c:v>
                </c:pt>
                <c:pt idx="1">
                  <c:v>Executive Office</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Lbls>
            <c:dLbl>
              <c:idx val="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5"/>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7"/>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8"/>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9"/>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Sheet2!$C$5:$C$16</c:f>
              <c:numCache>
                <c:formatCode>General</c:formatCode>
                <c:ptCount val="12"/>
                <c:pt idx="1">
                  <c:v>1.0</c:v>
                </c:pt>
                <c:pt idx="3">
                  <c:v>2.0</c:v>
                </c:pt>
                <c:pt idx="6">
                  <c:v>3.0</c:v>
                </c:pt>
                <c:pt idx="7">
                  <c:v>3.0</c:v>
                </c:pt>
                <c:pt idx="8">
                  <c:v>6.0</c:v>
                </c:pt>
                <c:pt idx="9">
                  <c:v>4.0</c:v>
                </c:pt>
                <c:pt idx="11">
                  <c:v>19.0</c:v>
                </c:pt>
              </c:numCache>
            </c:numRef>
          </c:val>
        </c:ser>
        <c:ser>
          <c:idx val="2"/>
          <c:order val="2"/>
          <c:tx>
            <c:strRef>
              <c:f>Sheet2!$D$3:$D$4</c:f>
              <c:strCache>
                <c:ptCount val="2"/>
                <c:pt idx="0">
                  <c:v>DepartmentType</c:v>
                </c:pt>
                <c:pt idx="1">
                  <c:v>IT/IS</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Lbls>
            <c:dLbl>
              <c:idx val="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5"/>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7"/>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8"/>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9"/>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Sheet2!$D$5:$D$16</c:f>
              <c:numCache>
                <c:formatCode>General</c:formatCode>
                <c:ptCount val="12"/>
                <c:pt idx="0">
                  <c:v>24.0</c:v>
                </c:pt>
                <c:pt idx="1">
                  <c:v>19.0</c:v>
                </c:pt>
                <c:pt idx="2">
                  <c:v>20.0</c:v>
                </c:pt>
                <c:pt idx="3">
                  <c:v>20.0</c:v>
                </c:pt>
                <c:pt idx="4">
                  <c:v>26.0</c:v>
                </c:pt>
                <c:pt idx="5">
                  <c:v>25.0</c:v>
                </c:pt>
                <c:pt idx="6">
                  <c:v>26.0</c:v>
                </c:pt>
                <c:pt idx="7">
                  <c:v>22.0</c:v>
                </c:pt>
                <c:pt idx="8">
                  <c:v>16.0</c:v>
                </c:pt>
                <c:pt idx="9">
                  <c:v>26.0</c:v>
                </c:pt>
                <c:pt idx="11">
                  <c:v>224.0</c:v>
                </c:pt>
              </c:numCache>
            </c:numRef>
          </c:val>
        </c:ser>
        <c:ser>
          <c:idx val="3"/>
          <c:order val="3"/>
          <c:tx>
            <c:strRef>
              <c:f>Sheet2!$E$3:$E$4</c:f>
              <c:strCache>
                <c:ptCount val="2"/>
                <c:pt idx="0">
                  <c:v>DepartmentType</c:v>
                </c:pt>
                <c:pt idx="1">
                  <c:v>Production       </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Lbls>
            <c:dLbl>
              <c:idx val="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5"/>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7"/>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8"/>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9"/>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Sheet2!$E$5:$E$16</c:f>
              <c:numCache>
                <c:formatCode>General</c:formatCode>
                <c:ptCount val="12"/>
                <c:pt idx="0">
                  <c:v>101.0</c:v>
                </c:pt>
                <c:pt idx="1">
                  <c:v>92.0</c:v>
                </c:pt>
                <c:pt idx="2">
                  <c:v>106.0</c:v>
                </c:pt>
                <c:pt idx="3">
                  <c:v>103.0</c:v>
                </c:pt>
                <c:pt idx="4">
                  <c:v>102.0</c:v>
                </c:pt>
                <c:pt idx="5">
                  <c:v>95.0</c:v>
                </c:pt>
                <c:pt idx="6">
                  <c:v>103.0</c:v>
                </c:pt>
                <c:pt idx="7">
                  <c:v>115.0</c:v>
                </c:pt>
                <c:pt idx="8">
                  <c:v>100.0</c:v>
                </c:pt>
                <c:pt idx="9">
                  <c:v>97.0</c:v>
                </c:pt>
                <c:pt idx="11">
                  <c:v>1014.0</c:v>
                </c:pt>
              </c:numCache>
            </c:numRef>
          </c:val>
        </c:ser>
        <c:ser>
          <c:idx val="4"/>
          <c:order val="4"/>
          <c:tx>
            <c:strRef>
              <c:f>Sheet2!$F$3:$F$4</c:f>
              <c:strCache>
                <c:ptCount val="2"/>
                <c:pt idx="0">
                  <c:v>DepartmentType</c:v>
                </c:pt>
                <c:pt idx="1">
                  <c:v>Sales</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Lbls>
            <c:dLbl>
              <c:idx val="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5"/>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7"/>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8"/>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9"/>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Sheet2!$F$5:$F$16</c:f>
              <c:numCache>
                <c:formatCode>General</c:formatCode>
                <c:ptCount val="12"/>
                <c:pt idx="0">
                  <c:v>15.0</c:v>
                </c:pt>
                <c:pt idx="1">
                  <c:v>26.0</c:v>
                </c:pt>
                <c:pt idx="2">
                  <c:v>14.0</c:v>
                </c:pt>
                <c:pt idx="3">
                  <c:v>16.0</c:v>
                </c:pt>
                <c:pt idx="4">
                  <c:v>15.0</c:v>
                </c:pt>
                <c:pt idx="5">
                  <c:v>12.0</c:v>
                </c:pt>
                <c:pt idx="6">
                  <c:v>18.0</c:v>
                </c:pt>
                <c:pt idx="7">
                  <c:v>16.0</c:v>
                </c:pt>
                <c:pt idx="8">
                  <c:v>18.0</c:v>
                </c:pt>
                <c:pt idx="9">
                  <c:v>14.0</c:v>
                </c:pt>
                <c:pt idx="11">
                  <c:v>164.0</c:v>
                </c:pt>
              </c:numCache>
            </c:numRef>
          </c:val>
        </c:ser>
        <c:ser>
          <c:idx val="5"/>
          <c:order val="5"/>
          <c:tx>
            <c:strRef>
              <c:f>Sheet2!$G$3:$G$4</c:f>
              <c:strCache>
                <c:ptCount val="2"/>
                <c:pt idx="0">
                  <c:v>DepartmentType</c:v>
                </c:pt>
                <c:pt idx="1">
                  <c:v>Software Engineering</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Lbls>
            <c:dLbl>
              <c:idx val="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5"/>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7"/>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8"/>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9"/>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Sheet2!$G$5:$G$16</c:f>
              <c:numCache>
                <c:formatCode>General</c:formatCode>
                <c:ptCount val="12"/>
                <c:pt idx="0">
                  <c:v>4.0</c:v>
                </c:pt>
                <c:pt idx="1">
                  <c:v>4.0</c:v>
                </c:pt>
                <c:pt idx="2">
                  <c:v>6.0</c:v>
                </c:pt>
                <c:pt idx="3">
                  <c:v>9.0</c:v>
                </c:pt>
                <c:pt idx="4">
                  <c:v>10.0</c:v>
                </c:pt>
                <c:pt idx="5">
                  <c:v>5.0</c:v>
                </c:pt>
                <c:pt idx="6">
                  <c:v>5.0</c:v>
                </c:pt>
                <c:pt idx="7">
                  <c:v>5.0</c:v>
                </c:pt>
                <c:pt idx="8">
                  <c:v>4.0</c:v>
                </c:pt>
                <c:pt idx="9">
                  <c:v>12.0</c:v>
                </c:pt>
                <c:pt idx="11">
                  <c:v>64.0</c:v>
                </c:pt>
              </c:numCache>
            </c:numRef>
          </c:val>
        </c:ser>
        <c:ser>
          <c:idx val="6"/>
          <c:order val="6"/>
          <c:tx>
            <c:strRef>
              <c:f>Sheet2!$H$3:$H$4</c:f>
              <c:strCache>
                <c:ptCount val="2"/>
                <c:pt idx="0">
                  <c:v>DepartmentType</c:v>
                </c:pt>
                <c:pt idx="1">
                  <c:v>(blank)</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Lbls>
            <c:dLbl>
              <c:idx val="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5"/>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7"/>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8"/>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9"/>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Sheet2!$H$5:$H$16</c:f>
              <c:numCache>
                <c:formatCode>General</c:formatCode>
                <c:ptCount val="12"/>
              </c:numCache>
            </c:numRef>
          </c:val>
        </c:ser>
        <c:dLbls>
          <c:showLegendKey val="0"/>
          <c:showVal val="0"/>
          <c:showCatName val="1"/>
          <c:showSerName val="0"/>
          <c:showPercent val="0"/>
          <c:showBubbleSize val="0"/>
        </c:dLbls>
      </c:pie3DChart>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93">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cs:styleClr val="auto"/>
    </cs:fontRef>
    <cs:defRPr sz="1000" b="1" i="0" u="none" strike="noStrike" kern="1200" spc="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sz="2400" lang="en-US"/>
              <a:t> </a:t>
            </a:r>
            <a:r>
              <a:rPr sz="2400" lang="en-US"/>
              <a:t>A</a:t>
            </a:r>
            <a:r>
              <a:rPr sz="2400" lang="en-US"/>
              <a:t>r</a:t>
            </a:r>
            <a:r>
              <a:rPr sz="2400" lang="en-US"/>
              <a:t>t</a:t>
            </a:r>
            <a:r>
              <a:rPr sz="2400" lang="en-US"/>
              <a:t>h</a:t>
            </a:r>
            <a:r>
              <a:rPr sz="2400" lang="en-US"/>
              <a:t>i</a:t>
            </a:r>
            <a:r>
              <a:rPr sz="2400" lang="en-US"/>
              <a:t>.</a:t>
            </a:r>
            <a:r>
              <a:rPr sz="2400" lang="en-US"/>
              <a:t> </a:t>
            </a:r>
            <a:r>
              <a:rPr sz="2400" lang="en-US"/>
              <a:t>M</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2</a:t>
            </a:r>
            <a:r>
              <a:rPr dirty="0" sz="2400" lang="en-US"/>
              <a:t>7</a:t>
            </a:r>
            <a:r>
              <a:rPr dirty="0" sz="2400" lang="en-US"/>
              <a:t>6</a:t>
            </a:r>
            <a:r>
              <a:rPr dirty="0" sz="2400" lang="en-US"/>
              <a:t>7</a:t>
            </a:r>
            <a:r>
              <a:rPr dirty="0" sz="2400" lang="en-US"/>
              <a:t> </a:t>
            </a:r>
            <a:r>
              <a:rPr dirty="0" sz="2400" lang="en-US"/>
              <a:t>{</a:t>
            </a:r>
            <a:r>
              <a:rPr dirty="0" sz="2400" lang="en-US"/>
              <a:t>u</a:t>
            </a:r>
            <a:r>
              <a:rPr dirty="0" sz="2400" lang="en-US"/>
              <a:t>n</a:t>
            </a:r>
            <a:r>
              <a:rPr dirty="0" sz="2400" lang="en-US"/>
              <a:t>m</a:t>
            </a:r>
            <a:r>
              <a:rPr dirty="0" sz="2400" lang="en-US"/>
              <a:t>1</a:t>
            </a:r>
            <a:r>
              <a:rPr dirty="0" sz="2400" lang="en-US"/>
              <a:t>4</a:t>
            </a:r>
            <a:r>
              <a:rPr dirty="0" sz="2400" lang="en-US"/>
              <a:t>5</a:t>
            </a:r>
            <a:r>
              <a:rPr dirty="0" sz="2400" lang="en-US"/>
              <a:t>1</a:t>
            </a:r>
            <a:r>
              <a:rPr dirty="0" sz="2400" lang="en-US"/>
              <a:t>2</a:t>
            </a:r>
            <a:r>
              <a:rPr dirty="0" sz="2400" lang="en-US"/>
              <a:t>0</a:t>
            </a:r>
            <a:r>
              <a:rPr dirty="0" sz="2400" lang="en-US"/>
              <a:t>2</a:t>
            </a:r>
            <a:r>
              <a:rPr dirty="0" sz="2400" lang="en-US"/>
              <a:t>2</a:t>
            </a:r>
            <a:r>
              <a:rPr dirty="0" sz="2400" lang="en-US"/>
              <a:t>g</a:t>
            </a:r>
            <a:r>
              <a:rPr dirty="0" sz="2400" lang="en-US"/>
              <a:t>1</a:t>
            </a:r>
            <a:r>
              <a:rPr dirty="0" sz="2400" lang="en-US"/>
              <a:t>8</a:t>
            </a:r>
            <a:r>
              <a:rPr dirty="0" sz="2400" lang="en-US"/>
              <a:t>}</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a:t>
            </a:r>
            <a:r>
              <a:rPr dirty="0" sz="2400" lang="en-US"/>
              <a:t>:</a:t>
            </a:r>
            <a:r>
              <a:rPr dirty="0" sz="2400" lang="en-US"/>
              <a:t> </a:t>
            </a:r>
            <a:r>
              <a:rPr dirty="0" sz="2400" lang="en-US"/>
              <a:t>M</a:t>
            </a:r>
            <a:r>
              <a:rPr dirty="0" sz="2400" lang="en-US"/>
              <a:t>A</a:t>
            </a:r>
            <a:r>
              <a:rPr dirty="0" sz="2400" lang="en-US"/>
              <a:t>H</a:t>
            </a:r>
            <a:r>
              <a:rPr dirty="0" sz="2400" lang="en-US"/>
              <a:t>A</a:t>
            </a:r>
            <a:r>
              <a:rPr dirty="0" sz="2400" lang="en-US"/>
              <a:t>L</a:t>
            </a:r>
            <a:r>
              <a:rPr dirty="0" sz="2400" lang="en-US"/>
              <a:t>A</a:t>
            </a:r>
            <a:r>
              <a:rPr dirty="0" sz="2400" lang="en-US"/>
              <a:t>S</a:t>
            </a:r>
            <a:r>
              <a:rPr dirty="0" sz="2400" lang="en-US"/>
              <a:t>H</a:t>
            </a:r>
            <a:r>
              <a:rPr dirty="0" sz="2400" lang="en-US"/>
              <a:t>M</a:t>
            </a:r>
            <a:r>
              <a:rPr dirty="0" sz="2400" lang="en-US"/>
              <a:t>I</a:t>
            </a:r>
            <a:r>
              <a:rPr dirty="0" sz="2400" lang="en-US"/>
              <a:t> </a:t>
            </a:r>
            <a:r>
              <a:rPr dirty="0" sz="2400" lang="en-US"/>
              <a:t>W</a:t>
            </a:r>
            <a:r>
              <a:rPr dirty="0" sz="2400" lang="en-US"/>
              <a:t>O</a:t>
            </a:r>
            <a:r>
              <a:rPr dirty="0" sz="2400" lang="en-US"/>
              <a:t>M</a:t>
            </a:r>
            <a:r>
              <a:rPr dirty="0" sz="2400" lang="en-US"/>
              <a:t>E</a:t>
            </a:r>
            <a:r>
              <a:rPr dirty="0" sz="2400" lang="en-US"/>
              <a:t>N</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NCE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868562"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9" name=""/>
          <p:cNvSpPr txBox="1"/>
          <p:nvPr/>
        </p:nvSpPr>
        <p:spPr>
          <a:xfrm>
            <a:off x="739774" y="1028382"/>
            <a:ext cx="9862672" cy="5120640"/>
          </a:xfrm>
          <a:prstGeom prst="rect"/>
        </p:spPr>
        <p:txBody>
          <a:bodyPr rtlCol="0" wrap="square">
            <a:spAutoFit/>
          </a:bodyPr>
          <a:p>
            <a:r>
              <a:rPr sz="2800" lang="en-IN">
                <a:solidFill>
                  <a:srgbClr val="000000"/>
                </a:solidFill>
              </a:rPr>
              <a:t>Potential Modeling Approaches:
Descriptive Statistics:
Calculate the mean, median, and mode of employee counts per department.
Determine the standard deviation to measure the spread of the data.
Identify the department with the highest and lowest number of employees.
Visualization:
Create additional visualizations (e.g., bar charts, histograms) to explore the data </a:t>
            </a:r>
            <a:r>
              <a:rPr sz="2800" lang="en-US">
                <a:solidFill>
                  <a:srgbClr val="000000"/>
                </a:solidFill>
              </a:rPr>
              <a:t>f</a:t>
            </a:r>
            <a:r>
              <a:rPr sz="2800" lang="en-US">
                <a:solidFill>
                  <a:srgbClr val="000000"/>
                </a:solidFill>
              </a:rPr>
              <a:t>u</a:t>
            </a:r>
            <a:r>
              <a:rPr sz="2800" lang="en-US">
                <a:solidFill>
                  <a:srgbClr val="000000"/>
                </a:solidFill>
              </a:rPr>
              <a:t>r</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r</a:t>
            </a:r>
            <a:r>
              <a:rPr sz="2800" lang="en-US">
                <a:solidFill>
                  <a:srgbClr val="000000"/>
                </a:solidFill>
              </a:rPr>
              <a:t>.</a:t>
            </a:r>
            <a:r>
              <a:rPr sz="2800" lang="en-US">
                <a:solidFill>
                  <a:srgbClr val="000000"/>
                </a:solidFill>
              </a:rPr>
              <a:t>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352035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208657" y="1329518"/>
          <a:ext cx="8325868" cy="513795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30" name=""/>
          <p:cNvSpPr txBox="1"/>
          <p:nvPr/>
        </p:nvSpPr>
        <p:spPr>
          <a:xfrm>
            <a:off x="928187" y="1497329"/>
            <a:ext cx="9308212" cy="4434839"/>
          </a:xfrm>
          <a:prstGeom prst="rect"/>
        </p:spPr>
        <p:txBody>
          <a:bodyPr rtlCol="0" wrap="square">
            <a:spAutoFit/>
          </a:bodyPr>
          <a:p>
            <a:r>
              <a:rPr sz="3200" lang="en-IN">
                <a:solidFill>
                  <a:srgbClr val="000000"/>
                </a:solidFill>
              </a:rPr>
              <a:t>The analysis indicates a significant imbalance in employee distribution across different departments and business units. This could be due to various factors such as organizational structure, project requirements, and strategic priorities. Further investigation is needed to understand the underlying reasons for this disparity and to determine if adjustments are necessary to optimize workforce allocation.</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241580" y="0"/>
            <a:ext cx="11955244" cy="17262828"/>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864552" y="1056639"/>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rot="21600000">
            <a:off x="864551" y="2103420"/>
            <a:ext cx="9233349"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75468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23" name=""/>
          <p:cNvSpPr txBox="1"/>
          <p:nvPr/>
        </p:nvSpPr>
        <p:spPr>
          <a:xfrm rot="3940">
            <a:off x="355168" y="1489899"/>
            <a:ext cx="7712495" cy="4701540"/>
          </a:xfrm>
          <a:prstGeom prst="rect"/>
        </p:spPr>
        <p:txBody>
          <a:bodyPr rtlCol="0" wrap="square">
            <a:spAutoFit/>
          </a:bodyPr>
          <a:p>
            <a:r>
              <a:rPr sz="2800" lang="en-IN">
                <a:solidFill>
                  <a:srgbClr val="000000"/>
                </a:solidFill>
              </a:rPr>
              <a:t>Problem: [Clearly state the specific issue or challenge you are trying to address]
Impact: [Describe the negative consequences or effects of the problem]
Root Causes: [Identify the underlying reasons or factors contributing to the problem]
Desired Outcome: [Specify the desired solution or improvement]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82418" cy="3444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Title: Employee Distribution Analysis</a:t>
            </a:r>
            <a:endParaRPr b="0"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Goal: Analyze employee distribution across departments and business units.</a:t>
            </a:r>
            <a:endParaRPr b="0"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Objectives: Identify top department, compare business units, analyze "Admin Offices".</a:t>
            </a:r>
            <a:endParaRPr b="0"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Scope: Analyze data, create visualizations.</a:t>
            </a:r>
            <a:endParaRPr b="0"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Target Audience: HR, management.</a:t>
            </a:r>
            <a:endParaRPr b="0"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Deliverables: Analysis, pie chart.</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24" name=""/>
          <p:cNvSpPr txBox="1"/>
          <p:nvPr/>
        </p:nvSpPr>
        <p:spPr>
          <a:xfrm>
            <a:off x="619124" y="1409952"/>
            <a:ext cx="9089264" cy="4701540"/>
          </a:xfrm>
          <a:prstGeom prst="rect"/>
        </p:spPr>
        <p:txBody>
          <a:bodyPr rtlCol="0" wrap="square">
            <a:spAutoFit/>
          </a:bodyPr>
          <a:p>
            <a:r>
              <a:rPr sz="2800" lang="en-IN">
                <a:solidFill>
                  <a:srgbClr val="000000"/>
                </a:solidFill>
              </a:rPr>
              <a:t>Human Resources personnel: They would use the analysis to make informed decisions about staffing, resource allocation, and employee development.
Management: Managers could use the data to assess the performance of different departments and business units, identify areas for improvement, and allocate resources effectively.
Employees: The analysis could be used to provide employees with information about their department's size and composition, and to identify potential career opportunities or challenges.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25" name=""/>
          <p:cNvSpPr txBox="1"/>
          <p:nvPr/>
        </p:nvSpPr>
        <p:spPr>
          <a:xfrm>
            <a:off x="3235069" y="1695449"/>
            <a:ext cx="7550663" cy="4701539"/>
          </a:xfrm>
          <a:prstGeom prst="rect"/>
        </p:spPr>
        <p:txBody>
          <a:bodyPr rtlCol="0" wrap="square">
            <a:spAutoFit/>
          </a:bodyPr>
          <a:p>
            <a:r>
              <a:rPr sz="2800" lang="en-IN">
                <a:solidFill>
                  <a:srgbClr val="000000"/>
                </a:solidFill>
              </a:rPr>
              <a:t>Benefits:
Data-driven decision-making
Optimized resource allocation
Enhanced employee satisfaction
Optimized organizational structure
Services:
Detailed analysis
Clear visualizations
Actionable recommendations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27" name=""/>
          <p:cNvSpPr txBox="1"/>
          <p:nvPr/>
        </p:nvSpPr>
        <p:spPr>
          <a:xfrm>
            <a:off x="571859" y="1109345"/>
            <a:ext cx="9458019" cy="5539741"/>
          </a:xfrm>
          <a:prstGeom prst="rect"/>
        </p:spPr>
        <p:txBody>
          <a:bodyPr rtlCol="0" wrap="square">
            <a:spAutoFit/>
          </a:bodyPr>
          <a:p>
            <a:r>
              <a:rPr sz="2800" lang="en-IN">
                <a:solidFill>
                  <a:srgbClr val="000000"/>
                </a:solidFill>
              </a:rPr>
              <a:t>Dataset Description: Employee Distribution Data
Data Source: Human Resources Department records
Data Collection Method: Automated data entry from the company's HR system
Data Format: Excel spreadsheet
Data Fields:
Supervisor: Name of the supervisor
Count of EmployeeStatus: Total number of employees under the supervisor
Department Type: Department category (e.g., Admin Offices, Executive Office, IT/IS, Production, Sales, Software Engineering)
Business Unit: Business division or branch</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728" name=""/>
          <p:cNvSpPr txBox="1"/>
          <p:nvPr/>
        </p:nvSpPr>
        <p:spPr>
          <a:xfrm>
            <a:off x="2698816" y="1544466"/>
            <a:ext cx="7994518" cy="4282440"/>
          </a:xfrm>
          <a:prstGeom prst="rect"/>
        </p:spPr>
        <p:txBody>
          <a:bodyPr rtlCol="0" wrap="square">
            <a:spAutoFit/>
          </a:bodyPr>
          <a:p>
            <a:r>
              <a:rPr sz="2800" lang="en-IN">
                <a:solidFill>
                  <a:srgbClr val="000000"/>
                </a:solidFill>
              </a:rPr>
              <a:t>
"You'll be wowed by the results our solution delivers."
"Prepare to be amazed by the transformation our solution brings."
Express excitement or enthusiasm:
"We're so excited about the wow factor our solution provides."
"Get ready to be blown away by our incredible solution."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Narrow"/>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2024-08-29T07:21:05Z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2c6e1aec667641a68ef34043406c2bbe</vt:lpwstr>
  </property>
</Properties>
</file>