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74" r:id="rId8"/>
    <p:sldId id="267" r:id="rId9"/>
    <p:sldId id="262" r:id="rId10"/>
    <p:sldId id="263" r:id="rId11"/>
    <p:sldId id="264" r:id="rId12"/>
    <p:sldId id="265" r:id="rId13"/>
    <p:sldId id="266" r:id="rId14"/>
    <p:sldId id="268" r:id="rId15"/>
    <p:sldId id="273" r:id="rId16"/>
    <p:sldId id="275" r:id="rId17"/>
    <p:sldId id="269" r:id="rId18"/>
    <p:sldId id="276" r:id="rId19"/>
    <p:sldId id="270"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59453A-497E-4C9C-8B41-3ABAA08F4FAF}" type="datetimeFigureOut">
              <a:rPr lang="en-US" smtClean="0"/>
              <a:pPr/>
              <a:t>3/25/2019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1F8723-68DF-4307-A172-E532471283A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61F8723-68DF-4307-A172-E532471283A5}"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610600" cy="6400800"/>
          </a:xfrm>
        </p:spPr>
        <p:txBody>
          <a:bodyPr>
            <a:normAutofit fontScale="70000" lnSpcReduction="20000"/>
          </a:bodyPr>
          <a:lstStyle/>
          <a:p>
            <a:endParaRPr lang="en-US" sz="8800" dirty="0">
              <a:latin typeface="Times New Roman" pitchFamily="18" charset="0"/>
              <a:cs typeface="Times New Roman" pitchFamily="18" charset="0"/>
            </a:endParaRPr>
          </a:p>
          <a:p>
            <a:endParaRPr lang="en-US" sz="8800" dirty="0">
              <a:latin typeface="Times New Roman" pitchFamily="18" charset="0"/>
              <a:cs typeface="Times New Roman" pitchFamily="18" charset="0"/>
            </a:endParaRPr>
          </a:p>
          <a:p>
            <a:endParaRPr lang="en-US" sz="11400"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By:</a:t>
            </a:r>
          </a:p>
          <a:p>
            <a:pPr algn="just"/>
            <a:r>
              <a:rPr lang="en-US" sz="2600" dirty="0">
                <a:latin typeface="Times New Roman" pitchFamily="18" charset="0"/>
                <a:cs typeface="Times New Roman" pitchFamily="18" charset="0"/>
              </a:rPr>
              <a:t>Arth Mehta (16012011022)</a:t>
            </a:r>
          </a:p>
          <a:p>
            <a:pPr algn="just"/>
            <a:r>
              <a:rPr lang="en-US" sz="2600" dirty="0">
                <a:latin typeface="Times New Roman" pitchFamily="18" charset="0"/>
                <a:cs typeface="Times New Roman" pitchFamily="18" charset="0"/>
              </a:rPr>
              <a:t>Nikita Lalwani (17012012004)</a:t>
            </a:r>
          </a:p>
        </p:txBody>
      </p:sp>
      <p:pic>
        <p:nvPicPr>
          <p:cNvPr id="2051" name="Picture 3"/>
          <p:cNvPicPr>
            <a:picLocks noChangeAspect="1" noChangeArrowheads="1"/>
          </p:cNvPicPr>
          <p:nvPr/>
        </p:nvPicPr>
        <p:blipFill>
          <a:blip r:embed="rId2"/>
          <a:srcRect/>
          <a:stretch>
            <a:fillRect/>
          </a:stretch>
        </p:blipFill>
        <p:spPr bwMode="auto">
          <a:xfrm>
            <a:off x="457200" y="838200"/>
            <a:ext cx="8305800" cy="30861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371600"/>
            <a:ext cx="9144000" cy="5355312"/>
          </a:xfrm>
          <a:prstGeom prst="rect">
            <a:avLst/>
          </a:prstGeom>
          <a:noFill/>
        </p:spPr>
        <p:txBody>
          <a:bodyPr wrap="square" rtlCol="0">
            <a:spAutoFit/>
          </a:bodyPr>
          <a:lstStyle/>
          <a:p>
            <a:pPr algn="just"/>
            <a:r>
              <a:rPr lang="en-US" dirty="0">
                <a:latin typeface="Times New Roman" pitchFamily="18" charset="0"/>
                <a:cs typeface="Times New Roman" pitchFamily="18" charset="0"/>
              </a:rPr>
              <a:t>EyeOS kernel uses a structure divided into 4 layers:</a:t>
            </a:r>
          </a:p>
          <a:p>
            <a:pPr algn="just"/>
            <a:endParaRPr lang="en-US" dirty="0">
              <a:latin typeface="Times New Roman" pitchFamily="18" charset="0"/>
              <a:cs typeface="Times New Roman" pitchFamily="18" charset="0"/>
            </a:endParaRPr>
          </a:p>
          <a:p>
            <a:pPr lvl="0" algn="just">
              <a:buFont typeface="Arial" pitchFamily="34" charset="0"/>
              <a:buChar char="•"/>
            </a:pPr>
            <a:r>
              <a:rPr lang="en-US" dirty="0">
                <a:latin typeface="Times New Roman" pitchFamily="18" charset="0"/>
                <a:cs typeface="Times New Roman" pitchFamily="18" charset="0"/>
              </a:rPr>
              <a:t>Kernel: unified system services.</a:t>
            </a:r>
          </a:p>
          <a:p>
            <a:pPr lvl="0" algn="just">
              <a:buFont typeface="Arial" pitchFamily="34" charset="0"/>
              <a:buChar char="•"/>
            </a:pPr>
            <a:r>
              <a:rPr lang="en-US" dirty="0">
                <a:latin typeface="Times New Roman" pitchFamily="18" charset="0"/>
                <a:cs typeface="Times New Roman" pitchFamily="18" charset="0"/>
              </a:rPr>
              <a:t>Services: lower-level functions.</a:t>
            </a:r>
          </a:p>
          <a:p>
            <a:pPr lvl="0" algn="just">
              <a:buFont typeface="Arial" pitchFamily="34" charset="0"/>
              <a:buChar char="•"/>
            </a:pPr>
            <a:r>
              <a:rPr lang="en-US" dirty="0">
                <a:latin typeface="Times New Roman" pitchFamily="18" charset="0"/>
                <a:cs typeface="Times New Roman" pitchFamily="18" charset="0"/>
              </a:rPr>
              <a:t>library services: higher-level functions</a:t>
            </a:r>
          </a:p>
          <a:p>
            <a:pPr lvl="0" algn="just">
              <a:buFont typeface="Arial" pitchFamily="34" charset="0"/>
              <a:buChar char="•"/>
            </a:pPr>
            <a:r>
              <a:rPr lang="en-US" dirty="0">
                <a:latin typeface="Times New Roman" pitchFamily="18" charset="0"/>
                <a:cs typeface="Times New Roman" pitchFamily="18" charset="0"/>
              </a:rPr>
              <a:t>Applications: can call functions from any? Layer</a:t>
            </a:r>
          </a:p>
          <a:p>
            <a:pPr lvl="0" algn="just"/>
            <a:endParaRPr lang="en-US" dirty="0">
              <a:latin typeface="Times New Roman" pitchFamily="18" charset="0"/>
              <a:cs typeface="Times New Roman" pitchFamily="18" charset="0"/>
            </a:endParaRPr>
          </a:p>
          <a:p>
            <a:pPr lvl="0" algn="just"/>
            <a:r>
              <a:rPr lang="en-US" b="1" dirty="0">
                <a:latin typeface="Times New Roman" pitchFamily="18" charset="0"/>
                <a:cs typeface="Times New Roman" pitchFamily="18" charset="0"/>
              </a:rPr>
              <a:t>Service - MMAP</a:t>
            </a:r>
            <a:endParaRPr lang="en-US" dirty="0">
              <a:latin typeface="Times New Roman" pitchFamily="18" charset="0"/>
              <a:cs typeface="Times New Roman" pitchFamily="18" charset="0"/>
            </a:endParaRPr>
          </a:p>
          <a:p>
            <a:pPr lvl="0" algn="just">
              <a:buFont typeface="Arial" pitchFamily="34" charset="0"/>
              <a:buChar char="•"/>
            </a:pPr>
            <a:r>
              <a:rPr lang="en-US" dirty="0">
                <a:latin typeface="Times New Roman" pitchFamily="18" charset="0"/>
                <a:cs typeface="Times New Roman" pitchFamily="18" charset="0"/>
              </a:rPr>
              <a:t>Vital component in the communications of the application.</a:t>
            </a:r>
          </a:p>
          <a:p>
            <a:pPr lvl="0" algn="just">
              <a:buFont typeface="Arial" pitchFamily="34" charset="0"/>
              <a:buChar char="•"/>
            </a:pPr>
            <a:r>
              <a:rPr lang="en-US" dirty="0">
                <a:latin typeface="Times New Roman" pitchFamily="18" charset="0"/>
                <a:cs typeface="Times New Roman" pitchFamily="18" charset="0"/>
              </a:rPr>
              <a:t>route messages to the client application.</a:t>
            </a:r>
          </a:p>
          <a:p>
            <a:pPr lvl="0" algn="just">
              <a:buFont typeface="Arial" pitchFamily="34" charset="0"/>
              <a:buChar char="•"/>
            </a:pPr>
            <a:r>
              <a:rPr lang="en-US" dirty="0">
                <a:latin typeface="Times New Roman" pitchFamily="18" charset="0"/>
                <a:cs typeface="Times New Roman" pitchFamily="18" charset="0"/>
              </a:rPr>
              <a:t>Automated service.</a:t>
            </a:r>
          </a:p>
          <a:p>
            <a:pPr lvl="0" algn="just"/>
            <a:r>
              <a:rPr lang="en-US" b="1" dirty="0">
                <a:latin typeface="Times New Roman" pitchFamily="18" charset="0"/>
                <a:cs typeface="Times New Roman" pitchFamily="18" charset="0"/>
              </a:rPr>
              <a:t>Service - VFS</a:t>
            </a:r>
            <a:endParaRPr lang="en-US" dirty="0">
              <a:latin typeface="Times New Roman" pitchFamily="18" charset="0"/>
              <a:cs typeface="Times New Roman" pitchFamily="18" charset="0"/>
            </a:endParaRPr>
          </a:p>
          <a:p>
            <a:pPr lvl="0" algn="just">
              <a:buFont typeface="Arial" pitchFamily="34" charset="0"/>
              <a:buChar char="•"/>
            </a:pPr>
            <a:r>
              <a:rPr lang="en-US" dirty="0">
                <a:latin typeface="Times New Roman" pitchFamily="18" charset="0"/>
                <a:cs typeface="Times New Roman" pitchFamily="18" charset="0"/>
              </a:rPr>
              <a:t>It is the EyeOS file system.</a:t>
            </a:r>
          </a:p>
          <a:p>
            <a:pPr lvl="0" algn="just">
              <a:buFont typeface="Arial" pitchFamily="34" charset="0"/>
              <a:buChar char="•"/>
            </a:pPr>
            <a:r>
              <a:rPr lang="en-US" dirty="0">
                <a:latin typeface="Times New Roman" pitchFamily="18" charset="0"/>
                <a:cs typeface="Times New Roman" pitchFamily="18" charset="0"/>
              </a:rPr>
              <a:t>implement security systems.</a:t>
            </a:r>
          </a:p>
          <a:p>
            <a:pPr lvl="0" algn="just">
              <a:buFont typeface="Arial" pitchFamily="34" charset="0"/>
              <a:buChar char="•"/>
            </a:pPr>
            <a:r>
              <a:rPr lang="en-US" dirty="0">
                <a:latin typeface="Times New Roman" pitchFamily="18" charset="0"/>
                <a:cs typeface="Times New Roman" pitchFamily="18" charset="0"/>
              </a:rPr>
              <a:t>Concatenate 32 random characters.</a:t>
            </a:r>
          </a:p>
          <a:p>
            <a:pPr lvl="0" algn="just">
              <a:buFont typeface="Arial" pitchFamily="34" charset="0"/>
              <a:buChar char="•"/>
            </a:pPr>
            <a:r>
              <a:rPr lang="en-US" dirty="0">
                <a:latin typeface="Times New Roman" pitchFamily="18" charset="0"/>
                <a:cs typeface="Times New Roman" pitchFamily="18" charset="0"/>
              </a:rPr>
              <a:t>virtual and real functions.</a:t>
            </a:r>
          </a:p>
          <a:p>
            <a:pPr lvl="0" algn="just">
              <a:buFont typeface="Arial" pitchFamily="34" charset="0"/>
              <a:buChar char="•"/>
            </a:pPr>
            <a:r>
              <a:rPr lang="en-US" dirty="0">
                <a:latin typeface="Times New Roman" pitchFamily="18" charset="0"/>
                <a:cs typeface="Times New Roman" pitchFamily="18" charset="0"/>
              </a:rPr>
              <a:t>Provides application development.</a:t>
            </a:r>
          </a:p>
          <a:p>
            <a:pPr algn="just"/>
            <a:r>
              <a:rPr lang="en-US" dirty="0">
                <a:latin typeface="Times New Roman" pitchFamily="18" charset="0"/>
                <a:cs typeface="Times New Roman" pitchFamily="18" charset="0"/>
              </a:rPr>
              <a:t> </a:t>
            </a:r>
          </a:p>
          <a:p>
            <a:pPr algn="just"/>
            <a:endParaRPr lang="en-US" dirty="0">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cstate="print"/>
          <a:srcRect/>
          <a:stretch>
            <a:fillRect/>
          </a:stretch>
        </p:blipFill>
        <p:spPr bwMode="auto">
          <a:xfrm>
            <a:off x="8229600" y="228600"/>
            <a:ext cx="557212" cy="83343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143000"/>
            <a:ext cx="9144000" cy="5909310"/>
          </a:xfrm>
          <a:prstGeom prst="rect">
            <a:avLst/>
          </a:prstGeom>
          <a:noFill/>
        </p:spPr>
        <p:txBody>
          <a:bodyPr wrap="square" rtlCol="0">
            <a:spAutoFit/>
          </a:bodyPr>
          <a:lstStyle/>
          <a:p>
            <a:pPr lvl="0" algn="just"/>
            <a:r>
              <a:rPr lang="en-US" b="1" dirty="0">
                <a:latin typeface="Times New Roman" pitchFamily="18" charset="0"/>
                <a:cs typeface="Times New Roman" pitchFamily="18" charset="0"/>
              </a:rPr>
              <a:t>Service – VFS  </a:t>
            </a:r>
            <a:r>
              <a:rPr lang="en-US" dirty="0">
                <a:latin typeface="Times New Roman" pitchFamily="18" charset="0"/>
                <a:cs typeface="Times New Roman" pitchFamily="18" charset="0"/>
              </a:rPr>
              <a:t>(implementation)Internally creates two files for each file (virtual functions):</a:t>
            </a:r>
          </a:p>
          <a:p>
            <a:pPr lvl="0" algn="just">
              <a:buFont typeface="Arial" pitchFamily="34" charset="0"/>
              <a:buChar char="•"/>
            </a:pPr>
            <a:r>
              <a:rPr lang="en-US" dirty="0">
                <a:latin typeface="Times New Roman" pitchFamily="18" charset="0"/>
                <a:cs typeface="Times New Roman" pitchFamily="18" charset="0"/>
              </a:rPr>
              <a:t>file content.</a:t>
            </a:r>
          </a:p>
          <a:p>
            <a:pPr lvl="0" algn="just">
              <a:buFont typeface="Arial" pitchFamily="34" charset="0"/>
              <a:buChar char="•"/>
            </a:pPr>
            <a:r>
              <a:rPr lang="en-US" dirty="0">
                <a:latin typeface="Times New Roman" pitchFamily="18" charset="0"/>
                <a:cs typeface="Times New Roman" pitchFamily="18" charset="0"/>
              </a:rPr>
              <a:t>File information</a:t>
            </a:r>
          </a:p>
          <a:p>
            <a:pPr lvl="0" algn="just"/>
            <a:endParaRPr lang="en-US" dirty="0">
              <a:latin typeface="Times New Roman" pitchFamily="18" charset="0"/>
              <a:cs typeface="Times New Roman" pitchFamily="18" charset="0"/>
            </a:endParaRPr>
          </a:p>
          <a:p>
            <a:pPr lvl="0" algn="just"/>
            <a:r>
              <a:rPr lang="en-US" b="1" dirty="0">
                <a:latin typeface="Times New Roman" pitchFamily="18" charset="0"/>
                <a:cs typeface="Times New Roman" pitchFamily="18" charset="0"/>
              </a:rPr>
              <a:t>Service – </a:t>
            </a:r>
            <a:r>
              <a:rPr lang="en-US" b="1" dirty="0" err="1">
                <a:latin typeface="Times New Roman" pitchFamily="18" charset="0"/>
                <a:cs typeface="Times New Roman" pitchFamily="18" charset="0"/>
              </a:rPr>
              <a:t>Eyex</a:t>
            </a: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Get the XML messages and respond in the same format to the browser</a:t>
            </a: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i="1">
                <a:latin typeface="Times New Roman" pitchFamily="18" charset="0"/>
                <a:cs typeface="Times New Roman" pitchFamily="18" charset="0"/>
              </a:rPr>
              <a:t>                                              Fig </a:t>
            </a:r>
            <a:r>
              <a:rPr lang="en-US" i="1" dirty="0">
                <a:latin typeface="Times New Roman" pitchFamily="18" charset="0"/>
                <a:cs typeface="Times New Roman" pitchFamily="18" charset="0"/>
              </a:rPr>
              <a:t>: working of </a:t>
            </a:r>
            <a:r>
              <a:rPr lang="en-US" i="1" dirty="0" err="1">
                <a:latin typeface="Times New Roman" pitchFamily="18" charset="0"/>
                <a:cs typeface="Times New Roman" pitchFamily="18" charset="0"/>
              </a:rPr>
              <a:t>eyeX</a:t>
            </a:r>
            <a:r>
              <a:rPr lang="en-US" i="1" dirty="0">
                <a:latin typeface="Times New Roman" pitchFamily="18" charset="0"/>
                <a:cs typeface="Times New Roman" pitchFamily="18" charset="0"/>
              </a:rPr>
              <a:t> in kernel</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a:t>
            </a:r>
          </a:p>
          <a:p>
            <a:pPr lvl="0" algn="just"/>
            <a:r>
              <a:rPr lang="en-US" b="1" dirty="0">
                <a:latin typeface="Times New Roman" pitchFamily="18" charset="0"/>
                <a:cs typeface="Times New Roman" pitchFamily="18" charset="0"/>
              </a:rPr>
              <a:t>Service – Proc   </a:t>
            </a:r>
            <a:r>
              <a:rPr lang="en-US" dirty="0">
                <a:latin typeface="Times New Roman" pitchFamily="18" charset="0"/>
                <a:cs typeface="Times New Roman" pitchFamily="18" charset="0"/>
              </a:rPr>
              <a:t>Process Management:</a:t>
            </a:r>
          </a:p>
          <a:p>
            <a:pPr lvl="0" algn="just">
              <a:buFont typeface="Arial" pitchFamily="34" charset="0"/>
              <a:buChar char="•"/>
            </a:pPr>
            <a:r>
              <a:rPr lang="en-US" dirty="0">
                <a:latin typeface="Times New Roman" pitchFamily="18" charset="0"/>
                <a:cs typeface="Times New Roman" pitchFamily="18" charset="0"/>
              </a:rPr>
              <a:t>Launch.</a:t>
            </a:r>
          </a:p>
          <a:p>
            <a:pPr lvl="0" algn="just">
              <a:buFont typeface="Arial" pitchFamily="34" charset="0"/>
              <a:buChar char="•"/>
            </a:pPr>
            <a:r>
              <a:rPr lang="en-US" dirty="0">
                <a:latin typeface="Times New Roman" pitchFamily="18" charset="0"/>
                <a:cs typeface="Times New Roman" pitchFamily="18" charset="0"/>
              </a:rPr>
              <a:t>Finish.</a:t>
            </a:r>
          </a:p>
          <a:p>
            <a:pPr lvl="0" algn="just">
              <a:buFont typeface="Arial" pitchFamily="34" charset="0"/>
              <a:buChar char="•"/>
            </a:pPr>
            <a:r>
              <a:rPr lang="en-US" dirty="0">
                <a:latin typeface="Times New Roman" pitchFamily="18" charset="0"/>
                <a:cs typeface="Times New Roman" pitchFamily="18" charset="0"/>
              </a:rPr>
              <a:t>List.</a:t>
            </a:r>
          </a:p>
          <a:p>
            <a:pPr lvl="0" algn="just">
              <a:buFont typeface="Arial" pitchFamily="34" charset="0"/>
              <a:buChar char="•"/>
            </a:pPr>
            <a:r>
              <a:rPr lang="en-US" dirty="0">
                <a:latin typeface="Times New Roman" pitchFamily="18" charset="0"/>
                <a:cs typeface="Times New Roman" pitchFamily="18" charset="0"/>
              </a:rPr>
              <a:t>etc.</a:t>
            </a:r>
          </a:p>
          <a:p>
            <a:pPr lvl="0" algn="just">
              <a:buFont typeface="Arial" pitchFamily="34" charset="0"/>
              <a:buChar char="•"/>
            </a:pP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cstate="print"/>
          <a:srcRect/>
          <a:stretch>
            <a:fillRect/>
          </a:stretch>
        </p:blipFill>
        <p:spPr bwMode="auto">
          <a:xfrm>
            <a:off x="8229600" y="228600"/>
            <a:ext cx="557212" cy="833437"/>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1981200" y="2971800"/>
            <a:ext cx="4943475" cy="12382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1219200"/>
            <a:ext cx="9143999" cy="5355312"/>
          </a:xfrm>
          <a:prstGeom prst="rect">
            <a:avLst/>
          </a:prstGeom>
          <a:noFill/>
        </p:spPr>
        <p:txBody>
          <a:bodyPr wrap="square" rtlCol="0">
            <a:spAutoFit/>
          </a:bodyPr>
          <a:lstStyle/>
          <a:p>
            <a:r>
              <a:rPr lang="en-US" dirty="0">
                <a:latin typeface="Times New Roman" pitchFamily="18" charset="0"/>
                <a:cs typeface="Times New Roman" pitchFamily="18" charset="0"/>
              </a:rPr>
              <a:t>Process defines important variables for the application: </a:t>
            </a:r>
            <a:r>
              <a:rPr lang="en-US" dirty="0" err="1">
                <a:latin typeface="Times New Roman" pitchFamily="18" charset="0"/>
                <a:cs typeface="Times New Roman" pitchFamily="18" charset="0"/>
              </a:rPr>
              <a:t>myPid</a:t>
            </a:r>
            <a:endParaRPr lang="en-US" dirty="0">
              <a:latin typeface="Times New Roman" pitchFamily="18" charset="0"/>
              <a:cs typeface="Times New Roman" pitchFamily="18" charset="0"/>
            </a:endParaRPr>
          </a:p>
          <a:p>
            <a:pPr lvl="0">
              <a:buFont typeface="Arial" pitchFamily="34" charset="0"/>
              <a:buChar char="•"/>
            </a:pPr>
            <a:r>
              <a:rPr lang="en-US" dirty="0" err="1">
                <a:latin typeface="Times New Roman" pitchFamily="18" charset="0"/>
                <a:cs typeface="Times New Roman" pitchFamily="18" charset="0"/>
              </a:rPr>
              <a:t>myPid</a:t>
            </a:r>
            <a:r>
              <a:rPr lang="en-US" dirty="0">
                <a:latin typeface="Times New Roman" pitchFamily="18" charset="0"/>
                <a:cs typeface="Times New Roman" pitchFamily="18" charset="0"/>
              </a:rPr>
              <a:t>: identifies every process.</a:t>
            </a:r>
          </a:p>
          <a:p>
            <a:pPr lvl="0">
              <a:buFont typeface="Arial" pitchFamily="34" charset="0"/>
              <a:buChar char="•"/>
            </a:pPr>
            <a:r>
              <a:rPr lang="en-US" dirty="0">
                <a:latin typeface="Times New Roman" pitchFamily="18" charset="0"/>
                <a:cs typeface="Times New Roman" pitchFamily="18" charset="0"/>
              </a:rPr>
              <a:t>checksum: identifies the process in the client-server communication.</a:t>
            </a:r>
          </a:p>
          <a:p>
            <a:pPr lvl="0">
              <a:buFont typeface="Arial" pitchFamily="34" charset="0"/>
              <a:buChar char="•"/>
            </a:pPr>
            <a:r>
              <a:rPr lang="en-US" b="1" dirty="0">
                <a:latin typeface="Times New Roman" pitchFamily="18" charset="0"/>
                <a:cs typeface="Times New Roman" pitchFamily="18" charset="0"/>
              </a:rPr>
              <a:t>Client-server communication -</a:t>
            </a:r>
          </a:p>
          <a:p>
            <a:r>
              <a:rPr lang="en-US" dirty="0">
                <a:latin typeface="Times New Roman" pitchFamily="18" charset="0"/>
                <a:cs typeface="Times New Roman" pitchFamily="18" charset="0"/>
              </a:rPr>
              <a:t>EyeOS use a two-tier architecture in which one machine acts as both application and </a:t>
            </a:r>
          </a:p>
          <a:p>
            <a:r>
              <a:rPr lang="en-US" dirty="0">
                <a:latin typeface="Times New Roman" pitchFamily="18" charset="0"/>
                <a:cs typeface="Times New Roman" pitchFamily="18" charset="0"/>
              </a:rPr>
              <a:t>presentation server. The client is the second tier. The application server hosts virtual machines </a:t>
            </a:r>
          </a:p>
          <a:p>
            <a:r>
              <a:rPr lang="en-US" dirty="0">
                <a:latin typeface="Times New Roman" pitchFamily="18" charset="0"/>
                <a:cs typeface="Times New Roman" pitchFamily="18" charset="0"/>
              </a:rPr>
              <a:t>that run programs and push them to a presentation server, which manages the client </a:t>
            </a:r>
            <a:r>
              <a:rPr lang="en-US" dirty="0" err="1">
                <a:latin typeface="Times New Roman" pitchFamily="18" charset="0"/>
                <a:cs typeface="Times New Roman" pitchFamily="18" charset="0"/>
              </a:rPr>
              <a:t>connection.The</a:t>
            </a:r>
            <a:r>
              <a:rPr lang="en-US" dirty="0">
                <a:latin typeface="Times New Roman" pitchFamily="18" charset="0"/>
                <a:cs typeface="Times New Roman" pitchFamily="18" charset="0"/>
              </a:rPr>
              <a:t> thin client runs the application and passes user input back to the application server.</a:t>
            </a:r>
          </a:p>
          <a:p>
            <a:pPr lvl="0">
              <a:buFont typeface="Arial" pitchFamily="34" charset="0"/>
              <a:buChar char="•"/>
            </a:pPr>
            <a:r>
              <a:rPr lang="en-US" b="1" dirty="0">
                <a:latin typeface="Times New Roman" pitchFamily="18" charset="0"/>
                <a:cs typeface="Times New Roman" pitchFamily="18" charset="0"/>
              </a:rPr>
              <a:t>Client-side</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EyeOS makes use of several technologies on the client (browser) side:</a:t>
            </a:r>
          </a:p>
          <a:p>
            <a:pPr lvl="0"/>
            <a:r>
              <a:rPr lang="en-US" dirty="0">
                <a:latin typeface="Times New Roman" pitchFamily="18" charset="0"/>
                <a:cs typeface="Times New Roman" pitchFamily="18" charset="0"/>
              </a:rPr>
              <a:t>XHTML and CSS are used to display the user interface. The content, however, is created and changed dynamically by the local JavaScript engine, which uses the DOM for this task.</a:t>
            </a:r>
          </a:p>
          <a:p>
            <a:pPr lvl="0"/>
            <a:r>
              <a:rPr lang="en-US" dirty="0">
                <a:latin typeface="Times New Roman" pitchFamily="18" charset="0"/>
                <a:cs typeface="Times New Roman" pitchFamily="18" charset="0"/>
              </a:rPr>
              <a:t>The local engine handles communication with the server asynchronously, using AJAX. Client and server communicate via XML requests/responses. The client always initiates communication. Each server response specifies a series of tasks to the client engine (e.g. creating a widget, changing a value of a component, executing JavaScript code embedded in the message, etc.).</a:t>
            </a:r>
          </a:p>
          <a:p>
            <a:pPr lvl="0"/>
            <a:r>
              <a:rPr lang="en-US" dirty="0">
                <a:latin typeface="Times New Roman" pitchFamily="18" charset="0"/>
                <a:cs typeface="Times New Roman" pitchFamily="18" charset="0"/>
              </a:rPr>
              <a:t>Not all interactions require communication with the server. JavaScript is used to provide client-side-only interactions</a:t>
            </a:r>
          </a:p>
        </p:txBody>
      </p:sp>
      <p:pic>
        <p:nvPicPr>
          <p:cNvPr id="5" name="Picture 2"/>
          <p:cNvPicPr>
            <a:picLocks noChangeAspect="1" noChangeArrowheads="1"/>
          </p:cNvPicPr>
          <p:nvPr/>
        </p:nvPicPr>
        <p:blipFill>
          <a:blip r:embed="rId2" cstate="print"/>
          <a:srcRect/>
          <a:stretch>
            <a:fillRect/>
          </a:stretch>
        </p:blipFill>
        <p:spPr bwMode="auto">
          <a:xfrm>
            <a:off x="8229600" y="228600"/>
            <a:ext cx="557212" cy="833437"/>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66800"/>
            <a:ext cx="9144000" cy="2031325"/>
          </a:xfrm>
          <a:prstGeom prst="rect">
            <a:avLst/>
          </a:prstGeom>
          <a:noFill/>
        </p:spPr>
        <p:txBody>
          <a:bodyPr wrap="square" rtlCol="0">
            <a:spAutoFit/>
          </a:bodyPr>
          <a:lstStyle/>
          <a:p>
            <a:pPr lvl="0" algn="just">
              <a:buFont typeface="Arial" pitchFamily="34" charset="0"/>
              <a:buChar char="•"/>
            </a:pPr>
            <a:r>
              <a:rPr lang="en-US" b="1" dirty="0">
                <a:latin typeface="Times New Roman" pitchFamily="18" charset="0"/>
                <a:cs typeface="Times New Roman" pitchFamily="18" charset="0"/>
              </a:rPr>
              <a:t>Server-side-</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Though it is not the focus of the project, we briefly comment on the server side of the </a:t>
            </a:r>
          </a:p>
          <a:p>
            <a:pPr algn="just"/>
            <a:r>
              <a:rPr lang="en-US" dirty="0">
                <a:latin typeface="Times New Roman" pitchFamily="18" charset="0"/>
                <a:cs typeface="Times New Roman" pitchFamily="18" charset="0"/>
              </a:rPr>
              <a:t>architecture. EyeOS is written in PHP on the server side, and provides multiple high level </a:t>
            </a:r>
          </a:p>
          <a:p>
            <a:pPr algn="just"/>
            <a:r>
              <a:rPr lang="en-US" dirty="0">
                <a:latin typeface="Times New Roman" pitchFamily="18" charset="0"/>
                <a:cs typeface="Times New Roman" pitchFamily="18" charset="0"/>
              </a:rPr>
              <a:t>abstractions. The goal of these is to make it easy to write new applications, and avoid dealing </a:t>
            </a:r>
          </a:p>
          <a:p>
            <a:pPr algn="just"/>
            <a:r>
              <a:rPr lang="en-US" dirty="0">
                <a:latin typeface="Times New Roman" pitchFamily="18" charset="0"/>
                <a:cs typeface="Times New Roman" pitchFamily="18" charset="0"/>
              </a:rPr>
              <a:t>with low-level primitives. In this sense, EyeOS is also a web application development framework.</a:t>
            </a:r>
          </a:p>
          <a:p>
            <a:pPr algn="just"/>
            <a:endParaRPr lang="en-US"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cstate="print"/>
          <a:srcRect/>
          <a:stretch>
            <a:fillRect/>
          </a:stretch>
        </p:blipFill>
        <p:spPr bwMode="auto">
          <a:xfrm>
            <a:off x="8229600" y="228600"/>
            <a:ext cx="557212" cy="833437"/>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90600"/>
            <a:ext cx="9144000" cy="646331"/>
          </a:xfrm>
          <a:prstGeom prst="rect">
            <a:avLst/>
          </a:prstGeom>
          <a:noFill/>
        </p:spPr>
        <p:txBody>
          <a:bodyPr wrap="square" rtlCol="0">
            <a:spAutoFit/>
          </a:bodyPr>
          <a:lstStyle/>
          <a:p>
            <a:r>
              <a:rPr lang="en-US" dirty="0"/>
              <a:t>How to use?</a:t>
            </a:r>
          </a:p>
          <a:p>
            <a:endParaRPr lang="en-US" dirty="0"/>
          </a:p>
        </p:txBody>
      </p:sp>
      <p:pic>
        <p:nvPicPr>
          <p:cNvPr id="5" name="Picture 2"/>
          <p:cNvPicPr>
            <a:picLocks noChangeAspect="1" noChangeArrowheads="1"/>
          </p:cNvPicPr>
          <p:nvPr/>
        </p:nvPicPr>
        <p:blipFill>
          <a:blip r:embed="rId2" cstate="print"/>
          <a:srcRect/>
          <a:stretch>
            <a:fillRect/>
          </a:stretch>
        </p:blipFill>
        <p:spPr bwMode="auto">
          <a:xfrm>
            <a:off x="8229600" y="228600"/>
            <a:ext cx="557212" cy="833437"/>
          </a:xfrm>
          <a:prstGeom prst="rect">
            <a:avLst/>
          </a:prstGeom>
          <a:noFill/>
          <a:ln w="9525">
            <a:noFill/>
            <a:miter lim="800000"/>
            <a:headEnd/>
            <a:tailEnd/>
          </a:ln>
          <a:effectLst/>
        </p:spPr>
      </p:pic>
      <p:pic>
        <p:nvPicPr>
          <p:cNvPr id="5122" name="Picture 2"/>
          <p:cNvPicPr>
            <a:picLocks noChangeAspect="1" noChangeArrowheads="1"/>
          </p:cNvPicPr>
          <p:nvPr/>
        </p:nvPicPr>
        <p:blipFill>
          <a:blip r:embed="rId3"/>
          <a:srcRect l="17033" t="16300" r="31319" b="20696"/>
          <a:stretch>
            <a:fillRect/>
          </a:stretch>
        </p:blipFill>
        <p:spPr bwMode="auto">
          <a:xfrm>
            <a:off x="0" y="1371600"/>
            <a:ext cx="9144000" cy="54864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62000"/>
            <a:ext cx="9144000" cy="923330"/>
          </a:xfrm>
          <a:prstGeom prst="rect">
            <a:avLst/>
          </a:prstGeom>
          <a:noFill/>
        </p:spPr>
        <p:txBody>
          <a:bodyPr wrap="square" rtlCol="0">
            <a:spAutoFit/>
          </a:bodyPr>
          <a:lstStyle/>
          <a:p>
            <a:r>
              <a:rPr lang="en-US" dirty="0"/>
              <a:t>Areas of Application-</a:t>
            </a:r>
          </a:p>
          <a:p>
            <a:endParaRPr lang="en-US" dirty="0"/>
          </a:p>
          <a:p>
            <a:endParaRPr lang="en-US" dirty="0"/>
          </a:p>
        </p:txBody>
      </p:sp>
      <p:pic>
        <p:nvPicPr>
          <p:cNvPr id="5" name="Picture 2"/>
          <p:cNvPicPr>
            <a:picLocks noChangeAspect="1" noChangeArrowheads="1"/>
          </p:cNvPicPr>
          <p:nvPr/>
        </p:nvPicPr>
        <p:blipFill>
          <a:blip r:embed="rId2" cstate="print"/>
          <a:srcRect/>
          <a:stretch>
            <a:fillRect/>
          </a:stretch>
        </p:blipFill>
        <p:spPr bwMode="auto">
          <a:xfrm>
            <a:off x="8229600" y="228600"/>
            <a:ext cx="557212" cy="833437"/>
          </a:xfrm>
          <a:prstGeom prst="rect">
            <a:avLst/>
          </a:prstGeom>
          <a:noFill/>
          <a:ln w="9525">
            <a:noFill/>
            <a:miter lim="800000"/>
            <a:headEnd/>
            <a:tailEnd/>
          </a:ln>
          <a:effectLst/>
        </p:spPr>
      </p:pic>
      <p:pic>
        <p:nvPicPr>
          <p:cNvPr id="8194" name="Picture 2"/>
          <p:cNvPicPr>
            <a:picLocks noChangeAspect="1" noChangeArrowheads="1"/>
          </p:cNvPicPr>
          <p:nvPr/>
        </p:nvPicPr>
        <p:blipFill>
          <a:blip r:embed="rId3"/>
          <a:srcRect/>
          <a:stretch>
            <a:fillRect/>
          </a:stretch>
        </p:blipFill>
        <p:spPr bwMode="auto">
          <a:xfrm>
            <a:off x="228600" y="1219200"/>
            <a:ext cx="8534400" cy="4267200"/>
          </a:xfrm>
          <a:prstGeom prst="rect">
            <a:avLst/>
          </a:prstGeom>
          <a:solidFill>
            <a:srgbClr val="FFFFFF"/>
          </a:solidFill>
          <a:ln w="9525">
            <a:noFill/>
            <a:miter lim="800000"/>
            <a:headEnd/>
            <a:tailEnd/>
          </a:ln>
        </p:spPr>
      </p:pic>
      <p:sp>
        <p:nvSpPr>
          <p:cNvPr id="7" name="TextBox 6"/>
          <p:cNvSpPr txBox="1"/>
          <p:nvPr/>
        </p:nvSpPr>
        <p:spPr>
          <a:xfrm>
            <a:off x="0" y="5867400"/>
            <a:ext cx="9045629" cy="923330"/>
          </a:xfrm>
          <a:prstGeom prst="rect">
            <a:avLst/>
          </a:prstGeom>
          <a:noFill/>
        </p:spPr>
        <p:txBody>
          <a:bodyPr wrap="square" rtlCol="0">
            <a:spAutoFit/>
          </a:bodyPr>
          <a:lstStyle/>
          <a:p>
            <a:pPr>
              <a:buFont typeface="Arial" pitchFamily="34" charset="0"/>
              <a:buChar char="•"/>
            </a:pPr>
            <a:r>
              <a:rPr lang="en-US" dirty="0"/>
              <a:t>Provides system for the users where they work with </a:t>
            </a:r>
            <a:r>
              <a:rPr lang="en-US" dirty="0" err="1"/>
              <a:t>eyeOS</a:t>
            </a:r>
            <a:r>
              <a:rPr lang="en-US" dirty="0"/>
              <a:t> and all its applications, including </a:t>
            </a:r>
          </a:p>
          <a:p>
            <a:r>
              <a:rPr lang="en-US" dirty="0"/>
              <a:t>Office and PIM ones.</a:t>
            </a:r>
          </a:p>
          <a:p>
            <a:pPr>
              <a:buFont typeface="Arial" pitchFamily="34" charset="0"/>
              <a:buChar char="•"/>
            </a:pPr>
            <a:r>
              <a:rPr lang="en-US" dirty="0"/>
              <a:t>A toolkit to create new applications easily.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8229600" y="228600"/>
            <a:ext cx="557212" cy="833437"/>
          </a:xfrm>
          <a:prstGeom prst="rect">
            <a:avLst/>
          </a:prstGeom>
          <a:noFill/>
          <a:ln w="9525">
            <a:noFill/>
            <a:miter lim="800000"/>
            <a:headEnd/>
            <a:tailEnd/>
          </a:ln>
          <a:effectLst/>
        </p:spPr>
      </p:pic>
      <p:sp>
        <p:nvSpPr>
          <p:cNvPr id="5" name="TextBox 4"/>
          <p:cNvSpPr txBox="1"/>
          <p:nvPr/>
        </p:nvSpPr>
        <p:spPr>
          <a:xfrm>
            <a:off x="0" y="914400"/>
            <a:ext cx="9197028" cy="3139321"/>
          </a:xfrm>
          <a:prstGeom prst="rect">
            <a:avLst/>
          </a:prstGeom>
          <a:noFill/>
        </p:spPr>
        <p:txBody>
          <a:bodyPr wrap="square" rtlCol="0">
            <a:spAutoFit/>
          </a:bodyPr>
          <a:lstStyle/>
          <a:p>
            <a:pPr>
              <a:buFont typeface="Arial" pitchFamily="34" charset="0"/>
              <a:buChar char="•"/>
            </a:pPr>
            <a:r>
              <a:rPr lang="en-US" dirty="0"/>
              <a:t>School and Universities with a full web platform.</a:t>
            </a:r>
          </a:p>
          <a:p>
            <a:pPr>
              <a:buFont typeface="Arial" pitchFamily="34" charset="0"/>
              <a:buChar char="•"/>
            </a:pPr>
            <a:r>
              <a:rPr lang="en-US" dirty="0"/>
              <a:t>With a private server, </a:t>
            </a:r>
            <a:r>
              <a:rPr lang="en-US" dirty="0" err="1"/>
              <a:t>eyeOS</a:t>
            </a:r>
            <a:r>
              <a:rPr lang="en-US" dirty="0"/>
              <a:t> can provide,</a:t>
            </a:r>
          </a:p>
          <a:p>
            <a:pPr lvl="1">
              <a:buFont typeface="Wingdings" pitchFamily="2" charset="2"/>
              <a:buChar char="ü"/>
            </a:pPr>
            <a:r>
              <a:rPr lang="en-US" dirty="0"/>
              <a:t>City </a:t>
            </a:r>
            <a:r>
              <a:rPr lang="en-US" dirty="0" err="1"/>
              <a:t>counsils</a:t>
            </a:r>
            <a:endParaRPr lang="en-US" dirty="0"/>
          </a:p>
          <a:p>
            <a:pPr lvl="1">
              <a:buFont typeface="Wingdings" pitchFamily="2" charset="2"/>
              <a:buChar char="ü"/>
            </a:pPr>
            <a:r>
              <a:rPr lang="en-US" dirty="0"/>
              <a:t>Public library networks</a:t>
            </a:r>
          </a:p>
          <a:p>
            <a:pPr lvl="1">
              <a:buFont typeface="Wingdings" pitchFamily="2" charset="2"/>
              <a:buChar char="ü"/>
            </a:pPr>
            <a:r>
              <a:rPr lang="en-US" dirty="0"/>
              <a:t>Free internet points &amp; other public environments.</a:t>
            </a:r>
          </a:p>
          <a:p>
            <a:pPr>
              <a:buFont typeface="Arial" pitchFamily="34" charset="0"/>
              <a:buChar char="•"/>
            </a:pPr>
            <a:r>
              <a:rPr lang="en-US" dirty="0"/>
              <a:t>Useful for those who travel frequently, for schools that want a centralized storage.</a:t>
            </a:r>
          </a:p>
          <a:p>
            <a:pPr>
              <a:buFont typeface="Arial" pitchFamily="34" charset="0"/>
              <a:buChar char="•"/>
            </a:pPr>
            <a:r>
              <a:rPr lang="en-US" dirty="0"/>
              <a:t>Social organizations and Companies: Contacts, personal files and communications to which </a:t>
            </a:r>
          </a:p>
          <a:p>
            <a:r>
              <a:rPr lang="en-US" dirty="0"/>
              <a:t>members can access businesses and organizations large and small.</a:t>
            </a:r>
          </a:p>
          <a:p>
            <a:pPr>
              <a:buFont typeface="Arial" pitchFamily="34" charset="0"/>
              <a:buChar char="•"/>
            </a:pPr>
            <a:r>
              <a:rPr lang="en-US" dirty="0"/>
              <a:t>Intranets and business in general.</a:t>
            </a:r>
          </a:p>
          <a:p>
            <a:pPr>
              <a:buFont typeface="Arial" pitchFamily="34" charset="0"/>
              <a:buChar char="•"/>
            </a:pPr>
            <a:r>
              <a:rPr lang="en-US" dirty="0"/>
              <a:t>Service to replace the need for a hard disk.</a:t>
            </a:r>
          </a:p>
          <a:p>
            <a:pPr>
              <a:buFont typeface="Arial" pitchFamily="34" charset="0"/>
              <a:buChar cha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8229600" y="228600"/>
            <a:ext cx="557212" cy="833437"/>
          </a:xfrm>
          <a:prstGeom prst="rect">
            <a:avLst/>
          </a:prstGeom>
          <a:noFill/>
          <a:ln w="9525">
            <a:noFill/>
            <a:miter lim="800000"/>
            <a:headEnd/>
            <a:tailEnd/>
          </a:ln>
          <a:effectLst/>
        </p:spPr>
      </p:pic>
      <p:sp>
        <p:nvSpPr>
          <p:cNvPr id="3" name="TextBox 2"/>
          <p:cNvSpPr txBox="1"/>
          <p:nvPr/>
        </p:nvSpPr>
        <p:spPr>
          <a:xfrm>
            <a:off x="0" y="838201"/>
            <a:ext cx="9144000" cy="5632311"/>
          </a:xfrm>
          <a:prstGeom prst="rect">
            <a:avLst/>
          </a:prstGeom>
          <a:noFill/>
        </p:spPr>
        <p:txBody>
          <a:bodyPr wrap="square" rtlCol="0">
            <a:spAutoFit/>
          </a:bodyPr>
          <a:lstStyle/>
          <a:p>
            <a:r>
              <a:rPr lang="en-US" dirty="0"/>
              <a:t>Features-</a:t>
            </a:r>
          </a:p>
          <a:p>
            <a:endParaRPr lang="en-US" dirty="0"/>
          </a:p>
          <a:p>
            <a:pPr>
              <a:buFont typeface="Arial" pitchFamily="34" charset="0"/>
              <a:buChar char="•"/>
            </a:pPr>
            <a:r>
              <a:rPr lang="en-US" dirty="0"/>
              <a:t>Easy installation</a:t>
            </a:r>
          </a:p>
          <a:p>
            <a:pPr>
              <a:buFont typeface="Arial" pitchFamily="34" charset="0"/>
              <a:buChar char="•"/>
            </a:pPr>
            <a:r>
              <a:rPr lang="en-US" dirty="0"/>
              <a:t>Free and open source cloud OS software</a:t>
            </a:r>
          </a:p>
          <a:p>
            <a:pPr>
              <a:buFont typeface="Arial" pitchFamily="34" charset="0"/>
              <a:buChar char="•"/>
            </a:pPr>
            <a:r>
              <a:rPr lang="en-US" dirty="0"/>
              <a:t>Has Personal Information Manager (PIM)</a:t>
            </a:r>
          </a:p>
          <a:p>
            <a:pPr>
              <a:buFont typeface="Arial" pitchFamily="34" charset="0"/>
              <a:buChar char="•"/>
            </a:pPr>
            <a:r>
              <a:rPr lang="en-US" dirty="0"/>
              <a:t>Being able to work from everywhere, regardless of whether or not you are using a full-featured, modern computer, a mobile gadget, or a completely obsolete PC.</a:t>
            </a:r>
          </a:p>
          <a:p>
            <a:pPr>
              <a:buFont typeface="Arial" pitchFamily="34" charset="0"/>
              <a:buChar char="•"/>
            </a:pPr>
            <a:r>
              <a:rPr lang="en-US" dirty="0"/>
              <a:t>Sharing resources easily between different work </a:t>
            </a:r>
            <a:r>
              <a:rPr lang="en-US" dirty="0" err="1"/>
              <a:t>centres</a:t>
            </a:r>
            <a:r>
              <a:rPr lang="en-US" dirty="0"/>
              <a:t> at company, or working from different places and countries on the same projects.</a:t>
            </a:r>
          </a:p>
          <a:p>
            <a:pPr>
              <a:buFont typeface="Arial" pitchFamily="34" charset="0"/>
              <a:buChar char="•"/>
            </a:pPr>
            <a:r>
              <a:rPr lang="en-US" dirty="0"/>
              <a:t>Always enjoying the same applications with the same open formats, and forgetting the usual compatibility problems between office suites and traditional operating systems.</a:t>
            </a:r>
          </a:p>
          <a:p>
            <a:pPr>
              <a:buFont typeface="Arial" pitchFamily="34" charset="0"/>
              <a:buChar char="•"/>
            </a:pPr>
            <a:r>
              <a:rPr lang="en-US" dirty="0"/>
              <a:t>Being able to continue working if you have to leave your local computer or if it just crashes, without losing data or time: Just log in to your EyeOS from another place and continue working.</a:t>
            </a:r>
          </a:p>
          <a:p>
            <a:pPr>
              <a:buFont typeface="Arial" pitchFamily="34" charset="0"/>
              <a:buChar char="•"/>
            </a:pPr>
            <a:r>
              <a:rPr lang="en-US" dirty="0"/>
              <a:t>Boot in few seconds.</a:t>
            </a:r>
          </a:p>
          <a:p>
            <a:pPr>
              <a:buFont typeface="Arial" pitchFamily="34" charset="0"/>
              <a:buChar char="•"/>
            </a:pPr>
            <a:r>
              <a:rPr lang="en-US" dirty="0"/>
              <a:t>Application developers create an application only once for a Web OS, rather than many times for each of the traditional operating systems. </a:t>
            </a:r>
          </a:p>
          <a:p>
            <a:pPr>
              <a:buFont typeface="Arial" pitchFamily="34" charset="0"/>
              <a:buChar char="•"/>
            </a:pPr>
            <a:r>
              <a:rPr lang="en-US" dirty="0"/>
              <a:t>Web OS users don’t have to back up or archive work because the provider’s remote server handles these functions.</a:t>
            </a:r>
          </a:p>
          <a:p>
            <a:pPr>
              <a:buFont typeface="Arial" pitchFamily="34" charset="0"/>
              <a:buChar char="•"/>
            </a:pPr>
            <a:r>
              <a:rPr lang="en-US" dirty="0"/>
              <a:t>With a Web OS, users can store, find, and otherwise manage files and services, such as calendars and email, from a Web desktop.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1143000"/>
            <a:ext cx="9144000" cy="2585323"/>
          </a:xfrm>
          <a:prstGeom prst="rect">
            <a:avLst/>
          </a:prstGeom>
          <a:noFill/>
        </p:spPr>
        <p:txBody>
          <a:bodyPr wrap="square" rtlCol="0">
            <a:spAutoFit/>
          </a:bodyPr>
          <a:lstStyle/>
          <a:p>
            <a:pPr>
              <a:buFont typeface="Arial" pitchFamily="34" charset="0"/>
              <a:buChar char="•"/>
            </a:pPr>
            <a:r>
              <a:rPr lang="en-US" dirty="0"/>
              <a:t>Dynamic content and design: Interface can be customized according your needs, windows are </a:t>
            </a:r>
          </a:p>
          <a:p>
            <a:r>
              <a:rPr lang="en-US" dirty="0"/>
              <a:t>floating so that they can be repositioned</a:t>
            </a:r>
          </a:p>
          <a:p>
            <a:pPr>
              <a:buFont typeface="Arial" pitchFamily="34" charset="0"/>
              <a:buChar char="•"/>
            </a:pPr>
            <a:r>
              <a:rPr lang="en-US" dirty="0"/>
              <a:t>Extensive list applications: Office applications, multimedia applications, network applications and chat applications etc. are available.</a:t>
            </a:r>
          </a:p>
          <a:p>
            <a:pPr>
              <a:buFont typeface="Arial" pitchFamily="34" charset="0"/>
              <a:buChar char="•"/>
            </a:pPr>
            <a:r>
              <a:rPr lang="en-US" dirty="0"/>
              <a:t>Remote storage facility: Through the file browser you can store files over the internet and edit </a:t>
            </a:r>
          </a:p>
          <a:p>
            <a:r>
              <a:rPr lang="en-US" dirty="0"/>
              <a:t>them as you want.</a:t>
            </a:r>
          </a:p>
          <a:p>
            <a:pPr>
              <a:buFont typeface="Arial" pitchFamily="34" charset="0"/>
              <a:buChar char="•"/>
            </a:pPr>
            <a:r>
              <a:rPr lang="en-US" dirty="0"/>
              <a:t>Browser and Platform independent: All browsers and all operating systems are supported.</a:t>
            </a:r>
          </a:p>
          <a:p>
            <a:pPr>
              <a:buFont typeface="Arial" pitchFamily="34" charset="0"/>
              <a:buChar char="•"/>
            </a:pPr>
            <a:r>
              <a:rPr lang="en-US" dirty="0"/>
              <a:t>Rich text editing facility</a:t>
            </a:r>
          </a:p>
          <a:p>
            <a:endParaRPr lang="en-US" dirty="0"/>
          </a:p>
        </p:txBody>
      </p:sp>
      <p:pic>
        <p:nvPicPr>
          <p:cNvPr id="5" name="Picture 2"/>
          <p:cNvPicPr>
            <a:picLocks noChangeAspect="1" noChangeArrowheads="1"/>
          </p:cNvPicPr>
          <p:nvPr/>
        </p:nvPicPr>
        <p:blipFill>
          <a:blip r:embed="rId2" cstate="print"/>
          <a:srcRect/>
          <a:stretch>
            <a:fillRect/>
          </a:stretch>
        </p:blipFill>
        <p:spPr bwMode="auto">
          <a:xfrm>
            <a:off x="8229600" y="228600"/>
            <a:ext cx="557212" cy="833437"/>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8229600" y="228600"/>
            <a:ext cx="557212" cy="833437"/>
          </a:xfrm>
          <a:prstGeom prst="rect">
            <a:avLst/>
          </a:prstGeom>
          <a:noFill/>
          <a:ln w="9525">
            <a:noFill/>
            <a:miter lim="800000"/>
            <a:headEnd/>
            <a:tailEnd/>
          </a:ln>
          <a:effectLst/>
        </p:spPr>
      </p:pic>
      <p:sp>
        <p:nvSpPr>
          <p:cNvPr id="3" name="TextBox 2"/>
          <p:cNvSpPr txBox="1"/>
          <p:nvPr/>
        </p:nvSpPr>
        <p:spPr>
          <a:xfrm>
            <a:off x="0" y="1295400"/>
            <a:ext cx="9144000" cy="4247317"/>
          </a:xfrm>
          <a:prstGeom prst="rect">
            <a:avLst/>
          </a:prstGeom>
          <a:noFill/>
        </p:spPr>
        <p:txBody>
          <a:bodyPr wrap="square" rtlCol="0">
            <a:spAutoFit/>
          </a:bodyPr>
          <a:lstStyle/>
          <a:p>
            <a:r>
              <a:rPr lang="en-US" dirty="0"/>
              <a:t>Advantages-</a:t>
            </a:r>
          </a:p>
          <a:p>
            <a:endParaRPr lang="en-US" dirty="0"/>
          </a:p>
          <a:p>
            <a:pPr>
              <a:buFont typeface="Arial" pitchFamily="34" charset="0"/>
              <a:buChar char="•"/>
            </a:pPr>
            <a:r>
              <a:rPr lang="en-US" dirty="0"/>
              <a:t>Portability,</a:t>
            </a:r>
          </a:p>
          <a:p>
            <a:pPr>
              <a:buFont typeface="Arial" pitchFamily="34" charset="0"/>
              <a:buChar char="•"/>
            </a:pPr>
            <a:r>
              <a:rPr lang="en-US" dirty="0"/>
              <a:t>Decentralization,</a:t>
            </a:r>
          </a:p>
          <a:p>
            <a:pPr>
              <a:buFont typeface="Arial" pitchFamily="34" charset="0"/>
              <a:buChar char="•"/>
            </a:pPr>
            <a:r>
              <a:rPr lang="en-US" dirty="0"/>
              <a:t>Browser with java support is more enough</a:t>
            </a:r>
          </a:p>
          <a:p>
            <a:pPr>
              <a:buFont typeface="Arial" pitchFamily="34" charset="0"/>
              <a:buChar char="•"/>
            </a:pPr>
            <a:r>
              <a:rPr lang="en-US" dirty="0"/>
              <a:t>Platform independent</a:t>
            </a:r>
          </a:p>
          <a:p>
            <a:pPr>
              <a:buFont typeface="Arial" pitchFamily="34" charset="0"/>
              <a:buChar char="•"/>
            </a:pPr>
            <a:r>
              <a:rPr lang="en-US" dirty="0"/>
              <a:t>World Wide Availability.</a:t>
            </a:r>
          </a:p>
          <a:p>
            <a:pPr>
              <a:buFont typeface="Arial" pitchFamily="34" charset="0"/>
              <a:buChar char="•"/>
            </a:pPr>
            <a:r>
              <a:rPr lang="en-US" dirty="0"/>
              <a:t>Remote storage facilities</a:t>
            </a:r>
          </a:p>
          <a:p>
            <a:endParaRPr lang="en-US" dirty="0"/>
          </a:p>
          <a:p>
            <a:r>
              <a:rPr lang="en-US" dirty="0"/>
              <a:t>Disadvantages-</a:t>
            </a:r>
          </a:p>
          <a:p>
            <a:endParaRPr lang="en-US" dirty="0"/>
          </a:p>
          <a:p>
            <a:pPr>
              <a:buFont typeface="Arial" pitchFamily="34" charset="0"/>
              <a:buChar char="•"/>
            </a:pPr>
            <a:r>
              <a:rPr lang="en-US" dirty="0"/>
              <a:t>Safety,</a:t>
            </a:r>
          </a:p>
          <a:p>
            <a:pPr>
              <a:buFont typeface="Arial" pitchFamily="34" charset="0"/>
              <a:buChar char="•"/>
            </a:pPr>
            <a:r>
              <a:rPr lang="en-US" dirty="0"/>
              <a:t>Need for fast connection performance,</a:t>
            </a:r>
          </a:p>
          <a:p>
            <a:pPr>
              <a:buFont typeface="Arial" pitchFamily="34" charset="0"/>
              <a:buChar char="•"/>
            </a:pPr>
            <a:r>
              <a:rPr lang="en-US" dirty="0"/>
              <a:t>Isolation of the host system.</a:t>
            </a:r>
          </a:p>
          <a:p>
            <a:pPr>
              <a:buFont typeface="Arial" pitchFamily="34" charset="0"/>
              <a:buChar cha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7294305"/>
          </a:xfrm>
          <a:prstGeom prst="rect">
            <a:avLst/>
          </a:prstGeom>
          <a:noFill/>
        </p:spPr>
        <p:txBody>
          <a:bodyPr wrap="square" rtlCol="0">
            <a:spAutoFit/>
          </a:bodyPr>
          <a:lstStyle/>
          <a:p>
            <a:r>
              <a:rPr lang="en-US" sz="3600" dirty="0">
                <a:latin typeface="Times New Roman" pitchFamily="18" charset="0"/>
                <a:cs typeface="Times New Roman" pitchFamily="18" charset="0"/>
              </a:rPr>
              <a:t>Contents</a:t>
            </a:r>
            <a:br>
              <a:rPr lang="en-US" sz="3600" dirty="0">
                <a:latin typeface="Times New Roman" pitchFamily="18" charset="0"/>
                <a:cs typeface="Times New Roman" pitchFamily="18" charset="0"/>
              </a:rPr>
            </a:br>
            <a:endParaRPr lang="en-US" sz="3600" dirty="0">
              <a:latin typeface="Times New Roman" pitchFamily="18" charset="0"/>
              <a:cs typeface="Times New Roman" pitchFamily="18" charset="0"/>
            </a:endParaRPr>
          </a:p>
          <a:p>
            <a:pPr>
              <a:buFont typeface="Wingdings" pitchFamily="2" charset="2"/>
              <a:buChar char="Ø"/>
            </a:pPr>
            <a:r>
              <a:rPr lang="en-US" sz="3600" dirty="0">
                <a:latin typeface="Times New Roman" pitchFamily="18" charset="0"/>
                <a:cs typeface="Times New Roman" pitchFamily="18" charset="0"/>
              </a:rPr>
              <a:t>What is EyeOS?</a:t>
            </a:r>
          </a:p>
          <a:p>
            <a:pPr>
              <a:buFont typeface="Wingdings" pitchFamily="2" charset="2"/>
              <a:buChar char="Ø"/>
            </a:pPr>
            <a:r>
              <a:rPr lang="en-US" sz="3600" dirty="0">
                <a:latin typeface="Times New Roman" pitchFamily="18" charset="0"/>
                <a:cs typeface="Times New Roman" pitchFamily="18" charset="0"/>
              </a:rPr>
              <a:t>Define Web desktop</a:t>
            </a:r>
          </a:p>
          <a:p>
            <a:pPr>
              <a:buFont typeface="Wingdings" pitchFamily="2" charset="2"/>
              <a:buChar char="Ø"/>
            </a:pPr>
            <a:r>
              <a:rPr lang="en-US" sz="3600" dirty="0">
                <a:latin typeface="Times New Roman" pitchFamily="18" charset="0"/>
                <a:cs typeface="Times New Roman" pitchFamily="18" charset="0"/>
              </a:rPr>
              <a:t>History of EyeOS</a:t>
            </a:r>
          </a:p>
          <a:p>
            <a:pPr>
              <a:buFont typeface="Wingdings" pitchFamily="2" charset="2"/>
              <a:buChar char="Ø"/>
            </a:pPr>
            <a:r>
              <a:rPr lang="en-US" sz="3600" dirty="0">
                <a:latin typeface="Times New Roman" pitchFamily="18" charset="0"/>
                <a:cs typeface="Times New Roman" pitchFamily="18" charset="0"/>
              </a:rPr>
              <a:t>The idea behind EyeOS</a:t>
            </a:r>
          </a:p>
          <a:p>
            <a:pPr>
              <a:buFont typeface="Wingdings" pitchFamily="2" charset="2"/>
              <a:buChar char="Ø"/>
            </a:pPr>
            <a:r>
              <a:rPr lang="en-US" sz="3600" dirty="0">
                <a:latin typeface="Times New Roman" pitchFamily="18" charset="0"/>
                <a:cs typeface="Times New Roman" pitchFamily="18" charset="0"/>
              </a:rPr>
              <a:t>Architecture </a:t>
            </a:r>
          </a:p>
          <a:p>
            <a:pPr>
              <a:buFont typeface="Wingdings" pitchFamily="2" charset="2"/>
              <a:buChar char="Ø"/>
            </a:pPr>
            <a:r>
              <a:rPr lang="en-US" sz="3600" dirty="0">
                <a:latin typeface="Times New Roman" pitchFamily="18" charset="0"/>
                <a:cs typeface="Times New Roman" pitchFamily="18" charset="0"/>
              </a:rPr>
              <a:t>How to use?</a:t>
            </a:r>
          </a:p>
          <a:p>
            <a:pPr>
              <a:buFont typeface="Wingdings" pitchFamily="2" charset="2"/>
              <a:buChar char="Ø"/>
            </a:pPr>
            <a:r>
              <a:rPr lang="en-US" sz="3600" dirty="0">
                <a:latin typeface="Times New Roman" pitchFamily="18" charset="0"/>
                <a:cs typeface="Times New Roman" pitchFamily="18" charset="0"/>
              </a:rPr>
              <a:t>Areas of Application</a:t>
            </a:r>
          </a:p>
          <a:p>
            <a:pPr>
              <a:buFont typeface="Wingdings" pitchFamily="2" charset="2"/>
              <a:buChar char="Ø"/>
            </a:pPr>
            <a:r>
              <a:rPr lang="en-US" sz="3600" dirty="0">
                <a:latin typeface="Times New Roman" pitchFamily="18" charset="0"/>
                <a:cs typeface="Times New Roman" pitchFamily="18" charset="0"/>
              </a:rPr>
              <a:t>Features</a:t>
            </a:r>
          </a:p>
          <a:p>
            <a:pPr>
              <a:buFont typeface="Wingdings" pitchFamily="2" charset="2"/>
              <a:buChar char="Ø"/>
            </a:pPr>
            <a:r>
              <a:rPr lang="en-US" sz="3600" dirty="0">
                <a:latin typeface="Times New Roman" pitchFamily="18" charset="0"/>
                <a:cs typeface="Times New Roman" pitchFamily="18" charset="0"/>
              </a:rPr>
              <a:t>Advantages and Disadvantages</a:t>
            </a:r>
          </a:p>
          <a:p>
            <a:pPr>
              <a:buFont typeface="Wingdings" pitchFamily="2" charset="2"/>
              <a:buChar char="Ø"/>
            </a:pPr>
            <a:r>
              <a:rPr lang="en-US" sz="3600" dirty="0">
                <a:latin typeface="Times New Roman" pitchFamily="18" charset="0"/>
                <a:cs typeface="Times New Roman" pitchFamily="18" charset="0"/>
              </a:rPr>
              <a:t>Conclusion</a:t>
            </a:r>
            <a:br>
              <a:rPr lang="en-US" sz="3600"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8229600" y="228600"/>
            <a:ext cx="557212" cy="833437"/>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8229600" y="228600"/>
            <a:ext cx="557212" cy="833437"/>
          </a:xfrm>
          <a:prstGeom prst="rect">
            <a:avLst/>
          </a:prstGeom>
          <a:noFill/>
          <a:ln w="9525">
            <a:noFill/>
            <a:miter lim="800000"/>
            <a:headEnd/>
            <a:tailEnd/>
          </a:ln>
          <a:effectLst/>
        </p:spPr>
      </p:pic>
      <p:sp>
        <p:nvSpPr>
          <p:cNvPr id="3" name="TextBox 2"/>
          <p:cNvSpPr txBox="1"/>
          <p:nvPr/>
        </p:nvSpPr>
        <p:spPr>
          <a:xfrm>
            <a:off x="0" y="1447800"/>
            <a:ext cx="9144000" cy="2862322"/>
          </a:xfrm>
          <a:prstGeom prst="rect">
            <a:avLst/>
          </a:prstGeom>
          <a:noFill/>
        </p:spPr>
        <p:txBody>
          <a:bodyPr wrap="square" rtlCol="0">
            <a:spAutoFit/>
          </a:bodyPr>
          <a:lstStyle/>
          <a:p>
            <a:r>
              <a:rPr lang="en-US" dirty="0"/>
              <a:t>Conclusion-</a:t>
            </a:r>
          </a:p>
          <a:p>
            <a:endParaRPr lang="en-US" dirty="0"/>
          </a:p>
          <a:p>
            <a:pPr>
              <a:buFont typeface="Arial" pitchFamily="34" charset="0"/>
              <a:buChar char="•"/>
            </a:pPr>
            <a:r>
              <a:rPr lang="en-US" dirty="0"/>
              <a:t>Can use every where remotely.</a:t>
            </a:r>
          </a:p>
          <a:p>
            <a:pPr>
              <a:buFont typeface="Arial" pitchFamily="34" charset="0"/>
              <a:buChar char="•"/>
            </a:pPr>
            <a:r>
              <a:rPr lang="en-US" dirty="0"/>
              <a:t>Is designed for developers without experience to develop web applications.</a:t>
            </a:r>
          </a:p>
          <a:p>
            <a:pPr>
              <a:buFont typeface="Arial" pitchFamily="34" charset="0"/>
              <a:buChar char="•"/>
            </a:pPr>
            <a:r>
              <a:rPr lang="en-US" dirty="0"/>
              <a:t>Communication with the user through events.</a:t>
            </a:r>
          </a:p>
          <a:p>
            <a:pPr>
              <a:buFont typeface="Arial" pitchFamily="34" charset="0"/>
              <a:buChar char="•"/>
            </a:pPr>
            <a:r>
              <a:rPr lang="en-US" dirty="0"/>
              <a:t>Creation of the interface using widgets.</a:t>
            </a:r>
          </a:p>
          <a:p>
            <a:endParaRPr lang="en-US" dirty="0"/>
          </a:p>
          <a:p>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838200"/>
            <a:ext cx="9144000" cy="3970318"/>
          </a:xfrm>
          <a:prstGeom prst="rect">
            <a:avLst/>
          </a:prstGeom>
          <a:noFill/>
        </p:spPr>
        <p:txBody>
          <a:bodyPr wrap="square" rtlCol="0">
            <a:spAutoFit/>
          </a:bodyPr>
          <a:lstStyle/>
          <a:p>
            <a:r>
              <a:rPr lang="en-US" dirty="0">
                <a:latin typeface="Times New Roman" pitchFamily="18" charset="0"/>
                <a:cs typeface="Times New Roman" pitchFamily="18" charset="0"/>
              </a:rPr>
              <a:t>Introduction</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eyeOs is a Commonly called a cloud desktop because of its unique user interface, eyeOs delivers a whole desktop from the cloud with file management, personal management information tools, collaborative tools and with the integration of the client’s applications.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It is an open source web desktop following the cloud computing concept, mainly written in PHP, XML and JavaScript. It acts as a platform for web applications written using the </a:t>
            </a:r>
            <a:r>
              <a:rPr lang="en-US" dirty="0" err="1">
                <a:latin typeface="Times New Roman" pitchFamily="18" charset="0"/>
                <a:cs typeface="Times New Roman" pitchFamily="18" charset="0"/>
              </a:rPr>
              <a:t>eyeOS</a:t>
            </a:r>
            <a:r>
              <a:rPr lang="en-US" dirty="0">
                <a:latin typeface="Times New Roman" pitchFamily="18" charset="0"/>
                <a:cs typeface="Times New Roman" pitchFamily="18" charset="0"/>
              </a:rPr>
              <a:t> Toolkit. It includes a Desktop environment with 67 applications and system utilities. It can be accessed from Windows, Linux or Macintosh computers or from mobile devices that support the technologies.</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8229600" y="304800"/>
            <a:ext cx="557212" cy="833437"/>
          </a:xfrm>
          <a:prstGeom prst="rect">
            <a:avLst/>
          </a:prstGeom>
          <a:noFill/>
          <a:ln w="9525">
            <a:noFill/>
            <a:miter lim="800000"/>
            <a:headEnd/>
            <a:tailEnd/>
          </a:ln>
          <a:effectLst/>
        </p:spPr>
      </p:pic>
      <p:pic>
        <p:nvPicPr>
          <p:cNvPr id="4098" name="Picture 2"/>
          <p:cNvPicPr>
            <a:picLocks noChangeAspect="1" noChangeArrowheads="1"/>
          </p:cNvPicPr>
          <p:nvPr/>
        </p:nvPicPr>
        <p:blipFill>
          <a:blip r:embed="rId3"/>
          <a:srcRect/>
          <a:stretch>
            <a:fillRect/>
          </a:stretch>
        </p:blipFill>
        <p:spPr bwMode="auto">
          <a:xfrm>
            <a:off x="2133600" y="3868738"/>
            <a:ext cx="4572000" cy="2989262"/>
          </a:xfrm>
          <a:prstGeom prst="rect">
            <a:avLst/>
          </a:prstGeom>
          <a:solidFill>
            <a:srgbClr val="FFFFFF"/>
          </a:solid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10800000" flipV="1">
            <a:off x="0" y="1371600"/>
            <a:ext cx="9144000" cy="2585323"/>
          </a:xfrm>
          <a:prstGeom prst="rect">
            <a:avLst/>
          </a:prstGeom>
          <a:noFill/>
        </p:spPr>
        <p:txBody>
          <a:bodyPr wrap="square" rtlCol="0">
            <a:spAutoFit/>
          </a:bodyPr>
          <a:lstStyle/>
          <a:p>
            <a:pPr algn="just"/>
            <a:r>
              <a:rPr lang="en-US" dirty="0">
                <a:latin typeface="Times New Roman" pitchFamily="18" charset="0"/>
                <a:cs typeface="Times New Roman" pitchFamily="18" charset="0"/>
              </a:rPr>
              <a:t>What is Web-desktop?</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A web-based desktop or webtop integrates web applications, web services, client-server applications, application servers and applications on the local client into a desktop environment using the desktop metaphor.</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It is a desktop embedded in a web browser or any similar client application.</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cstate="print"/>
          <a:srcRect/>
          <a:stretch>
            <a:fillRect/>
          </a:stretch>
        </p:blipFill>
        <p:spPr bwMode="auto">
          <a:xfrm>
            <a:off x="8229600" y="228600"/>
            <a:ext cx="557212" cy="833437"/>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66800"/>
            <a:ext cx="9144000" cy="5078313"/>
          </a:xfrm>
          <a:prstGeom prst="rect">
            <a:avLst/>
          </a:prstGeom>
          <a:noFill/>
        </p:spPr>
        <p:txBody>
          <a:bodyPr wrap="square" rtlCol="0">
            <a:spAutoFit/>
          </a:bodyPr>
          <a:lstStyle/>
          <a:p>
            <a:pPr algn="just"/>
            <a:r>
              <a:rPr lang="en-US" dirty="0">
                <a:latin typeface="Times New Roman" pitchFamily="18" charset="0"/>
                <a:cs typeface="Times New Roman" pitchFamily="18" charset="0"/>
              </a:rPr>
              <a:t>History</a:t>
            </a:r>
          </a:p>
          <a:p>
            <a:pPr algn="just"/>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Establishment: In 2005, a group of young people worked together and put all their efforts in a new project, a new open source web desktop, </a:t>
            </a:r>
            <a:r>
              <a:rPr lang="en-US" b="1" dirty="0">
                <a:latin typeface="Times New Roman" pitchFamily="18" charset="0"/>
                <a:cs typeface="Times New Roman" pitchFamily="18" charset="0"/>
              </a:rPr>
              <a:t>EyeOS</a:t>
            </a:r>
            <a:r>
              <a:rPr lang="en-US" dirty="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August 1, 2005: The first publicly available </a:t>
            </a:r>
            <a:r>
              <a:rPr lang="en-US" b="1" dirty="0">
                <a:latin typeface="Times New Roman" pitchFamily="18" charset="0"/>
                <a:cs typeface="Times New Roman" pitchFamily="18" charset="0"/>
              </a:rPr>
              <a:t>EyeOS</a:t>
            </a:r>
            <a:r>
              <a:rPr lang="en-US" dirty="0">
                <a:latin typeface="Times New Roman" pitchFamily="18" charset="0"/>
                <a:cs typeface="Times New Roman" pitchFamily="18" charset="0"/>
              </a:rPr>
              <a:t> version was released as </a:t>
            </a:r>
            <a:r>
              <a:rPr lang="en-US" b="1" dirty="0">
                <a:latin typeface="Times New Roman" pitchFamily="18" charset="0"/>
                <a:cs typeface="Times New Roman" pitchFamily="18" charset="0"/>
              </a:rPr>
              <a:t>EyeOS</a:t>
            </a:r>
            <a:r>
              <a:rPr lang="en-US" dirty="0">
                <a:latin typeface="Times New Roman" pitchFamily="18" charset="0"/>
                <a:cs typeface="Times New Roman" pitchFamily="18" charset="0"/>
              </a:rPr>
              <a:t> 0.6.0. At the time, it greatly participated in creating the definition of a web operating system and acted as a concept. </a:t>
            </a:r>
          </a:p>
          <a:p>
            <a:pPr algn="just"/>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June 4, 2007: After two years of development, the </a:t>
            </a:r>
            <a:r>
              <a:rPr lang="en-US" b="1" dirty="0">
                <a:latin typeface="Times New Roman" pitchFamily="18" charset="0"/>
                <a:cs typeface="Times New Roman" pitchFamily="18" charset="0"/>
              </a:rPr>
              <a:t>EyeOS</a:t>
            </a:r>
            <a:r>
              <a:rPr lang="en-US" dirty="0">
                <a:latin typeface="Times New Roman" pitchFamily="18" charset="0"/>
                <a:cs typeface="Times New Roman" pitchFamily="18" charset="0"/>
              </a:rPr>
              <a:t> Team published </a:t>
            </a:r>
            <a:r>
              <a:rPr lang="en-US" b="1" dirty="0">
                <a:latin typeface="Times New Roman" pitchFamily="18" charset="0"/>
                <a:cs typeface="Times New Roman" pitchFamily="18" charset="0"/>
              </a:rPr>
              <a:t>EyeOS</a:t>
            </a:r>
            <a:r>
              <a:rPr lang="en-US" dirty="0">
                <a:latin typeface="Times New Roman" pitchFamily="18" charset="0"/>
                <a:cs typeface="Times New Roman" pitchFamily="18" charset="0"/>
              </a:rPr>
              <a:t> 1.0. Compared with previous versions, </a:t>
            </a:r>
            <a:r>
              <a:rPr lang="en-US" b="1" dirty="0">
                <a:latin typeface="Times New Roman" pitchFamily="18" charset="0"/>
                <a:cs typeface="Times New Roman" pitchFamily="18" charset="0"/>
              </a:rPr>
              <a:t>EyeOS</a:t>
            </a:r>
            <a:r>
              <a:rPr lang="en-US" dirty="0">
                <a:latin typeface="Times New Roman" pitchFamily="18" charset="0"/>
                <a:cs typeface="Times New Roman" pitchFamily="18" charset="0"/>
              </a:rPr>
              <a:t> 1.0 introduced a complete reorganization of the code and some new web technologies, like </a:t>
            </a:r>
            <a:r>
              <a:rPr lang="en-US" dirty="0" err="1">
                <a:latin typeface="Times New Roman" pitchFamily="18" charset="0"/>
                <a:cs typeface="Times New Roman" pitchFamily="18" charset="0"/>
              </a:rPr>
              <a:t>eyeSoft</a:t>
            </a:r>
            <a:r>
              <a:rPr lang="en-US" dirty="0">
                <a:latin typeface="Times New Roman" pitchFamily="18" charset="0"/>
                <a:cs typeface="Times New Roman" pitchFamily="18" charset="0"/>
              </a:rPr>
              <a:t>, a portage-based web software installation system. </a:t>
            </a:r>
          </a:p>
          <a:p>
            <a:pPr algn="just"/>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July 2, 2007: With the release of the 1.1 version, </a:t>
            </a:r>
            <a:r>
              <a:rPr lang="en-US" b="1" dirty="0">
                <a:latin typeface="Times New Roman" pitchFamily="18" charset="0"/>
                <a:cs typeface="Times New Roman" pitchFamily="18" charset="0"/>
              </a:rPr>
              <a:t>EyeOS</a:t>
            </a:r>
            <a:r>
              <a:rPr lang="en-US" dirty="0">
                <a:latin typeface="Times New Roman" pitchFamily="18" charset="0"/>
                <a:cs typeface="Times New Roman" pitchFamily="18" charset="0"/>
              </a:rPr>
              <a:t> changed its license and migrated from GNU GPL Version 2 to Version 3.</a:t>
            </a:r>
          </a:p>
          <a:p>
            <a:pPr algn="just"/>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October 29, 2007: 1.2 version was launched with full integration compatibility with Microsoft Word files.</a:t>
            </a:r>
          </a:p>
        </p:txBody>
      </p:sp>
      <p:pic>
        <p:nvPicPr>
          <p:cNvPr id="5" name="Picture 2"/>
          <p:cNvPicPr>
            <a:picLocks noChangeAspect="1" noChangeArrowheads="1"/>
          </p:cNvPicPr>
          <p:nvPr/>
        </p:nvPicPr>
        <p:blipFill>
          <a:blip r:embed="rId2" cstate="print"/>
          <a:srcRect/>
          <a:stretch>
            <a:fillRect/>
          </a:stretch>
        </p:blipFill>
        <p:spPr bwMode="auto">
          <a:xfrm>
            <a:off x="8229600" y="228600"/>
            <a:ext cx="557212" cy="83343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19200"/>
            <a:ext cx="9144000" cy="4801314"/>
          </a:xfrm>
          <a:prstGeom prst="rect">
            <a:avLst/>
          </a:prstGeom>
          <a:noFill/>
        </p:spPr>
        <p:txBody>
          <a:bodyPr wrap="square" rtlCol="0">
            <a:spAutoFit/>
          </a:bodyPr>
          <a:lstStyle/>
          <a:p>
            <a:pPr algn="just">
              <a:buFont typeface="Arial" pitchFamily="34" charset="0"/>
              <a:buChar char="•"/>
            </a:pPr>
            <a:r>
              <a:rPr lang="en-US" dirty="0">
                <a:latin typeface="Times New Roman" pitchFamily="18" charset="0"/>
                <a:cs typeface="Times New Roman" pitchFamily="18" charset="0"/>
              </a:rPr>
              <a:t>January 15, 2008: </a:t>
            </a:r>
            <a:r>
              <a:rPr lang="en-US" b="1" dirty="0">
                <a:latin typeface="Times New Roman" pitchFamily="18" charset="0"/>
                <a:cs typeface="Times New Roman" pitchFamily="18" charset="0"/>
              </a:rPr>
              <a:t>EyeOS</a:t>
            </a:r>
            <a:r>
              <a:rPr lang="en-US" dirty="0">
                <a:latin typeface="Times New Roman" pitchFamily="18" charset="0"/>
                <a:cs typeface="Times New Roman" pitchFamily="18" charset="0"/>
              </a:rPr>
              <a:t> 1.5 Gala was liberated. The first version that supported both Microsoft</a:t>
            </a:r>
          </a:p>
          <a:p>
            <a:pPr algn="just"/>
            <a:r>
              <a:rPr lang="en-US" dirty="0">
                <a:latin typeface="Times New Roman" pitchFamily="18" charset="0"/>
                <a:cs typeface="Times New Roman" pitchFamily="18" charset="0"/>
              </a:rPr>
              <a:t>Office and OpenOffice.org file formats for documents, presentations and spreadsheets. It also </a:t>
            </a:r>
          </a:p>
          <a:p>
            <a:pPr algn="just"/>
            <a:r>
              <a:rPr lang="en-US" dirty="0">
                <a:latin typeface="Times New Roman" pitchFamily="18" charset="0"/>
                <a:cs typeface="Times New Roman" pitchFamily="18" charset="0"/>
              </a:rPr>
              <a:t>had the ability to import and export documents in both formats using server side scripting.</a:t>
            </a:r>
          </a:p>
          <a:p>
            <a:pPr algn="just"/>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April 25, 2008: </a:t>
            </a:r>
            <a:r>
              <a:rPr lang="en-US" b="1" dirty="0">
                <a:latin typeface="Times New Roman" pitchFamily="18" charset="0"/>
                <a:cs typeface="Times New Roman" pitchFamily="18" charset="0"/>
              </a:rPr>
              <a:t>EyeOS</a:t>
            </a:r>
            <a:r>
              <a:rPr lang="en-US" dirty="0">
                <a:latin typeface="Times New Roman" pitchFamily="18" charset="0"/>
                <a:cs typeface="Times New Roman" pitchFamily="18" charset="0"/>
              </a:rPr>
              <a:t> 1.6 included many improvements such as synchronization with local </a:t>
            </a:r>
          </a:p>
          <a:p>
            <a:pPr algn="just"/>
            <a:r>
              <a:rPr lang="en-US" dirty="0">
                <a:latin typeface="Times New Roman" pitchFamily="18" charset="0"/>
                <a:cs typeface="Times New Roman" pitchFamily="18" charset="0"/>
              </a:rPr>
              <a:t>computers, drag and drop, a mobile version and more.</a:t>
            </a:r>
          </a:p>
          <a:p>
            <a:pPr algn="just"/>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January 7, 2009: </a:t>
            </a:r>
            <a:r>
              <a:rPr lang="en-US" b="1" dirty="0">
                <a:latin typeface="Times New Roman" pitchFamily="18" charset="0"/>
                <a:cs typeface="Times New Roman" pitchFamily="18" charset="0"/>
              </a:rPr>
              <a:t>EyeOS</a:t>
            </a:r>
            <a:r>
              <a:rPr lang="en-US" dirty="0">
                <a:latin typeface="Times New Roman" pitchFamily="18" charset="0"/>
                <a:cs typeface="Times New Roman" pitchFamily="18" charset="0"/>
              </a:rPr>
              <a:t> 1.8 Lars featured a completely rewritten file manager and a new sound </a:t>
            </a:r>
          </a:p>
          <a:p>
            <a:pPr algn="just"/>
            <a:r>
              <a:rPr lang="en-US" dirty="0">
                <a:latin typeface="Times New Roman" pitchFamily="18" charset="0"/>
                <a:cs typeface="Times New Roman" pitchFamily="18" charset="0"/>
              </a:rPr>
              <a:t>API to develop media rich applications.</a:t>
            </a:r>
          </a:p>
          <a:p>
            <a:pPr algn="just"/>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April 1, 2009: 1.8.5 version incorporated a new default theme and some rewritten apps like the </a:t>
            </a:r>
          </a:p>
          <a:p>
            <a:pPr algn="just"/>
            <a:r>
              <a:rPr lang="en-US" dirty="0">
                <a:latin typeface="Times New Roman" pitchFamily="18" charset="0"/>
                <a:cs typeface="Times New Roman" pitchFamily="18" charset="0"/>
              </a:rPr>
              <a:t>Word Processor and the Address Book. </a:t>
            </a:r>
          </a:p>
          <a:p>
            <a:pPr algn="just"/>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March 3, 2010: </a:t>
            </a:r>
            <a:r>
              <a:rPr lang="en-US" b="1" dirty="0">
                <a:latin typeface="Times New Roman" pitchFamily="18" charset="0"/>
                <a:cs typeface="Times New Roman" pitchFamily="18" charset="0"/>
              </a:rPr>
              <a:t>EyeOS</a:t>
            </a:r>
            <a:r>
              <a:rPr lang="en-US" dirty="0">
                <a:latin typeface="Times New Roman" pitchFamily="18" charset="0"/>
                <a:cs typeface="Times New Roman" pitchFamily="18" charset="0"/>
              </a:rPr>
              <a:t> 2.0 release took place on.</a:t>
            </a:r>
            <a:r>
              <a:rPr lang="en-US" baseline="30000" dirty="0">
                <a:latin typeface="Times New Roman" pitchFamily="18" charset="0"/>
                <a:cs typeface="Times New Roman" pitchFamily="18" charset="0"/>
              </a:rPr>
              <a:t> </a:t>
            </a:r>
            <a:r>
              <a:rPr lang="en-US" dirty="0">
                <a:latin typeface="Times New Roman" pitchFamily="18" charset="0"/>
                <a:cs typeface="Times New Roman" pitchFamily="18" charset="0"/>
              </a:rPr>
              <a:t>This was a total re-structure of the OS operating system. </a:t>
            </a:r>
          </a:p>
          <a:p>
            <a:pPr algn="just">
              <a:buFont typeface="Arial" pitchFamily="34" charset="0"/>
              <a:buChar char="•"/>
            </a:pP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cstate="print"/>
          <a:srcRect/>
          <a:stretch>
            <a:fillRect/>
          </a:stretch>
        </p:blipFill>
        <p:spPr bwMode="auto">
          <a:xfrm>
            <a:off x="8229600" y="228600"/>
            <a:ext cx="557212" cy="83343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676400" y="3276600"/>
            <a:ext cx="5943600" cy="2133600"/>
          </a:xfrm>
          <a:prstGeom prst="rect">
            <a:avLst/>
          </a:prstGeom>
          <a:noFill/>
          <a:ln w="9525">
            <a:noFill/>
            <a:miter lim="800000"/>
            <a:headEnd/>
            <a:tailEnd/>
          </a:ln>
          <a:effectLst/>
        </p:spPr>
      </p:pic>
      <p:sp>
        <p:nvSpPr>
          <p:cNvPr id="5" name="TextBox 4"/>
          <p:cNvSpPr txBox="1"/>
          <p:nvPr/>
        </p:nvSpPr>
        <p:spPr>
          <a:xfrm>
            <a:off x="-39128" y="1752600"/>
            <a:ext cx="9183128" cy="923330"/>
          </a:xfrm>
          <a:prstGeom prst="rect">
            <a:avLst/>
          </a:prstGeom>
          <a:noFill/>
        </p:spPr>
        <p:txBody>
          <a:bodyPr wrap="square" rtlCol="0">
            <a:spAutoFit/>
          </a:bodyPr>
          <a:lstStyle/>
          <a:p>
            <a:pPr algn="just">
              <a:buFont typeface="Arial" pitchFamily="34" charset="0"/>
              <a:buChar char="•"/>
            </a:pPr>
            <a:r>
              <a:rPr lang="en-US" dirty="0">
                <a:latin typeface="Times New Roman" pitchFamily="18" charset="0"/>
                <a:cs typeface="Times New Roman" pitchFamily="18" charset="0"/>
              </a:rPr>
              <a:t>April 1, 2014: Telefónica announced the acquisition of </a:t>
            </a:r>
            <a:r>
              <a:rPr lang="en-US" dirty="0" err="1">
                <a:latin typeface="Times New Roman" pitchFamily="18" charset="0"/>
                <a:cs typeface="Times New Roman" pitchFamily="18" charset="0"/>
              </a:rPr>
              <a:t>eyeOS</a:t>
            </a:r>
            <a:r>
              <a:rPr lang="en-US" dirty="0">
                <a:latin typeface="Times New Roman" pitchFamily="18" charset="0"/>
                <a:cs typeface="Times New Roman" pitchFamily="18" charset="0"/>
              </a:rPr>
              <a:t>, but this acquisition reinforces Its future mobile cloud services plans and the development of free software solutions. </a:t>
            </a:r>
          </a:p>
          <a:p>
            <a:pPr algn="just"/>
            <a:endParaRPr lang="en-US" dirty="0"/>
          </a:p>
        </p:txBody>
      </p:sp>
      <p:pic>
        <p:nvPicPr>
          <p:cNvPr id="6" name="Picture 2"/>
          <p:cNvPicPr>
            <a:picLocks noChangeAspect="1" noChangeArrowheads="1"/>
          </p:cNvPicPr>
          <p:nvPr/>
        </p:nvPicPr>
        <p:blipFill>
          <a:blip r:embed="rId3" cstate="print"/>
          <a:srcRect/>
          <a:stretch>
            <a:fillRect/>
          </a:stretch>
        </p:blipFill>
        <p:spPr bwMode="auto">
          <a:xfrm>
            <a:off x="8229600" y="228600"/>
            <a:ext cx="557212" cy="833437"/>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33400"/>
            <a:ext cx="9144000" cy="3416320"/>
          </a:xfrm>
          <a:prstGeom prst="rect">
            <a:avLst/>
          </a:prstGeom>
          <a:noFill/>
        </p:spPr>
        <p:txBody>
          <a:bodyPr wrap="square" rtlCol="0">
            <a:spAutoFit/>
          </a:bodyPr>
          <a:lstStyle/>
          <a:p>
            <a:pPr algn="just"/>
            <a:r>
              <a:rPr lang="en-US" dirty="0">
                <a:latin typeface="Times New Roman" pitchFamily="18" charset="0"/>
                <a:cs typeface="Times New Roman" pitchFamily="18" charset="0"/>
              </a:rPr>
              <a:t>The idea behind EyeOs</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idea behind EyeOs is that the whole system lives in the web browser. The client must have only a web browser to work with EyeOs and all its applications, including Office and PIM ones. This applies to for both modern and obsolete PC's An Open Source Platform designed to hold a wide variety of Web Applications. EyeOs was thought of as a new definition of an Operating System, where everything inside it can be accessed from everywhere inside a Network. All you need to do is login into your EyeOs server with a normal Internet Browser, and you have access to your personal desktop, with your applications, documents, music, movies just like you left it. EyeOs lets you upload your files and work with them no matter where you are.</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cstate="print"/>
          <a:srcRect/>
          <a:stretch>
            <a:fillRect/>
          </a:stretch>
        </p:blipFill>
        <p:spPr bwMode="auto">
          <a:xfrm>
            <a:off x="8229600" y="228600"/>
            <a:ext cx="557212" cy="833437"/>
          </a:xfrm>
          <a:prstGeom prst="rect">
            <a:avLst/>
          </a:prstGeom>
          <a:noFill/>
          <a:ln w="9525">
            <a:noFill/>
            <a:miter lim="800000"/>
            <a:headEnd/>
            <a:tailEnd/>
          </a:ln>
          <a:effectLst/>
        </p:spPr>
      </p:pic>
      <p:pic>
        <p:nvPicPr>
          <p:cNvPr id="7170" name="Picture 2"/>
          <p:cNvPicPr>
            <a:picLocks noChangeAspect="1" noChangeArrowheads="1"/>
          </p:cNvPicPr>
          <p:nvPr/>
        </p:nvPicPr>
        <p:blipFill>
          <a:blip r:embed="rId3"/>
          <a:srcRect/>
          <a:stretch>
            <a:fillRect/>
          </a:stretch>
        </p:blipFill>
        <p:spPr bwMode="auto">
          <a:xfrm>
            <a:off x="990600" y="3505200"/>
            <a:ext cx="7620000" cy="33528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143000"/>
            <a:ext cx="1345946" cy="369332"/>
          </a:xfrm>
          <a:prstGeom prst="rect">
            <a:avLst/>
          </a:prstGeom>
          <a:noFill/>
        </p:spPr>
        <p:txBody>
          <a:bodyPr wrap="none" rtlCol="0">
            <a:spAutoFit/>
          </a:bodyPr>
          <a:lstStyle/>
          <a:p>
            <a:r>
              <a:rPr lang="en-US" dirty="0">
                <a:latin typeface="Times New Roman" pitchFamily="18" charset="0"/>
                <a:cs typeface="Times New Roman" pitchFamily="18" charset="0"/>
              </a:rPr>
              <a:t>Architecture</a:t>
            </a:r>
          </a:p>
        </p:txBody>
      </p:sp>
      <p:pic>
        <p:nvPicPr>
          <p:cNvPr id="5" name="Picture 2"/>
          <p:cNvPicPr>
            <a:picLocks noChangeAspect="1" noChangeArrowheads="1"/>
          </p:cNvPicPr>
          <p:nvPr/>
        </p:nvPicPr>
        <p:blipFill>
          <a:blip r:embed="rId2" cstate="print"/>
          <a:srcRect/>
          <a:stretch>
            <a:fillRect/>
          </a:stretch>
        </p:blipFill>
        <p:spPr bwMode="auto">
          <a:xfrm>
            <a:off x="8229600" y="228600"/>
            <a:ext cx="557212" cy="833437"/>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2895600" y="2286000"/>
            <a:ext cx="3228975" cy="41529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1073</Words>
  <Application>Microsoft Office PowerPoint</Application>
  <PresentationFormat>On-screen Show (4:3)</PresentationFormat>
  <Paragraphs>178</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 10</dc:creator>
  <cp:lastModifiedBy>ARTH MEHTA</cp:lastModifiedBy>
  <cp:revision>10</cp:revision>
  <dcterms:created xsi:type="dcterms:W3CDTF">2006-08-16T00:00:00Z</dcterms:created>
  <dcterms:modified xsi:type="dcterms:W3CDTF">2019-03-25T08:00:05Z</dcterms:modified>
</cp:coreProperties>
</file>