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256" y="1447802"/>
            <a:ext cx="8827957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256" y="4777380"/>
            <a:ext cx="882795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9DE4E-E421-45FE-9EB9-EBE084FB1740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8" y="4800587"/>
            <a:ext cx="88279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5256" y="685800"/>
            <a:ext cx="8827957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7" y="5367325"/>
            <a:ext cx="882795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6" y="1447800"/>
            <a:ext cx="8827957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6" y="3657600"/>
            <a:ext cx="8827957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6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213" y="1447800"/>
            <a:ext cx="800139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904" y="3771174"/>
            <a:ext cx="7281545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6" y="4350657"/>
            <a:ext cx="8827957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530" y="971253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200" dirty="0">
                <a:solidFill>
                  <a:srgbClr val="17406D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2921" y="2613787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200" dirty="0">
                <a:solidFill>
                  <a:srgbClr val="17406D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97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5" y="3124201"/>
            <a:ext cx="88279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4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113" y="1981200"/>
            <a:ext cx="29476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633" y="2667000"/>
            <a:ext cx="2928112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4672" y="1981200"/>
            <a:ext cx="29370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4116" y="2667000"/>
            <a:ext cx="294756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6556" y="1981200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6556" y="2667000"/>
            <a:ext cx="293287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4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633" y="4250949"/>
            <a:ext cx="294081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633" y="2209800"/>
            <a:ext cx="294081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633" y="4827213"/>
            <a:ext cx="294081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0389" y="4250949"/>
            <a:ext cx="29312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90388" y="2209800"/>
            <a:ext cx="293128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9035" y="4827212"/>
            <a:ext cx="29351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6556" y="4250949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6555" y="2209800"/>
            <a:ext cx="29328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6433" y="4827210"/>
            <a:ext cx="293676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C5AF9-1825-46B8-8330-DB35597F959B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3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6377" y="430215"/>
            <a:ext cx="1753057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633" y="773205"/>
            <a:ext cx="7425083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6D8B2-FF1D-4265-8C01-A6D8BB892375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137DE-51C9-412A-ADF2-FDA8EBBBFBC5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8" y="2861735"/>
            <a:ext cx="8827956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3ED8D-E361-4118-9FAE-9EE76A09326C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601" y="2060577"/>
            <a:ext cx="439748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967" y="2056093"/>
            <a:ext cx="4397487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37B07-4C98-4433-B724-7B7C84956469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2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600" y="1905000"/>
            <a:ext cx="439748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01" y="2514600"/>
            <a:ext cx="439748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5969" y="1905000"/>
            <a:ext cx="43974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5969" y="2514600"/>
            <a:ext cx="439748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6FF5B-3A05-49AC-B238-A06DB53F16EE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153C6-A7B7-4CE0-A98E-73FA576A3A15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31B1B-BCC4-4A2F-842E-ECDD25392A93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55" y="1447800"/>
            <a:ext cx="340194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863" y="1447800"/>
            <a:ext cx="5197351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5" y="3129282"/>
            <a:ext cx="34019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0F92-5AC1-4FA7-A331-C99C88DC8F15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08" y="1854192"/>
            <a:ext cx="5094232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51357" y="1143000"/>
            <a:ext cx="320123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255" y="3657600"/>
            <a:ext cx="508630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468AA-BCF4-45D4-BBAF-CF9B16EFA031}" type="slidenum">
              <a:rPr lang="en-US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399243" y="1676400"/>
            <a:ext cx="37592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7586443" y="-457200"/>
            <a:ext cx="21336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399243" y="6096000"/>
            <a:ext cx="13208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05317" y="2667000"/>
            <a:ext cx="5588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19717" y="2895600"/>
            <a:ext cx="31496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0327525" y="0"/>
            <a:ext cx="9144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280" y="452718"/>
            <a:ext cx="940717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600" y="2052925"/>
            <a:ext cx="894887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8419" y="1790661"/>
            <a:ext cx="990599" cy="30487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4413" y="3225261"/>
            <a:ext cx="3859795" cy="304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white">
                  <a:tint val="75000"/>
                  <a:alpha val="6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5242" y="295737"/>
            <a:ext cx="838417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0450C2C-CBB2-4394-9CC5-33CE61E1F0C2}" type="slidenum">
              <a:rPr lang="en-US" altLang="en-US" smtClean="0">
                <a:solidFill>
                  <a:prstClr val="white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white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5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8454" y="49181"/>
            <a:ext cx="16002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3" y="115141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1524001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Drawing: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 graphical representation of any object or idea can be termed as drawing. A drawing can be prepared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either using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free hand or using engineering instruments or using computer program.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1" y="2774708"/>
            <a:ext cx="906779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Types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of Drawing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 Artistic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Drawing 2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 Engineering Drawing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4320911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1.Artistic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Drawing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The drawing representing any object or idea which is sketched in free hand using imagination of artist and 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in which 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proper scaling and dimensioning is not maintained is called an artistic drawing. Example: Painting, </a:t>
            </a:r>
            <a:r>
              <a:rPr lang="en-US" sz="2400" b="1" dirty="0" err="1">
                <a:solidFill>
                  <a:prstClr val="white"/>
                </a:solidFill>
                <a:latin typeface="Arial" panose="020B0604020202020204" pitchFamily="34" charset="0"/>
              </a:rPr>
              <a:t>Posters,arts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486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30480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Types of Engineering Drawing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2" y="2155686"/>
            <a:ext cx="8762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prstClr val="white"/>
                </a:solidFill>
                <a:latin typeface="Arial" panose="020B0604020202020204" pitchFamily="34" charset="0"/>
              </a:rPr>
              <a:t>Civil Engineering </a:t>
            </a:r>
            <a:r>
              <a:rPr lang="en-US" sz="3600" b="1" dirty="0">
                <a:solidFill>
                  <a:prstClr val="white"/>
                </a:solidFill>
                <a:latin typeface="Arial" panose="020B0604020202020204" pitchFamily="34" charset="0"/>
              </a:rPr>
              <a:t>Drawing: 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The art of representing civil engineering objects such as buildings, roads, bridges, dams etc. on a paper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are called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civil engineering drawing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It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is used by civil engineers to express civil engineering works and projects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for actual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execution.</a:t>
            </a:r>
          </a:p>
        </p:txBody>
      </p:sp>
    </p:spTree>
    <p:extLst>
      <p:ext uri="{BB962C8B-B14F-4D97-AF65-F5344CB8AC3E}">
        <p14:creationId xmlns:p14="http://schemas.microsoft.com/office/powerpoint/2010/main" val="4154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576" y="52352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Types of Engineering Drawing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124" y="216740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Electrical Engineering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Drawing: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art of representing electrical engineering objects such as motors, generators, transformers, wiring diagrams etc. on a paper are called electrical engineering drawing.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It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is used by electrical engineers to express electrical engineering works and projects for actual execution.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art of representing electronic circuits of TV, Phones, computers etc. on a paper are called electronic engineering drawing or electronic drawing</a:t>
            </a:r>
          </a:p>
        </p:txBody>
      </p:sp>
    </p:spTree>
    <p:extLst>
      <p:ext uri="{BB962C8B-B14F-4D97-AF65-F5344CB8AC3E}">
        <p14:creationId xmlns:p14="http://schemas.microsoft.com/office/powerpoint/2010/main" val="1630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337606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 Elements of Engineering Drawing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90801"/>
            <a:ext cx="9015992" cy="3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38100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1561643"/>
            <a:ext cx="8991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Drawing </a:t>
            </a: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Standards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Russo One" panose="02000503050000020004" pitchFamily="2" charset="0"/>
              </a:rPr>
              <a:t>An </a:t>
            </a:r>
            <a:r>
              <a:rPr lang="en-US" sz="2000" b="1" dirty="0">
                <a:solidFill>
                  <a:prstClr val="white"/>
                </a:solidFill>
                <a:latin typeface="Russo One" panose="02000503050000020004" pitchFamily="2" charset="0"/>
              </a:rPr>
              <a:t>engineering drawing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should be well specified and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universally acceptable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 That’s why there are some specified rules for engineering drawing.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These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rules may vary slightly for different regions.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There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are some drawing standards or drawing codes that accumulates the rules of engineering drawing for a certain region.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Well-known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drawing codes and their application region is expressed below</a:t>
            </a:r>
          </a:p>
        </p:txBody>
      </p:sp>
    </p:spTree>
    <p:extLst>
      <p:ext uri="{BB962C8B-B14F-4D97-AF65-F5344CB8AC3E}">
        <p14:creationId xmlns:p14="http://schemas.microsoft.com/office/powerpoint/2010/main" val="36277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020" y="257428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29384"/>
            <a:ext cx="8686800" cy="35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25" y="228600"/>
            <a:ext cx="7055380" cy="1400530"/>
          </a:xfrm>
        </p:spPr>
        <p:txBody>
          <a:bodyPr/>
          <a:lstStyle/>
          <a:p>
            <a:r>
              <a:rPr lang="en-US" dirty="0" smtClean="0"/>
              <a:t>INTRODUCTION(Layout)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371601"/>
            <a:ext cx="8270631" cy="53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410" y="304800"/>
            <a:ext cx="7055380" cy="1400530"/>
          </a:xfrm>
        </p:spPr>
        <p:txBody>
          <a:bodyPr/>
          <a:lstStyle/>
          <a:p>
            <a:r>
              <a:rPr lang="en-US" dirty="0" smtClean="0"/>
              <a:t>INTRODUCTION(Layout)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71600"/>
            <a:ext cx="8839200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3733800"/>
            <a:ext cx="883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800" b="1" dirty="0">
                <a:solidFill>
                  <a:srgbClr val="FFFF00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THANK U</a:t>
            </a:r>
            <a:endParaRPr lang="en-US" sz="8800" b="1" dirty="0">
              <a:solidFill>
                <a:srgbClr val="FFFF00"/>
              </a:solidFill>
              <a:latin typeface="Shrikhand" panose="02000000000000000000" pitchFamily="2" charset="0"/>
              <a:cs typeface="Shrikha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2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620" y="38100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9685" y="1600200"/>
            <a:ext cx="8173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Engineering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Drawing: 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2308087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Engineering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drawing can be defined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as…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A graphical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language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used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by…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engineers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and other technical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personnel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associated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with the engineering profession which fully and clearly defines the requirements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for…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engineered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items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It is a two dimensional representation of a three dimensional object.</a:t>
            </a:r>
          </a:p>
        </p:txBody>
      </p:sp>
    </p:spTree>
    <p:extLst>
      <p:ext uri="{BB962C8B-B14F-4D97-AF65-F5344CB8AC3E}">
        <p14:creationId xmlns:p14="http://schemas.microsoft.com/office/powerpoint/2010/main" val="13816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22860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1524002"/>
            <a:ext cx="8991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In other words, 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art of representing a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real or imaginary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object precisely using some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graphics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symbols,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letters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numbers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with the help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of engineering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drawing instruments is called engineering drawing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The art of representing engineering objects such as buildings, roads, machines, circuits etc. on a paper is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called engineering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drawing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It is used by engineers and technologists. An engineering drawing provides all information about size,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shape, surface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type, materials etc. of the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Example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: 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Building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drawing for civil engineers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Machine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drawing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for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mechanical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engineers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Circuit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diagrams for electrical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electronics engineers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computer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graphics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for one and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all etc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220" y="45720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1524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Difference Between Artistic and Engineering Drawing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47439"/>
            <a:ext cx="8991600" cy="38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710" y="313290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35987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Purpose of Engineering drawing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2155687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It is very difficult and complex to explain some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certain engineering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requirements in word. 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In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such cases well dimensioned and properly scaled graphics can make it easy to understand that for technical personnel. 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Engineering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drawing serves this purpose. Any product that is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to be manufactured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fabricated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assembled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constructed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built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, or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subjected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 to any other types of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conversion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process must first be designed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To make the outcome from the design understandable to any third party engineering drawing is the best way.</a:t>
            </a:r>
          </a:p>
        </p:txBody>
      </p:sp>
    </p:spTree>
    <p:extLst>
      <p:ext uri="{BB962C8B-B14F-4D97-AF65-F5344CB8AC3E}">
        <p14:creationId xmlns:p14="http://schemas.microsoft.com/office/powerpoint/2010/main" val="2153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995" y="447411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Applications of Engineering Drawing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29718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</a:rPr>
              <a:t>Engineering drawing is an essential part of almost all engineering projects. Some important uses of engineering drawing are mentioned below: </a:t>
            </a: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It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is used in ships for navigation. 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manufacturing of machines, automobiles etc. 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construction of buildings, roads, bridges, dams, electrical and telecommunication structures etc.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</a:rPr>
              <a:t>manufacturing of electric appliances like TV, phone, computers etc.</a:t>
            </a:r>
          </a:p>
        </p:txBody>
      </p:sp>
    </p:spTree>
    <p:extLst>
      <p:ext uri="{BB962C8B-B14F-4D97-AF65-F5344CB8AC3E}">
        <p14:creationId xmlns:p14="http://schemas.microsoft.com/office/powerpoint/2010/main" val="26027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526" y="420263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Types of Engineering Drawing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1981201"/>
            <a:ext cx="9067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Engineering drawing can be grouped into following 4 major categories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1. Geometrical Drawing a. Plane geometrical drawing b. Solid geometrical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drawing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2. Mechanical Engineering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Drawing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3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 Civil Engineering Drawing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4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 Electrical &amp; Electronics Engineering drawing etc.</a:t>
            </a:r>
          </a:p>
        </p:txBody>
      </p:sp>
    </p:spTree>
    <p:extLst>
      <p:ext uri="{BB962C8B-B14F-4D97-AF65-F5344CB8AC3E}">
        <p14:creationId xmlns:p14="http://schemas.microsoft.com/office/powerpoint/2010/main" val="27724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502" y="464821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Types of Engineering Drawing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1005" y="2057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Geometric Drawing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2630449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 art of representing geometric objects such as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rectangles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squares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cubes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cones,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cylinders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,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spheres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etc. on a paper is called geometric drawing.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If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the object has only 2 dimensions i.e. length and breadth (as rectangles, squares, triangles etc.), it is called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Plane geometrical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drawing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if it has 3 dimensions i.e. length, breadth and thickness/depth (as cube, prism, sphere, cylinder etc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.), 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it is called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Solid geometrical drawing</a:t>
            </a: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0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315974"/>
            <a:ext cx="7055380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  <a:alpha val="60000"/>
                  </a:prstClr>
                </a:solidFill>
              </a:rPr>
              <a:t>Page </a:t>
            </a:r>
            <a:fld id="{3BD270FF-BA24-4173-905E-C5CCF885794E}" type="slidenum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0"/>
            <a:ext cx="1752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76200"/>
            <a:ext cx="1600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47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Types of Engineering Drawing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985208"/>
            <a:ext cx="8915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Mechanical Engineering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Drawing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art of representing mechanical engineering objects such as machines, machine parts etc. on a paper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are called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mechanical engineering drawing or machine drawing. </a:t>
            </a: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It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is used by mechanical engineers to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express mechanical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engineering works and projects for actual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</a:rPr>
              <a:t>execution.</a:t>
            </a: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886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Century Gothic</vt:lpstr>
      <vt:lpstr>Russo One</vt:lpstr>
      <vt:lpstr>Shrikhand</vt:lpstr>
      <vt:lpstr>Tahoma</vt:lpstr>
      <vt:lpstr>Wingdings</vt:lpstr>
      <vt:lpstr>Wingdings 3</vt:lpstr>
      <vt:lpstr>Ion</vt:lpstr>
      <vt:lpstr>           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INTRODUCTION(Layout)</vt:lpstr>
      <vt:lpstr>INTRODUCTION(Layout)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2020-03-29T14:17:02Z</dcterms:created>
  <dcterms:modified xsi:type="dcterms:W3CDTF">2020-03-29T14:18:41Z</dcterms:modified>
</cp:coreProperties>
</file>