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9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014D9-4649-46CB-A1B7-ACE2EB0228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F5DE10A-0D55-4760-8FA9-18F68B01B4FF}">
      <dgm:prSet phldrT="[Text]"/>
      <dgm:spPr/>
      <dgm:t>
        <a:bodyPr/>
        <a:lstStyle/>
        <a:p>
          <a:r>
            <a:rPr lang="en-US" dirty="0" smtClean="0"/>
            <a:t> </a:t>
          </a:r>
          <a:endParaRPr lang="en-US" dirty="0"/>
        </a:p>
      </dgm:t>
    </dgm:pt>
    <dgm:pt modelId="{87300D9E-5F9C-4C25-9F43-2894A74D7EF1}" type="parTrans" cxnId="{208E41D3-B45D-420D-B67A-0D2AB6B8CC06}">
      <dgm:prSet/>
      <dgm:spPr/>
      <dgm:t>
        <a:bodyPr/>
        <a:lstStyle/>
        <a:p>
          <a:endParaRPr lang="en-US"/>
        </a:p>
      </dgm:t>
    </dgm:pt>
    <dgm:pt modelId="{362AD7C2-F252-488E-AB13-85650F7BF5E6}" type="sibTrans" cxnId="{208E41D3-B45D-420D-B67A-0D2AB6B8CC06}">
      <dgm:prSet/>
      <dgm:spPr/>
      <dgm:t>
        <a:bodyPr/>
        <a:lstStyle/>
        <a:p>
          <a:endParaRPr lang="en-US"/>
        </a:p>
      </dgm:t>
    </dgm:pt>
    <dgm:pt modelId="{3B01F594-78B6-4C4C-9783-DF2B2C38DB0E}">
      <dgm:prSet phldrT="[Text]"/>
      <dgm:spPr/>
      <dgm:t>
        <a:bodyPr/>
        <a:lstStyle/>
        <a:p>
          <a:r>
            <a:rPr lang="en-US" dirty="0" smtClean="0"/>
            <a:t> </a:t>
          </a:r>
          <a:endParaRPr lang="en-US" dirty="0"/>
        </a:p>
      </dgm:t>
    </dgm:pt>
    <dgm:pt modelId="{05277C06-954F-4818-AE7B-02E6191D721C}" type="parTrans" cxnId="{20C24E97-847C-4686-8E98-745E652691D2}">
      <dgm:prSet/>
      <dgm:spPr/>
      <dgm:t>
        <a:bodyPr/>
        <a:lstStyle/>
        <a:p>
          <a:endParaRPr lang="en-US"/>
        </a:p>
      </dgm:t>
    </dgm:pt>
    <dgm:pt modelId="{8D629787-B320-4346-8CC7-B27407CACEA4}" type="sibTrans" cxnId="{20C24E97-847C-4686-8E98-745E652691D2}">
      <dgm:prSet/>
      <dgm:spPr/>
      <dgm:t>
        <a:bodyPr/>
        <a:lstStyle/>
        <a:p>
          <a:endParaRPr lang="en-US"/>
        </a:p>
      </dgm:t>
    </dgm:pt>
    <dgm:pt modelId="{3288C92E-A6A6-4477-88F9-EC75B996F3D6}">
      <dgm:prSet phldrT="[Text]"/>
      <dgm:spPr/>
      <dgm:t>
        <a:bodyPr/>
        <a:lstStyle/>
        <a:p>
          <a:r>
            <a:rPr lang="en-US" dirty="0" smtClean="0"/>
            <a:t> </a:t>
          </a:r>
          <a:endParaRPr lang="en-US" dirty="0"/>
        </a:p>
      </dgm:t>
    </dgm:pt>
    <dgm:pt modelId="{2F0E4D87-658D-41F8-B5BE-CA587DD1E0FC}" type="parTrans" cxnId="{DEAAF272-1A27-4A5A-BE9F-56EF729DB24A}">
      <dgm:prSet/>
      <dgm:spPr/>
      <dgm:t>
        <a:bodyPr/>
        <a:lstStyle/>
        <a:p>
          <a:endParaRPr lang="en-US"/>
        </a:p>
      </dgm:t>
    </dgm:pt>
    <dgm:pt modelId="{736FB833-0878-473B-9381-F54F08AF68E7}" type="sibTrans" cxnId="{DEAAF272-1A27-4A5A-BE9F-56EF729DB24A}">
      <dgm:prSet/>
      <dgm:spPr/>
      <dgm:t>
        <a:bodyPr/>
        <a:lstStyle/>
        <a:p>
          <a:endParaRPr lang="en-US"/>
        </a:p>
      </dgm:t>
    </dgm:pt>
    <dgm:pt modelId="{EB32C16C-97DB-42F6-A22A-F6CE6939013F}">
      <dgm:prSet phldrT="[Text]"/>
      <dgm:spPr/>
      <dgm:t>
        <a:bodyPr/>
        <a:lstStyle/>
        <a:p>
          <a:r>
            <a:rPr lang="en-US" dirty="0" smtClean="0"/>
            <a:t> </a:t>
          </a:r>
          <a:endParaRPr lang="en-US" dirty="0"/>
        </a:p>
      </dgm:t>
    </dgm:pt>
    <dgm:pt modelId="{E07A48A9-5A12-4E19-AF45-58C0267C1063}" type="parTrans" cxnId="{E3334E17-AFD4-4063-A8C6-E3562F143E36}">
      <dgm:prSet/>
      <dgm:spPr/>
      <dgm:t>
        <a:bodyPr/>
        <a:lstStyle/>
        <a:p>
          <a:endParaRPr lang="en-US"/>
        </a:p>
      </dgm:t>
    </dgm:pt>
    <dgm:pt modelId="{79FBD877-7699-439E-9FD3-BEC42D812B75}" type="sibTrans" cxnId="{E3334E17-AFD4-4063-A8C6-E3562F143E36}">
      <dgm:prSet/>
      <dgm:spPr/>
      <dgm:t>
        <a:bodyPr/>
        <a:lstStyle/>
        <a:p>
          <a:endParaRPr lang="en-US"/>
        </a:p>
      </dgm:t>
    </dgm:pt>
    <dgm:pt modelId="{E316EB2C-8E2A-4DD4-BDA5-C6AF40556E30}">
      <dgm:prSet phldrT="[Text]"/>
      <dgm:spPr/>
      <dgm:t>
        <a:bodyPr/>
        <a:lstStyle/>
        <a:p>
          <a:r>
            <a:rPr lang="en-US" dirty="0" smtClean="0"/>
            <a:t> </a:t>
          </a:r>
          <a:endParaRPr lang="en-US" dirty="0"/>
        </a:p>
      </dgm:t>
    </dgm:pt>
    <dgm:pt modelId="{09CEA225-D884-4094-8D65-5187331F153D}" type="sibTrans" cxnId="{A2EC3558-D7F3-42B1-8A6E-BA3FC1BA95D3}">
      <dgm:prSet/>
      <dgm:spPr/>
      <dgm:t>
        <a:bodyPr/>
        <a:lstStyle/>
        <a:p>
          <a:endParaRPr lang="en-US" sz="8000"/>
        </a:p>
      </dgm:t>
    </dgm:pt>
    <dgm:pt modelId="{6EA5B90F-1D82-45B0-9008-DD605F6811DB}" type="parTrans" cxnId="{A2EC3558-D7F3-42B1-8A6E-BA3FC1BA95D3}">
      <dgm:prSet/>
      <dgm:spPr/>
      <dgm:t>
        <a:bodyPr/>
        <a:lstStyle/>
        <a:p>
          <a:endParaRPr lang="en-US"/>
        </a:p>
      </dgm:t>
    </dgm:pt>
    <dgm:pt modelId="{621B6F6B-DACC-419A-9865-AE157D206AC4}" type="pres">
      <dgm:prSet presAssocID="{1CC014D9-4649-46CB-A1B7-ACE2EB022874}" presName="cycle" presStyleCnt="0">
        <dgm:presLayoutVars>
          <dgm:dir/>
          <dgm:resizeHandles val="exact"/>
        </dgm:presLayoutVars>
      </dgm:prSet>
      <dgm:spPr/>
      <dgm:t>
        <a:bodyPr/>
        <a:lstStyle/>
        <a:p>
          <a:endParaRPr lang="en-US"/>
        </a:p>
      </dgm:t>
    </dgm:pt>
    <dgm:pt modelId="{538F9CE2-E486-426E-AEA7-7D911151E99B}" type="pres">
      <dgm:prSet presAssocID="{E316EB2C-8E2A-4DD4-BDA5-C6AF40556E30}" presName="dummy" presStyleCnt="0"/>
      <dgm:spPr/>
    </dgm:pt>
    <dgm:pt modelId="{42CA0D81-A559-4D14-BA89-2822F128EBE6}" type="pres">
      <dgm:prSet presAssocID="{E316EB2C-8E2A-4DD4-BDA5-C6AF40556E30}" presName="node" presStyleLbl="revTx" presStyleIdx="0" presStyleCnt="5">
        <dgm:presLayoutVars>
          <dgm:bulletEnabled val="1"/>
        </dgm:presLayoutVars>
      </dgm:prSet>
      <dgm:spPr/>
      <dgm:t>
        <a:bodyPr/>
        <a:lstStyle/>
        <a:p>
          <a:endParaRPr lang="en-US"/>
        </a:p>
      </dgm:t>
    </dgm:pt>
    <dgm:pt modelId="{971639BC-F9BE-40FE-A8FB-A95B9A47F00A}" type="pres">
      <dgm:prSet presAssocID="{09CEA225-D884-4094-8D65-5187331F153D}" presName="sibTrans" presStyleLbl="node1" presStyleIdx="0" presStyleCnt="5"/>
      <dgm:spPr/>
      <dgm:t>
        <a:bodyPr/>
        <a:lstStyle/>
        <a:p>
          <a:endParaRPr lang="en-US"/>
        </a:p>
      </dgm:t>
    </dgm:pt>
    <dgm:pt modelId="{215B1E82-B48F-4F08-A5DE-7D0264BD464C}" type="pres">
      <dgm:prSet presAssocID="{6F5DE10A-0D55-4760-8FA9-18F68B01B4FF}" presName="dummy" presStyleCnt="0"/>
      <dgm:spPr/>
    </dgm:pt>
    <dgm:pt modelId="{7B98CCD7-66C5-46E9-BDAC-9867F6B650C8}" type="pres">
      <dgm:prSet presAssocID="{6F5DE10A-0D55-4760-8FA9-18F68B01B4FF}" presName="node" presStyleLbl="revTx" presStyleIdx="1" presStyleCnt="5">
        <dgm:presLayoutVars>
          <dgm:bulletEnabled val="1"/>
        </dgm:presLayoutVars>
      </dgm:prSet>
      <dgm:spPr/>
      <dgm:t>
        <a:bodyPr/>
        <a:lstStyle/>
        <a:p>
          <a:endParaRPr lang="en-US"/>
        </a:p>
      </dgm:t>
    </dgm:pt>
    <dgm:pt modelId="{43E8DD16-3B27-4B51-9447-FBC9D7535051}" type="pres">
      <dgm:prSet presAssocID="{362AD7C2-F252-488E-AB13-85650F7BF5E6}" presName="sibTrans" presStyleLbl="node1" presStyleIdx="1" presStyleCnt="5"/>
      <dgm:spPr/>
      <dgm:t>
        <a:bodyPr/>
        <a:lstStyle/>
        <a:p>
          <a:endParaRPr lang="en-US"/>
        </a:p>
      </dgm:t>
    </dgm:pt>
    <dgm:pt modelId="{5D8365F0-E972-4867-B8D9-E5BCAA5DD46A}" type="pres">
      <dgm:prSet presAssocID="{3B01F594-78B6-4C4C-9783-DF2B2C38DB0E}" presName="dummy" presStyleCnt="0"/>
      <dgm:spPr/>
    </dgm:pt>
    <dgm:pt modelId="{5BBDF87D-872C-4CB3-A7E0-2A7F074A8CFC}" type="pres">
      <dgm:prSet presAssocID="{3B01F594-78B6-4C4C-9783-DF2B2C38DB0E}" presName="node" presStyleLbl="revTx" presStyleIdx="2" presStyleCnt="5">
        <dgm:presLayoutVars>
          <dgm:bulletEnabled val="1"/>
        </dgm:presLayoutVars>
      </dgm:prSet>
      <dgm:spPr/>
      <dgm:t>
        <a:bodyPr/>
        <a:lstStyle/>
        <a:p>
          <a:endParaRPr lang="en-US"/>
        </a:p>
      </dgm:t>
    </dgm:pt>
    <dgm:pt modelId="{4A1C8C23-15E0-405D-8D09-8012F609301B}" type="pres">
      <dgm:prSet presAssocID="{8D629787-B320-4346-8CC7-B27407CACEA4}" presName="sibTrans" presStyleLbl="node1" presStyleIdx="2" presStyleCnt="5"/>
      <dgm:spPr/>
      <dgm:t>
        <a:bodyPr/>
        <a:lstStyle/>
        <a:p>
          <a:endParaRPr lang="en-US"/>
        </a:p>
      </dgm:t>
    </dgm:pt>
    <dgm:pt modelId="{7213A1B2-1323-449F-9F34-EEA4F1CC6046}" type="pres">
      <dgm:prSet presAssocID="{3288C92E-A6A6-4477-88F9-EC75B996F3D6}" presName="dummy" presStyleCnt="0"/>
      <dgm:spPr/>
    </dgm:pt>
    <dgm:pt modelId="{9CA3EA48-B540-4B38-A0D5-2C7C6675275A}" type="pres">
      <dgm:prSet presAssocID="{3288C92E-A6A6-4477-88F9-EC75B996F3D6}" presName="node" presStyleLbl="revTx" presStyleIdx="3" presStyleCnt="5">
        <dgm:presLayoutVars>
          <dgm:bulletEnabled val="1"/>
        </dgm:presLayoutVars>
      </dgm:prSet>
      <dgm:spPr/>
      <dgm:t>
        <a:bodyPr/>
        <a:lstStyle/>
        <a:p>
          <a:endParaRPr lang="en-US"/>
        </a:p>
      </dgm:t>
    </dgm:pt>
    <dgm:pt modelId="{78D982A8-4681-4F69-9913-2C8DE65CC8A7}" type="pres">
      <dgm:prSet presAssocID="{736FB833-0878-473B-9381-F54F08AF68E7}" presName="sibTrans" presStyleLbl="node1" presStyleIdx="3" presStyleCnt="5"/>
      <dgm:spPr/>
      <dgm:t>
        <a:bodyPr/>
        <a:lstStyle/>
        <a:p>
          <a:endParaRPr lang="en-US"/>
        </a:p>
      </dgm:t>
    </dgm:pt>
    <dgm:pt modelId="{DDEC78EE-0194-4BC6-91FD-CC1591DAED27}" type="pres">
      <dgm:prSet presAssocID="{EB32C16C-97DB-42F6-A22A-F6CE6939013F}" presName="dummy" presStyleCnt="0"/>
      <dgm:spPr/>
    </dgm:pt>
    <dgm:pt modelId="{1B67D508-23CB-4364-99D8-014D6B94CAC5}" type="pres">
      <dgm:prSet presAssocID="{EB32C16C-97DB-42F6-A22A-F6CE6939013F}" presName="node" presStyleLbl="revTx" presStyleIdx="4" presStyleCnt="5">
        <dgm:presLayoutVars>
          <dgm:bulletEnabled val="1"/>
        </dgm:presLayoutVars>
      </dgm:prSet>
      <dgm:spPr/>
      <dgm:t>
        <a:bodyPr/>
        <a:lstStyle/>
        <a:p>
          <a:endParaRPr lang="en-US"/>
        </a:p>
      </dgm:t>
    </dgm:pt>
    <dgm:pt modelId="{FB97E0B8-145E-4F8A-9BF5-D5C6746C08C0}" type="pres">
      <dgm:prSet presAssocID="{79FBD877-7699-439E-9FD3-BEC42D812B75}" presName="sibTrans" presStyleLbl="node1" presStyleIdx="4" presStyleCnt="5"/>
      <dgm:spPr/>
      <dgm:t>
        <a:bodyPr/>
        <a:lstStyle/>
        <a:p>
          <a:endParaRPr lang="en-US"/>
        </a:p>
      </dgm:t>
    </dgm:pt>
  </dgm:ptLst>
  <dgm:cxnLst>
    <dgm:cxn modelId="{F6238F50-8795-481A-A269-01576147D704}" type="presOf" srcId="{79FBD877-7699-439E-9FD3-BEC42D812B75}" destId="{FB97E0B8-145E-4F8A-9BF5-D5C6746C08C0}" srcOrd="0" destOrd="0" presId="urn:microsoft.com/office/officeart/2005/8/layout/cycle1"/>
    <dgm:cxn modelId="{A2EC3558-D7F3-42B1-8A6E-BA3FC1BA95D3}" srcId="{1CC014D9-4649-46CB-A1B7-ACE2EB022874}" destId="{E316EB2C-8E2A-4DD4-BDA5-C6AF40556E30}" srcOrd="0" destOrd="0" parTransId="{6EA5B90F-1D82-45B0-9008-DD605F6811DB}" sibTransId="{09CEA225-D884-4094-8D65-5187331F153D}"/>
    <dgm:cxn modelId="{DEAAF272-1A27-4A5A-BE9F-56EF729DB24A}" srcId="{1CC014D9-4649-46CB-A1B7-ACE2EB022874}" destId="{3288C92E-A6A6-4477-88F9-EC75B996F3D6}" srcOrd="3" destOrd="0" parTransId="{2F0E4D87-658D-41F8-B5BE-CA587DD1E0FC}" sibTransId="{736FB833-0878-473B-9381-F54F08AF68E7}"/>
    <dgm:cxn modelId="{EA561CE8-367F-413A-8D7B-21A0988BB178}" type="presOf" srcId="{3288C92E-A6A6-4477-88F9-EC75B996F3D6}" destId="{9CA3EA48-B540-4B38-A0D5-2C7C6675275A}" srcOrd="0" destOrd="0" presId="urn:microsoft.com/office/officeart/2005/8/layout/cycle1"/>
    <dgm:cxn modelId="{B16AE748-98A9-4E4B-9E64-BEC0ADDC8466}" type="presOf" srcId="{1CC014D9-4649-46CB-A1B7-ACE2EB022874}" destId="{621B6F6B-DACC-419A-9865-AE157D206AC4}" srcOrd="0" destOrd="0" presId="urn:microsoft.com/office/officeart/2005/8/layout/cycle1"/>
    <dgm:cxn modelId="{74FE2E94-E20F-4558-AA61-56FD477D7354}" type="presOf" srcId="{6F5DE10A-0D55-4760-8FA9-18F68B01B4FF}" destId="{7B98CCD7-66C5-46E9-BDAC-9867F6B650C8}" srcOrd="0" destOrd="0" presId="urn:microsoft.com/office/officeart/2005/8/layout/cycle1"/>
    <dgm:cxn modelId="{7DC7CC1D-9C44-4A2D-A8AA-92FC358AE6BC}" type="presOf" srcId="{E316EB2C-8E2A-4DD4-BDA5-C6AF40556E30}" destId="{42CA0D81-A559-4D14-BA89-2822F128EBE6}" srcOrd="0" destOrd="0" presId="urn:microsoft.com/office/officeart/2005/8/layout/cycle1"/>
    <dgm:cxn modelId="{1847AE64-837D-469B-A100-221F2F4370D1}" type="presOf" srcId="{3B01F594-78B6-4C4C-9783-DF2B2C38DB0E}" destId="{5BBDF87D-872C-4CB3-A7E0-2A7F074A8CFC}" srcOrd="0" destOrd="0" presId="urn:microsoft.com/office/officeart/2005/8/layout/cycle1"/>
    <dgm:cxn modelId="{208E41D3-B45D-420D-B67A-0D2AB6B8CC06}" srcId="{1CC014D9-4649-46CB-A1B7-ACE2EB022874}" destId="{6F5DE10A-0D55-4760-8FA9-18F68B01B4FF}" srcOrd="1" destOrd="0" parTransId="{87300D9E-5F9C-4C25-9F43-2894A74D7EF1}" sibTransId="{362AD7C2-F252-488E-AB13-85650F7BF5E6}"/>
    <dgm:cxn modelId="{E3334E17-AFD4-4063-A8C6-E3562F143E36}" srcId="{1CC014D9-4649-46CB-A1B7-ACE2EB022874}" destId="{EB32C16C-97DB-42F6-A22A-F6CE6939013F}" srcOrd="4" destOrd="0" parTransId="{E07A48A9-5A12-4E19-AF45-58C0267C1063}" sibTransId="{79FBD877-7699-439E-9FD3-BEC42D812B75}"/>
    <dgm:cxn modelId="{AEE34FC3-9A99-46D7-B937-C4A8C5C281F1}" type="presOf" srcId="{362AD7C2-F252-488E-AB13-85650F7BF5E6}" destId="{43E8DD16-3B27-4B51-9447-FBC9D7535051}" srcOrd="0" destOrd="0" presId="urn:microsoft.com/office/officeart/2005/8/layout/cycle1"/>
    <dgm:cxn modelId="{CCC6169E-B130-43C7-80BC-50D8B5FD93AC}" type="presOf" srcId="{8D629787-B320-4346-8CC7-B27407CACEA4}" destId="{4A1C8C23-15E0-405D-8D09-8012F609301B}" srcOrd="0" destOrd="0" presId="urn:microsoft.com/office/officeart/2005/8/layout/cycle1"/>
    <dgm:cxn modelId="{B98D5AB0-98D0-4991-8268-A356F6D800D2}" type="presOf" srcId="{736FB833-0878-473B-9381-F54F08AF68E7}" destId="{78D982A8-4681-4F69-9913-2C8DE65CC8A7}" srcOrd="0" destOrd="0" presId="urn:microsoft.com/office/officeart/2005/8/layout/cycle1"/>
    <dgm:cxn modelId="{20C24E97-847C-4686-8E98-745E652691D2}" srcId="{1CC014D9-4649-46CB-A1B7-ACE2EB022874}" destId="{3B01F594-78B6-4C4C-9783-DF2B2C38DB0E}" srcOrd="2" destOrd="0" parTransId="{05277C06-954F-4818-AE7B-02E6191D721C}" sibTransId="{8D629787-B320-4346-8CC7-B27407CACEA4}"/>
    <dgm:cxn modelId="{A469D29B-BCD4-474E-B631-CA17F84E1A50}" type="presOf" srcId="{EB32C16C-97DB-42F6-A22A-F6CE6939013F}" destId="{1B67D508-23CB-4364-99D8-014D6B94CAC5}" srcOrd="0" destOrd="0" presId="urn:microsoft.com/office/officeart/2005/8/layout/cycle1"/>
    <dgm:cxn modelId="{D0D72FE7-C3FE-47DE-8C36-38569D663501}" type="presOf" srcId="{09CEA225-D884-4094-8D65-5187331F153D}" destId="{971639BC-F9BE-40FE-A8FB-A95B9A47F00A}" srcOrd="0" destOrd="0" presId="urn:microsoft.com/office/officeart/2005/8/layout/cycle1"/>
    <dgm:cxn modelId="{A81C00B0-BB88-42A2-8067-EA23D05868AD}" type="presParOf" srcId="{621B6F6B-DACC-419A-9865-AE157D206AC4}" destId="{538F9CE2-E486-426E-AEA7-7D911151E99B}" srcOrd="0" destOrd="0" presId="urn:microsoft.com/office/officeart/2005/8/layout/cycle1"/>
    <dgm:cxn modelId="{BE2E8B1E-AC9E-4970-8BFA-62D6C35241C3}" type="presParOf" srcId="{621B6F6B-DACC-419A-9865-AE157D206AC4}" destId="{42CA0D81-A559-4D14-BA89-2822F128EBE6}" srcOrd="1" destOrd="0" presId="urn:microsoft.com/office/officeart/2005/8/layout/cycle1"/>
    <dgm:cxn modelId="{BAD54683-8BA4-4E2A-964C-A100D111CB04}" type="presParOf" srcId="{621B6F6B-DACC-419A-9865-AE157D206AC4}" destId="{971639BC-F9BE-40FE-A8FB-A95B9A47F00A}" srcOrd="2" destOrd="0" presId="urn:microsoft.com/office/officeart/2005/8/layout/cycle1"/>
    <dgm:cxn modelId="{DF306749-11A4-49BB-B29B-ABA83AA71068}" type="presParOf" srcId="{621B6F6B-DACC-419A-9865-AE157D206AC4}" destId="{215B1E82-B48F-4F08-A5DE-7D0264BD464C}" srcOrd="3" destOrd="0" presId="urn:microsoft.com/office/officeart/2005/8/layout/cycle1"/>
    <dgm:cxn modelId="{4B35C738-F39F-40C5-8B80-CE6D488E8AE0}" type="presParOf" srcId="{621B6F6B-DACC-419A-9865-AE157D206AC4}" destId="{7B98CCD7-66C5-46E9-BDAC-9867F6B650C8}" srcOrd="4" destOrd="0" presId="urn:microsoft.com/office/officeart/2005/8/layout/cycle1"/>
    <dgm:cxn modelId="{C6B705B9-605F-45C7-8E0F-15CD58DF3B7E}" type="presParOf" srcId="{621B6F6B-DACC-419A-9865-AE157D206AC4}" destId="{43E8DD16-3B27-4B51-9447-FBC9D7535051}" srcOrd="5" destOrd="0" presId="urn:microsoft.com/office/officeart/2005/8/layout/cycle1"/>
    <dgm:cxn modelId="{DE824531-A17F-46A1-BB9D-B94B63DA5133}" type="presParOf" srcId="{621B6F6B-DACC-419A-9865-AE157D206AC4}" destId="{5D8365F0-E972-4867-B8D9-E5BCAA5DD46A}" srcOrd="6" destOrd="0" presId="urn:microsoft.com/office/officeart/2005/8/layout/cycle1"/>
    <dgm:cxn modelId="{61AF099F-C7E4-4CD1-A11B-0C4B4FEA99FD}" type="presParOf" srcId="{621B6F6B-DACC-419A-9865-AE157D206AC4}" destId="{5BBDF87D-872C-4CB3-A7E0-2A7F074A8CFC}" srcOrd="7" destOrd="0" presId="urn:microsoft.com/office/officeart/2005/8/layout/cycle1"/>
    <dgm:cxn modelId="{14674550-0156-43FA-B5AE-3ED40CDFC41B}" type="presParOf" srcId="{621B6F6B-DACC-419A-9865-AE157D206AC4}" destId="{4A1C8C23-15E0-405D-8D09-8012F609301B}" srcOrd="8" destOrd="0" presId="urn:microsoft.com/office/officeart/2005/8/layout/cycle1"/>
    <dgm:cxn modelId="{94476550-7B1C-409B-901F-66636CBE0815}" type="presParOf" srcId="{621B6F6B-DACC-419A-9865-AE157D206AC4}" destId="{7213A1B2-1323-449F-9F34-EEA4F1CC6046}" srcOrd="9" destOrd="0" presId="urn:microsoft.com/office/officeart/2005/8/layout/cycle1"/>
    <dgm:cxn modelId="{00CBA958-07AE-4534-9D1C-0FDE0E800764}" type="presParOf" srcId="{621B6F6B-DACC-419A-9865-AE157D206AC4}" destId="{9CA3EA48-B540-4B38-A0D5-2C7C6675275A}" srcOrd="10" destOrd="0" presId="urn:microsoft.com/office/officeart/2005/8/layout/cycle1"/>
    <dgm:cxn modelId="{C5786B7F-FE81-4AA9-9BA1-059A55FE4297}" type="presParOf" srcId="{621B6F6B-DACC-419A-9865-AE157D206AC4}" destId="{78D982A8-4681-4F69-9913-2C8DE65CC8A7}" srcOrd="11" destOrd="0" presId="urn:microsoft.com/office/officeart/2005/8/layout/cycle1"/>
    <dgm:cxn modelId="{5A03FA96-890A-4CFF-B4C7-EC46C6617CF9}" type="presParOf" srcId="{621B6F6B-DACC-419A-9865-AE157D206AC4}" destId="{DDEC78EE-0194-4BC6-91FD-CC1591DAED27}" srcOrd="12" destOrd="0" presId="urn:microsoft.com/office/officeart/2005/8/layout/cycle1"/>
    <dgm:cxn modelId="{2436B5F9-7C35-463E-B177-914F8A38D0FF}" type="presParOf" srcId="{621B6F6B-DACC-419A-9865-AE157D206AC4}" destId="{1B67D508-23CB-4364-99D8-014D6B94CAC5}" srcOrd="13" destOrd="0" presId="urn:microsoft.com/office/officeart/2005/8/layout/cycle1"/>
    <dgm:cxn modelId="{35BCE7E5-E325-4ACD-B8E9-5CD8A1B8BD28}" type="presParOf" srcId="{621B6F6B-DACC-419A-9865-AE157D206AC4}" destId="{FB97E0B8-145E-4F8A-9BF5-D5C6746C08C0}"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41E00C-ACAC-429D-BF1A-8E660663A3F5}"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EFF3F51B-C8F7-4725-8703-D6BBDFB09915}">
      <dgm:prSet phldrT="[Text]"/>
      <dgm:spPr>
        <a:solidFill>
          <a:srgbClr val="B04700"/>
        </a:solidFill>
      </dgm:spPr>
      <dgm:t>
        <a:bodyPr/>
        <a:lstStyle/>
        <a:p>
          <a:r>
            <a:rPr lang="en-US" dirty="0" smtClean="0"/>
            <a:t>Problem Definition         (Analysis)</a:t>
          </a:r>
          <a:endParaRPr lang="en-US" dirty="0"/>
        </a:p>
      </dgm:t>
    </dgm:pt>
    <dgm:pt modelId="{650A52E1-B81C-4D58-B1D2-E108DD9E8BD5}" type="parTrans" cxnId="{0876BDBB-9CE1-40B0-81DE-28B3B083FCDD}">
      <dgm:prSet/>
      <dgm:spPr/>
      <dgm:t>
        <a:bodyPr/>
        <a:lstStyle/>
        <a:p>
          <a:endParaRPr lang="en-US"/>
        </a:p>
      </dgm:t>
    </dgm:pt>
    <dgm:pt modelId="{190FE213-430E-4996-A4B9-DFA69B8D7815}" type="sibTrans" cxnId="{0876BDBB-9CE1-40B0-81DE-28B3B083FCDD}">
      <dgm:prSet/>
      <dgm:spPr>
        <a:solidFill>
          <a:schemeClr val="tx1">
            <a:alpha val="90000"/>
          </a:schemeClr>
        </a:solidFill>
      </dgm:spPr>
      <dgm:t>
        <a:bodyPr/>
        <a:lstStyle/>
        <a:p>
          <a:endParaRPr lang="en-US"/>
        </a:p>
      </dgm:t>
    </dgm:pt>
    <dgm:pt modelId="{4EF76177-0E77-4167-A057-DEF6789AD9CE}">
      <dgm:prSet phldrT="[Text]"/>
      <dgm:spPr>
        <a:solidFill>
          <a:srgbClr val="B04700"/>
        </a:solidFill>
      </dgm:spPr>
      <dgm:t>
        <a:bodyPr/>
        <a:lstStyle/>
        <a:p>
          <a:r>
            <a:rPr lang="en-US" dirty="0" smtClean="0"/>
            <a:t>Conceptual Design      (Synthesis)</a:t>
          </a:r>
          <a:endParaRPr lang="en-US" dirty="0"/>
        </a:p>
      </dgm:t>
    </dgm:pt>
    <dgm:pt modelId="{7A340A94-E990-45C8-BCD6-1224CF55AF04}" type="parTrans" cxnId="{AEBA0B9D-0B0C-4A2B-8915-94DF66A85A1B}">
      <dgm:prSet/>
      <dgm:spPr/>
      <dgm:t>
        <a:bodyPr/>
        <a:lstStyle/>
        <a:p>
          <a:endParaRPr lang="en-US"/>
        </a:p>
      </dgm:t>
    </dgm:pt>
    <dgm:pt modelId="{ABBBB4D0-6C49-4621-B0BA-E83525FB13DF}" type="sibTrans" cxnId="{AEBA0B9D-0B0C-4A2B-8915-94DF66A85A1B}">
      <dgm:prSet/>
      <dgm:spPr>
        <a:solidFill>
          <a:schemeClr val="tx1">
            <a:alpha val="90000"/>
          </a:schemeClr>
        </a:solidFill>
      </dgm:spPr>
      <dgm:t>
        <a:bodyPr/>
        <a:lstStyle/>
        <a:p>
          <a:endParaRPr lang="en-US"/>
        </a:p>
      </dgm:t>
    </dgm:pt>
    <dgm:pt modelId="{4820E97B-50CF-49A4-8BDF-2A415DDEE626}">
      <dgm:prSet phldrT="[Text]"/>
      <dgm:spPr>
        <a:solidFill>
          <a:srgbClr val="B04700"/>
        </a:solidFill>
      </dgm:spPr>
      <dgm:t>
        <a:bodyPr/>
        <a:lstStyle/>
        <a:p>
          <a:r>
            <a:rPr lang="en-US" dirty="0" smtClean="0"/>
            <a:t>Preliminary Design    (Evaluation)</a:t>
          </a:r>
          <a:endParaRPr lang="en-US" dirty="0"/>
        </a:p>
      </dgm:t>
    </dgm:pt>
    <dgm:pt modelId="{EF47C9D8-4808-4340-BCA2-62C3CCAEB0B1}" type="parTrans" cxnId="{283EF16D-4FC2-40BF-861C-9AE6F3FA2DE4}">
      <dgm:prSet/>
      <dgm:spPr/>
      <dgm:t>
        <a:bodyPr/>
        <a:lstStyle/>
        <a:p>
          <a:endParaRPr lang="en-US"/>
        </a:p>
      </dgm:t>
    </dgm:pt>
    <dgm:pt modelId="{BAD4471B-5237-4CDE-AFE5-83E30CD75A29}" type="sibTrans" cxnId="{283EF16D-4FC2-40BF-861C-9AE6F3FA2DE4}">
      <dgm:prSet/>
      <dgm:spPr>
        <a:solidFill>
          <a:schemeClr val="tx1">
            <a:alpha val="90000"/>
          </a:schemeClr>
        </a:solidFill>
      </dgm:spPr>
      <dgm:t>
        <a:bodyPr/>
        <a:lstStyle/>
        <a:p>
          <a:endParaRPr lang="en-US"/>
        </a:p>
      </dgm:t>
    </dgm:pt>
    <dgm:pt modelId="{C87E4C4D-018D-4E5F-AF55-954B81D3B1C7}">
      <dgm:prSet phldrT="[Text]"/>
      <dgm:spPr>
        <a:solidFill>
          <a:srgbClr val="B04700"/>
        </a:solidFill>
      </dgm:spPr>
      <dgm:t>
        <a:bodyPr/>
        <a:lstStyle/>
        <a:p>
          <a:pPr algn="l"/>
          <a:r>
            <a:rPr lang="en-US" dirty="0" smtClean="0"/>
            <a:t>Detailed Design         (Action)</a:t>
          </a:r>
          <a:endParaRPr lang="en-US" dirty="0"/>
        </a:p>
      </dgm:t>
    </dgm:pt>
    <dgm:pt modelId="{910176B4-DD35-4853-B5D2-6BF5276EFE50}" type="parTrans" cxnId="{31A6E2C7-0728-4A1A-A9E6-4A5C603021D0}">
      <dgm:prSet/>
      <dgm:spPr/>
      <dgm:t>
        <a:bodyPr/>
        <a:lstStyle/>
        <a:p>
          <a:endParaRPr lang="en-US"/>
        </a:p>
      </dgm:t>
    </dgm:pt>
    <dgm:pt modelId="{67F913B4-8DBE-468E-8E72-DACB5F1674B8}" type="sibTrans" cxnId="{31A6E2C7-0728-4A1A-A9E6-4A5C603021D0}">
      <dgm:prSet/>
      <dgm:spPr/>
      <dgm:t>
        <a:bodyPr/>
        <a:lstStyle/>
        <a:p>
          <a:endParaRPr lang="en-US"/>
        </a:p>
      </dgm:t>
    </dgm:pt>
    <dgm:pt modelId="{5CA8A173-73F5-44A9-9789-70C4C01693E1}">
      <dgm:prSet phldrT="[Text]"/>
      <dgm:spPr>
        <a:solidFill>
          <a:srgbClr val="B04700"/>
        </a:solidFill>
      </dgm:spPr>
      <dgm:t>
        <a:bodyPr/>
        <a:lstStyle/>
        <a:p>
          <a:r>
            <a:rPr lang="en-US" dirty="0" smtClean="0"/>
            <a:t>Design Decision        (Decision </a:t>
          </a:r>
          <a:r>
            <a:rPr lang="en-US" dirty="0" smtClean="0">
              <a:sym typeface="Wingdings" pitchFamily="2" charset="2"/>
            </a:rPr>
            <a:t>)</a:t>
          </a:r>
          <a:endParaRPr lang="en-US" dirty="0"/>
        </a:p>
      </dgm:t>
    </dgm:pt>
    <dgm:pt modelId="{90BDFED0-AC9E-4F66-A368-2B1291131546}" type="parTrans" cxnId="{B774FED9-E42E-46DD-846E-1958E4C4DA92}">
      <dgm:prSet/>
      <dgm:spPr/>
      <dgm:t>
        <a:bodyPr/>
        <a:lstStyle/>
        <a:p>
          <a:endParaRPr lang="en-US"/>
        </a:p>
      </dgm:t>
    </dgm:pt>
    <dgm:pt modelId="{9111B8BF-F29B-4088-9F97-ADE81B5EC8F9}" type="sibTrans" cxnId="{B774FED9-E42E-46DD-846E-1958E4C4DA92}">
      <dgm:prSet/>
      <dgm:spPr>
        <a:solidFill>
          <a:schemeClr val="tx1">
            <a:alpha val="90000"/>
          </a:schemeClr>
        </a:solidFill>
      </dgm:spPr>
      <dgm:t>
        <a:bodyPr/>
        <a:lstStyle/>
        <a:p>
          <a:endParaRPr lang="en-US"/>
        </a:p>
      </dgm:t>
    </dgm:pt>
    <dgm:pt modelId="{8730C412-BF85-4A1D-B236-CD398FD931F4}" type="pres">
      <dgm:prSet presAssocID="{7641E00C-ACAC-429D-BF1A-8E660663A3F5}" presName="outerComposite" presStyleCnt="0">
        <dgm:presLayoutVars>
          <dgm:chMax val="5"/>
          <dgm:dir/>
          <dgm:resizeHandles val="exact"/>
        </dgm:presLayoutVars>
      </dgm:prSet>
      <dgm:spPr/>
      <dgm:t>
        <a:bodyPr/>
        <a:lstStyle/>
        <a:p>
          <a:endParaRPr lang="en-US"/>
        </a:p>
      </dgm:t>
    </dgm:pt>
    <dgm:pt modelId="{C03B761C-D629-4BF2-8E37-DFB6CBE1328F}" type="pres">
      <dgm:prSet presAssocID="{7641E00C-ACAC-429D-BF1A-8E660663A3F5}" presName="dummyMaxCanvas" presStyleCnt="0">
        <dgm:presLayoutVars/>
      </dgm:prSet>
      <dgm:spPr/>
    </dgm:pt>
    <dgm:pt modelId="{4B0209B8-4E17-4803-B2C5-A8E51D5A048D}" type="pres">
      <dgm:prSet presAssocID="{7641E00C-ACAC-429D-BF1A-8E660663A3F5}" presName="FiveNodes_1" presStyleLbl="node1" presStyleIdx="0" presStyleCnt="5">
        <dgm:presLayoutVars>
          <dgm:bulletEnabled val="1"/>
        </dgm:presLayoutVars>
      </dgm:prSet>
      <dgm:spPr/>
      <dgm:t>
        <a:bodyPr/>
        <a:lstStyle/>
        <a:p>
          <a:endParaRPr lang="en-US"/>
        </a:p>
      </dgm:t>
    </dgm:pt>
    <dgm:pt modelId="{E8F169FE-05C0-44D4-B127-34AFC6D3D0E3}" type="pres">
      <dgm:prSet presAssocID="{7641E00C-ACAC-429D-BF1A-8E660663A3F5}" presName="FiveNodes_2" presStyleLbl="node1" presStyleIdx="1" presStyleCnt="5">
        <dgm:presLayoutVars>
          <dgm:bulletEnabled val="1"/>
        </dgm:presLayoutVars>
      </dgm:prSet>
      <dgm:spPr/>
      <dgm:t>
        <a:bodyPr/>
        <a:lstStyle/>
        <a:p>
          <a:endParaRPr lang="en-US"/>
        </a:p>
      </dgm:t>
    </dgm:pt>
    <dgm:pt modelId="{4379234E-6057-4A76-A7D0-975DAE015F41}" type="pres">
      <dgm:prSet presAssocID="{7641E00C-ACAC-429D-BF1A-8E660663A3F5}" presName="FiveNodes_3" presStyleLbl="node1" presStyleIdx="2" presStyleCnt="5">
        <dgm:presLayoutVars>
          <dgm:bulletEnabled val="1"/>
        </dgm:presLayoutVars>
      </dgm:prSet>
      <dgm:spPr/>
      <dgm:t>
        <a:bodyPr/>
        <a:lstStyle/>
        <a:p>
          <a:endParaRPr lang="en-US"/>
        </a:p>
      </dgm:t>
    </dgm:pt>
    <dgm:pt modelId="{91DAFB7F-8697-4998-98CF-7B2AFA143BBF}" type="pres">
      <dgm:prSet presAssocID="{7641E00C-ACAC-429D-BF1A-8E660663A3F5}" presName="FiveNodes_4" presStyleLbl="node1" presStyleIdx="3" presStyleCnt="5">
        <dgm:presLayoutVars>
          <dgm:bulletEnabled val="1"/>
        </dgm:presLayoutVars>
      </dgm:prSet>
      <dgm:spPr/>
      <dgm:t>
        <a:bodyPr/>
        <a:lstStyle/>
        <a:p>
          <a:endParaRPr lang="en-US"/>
        </a:p>
      </dgm:t>
    </dgm:pt>
    <dgm:pt modelId="{9C970A92-E30B-4F64-9648-D00AD164105D}" type="pres">
      <dgm:prSet presAssocID="{7641E00C-ACAC-429D-BF1A-8E660663A3F5}" presName="FiveNodes_5" presStyleLbl="node1" presStyleIdx="4" presStyleCnt="5">
        <dgm:presLayoutVars>
          <dgm:bulletEnabled val="1"/>
        </dgm:presLayoutVars>
      </dgm:prSet>
      <dgm:spPr/>
      <dgm:t>
        <a:bodyPr/>
        <a:lstStyle/>
        <a:p>
          <a:endParaRPr lang="en-US"/>
        </a:p>
      </dgm:t>
    </dgm:pt>
    <dgm:pt modelId="{30C86AB3-FB8A-4BFC-8FE8-3AD620231ADE}" type="pres">
      <dgm:prSet presAssocID="{7641E00C-ACAC-429D-BF1A-8E660663A3F5}" presName="FiveConn_1-2" presStyleLbl="fgAccFollowNode1" presStyleIdx="0" presStyleCnt="4">
        <dgm:presLayoutVars>
          <dgm:bulletEnabled val="1"/>
        </dgm:presLayoutVars>
      </dgm:prSet>
      <dgm:spPr/>
      <dgm:t>
        <a:bodyPr/>
        <a:lstStyle/>
        <a:p>
          <a:endParaRPr lang="en-US"/>
        </a:p>
      </dgm:t>
    </dgm:pt>
    <dgm:pt modelId="{5DA61CB9-B02C-48AA-A43C-A2E75D6DAD7E}" type="pres">
      <dgm:prSet presAssocID="{7641E00C-ACAC-429D-BF1A-8E660663A3F5}" presName="FiveConn_2-3" presStyleLbl="fgAccFollowNode1" presStyleIdx="1" presStyleCnt="4">
        <dgm:presLayoutVars>
          <dgm:bulletEnabled val="1"/>
        </dgm:presLayoutVars>
      </dgm:prSet>
      <dgm:spPr/>
      <dgm:t>
        <a:bodyPr/>
        <a:lstStyle/>
        <a:p>
          <a:endParaRPr lang="en-US"/>
        </a:p>
      </dgm:t>
    </dgm:pt>
    <dgm:pt modelId="{91BC2161-FE56-44B3-B224-BABE8A8F4957}" type="pres">
      <dgm:prSet presAssocID="{7641E00C-ACAC-429D-BF1A-8E660663A3F5}" presName="FiveConn_3-4" presStyleLbl="fgAccFollowNode1" presStyleIdx="2" presStyleCnt="4">
        <dgm:presLayoutVars>
          <dgm:bulletEnabled val="1"/>
        </dgm:presLayoutVars>
      </dgm:prSet>
      <dgm:spPr/>
      <dgm:t>
        <a:bodyPr/>
        <a:lstStyle/>
        <a:p>
          <a:endParaRPr lang="en-US"/>
        </a:p>
      </dgm:t>
    </dgm:pt>
    <dgm:pt modelId="{30E87A46-C612-4CD7-9521-288FEA8DF6EF}" type="pres">
      <dgm:prSet presAssocID="{7641E00C-ACAC-429D-BF1A-8E660663A3F5}" presName="FiveConn_4-5" presStyleLbl="fgAccFollowNode1" presStyleIdx="3" presStyleCnt="4">
        <dgm:presLayoutVars>
          <dgm:bulletEnabled val="1"/>
        </dgm:presLayoutVars>
      </dgm:prSet>
      <dgm:spPr/>
      <dgm:t>
        <a:bodyPr/>
        <a:lstStyle/>
        <a:p>
          <a:endParaRPr lang="en-US"/>
        </a:p>
      </dgm:t>
    </dgm:pt>
    <dgm:pt modelId="{EC016260-68D6-4FCA-8B74-D86ADE679F90}" type="pres">
      <dgm:prSet presAssocID="{7641E00C-ACAC-429D-BF1A-8E660663A3F5}" presName="FiveNodes_1_text" presStyleLbl="node1" presStyleIdx="4" presStyleCnt="5">
        <dgm:presLayoutVars>
          <dgm:bulletEnabled val="1"/>
        </dgm:presLayoutVars>
      </dgm:prSet>
      <dgm:spPr/>
      <dgm:t>
        <a:bodyPr/>
        <a:lstStyle/>
        <a:p>
          <a:endParaRPr lang="en-US"/>
        </a:p>
      </dgm:t>
    </dgm:pt>
    <dgm:pt modelId="{4A2D0A87-B803-4BD7-8E9D-0446914CADFC}" type="pres">
      <dgm:prSet presAssocID="{7641E00C-ACAC-429D-BF1A-8E660663A3F5}" presName="FiveNodes_2_text" presStyleLbl="node1" presStyleIdx="4" presStyleCnt="5">
        <dgm:presLayoutVars>
          <dgm:bulletEnabled val="1"/>
        </dgm:presLayoutVars>
      </dgm:prSet>
      <dgm:spPr/>
      <dgm:t>
        <a:bodyPr/>
        <a:lstStyle/>
        <a:p>
          <a:endParaRPr lang="en-US"/>
        </a:p>
      </dgm:t>
    </dgm:pt>
    <dgm:pt modelId="{4B5249C2-2AA1-4CF3-A8C5-952B64D3FFA9}" type="pres">
      <dgm:prSet presAssocID="{7641E00C-ACAC-429D-BF1A-8E660663A3F5}" presName="FiveNodes_3_text" presStyleLbl="node1" presStyleIdx="4" presStyleCnt="5">
        <dgm:presLayoutVars>
          <dgm:bulletEnabled val="1"/>
        </dgm:presLayoutVars>
      </dgm:prSet>
      <dgm:spPr/>
      <dgm:t>
        <a:bodyPr/>
        <a:lstStyle/>
        <a:p>
          <a:endParaRPr lang="en-US"/>
        </a:p>
      </dgm:t>
    </dgm:pt>
    <dgm:pt modelId="{0FAC7C56-B1AA-4643-82F4-EB034B292101}" type="pres">
      <dgm:prSet presAssocID="{7641E00C-ACAC-429D-BF1A-8E660663A3F5}" presName="FiveNodes_4_text" presStyleLbl="node1" presStyleIdx="4" presStyleCnt="5">
        <dgm:presLayoutVars>
          <dgm:bulletEnabled val="1"/>
        </dgm:presLayoutVars>
      </dgm:prSet>
      <dgm:spPr/>
      <dgm:t>
        <a:bodyPr/>
        <a:lstStyle/>
        <a:p>
          <a:endParaRPr lang="en-US"/>
        </a:p>
      </dgm:t>
    </dgm:pt>
    <dgm:pt modelId="{B633F296-FF5F-4331-B8B0-F57B454247D8}" type="pres">
      <dgm:prSet presAssocID="{7641E00C-ACAC-429D-BF1A-8E660663A3F5}" presName="FiveNodes_5_text" presStyleLbl="node1" presStyleIdx="4" presStyleCnt="5">
        <dgm:presLayoutVars>
          <dgm:bulletEnabled val="1"/>
        </dgm:presLayoutVars>
      </dgm:prSet>
      <dgm:spPr/>
      <dgm:t>
        <a:bodyPr/>
        <a:lstStyle/>
        <a:p>
          <a:endParaRPr lang="en-US"/>
        </a:p>
      </dgm:t>
    </dgm:pt>
  </dgm:ptLst>
  <dgm:cxnLst>
    <dgm:cxn modelId="{0876BDBB-9CE1-40B0-81DE-28B3B083FCDD}" srcId="{7641E00C-ACAC-429D-BF1A-8E660663A3F5}" destId="{EFF3F51B-C8F7-4725-8703-D6BBDFB09915}" srcOrd="0" destOrd="0" parTransId="{650A52E1-B81C-4D58-B1D2-E108DD9E8BD5}" sibTransId="{190FE213-430E-4996-A4B9-DFA69B8D7815}"/>
    <dgm:cxn modelId="{396C0D34-724A-4342-89C0-D569AEF24E74}" type="presOf" srcId="{C87E4C4D-018D-4E5F-AF55-954B81D3B1C7}" destId="{9C970A92-E30B-4F64-9648-D00AD164105D}" srcOrd="0" destOrd="0" presId="urn:microsoft.com/office/officeart/2005/8/layout/vProcess5"/>
    <dgm:cxn modelId="{AEBA0B9D-0B0C-4A2B-8915-94DF66A85A1B}" srcId="{7641E00C-ACAC-429D-BF1A-8E660663A3F5}" destId="{4EF76177-0E77-4167-A057-DEF6789AD9CE}" srcOrd="1" destOrd="0" parTransId="{7A340A94-E990-45C8-BCD6-1224CF55AF04}" sibTransId="{ABBBB4D0-6C49-4621-B0BA-E83525FB13DF}"/>
    <dgm:cxn modelId="{7D43588C-54CA-48DE-B9FB-1E79A507BB2C}" type="presOf" srcId="{EFF3F51B-C8F7-4725-8703-D6BBDFB09915}" destId="{4B0209B8-4E17-4803-B2C5-A8E51D5A048D}" srcOrd="0" destOrd="0" presId="urn:microsoft.com/office/officeart/2005/8/layout/vProcess5"/>
    <dgm:cxn modelId="{0E7C5F22-3710-49D8-8752-D40B6808F3E3}" type="presOf" srcId="{EFF3F51B-C8F7-4725-8703-D6BBDFB09915}" destId="{EC016260-68D6-4FCA-8B74-D86ADE679F90}" srcOrd="1" destOrd="0" presId="urn:microsoft.com/office/officeart/2005/8/layout/vProcess5"/>
    <dgm:cxn modelId="{6D9B0410-A89A-4AF1-A5E9-16805D363259}" type="presOf" srcId="{5CA8A173-73F5-44A9-9789-70C4C01693E1}" destId="{0FAC7C56-B1AA-4643-82F4-EB034B292101}" srcOrd="1" destOrd="0" presId="urn:microsoft.com/office/officeart/2005/8/layout/vProcess5"/>
    <dgm:cxn modelId="{258AABBE-088A-482D-A16C-E034C8753098}" type="presOf" srcId="{190FE213-430E-4996-A4B9-DFA69B8D7815}" destId="{30C86AB3-FB8A-4BFC-8FE8-3AD620231ADE}" srcOrd="0" destOrd="0" presId="urn:microsoft.com/office/officeart/2005/8/layout/vProcess5"/>
    <dgm:cxn modelId="{31A6E2C7-0728-4A1A-A9E6-4A5C603021D0}" srcId="{7641E00C-ACAC-429D-BF1A-8E660663A3F5}" destId="{C87E4C4D-018D-4E5F-AF55-954B81D3B1C7}" srcOrd="4" destOrd="0" parTransId="{910176B4-DD35-4853-B5D2-6BF5276EFE50}" sibTransId="{67F913B4-8DBE-468E-8E72-DACB5F1674B8}"/>
    <dgm:cxn modelId="{C87682A3-AA71-4679-9A54-55A7DF0C8881}" type="presOf" srcId="{C87E4C4D-018D-4E5F-AF55-954B81D3B1C7}" destId="{B633F296-FF5F-4331-B8B0-F57B454247D8}" srcOrd="1" destOrd="0" presId="urn:microsoft.com/office/officeart/2005/8/layout/vProcess5"/>
    <dgm:cxn modelId="{8D90DB18-B638-4D62-AFE9-4D7A47A3C40B}" type="presOf" srcId="{4820E97B-50CF-49A4-8BDF-2A415DDEE626}" destId="{4379234E-6057-4A76-A7D0-975DAE015F41}" srcOrd="0" destOrd="0" presId="urn:microsoft.com/office/officeart/2005/8/layout/vProcess5"/>
    <dgm:cxn modelId="{8AB3C1C3-FB7B-4A82-8F58-C6CF5ED5C384}" type="presOf" srcId="{ABBBB4D0-6C49-4621-B0BA-E83525FB13DF}" destId="{5DA61CB9-B02C-48AA-A43C-A2E75D6DAD7E}" srcOrd="0" destOrd="0" presId="urn:microsoft.com/office/officeart/2005/8/layout/vProcess5"/>
    <dgm:cxn modelId="{B64DC719-7D66-4649-88B8-89723D619817}" type="presOf" srcId="{9111B8BF-F29B-4088-9F97-ADE81B5EC8F9}" destId="{30E87A46-C612-4CD7-9521-288FEA8DF6EF}" srcOrd="0" destOrd="0" presId="urn:microsoft.com/office/officeart/2005/8/layout/vProcess5"/>
    <dgm:cxn modelId="{283EF16D-4FC2-40BF-861C-9AE6F3FA2DE4}" srcId="{7641E00C-ACAC-429D-BF1A-8E660663A3F5}" destId="{4820E97B-50CF-49A4-8BDF-2A415DDEE626}" srcOrd="2" destOrd="0" parTransId="{EF47C9D8-4808-4340-BCA2-62C3CCAEB0B1}" sibTransId="{BAD4471B-5237-4CDE-AFE5-83E30CD75A29}"/>
    <dgm:cxn modelId="{FEE996E1-48AF-4F64-B843-150040A831B3}" type="presOf" srcId="{4EF76177-0E77-4167-A057-DEF6789AD9CE}" destId="{4A2D0A87-B803-4BD7-8E9D-0446914CADFC}" srcOrd="1" destOrd="0" presId="urn:microsoft.com/office/officeart/2005/8/layout/vProcess5"/>
    <dgm:cxn modelId="{41242D16-2565-4D5C-BF92-5323A9F0B9D5}" type="presOf" srcId="{BAD4471B-5237-4CDE-AFE5-83E30CD75A29}" destId="{91BC2161-FE56-44B3-B224-BABE8A8F4957}" srcOrd="0" destOrd="0" presId="urn:microsoft.com/office/officeart/2005/8/layout/vProcess5"/>
    <dgm:cxn modelId="{FC4EDD1A-68CD-448B-A8EC-EAD7F681E168}" type="presOf" srcId="{5CA8A173-73F5-44A9-9789-70C4C01693E1}" destId="{91DAFB7F-8697-4998-98CF-7B2AFA143BBF}" srcOrd="0" destOrd="0" presId="urn:microsoft.com/office/officeart/2005/8/layout/vProcess5"/>
    <dgm:cxn modelId="{A638DA98-3E45-4E43-8C51-35370F7EF369}" type="presOf" srcId="{4820E97B-50CF-49A4-8BDF-2A415DDEE626}" destId="{4B5249C2-2AA1-4CF3-A8C5-952B64D3FFA9}" srcOrd="1" destOrd="0" presId="urn:microsoft.com/office/officeart/2005/8/layout/vProcess5"/>
    <dgm:cxn modelId="{7BB41BB8-EB3C-453D-9B99-942E85C3CAF2}" type="presOf" srcId="{7641E00C-ACAC-429D-BF1A-8E660663A3F5}" destId="{8730C412-BF85-4A1D-B236-CD398FD931F4}" srcOrd="0" destOrd="0" presId="urn:microsoft.com/office/officeart/2005/8/layout/vProcess5"/>
    <dgm:cxn modelId="{58128E0A-1563-4D09-995F-94B14EC2D321}" type="presOf" srcId="{4EF76177-0E77-4167-A057-DEF6789AD9CE}" destId="{E8F169FE-05C0-44D4-B127-34AFC6D3D0E3}" srcOrd="0" destOrd="0" presId="urn:microsoft.com/office/officeart/2005/8/layout/vProcess5"/>
    <dgm:cxn modelId="{B774FED9-E42E-46DD-846E-1958E4C4DA92}" srcId="{7641E00C-ACAC-429D-BF1A-8E660663A3F5}" destId="{5CA8A173-73F5-44A9-9789-70C4C01693E1}" srcOrd="3" destOrd="0" parTransId="{90BDFED0-AC9E-4F66-A368-2B1291131546}" sibTransId="{9111B8BF-F29B-4088-9F97-ADE81B5EC8F9}"/>
    <dgm:cxn modelId="{E04B7E90-10FE-42DE-9B40-A7BD97C0E75B}" type="presParOf" srcId="{8730C412-BF85-4A1D-B236-CD398FD931F4}" destId="{C03B761C-D629-4BF2-8E37-DFB6CBE1328F}" srcOrd="0" destOrd="0" presId="urn:microsoft.com/office/officeart/2005/8/layout/vProcess5"/>
    <dgm:cxn modelId="{52567897-3FEC-48C4-AA12-14277E9B17CF}" type="presParOf" srcId="{8730C412-BF85-4A1D-B236-CD398FD931F4}" destId="{4B0209B8-4E17-4803-B2C5-A8E51D5A048D}" srcOrd="1" destOrd="0" presId="urn:microsoft.com/office/officeart/2005/8/layout/vProcess5"/>
    <dgm:cxn modelId="{4FB084D1-EB02-4769-9CA3-FA84339FDE5D}" type="presParOf" srcId="{8730C412-BF85-4A1D-B236-CD398FD931F4}" destId="{E8F169FE-05C0-44D4-B127-34AFC6D3D0E3}" srcOrd="2" destOrd="0" presId="urn:microsoft.com/office/officeart/2005/8/layout/vProcess5"/>
    <dgm:cxn modelId="{05E73B7C-7196-4083-8E83-C5F29542859B}" type="presParOf" srcId="{8730C412-BF85-4A1D-B236-CD398FD931F4}" destId="{4379234E-6057-4A76-A7D0-975DAE015F41}" srcOrd="3" destOrd="0" presId="urn:microsoft.com/office/officeart/2005/8/layout/vProcess5"/>
    <dgm:cxn modelId="{9C6A8574-24F7-429E-B408-581E51ED02AA}" type="presParOf" srcId="{8730C412-BF85-4A1D-B236-CD398FD931F4}" destId="{91DAFB7F-8697-4998-98CF-7B2AFA143BBF}" srcOrd="4" destOrd="0" presId="urn:microsoft.com/office/officeart/2005/8/layout/vProcess5"/>
    <dgm:cxn modelId="{0A60D247-D3B5-46E7-9CF2-CDDFA52C79D8}" type="presParOf" srcId="{8730C412-BF85-4A1D-B236-CD398FD931F4}" destId="{9C970A92-E30B-4F64-9648-D00AD164105D}" srcOrd="5" destOrd="0" presId="urn:microsoft.com/office/officeart/2005/8/layout/vProcess5"/>
    <dgm:cxn modelId="{B3F5831F-E77C-4EBD-A875-D9DC259D5E0B}" type="presParOf" srcId="{8730C412-BF85-4A1D-B236-CD398FD931F4}" destId="{30C86AB3-FB8A-4BFC-8FE8-3AD620231ADE}" srcOrd="6" destOrd="0" presId="urn:microsoft.com/office/officeart/2005/8/layout/vProcess5"/>
    <dgm:cxn modelId="{4D8BDC82-BADD-4CD4-9710-F1A032D623B7}" type="presParOf" srcId="{8730C412-BF85-4A1D-B236-CD398FD931F4}" destId="{5DA61CB9-B02C-48AA-A43C-A2E75D6DAD7E}" srcOrd="7" destOrd="0" presId="urn:microsoft.com/office/officeart/2005/8/layout/vProcess5"/>
    <dgm:cxn modelId="{EB01FB81-23AE-4B2C-A83A-A644942DA9AF}" type="presParOf" srcId="{8730C412-BF85-4A1D-B236-CD398FD931F4}" destId="{91BC2161-FE56-44B3-B224-BABE8A8F4957}" srcOrd="8" destOrd="0" presId="urn:microsoft.com/office/officeart/2005/8/layout/vProcess5"/>
    <dgm:cxn modelId="{79FA4B28-6C11-4558-A9F3-03D96C7C65F7}" type="presParOf" srcId="{8730C412-BF85-4A1D-B236-CD398FD931F4}" destId="{30E87A46-C612-4CD7-9521-288FEA8DF6EF}" srcOrd="9" destOrd="0" presId="urn:microsoft.com/office/officeart/2005/8/layout/vProcess5"/>
    <dgm:cxn modelId="{F4575240-9BC8-45CF-A0F5-115FBB8A8115}" type="presParOf" srcId="{8730C412-BF85-4A1D-B236-CD398FD931F4}" destId="{EC016260-68D6-4FCA-8B74-D86ADE679F90}" srcOrd="10" destOrd="0" presId="urn:microsoft.com/office/officeart/2005/8/layout/vProcess5"/>
    <dgm:cxn modelId="{EF1E298D-60B0-4833-8FF7-B438E4B0AAF3}" type="presParOf" srcId="{8730C412-BF85-4A1D-B236-CD398FD931F4}" destId="{4A2D0A87-B803-4BD7-8E9D-0446914CADFC}" srcOrd="11" destOrd="0" presId="urn:microsoft.com/office/officeart/2005/8/layout/vProcess5"/>
    <dgm:cxn modelId="{B42FEF98-B442-4B6A-AE56-B9BD7F0CAE0E}" type="presParOf" srcId="{8730C412-BF85-4A1D-B236-CD398FD931F4}" destId="{4B5249C2-2AA1-4CF3-A8C5-952B64D3FFA9}" srcOrd="12" destOrd="0" presId="urn:microsoft.com/office/officeart/2005/8/layout/vProcess5"/>
    <dgm:cxn modelId="{38BC4456-654C-419A-B924-EE0DC454F9BE}" type="presParOf" srcId="{8730C412-BF85-4A1D-B236-CD398FD931F4}" destId="{0FAC7C56-B1AA-4643-82F4-EB034B292101}" srcOrd="13" destOrd="0" presId="urn:microsoft.com/office/officeart/2005/8/layout/vProcess5"/>
    <dgm:cxn modelId="{5D375C4C-B204-4AC8-8CB8-899ACA27A63E}" type="presParOf" srcId="{8730C412-BF85-4A1D-B236-CD398FD931F4}" destId="{B633F296-FF5F-4331-B8B0-F57B454247D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A0D81-A559-4D14-BA89-2822F128EBE6}">
      <dsp:nvSpPr>
        <dsp:cNvPr id="0" name=""/>
        <dsp:cNvSpPr/>
      </dsp:nvSpPr>
      <dsp:spPr>
        <a:xfrm>
          <a:off x="1123890" y="30086"/>
          <a:ext cx="438894" cy="43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 </a:t>
          </a:r>
          <a:endParaRPr lang="en-US" sz="2600" kern="1200" dirty="0"/>
        </a:p>
      </dsp:txBody>
      <dsp:txXfrm>
        <a:off x="1123890" y="30086"/>
        <a:ext cx="438894" cy="438894"/>
      </dsp:txXfrm>
    </dsp:sp>
    <dsp:sp modelId="{971639BC-F9BE-40FE-A8FB-A95B9A47F00A}">
      <dsp:nvSpPr>
        <dsp:cNvPr id="0" name=""/>
        <dsp:cNvSpPr/>
      </dsp:nvSpPr>
      <dsp:spPr>
        <a:xfrm>
          <a:off x="91931" y="17446"/>
          <a:ext cx="1644937" cy="1644937"/>
        </a:xfrm>
        <a:prstGeom prst="circularArrow">
          <a:avLst>
            <a:gd name="adj1" fmla="val 5203"/>
            <a:gd name="adj2" fmla="val 336112"/>
            <a:gd name="adj3" fmla="val 21292430"/>
            <a:gd name="adj4" fmla="val 19766950"/>
            <a:gd name="adj5" fmla="val 60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98CCD7-66C5-46E9-BDAC-9867F6B650C8}">
      <dsp:nvSpPr>
        <dsp:cNvPr id="0" name=""/>
        <dsp:cNvSpPr/>
      </dsp:nvSpPr>
      <dsp:spPr>
        <a:xfrm>
          <a:off x="1388988" y="845974"/>
          <a:ext cx="438894" cy="43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 </a:t>
          </a:r>
          <a:endParaRPr lang="en-US" sz="2600" kern="1200" dirty="0"/>
        </a:p>
      </dsp:txBody>
      <dsp:txXfrm>
        <a:off x="1388988" y="845974"/>
        <a:ext cx="438894" cy="438894"/>
      </dsp:txXfrm>
    </dsp:sp>
    <dsp:sp modelId="{43E8DD16-3B27-4B51-9447-FBC9D7535051}">
      <dsp:nvSpPr>
        <dsp:cNvPr id="0" name=""/>
        <dsp:cNvSpPr/>
      </dsp:nvSpPr>
      <dsp:spPr>
        <a:xfrm>
          <a:off x="91931" y="17446"/>
          <a:ext cx="1644937" cy="1644937"/>
        </a:xfrm>
        <a:prstGeom prst="circularArrow">
          <a:avLst>
            <a:gd name="adj1" fmla="val 5203"/>
            <a:gd name="adj2" fmla="val 336112"/>
            <a:gd name="adj3" fmla="val 4013857"/>
            <a:gd name="adj4" fmla="val 2254205"/>
            <a:gd name="adj5" fmla="val 60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BDF87D-872C-4CB3-A7E0-2A7F074A8CFC}">
      <dsp:nvSpPr>
        <dsp:cNvPr id="0" name=""/>
        <dsp:cNvSpPr/>
      </dsp:nvSpPr>
      <dsp:spPr>
        <a:xfrm>
          <a:off x="694952" y="1350221"/>
          <a:ext cx="438894" cy="43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 </a:t>
          </a:r>
          <a:endParaRPr lang="en-US" sz="2600" kern="1200" dirty="0"/>
        </a:p>
      </dsp:txBody>
      <dsp:txXfrm>
        <a:off x="694952" y="1350221"/>
        <a:ext cx="438894" cy="438894"/>
      </dsp:txXfrm>
    </dsp:sp>
    <dsp:sp modelId="{4A1C8C23-15E0-405D-8D09-8012F609301B}">
      <dsp:nvSpPr>
        <dsp:cNvPr id="0" name=""/>
        <dsp:cNvSpPr/>
      </dsp:nvSpPr>
      <dsp:spPr>
        <a:xfrm>
          <a:off x="91931" y="17446"/>
          <a:ext cx="1644937" cy="1644937"/>
        </a:xfrm>
        <a:prstGeom prst="circularArrow">
          <a:avLst>
            <a:gd name="adj1" fmla="val 5203"/>
            <a:gd name="adj2" fmla="val 336112"/>
            <a:gd name="adj3" fmla="val 8209683"/>
            <a:gd name="adj4" fmla="val 6450031"/>
            <a:gd name="adj5" fmla="val 60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A3EA48-B540-4B38-A0D5-2C7C6675275A}">
      <dsp:nvSpPr>
        <dsp:cNvPr id="0" name=""/>
        <dsp:cNvSpPr/>
      </dsp:nvSpPr>
      <dsp:spPr>
        <a:xfrm>
          <a:off x="917" y="845974"/>
          <a:ext cx="438894" cy="43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 </a:t>
          </a:r>
          <a:endParaRPr lang="en-US" sz="2600" kern="1200" dirty="0"/>
        </a:p>
      </dsp:txBody>
      <dsp:txXfrm>
        <a:off x="917" y="845974"/>
        <a:ext cx="438894" cy="438894"/>
      </dsp:txXfrm>
    </dsp:sp>
    <dsp:sp modelId="{78D982A8-4681-4F69-9913-2C8DE65CC8A7}">
      <dsp:nvSpPr>
        <dsp:cNvPr id="0" name=""/>
        <dsp:cNvSpPr/>
      </dsp:nvSpPr>
      <dsp:spPr>
        <a:xfrm>
          <a:off x="91931" y="17446"/>
          <a:ext cx="1644937" cy="1644937"/>
        </a:xfrm>
        <a:prstGeom prst="circularArrow">
          <a:avLst>
            <a:gd name="adj1" fmla="val 5203"/>
            <a:gd name="adj2" fmla="val 336112"/>
            <a:gd name="adj3" fmla="val 12296938"/>
            <a:gd name="adj4" fmla="val 10771457"/>
            <a:gd name="adj5" fmla="val 60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7D508-23CB-4364-99D8-014D6B94CAC5}">
      <dsp:nvSpPr>
        <dsp:cNvPr id="0" name=""/>
        <dsp:cNvSpPr/>
      </dsp:nvSpPr>
      <dsp:spPr>
        <a:xfrm>
          <a:off x="266015" y="30086"/>
          <a:ext cx="438894" cy="43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 </a:t>
          </a:r>
          <a:endParaRPr lang="en-US" sz="2600" kern="1200" dirty="0"/>
        </a:p>
      </dsp:txBody>
      <dsp:txXfrm>
        <a:off x="266015" y="30086"/>
        <a:ext cx="438894" cy="438894"/>
      </dsp:txXfrm>
    </dsp:sp>
    <dsp:sp modelId="{FB97E0B8-145E-4F8A-9BF5-D5C6746C08C0}">
      <dsp:nvSpPr>
        <dsp:cNvPr id="0" name=""/>
        <dsp:cNvSpPr/>
      </dsp:nvSpPr>
      <dsp:spPr>
        <a:xfrm>
          <a:off x="91931" y="17446"/>
          <a:ext cx="1644937" cy="1644937"/>
        </a:xfrm>
        <a:prstGeom prst="circularArrow">
          <a:avLst>
            <a:gd name="adj1" fmla="val 5203"/>
            <a:gd name="adj2" fmla="val 336112"/>
            <a:gd name="adj3" fmla="val 16864848"/>
            <a:gd name="adj4" fmla="val 15199039"/>
            <a:gd name="adj5" fmla="val 60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209B8-4E17-4803-B2C5-A8E51D5A048D}">
      <dsp:nvSpPr>
        <dsp:cNvPr id="0" name=""/>
        <dsp:cNvSpPr/>
      </dsp:nvSpPr>
      <dsp:spPr>
        <a:xfrm>
          <a:off x="0" y="0"/>
          <a:ext cx="5984748" cy="740664"/>
        </a:xfrm>
        <a:prstGeom prst="roundRect">
          <a:avLst>
            <a:gd name="adj" fmla="val 10000"/>
          </a:avLst>
        </a:prstGeom>
        <a:solidFill>
          <a:srgbClr val="B047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Problem Definition         (Analysis)</a:t>
          </a:r>
          <a:endParaRPr lang="en-US" sz="2300" kern="1200" dirty="0"/>
        </a:p>
      </dsp:txBody>
      <dsp:txXfrm>
        <a:off x="21693" y="21693"/>
        <a:ext cx="5098856" cy="697278"/>
      </dsp:txXfrm>
    </dsp:sp>
    <dsp:sp modelId="{E8F169FE-05C0-44D4-B127-34AFC6D3D0E3}">
      <dsp:nvSpPr>
        <dsp:cNvPr id="0" name=""/>
        <dsp:cNvSpPr/>
      </dsp:nvSpPr>
      <dsp:spPr>
        <a:xfrm>
          <a:off x="446913" y="843534"/>
          <a:ext cx="5984748" cy="740664"/>
        </a:xfrm>
        <a:prstGeom prst="roundRect">
          <a:avLst>
            <a:gd name="adj" fmla="val 10000"/>
          </a:avLst>
        </a:prstGeom>
        <a:solidFill>
          <a:srgbClr val="B047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Conceptual Design      (Synthesis)</a:t>
          </a:r>
          <a:endParaRPr lang="en-US" sz="2300" kern="1200" dirty="0"/>
        </a:p>
      </dsp:txBody>
      <dsp:txXfrm>
        <a:off x="468606" y="865227"/>
        <a:ext cx="5013017" cy="697277"/>
      </dsp:txXfrm>
    </dsp:sp>
    <dsp:sp modelId="{4379234E-6057-4A76-A7D0-975DAE015F41}">
      <dsp:nvSpPr>
        <dsp:cNvPr id="0" name=""/>
        <dsp:cNvSpPr/>
      </dsp:nvSpPr>
      <dsp:spPr>
        <a:xfrm>
          <a:off x="893826" y="1687068"/>
          <a:ext cx="5984748" cy="740664"/>
        </a:xfrm>
        <a:prstGeom prst="roundRect">
          <a:avLst>
            <a:gd name="adj" fmla="val 10000"/>
          </a:avLst>
        </a:prstGeom>
        <a:solidFill>
          <a:srgbClr val="B047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Preliminary Design    (Evaluation)</a:t>
          </a:r>
          <a:endParaRPr lang="en-US" sz="2300" kern="1200" dirty="0"/>
        </a:p>
      </dsp:txBody>
      <dsp:txXfrm>
        <a:off x="915519" y="1708761"/>
        <a:ext cx="5013017" cy="697277"/>
      </dsp:txXfrm>
    </dsp:sp>
    <dsp:sp modelId="{91DAFB7F-8697-4998-98CF-7B2AFA143BBF}">
      <dsp:nvSpPr>
        <dsp:cNvPr id="0" name=""/>
        <dsp:cNvSpPr/>
      </dsp:nvSpPr>
      <dsp:spPr>
        <a:xfrm>
          <a:off x="1340739" y="2530602"/>
          <a:ext cx="5984748" cy="740664"/>
        </a:xfrm>
        <a:prstGeom prst="roundRect">
          <a:avLst>
            <a:gd name="adj" fmla="val 10000"/>
          </a:avLst>
        </a:prstGeom>
        <a:solidFill>
          <a:srgbClr val="B047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Design Decision        (Decision </a:t>
          </a:r>
          <a:r>
            <a:rPr lang="en-US" sz="2300" kern="1200" dirty="0" smtClean="0">
              <a:sym typeface="Wingdings" pitchFamily="2" charset="2"/>
            </a:rPr>
            <a:t>)</a:t>
          </a:r>
          <a:endParaRPr lang="en-US" sz="2300" kern="1200" dirty="0"/>
        </a:p>
      </dsp:txBody>
      <dsp:txXfrm>
        <a:off x="1362432" y="2552295"/>
        <a:ext cx="5013017" cy="697278"/>
      </dsp:txXfrm>
    </dsp:sp>
    <dsp:sp modelId="{9C970A92-E30B-4F64-9648-D00AD164105D}">
      <dsp:nvSpPr>
        <dsp:cNvPr id="0" name=""/>
        <dsp:cNvSpPr/>
      </dsp:nvSpPr>
      <dsp:spPr>
        <a:xfrm>
          <a:off x="1787652" y="3374136"/>
          <a:ext cx="5984748" cy="740664"/>
        </a:xfrm>
        <a:prstGeom prst="roundRect">
          <a:avLst>
            <a:gd name="adj" fmla="val 10000"/>
          </a:avLst>
        </a:prstGeom>
        <a:solidFill>
          <a:srgbClr val="B047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Detailed Design         (Action)</a:t>
          </a:r>
          <a:endParaRPr lang="en-US" sz="2300" kern="1200" dirty="0"/>
        </a:p>
      </dsp:txBody>
      <dsp:txXfrm>
        <a:off x="1809345" y="3395829"/>
        <a:ext cx="5013017" cy="697277"/>
      </dsp:txXfrm>
    </dsp:sp>
    <dsp:sp modelId="{30C86AB3-FB8A-4BFC-8FE8-3AD620231ADE}">
      <dsp:nvSpPr>
        <dsp:cNvPr id="0" name=""/>
        <dsp:cNvSpPr/>
      </dsp:nvSpPr>
      <dsp:spPr>
        <a:xfrm>
          <a:off x="5503316" y="541096"/>
          <a:ext cx="481431" cy="481431"/>
        </a:xfrm>
        <a:prstGeom prst="downArrow">
          <a:avLst>
            <a:gd name="adj1" fmla="val 55000"/>
            <a:gd name="adj2" fmla="val 45000"/>
          </a:avLst>
        </a:prstGeom>
        <a:solidFill>
          <a:schemeClr val="tx1">
            <a:alpha val="9000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611638" y="541096"/>
        <a:ext cx="264787" cy="362277"/>
      </dsp:txXfrm>
    </dsp:sp>
    <dsp:sp modelId="{5DA61CB9-B02C-48AA-A43C-A2E75D6DAD7E}">
      <dsp:nvSpPr>
        <dsp:cNvPr id="0" name=""/>
        <dsp:cNvSpPr/>
      </dsp:nvSpPr>
      <dsp:spPr>
        <a:xfrm>
          <a:off x="5950229" y="1384630"/>
          <a:ext cx="481431" cy="481431"/>
        </a:xfrm>
        <a:prstGeom prst="downArrow">
          <a:avLst>
            <a:gd name="adj1" fmla="val 55000"/>
            <a:gd name="adj2" fmla="val 45000"/>
          </a:avLst>
        </a:prstGeom>
        <a:solidFill>
          <a:schemeClr val="tx1">
            <a:alpha val="9000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058551" y="1384630"/>
        <a:ext cx="264787" cy="362277"/>
      </dsp:txXfrm>
    </dsp:sp>
    <dsp:sp modelId="{91BC2161-FE56-44B3-B224-BABE8A8F4957}">
      <dsp:nvSpPr>
        <dsp:cNvPr id="0" name=""/>
        <dsp:cNvSpPr/>
      </dsp:nvSpPr>
      <dsp:spPr>
        <a:xfrm>
          <a:off x="6397142" y="2215819"/>
          <a:ext cx="481431" cy="481431"/>
        </a:xfrm>
        <a:prstGeom prst="downArrow">
          <a:avLst>
            <a:gd name="adj1" fmla="val 55000"/>
            <a:gd name="adj2" fmla="val 45000"/>
          </a:avLst>
        </a:prstGeom>
        <a:solidFill>
          <a:schemeClr val="tx1">
            <a:alpha val="9000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505464" y="2215819"/>
        <a:ext cx="264787" cy="362277"/>
      </dsp:txXfrm>
    </dsp:sp>
    <dsp:sp modelId="{30E87A46-C612-4CD7-9521-288FEA8DF6EF}">
      <dsp:nvSpPr>
        <dsp:cNvPr id="0" name=""/>
        <dsp:cNvSpPr/>
      </dsp:nvSpPr>
      <dsp:spPr>
        <a:xfrm>
          <a:off x="6844055" y="3067583"/>
          <a:ext cx="481431" cy="481431"/>
        </a:xfrm>
        <a:prstGeom prst="downArrow">
          <a:avLst>
            <a:gd name="adj1" fmla="val 55000"/>
            <a:gd name="adj2" fmla="val 45000"/>
          </a:avLst>
        </a:prstGeom>
        <a:solidFill>
          <a:schemeClr val="tx1">
            <a:alpha val="9000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952377" y="3067583"/>
        <a:ext cx="264787" cy="362277"/>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713AA-4FB3-4CF7-8EBE-9FA89BAB71D5}"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0BD29-1168-4D65-AB8D-CE0AD6682E9D}" type="slidenum">
              <a:rPr lang="en-US" smtClean="0"/>
              <a:t>‹#›</a:t>
            </a:fld>
            <a:endParaRPr lang="en-US"/>
          </a:p>
        </p:txBody>
      </p:sp>
    </p:spTree>
    <p:extLst>
      <p:ext uri="{BB962C8B-B14F-4D97-AF65-F5344CB8AC3E}">
        <p14:creationId xmlns:p14="http://schemas.microsoft.com/office/powerpoint/2010/main" val="39001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ED5243-05B9-4AC3-9622-83129954D6ED}" type="slidenum">
              <a:rPr lang="en-US">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917764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specifications may focus on form or function, but</a:t>
            </a:r>
            <a:r>
              <a:rPr lang="en-US" baseline="0" dirty="0" smtClean="0"/>
              <a:t> </a:t>
            </a:r>
            <a:r>
              <a:rPr lang="en-US" dirty="0" smtClean="0"/>
              <a:t>should be quantitative.</a:t>
            </a:r>
          </a:p>
          <a:p>
            <a:endParaRPr lang="en-US" dirty="0" smtClean="0"/>
          </a:p>
          <a:p>
            <a:r>
              <a:rPr lang="en-US" dirty="0" smtClean="0"/>
              <a:t>The “can’t” and “have to” statements tend to come out</a:t>
            </a:r>
            <a:r>
              <a:rPr lang="en-US" baseline="0" dirty="0" smtClean="0"/>
              <a:t> of the mouths of students immediately after Kick-Off, as they discuss the design ideas that come quickly to mind.  Encourage students to keep their minds open as they put design ideas on the table.  It’s very easy for students (and adults) to lock in on one design and forget that there are other (many other) viable solutions.</a:t>
            </a:r>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16070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8648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054">
              <a:defRPr/>
            </a:pPr>
            <a:r>
              <a:rPr lang="en-US" dirty="0" smtClean="0"/>
              <a:t>Engineering problems are commonly referred to as optimization problems, because there is always</a:t>
            </a:r>
            <a:r>
              <a:rPr lang="en-US" baseline="0" dirty="0" smtClean="0"/>
              <a:t> a give and take between design objectives and constraints.  In many cases, “better” solutions may not make the cut because they are not optimal.  </a:t>
            </a:r>
            <a:endParaRPr lang="en-US" dirty="0" smtClean="0"/>
          </a:p>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203485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Students</a:t>
            </a:r>
            <a:r>
              <a:rPr lang="en-US" baseline="0" dirty="0" smtClean="0"/>
              <a:t> are prone to think that they are almost done once they make the design decision.  They do not understand just how much work is required to move from idea to reality.  Experience will teach them (hopefully) that they will encounter a number of additional, smaller design decisions along the way from idea to prototype.</a:t>
            </a:r>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60358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963414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87865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054">
              <a:defRPr/>
            </a:pPr>
            <a:r>
              <a:rPr lang="en-US" dirty="0" smtClean="0"/>
              <a:t>Students need to learn the art of asking good questions</a:t>
            </a:r>
            <a:r>
              <a:rPr lang="en-US" baseline="0" dirty="0" smtClean="0"/>
              <a:t> in a variety of venues, particularly as it relates to defining design problems.  Encourage them to write out their questions and categorize them.  More questions will result in a better-defined problem.  In a real-world scenario, there will typically be a client for whom the design is being created.  A significant portion of the questions will be directed to the client.  It is also beneficial to direct questions to those who will ultimately be using the device.</a:t>
            </a:r>
            <a:endParaRPr lang="en-US" dirty="0" smtClean="0"/>
          </a:p>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923947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054">
              <a:defRPr/>
            </a:pPr>
            <a:r>
              <a:rPr lang="en-US" dirty="0" smtClean="0"/>
              <a:t>The answers</a:t>
            </a:r>
            <a:r>
              <a:rPr lang="en-US" baseline="0" dirty="0" smtClean="0"/>
              <a:t> to all of these questions help define the “design space” – the boundaries within which the design must live.  In terms of BEST, it is imperative that students read all of the rules </a:t>
            </a:r>
            <a:r>
              <a:rPr lang="en-US" u="sng" baseline="0" dirty="0" smtClean="0"/>
              <a:t>thoroughly</a:t>
            </a:r>
            <a:r>
              <a:rPr lang="en-US" baseline="0" dirty="0" smtClean="0"/>
              <a:t>.  The information contained within the generic and game specific rules are essentially equivalent to the information that a client could provide…actually, it’s probably a lot more detailed than what a client would provide.</a:t>
            </a:r>
            <a:endParaRPr lang="en-US" dirty="0" smtClean="0"/>
          </a:p>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68129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ED5243-05B9-4AC3-9622-83129954D6ED}" type="slidenum">
              <a:rPr lang="en-US">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129317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E5FC4-53C9-42CD-88C5-B841E8E4B0C9}" type="slidenum">
              <a:rPr lang="en-US">
                <a:solidFill>
                  <a:prstClr val="black"/>
                </a:solidFill>
              </a:rPr>
              <a:pPr/>
              <a:t>13</a:t>
            </a:fld>
            <a:endParaRPr lang="en-US">
              <a:solidFill>
                <a:prstClr val="black"/>
              </a:solidFill>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742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is about using the knowledge</a:t>
            </a:r>
            <a:r>
              <a:rPr lang="en-US" baseline="0" dirty="0" smtClean="0"/>
              <a:t> that we have and applying that knowledge (usually in conjunction with math and technology) to create something that has not yet existed.  Designers spend a lot of time focusing on the form (physical characteristics) and function (what it actually does) of a design.  Design projects are focused on achieving specified objectives while working within a host of constraints.</a:t>
            </a:r>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56963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words</a:t>
            </a:r>
            <a:r>
              <a:rPr lang="en-US" baseline="0" dirty="0" smtClean="0"/>
              <a:t> are key to the engineering design process.  The process is an ongoing cycle that is centered around a particular goal.</a:t>
            </a:r>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99232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documentation serves several key purposes:</a:t>
            </a:r>
          </a:p>
          <a:p>
            <a:endParaRPr lang="en-US" dirty="0" smtClean="0"/>
          </a:p>
          <a:p>
            <a:pPr lvl="1">
              <a:buFont typeface="Arial" pitchFamily="34" charset="0"/>
              <a:buChar char="•"/>
            </a:pPr>
            <a:r>
              <a:rPr lang="en-US" dirty="0" smtClean="0"/>
              <a:t> Formalizes the process</a:t>
            </a:r>
          </a:p>
          <a:p>
            <a:pPr lvl="1">
              <a:buFont typeface="Arial" pitchFamily="34" charset="0"/>
              <a:buChar char="•"/>
            </a:pPr>
            <a:r>
              <a:rPr lang="en-US" dirty="0" smtClean="0"/>
              <a:t> Reinforces what we want them to learn</a:t>
            </a:r>
          </a:p>
          <a:p>
            <a:pPr lvl="1">
              <a:buFont typeface="Arial" pitchFamily="34" charset="0"/>
              <a:buChar char="•"/>
            </a:pPr>
            <a:r>
              <a:rPr lang="en-US" dirty="0" smtClean="0"/>
              <a:t> Helps students maintain some objectivity</a:t>
            </a:r>
            <a:r>
              <a:rPr lang="en-US" baseline="0" dirty="0" smtClean="0"/>
              <a:t> with respect to design ideas</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52875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30661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2617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02145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A4C02A-AD6E-4118-90C2-FFBE50C1070A}" type="slidenum">
              <a:rPr lang="en-US">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64559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D4F9DE4E-E421-45FE-9EB9-EBE084FB1740}"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58463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83264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14202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0" fontAlgn="base" hangingPunct="0">
              <a:spcBef>
                <a:spcPct val="0"/>
              </a:spcBef>
              <a:spcAft>
                <a:spcPct val="0"/>
              </a:spcAft>
            </a:pPr>
            <a:r>
              <a:rPr lang="en-US" sz="12200" dirty="0">
                <a:solidFill>
                  <a:srgbClr val="17406D">
                    <a:lumMod val="40000"/>
                    <a:lumOff val="60000"/>
                  </a:srgbClr>
                </a:solidFill>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0" fontAlgn="base" hangingPunct="0">
              <a:spcBef>
                <a:spcPct val="0"/>
              </a:spcBef>
              <a:spcAft>
                <a:spcPct val="0"/>
              </a:spcAft>
            </a:pPr>
            <a:r>
              <a:rPr lang="en-US" sz="12200" dirty="0">
                <a:solidFill>
                  <a:srgbClr val="17406D">
                    <a:lumMod val="40000"/>
                    <a:lumOff val="60000"/>
                  </a:srgbClr>
                </a:solidFill>
              </a:rPr>
              <a:t>”</a:t>
            </a:r>
          </a:p>
        </p:txBody>
      </p:sp>
    </p:spTree>
    <p:extLst>
      <p:ext uri="{BB962C8B-B14F-4D97-AF65-F5344CB8AC3E}">
        <p14:creationId xmlns:p14="http://schemas.microsoft.com/office/powerpoint/2010/main" val="172007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50373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783427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0450C2C-CBB2-4394-9CC5-33CE61E1F0C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22602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BCFC5AF9-1825-46B8-8330-DB35597F959B}"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693433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72D6D8B2-FF1D-4265-8C01-A6D8BB892375}"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55457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3C0137DE-51C9-412A-ADF2-FDA8EBBBFBC5}"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78860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a:defRPr/>
            </a:pPr>
            <a:fld id="{F023ED8D-E361-4118-9FAE-9EE76A09326C}"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70840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a:defRPr/>
            </a:pPr>
            <a:fld id="{AD437B07-4C98-4433-B724-7B7C84956469}"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9524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a:defRPr/>
            </a:pPr>
            <a:fld id="{E856FF5B-3A05-49AC-B238-A06DB53F16EE}"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332198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a:defRPr/>
            </a:pPr>
            <a:fld id="{0EA153C6-A7B7-4CE0-A98E-73FA576A3A15}"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60961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a:defRPr/>
            </a:pPr>
            <a:fld id="{27831B1B-BCC4-4A2F-842E-ECDD25392A93}"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353435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a:defRPr/>
            </a:pPr>
            <a:fld id="{EFC40F92-5AC1-4FA7-A331-C99C88DC8F15}"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56689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a:defRPr/>
            </a:pPr>
            <a:endParaRPr lang="en-US"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a:defRPr/>
            </a:pPr>
            <a:fld id="{16E468AA-BCF4-45D4-BBAF-CF9B16EFA031}"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01000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eaLnBrk="0" fontAlgn="base" hangingPunct="0">
              <a:spcBef>
                <a:spcPct val="0"/>
              </a:spcBef>
              <a:spcAft>
                <a:spcPct val="0"/>
              </a:spcAft>
              <a:defRPr/>
            </a:pPr>
            <a:endParaRPr lang="en-US" altLang="en-US">
              <a:solidFill>
                <a:prstClr val="white">
                  <a:tint val="75000"/>
                  <a:alpha val="60000"/>
                </a:prstClr>
              </a:solidFill>
              <a:latin typeface="Arial" panose="020B0604020202020204" pitchFamily="34" charset="0"/>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eaLnBrk="0" fontAlgn="base" hangingPunct="0">
              <a:spcBef>
                <a:spcPct val="0"/>
              </a:spcBef>
              <a:spcAft>
                <a:spcPct val="0"/>
              </a:spcAft>
              <a:defRPr/>
            </a:pPr>
            <a:endParaRPr lang="en-US" altLang="en-US">
              <a:solidFill>
                <a:prstClr val="white">
                  <a:tint val="75000"/>
                  <a:alpha val="60000"/>
                </a:prstClr>
              </a:solidFill>
              <a:latin typeface="Arial" panose="020B0604020202020204" pitchFamily="34" charset="0"/>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eaLnBrk="0" fontAlgn="base" hangingPunct="0">
              <a:spcBef>
                <a:spcPct val="0"/>
              </a:spcBef>
              <a:spcAft>
                <a:spcPct val="0"/>
              </a:spcAft>
              <a:defRPr/>
            </a:pPr>
            <a:fld id="{70450C2C-CBB2-4394-9CC5-33CE61E1F0C2}" type="slidenum">
              <a:rPr lang="en-US" altLang="en-US" smtClean="0">
                <a:solidFill>
                  <a:prstClr val="white">
                    <a:tint val="75000"/>
                  </a:prstClr>
                </a:solidFill>
                <a:latin typeface="Arial" panose="020B0604020202020204" pitchFamily="34" charset="0"/>
              </a:rPr>
              <a:pPr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38968876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cybermission.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sciencebuddies.org/engineering-design-process/engineering-design-prototypes.shtml" TargetMode="Externa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9.jpeg"/><Relationship Id="rId7" Type="http://schemas.openxmlformats.org/officeDocument/2006/relationships/diagramQuickStyle" Target="../diagrams/quickStyle1.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www.rubymarketer.com/improve-search-engine-ranking/" TargetMode="External"/><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cybermission.com/"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14AA%20-%202014_BEST%20Software_Options.ppt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hyperlink" Target="http://lexpower.wordpress.com/2010/07/21/chronological-order-show-me-the-timeline/1000px-bicycle_evolution-en-svg/" TargetMode="External"/><Relationship Id="rId4" Type="http://schemas.openxmlformats.org/officeDocument/2006/relationships/hyperlink" Target="https://mail.howell.k12.nj.us/exchweb/bin/redir.asp?URL=http://www.novuslight.com/led-market-phasing-in_N239.html"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image" Target="../media/image6.png"/><Relationship Id="rId4" Type="http://schemas.openxmlformats.org/officeDocument/2006/relationships/slide" Target="slide7.xml"/><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hyperlink" Target="http://walrus.wr.usgs.gov/infobank/programs/html/facilities/us.archive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hyperlink" Target="http://www.vinylrecords.ch/J/JO/John/John_Lennon/imagine-capitol/john-lennon-imagine.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hyperlink" Target="https://mail.howell.k12.nj.us/exchweb/bin/redir.asp?URL=http://andrewmatre.com/how-colors-help-make-websites-successful/" TargetMode="External"/><Relationship Id="rId5" Type="http://schemas.openxmlformats.org/officeDocument/2006/relationships/image" Target="../media/image13.jpeg"/><Relationship Id="rId4" Type="http://schemas.openxmlformats.org/officeDocument/2006/relationships/hyperlink" Target="https://mail.howell.k12.nj.us/exchweb/bin/redir.asp?URL=http://chelseagetsmarried.blogspot.com/2010/10/eeny-meeny-miny-mo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17"/>
          <p:cNvSpPr>
            <a:spLocks noChangeArrowheads="1" noChangeShapeType="1" noTextEdit="1"/>
          </p:cNvSpPr>
          <p:nvPr/>
        </p:nvSpPr>
        <p:spPr bwMode="auto">
          <a:xfrm>
            <a:off x="2438400" y="304800"/>
            <a:ext cx="7239000" cy="762000"/>
          </a:xfrm>
          <a:prstGeom prst="rect">
            <a:avLst/>
          </a:prstGeom>
        </p:spPr>
        <p:txBody>
          <a:bodyPr wrap="none" fromWordArt="1">
            <a:prstTxWarp prst="textPlain">
              <a:avLst>
                <a:gd name="adj" fmla="val 49481"/>
              </a:avLst>
            </a:prstTxWarp>
          </a:bodyPr>
          <a:lstStyle/>
          <a:p>
            <a:pPr algn="ctr" eaLnBrk="0" fontAlgn="base" hangingPunct="0">
              <a:spcBef>
                <a:spcPct val="0"/>
              </a:spcBef>
              <a:spcAft>
                <a:spcPct val="0"/>
              </a:spcAft>
            </a:pPr>
            <a:r>
              <a:rPr lang="en-US" sz="3600" b="1" kern="10" dirty="0">
                <a:ln w="25400">
                  <a:solidFill>
                    <a:srgbClr val="000000"/>
                  </a:solidFill>
                  <a:round/>
                  <a:headEnd/>
                  <a:tailEnd/>
                </a:ln>
                <a:solidFill>
                  <a:srgbClr val="FFFFFF"/>
                </a:solidFill>
                <a:latin typeface="Comic Sans MS" panose="030F0702030302020204" pitchFamily="66" charset="0"/>
              </a:rPr>
              <a:t>What is Design?</a:t>
            </a:r>
            <a:endParaRPr lang="en-US" sz="3600" b="1" kern="10" dirty="0">
              <a:ln w="25400">
                <a:solidFill>
                  <a:srgbClr val="000000"/>
                </a:solidFill>
                <a:round/>
                <a:headEnd/>
                <a:tailEnd/>
              </a:ln>
              <a:solidFill>
                <a:srgbClr val="FFFFFF"/>
              </a:solidFill>
              <a:latin typeface="Comic Sans MS" panose="030F0702030302020204" pitchFamily="66" charset="0"/>
            </a:endParaRPr>
          </a:p>
        </p:txBody>
      </p:sp>
      <p:sp>
        <p:nvSpPr>
          <p:cNvPr id="7" name="Rectangle 6"/>
          <p:cNvSpPr>
            <a:spLocks noChangeArrowheads="1"/>
          </p:cNvSpPr>
          <p:nvPr/>
        </p:nvSpPr>
        <p:spPr bwMode="auto">
          <a:xfrm>
            <a:off x="2057400" y="1630363"/>
            <a:ext cx="5867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pPr>
            <a:r>
              <a:rPr lang="en-US" altLang="en-US" sz="2400" b="1" dirty="0">
                <a:solidFill>
                  <a:prstClr val="white"/>
                </a:solidFill>
                <a:latin typeface="Comic Sans MS" panose="030F0702030302020204" pitchFamily="66" charset="0"/>
              </a:rPr>
              <a:t>The word “design” is often used as a generic term that refers to anything that was made by a conscious human effort.</a:t>
            </a:r>
          </a:p>
        </p:txBody>
      </p:sp>
      <p:sp>
        <p:nvSpPr>
          <p:cNvPr id="8" name="Rectangle 7"/>
          <p:cNvSpPr>
            <a:spLocks noChangeArrowheads="1"/>
          </p:cNvSpPr>
          <p:nvPr/>
        </p:nvSpPr>
        <p:spPr bwMode="auto">
          <a:xfrm>
            <a:off x="4837114" y="6327776"/>
            <a:ext cx="22092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r>
              <a:rPr lang="en-US" altLang="en-US" sz="1200" b="1" dirty="0">
                <a:solidFill>
                  <a:prstClr val="white"/>
                </a:solidFill>
                <a:latin typeface="Comic Sans MS" panose="030F0702030302020204" pitchFamily="66" charset="0"/>
              </a:rPr>
              <a:t>(1) </a:t>
            </a:r>
            <a:r>
              <a:rPr lang="en-US" altLang="en-US" sz="1200" b="1" dirty="0">
                <a:solidFill>
                  <a:prstClr val="white"/>
                </a:solidFill>
                <a:latin typeface="Comic Sans MS" panose="030F0702030302020204" pitchFamily="66" charset="0"/>
                <a:hlinkClick r:id="rId2"/>
              </a:rPr>
              <a:t>www.ecybermission.com</a:t>
            </a:r>
            <a:endParaRPr lang="en-US" altLang="en-US" sz="1200" b="1" dirty="0">
              <a:solidFill>
                <a:prstClr val="white"/>
              </a:solidFill>
              <a:latin typeface="Comic Sans MS" panose="030F0702030302020204" pitchFamily="66" charset="0"/>
            </a:endParaRPr>
          </a:p>
        </p:txBody>
      </p:sp>
      <p:sp>
        <p:nvSpPr>
          <p:cNvPr id="2" name="Rectangle 1"/>
          <p:cNvSpPr/>
          <p:nvPr/>
        </p:nvSpPr>
        <p:spPr>
          <a:xfrm>
            <a:off x="2209800" y="4572000"/>
            <a:ext cx="7391400" cy="1077218"/>
          </a:xfrm>
          <a:prstGeom prst="rect">
            <a:avLst/>
          </a:prstGeom>
        </p:spPr>
        <p:txBody>
          <a:bodyPr wrap="square">
            <a:spAutoFit/>
          </a:bodyPr>
          <a:lstStyle/>
          <a:p>
            <a:pPr eaLnBrk="0" fontAlgn="base" hangingPunct="0">
              <a:spcBef>
                <a:spcPct val="0"/>
              </a:spcBef>
              <a:spcAft>
                <a:spcPct val="0"/>
              </a:spcAft>
            </a:pPr>
            <a:r>
              <a:rPr lang="en-US" sz="3200" b="1" dirty="0">
                <a:solidFill>
                  <a:prstClr val="white"/>
                </a:solidFill>
                <a:latin typeface="Arial" panose="020B0604020202020204" pitchFamily="34" charset="0"/>
              </a:rPr>
              <a:t>Design is also a process that is used to systematically solve problems.</a:t>
            </a:r>
            <a:endParaRPr lang="en-US" sz="3200" b="1" dirty="0">
              <a:solidFill>
                <a:prstClr val="white"/>
              </a:solidFill>
              <a:latin typeface="Arial" panose="020B0604020202020204" pitchFamily="34" charset="0"/>
            </a:endParaRPr>
          </a:p>
        </p:txBody>
      </p:sp>
    </p:spTree>
    <p:extLst>
      <p:ext uri="{BB962C8B-B14F-4D97-AF65-F5344CB8AC3E}">
        <p14:creationId xmlns:p14="http://schemas.microsoft.com/office/powerpoint/2010/main" val="3977729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latin typeface="Comic Sans MS" panose="030F0702030302020204" pitchFamily="66" charset="0"/>
              </a:rPr>
              <a:t>Create &amp; test prototype</a:t>
            </a:r>
          </a:p>
        </p:txBody>
      </p:sp>
      <p:sp>
        <p:nvSpPr>
          <p:cNvPr id="17411" name="Rectangle 3"/>
          <p:cNvSpPr>
            <a:spLocks noGrp="1"/>
          </p:cNvSpPr>
          <p:nvPr>
            <p:ph type="body" idx="1"/>
          </p:nvPr>
        </p:nvSpPr>
        <p:spPr>
          <a:xfrm>
            <a:off x="1981200" y="1524000"/>
            <a:ext cx="8229600" cy="2374900"/>
          </a:xfrm>
        </p:spPr>
        <p:txBody>
          <a:bodyPr>
            <a:normAutofit fontScale="92500" lnSpcReduction="10000"/>
          </a:bodyPr>
          <a:lstStyle/>
          <a:p>
            <a:pPr eaLnBrk="1" hangingPunct="1">
              <a:buFont typeface="Arial" charset="0"/>
              <a:buChar char="•"/>
              <a:defRPr/>
            </a:pPr>
            <a:r>
              <a:rPr lang="en-US" altLang="en-US" sz="2400" dirty="0">
                <a:latin typeface="Comic Sans MS" pitchFamily="66" charset="0"/>
              </a:rPr>
              <a:t>Build a </a:t>
            </a:r>
            <a:r>
              <a:rPr lang="en-US" altLang="en-US" sz="2400" b="1" dirty="0" err="1">
                <a:latin typeface="Comic Sans MS" pitchFamily="66" charset="0"/>
              </a:rPr>
              <a:t>protoype</a:t>
            </a:r>
            <a:endParaRPr lang="en-US" altLang="en-US" sz="2400" b="1" dirty="0">
              <a:latin typeface="Comic Sans MS" pitchFamily="66" charset="0"/>
            </a:endParaRPr>
          </a:p>
          <a:p>
            <a:pPr lvl="1" eaLnBrk="1" hangingPunct="1">
              <a:buFont typeface="Arial" charset="0"/>
              <a:buChar char="–"/>
              <a:defRPr/>
            </a:pPr>
            <a:r>
              <a:rPr lang="en-US" altLang="en-US" sz="2000" u="sng" dirty="0" err="1">
                <a:latin typeface="Comic Sans MS" pitchFamily="66" charset="0"/>
              </a:rPr>
              <a:t>Protoype</a:t>
            </a:r>
            <a:r>
              <a:rPr lang="en-US" altLang="en-US" sz="2000" dirty="0">
                <a:latin typeface="Comic Sans MS" pitchFamily="66" charset="0"/>
              </a:rPr>
              <a:t> - </a:t>
            </a:r>
            <a:r>
              <a:rPr lang="en-US" sz="2000" dirty="0">
                <a:latin typeface="Comic Sans MS" panose="030F0702030302020204" pitchFamily="66" charset="0"/>
              </a:rPr>
              <a:t>an operating version of a solution.  It is often made with different materials (cheaper and easier to work with) than the final version. They allow you to test your solution and supply feedback. </a:t>
            </a:r>
            <a:r>
              <a:rPr lang="en-US" sz="1400" baseline="30000" dirty="0">
                <a:latin typeface="Comic Sans MS" panose="030F0702030302020204" pitchFamily="66" charset="0"/>
              </a:rPr>
              <a:t>(2)</a:t>
            </a:r>
          </a:p>
          <a:p>
            <a:pPr eaLnBrk="1" hangingPunct="1">
              <a:buFont typeface="Arial" charset="0"/>
              <a:buChar char="•"/>
              <a:defRPr/>
            </a:pPr>
            <a:r>
              <a:rPr lang="en-US" altLang="en-US" sz="2400" dirty="0">
                <a:latin typeface="Comic Sans MS" pitchFamily="66" charset="0"/>
              </a:rPr>
              <a:t>Push yourself and the group for creativity, imagination, and excellence in design.</a:t>
            </a:r>
          </a:p>
          <a:p>
            <a:pPr eaLnBrk="1" hangingPunct="1">
              <a:buFont typeface="Arial" charset="0"/>
              <a:buNone/>
              <a:defRPr/>
            </a:pPr>
            <a:endParaRPr lang="en-US" altLang="en-US" sz="2400" dirty="0">
              <a:latin typeface="Comic Sans MS" pitchFamily="66" charset="0"/>
            </a:endParaRPr>
          </a:p>
          <a:p>
            <a:pPr eaLnBrk="1" hangingPunct="1">
              <a:buFont typeface="Arial" charset="0"/>
              <a:buNone/>
              <a:defRPr/>
            </a:pPr>
            <a:endParaRPr lang="en-US" altLang="en-US" sz="2400" dirty="0">
              <a:latin typeface="Comic Sans MS" pitchFamily="66" charset="0"/>
            </a:endParaRPr>
          </a:p>
          <a:p>
            <a:pPr eaLnBrk="1" hangingPunct="1">
              <a:buFont typeface="Arial" charset="0"/>
              <a:buNone/>
              <a:defRPr/>
            </a:pPr>
            <a:endParaRPr lang="en-US" altLang="en-US" sz="2400" dirty="0">
              <a:latin typeface="Comic Sans MS" pitchFamily="66" charset="0"/>
            </a:endParaRPr>
          </a:p>
          <a:p>
            <a:pPr eaLnBrk="1" hangingPunct="1">
              <a:buFont typeface="Arial" charset="0"/>
              <a:buNone/>
              <a:defRPr/>
            </a:pPr>
            <a:endParaRPr lang="en-US" altLang="en-US" sz="1200" dirty="0">
              <a:latin typeface="Comic Sans MS" pitchFamily="66" charset="0"/>
            </a:endParaRPr>
          </a:p>
          <a:p>
            <a:pPr eaLnBrk="1" hangingPunct="1">
              <a:buFont typeface="Arial" charset="0"/>
              <a:buNone/>
              <a:defRPr/>
            </a:pPr>
            <a:endParaRPr lang="en-US" altLang="en-US" sz="1200" dirty="0">
              <a:latin typeface="Comic Sans MS" pitchFamily="66" charset="0"/>
            </a:endParaRPr>
          </a:p>
          <a:p>
            <a:pPr marL="0" indent="0">
              <a:buNone/>
              <a:defRPr/>
            </a:pPr>
            <a:endParaRPr lang="en-US" altLang="en-US" sz="2400" dirty="0">
              <a:latin typeface="Comic Sans MS" pitchFamily="66" charset="0"/>
            </a:endParaRPr>
          </a:p>
        </p:txBody>
      </p:sp>
      <p:sp>
        <p:nvSpPr>
          <p:cNvPr id="10244" name="AutoShape 4">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sp>
        <p:nvSpPr>
          <p:cNvPr id="10246" name="TextBox 2"/>
          <p:cNvSpPr txBox="1">
            <a:spLocks noChangeArrowheads="1"/>
          </p:cNvSpPr>
          <p:nvPr/>
        </p:nvSpPr>
        <p:spPr bwMode="auto">
          <a:xfrm>
            <a:off x="2743200" y="6181725"/>
            <a:ext cx="72532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600" b="1">
              <a:solidFill>
                <a:prstClr val="white"/>
              </a:solidFill>
              <a:latin typeface="Comic Sans MS" panose="030F0702030302020204" pitchFamily="66" charset="0"/>
            </a:endParaRPr>
          </a:p>
          <a:p>
            <a:pPr eaLnBrk="1" fontAlgn="base" hangingPunct="1">
              <a:spcBef>
                <a:spcPct val="0"/>
              </a:spcBef>
              <a:spcAft>
                <a:spcPct val="0"/>
              </a:spcAft>
              <a:buFontTx/>
              <a:buNone/>
            </a:pPr>
            <a:r>
              <a:rPr lang="en-US" altLang="en-US" sz="1200" b="1" baseline="30000">
                <a:solidFill>
                  <a:prstClr val="white"/>
                </a:solidFill>
                <a:latin typeface="Comic Sans MS" panose="030F0702030302020204" pitchFamily="66" charset="0"/>
              </a:rPr>
              <a:t>(2)</a:t>
            </a:r>
            <a:r>
              <a:rPr lang="en-US" altLang="en-US" sz="1200" b="1">
                <a:solidFill>
                  <a:prstClr val="white"/>
                </a:solidFill>
                <a:latin typeface="Comic Sans MS" panose="030F0702030302020204" pitchFamily="66" charset="0"/>
                <a:hlinkClick r:id="rId3"/>
              </a:rPr>
              <a:t>http</a:t>
            </a:r>
            <a:r>
              <a:rPr lang="en-US" altLang="en-US" sz="1200" b="1">
                <a:solidFill>
                  <a:prstClr val="white"/>
                </a:solidFill>
                <a:latin typeface="Comic Sans MS" panose="030F0702030302020204" pitchFamily="66" charset="0"/>
              </a:rPr>
              <a:t>://www.sciencebuddies.org/engineering-design-process/engineering-design-prototypes.shtml </a:t>
            </a:r>
          </a:p>
        </p:txBody>
      </p:sp>
      <p:grpSp>
        <p:nvGrpSpPr>
          <p:cNvPr id="10247" name="Group 8"/>
          <p:cNvGrpSpPr>
            <a:grpSpLocks/>
          </p:cNvGrpSpPr>
          <p:nvPr/>
        </p:nvGrpSpPr>
        <p:grpSpPr bwMode="auto">
          <a:xfrm>
            <a:off x="2692401" y="4419600"/>
            <a:ext cx="6773863" cy="1524000"/>
            <a:chOff x="1168400" y="4419600"/>
            <a:chExt cx="6773334" cy="152400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419600"/>
              <a:ext cx="2709334"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4419600"/>
              <a:ext cx="203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09734" y="4419600"/>
              <a:ext cx="203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168400" y="4419600"/>
              <a:ext cx="2031841"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b="1">
                <a:solidFill>
                  <a:prstClr val="white"/>
                </a:solidFill>
              </a:endParaRPr>
            </a:p>
          </p:txBody>
        </p:sp>
        <p:sp>
          <p:nvSpPr>
            <p:cNvPr id="18" name="Rectangle 17"/>
            <p:cNvSpPr/>
            <p:nvPr/>
          </p:nvSpPr>
          <p:spPr>
            <a:xfrm>
              <a:off x="3200241" y="4419600"/>
              <a:ext cx="2709651"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b="1">
                <a:solidFill>
                  <a:prstClr val="white"/>
                </a:solidFill>
              </a:endParaRPr>
            </a:p>
          </p:txBody>
        </p:sp>
        <p:sp>
          <p:nvSpPr>
            <p:cNvPr id="19" name="Rectangle 18"/>
            <p:cNvSpPr/>
            <p:nvPr/>
          </p:nvSpPr>
          <p:spPr>
            <a:xfrm>
              <a:off x="5909893" y="4419600"/>
              <a:ext cx="2031841"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b="1">
                <a:solidFill>
                  <a:prstClr val="white"/>
                </a:solidFill>
              </a:endParaRPr>
            </a:p>
          </p:txBody>
        </p:sp>
      </p:grpSp>
    </p:spTree>
    <p:extLst>
      <p:ext uri="{BB962C8B-B14F-4D97-AF65-F5344CB8AC3E}">
        <p14:creationId xmlns:p14="http://schemas.microsoft.com/office/powerpoint/2010/main" val="321702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246"/>
                                        </p:tgtEl>
                                        <p:attrNameLst>
                                          <p:attrName>style.visibility</p:attrName>
                                        </p:attrNameLst>
                                      </p:cBhvr>
                                      <p:to>
                                        <p:strVal val="visible"/>
                                      </p:to>
                                    </p:set>
                                    <p:animEffect transition="in" filter="dissolve">
                                      <p:cBhvr>
                                        <p:cTn id="15" dur="500"/>
                                        <p:tgtEl>
                                          <p:spTgt spid="102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7411">
                                            <p:txEl>
                                              <p:pRg st="2" end="2"/>
                                            </p:txEl>
                                          </p:spTgt>
                                        </p:tgtEl>
                                        <p:attrNameLst>
                                          <p:attrName>style.visibility</p:attrName>
                                        </p:attrNameLst>
                                      </p:cBhvr>
                                      <p:to>
                                        <p:strVal val="visible"/>
                                      </p:to>
                                    </p:set>
                                    <p:animEffect transition="in" filter="dissolve">
                                      <p:cBhvr>
                                        <p:cTn id="20" dur="500"/>
                                        <p:tgtEl>
                                          <p:spTgt spid="1741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0247"/>
                                        </p:tgtEl>
                                        <p:attrNameLst>
                                          <p:attrName>style.visibility</p:attrName>
                                        </p:attrNameLst>
                                      </p:cBhvr>
                                      <p:to>
                                        <p:strVal val="visible"/>
                                      </p:to>
                                    </p:set>
                                    <p:animEffect transition="in" filter="box(in)">
                                      <p:cBhvr>
                                        <p:cTn id="25" dur="2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latin typeface="Comic Sans MS" panose="030F0702030302020204" pitchFamily="66" charset="0"/>
              </a:rPr>
              <a:t>Improve</a:t>
            </a:r>
          </a:p>
        </p:txBody>
      </p:sp>
      <p:sp>
        <p:nvSpPr>
          <p:cNvPr id="18435" name="Rectangle 3"/>
          <p:cNvSpPr>
            <a:spLocks noGrp="1"/>
          </p:cNvSpPr>
          <p:nvPr>
            <p:ph type="body" idx="1"/>
          </p:nvPr>
        </p:nvSpPr>
        <p:spPr>
          <a:xfrm>
            <a:off x="1981200" y="1524000"/>
            <a:ext cx="4495800" cy="3886200"/>
          </a:xfrm>
        </p:spPr>
        <p:txBody>
          <a:bodyPr/>
          <a:lstStyle/>
          <a:p>
            <a:pPr eaLnBrk="1" hangingPunct="1">
              <a:buFont typeface="Arial" charset="0"/>
              <a:buChar char="•"/>
              <a:defRPr/>
            </a:pPr>
            <a:r>
              <a:rPr lang="en-US" altLang="en-US" sz="2400" dirty="0">
                <a:latin typeface="Comic Sans MS" pitchFamily="66" charset="0"/>
              </a:rPr>
              <a:t>Share results and continue to seek how your team could make the solution better.</a:t>
            </a:r>
          </a:p>
          <a:p>
            <a:pPr eaLnBrk="1" hangingPunct="1">
              <a:buFont typeface="Arial" charset="0"/>
              <a:buChar char="•"/>
              <a:defRPr/>
            </a:pPr>
            <a:r>
              <a:rPr lang="en-US" altLang="en-US" sz="2400" b="1" dirty="0">
                <a:latin typeface="Comic Sans MS" pitchFamily="66" charset="0"/>
              </a:rPr>
              <a:t>Iterate</a:t>
            </a:r>
            <a:r>
              <a:rPr lang="en-US" altLang="en-US" sz="2400" dirty="0">
                <a:latin typeface="Comic Sans MS" pitchFamily="66" charset="0"/>
              </a:rPr>
              <a:t> your design to make the product the best it can be.</a:t>
            </a:r>
          </a:p>
          <a:p>
            <a:pPr lvl="1" eaLnBrk="1" hangingPunct="1">
              <a:buFont typeface="Arial" charset="0"/>
              <a:buChar char="–"/>
              <a:defRPr/>
            </a:pPr>
            <a:r>
              <a:rPr lang="en-US" altLang="en-US" sz="2000" i="1" u="sng" dirty="0">
                <a:latin typeface="Comic Sans MS" pitchFamily="66" charset="0"/>
              </a:rPr>
              <a:t>Iterate</a:t>
            </a:r>
            <a:r>
              <a:rPr lang="en-US" altLang="en-US" sz="2000" i="1" dirty="0">
                <a:latin typeface="Comic Sans MS" pitchFamily="66" charset="0"/>
              </a:rPr>
              <a:t> - to repeat an already completed task to incorporate new information </a:t>
            </a:r>
            <a:r>
              <a:rPr lang="en-US" altLang="en-US" sz="1200" baseline="30000" dirty="0">
                <a:latin typeface="Comic Sans MS" pitchFamily="66" charset="0"/>
              </a:rPr>
              <a:t>(3)</a:t>
            </a:r>
          </a:p>
          <a:p>
            <a:pPr marL="0" indent="0">
              <a:buNone/>
              <a:defRPr/>
            </a:pPr>
            <a:endParaRPr lang="en-US" altLang="en-US" sz="2400" dirty="0">
              <a:latin typeface="Comic Sans MS" pitchFamily="66" charset="0"/>
            </a:endParaRPr>
          </a:p>
          <a:p>
            <a:pPr marL="0" indent="0">
              <a:buNone/>
              <a:defRPr/>
            </a:pPr>
            <a:endParaRPr lang="en-US" altLang="en-US" sz="2400" dirty="0">
              <a:latin typeface="Comic Sans MS" pitchFamily="66" charset="0"/>
            </a:endParaRPr>
          </a:p>
          <a:p>
            <a:pPr marL="0" indent="0">
              <a:buNone/>
              <a:defRPr/>
            </a:pPr>
            <a:endParaRPr lang="en-US" altLang="en-US" sz="2400" dirty="0">
              <a:latin typeface="Comic Sans MS" pitchFamily="66" charset="0"/>
            </a:endParaRPr>
          </a:p>
          <a:p>
            <a:pPr marL="0" indent="0">
              <a:buNone/>
              <a:defRPr/>
            </a:pPr>
            <a:endParaRPr lang="en-US" altLang="en-US" sz="2400" dirty="0">
              <a:latin typeface="Comic Sans MS" pitchFamily="66" charset="0"/>
            </a:endParaRPr>
          </a:p>
          <a:p>
            <a:pPr marL="0" indent="0">
              <a:lnSpc>
                <a:spcPct val="80000"/>
              </a:lnSpc>
              <a:buNone/>
              <a:defRPr/>
            </a:pPr>
            <a:endParaRPr lang="en-US" altLang="en-US" sz="1000" dirty="0"/>
          </a:p>
          <a:p>
            <a:pPr marL="0" indent="0">
              <a:buNone/>
              <a:defRPr/>
            </a:pPr>
            <a:endParaRPr lang="en-US" altLang="en-US" sz="2400" dirty="0">
              <a:latin typeface="Comic Sans MS" pitchFamily="66" charset="0"/>
            </a:endParaRPr>
          </a:p>
          <a:p>
            <a:pPr eaLnBrk="1" hangingPunct="1">
              <a:buFont typeface="Arial" charset="0"/>
              <a:buNone/>
              <a:defRPr/>
            </a:pPr>
            <a:endParaRPr lang="en-US" altLang="en-US" sz="2400" dirty="0">
              <a:latin typeface="Comic Sans MS" pitchFamily="66" charset="0"/>
            </a:endParaRPr>
          </a:p>
          <a:p>
            <a:pPr eaLnBrk="1" hangingPunct="1">
              <a:buFont typeface="Arial" charset="0"/>
              <a:buNone/>
              <a:defRPr/>
            </a:pPr>
            <a:endParaRPr lang="en-US" altLang="en-US" sz="2400" dirty="0">
              <a:latin typeface="Comic Sans MS" pitchFamily="66" charset="0"/>
            </a:endParaRPr>
          </a:p>
          <a:p>
            <a:pPr eaLnBrk="1" hangingPunct="1">
              <a:buFont typeface="Arial" charset="0"/>
              <a:buNone/>
              <a:defRPr/>
            </a:pPr>
            <a:endParaRPr lang="en-US" altLang="en-US" sz="2400" dirty="0">
              <a:latin typeface="Comic Sans MS" pitchFamily="66" charset="0"/>
            </a:endParaRPr>
          </a:p>
          <a:p>
            <a:pPr eaLnBrk="1" hangingPunct="1">
              <a:buFont typeface="Arial" charset="0"/>
              <a:buChar char="•"/>
              <a:defRPr/>
            </a:pPr>
            <a:endParaRPr lang="en-US" altLang="en-US" dirty="0" smtClean="0"/>
          </a:p>
        </p:txBody>
      </p:sp>
      <p:sp>
        <p:nvSpPr>
          <p:cNvPr id="11268" name="AutoShape 4">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sp>
        <p:nvSpPr>
          <p:cNvPr id="2" name="TextBox 1"/>
          <p:cNvSpPr txBox="1">
            <a:spLocks noChangeArrowheads="1"/>
          </p:cNvSpPr>
          <p:nvPr/>
        </p:nvSpPr>
        <p:spPr bwMode="auto">
          <a:xfrm>
            <a:off x="3048000" y="6324601"/>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 typeface="Arial" panose="020B0604020202020204" pitchFamily="34" charset="0"/>
              <a:buNone/>
            </a:pPr>
            <a:r>
              <a:rPr lang="en-US" altLang="en-US" sz="1200" b="1" baseline="30000" dirty="0">
                <a:solidFill>
                  <a:prstClr val="white"/>
                </a:solidFill>
                <a:latin typeface="Comic Sans MS" panose="030F0702030302020204" pitchFamily="66" charset="0"/>
              </a:rPr>
              <a:t>(3) </a:t>
            </a:r>
            <a:r>
              <a:rPr lang="en-US" altLang="en-US" sz="1200" b="1" dirty="0">
                <a:solidFill>
                  <a:prstClr val="white"/>
                </a:solidFill>
                <a:latin typeface="Comic Sans MS" panose="030F0702030302020204" pitchFamily="66" charset="0"/>
              </a:rPr>
              <a:t>Ulrich K., </a:t>
            </a:r>
            <a:r>
              <a:rPr lang="en-US" altLang="en-US" sz="1200" b="1" dirty="0" err="1">
                <a:solidFill>
                  <a:prstClr val="white"/>
                </a:solidFill>
                <a:latin typeface="Comic Sans MS" panose="030F0702030302020204" pitchFamily="66" charset="0"/>
              </a:rPr>
              <a:t>Eppinger</a:t>
            </a:r>
            <a:r>
              <a:rPr lang="en-US" altLang="en-US" sz="1200" b="1" dirty="0">
                <a:solidFill>
                  <a:prstClr val="white"/>
                </a:solidFill>
                <a:latin typeface="Comic Sans MS" panose="030F0702030302020204" pitchFamily="66" charset="0"/>
              </a:rPr>
              <a:t> S. 2000. Product Design and Development. 2</a:t>
            </a:r>
            <a:r>
              <a:rPr lang="en-US" altLang="en-US" sz="1200" b="1" baseline="30000" dirty="0">
                <a:solidFill>
                  <a:prstClr val="white"/>
                </a:solidFill>
                <a:latin typeface="Comic Sans MS" panose="030F0702030302020204" pitchFamily="66" charset="0"/>
              </a:rPr>
              <a:t>nd</a:t>
            </a:r>
            <a:r>
              <a:rPr lang="en-US" altLang="en-US" sz="1200" b="1" dirty="0">
                <a:solidFill>
                  <a:prstClr val="white"/>
                </a:solidFill>
                <a:latin typeface="Comic Sans MS" panose="030F0702030302020204" pitchFamily="66" charset="0"/>
              </a:rPr>
              <a:t> Edition. Irwin 	McGraw-Hill, Boston.</a:t>
            </a:r>
          </a:p>
        </p:txBody>
      </p:sp>
      <p:grpSp>
        <p:nvGrpSpPr>
          <p:cNvPr id="4" name="Group 3"/>
          <p:cNvGrpSpPr>
            <a:grpSpLocks/>
          </p:cNvGrpSpPr>
          <p:nvPr/>
        </p:nvGrpSpPr>
        <p:grpSpPr bwMode="auto">
          <a:xfrm>
            <a:off x="6553200" y="1323977"/>
            <a:ext cx="3848100" cy="2288171"/>
            <a:chOff x="762000" y="4038600"/>
            <a:chExt cx="3657600" cy="2017326"/>
          </a:xfrm>
        </p:grpSpPr>
        <p:pic>
          <p:nvPicPr>
            <p:cNvPr id="1127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2159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2"/>
            <p:cNvSpPr>
              <a:spLocks noChangeArrowheads="1"/>
            </p:cNvSpPr>
            <p:nvPr/>
          </p:nvSpPr>
          <p:spPr bwMode="auto">
            <a:xfrm>
              <a:off x="762000" y="5757446"/>
              <a:ext cx="3657600" cy="29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lnSpc>
                  <a:spcPct val="80000"/>
                </a:lnSpc>
                <a:spcBef>
                  <a:spcPct val="0"/>
                </a:spcBef>
                <a:spcAft>
                  <a:spcPct val="0"/>
                </a:spcAft>
                <a:buFontTx/>
                <a:buNone/>
              </a:pPr>
              <a:r>
                <a:rPr lang="en-US" altLang="en-US" sz="1000" b="1">
                  <a:solidFill>
                    <a:prstClr val="white"/>
                  </a:solidFill>
                </a:rPr>
                <a:t>Image taken from: </a:t>
              </a:r>
            </a:p>
            <a:p>
              <a:pPr algn="ctr" eaLnBrk="1" fontAlgn="base" hangingPunct="1">
                <a:lnSpc>
                  <a:spcPct val="80000"/>
                </a:lnSpc>
                <a:spcBef>
                  <a:spcPct val="0"/>
                </a:spcBef>
                <a:spcAft>
                  <a:spcPct val="0"/>
                </a:spcAft>
                <a:buFontTx/>
                <a:buNone/>
              </a:pPr>
              <a:r>
                <a:rPr lang="en-US" altLang="en-US" sz="1000" b="1">
                  <a:solidFill>
                    <a:prstClr val="white"/>
                  </a:solidFill>
                  <a:hlinkClick r:id="rId4"/>
                </a:rPr>
                <a:t>http://www.rubymarketer.com/improve-search-engine-ranking/</a:t>
              </a:r>
              <a:endParaRPr lang="en-US" altLang="en-US" sz="1000" b="1">
                <a:solidFill>
                  <a:prstClr val="white"/>
                </a:solidFill>
              </a:endParaRPr>
            </a:p>
          </p:txBody>
        </p:sp>
      </p:grpSp>
      <p:grpSp>
        <p:nvGrpSpPr>
          <p:cNvPr id="13" name="Group 12"/>
          <p:cNvGrpSpPr>
            <a:grpSpLocks/>
          </p:cNvGrpSpPr>
          <p:nvPr/>
        </p:nvGrpSpPr>
        <p:grpSpPr bwMode="auto">
          <a:xfrm>
            <a:off x="7543800" y="4191000"/>
            <a:ext cx="1828800" cy="1828800"/>
            <a:chOff x="5638800" y="4191000"/>
            <a:chExt cx="1828800" cy="1828800"/>
          </a:xfrm>
        </p:grpSpPr>
        <p:graphicFrame>
          <p:nvGraphicFramePr>
            <p:cNvPr id="8" name="Diagram 7"/>
            <p:cNvGraphicFramePr/>
            <p:nvPr/>
          </p:nvGraphicFramePr>
          <p:xfrm>
            <a:off x="5638800" y="4191000"/>
            <a:ext cx="1828800" cy="18071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p:cNvSpPr/>
            <p:nvPr/>
          </p:nvSpPr>
          <p:spPr>
            <a:xfrm>
              <a:off x="5671512" y="4943256"/>
              <a:ext cx="1793480" cy="1076544"/>
            </a:xfrm>
            <a:prstGeom prst="rect">
              <a:avLst/>
            </a:prstGeom>
            <a:noFill/>
          </p:spPr>
          <p:txBody>
            <a:bodyPr spcFirstLastPara="1" wrap="none">
              <a:prstTxWarp prst="textButton">
                <a:avLst/>
              </a:prstTxWarp>
              <a:spAutoFit/>
            </a:bodyPr>
            <a:lstStyle/>
            <a:p>
              <a:pPr algn="ctr" eaLnBrk="0" fontAlgn="base" hangingPunct="0">
                <a:spcBef>
                  <a:spcPct val="0"/>
                </a:spcBef>
                <a:spcAft>
                  <a:spcPct val="0"/>
                </a:spcAft>
                <a:defRPr/>
              </a:pPr>
              <a:r>
                <a:rPr lang="en-US" sz="2400" b="1" dirty="0">
                  <a:ln w="12700">
                    <a:solidFill>
                      <a:srgbClr val="DBEFF9">
                        <a:satMod val="155000"/>
                      </a:srgbClr>
                    </a:solidFill>
                    <a:prstDash val="solid"/>
                  </a:ln>
                  <a:solidFill>
                    <a:srgbClr val="17406D">
                      <a:tint val="85000"/>
                      <a:satMod val="155000"/>
                    </a:srgbClr>
                  </a:solidFill>
                  <a:effectLst>
                    <a:outerShdw blurRad="41275" dist="20320" dir="1800000" algn="tl" rotWithShape="0">
                      <a:srgbClr val="000000">
                        <a:alpha val="40000"/>
                      </a:srgbClr>
                    </a:outerShdw>
                  </a:effectLst>
                  <a:latin typeface="Arial" panose="020B0604020202020204" pitchFamily="34" charset="0"/>
                  <a:cs typeface="Arial" charset="0"/>
                </a:rPr>
                <a:t>Iterate</a:t>
              </a:r>
              <a:endParaRPr lang="en-US" sz="2400" b="1" dirty="0">
                <a:ln w="31550" cmpd="sng">
                  <a:gradFill>
                    <a:gsLst>
                      <a:gs pos="25000">
                        <a:srgbClr val="0F6FC6">
                          <a:shade val="25000"/>
                          <a:satMod val="190000"/>
                        </a:srgbClr>
                      </a:gs>
                      <a:gs pos="80000">
                        <a:srgbClr val="0F6FC6">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latin typeface="Arial" panose="020B0604020202020204" pitchFamily="34" charset="0"/>
                <a:cs typeface="Arial" charset="0"/>
              </a:endParaRPr>
            </a:p>
          </p:txBody>
        </p:sp>
      </p:grpSp>
    </p:spTree>
    <p:extLst>
      <p:ext uri="{BB962C8B-B14F-4D97-AF65-F5344CB8AC3E}">
        <p14:creationId xmlns:p14="http://schemas.microsoft.com/office/powerpoint/2010/main" val="498732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dissolve">
                                      <p:cBhvr>
                                        <p:cTn id="12" dur="500"/>
                                        <p:tgtEl>
                                          <p:spTgt spid="18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dissolve">
                                      <p:cBhvr>
                                        <p:cTn id="17" dur="500"/>
                                        <p:tgtEl>
                                          <p:spTgt spid="184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dissolve">
                                      <p:cBhvr>
                                        <p:cTn id="22" dur="500"/>
                                        <p:tgtEl>
                                          <p:spTgt spid="18435">
                                            <p:txEl>
                                              <p:pRg st="2" end="2"/>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8049690" cy="1400530"/>
          </a:xfrm>
        </p:spPr>
        <p:txBody>
          <a:bodyPr/>
          <a:lstStyle/>
          <a:p>
            <a:r>
              <a:rPr lang="en-US" dirty="0" smtClean="0"/>
              <a:t>Importance of the</a:t>
            </a:r>
            <a:br>
              <a:rPr lang="en-US" dirty="0" smtClean="0"/>
            </a:br>
            <a:r>
              <a:rPr lang="en-US" dirty="0" smtClean="0"/>
              <a:t>Engineering Design Process</a:t>
            </a:r>
            <a:endParaRPr lang="en-US" dirty="0"/>
          </a:p>
        </p:txBody>
      </p:sp>
      <p:sp>
        <p:nvSpPr>
          <p:cNvPr id="3" name="Content Placeholder 2"/>
          <p:cNvSpPr>
            <a:spLocks noGrp="1"/>
          </p:cNvSpPr>
          <p:nvPr>
            <p:ph idx="1"/>
          </p:nvPr>
        </p:nvSpPr>
        <p:spPr>
          <a:xfrm>
            <a:off x="1905000" y="1447800"/>
            <a:ext cx="8305800" cy="4876800"/>
          </a:xfrm>
        </p:spPr>
        <p:txBody>
          <a:bodyPr>
            <a:normAutofit fontScale="85000" lnSpcReduction="20000"/>
          </a:bodyPr>
          <a:lstStyle/>
          <a:p>
            <a:endParaRPr lang="en-US" sz="2800" dirty="0"/>
          </a:p>
          <a:p>
            <a:endParaRPr lang="en-US" sz="2800" dirty="0"/>
          </a:p>
          <a:p>
            <a:r>
              <a:rPr lang="en-US" sz="2800" dirty="0"/>
              <a:t>Provides a methodical approach to help solve problems to achieve objectives within constraints</a:t>
            </a:r>
          </a:p>
          <a:p>
            <a:endParaRPr lang="en-US" sz="1800" dirty="0"/>
          </a:p>
          <a:p>
            <a:r>
              <a:rPr lang="en-US" sz="2800" dirty="0"/>
              <a:t>May be used for any design/build project </a:t>
            </a:r>
          </a:p>
          <a:p>
            <a:pPr lvl="1"/>
            <a:r>
              <a:rPr lang="en-US" sz="2400" dirty="0"/>
              <a:t>Whole robot, robot components, project engineering notebook, and marketing presentation</a:t>
            </a:r>
          </a:p>
          <a:p>
            <a:endParaRPr lang="en-US" sz="1800" dirty="0"/>
          </a:p>
          <a:p>
            <a:r>
              <a:rPr lang="en-US" sz="2800" dirty="0"/>
              <a:t>Helps </a:t>
            </a:r>
            <a:r>
              <a:rPr lang="en-US" sz="2800" dirty="0"/>
              <a:t>students maintain some objectivity with respect to design </a:t>
            </a:r>
            <a:r>
              <a:rPr lang="en-US" sz="2800" dirty="0"/>
              <a:t>ideas </a:t>
            </a:r>
          </a:p>
          <a:p>
            <a:endParaRPr lang="en-US" sz="1800" dirty="0"/>
          </a:p>
          <a:p>
            <a:r>
              <a:rPr lang="en-US" sz="2800" dirty="0"/>
              <a:t>Helps identify problems early </a:t>
            </a:r>
          </a:p>
          <a:p>
            <a:pPr lvl="1"/>
            <a:endParaRPr lang="en-US" sz="2400" dirty="0"/>
          </a:p>
          <a:p>
            <a:pPr marL="0" indent="0">
              <a:buNone/>
            </a:pPr>
            <a:endParaRPr lang="en-US" sz="2800" dirty="0"/>
          </a:p>
          <a:p>
            <a:endParaRPr lang="en-US" sz="2800" dirty="0"/>
          </a:p>
        </p:txBody>
      </p:sp>
      <p:sp>
        <p:nvSpPr>
          <p:cNvPr id="4" name="Slide Number Placeholder 3"/>
          <p:cNvSpPr>
            <a:spLocks noGrp="1"/>
          </p:cNvSpPr>
          <p:nvPr>
            <p:ph type="sldNum" sz="quarter" idx="10"/>
          </p:nvPr>
        </p:nvSpPr>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12</a:t>
            </a:fld>
            <a:endParaRPr lang="en-US" dirty="0">
              <a:solidFill>
                <a:prstClr val="white">
                  <a:tint val="75000"/>
                  <a:alpha val="60000"/>
                </a:prstClr>
              </a:solidFill>
            </a:endParaRPr>
          </a:p>
        </p:txBody>
      </p:sp>
    </p:spTree>
    <p:extLst>
      <p:ext uri="{BB962C8B-B14F-4D97-AF65-F5344CB8AC3E}">
        <p14:creationId xmlns:p14="http://schemas.microsoft.com/office/powerpoint/2010/main" val="26727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52600" y="152400"/>
            <a:ext cx="7696200" cy="1700848"/>
          </a:xfrm>
        </p:spPr>
        <p:txBody>
          <a:bodyPr>
            <a:normAutofit/>
          </a:bodyPr>
          <a:lstStyle/>
          <a:p>
            <a:r>
              <a:rPr lang="en-US" dirty="0" smtClean="0"/>
              <a:t>A good product is the result of a good process.</a:t>
            </a:r>
            <a:endParaRPr lang="en-US" dirty="0"/>
          </a:p>
        </p:txBody>
      </p:sp>
      <p:pic>
        <p:nvPicPr>
          <p:cNvPr id="4" name="Picture 3" descr="design-is-a-behaviour.jpg"/>
          <p:cNvPicPr>
            <a:picLocks noChangeAspect="1"/>
          </p:cNvPicPr>
          <p:nvPr/>
        </p:nvPicPr>
        <p:blipFill>
          <a:blip r:embed="rId3" cstate="print"/>
          <a:srcRect r="11238"/>
          <a:stretch>
            <a:fillRect/>
          </a:stretch>
        </p:blipFill>
        <p:spPr>
          <a:xfrm>
            <a:off x="1752600" y="1524000"/>
            <a:ext cx="2362200" cy="1752600"/>
          </a:xfrm>
          <a:prstGeom prst="rect">
            <a:avLst/>
          </a:prstGeom>
        </p:spPr>
      </p:pic>
      <p:pic>
        <p:nvPicPr>
          <p:cNvPr id="6" name="Picture 5" descr="brain.jpg"/>
          <p:cNvPicPr>
            <a:picLocks noChangeAspect="1"/>
          </p:cNvPicPr>
          <p:nvPr/>
        </p:nvPicPr>
        <p:blipFill>
          <a:blip r:embed="rId4" cstate="print"/>
          <a:srcRect b="6780"/>
          <a:stretch>
            <a:fillRect/>
          </a:stretch>
        </p:blipFill>
        <p:spPr>
          <a:xfrm>
            <a:off x="4572000" y="1524000"/>
            <a:ext cx="1752600" cy="1752600"/>
          </a:xfrm>
          <a:prstGeom prst="rect">
            <a:avLst/>
          </a:prstGeom>
        </p:spPr>
      </p:pic>
      <p:pic>
        <p:nvPicPr>
          <p:cNvPr id="7" name="Picture 6" descr="math-knuckle-tattoo.jpg"/>
          <p:cNvPicPr>
            <a:picLocks noChangeAspect="1"/>
          </p:cNvPicPr>
          <p:nvPr/>
        </p:nvPicPr>
        <p:blipFill>
          <a:blip r:embed="rId5" cstate="print"/>
          <a:srcRect l="38000" t="28635" r="16667" b="9050"/>
          <a:stretch>
            <a:fillRect/>
          </a:stretch>
        </p:blipFill>
        <p:spPr>
          <a:xfrm>
            <a:off x="6603274" y="1524000"/>
            <a:ext cx="1702526" cy="1752600"/>
          </a:xfrm>
          <a:prstGeom prst="rect">
            <a:avLst/>
          </a:prstGeom>
        </p:spPr>
      </p:pic>
      <p:pic>
        <p:nvPicPr>
          <p:cNvPr id="9" name="Picture 8" descr="man-using-ice-tools_4014.jpg"/>
          <p:cNvPicPr>
            <a:picLocks noChangeAspect="1"/>
          </p:cNvPicPr>
          <p:nvPr/>
        </p:nvPicPr>
        <p:blipFill>
          <a:blip r:embed="rId6" cstate="print"/>
          <a:srcRect l="22430" t="18447" r="7568" b="17476"/>
          <a:stretch>
            <a:fillRect/>
          </a:stretch>
        </p:blipFill>
        <p:spPr>
          <a:xfrm>
            <a:off x="6858000" y="4191000"/>
            <a:ext cx="2819400" cy="1676400"/>
          </a:xfrm>
          <a:prstGeom prst="rect">
            <a:avLst/>
          </a:prstGeom>
        </p:spPr>
      </p:pic>
      <p:sp>
        <p:nvSpPr>
          <p:cNvPr id="12" name="TextBox 11"/>
          <p:cNvSpPr txBox="1"/>
          <p:nvPr/>
        </p:nvSpPr>
        <p:spPr>
          <a:xfrm>
            <a:off x="1676400" y="3276600"/>
            <a:ext cx="2223686" cy="400110"/>
          </a:xfrm>
          <a:prstGeom prst="rect">
            <a:avLst/>
          </a:prstGeom>
          <a:noFill/>
        </p:spPr>
        <p:txBody>
          <a:bodyPr wrap="none" rtlCol="0">
            <a:spAutoFit/>
          </a:bodyPr>
          <a:lstStyle/>
          <a:p>
            <a:pPr eaLnBrk="0" fontAlgn="base" hangingPunct="0">
              <a:spcBef>
                <a:spcPct val="0"/>
              </a:spcBef>
              <a:spcAft>
                <a:spcPct val="0"/>
              </a:spcAft>
            </a:pPr>
            <a:r>
              <a:rPr lang="en-US" sz="2000" b="1" dirty="0">
                <a:solidFill>
                  <a:prstClr val="white"/>
                </a:solidFill>
                <a:latin typeface="Arial" panose="020B0604020202020204" pitchFamily="34" charset="0"/>
              </a:rPr>
              <a:t>What is design?</a:t>
            </a:r>
            <a:endParaRPr lang="en-US" sz="2000" b="1" dirty="0">
              <a:solidFill>
                <a:prstClr val="white"/>
              </a:solidFill>
              <a:latin typeface="Arial" panose="020B0604020202020204" pitchFamily="34" charset="0"/>
            </a:endParaRPr>
          </a:p>
        </p:txBody>
      </p:sp>
      <p:sp>
        <p:nvSpPr>
          <p:cNvPr id="13" name="TextBox 12"/>
          <p:cNvSpPr txBox="1"/>
          <p:nvPr/>
        </p:nvSpPr>
        <p:spPr>
          <a:xfrm>
            <a:off x="3505201" y="4114800"/>
            <a:ext cx="2048959" cy="400110"/>
          </a:xfrm>
          <a:prstGeom prst="rect">
            <a:avLst/>
          </a:prstGeom>
          <a:noFill/>
        </p:spPr>
        <p:txBody>
          <a:bodyPr wrap="none" rtlCol="0">
            <a:spAutoFit/>
          </a:bodyPr>
          <a:lstStyle/>
          <a:p>
            <a:pPr eaLnBrk="0" fontAlgn="base" hangingPunct="0">
              <a:spcBef>
                <a:spcPct val="0"/>
              </a:spcBef>
              <a:spcAft>
                <a:spcPct val="0"/>
              </a:spcAft>
            </a:pPr>
            <a:r>
              <a:rPr lang="en-US" sz="2000" b="1" dirty="0">
                <a:solidFill>
                  <a:prstClr val="white"/>
                </a:solidFill>
                <a:latin typeface="Arial" panose="020B0604020202020204" pitchFamily="34" charset="0"/>
              </a:rPr>
              <a:t>Examples help</a:t>
            </a:r>
          </a:p>
        </p:txBody>
      </p:sp>
      <p:sp>
        <p:nvSpPr>
          <p:cNvPr id="14" name="TextBox 13"/>
          <p:cNvSpPr txBox="1"/>
          <p:nvPr/>
        </p:nvSpPr>
        <p:spPr>
          <a:xfrm>
            <a:off x="6764023" y="5867400"/>
            <a:ext cx="3259226" cy="400110"/>
          </a:xfrm>
          <a:prstGeom prst="rect">
            <a:avLst/>
          </a:prstGeom>
          <a:noFill/>
        </p:spPr>
        <p:txBody>
          <a:bodyPr wrap="none" rtlCol="0">
            <a:spAutoFit/>
          </a:bodyPr>
          <a:lstStyle/>
          <a:p>
            <a:pPr eaLnBrk="0" fontAlgn="base" hangingPunct="0">
              <a:spcBef>
                <a:spcPct val="0"/>
              </a:spcBef>
              <a:spcAft>
                <a:spcPct val="0"/>
              </a:spcAft>
            </a:pPr>
            <a:r>
              <a:rPr lang="en-US" sz="2000" b="1" dirty="0">
                <a:solidFill>
                  <a:prstClr val="white"/>
                </a:solidFill>
                <a:latin typeface="Arial" panose="020B0604020202020204" pitchFamily="34" charset="0"/>
              </a:rPr>
              <a:t>What tools are available?</a:t>
            </a:r>
          </a:p>
        </p:txBody>
      </p:sp>
      <p:sp>
        <p:nvSpPr>
          <p:cNvPr id="15" name="TextBox 14"/>
          <p:cNvSpPr txBox="1"/>
          <p:nvPr/>
        </p:nvSpPr>
        <p:spPr>
          <a:xfrm>
            <a:off x="4956650" y="3276600"/>
            <a:ext cx="5431295" cy="400110"/>
          </a:xfrm>
          <a:prstGeom prst="rect">
            <a:avLst/>
          </a:prstGeom>
          <a:noFill/>
        </p:spPr>
        <p:txBody>
          <a:bodyPr wrap="none" rtlCol="0">
            <a:spAutoFit/>
          </a:bodyPr>
          <a:lstStyle/>
          <a:p>
            <a:pPr eaLnBrk="0" fontAlgn="base" hangingPunct="0">
              <a:spcBef>
                <a:spcPct val="0"/>
              </a:spcBef>
              <a:spcAft>
                <a:spcPct val="0"/>
              </a:spcAft>
            </a:pPr>
            <a:r>
              <a:rPr lang="en-US" sz="2000" b="1" dirty="0">
                <a:solidFill>
                  <a:prstClr val="white"/>
                </a:solidFill>
                <a:latin typeface="Arial" panose="020B0604020202020204" pitchFamily="34" charset="0"/>
              </a:rPr>
              <a:t>What is the Engineering Design Process?</a:t>
            </a:r>
          </a:p>
        </p:txBody>
      </p:sp>
      <p:sp>
        <p:nvSpPr>
          <p:cNvPr id="16" name="TextBox 15"/>
          <p:cNvSpPr txBox="1"/>
          <p:nvPr/>
        </p:nvSpPr>
        <p:spPr>
          <a:xfrm>
            <a:off x="6324600" y="2133601"/>
            <a:ext cx="299762" cy="615553"/>
          </a:xfrm>
          <a:prstGeom prst="rect">
            <a:avLst/>
          </a:prstGeom>
          <a:noFill/>
        </p:spPr>
        <p:txBody>
          <a:bodyPr wrap="none" lIns="0" tIns="0" rIns="0" bIns="0" rtlCol="0">
            <a:spAutoFit/>
          </a:bodyPr>
          <a:lstStyle/>
          <a:p>
            <a:pPr eaLnBrk="0" fontAlgn="base" hangingPunct="0">
              <a:spcBef>
                <a:spcPct val="0"/>
              </a:spcBef>
              <a:spcAft>
                <a:spcPct val="0"/>
              </a:spcAft>
            </a:pPr>
            <a:r>
              <a:rPr lang="en-US" sz="4000" b="1" dirty="0">
                <a:solidFill>
                  <a:prstClr val="white"/>
                </a:solidFill>
                <a:latin typeface="Arial" panose="020B0604020202020204" pitchFamily="34" charset="0"/>
              </a:rPr>
              <a:t>+</a:t>
            </a:r>
          </a:p>
        </p:txBody>
      </p:sp>
      <p:pic>
        <p:nvPicPr>
          <p:cNvPr id="17" name="Picture 16" descr="technology.bmp"/>
          <p:cNvPicPr>
            <a:picLocks noChangeAspect="1"/>
          </p:cNvPicPr>
          <p:nvPr/>
        </p:nvPicPr>
        <p:blipFill>
          <a:blip r:embed="rId7" cstate="print"/>
          <a:stretch>
            <a:fillRect/>
          </a:stretch>
        </p:blipFill>
        <p:spPr>
          <a:xfrm>
            <a:off x="8610600" y="1524000"/>
            <a:ext cx="1828800" cy="1752600"/>
          </a:xfrm>
          <a:prstGeom prst="rect">
            <a:avLst/>
          </a:prstGeom>
        </p:spPr>
      </p:pic>
      <p:sp>
        <p:nvSpPr>
          <p:cNvPr id="18" name="TextBox 17"/>
          <p:cNvSpPr txBox="1"/>
          <p:nvPr/>
        </p:nvSpPr>
        <p:spPr>
          <a:xfrm>
            <a:off x="8305800" y="2133601"/>
            <a:ext cx="299762" cy="615553"/>
          </a:xfrm>
          <a:prstGeom prst="rect">
            <a:avLst/>
          </a:prstGeom>
          <a:noFill/>
        </p:spPr>
        <p:txBody>
          <a:bodyPr wrap="none" lIns="0" tIns="0" rIns="0" bIns="0" rtlCol="0">
            <a:spAutoFit/>
          </a:bodyPr>
          <a:lstStyle/>
          <a:p>
            <a:pPr eaLnBrk="0" fontAlgn="base" hangingPunct="0">
              <a:spcBef>
                <a:spcPct val="0"/>
              </a:spcBef>
              <a:spcAft>
                <a:spcPct val="0"/>
              </a:spcAft>
            </a:pPr>
            <a:r>
              <a:rPr lang="en-US" sz="4000" b="1" dirty="0">
                <a:solidFill>
                  <a:prstClr val="white"/>
                </a:solidFill>
                <a:latin typeface="Arial" panose="020B0604020202020204" pitchFamily="34" charset="0"/>
              </a:rPr>
              <a:t>+</a:t>
            </a:r>
          </a:p>
        </p:txBody>
      </p:sp>
      <p:pic>
        <p:nvPicPr>
          <p:cNvPr id="2050" name="Picture 2" descr="C:\Users\Linda\AppData\Local\Microsoft\Windows\Temporary Internet Files\Content.IE5\3GRV9KYR\MP900202194[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6364" y="3944255"/>
            <a:ext cx="1742636" cy="262708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13</a:t>
            </a:fld>
            <a:endParaRPr lang="en-US" dirty="0">
              <a:solidFill>
                <a:prstClr val="white">
                  <a:tint val="75000"/>
                  <a:alpha val="60000"/>
                </a:prstClr>
              </a:solidFill>
            </a:endParaRPr>
          </a:p>
        </p:txBody>
      </p:sp>
    </p:spTree>
    <p:extLst>
      <p:ext uri="{BB962C8B-B14F-4D97-AF65-F5344CB8AC3E}">
        <p14:creationId xmlns:p14="http://schemas.microsoft.com/office/powerpoint/2010/main" val="29957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50"/>
                                        </p:tgtEl>
                                        <p:attrNameLst>
                                          <p:attrName>style.visibility</p:attrName>
                                        </p:attrNameLst>
                                      </p:cBhvr>
                                      <p:to>
                                        <p:strVal val="visible"/>
                                      </p:to>
                                    </p:set>
                                    <p:animEffect transition="in" filter="fade">
                                      <p:cBhvr>
                                        <p:cTn id="38" dur="500"/>
                                        <p:tgtEl>
                                          <p:spTgt spid="2050"/>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a\AppData\Local\Temp\Temp1_ProtoKickPic_jg.zip\ProtoStart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59" t="11695" r="43157" b="9709"/>
          <a:stretch/>
        </p:blipFill>
        <p:spPr bwMode="auto">
          <a:xfrm>
            <a:off x="7105464" y="2847474"/>
            <a:ext cx="3562537"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01307" y="46038"/>
            <a:ext cx="7242893" cy="1249362"/>
          </a:xfrm>
        </p:spPr>
        <p:txBody>
          <a:bodyPr>
            <a:normAutofit/>
          </a:bodyPr>
          <a:lstStyle/>
          <a:p>
            <a:r>
              <a:rPr lang="en-US" dirty="0" smtClean="0"/>
              <a:t>What </a:t>
            </a:r>
            <a:r>
              <a:rPr lang="en-US" dirty="0"/>
              <a:t>is Design?</a:t>
            </a:r>
          </a:p>
        </p:txBody>
      </p:sp>
      <p:pic>
        <p:nvPicPr>
          <p:cNvPr id="4" name="Content Placeholder 3" descr="stealth-fighter.jpg"/>
          <p:cNvPicPr>
            <a:picLocks noGrp="1" noChangeAspect="1"/>
          </p:cNvPicPr>
          <p:nvPr>
            <p:ph idx="1"/>
          </p:nvPr>
        </p:nvPicPr>
        <p:blipFill>
          <a:blip r:embed="rId4" cstate="print"/>
          <a:stretch>
            <a:fillRect/>
          </a:stretch>
        </p:blipFill>
        <p:spPr>
          <a:xfrm>
            <a:off x="1676402" y="2819400"/>
            <a:ext cx="2511677" cy="1561426"/>
          </a:xfrm>
        </p:spPr>
      </p:pic>
      <p:pic>
        <p:nvPicPr>
          <p:cNvPr id="5" name="Picture 4" descr="pen.bmp"/>
          <p:cNvPicPr>
            <a:picLocks noChangeAspect="1"/>
          </p:cNvPicPr>
          <p:nvPr/>
        </p:nvPicPr>
        <p:blipFill>
          <a:blip r:embed="rId5" cstate="print"/>
          <a:stretch>
            <a:fillRect/>
          </a:stretch>
        </p:blipFill>
        <p:spPr>
          <a:xfrm>
            <a:off x="1676401" y="4414212"/>
            <a:ext cx="5429063" cy="2443789"/>
          </a:xfrm>
          <a:prstGeom prst="rect">
            <a:avLst/>
          </a:prstGeom>
        </p:spPr>
      </p:pic>
      <p:sp>
        <p:nvSpPr>
          <p:cNvPr id="3" name="TextBox 2"/>
          <p:cNvSpPr txBox="1"/>
          <p:nvPr/>
        </p:nvSpPr>
        <p:spPr>
          <a:xfrm>
            <a:off x="1695450" y="1569304"/>
            <a:ext cx="8667750" cy="954107"/>
          </a:xfrm>
          <a:prstGeom prst="rect">
            <a:avLst/>
          </a:prstGeom>
          <a:noFill/>
        </p:spPr>
        <p:txBody>
          <a:bodyPr wrap="square" rtlCol="0">
            <a:spAutoFit/>
          </a:bodyPr>
          <a:lstStyle/>
          <a:p>
            <a:pPr eaLnBrk="0" fontAlgn="base" hangingPunct="0">
              <a:spcBef>
                <a:spcPct val="0"/>
              </a:spcBef>
              <a:spcAft>
                <a:spcPct val="0"/>
              </a:spcAft>
            </a:pPr>
            <a:r>
              <a:rPr lang="en-US" sz="2800" b="1" dirty="0">
                <a:solidFill>
                  <a:prstClr val="white"/>
                </a:solidFill>
                <a:latin typeface="Arial" panose="020B0604020202020204" pitchFamily="34" charset="0"/>
              </a:rPr>
              <a:t>Design is about creating – </a:t>
            </a:r>
            <a:r>
              <a:rPr lang="en-US" sz="2800" b="1" u="sng" dirty="0">
                <a:solidFill>
                  <a:prstClr val="white"/>
                </a:solidFill>
                <a:latin typeface="Arial" panose="020B0604020202020204" pitchFamily="34" charset="0"/>
              </a:rPr>
              <a:t>form</a:t>
            </a:r>
            <a:r>
              <a:rPr lang="en-US" sz="2800" b="1" dirty="0">
                <a:solidFill>
                  <a:prstClr val="white"/>
                </a:solidFill>
                <a:latin typeface="Arial" panose="020B0604020202020204" pitchFamily="34" charset="0"/>
              </a:rPr>
              <a:t> and </a:t>
            </a:r>
            <a:r>
              <a:rPr lang="en-US" sz="2800" b="1" u="sng" dirty="0">
                <a:solidFill>
                  <a:prstClr val="white"/>
                </a:solidFill>
                <a:latin typeface="Arial" panose="020B0604020202020204" pitchFamily="34" charset="0"/>
              </a:rPr>
              <a:t>function</a:t>
            </a:r>
            <a:r>
              <a:rPr lang="en-US" sz="2800" b="1" dirty="0">
                <a:solidFill>
                  <a:prstClr val="white"/>
                </a:solidFill>
                <a:latin typeface="Arial" panose="020B0604020202020204" pitchFamily="34" charset="0"/>
              </a:rPr>
              <a:t>. </a:t>
            </a:r>
            <a:br>
              <a:rPr lang="en-US" sz="2800" b="1" dirty="0">
                <a:solidFill>
                  <a:prstClr val="white"/>
                </a:solidFill>
                <a:latin typeface="Arial" panose="020B0604020202020204" pitchFamily="34" charset="0"/>
              </a:rPr>
            </a:br>
            <a:r>
              <a:rPr lang="en-US" sz="2800" b="1" dirty="0">
                <a:solidFill>
                  <a:prstClr val="white"/>
                </a:solidFill>
                <a:latin typeface="Arial" panose="020B0604020202020204" pitchFamily="34" charset="0"/>
              </a:rPr>
              <a:t>It’s achieving </a:t>
            </a:r>
            <a:r>
              <a:rPr lang="en-US" sz="2800" b="1" u="sng" dirty="0">
                <a:solidFill>
                  <a:prstClr val="white"/>
                </a:solidFill>
                <a:latin typeface="Arial" panose="020B0604020202020204" pitchFamily="34" charset="0"/>
              </a:rPr>
              <a:t>objectives</a:t>
            </a:r>
            <a:r>
              <a:rPr lang="en-US" sz="2800" b="1" dirty="0">
                <a:solidFill>
                  <a:prstClr val="white"/>
                </a:solidFill>
                <a:latin typeface="Arial" panose="020B0604020202020204" pitchFamily="34" charset="0"/>
              </a:rPr>
              <a:t> within given </a:t>
            </a:r>
            <a:r>
              <a:rPr lang="en-US" sz="2800" b="1" u="sng" dirty="0">
                <a:solidFill>
                  <a:prstClr val="white"/>
                </a:solidFill>
                <a:latin typeface="Arial" panose="020B0604020202020204" pitchFamily="34" charset="0"/>
              </a:rPr>
              <a:t>constraints</a:t>
            </a:r>
            <a:endParaRPr lang="en-US" sz="2800" b="1" dirty="0">
              <a:solidFill>
                <a:prstClr val="white"/>
              </a:solidFill>
              <a:latin typeface="Arial" panose="020B0604020202020204" pitchFamily="34" charset="0"/>
            </a:endParaRPr>
          </a:p>
        </p:txBody>
      </p:sp>
      <p:pic>
        <p:nvPicPr>
          <p:cNvPr id="1029" name="Picture 5" descr="C:\Users\Linda\AppData\Local\Microsoft\Windows\Temporary Internet Files\Content.IE5\6AJU6G05\MP900382815[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7083"/>
          <a:stretch/>
        </p:blipFill>
        <p:spPr bwMode="auto">
          <a:xfrm>
            <a:off x="4091561" y="2819401"/>
            <a:ext cx="3035806" cy="158114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0"/>
          </p:nvPr>
        </p:nvSpPr>
        <p:spPr>
          <a:xfrm>
            <a:off x="7819931" y="6345655"/>
            <a:ext cx="2133600" cy="476250"/>
          </a:xfrm>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14</a:t>
            </a:fld>
            <a:endParaRPr lang="en-US" dirty="0">
              <a:solidFill>
                <a:prstClr val="white">
                  <a:tint val="75000"/>
                  <a:alpha val="60000"/>
                </a:prstClr>
              </a:solidFill>
            </a:endParaRPr>
          </a:p>
        </p:txBody>
      </p:sp>
    </p:spTree>
    <p:extLst>
      <p:ext uri="{BB962C8B-B14F-4D97-AF65-F5344CB8AC3E}">
        <p14:creationId xmlns:p14="http://schemas.microsoft.com/office/powerpoint/2010/main" val="8809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20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Engineering Design Process is an set of steps for creation and invention.</a:t>
            </a:r>
            <a:endParaRPr lang="en-US" dirty="0"/>
          </a:p>
        </p:txBody>
      </p:sp>
      <p:sp>
        <p:nvSpPr>
          <p:cNvPr id="4" name="Block Arc 3"/>
          <p:cNvSpPr/>
          <p:nvPr/>
        </p:nvSpPr>
        <p:spPr bwMode="auto">
          <a:xfrm>
            <a:off x="3657600" y="2209800"/>
            <a:ext cx="4953000" cy="4038600"/>
          </a:xfrm>
          <a:prstGeom prst="blockArc">
            <a:avLst>
              <a:gd name="adj1" fmla="val 10800000"/>
              <a:gd name="adj2" fmla="val 21319988"/>
              <a:gd name="adj3" fmla="val 14941"/>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4000">
              <a:solidFill>
                <a:prstClr val="white"/>
              </a:solidFill>
              <a:effectLst>
                <a:outerShdw blurRad="38100" dist="38100" dir="2700000" algn="tl">
                  <a:srgbClr val="000000">
                    <a:alpha val="43137"/>
                  </a:srgbClr>
                </a:outerShdw>
              </a:effectLst>
              <a:latin typeface="Tahoma" pitchFamily="34" charset="0"/>
            </a:endParaRPr>
          </a:p>
        </p:txBody>
      </p:sp>
      <p:sp>
        <p:nvSpPr>
          <p:cNvPr id="6" name="Block Arc 5"/>
          <p:cNvSpPr/>
          <p:nvPr/>
        </p:nvSpPr>
        <p:spPr bwMode="auto">
          <a:xfrm rot="10800000">
            <a:off x="3657601" y="1676401"/>
            <a:ext cx="4953000" cy="4343400"/>
          </a:xfrm>
          <a:prstGeom prst="blockArc">
            <a:avLst>
              <a:gd name="adj1" fmla="val 10800000"/>
              <a:gd name="adj2" fmla="val 21053301"/>
              <a:gd name="adj3" fmla="val 13213"/>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4000">
              <a:solidFill>
                <a:prstClr val="white"/>
              </a:solidFill>
              <a:effectLst>
                <a:outerShdw blurRad="38100" dist="38100" dir="2700000" algn="tl">
                  <a:srgbClr val="000000">
                    <a:alpha val="43137"/>
                  </a:srgbClr>
                </a:outerShdw>
              </a:effectLst>
              <a:latin typeface="Tahoma" pitchFamily="34" charset="0"/>
            </a:endParaRPr>
          </a:p>
        </p:txBody>
      </p:sp>
      <p:sp>
        <p:nvSpPr>
          <p:cNvPr id="8" name="Oval 7"/>
          <p:cNvSpPr/>
          <p:nvPr/>
        </p:nvSpPr>
        <p:spPr bwMode="auto">
          <a:xfrm>
            <a:off x="6572250" y="2328624"/>
            <a:ext cx="1524000" cy="990600"/>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dirty="0">
                <a:solidFill>
                  <a:prstClr val="white"/>
                </a:solidFill>
                <a:latin typeface="Tahoma" pitchFamily="34" charset="0"/>
              </a:rPr>
              <a:t>IMAGINE</a:t>
            </a:r>
            <a:endParaRPr lang="en-US" b="1" dirty="0">
              <a:solidFill>
                <a:prstClr val="white"/>
              </a:solidFill>
              <a:effectLst>
                <a:outerShdw blurRad="38100" dist="38100" dir="2700000" algn="tl">
                  <a:srgbClr val="000000">
                    <a:alpha val="43137"/>
                  </a:srgbClr>
                </a:outerShdw>
              </a:effectLst>
              <a:latin typeface="Tahoma" pitchFamily="34" charset="0"/>
            </a:endParaRPr>
          </a:p>
        </p:txBody>
      </p:sp>
      <p:sp>
        <p:nvSpPr>
          <p:cNvPr id="11" name="Oval 10"/>
          <p:cNvSpPr/>
          <p:nvPr/>
        </p:nvSpPr>
        <p:spPr bwMode="auto">
          <a:xfrm>
            <a:off x="4229100" y="2328624"/>
            <a:ext cx="1485900" cy="990600"/>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dirty="0">
                <a:solidFill>
                  <a:prstClr val="white"/>
                </a:solidFill>
                <a:latin typeface="Tahoma" pitchFamily="34" charset="0"/>
              </a:rPr>
              <a:t>ASK</a:t>
            </a:r>
            <a:endParaRPr lang="en-US" b="1" dirty="0">
              <a:solidFill>
                <a:prstClr val="white"/>
              </a:solidFill>
              <a:effectLst>
                <a:outerShdw blurRad="38100" dist="38100" dir="2700000" algn="tl">
                  <a:srgbClr val="000000">
                    <a:alpha val="43137"/>
                  </a:srgbClr>
                </a:outerShdw>
              </a:effectLst>
              <a:latin typeface="Tahoma" pitchFamily="34" charset="0"/>
            </a:endParaRPr>
          </a:p>
        </p:txBody>
      </p:sp>
      <p:sp>
        <p:nvSpPr>
          <p:cNvPr id="13" name="Oval 12"/>
          <p:cNvSpPr/>
          <p:nvPr/>
        </p:nvSpPr>
        <p:spPr bwMode="auto">
          <a:xfrm>
            <a:off x="7734300" y="3810000"/>
            <a:ext cx="1485900" cy="990600"/>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dirty="0">
                <a:solidFill>
                  <a:prstClr val="white"/>
                </a:solidFill>
                <a:effectLst>
                  <a:outerShdw blurRad="38100" dist="38100" dir="2700000" algn="tl">
                    <a:srgbClr val="000000">
                      <a:alpha val="43137"/>
                    </a:srgbClr>
                  </a:outerShdw>
                </a:effectLst>
                <a:latin typeface="Tahoma" pitchFamily="34" charset="0"/>
              </a:rPr>
              <a:t>PLAN</a:t>
            </a:r>
          </a:p>
        </p:txBody>
      </p:sp>
      <p:sp>
        <p:nvSpPr>
          <p:cNvPr id="14" name="Oval 13"/>
          <p:cNvSpPr/>
          <p:nvPr/>
        </p:nvSpPr>
        <p:spPr bwMode="auto">
          <a:xfrm>
            <a:off x="5657850" y="5257800"/>
            <a:ext cx="1485900" cy="990600"/>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dirty="0">
                <a:solidFill>
                  <a:prstClr val="white"/>
                </a:solidFill>
                <a:latin typeface="Tahoma" pitchFamily="34" charset="0"/>
              </a:rPr>
              <a:t>CREATE</a:t>
            </a:r>
            <a:endParaRPr lang="en-US" b="1" dirty="0">
              <a:solidFill>
                <a:prstClr val="white"/>
              </a:solidFill>
              <a:effectLst>
                <a:outerShdw blurRad="38100" dist="38100" dir="2700000" algn="tl">
                  <a:srgbClr val="000000">
                    <a:alpha val="43137"/>
                  </a:srgbClr>
                </a:outerShdw>
              </a:effectLst>
              <a:latin typeface="Tahoma" pitchFamily="34" charset="0"/>
            </a:endParaRPr>
          </a:p>
        </p:txBody>
      </p:sp>
      <p:sp>
        <p:nvSpPr>
          <p:cNvPr id="15" name="Oval 14"/>
          <p:cNvSpPr/>
          <p:nvPr/>
        </p:nvSpPr>
        <p:spPr bwMode="auto">
          <a:xfrm>
            <a:off x="3048000" y="3810000"/>
            <a:ext cx="1695450" cy="990600"/>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dirty="0">
                <a:solidFill>
                  <a:prstClr val="white"/>
                </a:solidFill>
                <a:latin typeface="Tahoma" pitchFamily="34" charset="0"/>
              </a:rPr>
              <a:t>IMPROVE</a:t>
            </a:r>
            <a:endParaRPr lang="en-US" b="1" dirty="0">
              <a:solidFill>
                <a:prstClr val="white"/>
              </a:solidFill>
              <a:effectLst>
                <a:outerShdw blurRad="38100" dist="38100" dir="2700000" algn="tl">
                  <a:srgbClr val="000000">
                    <a:alpha val="43137"/>
                  </a:srgbClr>
                </a:outerShdw>
              </a:effectLst>
              <a:latin typeface="Tahoma" pitchFamily="34" charset="0"/>
            </a:endParaRPr>
          </a:p>
        </p:txBody>
      </p:sp>
      <p:sp>
        <p:nvSpPr>
          <p:cNvPr id="17" name="Rounded Rectangle 16"/>
          <p:cNvSpPr/>
          <p:nvPr/>
        </p:nvSpPr>
        <p:spPr>
          <a:xfrm>
            <a:off x="5181600" y="3789461"/>
            <a:ext cx="1905000" cy="1139726"/>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wrap="square">
            <a:spAutoFit/>
          </a:bodyPr>
          <a:lstStyle/>
          <a:p>
            <a:pPr eaLnBrk="0" fontAlgn="base" hangingPunct="0">
              <a:spcBef>
                <a:spcPct val="0"/>
              </a:spcBef>
              <a:spcAft>
                <a:spcPct val="0"/>
              </a:spcAft>
            </a:pPr>
            <a:r>
              <a:rPr lang="en-US" sz="3200" b="1" dirty="0">
                <a:solidFill>
                  <a:prstClr val="white"/>
                </a:solidFill>
              </a:rPr>
              <a:t>The Goal</a:t>
            </a:r>
            <a:endParaRPr lang="en-US" sz="3200" b="1" dirty="0">
              <a:solidFill>
                <a:prstClr val="white"/>
              </a:solidFill>
            </a:endParaRPr>
          </a:p>
        </p:txBody>
      </p:sp>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3BD270FF-BA24-4173-905E-C5CCF885794E}" type="slidenum">
              <a:rPr lang="en-US" smtClean="0">
                <a:solidFill>
                  <a:prstClr val="white">
                    <a:tint val="75000"/>
                    <a:alpha val="60000"/>
                  </a:prstClr>
                </a:solidFill>
              </a:rPr>
              <a:pPr/>
              <a:t>15</a:t>
            </a:fld>
            <a:endParaRPr lang="en-US" dirty="0">
              <a:solidFill>
                <a:prstClr val="white">
                  <a:tint val="75000"/>
                  <a:alpha val="60000"/>
                </a:prstClr>
              </a:solidFill>
            </a:endParaRPr>
          </a:p>
        </p:txBody>
      </p:sp>
    </p:spTree>
    <p:extLst>
      <p:ext uri="{BB962C8B-B14F-4D97-AF65-F5344CB8AC3E}">
        <p14:creationId xmlns:p14="http://schemas.microsoft.com/office/powerpoint/2010/main" val="23442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76200"/>
            <a:ext cx="7391400" cy="1295400"/>
          </a:xfrm>
        </p:spPr>
        <p:txBody>
          <a:bodyPr>
            <a:normAutofit fontScale="90000"/>
          </a:bodyPr>
          <a:lstStyle/>
          <a:p>
            <a:r>
              <a:rPr lang="en-US" dirty="0" smtClean="0"/>
              <a:t>What is the Engineering Design Process </a:t>
            </a:r>
            <a:br>
              <a:rPr lang="en-US" dirty="0" smtClean="0"/>
            </a:br>
            <a:r>
              <a:rPr lang="en-US" sz="2700" dirty="0"/>
              <a:t>M</a:t>
            </a:r>
            <a:r>
              <a:rPr lang="en-US" sz="2700" dirty="0"/>
              <a:t>irrors standard steps in problem-solving</a:t>
            </a:r>
            <a:r>
              <a:rPr lang="en-US" dirty="0" smtClean="0"/>
              <a:t>.</a:t>
            </a:r>
            <a:endParaRPr lang="en-US" dirty="0"/>
          </a:p>
        </p:txBody>
      </p:sp>
      <p:sp>
        <p:nvSpPr>
          <p:cNvPr id="22" name="Freeform 21"/>
          <p:cNvSpPr/>
          <p:nvPr/>
        </p:nvSpPr>
        <p:spPr>
          <a:xfrm>
            <a:off x="2438400" y="1524000"/>
            <a:ext cx="5984748" cy="788098"/>
          </a:xfrm>
          <a:custGeom>
            <a:avLst/>
            <a:gdLst>
              <a:gd name="connsiteX0" fmla="*/ 0 w 5984748"/>
              <a:gd name="connsiteY0" fmla="*/ 78810 h 788098"/>
              <a:gd name="connsiteX1" fmla="*/ 78810 w 5984748"/>
              <a:gd name="connsiteY1" fmla="*/ 0 h 788098"/>
              <a:gd name="connsiteX2" fmla="*/ 5905938 w 5984748"/>
              <a:gd name="connsiteY2" fmla="*/ 0 h 788098"/>
              <a:gd name="connsiteX3" fmla="*/ 5984748 w 5984748"/>
              <a:gd name="connsiteY3" fmla="*/ 78810 h 788098"/>
              <a:gd name="connsiteX4" fmla="*/ 5984748 w 5984748"/>
              <a:gd name="connsiteY4" fmla="*/ 709288 h 788098"/>
              <a:gd name="connsiteX5" fmla="*/ 5905938 w 5984748"/>
              <a:gd name="connsiteY5" fmla="*/ 788098 h 788098"/>
              <a:gd name="connsiteX6" fmla="*/ 78810 w 5984748"/>
              <a:gd name="connsiteY6" fmla="*/ 788098 h 788098"/>
              <a:gd name="connsiteX7" fmla="*/ 0 w 5984748"/>
              <a:gd name="connsiteY7" fmla="*/ 709288 h 788098"/>
              <a:gd name="connsiteX8" fmla="*/ 0 w 5984748"/>
              <a:gd name="connsiteY8" fmla="*/ 78810 h 78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4748" h="788098">
                <a:moveTo>
                  <a:pt x="0" y="78810"/>
                </a:moveTo>
                <a:cubicBezTo>
                  <a:pt x="0" y="35284"/>
                  <a:pt x="35284" y="0"/>
                  <a:pt x="78810" y="0"/>
                </a:cubicBezTo>
                <a:lnTo>
                  <a:pt x="5905938" y="0"/>
                </a:lnTo>
                <a:cubicBezTo>
                  <a:pt x="5949464" y="0"/>
                  <a:pt x="5984748" y="35284"/>
                  <a:pt x="5984748" y="78810"/>
                </a:cubicBezTo>
                <a:lnTo>
                  <a:pt x="5984748" y="709288"/>
                </a:lnTo>
                <a:cubicBezTo>
                  <a:pt x="5984748" y="752814"/>
                  <a:pt x="5949464" y="788098"/>
                  <a:pt x="5905938" y="788098"/>
                </a:cubicBezTo>
                <a:lnTo>
                  <a:pt x="78810" y="788098"/>
                </a:lnTo>
                <a:cubicBezTo>
                  <a:pt x="35284" y="788098"/>
                  <a:pt x="0" y="752814"/>
                  <a:pt x="0" y="709288"/>
                </a:cubicBezTo>
                <a:lnTo>
                  <a:pt x="0" y="78810"/>
                </a:lnTo>
                <a:close/>
              </a:path>
            </a:pathLst>
          </a:cu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118333" tIns="118333" rIns="1014796" bIns="118333"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Problem Definition         (Analysis)</a:t>
            </a:r>
            <a:endParaRPr lang="en-US" sz="2500" b="1" dirty="0">
              <a:solidFill>
                <a:prstClr val="white"/>
              </a:solidFill>
            </a:endParaRPr>
          </a:p>
        </p:txBody>
      </p:sp>
      <p:grpSp>
        <p:nvGrpSpPr>
          <p:cNvPr id="35" name="Group 34"/>
          <p:cNvGrpSpPr/>
          <p:nvPr/>
        </p:nvGrpSpPr>
        <p:grpSpPr>
          <a:xfrm>
            <a:off x="2885313" y="2099750"/>
            <a:ext cx="5984748" cy="1109905"/>
            <a:chOff x="1361313" y="2099749"/>
            <a:chExt cx="5984748" cy="1109905"/>
          </a:xfrm>
        </p:grpSpPr>
        <p:sp>
          <p:nvSpPr>
            <p:cNvPr id="23" name="Freeform 22"/>
            <p:cNvSpPr/>
            <p:nvPr/>
          </p:nvSpPr>
          <p:spPr>
            <a:xfrm>
              <a:off x="1361313" y="2421556"/>
              <a:ext cx="5984748" cy="788098"/>
            </a:xfrm>
            <a:custGeom>
              <a:avLst/>
              <a:gdLst>
                <a:gd name="connsiteX0" fmla="*/ 0 w 5984748"/>
                <a:gd name="connsiteY0" fmla="*/ 78810 h 788098"/>
                <a:gd name="connsiteX1" fmla="*/ 78810 w 5984748"/>
                <a:gd name="connsiteY1" fmla="*/ 0 h 788098"/>
                <a:gd name="connsiteX2" fmla="*/ 5905938 w 5984748"/>
                <a:gd name="connsiteY2" fmla="*/ 0 h 788098"/>
                <a:gd name="connsiteX3" fmla="*/ 5984748 w 5984748"/>
                <a:gd name="connsiteY3" fmla="*/ 78810 h 788098"/>
                <a:gd name="connsiteX4" fmla="*/ 5984748 w 5984748"/>
                <a:gd name="connsiteY4" fmla="*/ 709288 h 788098"/>
                <a:gd name="connsiteX5" fmla="*/ 5905938 w 5984748"/>
                <a:gd name="connsiteY5" fmla="*/ 788098 h 788098"/>
                <a:gd name="connsiteX6" fmla="*/ 78810 w 5984748"/>
                <a:gd name="connsiteY6" fmla="*/ 788098 h 788098"/>
                <a:gd name="connsiteX7" fmla="*/ 0 w 5984748"/>
                <a:gd name="connsiteY7" fmla="*/ 709288 h 788098"/>
                <a:gd name="connsiteX8" fmla="*/ 0 w 5984748"/>
                <a:gd name="connsiteY8" fmla="*/ 78810 h 78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4748" h="788098">
                  <a:moveTo>
                    <a:pt x="0" y="78810"/>
                  </a:moveTo>
                  <a:cubicBezTo>
                    <a:pt x="0" y="35284"/>
                    <a:pt x="35284" y="0"/>
                    <a:pt x="78810" y="0"/>
                  </a:cubicBezTo>
                  <a:lnTo>
                    <a:pt x="5905938" y="0"/>
                  </a:lnTo>
                  <a:cubicBezTo>
                    <a:pt x="5949464" y="0"/>
                    <a:pt x="5984748" y="35284"/>
                    <a:pt x="5984748" y="78810"/>
                  </a:cubicBezTo>
                  <a:lnTo>
                    <a:pt x="5984748" y="709288"/>
                  </a:lnTo>
                  <a:cubicBezTo>
                    <a:pt x="5984748" y="752814"/>
                    <a:pt x="5949464" y="788098"/>
                    <a:pt x="5905938" y="788098"/>
                  </a:cubicBezTo>
                  <a:lnTo>
                    <a:pt x="78810" y="788098"/>
                  </a:lnTo>
                  <a:cubicBezTo>
                    <a:pt x="35284" y="788098"/>
                    <a:pt x="0" y="752814"/>
                    <a:pt x="0" y="709288"/>
                  </a:cubicBezTo>
                  <a:lnTo>
                    <a:pt x="0" y="78810"/>
                  </a:lnTo>
                  <a:close/>
                </a:path>
              </a:pathLst>
            </a:cu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118333" tIns="118333" rIns="1077511" bIns="118333"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Conceptual Design      (Synthesis)</a:t>
              </a:r>
              <a:endParaRPr lang="en-US" sz="2500" b="1" dirty="0">
                <a:solidFill>
                  <a:prstClr val="white"/>
                </a:solidFill>
              </a:endParaRPr>
            </a:p>
          </p:txBody>
        </p:sp>
        <p:sp>
          <p:nvSpPr>
            <p:cNvPr id="27" name="Freeform 26"/>
            <p:cNvSpPr/>
            <p:nvPr/>
          </p:nvSpPr>
          <p:spPr>
            <a:xfrm>
              <a:off x="6386883" y="2099749"/>
              <a:ext cx="512264" cy="512264"/>
            </a:xfrm>
            <a:custGeom>
              <a:avLst/>
              <a:gdLst>
                <a:gd name="connsiteX0" fmla="*/ 0 w 512264"/>
                <a:gd name="connsiteY0" fmla="*/ 281745 h 512264"/>
                <a:gd name="connsiteX1" fmla="*/ 115259 w 512264"/>
                <a:gd name="connsiteY1" fmla="*/ 281745 h 512264"/>
                <a:gd name="connsiteX2" fmla="*/ 115259 w 512264"/>
                <a:gd name="connsiteY2" fmla="*/ 0 h 512264"/>
                <a:gd name="connsiteX3" fmla="*/ 397005 w 512264"/>
                <a:gd name="connsiteY3" fmla="*/ 0 h 512264"/>
                <a:gd name="connsiteX4" fmla="*/ 397005 w 512264"/>
                <a:gd name="connsiteY4" fmla="*/ 281745 h 512264"/>
                <a:gd name="connsiteX5" fmla="*/ 512264 w 512264"/>
                <a:gd name="connsiteY5" fmla="*/ 281745 h 512264"/>
                <a:gd name="connsiteX6" fmla="*/ 256132 w 512264"/>
                <a:gd name="connsiteY6" fmla="*/ 512264 h 512264"/>
                <a:gd name="connsiteX7" fmla="*/ 0 w 512264"/>
                <a:gd name="connsiteY7" fmla="*/ 281745 h 51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264" h="512264">
                  <a:moveTo>
                    <a:pt x="0" y="281745"/>
                  </a:moveTo>
                  <a:lnTo>
                    <a:pt x="115259" y="281745"/>
                  </a:lnTo>
                  <a:lnTo>
                    <a:pt x="115259" y="0"/>
                  </a:lnTo>
                  <a:lnTo>
                    <a:pt x="397005" y="0"/>
                  </a:lnTo>
                  <a:lnTo>
                    <a:pt x="397005" y="281745"/>
                  </a:lnTo>
                  <a:lnTo>
                    <a:pt x="512264" y="281745"/>
                  </a:lnTo>
                  <a:lnTo>
                    <a:pt x="256132" y="512264"/>
                  </a:lnTo>
                  <a:lnTo>
                    <a:pt x="0" y="281745"/>
                  </a:lnTo>
                  <a:close/>
                </a:path>
              </a:pathLst>
            </a:cu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469" tIns="29210" rIns="144469" bIns="155995"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grpSp>
      <p:sp>
        <p:nvSpPr>
          <p:cNvPr id="7" name="Rounded Rectangle 4"/>
          <p:cNvSpPr/>
          <p:nvPr/>
        </p:nvSpPr>
        <p:spPr>
          <a:xfrm rot="16200000">
            <a:off x="-245713" y="3727688"/>
            <a:ext cx="4633325" cy="789099"/>
          </a:xfrm>
          <a:prstGeom prst="rect">
            <a:avLst/>
          </a:prstGeom>
        </p:spPr>
        <p:style>
          <a:lnRef idx="0">
            <a:schemeClr val="accent4"/>
          </a:lnRef>
          <a:fillRef idx="1003">
            <a:schemeClr val="dk2"/>
          </a:fillRef>
          <a:effectRef idx="3">
            <a:schemeClr val="accent4"/>
          </a:effectRef>
          <a:fontRef idx="minor">
            <a:schemeClr val="lt1"/>
          </a:fontRef>
        </p:style>
        <p:txBody>
          <a:bodyPr spcFirstLastPara="0" vert="horz" wrap="square" lIns="133350" tIns="133350" rIns="133350" bIns="133350" numCol="1" spcCol="1270" anchor="ctr" anchorCtr="0">
            <a:noAutofit/>
          </a:bodyPr>
          <a:lstStyle/>
          <a:p>
            <a:pPr algn="ctr" defTabSz="1555750" eaLnBrk="0" fontAlgn="base" hangingPunct="0">
              <a:lnSpc>
                <a:spcPct val="90000"/>
              </a:lnSpc>
              <a:spcBef>
                <a:spcPct val="0"/>
              </a:spcBef>
              <a:spcAft>
                <a:spcPct val="35000"/>
              </a:spcAft>
            </a:pPr>
            <a:r>
              <a:rPr lang="en-US" sz="3200" b="1" dirty="0">
                <a:solidFill>
                  <a:prstClr val="white"/>
                </a:solidFill>
              </a:rPr>
              <a:t>Documentation is crucial!</a:t>
            </a:r>
            <a:endParaRPr lang="en-US" sz="3200" b="1" dirty="0">
              <a:solidFill>
                <a:prstClr val="white"/>
              </a:solidFill>
            </a:endParaRPr>
          </a:p>
        </p:txBody>
      </p:sp>
      <p:sp>
        <p:nvSpPr>
          <p:cNvPr id="13" name="Down Arrow 4"/>
          <p:cNvSpPr/>
          <p:nvPr/>
        </p:nvSpPr>
        <p:spPr>
          <a:xfrm>
            <a:off x="9792659" y="5743594"/>
            <a:ext cx="281746" cy="385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sp>
        <p:nvSpPr>
          <p:cNvPr id="3" name="Slide Number Placeholder 2"/>
          <p:cNvSpPr>
            <a:spLocks noGrp="1"/>
          </p:cNvSpPr>
          <p:nvPr>
            <p:ph type="sldNum" sz="quarter" idx="10"/>
          </p:nvPr>
        </p:nvSpPr>
        <p:spPr/>
        <p:txBody>
          <a:bodyPr/>
          <a:lstStyle/>
          <a:p>
            <a:r>
              <a:rPr lang="en-US" dirty="0" smtClean="0">
                <a:solidFill>
                  <a:prstClr val="white">
                    <a:tint val="75000"/>
                    <a:alpha val="60000"/>
                  </a:prstClr>
                </a:solidFill>
              </a:rPr>
              <a:t> Page </a:t>
            </a:r>
            <a:fld id="{9C9EE5C7-0D81-4A54-9E6B-BF11DFE6BFE9}" type="slidenum">
              <a:rPr lang="en-US" smtClean="0">
                <a:solidFill>
                  <a:prstClr val="white">
                    <a:tint val="75000"/>
                    <a:alpha val="60000"/>
                  </a:prstClr>
                </a:solidFill>
              </a:rPr>
              <a:pPr/>
              <a:t>16</a:t>
            </a:fld>
            <a:endParaRPr lang="en-US" dirty="0">
              <a:solidFill>
                <a:prstClr val="white">
                  <a:tint val="75000"/>
                  <a:alpha val="60000"/>
                </a:prstClr>
              </a:solidFill>
            </a:endParaRPr>
          </a:p>
        </p:txBody>
      </p:sp>
      <p:grpSp>
        <p:nvGrpSpPr>
          <p:cNvPr id="36" name="Group 35"/>
          <p:cNvGrpSpPr/>
          <p:nvPr/>
        </p:nvGrpSpPr>
        <p:grpSpPr>
          <a:xfrm>
            <a:off x="3332226" y="2997307"/>
            <a:ext cx="5984748" cy="1109905"/>
            <a:chOff x="1808226" y="2997306"/>
            <a:chExt cx="5984748" cy="1109905"/>
          </a:xfrm>
        </p:grpSpPr>
        <p:sp>
          <p:nvSpPr>
            <p:cNvPr id="24" name="Freeform 23"/>
            <p:cNvSpPr/>
            <p:nvPr/>
          </p:nvSpPr>
          <p:spPr>
            <a:xfrm>
              <a:off x="1808226" y="3319113"/>
              <a:ext cx="5984748" cy="788098"/>
            </a:xfrm>
            <a:custGeom>
              <a:avLst/>
              <a:gdLst>
                <a:gd name="connsiteX0" fmla="*/ 0 w 5984748"/>
                <a:gd name="connsiteY0" fmla="*/ 78810 h 788098"/>
                <a:gd name="connsiteX1" fmla="*/ 78810 w 5984748"/>
                <a:gd name="connsiteY1" fmla="*/ 0 h 788098"/>
                <a:gd name="connsiteX2" fmla="*/ 5905938 w 5984748"/>
                <a:gd name="connsiteY2" fmla="*/ 0 h 788098"/>
                <a:gd name="connsiteX3" fmla="*/ 5984748 w 5984748"/>
                <a:gd name="connsiteY3" fmla="*/ 78810 h 788098"/>
                <a:gd name="connsiteX4" fmla="*/ 5984748 w 5984748"/>
                <a:gd name="connsiteY4" fmla="*/ 709288 h 788098"/>
                <a:gd name="connsiteX5" fmla="*/ 5905938 w 5984748"/>
                <a:gd name="connsiteY5" fmla="*/ 788098 h 788098"/>
                <a:gd name="connsiteX6" fmla="*/ 78810 w 5984748"/>
                <a:gd name="connsiteY6" fmla="*/ 788098 h 788098"/>
                <a:gd name="connsiteX7" fmla="*/ 0 w 5984748"/>
                <a:gd name="connsiteY7" fmla="*/ 709288 h 788098"/>
                <a:gd name="connsiteX8" fmla="*/ 0 w 5984748"/>
                <a:gd name="connsiteY8" fmla="*/ 78810 h 78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4748" h="788098">
                  <a:moveTo>
                    <a:pt x="0" y="78810"/>
                  </a:moveTo>
                  <a:cubicBezTo>
                    <a:pt x="0" y="35284"/>
                    <a:pt x="35284" y="0"/>
                    <a:pt x="78810" y="0"/>
                  </a:cubicBezTo>
                  <a:lnTo>
                    <a:pt x="5905938" y="0"/>
                  </a:lnTo>
                  <a:cubicBezTo>
                    <a:pt x="5949464" y="0"/>
                    <a:pt x="5984748" y="35284"/>
                    <a:pt x="5984748" y="78810"/>
                  </a:cubicBezTo>
                  <a:lnTo>
                    <a:pt x="5984748" y="709288"/>
                  </a:lnTo>
                  <a:cubicBezTo>
                    <a:pt x="5984748" y="752814"/>
                    <a:pt x="5949464" y="788098"/>
                    <a:pt x="5905938" y="788098"/>
                  </a:cubicBezTo>
                  <a:lnTo>
                    <a:pt x="78810" y="788098"/>
                  </a:lnTo>
                  <a:cubicBezTo>
                    <a:pt x="35284" y="788098"/>
                    <a:pt x="0" y="752814"/>
                    <a:pt x="0" y="709288"/>
                  </a:cubicBezTo>
                  <a:lnTo>
                    <a:pt x="0" y="78810"/>
                  </a:lnTo>
                  <a:close/>
                </a:path>
              </a:pathLst>
            </a:cu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118333" tIns="118333" rIns="1077511" bIns="118333"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Preliminary Design    (Evaluation)</a:t>
              </a:r>
              <a:endParaRPr lang="en-US" sz="2500" b="1" dirty="0">
                <a:solidFill>
                  <a:prstClr val="white"/>
                </a:solidFill>
              </a:endParaRPr>
            </a:p>
          </p:txBody>
        </p:sp>
        <p:sp>
          <p:nvSpPr>
            <p:cNvPr id="28" name="Freeform 27"/>
            <p:cNvSpPr/>
            <p:nvPr/>
          </p:nvSpPr>
          <p:spPr>
            <a:xfrm>
              <a:off x="6833796" y="2997306"/>
              <a:ext cx="512264" cy="512264"/>
            </a:xfrm>
            <a:custGeom>
              <a:avLst/>
              <a:gdLst>
                <a:gd name="connsiteX0" fmla="*/ 0 w 512264"/>
                <a:gd name="connsiteY0" fmla="*/ 281745 h 512264"/>
                <a:gd name="connsiteX1" fmla="*/ 115259 w 512264"/>
                <a:gd name="connsiteY1" fmla="*/ 281745 h 512264"/>
                <a:gd name="connsiteX2" fmla="*/ 115259 w 512264"/>
                <a:gd name="connsiteY2" fmla="*/ 0 h 512264"/>
                <a:gd name="connsiteX3" fmla="*/ 397005 w 512264"/>
                <a:gd name="connsiteY3" fmla="*/ 0 h 512264"/>
                <a:gd name="connsiteX4" fmla="*/ 397005 w 512264"/>
                <a:gd name="connsiteY4" fmla="*/ 281745 h 512264"/>
                <a:gd name="connsiteX5" fmla="*/ 512264 w 512264"/>
                <a:gd name="connsiteY5" fmla="*/ 281745 h 512264"/>
                <a:gd name="connsiteX6" fmla="*/ 256132 w 512264"/>
                <a:gd name="connsiteY6" fmla="*/ 512264 h 512264"/>
                <a:gd name="connsiteX7" fmla="*/ 0 w 512264"/>
                <a:gd name="connsiteY7" fmla="*/ 281745 h 51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264" h="512264">
                  <a:moveTo>
                    <a:pt x="0" y="281745"/>
                  </a:moveTo>
                  <a:lnTo>
                    <a:pt x="115259" y="281745"/>
                  </a:lnTo>
                  <a:lnTo>
                    <a:pt x="115259" y="0"/>
                  </a:lnTo>
                  <a:lnTo>
                    <a:pt x="397005" y="0"/>
                  </a:lnTo>
                  <a:lnTo>
                    <a:pt x="397005" y="281745"/>
                  </a:lnTo>
                  <a:lnTo>
                    <a:pt x="512264" y="281745"/>
                  </a:lnTo>
                  <a:lnTo>
                    <a:pt x="256132" y="512264"/>
                  </a:lnTo>
                  <a:lnTo>
                    <a:pt x="0" y="281745"/>
                  </a:lnTo>
                  <a:close/>
                </a:path>
              </a:pathLst>
            </a:cu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469" tIns="29210" rIns="144469" bIns="155995"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grpSp>
      <p:grpSp>
        <p:nvGrpSpPr>
          <p:cNvPr id="37" name="Group 36"/>
          <p:cNvGrpSpPr/>
          <p:nvPr/>
        </p:nvGrpSpPr>
        <p:grpSpPr>
          <a:xfrm>
            <a:off x="3779139" y="3881729"/>
            <a:ext cx="5984748" cy="1123039"/>
            <a:chOff x="2255139" y="3881728"/>
            <a:chExt cx="5984748" cy="1123039"/>
          </a:xfrm>
        </p:grpSpPr>
        <p:sp>
          <p:nvSpPr>
            <p:cNvPr id="25" name="Freeform 24"/>
            <p:cNvSpPr/>
            <p:nvPr/>
          </p:nvSpPr>
          <p:spPr>
            <a:xfrm>
              <a:off x="2255139" y="4216669"/>
              <a:ext cx="5984748" cy="788098"/>
            </a:xfrm>
            <a:custGeom>
              <a:avLst/>
              <a:gdLst>
                <a:gd name="connsiteX0" fmla="*/ 0 w 5984748"/>
                <a:gd name="connsiteY0" fmla="*/ 78810 h 788098"/>
                <a:gd name="connsiteX1" fmla="*/ 78810 w 5984748"/>
                <a:gd name="connsiteY1" fmla="*/ 0 h 788098"/>
                <a:gd name="connsiteX2" fmla="*/ 5905938 w 5984748"/>
                <a:gd name="connsiteY2" fmla="*/ 0 h 788098"/>
                <a:gd name="connsiteX3" fmla="*/ 5984748 w 5984748"/>
                <a:gd name="connsiteY3" fmla="*/ 78810 h 788098"/>
                <a:gd name="connsiteX4" fmla="*/ 5984748 w 5984748"/>
                <a:gd name="connsiteY4" fmla="*/ 709288 h 788098"/>
                <a:gd name="connsiteX5" fmla="*/ 5905938 w 5984748"/>
                <a:gd name="connsiteY5" fmla="*/ 788098 h 788098"/>
                <a:gd name="connsiteX6" fmla="*/ 78810 w 5984748"/>
                <a:gd name="connsiteY6" fmla="*/ 788098 h 788098"/>
                <a:gd name="connsiteX7" fmla="*/ 0 w 5984748"/>
                <a:gd name="connsiteY7" fmla="*/ 709288 h 788098"/>
                <a:gd name="connsiteX8" fmla="*/ 0 w 5984748"/>
                <a:gd name="connsiteY8" fmla="*/ 78810 h 78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4748" h="788098">
                  <a:moveTo>
                    <a:pt x="0" y="78810"/>
                  </a:moveTo>
                  <a:cubicBezTo>
                    <a:pt x="0" y="35284"/>
                    <a:pt x="35284" y="0"/>
                    <a:pt x="78810" y="0"/>
                  </a:cubicBezTo>
                  <a:lnTo>
                    <a:pt x="5905938" y="0"/>
                  </a:lnTo>
                  <a:cubicBezTo>
                    <a:pt x="5949464" y="0"/>
                    <a:pt x="5984748" y="35284"/>
                    <a:pt x="5984748" y="78810"/>
                  </a:cubicBezTo>
                  <a:lnTo>
                    <a:pt x="5984748" y="709288"/>
                  </a:lnTo>
                  <a:cubicBezTo>
                    <a:pt x="5984748" y="752814"/>
                    <a:pt x="5949464" y="788098"/>
                    <a:pt x="5905938" y="788098"/>
                  </a:cubicBezTo>
                  <a:lnTo>
                    <a:pt x="78810" y="788098"/>
                  </a:lnTo>
                  <a:cubicBezTo>
                    <a:pt x="35284" y="788098"/>
                    <a:pt x="0" y="752814"/>
                    <a:pt x="0" y="709288"/>
                  </a:cubicBezTo>
                  <a:lnTo>
                    <a:pt x="0" y="78810"/>
                  </a:lnTo>
                  <a:close/>
                </a:path>
              </a:pathLst>
            </a:cu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118333" tIns="118333" rIns="1077511" bIns="118333"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Design Decision       (Decision </a:t>
              </a:r>
              <a:r>
                <a:rPr lang="en-US" sz="2500" b="1" dirty="0">
                  <a:solidFill>
                    <a:prstClr val="white"/>
                  </a:solidFill>
                  <a:sym typeface="Wingdings" pitchFamily="2" charset="2"/>
                </a:rPr>
                <a:t>)</a:t>
              </a:r>
              <a:endParaRPr lang="en-US" sz="2500" b="1" dirty="0">
                <a:solidFill>
                  <a:prstClr val="white"/>
                </a:solidFill>
              </a:endParaRPr>
            </a:p>
          </p:txBody>
        </p:sp>
        <p:sp>
          <p:nvSpPr>
            <p:cNvPr id="29" name="Freeform 28"/>
            <p:cNvSpPr/>
            <p:nvPr/>
          </p:nvSpPr>
          <p:spPr>
            <a:xfrm>
              <a:off x="7280709" y="3881728"/>
              <a:ext cx="512264" cy="512264"/>
            </a:xfrm>
            <a:custGeom>
              <a:avLst/>
              <a:gdLst>
                <a:gd name="connsiteX0" fmla="*/ 0 w 512264"/>
                <a:gd name="connsiteY0" fmla="*/ 281745 h 512264"/>
                <a:gd name="connsiteX1" fmla="*/ 115259 w 512264"/>
                <a:gd name="connsiteY1" fmla="*/ 281745 h 512264"/>
                <a:gd name="connsiteX2" fmla="*/ 115259 w 512264"/>
                <a:gd name="connsiteY2" fmla="*/ 0 h 512264"/>
                <a:gd name="connsiteX3" fmla="*/ 397005 w 512264"/>
                <a:gd name="connsiteY3" fmla="*/ 0 h 512264"/>
                <a:gd name="connsiteX4" fmla="*/ 397005 w 512264"/>
                <a:gd name="connsiteY4" fmla="*/ 281745 h 512264"/>
                <a:gd name="connsiteX5" fmla="*/ 512264 w 512264"/>
                <a:gd name="connsiteY5" fmla="*/ 281745 h 512264"/>
                <a:gd name="connsiteX6" fmla="*/ 256132 w 512264"/>
                <a:gd name="connsiteY6" fmla="*/ 512264 h 512264"/>
                <a:gd name="connsiteX7" fmla="*/ 0 w 512264"/>
                <a:gd name="connsiteY7" fmla="*/ 281745 h 51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264" h="512264">
                  <a:moveTo>
                    <a:pt x="0" y="281745"/>
                  </a:moveTo>
                  <a:lnTo>
                    <a:pt x="115259" y="281745"/>
                  </a:lnTo>
                  <a:lnTo>
                    <a:pt x="115259" y="0"/>
                  </a:lnTo>
                  <a:lnTo>
                    <a:pt x="397005" y="0"/>
                  </a:lnTo>
                  <a:lnTo>
                    <a:pt x="397005" y="281745"/>
                  </a:lnTo>
                  <a:lnTo>
                    <a:pt x="512264" y="281745"/>
                  </a:lnTo>
                  <a:lnTo>
                    <a:pt x="256132" y="512264"/>
                  </a:lnTo>
                  <a:lnTo>
                    <a:pt x="0" y="281745"/>
                  </a:lnTo>
                  <a:close/>
                </a:path>
              </a:pathLst>
            </a:cu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469" tIns="29210" rIns="144469" bIns="155995"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grpSp>
      <p:grpSp>
        <p:nvGrpSpPr>
          <p:cNvPr id="38" name="Group 37"/>
          <p:cNvGrpSpPr/>
          <p:nvPr/>
        </p:nvGrpSpPr>
        <p:grpSpPr>
          <a:xfrm>
            <a:off x="4226052" y="4788042"/>
            <a:ext cx="5984748" cy="1114283"/>
            <a:chOff x="2702052" y="4788041"/>
            <a:chExt cx="5984748" cy="1114283"/>
          </a:xfrm>
        </p:grpSpPr>
        <p:sp>
          <p:nvSpPr>
            <p:cNvPr id="26" name="Freeform 25"/>
            <p:cNvSpPr/>
            <p:nvPr/>
          </p:nvSpPr>
          <p:spPr>
            <a:xfrm>
              <a:off x="2702052" y="5114226"/>
              <a:ext cx="5984748" cy="788098"/>
            </a:xfrm>
            <a:custGeom>
              <a:avLst/>
              <a:gdLst>
                <a:gd name="connsiteX0" fmla="*/ 0 w 5984748"/>
                <a:gd name="connsiteY0" fmla="*/ 78810 h 788098"/>
                <a:gd name="connsiteX1" fmla="*/ 78810 w 5984748"/>
                <a:gd name="connsiteY1" fmla="*/ 0 h 788098"/>
                <a:gd name="connsiteX2" fmla="*/ 5905938 w 5984748"/>
                <a:gd name="connsiteY2" fmla="*/ 0 h 788098"/>
                <a:gd name="connsiteX3" fmla="*/ 5984748 w 5984748"/>
                <a:gd name="connsiteY3" fmla="*/ 78810 h 788098"/>
                <a:gd name="connsiteX4" fmla="*/ 5984748 w 5984748"/>
                <a:gd name="connsiteY4" fmla="*/ 709288 h 788098"/>
                <a:gd name="connsiteX5" fmla="*/ 5905938 w 5984748"/>
                <a:gd name="connsiteY5" fmla="*/ 788098 h 788098"/>
                <a:gd name="connsiteX6" fmla="*/ 78810 w 5984748"/>
                <a:gd name="connsiteY6" fmla="*/ 788098 h 788098"/>
                <a:gd name="connsiteX7" fmla="*/ 0 w 5984748"/>
                <a:gd name="connsiteY7" fmla="*/ 709288 h 788098"/>
                <a:gd name="connsiteX8" fmla="*/ 0 w 5984748"/>
                <a:gd name="connsiteY8" fmla="*/ 78810 h 78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4748" h="788098">
                  <a:moveTo>
                    <a:pt x="0" y="78810"/>
                  </a:moveTo>
                  <a:cubicBezTo>
                    <a:pt x="0" y="35284"/>
                    <a:pt x="35284" y="0"/>
                    <a:pt x="78810" y="0"/>
                  </a:cubicBezTo>
                  <a:lnTo>
                    <a:pt x="5905938" y="0"/>
                  </a:lnTo>
                  <a:cubicBezTo>
                    <a:pt x="5949464" y="0"/>
                    <a:pt x="5984748" y="35284"/>
                    <a:pt x="5984748" y="78810"/>
                  </a:cubicBezTo>
                  <a:lnTo>
                    <a:pt x="5984748" y="709288"/>
                  </a:lnTo>
                  <a:cubicBezTo>
                    <a:pt x="5984748" y="752814"/>
                    <a:pt x="5949464" y="788098"/>
                    <a:pt x="5905938" y="788098"/>
                  </a:cubicBezTo>
                  <a:lnTo>
                    <a:pt x="78810" y="788098"/>
                  </a:lnTo>
                  <a:cubicBezTo>
                    <a:pt x="35284" y="788098"/>
                    <a:pt x="0" y="752814"/>
                    <a:pt x="0" y="709288"/>
                  </a:cubicBezTo>
                  <a:lnTo>
                    <a:pt x="0" y="78810"/>
                  </a:lnTo>
                  <a:close/>
                </a:path>
              </a:pathLst>
            </a:cu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118333" tIns="118333" rIns="1077511" bIns="118333"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Detailed Design      (Action)</a:t>
              </a:r>
              <a:endParaRPr lang="en-US" sz="2500" b="1" dirty="0">
                <a:solidFill>
                  <a:prstClr val="white"/>
                </a:solidFill>
              </a:endParaRPr>
            </a:p>
          </p:txBody>
        </p:sp>
        <p:sp>
          <p:nvSpPr>
            <p:cNvPr id="30" name="Freeform 29"/>
            <p:cNvSpPr/>
            <p:nvPr/>
          </p:nvSpPr>
          <p:spPr>
            <a:xfrm>
              <a:off x="7727622" y="4788041"/>
              <a:ext cx="512264" cy="512264"/>
            </a:xfrm>
            <a:custGeom>
              <a:avLst/>
              <a:gdLst>
                <a:gd name="connsiteX0" fmla="*/ 0 w 512264"/>
                <a:gd name="connsiteY0" fmla="*/ 281745 h 512264"/>
                <a:gd name="connsiteX1" fmla="*/ 115259 w 512264"/>
                <a:gd name="connsiteY1" fmla="*/ 281745 h 512264"/>
                <a:gd name="connsiteX2" fmla="*/ 115259 w 512264"/>
                <a:gd name="connsiteY2" fmla="*/ 0 h 512264"/>
                <a:gd name="connsiteX3" fmla="*/ 397005 w 512264"/>
                <a:gd name="connsiteY3" fmla="*/ 0 h 512264"/>
                <a:gd name="connsiteX4" fmla="*/ 397005 w 512264"/>
                <a:gd name="connsiteY4" fmla="*/ 281745 h 512264"/>
                <a:gd name="connsiteX5" fmla="*/ 512264 w 512264"/>
                <a:gd name="connsiteY5" fmla="*/ 281745 h 512264"/>
                <a:gd name="connsiteX6" fmla="*/ 256132 w 512264"/>
                <a:gd name="connsiteY6" fmla="*/ 512264 h 512264"/>
                <a:gd name="connsiteX7" fmla="*/ 0 w 512264"/>
                <a:gd name="connsiteY7" fmla="*/ 281745 h 51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264" h="512264">
                  <a:moveTo>
                    <a:pt x="0" y="281745"/>
                  </a:moveTo>
                  <a:lnTo>
                    <a:pt x="115259" y="281745"/>
                  </a:lnTo>
                  <a:lnTo>
                    <a:pt x="115259" y="0"/>
                  </a:lnTo>
                  <a:lnTo>
                    <a:pt x="397005" y="0"/>
                  </a:lnTo>
                  <a:lnTo>
                    <a:pt x="397005" y="281745"/>
                  </a:lnTo>
                  <a:lnTo>
                    <a:pt x="512264" y="281745"/>
                  </a:lnTo>
                  <a:lnTo>
                    <a:pt x="256132" y="512264"/>
                  </a:lnTo>
                  <a:lnTo>
                    <a:pt x="0" y="281745"/>
                  </a:lnTo>
                  <a:close/>
                </a:path>
              </a:pathLst>
            </a:cu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469" tIns="29210" rIns="144469" bIns="155995"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grpSp>
      <p:grpSp>
        <p:nvGrpSpPr>
          <p:cNvPr id="40" name="Group 39"/>
          <p:cNvGrpSpPr/>
          <p:nvPr/>
        </p:nvGrpSpPr>
        <p:grpSpPr>
          <a:xfrm>
            <a:off x="4683252" y="5743594"/>
            <a:ext cx="5984748" cy="1021147"/>
            <a:chOff x="3159252" y="5743593"/>
            <a:chExt cx="5984748" cy="1021147"/>
          </a:xfrm>
        </p:grpSpPr>
        <p:sp>
          <p:nvSpPr>
            <p:cNvPr id="9" name="Rounded Rectangle 8"/>
            <p:cNvSpPr/>
            <p:nvPr/>
          </p:nvSpPr>
          <p:spPr>
            <a:xfrm>
              <a:off x="3159252" y="5999725"/>
              <a:ext cx="5984748" cy="765015"/>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10" name="Rounded Rectangle 4"/>
            <p:cNvSpPr/>
            <p:nvPr/>
          </p:nvSpPr>
          <p:spPr>
            <a:xfrm>
              <a:off x="3182334" y="6022132"/>
              <a:ext cx="5656866" cy="7202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Production, Integration &amp; </a:t>
              </a:r>
              <a:r>
                <a:rPr lang="en-US" sz="2500" b="1" dirty="0">
                  <a:solidFill>
                    <a:prstClr val="white"/>
                  </a:solidFill>
                </a:rPr>
                <a:t>Test          </a:t>
              </a:r>
              <a:r>
                <a:rPr lang="en-US" sz="2500" b="1" dirty="0">
                  <a:solidFill>
                    <a:prstClr val="white"/>
                  </a:solidFill>
                </a:rPr>
                <a:t>(Build &amp; Verify) </a:t>
              </a:r>
            </a:p>
          </p:txBody>
        </p:sp>
        <p:sp>
          <p:nvSpPr>
            <p:cNvPr id="12" name="Down Arrow 11"/>
            <p:cNvSpPr/>
            <p:nvPr/>
          </p:nvSpPr>
          <p:spPr>
            <a:xfrm>
              <a:off x="8153400" y="5743593"/>
              <a:ext cx="512264" cy="512264"/>
            </a:xfrm>
            <a:prstGeom prst="downArrow">
              <a:avLst>
                <a:gd name="adj1" fmla="val 55000"/>
                <a:gd name="adj2" fmla="val 45000"/>
              </a:avLst>
            </a:pr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332860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334001" y="3429000"/>
            <a:ext cx="5209889" cy="19050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9" name="Rounded Rectangle 4"/>
          <p:cNvSpPr/>
          <p:nvPr/>
        </p:nvSpPr>
        <p:spPr>
          <a:xfrm>
            <a:off x="5362290" y="3276601"/>
            <a:ext cx="5181600" cy="2227971"/>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spcBef>
                <a:spcPct val="0"/>
              </a:spcBef>
              <a:buFont typeface="Arial" pitchFamily="34" charset="0"/>
              <a:buChar char="•"/>
            </a:pPr>
            <a:r>
              <a:rPr lang="en-US" sz="2400" b="1" dirty="0">
                <a:solidFill>
                  <a:prstClr val="white"/>
                </a:solidFill>
              </a:rPr>
              <a:t>c</a:t>
            </a:r>
            <a:r>
              <a:rPr lang="en-US" sz="2400" b="1" dirty="0">
                <a:solidFill>
                  <a:prstClr val="white"/>
                </a:solidFill>
              </a:rPr>
              <a:t>rucial record of the process</a:t>
            </a:r>
          </a:p>
          <a:p>
            <a:pPr marL="173038" indent="-173038" defTabSz="1555750" eaLnBrk="0" fontAlgn="base" hangingPunct="0">
              <a:spcBef>
                <a:spcPct val="0"/>
              </a:spcBef>
              <a:buFont typeface="Arial" pitchFamily="34" charset="0"/>
              <a:buChar char="•"/>
            </a:pPr>
            <a:r>
              <a:rPr lang="en-US" sz="2400" b="1" dirty="0">
                <a:solidFill>
                  <a:prstClr val="white"/>
                </a:solidFill>
              </a:rPr>
              <a:t>e</a:t>
            </a:r>
            <a:r>
              <a:rPr lang="en-US" sz="2400" b="1" dirty="0">
                <a:solidFill>
                  <a:prstClr val="white"/>
                </a:solidFill>
              </a:rPr>
              <a:t>nhances communication between groups </a:t>
            </a:r>
          </a:p>
          <a:p>
            <a:pPr marL="173038" indent="-173038" defTabSz="1555750" eaLnBrk="0" fontAlgn="base" hangingPunct="0">
              <a:spcBef>
                <a:spcPct val="0"/>
              </a:spcBef>
              <a:buFont typeface="Arial" pitchFamily="34" charset="0"/>
              <a:buChar char="•"/>
            </a:pPr>
            <a:r>
              <a:rPr lang="en-US" sz="2400" b="1" dirty="0">
                <a:solidFill>
                  <a:prstClr val="white"/>
                </a:solidFill>
              </a:rPr>
              <a:t>e</a:t>
            </a:r>
            <a:r>
              <a:rPr lang="en-US" sz="2400" b="1" dirty="0">
                <a:solidFill>
                  <a:prstClr val="white"/>
                </a:solidFill>
              </a:rPr>
              <a:t>ssential to bring new people up to speed</a:t>
            </a:r>
            <a:endParaRPr lang="en-US" sz="2400" b="1" dirty="0">
              <a:solidFill>
                <a:prstClr val="white"/>
              </a:solidFill>
            </a:endParaRPr>
          </a:p>
        </p:txBody>
      </p:sp>
      <p:sp>
        <p:nvSpPr>
          <p:cNvPr id="21" name="Rounded Rectangle 20"/>
          <p:cNvSpPr/>
          <p:nvPr/>
        </p:nvSpPr>
        <p:spPr>
          <a:xfrm>
            <a:off x="5334001" y="5334000"/>
            <a:ext cx="5209889" cy="11430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22" name="Rounded Rectangle 4"/>
          <p:cNvSpPr/>
          <p:nvPr/>
        </p:nvSpPr>
        <p:spPr>
          <a:xfrm>
            <a:off x="5353622" y="5334001"/>
            <a:ext cx="5238178" cy="1143000"/>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spcBef>
                <a:spcPct val="0"/>
              </a:spcBef>
              <a:buFont typeface="Arial" pitchFamily="34" charset="0"/>
              <a:buChar char="•"/>
            </a:pPr>
            <a:r>
              <a:rPr lang="en-US" sz="2400" b="1" dirty="0">
                <a:solidFill>
                  <a:prstClr val="white"/>
                </a:solidFill>
              </a:rPr>
              <a:t>u</a:t>
            </a:r>
            <a:r>
              <a:rPr lang="en-US" sz="2400" b="1" dirty="0">
                <a:solidFill>
                  <a:prstClr val="white"/>
                </a:solidFill>
              </a:rPr>
              <a:t>se to continually verify compliance </a:t>
            </a:r>
          </a:p>
          <a:p>
            <a:pPr marL="173038" indent="-173038" defTabSz="1555750" eaLnBrk="0" fontAlgn="base" hangingPunct="0">
              <a:spcBef>
                <a:spcPct val="0"/>
              </a:spcBef>
              <a:buFont typeface="Arial" pitchFamily="34" charset="0"/>
              <a:buChar char="•"/>
            </a:pPr>
            <a:r>
              <a:rPr lang="en-US" sz="2400" b="1" dirty="0">
                <a:solidFill>
                  <a:prstClr val="white"/>
                </a:solidFill>
              </a:rPr>
              <a:t>establish test plan against requirements early in process</a:t>
            </a:r>
            <a:endParaRPr lang="en-US" sz="2400" b="1" dirty="0">
              <a:solidFill>
                <a:prstClr val="white"/>
              </a:solidFill>
            </a:endParaRPr>
          </a:p>
        </p:txBody>
      </p:sp>
      <p:sp>
        <p:nvSpPr>
          <p:cNvPr id="2" name="Title 1"/>
          <p:cNvSpPr>
            <a:spLocks noGrp="1"/>
          </p:cNvSpPr>
          <p:nvPr>
            <p:ph type="title"/>
          </p:nvPr>
        </p:nvSpPr>
        <p:spPr>
          <a:xfrm>
            <a:off x="1848742" y="164876"/>
            <a:ext cx="7055380" cy="1187868"/>
          </a:xfrm>
        </p:spPr>
        <p:txBody>
          <a:bodyPr>
            <a:normAutofit fontScale="90000"/>
          </a:bodyPr>
          <a:lstStyle/>
          <a:p>
            <a:r>
              <a:rPr lang="en-US" dirty="0" smtClean="0"/>
              <a:t>Use Project Engineering Notebook to manage the process steps</a:t>
            </a:r>
            <a:endParaRPr lang="en-US" dirty="0"/>
          </a:p>
        </p:txBody>
      </p:sp>
      <p:grpSp>
        <p:nvGrpSpPr>
          <p:cNvPr id="5" name="Group 5"/>
          <p:cNvGrpSpPr/>
          <p:nvPr/>
        </p:nvGrpSpPr>
        <p:grpSpPr>
          <a:xfrm>
            <a:off x="1752601" y="1479046"/>
            <a:ext cx="3602581" cy="985452"/>
            <a:chOff x="0" y="-197354"/>
            <a:chExt cx="5984748" cy="985452"/>
          </a:xfrm>
        </p:grpSpPr>
        <p:sp>
          <p:nvSpPr>
            <p:cNvPr id="7" name="Rounded Rectangle 6"/>
            <p:cNvSpPr/>
            <p:nvPr/>
          </p:nvSpPr>
          <p:spPr>
            <a:xfrm>
              <a:off x="0" y="-197354"/>
              <a:ext cx="5984748" cy="985452"/>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8" name="Rounded Rectangle 4"/>
            <p:cNvSpPr/>
            <p:nvPr/>
          </p:nvSpPr>
          <p:spPr>
            <a:xfrm>
              <a:off x="23083" y="-197354"/>
              <a:ext cx="5961665" cy="962369"/>
            </a:xfrm>
            <a:prstGeom prst="rect">
              <a:avLst/>
            </a:prstGeom>
            <a:noFill/>
          </p:spPr>
          <p:style>
            <a:lnRef idx="0">
              <a:schemeClr val="accent1"/>
            </a:lnRef>
            <a:fillRef idx="3">
              <a:schemeClr val="accent1"/>
            </a:fillRef>
            <a:effectRef idx="3">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Documentation</a:t>
              </a:r>
              <a:endParaRPr lang="en-US" sz="3200" b="1" dirty="0">
                <a:solidFill>
                  <a:prstClr val="white"/>
                </a:solidFill>
              </a:endParaRPr>
            </a:p>
          </p:txBody>
        </p:sp>
      </p:grpSp>
      <p:sp>
        <p:nvSpPr>
          <p:cNvPr id="12" name="Rounded Rectangle 11"/>
          <p:cNvSpPr/>
          <p:nvPr/>
        </p:nvSpPr>
        <p:spPr>
          <a:xfrm>
            <a:off x="5362290" y="1447800"/>
            <a:ext cx="5209889" cy="19812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3" name="Rounded Rectangle 4"/>
          <p:cNvSpPr/>
          <p:nvPr/>
        </p:nvSpPr>
        <p:spPr>
          <a:xfrm>
            <a:off x="5376434" y="1437112"/>
            <a:ext cx="5181599" cy="1949954"/>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1450" indent="-171450" defTabSz="1555750" eaLnBrk="0" fontAlgn="base" hangingPunct="0">
              <a:spcBef>
                <a:spcPct val="0"/>
              </a:spcBef>
              <a:buFont typeface="Arial" pitchFamily="34" charset="0"/>
              <a:buChar char="•"/>
            </a:pPr>
            <a:r>
              <a:rPr lang="en-US" sz="2400" b="1" dirty="0">
                <a:solidFill>
                  <a:prstClr val="white"/>
                </a:solidFill>
              </a:rPr>
              <a:t>c</a:t>
            </a:r>
            <a:r>
              <a:rPr lang="en-US" sz="2400" b="1" dirty="0">
                <a:solidFill>
                  <a:prstClr val="white"/>
                </a:solidFill>
              </a:rPr>
              <a:t>reate using design process</a:t>
            </a:r>
          </a:p>
          <a:p>
            <a:pPr marL="171450" indent="-171450" defTabSz="1555750" eaLnBrk="0" fontAlgn="base" hangingPunct="0">
              <a:spcBef>
                <a:spcPct val="0"/>
              </a:spcBef>
              <a:buFont typeface="Arial" pitchFamily="34" charset="0"/>
              <a:buChar char="•"/>
            </a:pPr>
            <a:r>
              <a:rPr lang="en-US" sz="2400" b="1" dirty="0">
                <a:solidFill>
                  <a:prstClr val="white"/>
                </a:solidFill>
              </a:rPr>
              <a:t>n</a:t>
            </a:r>
            <a:r>
              <a:rPr lang="en-US" sz="2400" b="1" dirty="0">
                <a:solidFill>
                  <a:prstClr val="white"/>
                </a:solidFill>
              </a:rPr>
              <a:t>otebook has fewer </a:t>
            </a:r>
            <a:r>
              <a:rPr lang="en-US" sz="2400" b="1" dirty="0">
                <a:solidFill>
                  <a:prstClr val="white"/>
                </a:solidFill>
              </a:rPr>
              <a:t>requirements </a:t>
            </a:r>
            <a:r>
              <a:rPr lang="en-US" sz="2400" b="1" dirty="0">
                <a:solidFill>
                  <a:prstClr val="white"/>
                </a:solidFill>
              </a:rPr>
              <a:t>and alternatives to consider</a:t>
            </a:r>
          </a:p>
          <a:p>
            <a:pPr marL="171450" indent="-171450" defTabSz="1555750" eaLnBrk="0" fontAlgn="base" hangingPunct="0">
              <a:spcBef>
                <a:spcPct val="0"/>
              </a:spcBef>
              <a:buFont typeface="Arial" pitchFamily="34" charset="0"/>
              <a:buChar char="•"/>
            </a:pPr>
            <a:r>
              <a:rPr lang="en-US" sz="2400" b="1" dirty="0">
                <a:solidFill>
                  <a:prstClr val="white"/>
                </a:solidFill>
              </a:rPr>
              <a:t>s</a:t>
            </a:r>
            <a:r>
              <a:rPr lang="en-US" sz="2400" b="1" dirty="0">
                <a:solidFill>
                  <a:prstClr val="white"/>
                </a:solidFill>
              </a:rPr>
              <a:t>tart on day 1 as a tool to manage design process</a:t>
            </a:r>
            <a:endParaRPr lang="en-US" sz="2400" b="1" dirty="0">
              <a:solidFill>
                <a:prstClr val="white"/>
              </a:solidFill>
            </a:endParaRPr>
          </a:p>
        </p:txBody>
      </p:sp>
      <p:sp>
        <p:nvSpPr>
          <p:cNvPr id="10" name="Rounded Rectangle 9"/>
          <p:cNvSpPr/>
          <p:nvPr/>
        </p:nvSpPr>
        <p:spPr>
          <a:xfrm>
            <a:off x="1777093" y="2590800"/>
            <a:ext cx="3503392" cy="3886200"/>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1676402" y="2675612"/>
            <a:ext cx="3824143" cy="3648989"/>
          </a:xfrm>
          <a:prstGeom prst="rect">
            <a:avLst/>
          </a:prstGeom>
          <a:noFill/>
        </p:spPr>
        <p:style>
          <a:lnRef idx="0">
            <a:schemeClr val="accent5"/>
          </a:lnRef>
          <a:fillRef idx="3">
            <a:schemeClr val="accent5"/>
          </a:fillRef>
          <a:effectRef idx="3">
            <a:schemeClr val="accent5"/>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Formalizes </a:t>
            </a:r>
            <a:r>
              <a:rPr lang="en-US" sz="2400" b="1" dirty="0">
                <a:solidFill>
                  <a:prstClr val="white"/>
                </a:solidFill>
              </a:rPr>
              <a:t>the </a:t>
            </a:r>
            <a:r>
              <a:rPr lang="en-US" sz="2400" b="1" dirty="0">
                <a:solidFill>
                  <a:prstClr val="white"/>
                </a:solidFill>
              </a:rPr>
              <a:t>design process</a:t>
            </a:r>
            <a:endParaRPr lang="en-US" sz="2400" b="1" dirty="0">
              <a:solidFill>
                <a:prstClr val="white"/>
              </a:solidFill>
            </a:endParaRPr>
          </a:p>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Reinforces process learning</a:t>
            </a:r>
            <a:endParaRPr lang="en-US" sz="2400" b="1" dirty="0">
              <a:solidFill>
                <a:prstClr val="white"/>
              </a:solidFill>
            </a:endParaRPr>
          </a:p>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Helps maintain </a:t>
            </a:r>
            <a:r>
              <a:rPr lang="en-US" sz="2400" b="1" dirty="0">
                <a:solidFill>
                  <a:prstClr val="white"/>
                </a:solidFill>
              </a:rPr>
              <a:t>design </a:t>
            </a:r>
            <a:r>
              <a:rPr lang="en-US" sz="2400" b="1" dirty="0">
                <a:solidFill>
                  <a:prstClr val="white"/>
                </a:solidFill>
              </a:rPr>
              <a:t>idea objectivity</a:t>
            </a:r>
          </a:p>
          <a:p>
            <a:pPr eaLnBrk="0" fontAlgn="base" hangingPunct="0">
              <a:spcBef>
                <a:spcPct val="0"/>
              </a:spcBef>
              <a:spcAft>
                <a:spcPct val="0"/>
              </a:spcAft>
            </a:pPr>
            <a:r>
              <a:rPr lang="en-US" sz="2400" b="1" dirty="0">
                <a:solidFill>
                  <a:srgbClr val="FFC000"/>
                </a:solidFill>
              </a:rPr>
              <a:t>Required by every </a:t>
            </a:r>
            <a:r>
              <a:rPr lang="en-US" sz="2400" b="1" dirty="0">
                <a:solidFill>
                  <a:srgbClr val="FFC000"/>
                </a:solidFill>
              </a:rPr>
              <a:t>team and due </a:t>
            </a:r>
            <a:r>
              <a:rPr lang="en-US" sz="2400" b="1" dirty="0">
                <a:solidFill>
                  <a:srgbClr val="FFC000"/>
                </a:solidFill>
              </a:rPr>
              <a:t>on Practice Day - NO EXCEPTIONS</a:t>
            </a:r>
          </a:p>
        </p:txBody>
      </p:sp>
      <p:sp>
        <p:nvSpPr>
          <p:cNvPr id="3" name="Slide Number Placeholder 2"/>
          <p:cNvSpPr>
            <a:spLocks noGrp="1"/>
          </p:cNvSpPr>
          <p:nvPr>
            <p:ph type="sldNum" sz="quarter" idx="10"/>
          </p:nvPr>
        </p:nvSpPr>
        <p:spPr>
          <a:xfrm>
            <a:off x="7953089" y="6245225"/>
            <a:ext cx="2133600" cy="476250"/>
          </a:xfrm>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17</a:t>
            </a:fld>
            <a:endParaRPr lang="en-US" dirty="0">
              <a:solidFill>
                <a:prstClr val="white">
                  <a:tint val="75000"/>
                  <a:alpha val="60000"/>
                </a:prstClr>
              </a:solidFill>
            </a:endParaRPr>
          </a:p>
        </p:txBody>
      </p:sp>
    </p:spTree>
    <p:extLst>
      <p:ext uri="{BB962C8B-B14F-4D97-AF65-F5344CB8AC3E}">
        <p14:creationId xmlns:p14="http://schemas.microsoft.com/office/powerpoint/2010/main" val="1467379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113940" y="2667000"/>
            <a:ext cx="5554060" cy="18288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9" name="Rounded Rectangle 4"/>
          <p:cNvSpPr/>
          <p:nvPr/>
        </p:nvSpPr>
        <p:spPr>
          <a:xfrm>
            <a:off x="5128998" y="2667001"/>
            <a:ext cx="5615203" cy="1813177"/>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spcBef>
                <a:spcPct val="0"/>
              </a:spcBef>
              <a:buFont typeface="Arial" pitchFamily="34" charset="0"/>
              <a:buChar char="•"/>
            </a:pPr>
            <a:r>
              <a:rPr lang="en-US" sz="2200" b="1" dirty="0">
                <a:solidFill>
                  <a:prstClr val="white"/>
                </a:solidFill>
              </a:rPr>
              <a:t>restrictions or limitations on a behavior, a value, or some other aspect of performance</a:t>
            </a:r>
          </a:p>
          <a:p>
            <a:pPr marL="173038" indent="-173038" defTabSz="1555750" eaLnBrk="0" fontAlgn="base" hangingPunct="0">
              <a:spcBef>
                <a:spcPct val="0"/>
              </a:spcBef>
              <a:buFont typeface="Arial" pitchFamily="34" charset="0"/>
              <a:buChar char="•"/>
            </a:pPr>
            <a:r>
              <a:rPr lang="en-US" sz="2200" b="1" dirty="0">
                <a:solidFill>
                  <a:prstClr val="white"/>
                </a:solidFill>
              </a:rPr>
              <a:t>stated as clearly defined limits</a:t>
            </a:r>
          </a:p>
          <a:p>
            <a:pPr marL="173038" indent="-173038" defTabSz="1555750" eaLnBrk="0" fontAlgn="base" hangingPunct="0">
              <a:spcBef>
                <a:spcPct val="0"/>
              </a:spcBef>
              <a:buFont typeface="Arial" pitchFamily="34" charset="0"/>
              <a:buChar char="•"/>
            </a:pPr>
            <a:r>
              <a:rPr lang="en-US" sz="2200" b="1" dirty="0">
                <a:solidFill>
                  <a:prstClr val="white"/>
                </a:solidFill>
              </a:rPr>
              <a:t>often result of </a:t>
            </a:r>
            <a:r>
              <a:rPr lang="en-US" sz="2200" b="1" dirty="0">
                <a:solidFill>
                  <a:prstClr val="white"/>
                </a:solidFill>
              </a:rPr>
              <a:t>standards &amp; </a:t>
            </a:r>
            <a:r>
              <a:rPr lang="en-US" sz="2200" b="1" dirty="0">
                <a:solidFill>
                  <a:prstClr val="white"/>
                </a:solidFill>
              </a:rPr>
              <a:t>guideline</a:t>
            </a:r>
            <a:endParaRPr lang="en-US" sz="2200" b="1" dirty="0">
              <a:solidFill>
                <a:prstClr val="white"/>
              </a:solidFill>
            </a:endParaRPr>
          </a:p>
        </p:txBody>
      </p:sp>
      <p:sp>
        <p:nvSpPr>
          <p:cNvPr id="21" name="Rounded Rectangle 20"/>
          <p:cNvSpPr/>
          <p:nvPr/>
        </p:nvSpPr>
        <p:spPr>
          <a:xfrm>
            <a:off x="5113940" y="4572000"/>
            <a:ext cx="5554060" cy="11430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22" name="Rounded Rectangle 4"/>
          <p:cNvSpPr/>
          <p:nvPr/>
        </p:nvSpPr>
        <p:spPr>
          <a:xfrm>
            <a:off x="5128996" y="4648200"/>
            <a:ext cx="5767604" cy="1033322"/>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spcBef>
                <a:spcPct val="0"/>
              </a:spcBef>
              <a:buFont typeface="Arial" pitchFamily="34" charset="0"/>
              <a:buChar char="•"/>
            </a:pPr>
            <a:r>
              <a:rPr lang="en-US" sz="2000" b="1" dirty="0">
                <a:solidFill>
                  <a:prstClr val="white"/>
                </a:solidFill>
              </a:rPr>
              <a:t>actions the design must perform</a:t>
            </a:r>
          </a:p>
          <a:p>
            <a:pPr marL="173038" indent="-173038" defTabSz="1555750" eaLnBrk="0" fontAlgn="base" hangingPunct="0">
              <a:spcBef>
                <a:spcPct val="0"/>
              </a:spcBef>
              <a:buFont typeface="Arial" pitchFamily="34" charset="0"/>
              <a:buChar char="•"/>
            </a:pPr>
            <a:r>
              <a:rPr lang="en-US" sz="2000" b="1" dirty="0">
                <a:solidFill>
                  <a:prstClr val="white"/>
                </a:solidFill>
              </a:rPr>
              <a:t>expressed as “doing” statements</a:t>
            </a:r>
          </a:p>
          <a:p>
            <a:pPr marL="173038" indent="-173038" defTabSz="1555750" eaLnBrk="0" fontAlgn="base" hangingPunct="0">
              <a:spcBef>
                <a:spcPct val="0"/>
              </a:spcBef>
              <a:buFont typeface="Arial" pitchFamily="34" charset="0"/>
              <a:buChar char="•"/>
            </a:pPr>
            <a:r>
              <a:rPr lang="en-US" sz="2000" b="1" dirty="0">
                <a:solidFill>
                  <a:prstClr val="white"/>
                </a:solidFill>
              </a:rPr>
              <a:t>typically involve output based on input</a:t>
            </a:r>
            <a:endParaRPr lang="en-US" sz="2000" b="1" dirty="0">
              <a:solidFill>
                <a:prstClr val="white"/>
              </a:solidFill>
            </a:endParaRPr>
          </a:p>
        </p:txBody>
      </p:sp>
      <p:sp>
        <p:nvSpPr>
          <p:cNvPr id="2" name="Title 1"/>
          <p:cNvSpPr>
            <a:spLocks noGrp="1"/>
          </p:cNvSpPr>
          <p:nvPr>
            <p:ph type="title"/>
          </p:nvPr>
        </p:nvSpPr>
        <p:spPr>
          <a:xfrm>
            <a:off x="1752600" y="76200"/>
            <a:ext cx="8915400" cy="1295400"/>
          </a:xfrm>
        </p:spPr>
        <p:txBody>
          <a:bodyPr>
            <a:normAutofit fontScale="90000"/>
          </a:bodyPr>
          <a:lstStyle/>
          <a:p>
            <a:r>
              <a:rPr lang="en-US" dirty="0" smtClean="0"/>
              <a:t>Define the problem in detail without implying a particular solution.</a:t>
            </a:r>
            <a:endParaRPr lang="en-US" dirty="0"/>
          </a:p>
        </p:txBody>
      </p:sp>
      <p:grpSp>
        <p:nvGrpSpPr>
          <p:cNvPr id="5" name="Group 5"/>
          <p:cNvGrpSpPr/>
          <p:nvPr/>
        </p:nvGrpSpPr>
        <p:grpSpPr>
          <a:xfrm>
            <a:off x="1530350" y="1524000"/>
            <a:ext cx="3598647" cy="990601"/>
            <a:chOff x="0" y="-197354"/>
            <a:chExt cx="5984748" cy="985452"/>
          </a:xfrm>
        </p:grpSpPr>
        <p:sp>
          <p:nvSpPr>
            <p:cNvPr id="7" name="Rounded Rectangle 6"/>
            <p:cNvSpPr/>
            <p:nvPr/>
          </p:nvSpPr>
          <p:spPr>
            <a:xfrm>
              <a:off x="0" y="-197354"/>
              <a:ext cx="5984748" cy="985452"/>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23082" y="-197354"/>
              <a:ext cx="5858480" cy="962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Problem Definition</a:t>
              </a:r>
              <a:endParaRPr lang="en-US" sz="3200" b="1" dirty="0">
                <a:solidFill>
                  <a:prstClr val="white"/>
                </a:solidFill>
              </a:endParaRPr>
            </a:p>
          </p:txBody>
        </p:sp>
      </p:grpSp>
      <p:sp>
        <p:nvSpPr>
          <p:cNvPr id="12" name="Rounded Rectangle 11"/>
          <p:cNvSpPr/>
          <p:nvPr/>
        </p:nvSpPr>
        <p:spPr>
          <a:xfrm>
            <a:off x="5113940" y="1524000"/>
            <a:ext cx="5554060" cy="10668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3" name="Rounded Rectangle 4"/>
          <p:cNvSpPr/>
          <p:nvPr/>
        </p:nvSpPr>
        <p:spPr>
          <a:xfrm>
            <a:off x="5128996" y="1524001"/>
            <a:ext cx="5767604" cy="962369"/>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spcBef>
                <a:spcPct val="0"/>
              </a:spcBef>
              <a:buFont typeface="Arial" pitchFamily="34" charset="0"/>
              <a:buChar char="•"/>
            </a:pPr>
            <a:r>
              <a:rPr lang="en-US" sz="2400" b="1" dirty="0">
                <a:solidFill>
                  <a:prstClr val="white"/>
                </a:solidFill>
              </a:rPr>
              <a:t>desired attributes and behavior</a:t>
            </a:r>
          </a:p>
          <a:p>
            <a:pPr marL="173038" indent="-173038" defTabSz="1555750" eaLnBrk="0" fontAlgn="base" hangingPunct="0">
              <a:spcBef>
                <a:spcPct val="0"/>
              </a:spcBef>
              <a:buFont typeface="Arial" pitchFamily="34" charset="0"/>
              <a:buChar char="•"/>
            </a:pPr>
            <a:r>
              <a:rPr lang="en-US" sz="2400" b="1" dirty="0">
                <a:solidFill>
                  <a:prstClr val="white"/>
                </a:solidFill>
              </a:rPr>
              <a:t>expressed as “being” statements (not “doing”)</a:t>
            </a:r>
            <a:endParaRPr lang="en-US" sz="2400" b="1" dirty="0">
              <a:solidFill>
                <a:prstClr val="white"/>
              </a:solidFill>
            </a:endParaRPr>
          </a:p>
        </p:txBody>
      </p:sp>
      <p:sp>
        <p:nvSpPr>
          <p:cNvPr id="15" name="Rounded Rectangle 14"/>
          <p:cNvSpPr/>
          <p:nvPr/>
        </p:nvSpPr>
        <p:spPr>
          <a:xfrm>
            <a:off x="5113940" y="5791200"/>
            <a:ext cx="5554060" cy="6858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6" name="Rounded Rectangle 4"/>
          <p:cNvSpPr/>
          <p:nvPr/>
        </p:nvSpPr>
        <p:spPr>
          <a:xfrm>
            <a:off x="5128996" y="6001004"/>
            <a:ext cx="5420156" cy="645627"/>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spcBef>
                <a:spcPct val="0"/>
              </a:spcBef>
              <a:buFont typeface="Arial" pitchFamily="34" charset="0"/>
              <a:buChar char="•"/>
            </a:pPr>
            <a:r>
              <a:rPr lang="en-US" sz="2400" b="1" dirty="0">
                <a:solidFill>
                  <a:prstClr val="white"/>
                </a:solidFill>
              </a:rPr>
              <a:t> non-negotiable objectives and/or functions</a:t>
            </a:r>
            <a:endParaRPr lang="en-US" sz="2400" b="1" dirty="0">
              <a:solidFill>
                <a:prstClr val="white"/>
              </a:solidFill>
            </a:endParaRPr>
          </a:p>
        </p:txBody>
      </p:sp>
      <p:grpSp>
        <p:nvGrpSpPr>
          <p:cNvPr id="14" name="Group 8"/>
          <p:cNvGrpSpPr/>
          <p:nvPr/>
        </p:nvGrpSpPr>
        <p:grpSpPr>
          <a:xfrm>
            <a:off x="1524002" y="2590802"/>
            <a:ext cx="3779475" cy="2069095"/>
            <a:chOff x="0" y="24628"/>
            <a:chExt cx="6274406" cy="763469"/>
          </a:xfrm>
          <a:solidFill>
            <a:srgbClr val="FE9B5E"/>
          </a:solidFill>
        </p:grpSpPr>
        <p:sp>
          <p:nvSpPr>
            <p:cNvPr id="10" name="Rounded Rectangle 9"/>
            <p:cNvSpPr/>
            <p:nvPr/>
          </p:nvSpPr>
          <p:spPr>
            <a:xfrm>
              <a:off x="0" y="24628"/>
              <a:ext cx="5984749" cy="763469"/>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23081" y="49256"/>
              <a:ext cx="6251325" cy="715759"/>
            </a:xfrm>
            <a:prstGeom prst="rect">
              <a:avLst/>
            </a:prstGeom>
            <a:noFill/>
          </p:spPr>
          <p:style>
            <a:lnRef idx="0">
              <a:schemeClr val="accent5"/>
            </a:lnRef>
            <a:fillRef idx="3">
              <a:schemeClr val="accent5"/>
            </a:fillRef>
            <a:effectRef idx="3">
              <a:schemeClr val="accent5"/>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Clarify design </a:t>
              </a:r>
              <a:r>
                <a:rPr lang="en-US" sz="2200" b="1" u="sng" dirty="0">
                  <a:solidFill>
                    <a:prstClr val="white"/>
                  </a:solidFill>
                </a:rPr>
                <a:t>objectives</a:t>
              </a:r>
            </a:p>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Identify </a:t>
              </a:r>
              <a:r>
                <a:rPr lang="en-US" sz="2200" b="1" u="sng" dirty="0">
                  <a:solidFill>
                    <a:prstClr val="white"/>
                  </a:solidFill>
                </a:rPr>
                <a:t>constraints</a:t>
              </a:r>
            </a:p>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Establish </a:t>
              </a:r>
              <a:r>
                <a:rPr lang="en-US" sz="2200" b="1" u="sng" dirty="0">
                  <a:solidFill>
                    <a:prstClr val="white"/>
                  </a:solidFill>
                </a:rPr>
                <a:t>functions</a:t>
              </a:r>
            </a:p>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Establish </a:t>
              </a:r>
              <a:r>
                <a:rPr lang="en-US" sz="2200" b="1" u="sng" dirty="0">
                  <a:solidFill>
                    <a:prstClr val="white"/>
                  </a:solidFill>
                </a:rPr>
                <a:t>requirements</a:t>
              </a:r>
            </a:p>
          </p:txBody>
        </p:sp>
      </p:grpSp>
      <p:sp>
        <p:nvSpPr>
          <p:cNvPr id="24" name="Rounded Rectangle 23"/>
          <p:cNvSpPr/>
          <p:nvPr/>
        </p:nvSpPr>
        <p:spPr>
          <a:xfrm>
            <a:off x="1543432" y="4724402"/>
            <a:ext cx="3585565" cy="1981199"/>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eaLnBrk="0" fontAlgn="base" hangingPunct="0">
              <a:spcBef>
                <a:spcPct val="0"/>
              </a:spcBef>
              <a:spcAft>
                <a:spcPct val="0"/>
              </a:spcAft>
            </a:pPr>
            <a:r>
              <a:rPr lang="en-US" sz="2200" b="1" dirty="0">
                <a:solidFill>
                  <a:prstClr val="white"/>
                </a:solidFill>
              </a:rPr>
              <a:t>Attributes List: Objectives, Constraints, Functions, and Requirements list</a:t>
            </a:r>
            <a:endParaRPr lang="en-US" sz="2200" b="1" dirty="0">
              <a:solidFill>
                <a:prstClr val="white"/>
              </a:solidFill>
            </a:endParaRPr>
          </a:p>
        </p:txBody>
      </p:sp>
      <p:sp>
        <p:nvSpPr>
          <p:cNvPr id="3" name="Slide Number Placeholder 2"/>
          <p:cNvSpPr>
            <a:spLocks noGrp="1"/>
          </p:cNvSpPr>
          <p:nvPr>
            <p:ph type="sldNum" sz="quarter" idx="10"/>
          </p:nvPr>
        </p:nvSpPr>
        <p:spPr>
          <a:xfrm>
            <a:off x="8235416" y="6229350"/>
            <a:ext cx="1975384" cy="476250"/>
          </a:xfrm>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18</a:t>
            </a:fld>
            <a:endParaRPr lang="en-US" dirty="0">
              <a:solidFill>
                <a:prstClr val="white">
                  <a:tint val="75000"/>
                  <a:alpha val="60000"/>
                </a:prstClr>
              </a:solidFill>
            </a:endParaRPr>
          </a:p>
        </p:txBody>
      </p:sp>
      <p:sp>
        <p:nvSpPr>
          <p:cNvPr id="25" name="Rounded Rectangle 4"/>
          <p:cNvSpPr/>
          <p:nvPr/>
        </p:nvSpPr>
        <p:spPr>
          <a:xfrm>
            <a:off x="1733550" y="6148939"/>
            <a:ext cx="2152650" cy="3497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b="1" dirty="0">
                <a:solidFill>
                  <a:prstClr val="white"/>
                </a:solidFill>
              </a:rPr>
              <a:t>Documentation</a:t>
            </a:r>
            <a:endParaRPr lang="en-US" b="1" dirty="0">
              <a:solidFill>
                <a:prstClr val="white"/>
              </a:solidFill>
            </a:endParaRPr>
          </a:p>
        </p:txBody>
      </p:sp>
    </p:spTree>
    <p:extLst>
      <p:ext uri="{BB962C8B-B14F-4D97-AF65-F5344CB8AC3E}">
        <p14:creationId xmlns:p14="http://schemas.microsoft.com/office/powerpoint/2010/main" val="770443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76250"/>
            <a:ext cx="8839200" cy="1295400"/>
          </a:xfrm>
        </p:spPr>
        <p:txBody>
          <a:bodyPr>
            <a:normAutofit fontScale="90000"/>
          </a:bodyPr>
          <a:lstStyle/>
          <a:p>
            <a:r>
              <a:rPr lang="en-US" dirty="0" smtClean="0"/>
              <a:t>Objectives, constraints, functions &amp; requirements may be </a:t>
            </a:r>
            <a:r>
              <a:rPr lang="en-US" u="sng" dirty="0" smtClean="0"/>
              <a:t>broad-based</a:t>
            </a:r>
            <a:r>
              <a:rPr lang="en-US" dirty="0" smtClean="0"/>
              <a:t>.</a:t>
            </a:r>
            <a:endParaRPr lang="en-US" dirty="0"/>
          </a:p>
        </p:txBody>
      </p:sp>
      <p:sp>
        <p:nvSpPr>
          <p:cNvPr id="3" name="Content Placeholder 2"/>
          <p:cNvSpPr>
            <a:spLocks noGrp="1"/>
          </p:cNvSpPr>
          <p:nvPr>
            <p:ph idx="1"/>
          </p:nvPr>
        </p:nvSpPr>
        <p:spPr>
          <a:xfrm>
            <a:off x="1752600" y="1752600"/>
            <a:ext cx="8763000" cy="3657600"/>
          </a:xfrm>
        </p:spPr>
        <p:txBody>
          <a:bodyPr>
            <a:noAutofit/>
          </a:bodyPr>
          <a:lstStyle/>
          <a:p>
            <a:endParaRPr lang="en-US" sz="2800" dirty="0"/>
          </a:p>
          <a:p>
            <a:r>
              <a:rPr lang="en-US" sz="2800" dirty="0"/>
              <a:t>Some items are absolute – others negotiable</a:t>
            </a:r>
          </a:p>
          <a:p>
            <a:pPr lvl="1">
              <a:spcBef>
                <a:spcPts val="0"/>
              </a:spcBef>
            </a:pPr>
            <a:r>
              <a:rPr lang="en-US" sz="2400" dirty="0"/>
              <a:t>Functionality (inputs, outputs, operating modes)</a:t>
            </a:r>
          </a:p>
          <a:p>
            <a:pPr lvl="1">
              <a:spcBef>
                <a:spcPts val="0"/>
              </a:spcBef>
            </a:pPr>
            <a:r>
              <a:rPr lang="en-US" sz="2400" dirty="0"/>
              <a:t>Physical (size, weight, temperature)</a:t>
            </a:r>
          </a:p>
          <a:p>
            <a:pPr lvl="1">
              <a:spcBef>
                <a:spcPts val="0"/>
              </a:spcBef>
            </a:pPr>
            <a:r>
              <a:rPr lang="en-US" sz="2400" dirty="0"/>
              <a:t>Reliability, durability, security</a:t>
            </a:r>
          </a:p>
          <a:p>
            <a:pPr lvl="1">
              <a:spcBef>
                <a:spcPts val="0"/>
              </a:spcBef>
            </a:pPr>
            <a:r>
              <a:rPr lang="en-US" sz="2400" dirty="0"/>
              <a:t>Power (voltage levels, battery life)</a:t>
            </a:r>
          </a:p>
          <a:p>
            <a:pPr lvl="1">
              <a:spcBef>
                <a:spcPts val="0"/>
              </a:spcBef>
            </a:pPr>
            <a:r>
              <a:rPr lang="en-US" sz="2400" dirty="0"/>
              <a:t>Performance (speed, resolution)</a:t>
            </a:r>
          </a:p>
          <a:p>
            <a:pPr lvl="1">
              <a:spcBef>
                <a:spcPts val="0"/>
              </a:spcBef>
            </a:pPr>
            <a:r>
              <a:rPr lang="en-US" sz="2400" dirty="0"/>
              <a:t>Ease of use</a:t>
            </a:r>
          </a:p>
          <a:p>
            <a:pPr lvl="1">
              <a:spcBef>
                <a:spcPts val="0"/>
              </a:spcBef>
            </a:pPr>
            <a:r>
              <a:rPr lang="en-US" sz="2400" dirty="0"/>
              <a:t>Conformance to applicable standards</a:t>
            </a:r>
          </a:p>
          <a:p>
            <a:pPr lvl="1">
              <a:spcBef>
                <a:spcPts val="0"/>
              </a:spcBef>
            </a:pPr>
            <a:r>
              <a:rPr lang="en-US" sz="2400" dirty="0"/>
              <a:t>Compatibility with existing product(s)</a:t>
            </a:r>
          </a:p>
          <a:p>
            <a:pPr lvl="1">
              <a:spcBef>
                <a:spcPts val="0"/>
              </a:spcBef>
            </a:pPr>
            <a:r>
              <a:rPr lang="en-US" sz="2400" dirty="0"/>
              <a:t>Cost</a:t>
            </a:r>
            <a:endParaRPr lang="en-US" sz="2400" dirty="0">
              <a:solidFill>
                <a:schemeClr val="tx2"/>
              </a:solidFill>
            </a:endParaRPr>
          </a:p>
        </p:txBody>
      </p:sp>
      <p:sp>
        <p:nvSpPr>
          <p:cNvPr id="4" name="Slide Number Placeholder 3"/>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19</a:t>
            </a:fld>
            <a:endParaRPr lang="en-US" dirty="0">
              <a:solidFill>
                <a:prstClr val="white">
                  <a:tint val="75000"/>
                  <a:alpha val="60000"/>
                </a:prstClr>
              </a:solidFill>
            </a:endParaRPr>
          </a:p>
        </p:txBody>
      </p:sp>
    </p:spTree>
    <p:extLst>
      <p:ext uri="{BB962C8B-B14F-4D97-AF65-F5344CB8AC3E}">
        <p14:creationId xmlns:p14="http://schemas.microsoft.com/office/powerpoint/2010/main" val="3740789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17"/>
          <p:cNvSpPr>
            <a:spLocks noChangeArrowheads="1" noChangeShapeType="1" noTextEdit="1"/>
          </p:cNvSpPr>
          <p:nvPr/>
        </p:nvSpPr>
        <p:spPr bwMode="auto">
          <a:xfrm>
            <a:off x="2438400" y="304800"/>
            <a:ext cx="7239000" cy="762000"/>
          </a:xfrm>
          <a:prstGeom prst="rect">
            <a:avLst/>
          </a:prstGeom>
        </p:spPr>
        <p:txBody>
          <a:bodyPr wrap="none" fromWordArt="1">
            <a:prstTxWarp prst="textPlain">
              <a:avLst>
                <a:gd name="adj" fmla="val 49481"/>
              </a:avLst>
            </a:prstTxWarp>
          </a:bodyPr>
          <a:lstStyle/>
          <a:p>
            <a:pPr algn="ctr" eaLnBrk="0" fontAlgn="base" hangingPunct="0">
              <a:spcBef>
                <a:spcPct val="0"/>
              </a:spcBef>
              <a:spcAft>
                <a:spcPct val="0"/>
              </a:spcAft>
            </a:pPr>
            <a:r>
              <a:rPr lang="en-US" sz="3600" b="1" kern="10">
                <a:ln w="25400">
                  <a:solidFill>
                    <a:srgbClr val="000000"/>
                  </a:solidFill>
                  <a:round/>
                  <a:headEnd/>
                  <a:tailEnd/>
                </a:ln>
                <a:solidFill>
                  <a:srgbClr val="FFFFFF"/>
                </a:solidFill>
                <a:latin typeface="Comic Sans MS" panose="030F0702030302020204" pitchFamily="66" charset="0"/>
              </a:rPr>
              <a:t>Engineering Design Process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7901" y="1658939"/>
            <a:ext cx="4100513"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057400" y="1630363"/>
            <a:ext cx="41910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pPr>
            <a:r>
              <a:rPr lang="en-US" altLang="en-US" sz="2400" b="1">
                <a:solidFill>
                  <a:prstClr val="white"/>
                </a:solidFill>
                <a:latin typeface="Comic Sans MS" panose="030F0702030302020204" pitchFamily="66" charset="0"/>
              </a:rPr>
              <a:t>A series of steps that engineers use to guide them as they solve problems. </a:t>
            </a:r>
          </a:p>
          <a:p>
            <a:pPr eaLnBrk="1" fontAlgn="base" hangingPunct="1">
              <a:spcBef>
                <a:spcPct val="0"/>
              </a:spcBef>
              <a:spcAft>
                <a:spcPct val="0"/>
              </a:spcAft>
            </a:pPr>
            <a:r>
              <a:rPr lang="en-US" altLang="en-US" sz="2400" b="1">
                <a:solidFill>
                  <a:prstClr val="white"/>
                </a:solidFill>
                <a:latin typeface="Comic Sans MS" panose="030F0702030302020204" pitchFamily="66" charset="0"/>
              </a:rPr>
              <a:t>It is cyclical and can begin at any step, or move back and forth between steps. </a:t>
            </a:r>
            <a:r>
              <a:rPr lang="en-US" altLang="en-US" sz="1600" b="1" baseline="30000">
                <a:solidFill>
                  <a:prstClr val="white"/>
                </a:solidFill>
                <a:latin typeface="Comic Sans MS" panose="030F0702030302020204" pitchFamily="66" charset="0"/>
              </a:rPr>
              <a:t>(1)</a:t>
            </a:r>
          </a:p>
        </p:txBody>
      </p:sp>
      <p:sp>
        <p:nvSpPr>
          <p:cNvPr id="8" name="Rectangle 7"/>
          <p:cNvSpPr>
            <a:spLocks noChangeArrowheads="1"/>
          </p:cNvSpPr>
          <p:nvPr/>
        </p:nvSpPr>
        <p:spPr bwMode="auto">
          <a:xfrm>
            <a:off x="4837114" y="6327776"/>
            <a:ext cx="22092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r>
              <a:rPr lang="en-US" altLang="en-US" sz="1200" b="1">
                <a:solidFill>
                  <a:prstClr val="white"/>
                </a:solidFill>
                <a:latin typeface="Comic Sans MS" panose="030F0702030302020204" pitchFamily="66" charset="0"/>
              </a:rPr>
              <a:t>(1) </a:t>
            </a:r>
            <a:r>
              <a:rPr lang="en-US" altLang="en-US" sz="1200" b="1">
                <a:solidFill>
                  <a:prstClr val="white"/>
                </a:solidFill>
                <a:latin typeface="Comic Sans MS" panose="030F0702030302020204" pitchFamily="66" charset="0"/>
                <a:hlinkClick r:id="rId3"/>
              </a:rPr>
              <a:t>www.ecybermission.com</a:t>
            </a:r>
            <a:endParaRPr lang="en-US" altLang="en-US" sz="1200" b="1">
              <a:solidFill>
                <a:prstClr val="white"/>
              </a:solidFill>
              <a:latin typeface="Comic Sans MS" panose="030F0702030302020204" pitchFamily="66" charset="0"/>
            </a:endParaRPr>
          </a:p>
        </p:txBody>
      </p:sp>
    </p:spTree>
    <p:extLst>
      <p:ext uri="{BB962C8B-B14F-4D97-AF65-F5344CB8AC3E}">
        <p14:creationId xmlns:p14="http://schemas.microsoft.com/office/powerpoint/2010/main" val="359334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0" y="-152400"/>
            <a:ext cx="7239000" cy="1295400"/>
          </a:xfrm>
        </p:spPr>
        <p:txBody>
          <a:bodyPr>
            <a:normAutofit/>
          </a:bodyPr>
          <a:lstStyle/>
          <a:p>
            <a:r>
              <a:rPr lang="en-US" sz="3200" dirty="0"/>
              <a:t>Both functional &amp; non-functional requirements used for a design.</a:t>
            </a:r>
            <a:endParaRPr lang="en-US" sz="3200" dirty="0"/>
          </a:p>
        </p:txBody>
      </p:sp>
      <p:sp>
        <p:nvSpPr>
          <p:cNvPr id="55299" name="Rectangle 3"/>
          <p:cNvSpPr>
            <a:spLocks noGrp="1" noChangeArrowheads="1"/>
          </p:cNvSpPr>
          <p:nvPr>
            <p:ph type="body" idx="1"/>
          </p:nvPr>
        </p:nvSpPr>
        <p:spPr>
          <a:xfrm>
            <a:off x="1676400" y="1493838"/>
            <a:ext cx="8839200" cy="4906963"/>
          </a:xfrm>
        </p:spPr>
        <p:txBody>
          <a:bodyPr>
            <a:noAutofit/>
          </a:bodyPr>
          <a:lstStyle/>
          <a:p>
            <a:r>
              <a:rPr lang="en-US" sz="2800" dirty="0"/>
              <a:t>Functional </a:t>
            </a:r>
            <a:r>
              <a:rPr lang="en-US" sz="2800" dirty="0"/>
              <a:t>requirements:</a:t>
            </a:r>
          </a:p>
          <a:p>
            <a:pPr lvl="1">
              <a:spcBef>
                <a:spcPts val="0"/>
              </a:spcBef>
            </a:pPr>
            <a:r>
              <a:rPr lang="en-US" sz="2400" dirty="0"/>
              <a:t>support a given load</a:t>
            </a:r>
          </a:p>
          <a:p>
            <a:pPr lvl="1">
              <a:spcBef>
                <a:spcPts val="0"/>
              </a:spcBef>
            </a:pPr>
            <a:r>
              <a:rPr lang="en-US" sz="2400" dirty="0"/>
              <a:t>grasp </a:t>
            </a:r>
            <a:r>
              <a:rPr lang="en-US" sz="2400" dirty="0"/>
              <a:t>a </a:t>
            </a:r>
            <a:r>
              <a:rPr lang="en-US" sz="2400" dirty="0"/>
              <a:t>given size</a:t>
            </a:r>
          </a:p>
          <a:p>
            <a:pPr lvl="1">
              <a:spcBef>
                <a:spcPts val="0"/>
              </a:spcBef>
            </a:pPr>
            <a:r>
              <a:rPr lang="en-US" sz="2400" dirty="0"/>
              <a:t>r</a:t>
            </a:r>
            <a:r>
              <a:rPr lang="en-US" sz="2400" dirty="0"/>
              <a:t>each a given distance</a:t>
            </a:r>
            <a:endParaRPr lang="en-US" sz="2400" dirty="0"/>
          </a:p>
          <a:p>
            <a:pPr lvl="1">
              <a:spcBef>
                <a:spcPts val="0"/>
              </a:spcBef>
            </a:pPr>
            <a:r>
              <a:rPr lang="en-US" sz="2400" dirty="0"/>
              <a:t>move at given </a:t>
            </a:r>
            <a:r>
              <a:rPr lang="en-US" sz="2400" dirty="0"/>
              <a:t>speed</a:t>
            </a:r>
          </a:p>
          <a:p>
            <a:pPr lvl="1">
              <a:spcBef>
                <a:spcPts val="0"/>
              </a:spcBef>
            </a:pPr>
            <a:r>
              <a:rPr lang="en-US" sz="2400" dirty="0"/>
              <a:t>etc</a:t>
            </a:r>
            <a:r>
              <a:rPr lang="en-US" sz="2400" dirty="0"/>
              <a:t>.</a:t>
            </a:r>
          </a:p>
          <a:p>
            <a:r>
              <a:rPr lang="en-US" sz="2800" dirty="0"/>
              <a:t>Non-functional </a:t>
            </a:r>
            <a:r>
              <a:rPr lang="en-US" sz="2800" dirty="0"/>
              <a:t>requirements (usually form-focused)</a:t>
            </a:r>
            <a:endParaRPr lang="en-US" sz="2800" dirty="0"/>
          </a:p>
          <a:p>
            <a:pPr lvl="1">
              <a:spcBef>
                <a:spcPts val="0"/>
              </a:spcBef>
            </a:pPr>
            <a:r>
              <a:rPr lang="en-US" sz="2400" dirty="0"/>
              <a:t>size</a:t>
            </a:r>
            <a:r>
              <a:rPr lang="en-US" sz="2400" dirty="0"/>
              <a:t>, weight, </a:t>
            </a:r>
            <a:r>
              <a:rPr lang="en-US" sz="2400" dirty="0"/>
              <a:t>color, etc.</a:t>
            </a:r>
            <a:endParaRPr lang="en-US" sz="2400" dirty="0"/>
          </a:p>
          <a:p>
            <a:pPr lvl="1">
              <a:spcBef>
                <a:spcPts val="0"/>
              </a:spcBef>
            </a:pPr>
            <a:r>
              <a:rPr lang="en-US" sz="2400" dirty="0"/>
              <a:t>power </a:t>
            </a:r>
            <a:r>
              <a:rPr lang="en-US" sz="2400" dirty="0"/>
              <a:t>consumption</a:t>
            </a:r>
            <a:endParaRPr lang="en-US" sz="2400" dirty="0"/>
          </a:p>
          <a:p>
            <a:pPr lvl="1">
              <a:spcBef>
                <a:spcPts val="0"/>
              </a:spcBef>
            </a:pPr>
            <a:r>
              <a:rPr lang="en-US" sz="2400" dirty="0"/>
              <a:t>reliability</a:t>
            </a:r>
            <a:endParaRPr lang="en-US" sz="2400" dirty="0"/>
          </a:p>
          <a:p>
            <a:pPr lvl="1">
              <a:spcBef>
                <a:spcPts val="0"/>
              </a:spcBef>
            </a:pPr>
            <a:r>
              <a:rPr lang="en-US" sz="2400" dirty="0"/>
              <a:t>durability</a:t>
            </a:r>
          </a:p>
          <a:p>
            <a:pPr lvl="1">
              <a:spcBef>
                <a:spcPts val="0"/>
              </a:spcBef>
            </a:pPr>
            <a:r>
              <a:rPr lang="en-US" sz="2400" dirty="0"/>
              <a:t>etc.</a:t>
            </a:r>
          </a:p>
        </p:txBody>
      </p:sp>
      <p:sp>
        <p:nvSpPr>
          <p:cNvPr id="2" name="Slide Number Placeholder 1"/>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20</a:t>
            </a:fld>
            <a:endParaRPr lang="en-US" dirty="0">
              <a:solidFill>
                <a:prstClr val="white">
                  <a:tint val="75000"/>
                  <a:alpha val="60000"/>
                </a:prstClr>
              </a:solidFill>
            </a:endParaRPr>
          </a:p>
        </p:txBody>
      </p:sp>
    </p:spTree>
    <p:extLst>
      <p:ext uri="{BB962C8B-B14F-4D97-AF65-F5344CB8AC3E}">
        <p14:creationId xmlns:p14="http://schemas.microsoft.com/office/powerpoint/2010/main" val="11273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fade">
                                      <p:cBhvr>
                                        <p:cTn id="10" dur="500"/>
                                        <p:tgtEl>
                                          <p:spTgt spid="552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fade">
                                      <p:cBhvr>
                                        <p:cTn id="13" dur="500"/>
                                        <p:tgtEl>
                                          <p:spTgt spid="552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299">
                                            <p:txEl>
                                              <p:pRg st="3" end="3"/>
                                            </p:txEl>
                                          </p:spTgt>
                                        </p:tgtEl>
                                        <p:attrNameLst>
                                          <p:attrName>style.visibility</p:attrName>
                                        </p:attrNameLst>
                                      </p:cBhvr>
                                      <p:to>
                                        <p:strVal val="visible"/>
                                      </p:to>
                                    </p:set>
                                    <p:animEffect transition="in" filter="fade">
                                      <p:cBhvr>
                                        <p:cTn id="16" dur="500"/>
                                        <p:tgtEl>
                                          <p:spTgt spid="552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animEffect transition="in" filter="fade">
                                      <p:cBhvr>
                                        <p:cTn id="19" dur="500"/>
                                        <p:tgtEl>
                                          <p:spTgt spid="552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5299">
                                            <p:txEl>
                                              <p:pRg st="5" end="5"/>
                                            </p:txEl>
                                          </p:spTgt>
                                        </p:tgtEl>
                                        <p:attrNameLst>
                                          <p:attrName>style.visibility</p:attrName>
                                        </p:attrNameLst>
                                      </p:cBhvr>
                                      <p:to>
                                        <p:strVal val="visible"/>
                                      </p:to>
                                    </p:set>
                                    <p:animEffect transition="in" filter="fade">
                                      <p:cBhvr>
                                        <p:cTn id="22" dur="500"/>
                                        <p:tgtEl>
                                          <p:spTgt spid="552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Effect transition="in" filter="fade">
                                      <p:cBhvr>
                                        <p:cTn id="27" dur="500"/>
                                        <p:tgtEl>
                                          <p:spTgt spid="5529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299">
                                            <p:txEl>
                                              <p:pRg st="7" end="7"/>
                                            </p:txEl>
                                          </p:spTgt>
                                        </p:tgtEl>
                                        <p:attrNameLst>
                                          <p:attrName>style.visibility</p:attrName>
                                        </p:attrNameLst>
                                      </p:cBhvr>
                                      <p:to>
                                        <p:strVal val="visible"/>
                                      </p:to>
                                    </p:set>
                                    <p:animEffect transition="in" filter="fade">
                                      <p:cBhvr>
                                        <p:cTn id="30" dur="500"/>
                                        <p:tgtEl>
                                          <p:spTgt spid="5529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5299">
                                            <p:txEl>
                                              <p:pRg st="8" end="8"/>
                                            </p:txEl>
                                          </p:spTgt>
                                        </p:tgtEl>
                                        <p:attrNameLst>
                                          <p:attrName>style.visibility</p:attrName>
                                        </p:attrNameLst>
                                      </p:cBhvr>
                                      <p:to>
                                        <p:strVal val="visible"/>
                                      </p:to>
                                    </p:set>
                                    <p:animEffect transition="in" filter="fade">
                                      <p:cBhvr>
                                        <p:cTn id="33" dur="500"/>
                                        <p:tgtEl>
                                          <p:spTgt spid="5529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5299">
                                            <p:txEl>
                                              <p:pRg st="9" end="9"/>
                                            </p:txEl>
                                          </p:spTgt>
                                        </p:tgtEl>
                                        <p:attrNameLst>
                                          <p:attrName>style.visibility</p:attrName>
                                        </p:attrNameLst>
                                      </p:cBhvr>
                                      <p:to>
                                        <p:strVal val="visible"/>
                                      </p:to>
                                    </p:set>
                                    <p:animEffect transition="in" filter="fade">
                                      <p:cBhvr>
                                        <p:cTn id="36" dur="500"/>
                                        <p:tgtEl>
                                          <p:spTgt spid="5529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5299">
                                            <p:txEl>
                                              <p:pRg st="10" end="10"/>
                                            </p:txEl>
                                          </p:spTgt>
                                        </p:tgtEl>
                                        <p:attrNameLst>
                                          <p:attrName>style.visibility</p:attrName>
                                        </p:attrNameLst>
                                      </p:cBhvr>
                                      <p:to>
                                        <p:strVal val="visible"/>
                                      </p:to>
                                    </p:set>
                                    <p:animEffect transition="in" filter="fade">
                                      <p:cBhvr>
                                        <p:cTn id="39" dur="500"/>
                                        <p:tgtEl>
                                          <p:spTgt spid="5529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5299">
                                            <p:txEl>
                                              <p:pRg st="11" end="11"/>
                                            </p:txEl>
                                          </p:spTgt>
                                        </p:tgtEl>
                                        <p:attrNameLst>
                                          <p:attrName>style.visibility</p:attrName>
                                        </p:attrNameLst>
                                      </p:cBhvr>
                                      <p:to>
                                        <p:strVal val="visible"/>
                                      </p:to>
                                    </p:set>
                                    <p:animEffect transition="in" filter="fade">
                                      <p:cBhvr>
                                        <p:cTn id="42" dur="500"/>
                                        <p:tgtEl>
                                          <p:spTgt spid="55299">
                                            <p:txEl>
                                              <p:pRg st="11" end="11"/>
                                            </p:txEl>
                                          </p:spTgt>
                                        </p:tgtEl>
                                      </p:cBhvr>
                                    </p:animEffect>
                                  </p:childTnLst>
                                </p:cTn>
                              </p:par>
                              <p:par>
                                <p:cTn id="43" presetID="9" presetClass="emph" presetSubtype="0" nodeType="withEffect">
                                  <p:stCondLst>
                                    <p:cond delay="0"/>
                                  </p:stCondLst>
                                  <p:childTnLst>
                                    <p:set>
                                      <p:cBhvr rctx="PPT">
                                        <p:cTn id="44" dur="indefinite"/>
                                        <p:tgtEl>
                                          <p:spTgt spid="55299">
                                            <p:txEl>
                                              <p:pRg st="0" end="0"/>
                                            </p:txEl>
                                          </p:spTgt>
                                        </p:tgtEl>
                                        <p:attrNameLst>
                                          <p:attrName>style.opacity</p:attrName>
                                        </p:attrNameLst>
                                      </p:cBhvr>
                                      <p:to>
                                        <p:strVal val="0.5"/>
                                      </p:to>
                                    </p:set>
                                    <p:animEffect filter="image" prLst="opacity: 0.5">
                                      <p:cBhvr rctx="IE">
                                        <p:cTn id="45" dur="indefinite"/>
                                        <p:tgtEl>
                                          <p:spTgt spid="55299">
                                            <p:txEl>
                                              <p:pRg st="0" end="0"/>
                                            </p:txEl>
                                          </p:spTgt>
                                        </p:tgtEl>
                                      </p:cBhvr>
                                    </p:animEffect>
                                  </p:childTnLst>
                                </p:cTn>
                              </p:par>
                              <p:par>
                                <p:cTn id="46" presetID="9" presetClass="emph" presetSubtype="0" nodeType="withEffect">
                                  <p:stCondLst>
                                    <p:cond delay="0"/>
                                  </p:stCondLst>
                                  <p:childTnLst>
                                    <p:set>
                                      <p:cBhvr rctx="PPT">
                                        <p:cTn id="47" dur="indefinite"/>
                                        <p:tgtEl>
                                          <p:spTgt spid="55299">
                                            <p:txEl>
                                              <p:pRg st="1" end="1"/>
                                            </p:txEl>
                                          </p:spTgt>
                                        </p:tgtEl>
                                        <p:attrNameLst>
                                          <p:attrName>style.opacity</p:attrName>
                                        </p:attrNameLst>
                                      </p:cBhvr>
                                      <p:to>
                                        <p:strVal val="0.5"/>
                                      </p:to>
                                    </p:set>
                                    <p:animEffect filter="image" prLst="opacity: 0.5">
                                      <p:cBhvr rctx="IE">
                                        <p:cTn id="48" dur="indefinite"/>
                                        <p:tgtEl>
                                          <p:spTgt spid="55299">
                                            <p:txEl>
                                              <p:pRg st="1" end="1"/>
                                            </p:txEl>
                                          </p:spTgt>
                                        </p:tgtEl>
                                      </p:cBhvr>
                                    </p:animEffect>
                                  </p:childTnLst>
                                </p:cTn>
                              </p:par>
                              <p:par>
                                <p:cTn id="49" presetID="9" presetClass="emph" presetSubtype="0" nodeType="withEffect">
                                  <p:stCondLst>
                                    <p:cond delay="0"/>
                                  </p:stCondLst>
                                  <p:childTnLst>
                                    <p:set>
                                      <p:cBhvr rctx="PPT">
                                        <p:cTn id="50" dur="indefinite"/>
                                        <p:tgtEl>
                                          <p:spTgt spid="55299">
                                            <p:txEl>
                                              <p:pRg st="2" end="2"/>
                                            </p:txEl>
                                          </p:spTgt>
                                        </p:tgtEl>
                                        <p:attrNameLst>
                                          <p:attrName>style.opacity</p:attrName>
                                        </p:attrNameLst>
                                      </p:cBhvr>
                                      <p:to>
                                        <p:strVal val="0.5"/>
                                      </p:to>
                                    </p:set>
                                    <p:animEffect filter="image" prLst="opacity: 0.5">
                                      <p:cBhvr rctx="IE">
                                        <p:cTn id="51" dur="indefinite"/>
                                        <p:tgtEl>
                                          <p:spTgt spid="55299">
                                            <p:txEl>
                                              <p:pRg st="2" end="2"/>
                                            </p:txEl>
                                          </p:spTgt>
                                        </p:tgtEl>
                                      </p:cBhvr>
                                    </p:animEffect>
                                  </p:childTnLst>
                                </p:cTn>
                              </p:par>
                              <p:par>
                                <p:cTn id="52" presetID="9" presetClass="emph" presetSubtype="0" nodeType="withEffect">
                                  <p:stCondLst>
                                    <p:cond delay="0"/>
                                  </p:stCondLst>
                                  <p:childTnLst>
                                    <p:set>
                                      <p:cBhvr rctx="PPT">
                                        <p:cTn id="53" dur="indefinite"/>
                                        <p:tgtEl>
                                          <p:spTgt spid="55299">
                                            <p:txEl>
                                              <p:pRg st="3" end="3"/>
                                            </p:txEl>
                                          </p:spTgt>
                                        </p:tgtEl>
                                        <p:attrNameLst>
                                          <p:attrName>style.opacity</p:attrName>
                                        </p:attrNameLst>
                                      </p:cBhvr>
                                      <p:to>
                                        <p:strVal val="0.5"/>
                                      </p:to>
                                    </p:set>
                                    <p:animEffect filter="image" prLst="opacity: 0.5">
                                      <p:cBhvr rctx="IE">
                                        <p:cTn id="54" dur="indefinite"/>
                                        <p:tgtEl>
                                          <p:spTgt spid="55299">
                                            <p:txEl>
                                              <p:pRg st="3" end="3"/>
                                            </p:txEl>
                                          </p:spTgt>
                                        </p:tgtEl>
                                      </p:cBhvr>
                                    </p:animEffect>
                                  </p:childTnLst>
                                </p:cTn>
                              </p:par>
                              <p:par>
                                <p:cTn id="55" presetID="9" presetClass="emph" presetSubtype="0" nodeType="withEffect">
                                  <p:stCondLst>
                                    <p:cond delay="0"/>
                                  </p:stCondLst>
                                  <p:childTnLst>
                                    <p:set>
                                      <p:cBhvr rctx="PPT">
                                        <p:cTn id="56" dur="indefinite"/>
                                        <p:tgtEl>
                                          <p:spTgt spid="55299">
                                            <p:txEl>
                                              <p:pRg st="4" end="4"/>
                                            </p:txEl>
                                          </p:spTgt>
                                        </p:tgtEl>
                                        <p:attrNameLst>
                                          <p:attrName>style.opacity</p:attrName>
                                        </p:attrNameLst>
                                      </p:cBhvr>
                                      <p:to>
                                        <p:strVal val="0.5"/>
                                      </p:to>
                                    </p:set>
                                    <p:animEffect filter="image" prLst="opacity: 0.5">
                                      <p:cBhvr rctx="IE">
                                        <p:cTn id="57" dur="indefinite"/>
                                        <p:tgtEl>
                                          <p:spTgt spid="55299">
                                            <p:txEl>
                                              <p:pRg st="4" end="4"/>
                                            </p:txEl>
                                          </p:spTgt>
                                        </p:tgtEl>
                                      </p:cBhvr>
                                    </p:animEffect>
                                  </p:childTnLst>
                                </p:cTn>
                              </p:par>
                              <p:par>
                                <p:cTn id="58" presetID="9" presetClass="emph" presetSubtype="0" nodeType="withEffect">
                                  <p:stCondLst>
                                    <p:cond delay="0"/>
                                  </p:stCondLst>
                                  <p:childTnLst>
                                    <p:set>
                                      <p:cBhvr rctx="PPT">
                                        <p:cTn id="59" dur="indefinite"/>
                                        <p:tgtEl>
                                          <p:spTgt spid="55299">
                                            <p:txEl>
                                              <p:pRg st="5" end="5"/>
                                            </p:txEl>
                                          </p:spTgt>
                                        </p:tgtEl>
                                        <p:attrNameLst>
                                          <p:attrName>style.opacity</p:attrName>
                                        </p:attrNameLst>
                                      </p:cBhvr>
                                      <p:to>
                                        <p:strVal val="0.5"/>
                                      </p:to>
                                    </p:set>
                                    <p:animEffect filter="image" prLst="opacity: 0.5">
                                      <p:cBhvr rctx="IE">
                                        <p:cTn id="60" dur="indefinite"/>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828801" y="2514600"/>
            <a:ext cx="3963727" cy="1600200"/>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1845847" y="2581556"/>
            <a:ext cx="3946680" cy="153324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Establish </a:t>
            </a:r>
            <a:r>
              <a:rPr lang="en-US" sz="2400" b="1" u="sng" dirty="0">
                <a:solidFill>
                  <a:prstClr val="white"/>
                </a:solidFill>
              </a:rPr>
              <a:t>design </a:t>
            </a:r>
            <a:br>
              <a:rPr lang="en-US" sz="2400" b="1" u="sng" dirty="0">
                <a:solidFill>
                  <a:prstClr val="white"/>
                </a:solidFill>
              </a:rPr>
            </a:br>
            <a:r>
              <a:rPr lang="en-US" sz="2400" b="1" u="sng" dirty="0">
                <a:solidFill>
                  <a:prstClr val="white"/>
                </a:solidFill>
              </a:rPr>
              <a:t>specifications</a:t>
            </a:r>
          </a:p>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Generate </a:t>
            </a:r>
            <a:r>
              <a:rPr lang="en-US" sz="2400" b="1" u="sng" dirty="0">
                <a:solidFill>
                  <a:prstClr val="white"/>
                </a:solidFill>
              </a:rPr>
              <a:t>design</a:t>
            </a:r>
            <a:r>
              <a:rPr lang="en-US" sz="2400" b="1" dirty="0">
                <a:solidFill>
                  <a:prstClr val="white"/>
                </a:solidFill>
              </a:rPr>
              <a:t> </a:t>
            </a:r>
            <a:br>
              <a:rPr lang="en-US" sz="2400" b="1" dirty="0">
                <a:solidFill>
                  <a:prstClr val="white"/>
                </a:solidFill>
              </a:rPr>
            </a:br>
            <a:r>
              <a:rPr lang="en-US" sz="2400" b="1" u="sng" dirty="0">
                <a:solidFill>
                  <a:prstClr val="white"/>
                </a:solidFill>
              </a:rPr>
              <a:t>alternatives</a:t>
            </a:r>
          </a:p>
        </p:txBody>
      </p:sp>
      <p:sp>
        <p:nvSpPr>
          <p:cNvPr id="2" name="Title 1"/>
          <p:cNvSpPr>
            <a:spLocks noGrp="1"/>
          </p:cNvSpPr>
          <p:nvPr>
            <p:ph type="title"/>
          </p:nvPr>
        </p:nvSpPr>
        <p:spPr>
          <a:xfrm>
            <a:off x="3429000" y="-1"/>
            <a:ext cx="7239000" cy="1523999"/>
          </a:xfrm>
        </p:spPr>
        <p:txBody>
          <a:bodyPr>
            <a:noAutofit/>
          </a:bodyPr>
          <a:lstStyle/>
          <a:p>
            <a:r>
              <a:rPr lang="en-US" sz="3200" dirty="0"/>
              <a:t>Design involves creativity within boundaries.  Consider </a:t>
            </a:r>
            <a:r>
              <a:rPr lang="en-US" sz="3200" i="1" u="sng" dirty="0"/>
              <a:t>any</a:t>
            </a:r>
            <a:r>
              <a:rPr lang="en-US" sz="3200" dirty="0"/>
              <a:t> viable solution concept.</a:t>
            </a:r>
            <a:endParaRPr lang="en-US" sz="3200" dirty="0"/>
          </a:p>
        </p:txBody>
      </p:sp>
      <p:grpSp>
        <p:nvGrpSpPr>
          <p:cNvPr id="4" name="Group 5"/>
          <p:cNvGrpSpPr/>
          <p:nvPr/>
        </p:nvGrpSpPr>
        <p:grpSpPr>
          <a:xfrm>
            <a:off x="1828802" y="1524000"/>
            <a:ext cx="3962399" cy="940499"/>
            <a:chOff x="0" y="-152401"/>
            <a:chExt cx="5984748" cy="940499"/>
          </a:xfrm>
        </p:grpSpPr>
        <p:sp>
          <p:nvSpPr>
            <p:cNvPr id="7" name="Rounded Rectangle 6"/>
            <p:cNvSpPr/>
            <p:nvPr/>
          </p:nvSpPr>
          <p:spPr>
            <a:xfrm>
              <a:off x="0" y="-152401"/>
              <a:ext cx="5984748" cy="940499"/>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23083" y="-105532"/>
              <a:ext cx="5858480" cy="8705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u="sng" dirty="0">
                  <a:solidFill>
                    <a:prstClr val="white"/>
                  </a:solidFill>
                </a:rPr>
                <a:t>Conceptual</a:t>
              </a:r>
              <a:r>
                <a:rPr lang="en-US" sz="3200" b="1" dirty="0">
                  <a:solidFill>
                    <a:prstClr val="white"/>
                  </a:solidFill>
                </a:rPr>
                <a:t> Design</a:t>
              </a:r>
              <a:endParaRPr lang="en-US" sz="3200" b="1" dirty="0">
                <a:solidFill>
                  <a:prstClr val="white"/>
                </a:solidFill>
              </a:endParaRPr>
            </a:p>
          </p:txBody>
        </p:sp>
      </p:grpSp>
      <p:sp>
        <p:nvSpPr>
          <p:cNvPr id="15" name="Rounded Rectangle 14"/>
          <p:cNvSpPr/>
          <p:nvPr/>
        </p:nvSpPr>
        <p:spPr>
          <a:xfrm>
            <a:off x="5798403" y="1524000"/>
            <a:ext cx="4685477" cy="2133601"/>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6" name="Rounded Rectangle 4"/>
          <p:cNvSpPr/>
          <p:nvPr/>
        </p:nvSpPr>
        <p:spPr>
          <a:xfrm>
            <a:off x="5791201" y="1570868"/>
            <a:ext cx="4692679" cy="1934332"/>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precise </a:t>
            </a:r>
            <a:r>
              <a:rPr lang="en-US" sz="2400" b="1" dirty="0">
                <a:solidFill>
                  <a:prstClr val="white"/>
                </a:solidFill>
              </a:rPr>
              <a:t>descriptions of </a:t>
            </a:r>
            <a:r>
              <a:rPr lang="en-US" sz="2400" b="1" dirty="0">
                <a:solidFill>
                  <a:prstClr val="white"/>
                </a:solidFill>
              </a:rPr>
              <a:t>    properties</a:t>
            </a:r>
            <a:endParaRPr lang="en-US" sz="2400" b="1" dirty="0">
              <a:solidFill>
                <a:prstClr val="white"/>
              </a:solidFill>
            </a:endParaRPr>
          </a:p>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numerical values corresponding to performance parameters </a:t>
            </a:r>
            <a:r>
              <a:rPr lang="en-US" sz="2400" b="1" dirty="0">
                <a:solidFill>
                  <a:prstClr val="white"/>
                </a:solidFill>
              </a:rPr>
              <a:t> and </a:t>
            </a:r>
            <a:r>
              <a:rPr lang="en-US" sz="2400" b="1" dirty="0">
                <a:solidFill>
                  <a:prstClr val="white"/>
                </a:solidFill>
              </a:rPr>
              <a:t>attributes</a:t>
            </a:r>
            <a:endParaRPr lang="en-US" sz="2400" b="1" dirty="0">
              <a:solidFill>
                <a:prstClr val="white"/>
              </a:solidFill>
            </a:endParaRPr>
          </a:p>
        </p:txBody>
      </p:sp>
      <p:sp>
        <p:nvSpPr>
          <p:cNvPr id="24" name="Rounded Rectangle 23"/>
          <p:cNvSpPr/>
          <p:nvPr/>
        </p:nvSpPr>
        <p:spPr>
          <a:xfrm>
            <a:off x="5798403" y="3733800"/>
            <a:ext cx="4685477" cy="2494514"/>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25" name="Rounded Rectangle 4"/>
          <p:cNvSpPr/>
          <p:nvPr/>
        </p:nvSpPr>
        <p:spPr>
          <a:xfrm>
            <a:off x="5798403" y="3733800"/>
            <a:ext cx="4685477" cy="2494514"/>
          </a:xfrm>
          <a:prstGeom prst="rect">
            <a:avLst/>
          </a:prstGeom>
          <a:noFill/>
        </p:spPr>
        <p:style>
          <a:lnRef idx="0">
            <a:schemeClr val="accent6"/>
          </a:lnRef>
          <a:fillRef idx="3">
            <a:schemeClr val="accent6"/>
          </a:fillRef>
          <a:effectRef idx="3">
            <a:schemeClr val="accent6"/>
          </a:effectRef>
          <a:fontRef idx="minor">
            <a:schemeClr val="lt1"/>
          </a:fontRef>
        </p:style>
        <p:txBody>
          <a:bodyPr spcFirstLastPara="0" vert="horz" wrap="square" lIns="133350" tIns="133350" rIns="133350" bIns="133350" numCol="1" spcCol="1270" anchor="ctr" anchorCtr="0">
            <a:noAutofit/>
          </a:bodyPr>
          <a:lstStyle/>
          <a:p>
            <a:pPr marL="171450" indent="-171450"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let the creativity flow</a:t>
            </a:r>
          </a:p>
          <a:p>
            <a:pPr marL="171450" indent="-171450"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don’t marry the first idea</a:t>
            </a:r>
          </a:p>
          <a:p>
            <a:pPr marL="171450" indent="-171450"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beware of “we can’t…” and “we have to…”</a:t>
            </a:r>
          </a:p>
          <a:p>
            <a:pPr marL="171450" indent="-171450"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must live within the design </a:t>
            </a:r>
            <a:r>
              <a:rPr lang="en-US" sz="2400" b="1" dirty="0">
                <a:solidFill>
                  <a:prstClr val="white"/>
                </a:solidFill>
              </a:rPr>
              <a:t>space</a:t>
            </a:r>
            <a:endParaRPr lang="en-US" sz="2400" b="1" dirty="0">
              <a:solidFill>
                <a:prstClr val="white"/>
              </a:solidFill>
            </a:endParaRPr>
          </a:p>
        </p:txBody>
      </p:sp>
      <p:sp>
        <p:nvSpPr>
          <p:cNvPr id="17" name="Rounded Rectangle 16"/>
          <p:cNvSpPr/>
          <p:nvPr/>
        </p:nvSpPr>
        <p:spPr>
          <a:xfrm>
            <a:off x="1752601" y="4191000"/>
            <a:ext cx="4027725" cy="2667000"/>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Performance Parameters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Revised objectives and constraints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Function List</a:t>
            </a:r>
          </a:p>
          <a:p>
            <a:pPr marL="171450" indent="-171450" eaLnBrk="0" fontAlgn="base" hangingPunct="0">
              <a:spcBef>
                <a:spcPct val="0"/>
              </a:spcBef>
              <a:spcAft>
                <a:spcPct val="0"/>
              </a:spcAft>
              <a:buFont typeface="Arial" pitchFamily="34" charset="0"/>
              <a:buChar char="•"/>
            </a:pPr>
            <a:r>
              <a:rPr lang="en-US" sz="2400" b="1" dirty="0">
                <a:solidFill>
                  <a:prstClr val="white"/>
                </a:solidFill>
              </a:rPr>
              <a:t>Brainstorming results</a:t>
            </a:r>
            <a:endParaRPr lang="en-US" sz="2400" b="1" dirty="0">
              <a:solidFill>
                <a:prstClr val="white"/>
              </a:solidFill>
            </a:endParaRPr>
          </a:p>
        </p:txBody>
      </p:sp>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21</a:t>
            </a:fld>
            <a:endParaRPr lang="en-US" dirty="0">
              <a:solidFill>
                <a:prstClr val="white">
                  <a:tint val="75000"/>
                  <a:alpha val="60000"/>
                </a:prstClr>
              </a:solidFill>
            </a:endParaRPr>
          </a:p>
        </p:txBody>
      </p:sp>
      <p:sp>
        <p:nvSpPr>
          <p:cNvPr id="20" name="Rounded Rectangle 4"/>
          <p:cNvSpPr/>
          <p:nvPr/>
        </p:nvSpPr>
        <p:spPr>
          <a:xfrm>
            <a:off x="2930058" y="6514840"/>
            <a:ext cx="1794343" cy="3497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b="1" dirty="0">
                <a:solidFill>
                  <a:prstClr val="white"/>
                </a:solidFill>
              </a:rPr>
              <a:t>Documentation</a:t>
            </a:r>
            <a:endParaRPr lang="en-US" b="1" dirty="0">
              <a:solidFill>
                <a:prstClr val="white"/>
              </a:solidFill>
            </a:endParaRPr>
          </a:p>
        </p:txBody>
      </p:sp>
    </p:spTree>
    <p:extLst>
      <p:ext uri="{BB962C8B-B14F-4D97-AF65-F5344CB8AC3E}">
        <p14:creationId xmlns:p14="http://schemas.microsoft.com/office/powerpoint/2010/main" val="599047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76200"/>
            <a:ext cx="6963833" cy="1295400"/>
          </a:xfrm>
        </p:spPr>
        <p:txBody>
          <a:bodyPr>
            <a:normAutofit fontScale="90000"/>
          </a:bodyPr>
          <a:lstStyle/>
          <a:p>
            <a:r>
              <a:rPr lang="en-US" dirty="0" smtClean="0"/>
              <a:t>Nail down enough design details that a decision can be made.</a:t>
            </a:r>
            <a:endParaRPr lang="en-US" dirty="0"/>
          </a:p>
        </p:txBody>
      </p:sp>
      <p:grpSp>
        <p:nvGrpSpPr>
          <p:cNvPr id="4" name="Group 5"/>
          <p:cNvGrpSpPr/>
          <p:nvPr/>
        </p:nvGrpSpPr>
        <p:grpSpPr>
          <a:xfrm>
            <a:off x="1828800" y="1676400"/>
            <a:ext cx="4419600" cy="788098"/>
            <a:chOff x="0" y="0"/>
            <a:chExt cx="5984748" cy="788098"/>
          </a:xfrm>
        </p:grpSpPr>
        <p:sp>
          <p:nvSpPr>
            <p:cNvPr id="7" name="Rounded Rectangle 6"/>
            <p:cNvSpPr/>
            <p:nvPr/>
          </p:nvSpPr>
          <p:spPr>
            <a:xfrm>
              <a:off x="0" y="0"/>
              <a:ext cx="5984748" cy="788098"/>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23083" y="23083"/>
              <a:ext cx="5858480" cy="741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Preliminary Design</a:t>
              </a:r>
              <a:endParaRPr lang="en-US" sz="3200" b="1" dirty="0">
                <a:solidFill>
                  <a:prstClr val="white"/>
                </a:solidFill>
              </a:endParaRPr>
            </a:p>
          </p:txBody>
        </p:sp>
      </p:grpSp>
      <p:sp>
        <p:nvSpPr>
          <p:cNvPr id="12" name="Rounded Rectangle 11"/>
          <p:cNvSpPr/>
          <p:nvPr/>
        </p:nvSpPr>
        <p:spPr>
          <a:xfrm>
            <a:off x="6248401" y="3886201"/>
            <a:ext cx="4296833" cy="16764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3" name="Rounded Rectangle 4"/>
          <p:cNvSpPr/>
          <p:nvPr/>
        </p:nvSpPr>
        <p:spPr>
          <a:xfrm>
            <a:off x="6265446" y="3886202"/>
            <a:ext cx="4402554" cy="1631763"/>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236538" indent="-2365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proof-of-concept</a:t>
            </a:r>
          </a:p>
          <a:p>
            <a:pPr marL="236538" indent="-2365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simulation results</a:t>
            </a:r>
          </a:p>
          <a:p>
            <a:pPr marL="236538" indent="-2365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qualitative and/or </a:t>
            </a:r>
            <a:r>
              <a:rPr lang="en-US" sz="2400" b="1" dirty="0">
                <a:solidFill>
                  <a:prstClr val="white"/>
                </a:solidFill>
              </a:rPr>
              <a:t>quantitative</a:t>
            </a:r>
            <a:endParaRPr lang="en-US" sz="2400" b="1" dirty="0">
              <a:solidFill>
                <a:prstClr val="white"/>
              </a:solidFill>
            </a:endParaRPr>
          </a:p>
        </p:txBody>
      </p:sp>
      <p:sp>
        <p:nvSpPr>
          <p:cNvPr id="15" name="Rounded Rectangle 14"/>
          <p:cNvSpPr/>
          <p:nvPr/>
        </p:nvSpPr>
        <p:spPr>
          <a:xfrm>
            <a:off x="6248401" y="1676401"/>
            <a:ext cx="4296833" cy="2133601"/>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6" name="Rounded Rectangle 4"/>
          <p:cNvSpPr/>
          <p:nvPr/>
        </p:nvSpPr>
        <p:spPr>
          <a:xfrm>
            <a:off x="6265447" y="1721039"/>
            <a:ext cx="4160904" cy="2088963"/>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lnSpc>
                <a:spcPct val="90000"/>
              </a:lnSpc>
              <a:spcBef>
                <a:spcPct val="0"/>
              </a:spcBef>
              <a:spcAft>
                <a:spcPct val="35000"/>
              </a:spcAft>
              <a:buFont typeface="Arial" pitchFamily="34" charset="0"/>
              <a:buChar char="•"/>
            </a:pPr>
            <a:r>
              <a:rPr lang="en-US" sz="2300" b="1" dirty="0">
                <a:solidFill>
                  <a:prstClr val="white"/>
                </a:solidFill>
              </a:rPr>
              <a:t>scale models – cardboard, </a:t>
            </a:r>
            <a:r>
              <a:rPr lang="en-US" sz="2300" b="1" dirty="0">
                <a:solidFill>
                  <a:prstClr val="white"/>
                </a:solidFill>
              </a:rPr>
              <a:t>straws, paper clips, paper, pencils, </a:t>
            </a:r>
            <a:r>
              <a:rPr lang="en-US" sz="2300" b="1" dirty="0">
                <a:solidFill>
                  <a:prstClr val="white"/>
                </a:solidFill>
              </a:rPr>
              <a:t>white </a:t>
            </a:r>
            <a:r>
              <a:rPr lang="en-US" sz="2300" b="1" dirty="0">
                <a:solidFill>
                  <a:prstClr val="white"/>
                </a:solidFill>
              </a:rPr>
              <a:t>glue, </a:t>
            </a:r>
            <a:r>
              <a:rPr lang="en-US" sz="2300" b="1" dirty="0">
                <a:solidFill>
                  <a:prstClr val="white"/>
                </a:solidFill>
              </a:rPr>
              <a:t>etc.</a:t>
            </a:r>
          </a:p>
          <a:p>
            <a:pPr marL="173038" indent="-173038" defTabSz="1555750" eaLnBrk="0" fontAlgn="base" hangingPunct="0">
              <a:lnSpc>
                <a:spcPct val="90000"/>
              </a:lnSpc>
              <a:spcBef>
                <a:spcPct val="0"/>
              </a:spcBef>
              <a:spcAft>
                <a:spcPct val="35000"/>
              </a:spcAft>
              <a:buFont typeface="Arial" pitchFamily="34" charset="0"/>
              <a:buChar char="•"/>
            </a:pPr>
            <a:r>
              <a:rPr lang="en-US" sz="2300" b="1" dirty="0">
                <a:solidFill>
                  <a:prstClr val="white"/>
                </a:solidFill>
              </a:rPr>
              <a:t>computer models (CAD)</a:t>
            </a:r>
          </a:p>
          <a:p>
            <a:pPr marL="173038" indent="-173038" defTabSz="1555750" eaLnBrk="0" fontAlgn="base" hangingPunct="0">
              <a:lnSpc>
                <a:spcPct val="90000"/>
              </a:lnSpc>
              <a:spcBef>
                <a:spcPct val="0"/>
              </a:spcBef>
              <a:spcAft>
                <a:spcPct val="35000"/>
              </a:spcAft>
              <a:buFont typeface="Arial" pitchFamily="34" charset="0"/>
              <a:buChar char="•"/>
            </a:pPr>
            <a:r>
              <a:rPr lang="en-US" sz="2300" b="1" dirty="0">
                <a:solidFill>
                  <a:prstClr val="white"/>
                </a:solidFill>
              </a:rPr>
              <a:t>mathematical models</a:t>
            </a:r>
          </a:p>
        </p:txBody>
      </p:sp>
      <p:sp>
        <p:nvSpPr>
          <p:cNvPr id="33" name="Rounded Rectangle 32"/>
          <p:cNvSpPr/>
          <p:nvPr/>
        </p:nvSpPr>
        <p:spPr>
          <a:xfrm>
            <a:off x="1799223" y="2498817"/>
            <a:ext cx="4419600" cy="1676400"/>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34" name="Rounded Rectangle 4"/>
          <p:cNvSpPr/>
          <p:nvPr/>
        </p:nvSpPr>
        <p:spPr>
          <a:xfrm>
            <a:off x="1826797" y="2627625"/>
            <a:ext cx="4392027" cy="141097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300" b="1" dirty="0">
                <a:solidFill>
                  <a:prstClr val="white"/>
                </a:solidFill>
              </a:rPr>
              <a:t>“Flesh out” leading </a:t>
            </a:r>
            <a:br>
              <a:rPr lang="en-US" sz="2300" b="1" dirty="0">
                <a:solidFill>
                  <a:prstClr val="white"/>
                </a:solidFill>
              </a:rPr>
            </a:br>
            <a:r>
              <a:rPr lang="en-US" sz="2300" b="1" dirty="0">
                <a:solidFill>
                  <a:prstClr val="white"/>
                </a:solidFill>
              </a:rPr>
              <a:t> conceptual designs</a:t>
            </a:r>
          </a:p>
          <a:p>
            <a:pPr marL="290513" indent="-290513" defTabSz="1555750" eaLnBrk="0" fontAlgn="base" hangingPunct="0">
              <a:lnSpc>
                <a:spcPct val="90000"/>
              </a:lnSpc>
              <a:spcBef>
                <a:spcPct val="0"/>
              </a:spcBef>
              <a:spcAft>
                <a:spcPct val="35000"/>
              </a:spcAft>
              <a:buFont typeface="+mj-lt"/>
              <a:buAutoNum type="arabicPeriod"/>
            </a:pPr>
            <a:r>
              <a:rPr lang="en-US" sz="2300" b="1" u="sng" dirty="0">
                <a:solidFill>
                  <a:prstClr val="white"/>
                </a:solidFill>
              </a:rPr>
              <a:t>Model</a:t>
            </a:r>
            <a:r>
              <a:rPr lang="en-US" sz="2300" b="1" dirty="0">
                <a:solidFill>
                  <a:prstClr val="white"/>
                </a:solidFill>
              </a:rPr>
              <a:t>, </a:t>
            </a:r>
            <a:r>
              <a:rPr lang="en-US" sz="2300" b="1" u="sng" dirty="0">
                <a:solidFill>
                  <a:prstClr val="white"/>
                </a:solidFill>
              </a:rPr>
              <a:t>analyze</a:t>
            </a:r>
            <a:r>
              <a:rPr lang="en-US" sz="2300" b="1" dirty="0">
                <a:solidFill>
                  <a:prstClr val="white"/>
                </a:solidFill>
              </a:rPr>
              <a:t>, </a:t>
            </a:r>
            <a:r>
              <a:rPr lang="en-US" sz="2300" b="1" u="sng" dirty="0">
                <a:solidFill>
                  <a:prstClr val="white"/>
                </a:solidFill>
              </a:rPr>
              <a:t>test</a:t>
            </a:r>
            <a:r>
              <a:rPr lang="en-US" sz="2300" b="1" dirty="0">
                <a:solidFill>
                  <a:prstClr val="white"/>
                </a:solidFill>
              </a:rPr>
              <a:t>, and </a:t>
            </a:r>
            <a:r>
              <a:rPr lang="en-US" sz="2300" b="1" u="sng" dirty="0">
                <a:solidFill>
                  <a:prstClr val="white"/>
                </a:solidFill>
              </a:rPr>
              <a:t>evaluate</a:t>
            </a:r>
            <a:r>
              <a:rPr lang="en-US" sz="2300" b="1" dirty="0">
                <a:solidFill>
                  <a:prstClr val="white"/>
                </a:solidFill>
              </a:rPr>
              <a:t> </a:t>
            </a:r>
            <a:r>
              <a:rPr lang="en-US" sz="2300" b="1" dirty="0">
                <a:solidFill>
                  <a:prstClr val="white"/>
                </a:solidFill>
              </a:rPr>
              <a:t>conceptual designs</a:t>
            </a:r>
            <a:endParaRPr lang="en-US" sz="2300" b="1" u="sng" dirty="0">
              <a:solidFill>
                <a:prstClr val="white"/>
              </a:solidFill>
            </a:endParaRPr>
          </a:p>
        </p:txBody>
      </p:sp>
      <p:sp>
        <p:nvSpPr>
          <p:cNvPr id="35" name="Rounded Rectangle 34"/>
          <p:cNvSpPr/>
          <p:nvPr/>
        </p:nvSpPr>
        <p:spPr>
          <a:xfrm>
            <a:off x="1826796" y="4267200"/>
            <a:ext cx="4362158" cy="2590800"/>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CAD Drawings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Model photos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Simulation and Proof-of-concept information</a:t>
            </a:r>
          </a:p>
          <a:p>
            <a:pPr eaLnBrk="0" fontAlgn="base" hangingPunct="0">
              <a:spcBef>
                <a:spcPct val="0"/>
              </a:spcBef>
              <a:spcAft>
                <a:spcPct val="0"/>
              </a:spcAft>
            </a:pPr>
            <a:endParaRPr lang="en-US" sz="2400" b="1" dirty="0">
              <a:solidFill>
                <a:prstClr val="white"/>
              </a:solidFill>
            </a:endParaRPr>
          </a:p>
        </p:txBody>
      </p:sp>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22</a:t>
            </a:fld>
            <a:endParaRPr lang="en-US" dirty="0">
              <a:solidFill>
                <a:prstClr val="white">
                  <a:tint val="75000"/>
                  <a:alpha val="60000"/>
                </a:prstClr>
              </a:solidFill>
            </a:endParaRPr>
          </a:p>
        </p:txBody>
      </p:sp>
      <p:sp>
        <p:nvSpPr>
          <p:cNvPr id="14" name="Rounded Rectangle 4"/>
          <p:cNvSpPr/>
          <p:nvPr/>
        </p:nvSpPr>
        <p:spPr>
          <a:xfrm>
            <a:off x="2133600" y="6019800"/>
            <a:ext cx="2590800" cy="349754"/>
          </a:xfrm>
          <a:prstGeom prst="rect">
            <a:avLst/>
          </a:prstGeom>
          <a:solidFill>
            <a:srgbClr val="504B71"/>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b="1" dirty="0">
                <a:solidFill>
                  <a:prstClr val="white"/>
                </a:solidFill>
              </a:rPr>
              <a:t>Documentation</a:t>
            </a:r>
            <a:endParaRPr lang="en-US" b="1" dirty="0">
              <a:solidFill>
                <a:prstClr val="white"/>
              </a:solidFill>
            </a:endParaRPr>
          </a:p>
        </p:txBody>
      </p:sp>
    </p:spTree>
    <p:extLst>
      <p:ext uri="{BB962C8B-B14F-4D97-AF65-F5344CB8AC3E}">
        <p14:creationId xmlns:p14="http://schemas.microsoft.com/office/powerpoint/2010/main" val="1675744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“optimal” design solution may or may not be obvious.</a:t>
            </a:r>
            <a:endParaRPr lang="en-US" dirty="0"/>
          </a:p>
        </p:txBody>
      </p:sp>
      <p:grpSp>
        <p:nvGrpSpPr>
          <p:cNvPr id="3" name="Group 5"/>
          <p:cNvGrpSpPr/>
          <p:nvPr/>
        </p:nvGrpSpPr>
        <p:grpSpPr>
          <a:xfrm>
            <a:off x="1676400" y="1676400"/>
            <a:ext cx="4419600" cy="788098"/>
            <a:chOff x="0" y="0"/>
            <a:chExt cx="5984748" cy="788098"/>
          </a:xfrm>
        </p:grpSpPr>
        <p:sp>
          <p:nvSpPr>
            <p:cNvPr id="7" name="Rounded Rectangle 6"/>
            <p:cNvSpPr/>
            <p:nvPr/>
          </p:nvSpPr>
          <p:spPr>
            <a:xfrm>
              <a:off x="0" y="0"/>
              <a:ext cx="5984748" cy="788098"/>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23083" y="23083"/>
              <a:ext cx="5858480" cy="741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Design Decision</a:t>
              </a:r>
              <a:endParaRPr lang="en-US" sz="3200" b="1" dirty="0">
                <a:solidFill>
                  <a:prstClr val="white"/>
                </a:solidFill>
              </a:endParaRPr>
            </a:p>
          </p:txBody>
        </p:sp>
      </p:grpSp>
      <p:sp>
        <p:nvSpPr>
          <p:cNvPr id="10" name="Rounded Rectangle 9"/>
          <p:cNvSpPr/>
          <p:nvPr/>
        </p:nvSpPr>
        <p:spPr>
          <a:xfrm>
            <a:off x="1676400" y="2514600"/>
            <a:ext cx="4419600" cy="1371600"/>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1693446" y="2574860"/>
            <a:ext cx="4419600" cy="115894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457200" indent="-457200"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Select the </a:t>
            </a:r>
            <a:r>
              <a:rPr lang="en-US" sz="2400" b="1" u="sng" dirty="0">
                <a:solidFill>
                  <a:prstClr val="white"/>
                </a:solidFill>
              </a:rPr>
              <a:t>optimal</a:t>
            </a:r>
            <a:r>
              <a:rPr lang="en-US" sz="2400" b="1" dirty="0">
                <a:solidFill>
                  <a:prstClr val="white"/>
                </a:solidFill>
              </a:rPr>
              <a:t> design based on the findings from the previous stage</a:t>
            </a:r>
            <a:endParaRPr lang="en-US" sz="2400" b="1" u="sng" dirty="0">
              <a:solidFill>
                <a:prstClr val="white"/>
              </a:solidFill>
            </a:endParaRPr>
          </a:p>
        </p:txBody>
      </p:sp>
      <p:sp>
        <p:nvSpPr>
          <p:cNvPr id="9" name="Rounded Rectangle 8"/>
          <p:cNvSpPr/>
          <p:nvPr/>
        </p:nvSpPr>
        <p:spPr>
          <a:xfrm>
            <a:off x="6096000" y="1699484"/>
            <a:ext cx="4419600" cy="2262917"/>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2" name="Rounded Rectangle 4"/>
          <p:cNvSpPr/>
          <p:nvPr/>
        </p:nvSpPr>
        <p:spPr>
          <a:xfrm>
            <a:off x="6113046" y="1699484"/>
            <a:ext cx="4402554" cy="226291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lnSpc>
                <a:spcPct val="90000"/>
              </a:lnSpc>
              <a:spcBef>
                <a:spcPct val="0"/>
              </a:spcBef>
              <a:spcAft>
                <a:spcPct val="35000"/>
              </a:spcAft>
              <a:buFont typeface="Arial" pitchFamily="34" charset="0"/>
              <a:buChar char="•"/>
            </a:pPr>
            <a:r>
              <a:rPr lang="en-US" sz="2200" b="1" dirty="0">
                <a:solidFill>
                  <a:prstClr val="white"/>
                </a:solidFill>
              </a:rPr>
              <a:t>evaluate </a:t>
            </a:r>
            <a:r>
              <a:rPr lang="en-US" sz="2200" b="1" dirty="0">
                <a:solidFill>
                  <a:prstClr val="white"/>
                </a:solidFill>
              </a:rPr>
              <a:t>design </a:t>
            </a:r>
            <a:r>
              <a:rPr lang="en-US" sz="2200" b="1" dirty="0">
                <a:solidFill>
                  <a:prstClr val="white"/>
                </a:solidFill>
              </a:rPr>
              <a:t>alternatives against specifications</a:t>
            </a:r>
            <a:endParaRPr lang="en-US" sz="2200" b="1" dirty="0">
              <a:solidFill>
                <a:prstClr val="white"/>
              </a:solidFill>
            </a:endParaRPr>
          </a:p>
          <a:p>
            <a:pPr marL="173038" indent="-173038" defTabSz="1555750" eaLnBrk="0" fontAlgn="base" hangingPunct="0">
              <a:lnSpc>
                <a:spcPct val="90000"/>
              </a:lnSpc>
              <a:spcBef>
                <a:spcPct val="0"/>
              </a:spcBef>
              <a:spcAft>
                <a:spcPct val="35000"/>
              </a:spcAft>
              <a:buFont typeface="Arial" pitchFamily="34" charset="0"/>
              <a:buChar char="•"/>
            </a:pPr>
            <a:r>
              <a:rPr lang="en-US" sz="2200" b="1" dirty="0">
                <a:solidFill>
                  <a:prstClr val="white"/>
                </a:solidFill>
              </a:rPr>
              <a:t>a “better” technical solution may not make the cut due to differences between </a:t>
            </a:r>
            <a:r>
              <a:rPr lang="en-US" sz="2200" b="1" dirty="0">
                <a:solidFill>
                  <a:prstClr val="white"/>
                </a:solidFill>
              </a:rPr>
              <a:t>design objectives and </a:t>
            </a:r>
            <a:r>
              <a:rPr lang="en-US" sz="2200" b="1" dirty="0">
                <a:solidFill>
                  <a:prstClr val="white"/>
                </a:solidFill>
              </a:rPr>
              <a:t>constraints</a:t>
            </a:r>
          </a:p>
        </p:txBody>
      </p:sp>
      <p:sp>
        <p:nvSpPr>
          <p:cNvPr id="15" name="Rounded Rectangle 14"/>
          <p:cNvSpPr/>
          <p:nvPr/>
        </p:nvSpPr>
        <p:spPr>
          <a:xfrm>
            <a:off x="1693447" y="3962400"/>
            <a:ext cx="4408725" cy="2895600"/>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Trade off </a:t>
            </a:r>
            <a:r>
              <a:rPr lang="en-US" sz="2400" b="1" dirty="0">
                <a:solidFill>
                  <a:prstClr val="white"/>
                </a:solidFill>
              </a:rPr>
              <a:t>criteria</a:t>
            </a:r>
          </a:p>
          <a:p>
            <a:pPr marL="171450" indent="-171450" eaLnBrk="0" fontAlgn="base" hangingPunct="0">
              <a:spcBef>
                <a:spcPct val="0"/>
              </a:spcBef>
              <a:spcAft>
                <a:spcPct val="0"/>
              </a:spcAft>
              <a:buFont typeface="Arial" pitchFamily="34" charset="0"/>
              <a:buChar char="•"/>
            </a:pPr>
            <a:r>
              <a:rPr lang="en-US" sz="2400" b="1" dirty="0">
                <a:solidFill>
                  <a:prstClr val="white"/>
                </a:solidFill>
              </a:rPr>
              <a:t>Trade off results</a:t>
            </a:r>
            <a:endParaRPr lang="en-US" sz="2400" b="1" dirty="0">
              <a:solidFill>
                <a:prstClr val="white"/>
              </a:solidFill>
            </a:endParaRPr>
          </a:p>
          <a:p>
            <a:pPr marL="171450" indent="-171450" eaLnBrk="0" fontAlgn="base" hangingPunct="0">
              <a:spcBef>
                <a:spcPct val="0"/>
              </a:spcBef>
              <a:spcAft>
                <a:spcPct val="0"/>
              </a:spcAft>
              <a:buFont typeface="Arial" pitchFamily="34" charset="0"/>
              <a:buChar char="•"/>
            </a:pPr>
            <a:r>
              <a:rPr lang="en-US" sz="2400" b="1" dirty="0">
                <a:solidFill>
                  <a:prstClr val="white"/>
                </a:solidFill>
              </a:rPr>
              <a:t>Optimal design decision</a:t>
            </a:r>
            <a:r>
              <a:rPr lang="en-US" sz="2400" b="1" dirty="0">
                <a:solidFill>
                  <a:prstClr val="white"/>
                </a:solidFill>
              </a:rPr>
              <a:t> </a:t>
            </a:r>
            <a:r>
              <a:rPr lang="en-US" sz="2400" b="1" dirty="0">
                <a:solidFill>
                  <a:prstClr val="white"/>
                </a:solidFill>
              </a:rPr>
              <a:t>tool and data</a:t>
            </a:r>
          </a:p>
        </p:txBody>
      </p:sp>
      <p:sp>
        <p:nvSpPr>
          <p:cNvPr id="4" name="Slide Number Placeholder 3"/>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23</a:t>
            </a:fld>
            <a:endParaRPr lang="en-US" dirty="0">
              <a:solidFill>
                <a:prstClr val="white">
                  <a:tint val="75000"/>
                  <a:alpha val="60000"/>
                </a:prstClr>
              </a:solidFill>
            </a:endParaRPr>
          </a:p>
        </p:txBody>
      </p:sp>
      <p:sp>
        <p:nvSpPr>
          <p:cNvPr id="13" name="Rounded Rectangle 4"/>
          <p:cNvSpPr/>
          <p:nvPr/>
        </p:nvSpPr>
        <p:spPr>
          <a:xfrm>
            <a:off x="2008710" y="5638800"/>
            <a:ext cx="2362200" cy="349754"/>
          </a:xfrm>
          <a:prstGeom prst="rect">
            <a:avLst/>
          </a:prstGeom>
          <a:solidFill>
            <a:srgbClr val="504B7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0" fontAlgn="base" hangingPunct="0">
              <a:spcBef>
                <a:spcPct val="0"/>
              </a:spcBef>
              <a:spcAft>
                <a:spcPct val="0"/>
              </a:spcAft>
            </a:pPr>
            <a:r>
              <a:rPr lang="en-US" b="1" dirty="0">
                <a:solidFill>
                  <a:prstClr val="white"/>
                </a:solidFill>
              </a:rPr>
              <a:t>Documentation</a:t>
            </a:r>
          </a:p>
        </p:txBody>
      </p:sp>
    </p:spTree>
    <p:extLst>
      <p:ext uri="{BB962C8B-B14F-4D97-AF65-F5344CB8AC3E}">
        <p14:creationId xmlns:p14="http://schemas.microsoft.com/office/powerpoint/2010/main" val="193120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to go from idea to reality.</a:t>
            </a:r>
            <a:endParaRPr lang="en-US" dirty="0"/>
          </a:p>
        </p:txBody>
      </p:sp>
      <p:sp>
        <p:nvSpPr>
          <p:cNvPr id="7" name="Rounded Rectangle 6"/>
          <p:cNvSpPr/>
          <p:nvPr/>
        </p:nvSpPr>
        <p:spPr>
          <a:xfrm>
            <a:off x="1828801" y="1676400"/>
            <a:ext cx="4433001" cy="788098"/>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1845846" y="1699483"/>
            <a:ext cx="4419600" cy="741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Detailed Design</a:t>
            </a:r>
            <a:endParaRPr lang="en-US" sz="3200" b="1" dirty="0">
              <a:solidFill>
                <a:prstClr val="white"/>
              </a:solidFill>
            </a:endParaRPr>
          </a:p>
        </p:txBody>
      </p:sp>
      <p:sp>
        <p:nvSpPr>
          <p:cNvPr id="10" name="Rounded Rectangle 9"/>
          <p:cNvSpPr/>
          <p:nvPr/>
        </p:nvSpPr>
        <p:spPr>
          <a:xfrm>
            <a:off x="1828801" y="2590800"/>
            <a:ext cx="4433001" cy="2438401"/>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1845846" y="2667000"/>
            <a:ext cx="4419600" cy="236220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Refine and optimize choices made in preliminary design</a:t>
            </a:r>
          </a:p>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Articulate specific parts and dimensions</a:t>
            </a:r>
          </a:p>
          <a:p>
            <a:pPr marL="290513" indent="-290513" defTabSz="1555750" eaLnBrk="0" fontAlgn="base" hangingPunct="0">
              <a:lnSpc>
                <a:spcPct val="90000"/>
              </a:lnSpc>
              <a:spcBef>
                <a:spcPct val="0"/>
              </a:spcBef>
              <a:spcAft>
                <a:spcPct val="35000"/>
              </a:spcAft>
              <a:buFont typeface="+mj-lt"/>
              <a:buAutoNum type="arabicPeriod"/>
            </a:pPr>
            <a:r>
              <a:rPr lang="en-US" sz="2200" b="1" dirty="0">
                <a:solidFill>
                  <a:prstClr val="white"/>
                </a:solidFill>
              </a:rPr>
              <a:t>Fabricate prototype and move toward production</a:t>
            </a:r>
          </a:p>
        </p:txBody>
      </p:sp>
      <p:sp>
        <p:nvSpPr>
          <p:cNvPr id="16" name="Rounded Rectangle 4"/>
          <p:cNvSpPr/>
          <p:nvPr/>
        </p:nvSpPr>
        <p:spPr>
          <a:xfrm>
            <a:off x="6312014" y="3563685"/>
            <a:ext cx="4279787" cy="73396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buFont typeface="Arial" pitchFamily="34" charset="0"/>
              <a:buChar char="•"/>
            </a:pPr>
            <a:endParaRPr lang="en-US" sz="2400" b="1" dirty="0">
              <a:solidFill>
                <a:prstClr val="white"/>
              </a:solidFill>
            </a:endParaRPr>
          </a:p>
        </p:txBody>
      </p:sp>
      <p:sp>
        <p:nvSpPr>
          <p:cNvPr id="20" name="Rounded Rectangle 19"/>
          <p:cNvSpPr/>
          <p:nvPr/>
        </p:nvSpPr>
        <p:spPr>
          <a:xfrm>
            <a:off x="1845847" y="5029201"/>
            <a:ext cx="4408725" cy="1762643"/>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Design choice details</a:t>
            </a:r>
            <a:endParaRPr lang="en-US" sz="2400" b="1" dirty="0">
              <a:solidFill>
                <a:prstClr val="white"/>
              </a:solidFill>
            </a:endParaRPr>
          </a:p>
          <a:p>
            <a:pPr marL="171450" indent="-171450" eaLnBrk="0" fontAlgn="base" hangingPunct="0">
              <a:spcBef>
                <a:spcPct val="0"/>
              </a:spcBef>
              <a:spcAft>
                <a:spcPct val="0"/>
              </a:spcAft>
              <a:buFont typeface="Arial" pitchFamily="34" charset="0"/>
              <a:buChar char="•"/>
            </a:pPr>
            <a:r>
              <a:rPr lang="en-US" sz="2400" b="1" dirty="0">
                <a:solidFill>
                  <a:prstClr val="white"/>
                </a:solidFill>
              </a:rPr>
              <a:t>Parts list with dimensions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Prototype photos</a:t>
            </a:r>
          </a:p>
        </p:txBody>
      </p:sp>
      <p:sp>
        <p:nvSpPr>
          <p:cNvPr id="3" name="Slide Number Placeholder 2"/>
          <p:cNvSpPr>
            <a:spLocks noGrp="1"/>
          </p:cNvSpPr>
          <p:nvPr>
            <p:ph type="sldNum" sz="quarter" idx="10"/>
          </p:nvPr>
        </p:nvSpPr>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24</a:t>
            </a:fld>
            <a:endParaRPr lang="en-US" dirty="0">
              <a:solidFill>
                <a:prstClr val="white">
                  <a:tint val="75000"/>
                  <a:alpha val="60000"/>
                </a:prstClr>
              </a:solidFill>
            </a:endParaRPr>
          </a:p>
        </p:txBody>
      </p:sp>
      <p:sp>
        <p:nvSpPr>
          <p:cNvPr id="12" name="Rounded Rectangle 11"/>
          <p:cNvSpPr/>
          <p:nvPr/>
        </p:nvSpPr>
        <p:spPr>
          <a:xfrm>
            <a:off x="6312013" y="1676401"/>
            <a:ext cx="4173336" cy="1219201"/>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76213" indent="-176213" eaLnBrk="0" fontAlgn="base" hangingPunct="0">
              <a:spcBef>
                <a:spcPct val="0"/>
              </a:spcBef>
              <a:spcAft>
                <a:spcPct val="0"/>
              </a:spcAft>
              <a:buFont typeface="Arial" pitchFamily="34" charset="0"/>
              <a:buChar char="•"/>
            </a:pPr>
            <a:r>
              <a:rPr lang="en-US" sz="2400" b="1" dirty="0">
                <a:solidFill>
                  <a:prstClr val="white"/>
                </a:solidFill>
              </a:rPr>
              <a:t>document compliance to objectives, constraints, functions, requirements </a:t>
            </a:r>
            <a:endParaRPr lang="en-US" sz="2400" b="1" dirty="0">
              <a:solidFill>
                <a:prstClr val="white"/>
              </a:solidFill>
            </a:endParaRPr>
          </a:p>
        </p:txBody>
      </p:sp>
      <p:sp>
        <p:nvSpPr>
          <p:cNvPr id="13" name="Rounded Rectangle 12"/>
          <p:cNvSpPr/>
          <p:nvPr/>
        </p:nvSpPr>
        <p:spPr>
          <a:xfrm>
            <a:off x="6312013" y="2895602"/>
            <a:ext cx="4173336" cy="838199"/>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76213" indent="-176213" eaLnBrk="0" fontAlgn="base" hangingPunct="0">
              <a:spcBef>
                <a:spcPct val="0"/>
              </a:spcBef>
              <a:spcAft>
                <a:spcPct val="0"/>
              </a:spcAft>
              <a:buFont typeface="Arial" pitchFamily="34" charset="0"/>
              <a:buChar char="•"/>
            </a:pPr>
            <a:r>
              <a:rPr lang="en-US" sz="2400" b="1" dirty="0">
                <a:solidFill>
                  <a:prstClr val="white"/>
                </a:solidFill>
              </a:rPr>
              <a:t>d</a:t>
            </a:r>
            <a:r>
              <a:rPr lang="en-US" sz="2400" b="1" dirty="0">
                <a:solidFill>
                  <a:prstClr val="white"/>
                </a:solidFill>
              </a:rPr>
              <a:t>efine sub assembly parts and interfaces</a:t>
            </a:r>
            <a:endParaRPr lang="en-US" sz="2400" b="1" dirty="0">
              <a:solidFill>
                <a:prstClr val="white"/>
              </a:solidFill>
            </a:endParaRPr>
          </a:p>
        </p:txBody>
      </p:sp>
      <p:sp>
        <p:nvSpPr>
          <p:cNvPr id="14" name="Rounded Rectangle 13"/>
          <p:cNvSpPr/>
          <p:nvPr/>
        </p:nvSpPr>
        <p:spPr>
          <a:xfrm>
            <a:off x="6312013" y="3810001"/>
            <a:ext cx="4173336" cy="1366579"/>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76213" indent="-176213" eaLnBrk="0" fontAlgn="base" hangingPunct="0">
              <a:spcBef>
                <a:spcPct val="0"/>
              </a:spcBef>
              <a:spcAft>
                <a:spcPct val="0"/>
              </a:spcAft>
              <a:buFont typeface="Arial" pitchFamily="34" charset="0"/>
              <a:buChar char="•"/>
            </a:pPr>
            <a:r>
              <a:rPr lang="en-US" sz="2200" b="1" dirty="0">
                <a:solidFill>
                  <a:prstClr val="white"/>
                </a:solidFill>
              </a:rPr>
              <a:t>material available to build more than 1 robot</a:t>
            </a:r>
          </a:p>
          <a:p>
            <a:pPr marL="176213" indent="-176213" eaLnBrk="0" fontAlgn="base" hangingPunct="0">
              <a:spcBef>
                <a:spcPct val="0"/>
              </a:spcBef>
              <a:spcAft>
                <a:spcPct val="0"/>
              </a:spcAft>
              <a:buFont typeface="Arial" pitchFamily="34" charset="0"/>
              <a:buChar char="•"/>
            </a:pPr>
            <a:r>
              <a:rPr lang="en-US" sz="2200" b="1" dirty="0">
                <a:solidFill>
                  <a:prstClr val="white"/>
                </a:solidFill>
              </a:rPr>
              <a:t>c</a:t>
            </a:r>
            <a:r>
              <a:rPr lang="en-US" sz="2200" b="1" dirty="0">
                <a:solidFill>
                  <a:prstClr val="white"/>
                </a:solidFill>
              </a:rPr>
              <a:t>onsider test approaches </a:t>
            </a:r>
            <a:endParaRPr lang="en-US" sz="2200" b="1" dirty="0">
              <a:solidFill>
                <a:prstClr val="white"/>
              </a:solidFill>
            </a:endParaRPr>
          </a:p>
        </p:txBody>
      </p:sp>
      <p:sp>
        <p:nvSpPr>
          <p:cNvPr id="4" name="TextBox 3"/>
          <p:cNvSpPr txBox="1"/>
          <p:nvPr/>
        </p:nvSpPr>
        <p:spPr>
          <a:xfrm>
            <a:off x="6477001" y="5334001"/>
            <a:ext cx="3855949" cy="1200329"/>
          </a:xfrm>
          <a:prstGeom prst="rect">
            <a:avLst/>
          </a:prstGeom>
          <a:noFill/>
        </p:spPr>
        <p:txBody>
          <a:bodyPr wrap="square" rtlCol="0">
            <a:spAutoFit/>
          </a:bodyPr>
          <a:lstStyle/>
          <a:p>
            <a:pPr eaLnBrk="0" fontAlgn="base" hangingPunct="0">
              <a:spcBef>
                <a:spcPct val="0"/>
              </a:spcBef>
              <a:spcAft>
                <a:spcPct val="0"/>
              </a:spcAft>
            </a:pPr>
            <a:r>
              <a:rPr lang="en-US" sz="2400" b="1" dirty="0">
                <a:solidFill>
                  <a:srgbClr val="FFC000"/>
                </a:solidFill>
                <a:latin typeface="Arial" panose="020B0604020202020204" pitchFamily="34" charset="0"/>
              </a:rPr>
              <a:t>There is a </a:t>
            </a:r>
            <a:r>
              <a:rPr lang="en-US" sz="2400" b="1" u="sng" dirty="0">
                <a:solidFill>
                  <a:srgbClr val="FFC000"/>
                </a:solidFill>
                <a:latin typeface="Arial" panose="020B0604020202020204" pitchFamily="34" charset="0"/>
              </a:rPr>
              <a:t>huge</a:t>
            </a:r>
            <a:r>
              <a:rPr lang="en-US" sz="2400" b="1" dirty="0">
                <a:solidFill>
                  <a:srgbClr val="FFC000"/>
                </a:solidFill>
                <a:latin typeface="Arial" panose="020B0604020202020204" pitchFamily="34" charset="0"/>
              </a:rPr>
              <a:t> gulf between a great idea and a working prototype!</a:t>
            </a:r>
          </a:p>
        </p:txBody>
      </p:sp>
      <p:sp>
        <p:nvSpPr>
          <p:cNvPr id="17" name="Rounded Rectangle 4"/>
          <p:cNvSpPr/>
          <p:nvPr/>
        </p:nvSpPr>
        <p:spPr>
          <a:xfrm>
            <a:off x="2008711" y="6248400"/>
            <a:ext cx="2885071" cy="3497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b="1" dirty="0">
                <a:solidFill>
                  <a:prstClr val="white"/>
                </a:solidFill>
              </a:rPr>
              <a:t>Documentation</a:t>
            </a:r>
            <a:endParaRPr lang="en-US" b="1" dirty="0">
              <a:solidFill>
                <a:prstClr val="white"/>
              </a:solidFill>
            </a:endParaRPr>
          </a:p>
        </p:txBody>
      </p:sp>
    </p:spTree>
    <p:extLst>
      <p:ext uri="{BB962C8B-B14F-4D97-AF65-F5344CB8AC3E}">
        <p14:creationId xmlns:p14="http://schemas.microsoft.com/office/powerpoint/2010/main" val="1434363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Turn your design to reality and verify it works</a:t>
            </a:r>
            <a:endParaRPr lang="en-US" dirty="0"/>
          </a:p>
        </p:txBody>
      </p:sp>
      <p:sp>
        <p:nvSpPr>
          <p:cNvPr id="7" name="Rounded Rectangle 6"/>
          <p:cNvSpPr/>
          <p:nvPr/>
        </p:nvSpPr>
        <p:spPr>
          <a:xfrm>
            <a:off x="1600200" y="1524000"/>
            <a:ext cx="4419600" cy="940498"/>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1617246" y="1524001"/>
            <a:ext cx="4326354" cy="9174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3200" b="1" dirty="0">
                <a:solidFill>
                  <a:prstClr val="white"/>
                </a:solidFill>
              </a:rPr>
              <a:t>Production, Integration &amp; Test</a:t>
            </a:r>
            <a:endParaRPr lang="en-US" sz="3200" b="1" dirty="0">
              <a:solidFill>
                <a:prstClr val="white"/>
              </a:solidFill>
            </a:endParaRPr>
          </a:p>
        </p:txBody>
      </p:sp>
      <p:sp>
        <p:nvSpPr>
          <p:cNvPr id="10" name="Rounded Rectangle 9"/>
          <p:cNvSpPr/>
          <p:nvPr/>
        </p:nvSpPr>
        <p:spPr>
          <a:xfrm>
            <a:off x="1600200" y="2514601"/>
            <a:ext cx="4419600" cy="2085434"/>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11" name="Rounded Rectangle 4"/>
          <p:cNvSpPr/>
          <p:nvPr/>
        </p:nvSpPr>
        <p:spPr>
          <a:xfrm>
            <a:off x="1617246" y="2590801"/>
            <a:ext cx="4707354" cy="200923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Build sub-assemblies </a:t>
            </a:r>
          </a:p>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Integrate completed sub-assemblies</a:t>
            </a:r>
          </a:p>
          <a:p>
            <a:pPr marL="290513" indent="-290513" defTabSz="1555750" eaLnBrk="0" fontAlgn="base" hangingPunct="0">
              <a:lnSpc>
                <a:spcPct val="90000"/>
              </a:lnSpc>
              <a:spcBef>
                <a:spcPct val="0"/>
              </a:spcBef>
              <a:spcAft>
                <a:spcPct val="35000"/>
              </a:spcAft>
              <a:buFont typeface="+mj-lt"/>
              <a:buAutoNum type="arabicPeriod"/>
            </a:pPr>
            <a:r>
              <a:rPr lang="en-US" sz="2400" b="1" dirty="0">
                <a:solidFill>
                  <a:prstClr val="white"/>
                </a:solidFill>
              </a:rPr>
              <a:t>Test, practice, improve … repeat</a:t>
            </a:r>
          </a:p>
        </p:txBody>
      </p:sp>
      <p:sp>
        <p:nvSpPr>
          <p:cNvPr id="15" name="Rounded Rectangle 14"/>
          <p:cNvSpPr/>
          <p:nvPr/>
        </p:nvSpPr>
        <p:spPr>
          <a:xfrm>
            <a:off x="6019800" y="3098802"/>
            <a:ext cx="4419600" cy="1323435"/>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m</a:t>
            </a:r>
            <a:r>
              <a:rPr lang="en-US" sz="2400" b="1" dirty="0">
                <a:solidFill>
                  <a:prstClr val="white"/>
                </a:solidFill>
              </a:rPr>
              <a:t>ay require quick plan development  to recover from problems</a:t>
            </a:r>
            <a:endParaRPr lang="en-US" sz="2400" b="1" dirty="0">
              <a:solidFill>
                <a:prstClr val="white"/>
              </a:solidFill>
            </a:endParaRPr>
          </a:p>
        </p:txBody>
      </p:sp>
      <p:sp>
        <p:nvSpPr>
          <p:cNvPr id="9" name="Rounded Rectangle 8"/>
          <p:cNvSpPr/>
          <p:nvPr/>
        </p:nvSpPr>
        <p:spPr>
          <a:xfrm>
            <a:off x="6019800" y="4470402"/>
            <a:ext cx="4419600" cy="1625599"/>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68275" indent="-168275" eaLnBrk="0" fontAlgn="base" hangingPunct="0">
              <a:spcBef>
                <a:spcPct val="0"/>
              </a:spcBef>
              <a:spcAft>
                <a:spcPct val="0"/>
              </a:spcAft>
              <a:buFont typeface="Arial" pitchFamily="34" charset="0"/>
              <a:buChar char="•"/>
            </a:pPr>
            <a:r>
              <a:rPr lang="en-US" sz="2200" b="1" dirty="0">
                <a:solidFill>
                  <a:prstClr val="white"/>
                </a:solidFill>
              </a:rPr>
              <a:t>ensure test approach verifies specifications compliance</a:t>
            </a:r>
          </a:p>
          <a:p>
            <a:pPr marL="168275" indent="-168275" eaLnBrk="0" fontAlgn="base" hangingPunct="0">
              <a:spcBef>
                <a:spcPct val="0"/>
              </a:spcBef>
              <a:spcAft>
                <a:spcPct val="0"/>
              </a:spcAft>
              <a:buFont typeface="Arial" pitchFamily="34" charset="0"/>
              <a:buChar char="•"/>
            </a:pPr>
            <a:r>
              <a:rPr lang="en-US" sz="2200" b="1" dirty="0">
                <a:solidFill>
                  <a:prstClr val="white"/>
                </a:solidFill>
              </a:rPr>
              <a:t>may be wise to have part of the game field</a:t>
            </a:r>
          </a:p>
        </p:txBody>
      </p:sp>
      <p:sp>
        <p:nvSpPr>
          <p:cNvPr id="13" name="Rounded Rectangle 12"/>
          <p:cNvSpPr/>
          <p:nvPr/>
        </p:nvSpPr>
        <p:spPr>
          <a:xfrm>
            <a:off x="6077508" y="1524001"/>
            <a:ext cx="4361893" cy="1531459"/>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ensure </a:t>
            </a:r>
            <a:r>
              <a:rPr lang="en-US" sz="2400" b="1" dirty="0">
                <a:solidFill>
                  <a:prstClr val="white"/>
                </a:solidFill>
              </a:rPr>
              <a:t>safety </a:t>
            </a:r>
            <a:r>
              <a:rPr lang="en-US" sz="2400" b="1" dirty="0">
                <a:solidFill>
                  <a:prstClr val="white"/>
                </a:solidFill>
              </a:rPr>
              <a:t>training is available </a:t>
            </a:r>
            <a:r>
              <a:rPr lang="en-US" sz="2400" b="1" u="sng" dirty="0">
                <a:solidFill>
                  <a:prstClr val="white"/>
                </a:solidFill>
              </a:rPr>
              <a:t>and</a:t>
            </a:r>
            <a:r>
              <a:rPr lang="en-US" sz="2400" b="1" dirty="0">
                <a:solidFill>
                  <a:prstClr val="white"/>
                </a:solidFill>
              </a:rPr>
              <a:t> </a:t>
            </a:r>
            <a:r>
              <a:rPr lang="en-US" sz="2400" b="1" dirty="0">
                <a:solidFill>
                  <a:prstClr val="white"/>
                </a:solidFill>
              </a:rPr>
              <a:t>safety practices are </a:t>
            </a:r>
            <a:r>
              <a:rPr lang="en-US" sz="2400" b="1" dirty="0">
                <a:solidFill>
                  <a:prstClr val="white"/>
                </a:solidFill>
              </a:rPr>
              <a:t>followed</a:t>
            </a:r>
          </a:p>
          <a:p>
            <a:pPr marL="171450" indent="-171450" eaLnBrk="0" fontAlgn="base" hangingPunct="0">
              <a:spcBef>
                <a:spcPct val="0"/>
              </a:spcBef>
              <a:spcAft>
                <a:spcPct val="0"/>
              </a:spcAft>
              <a:buFont typeface="Arial" pitchFamily="34" charset="0"/>
              <a:buChar char="•"/>
            </a:pPr>
            <a:r>
              <a:rPr lang="en-US" sz="2400" b="1" dirty="0">
                <a:solidFill>
                  <a:prstClr val="white"/>
                </a:solidFill>
              </a:rPr>
              <a:t>r</a:t>
            </a:r>
            <a:r>
              <a:rPr lang="en-US" sz="2400" b="1" dirty="0">
                <a:solidFill>
                  <a:prstClr val="white"/>
                </a:solidFill>
              </a:rPr>
              <a:t>euse prototype parts</a:t>
            </a:r>
            <a:endParaRPr lang="en-US" sz="2400" b="1" dirty="0">
              <a:solidFill>
                <a:prstClr val="white"/>
              </a:solidFill>
            </a:endParaRPr>
          </a:p>
        </p:txBody>
      </p:sp>
      <p:sp>
        <p:nvSpPr>
          <p:cNvPr id="14" name="Rounded Rectangle 4"/>
          <p:cNvSpPr/>
          <p:nvPr/>
        </p:nvSpPr>
        <p:spPr>
          <a:xfrm>
            <a:off x="6094554" y="2888142"/>
            <a:ext cx="4279787" cy="73396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buFont typeface="Arial" pitchFamily="34" charset="0"/>
              <a:buChar char="•"/>
            </a:pPr>
            <a:endParaRPr lang="en-US" sz="2400" b="1" dirty="0">
              <a:solidFill>
                <a:prstClr val="white"/>
              </a:solidFill>
            </a:endParaRPr>
          </a:p>
        </p:txBody>
      </p:sp>
      <p:sp>
        <p:nvSpPr>
          <p:cNvPr id="17" name="Rounded Rectangle 16"/>
          <p:cNvSpPr/>
          <p:nvPr/>
        </p:nvSpPr>
        <p:spPr>
          <a:xfrm>
            <a:off x="1617247" y="4648200"/>
            <a:ext cx="4408725" cy="2209800"/>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txBody>
          <a:bodyPr/>
          <a:lstStyle/>
          <a:p>
            <a:pPr marL="171450" indent="-171450" eaLnBrk="0" fontAlgn="base" hangingPunct="0">
              <a:spcBef>
                <a:spcPct val="0"/>
              </a:spcBef>
              <a:spcAft>
                <a:spcPct val="0"/>
              </a:spcAft>
              <a:buFont typeface="Arial" pitchFamily="34" charset="0"/>
              <a:buChar char="•"/>
            </a:pPr>
            <a:r>
              <a:rPr lang="en-US" sz="2400" b="1" dirty="0">
                <a:solidFill>
                  <a:prstClr val="white"/>
                </a:solidFill>
              </a:rPr>
              <a:t>Build Directions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Safety training and practices</a:t>
            </a:r>
          </a:p>
          <a:p>
            <a:pPr marL="171450" indent="-171450" eaLnBrk="0" fontAlgn="base" hangingPunct="0">
              <a:spcBef>
                <a:spcPct val="0"/>
              </a:spcBef>
              <a:spcAft>
                <a:spcPct val="0"/>
              </a:spcAft>
              <a:buFont typeface="Arial" pitchFamily="34" charset="0"/>
              <a:buChar char="•"/>
            </a:pPr>
            <a:r>
              <a:rPr lang="en-US" sz="2400" b="1" dirty="0">
                <a:solidFill>
                  <a:prstClr val="white"/>
                </a:solidFill>
              </a:rPr>
              <a:t>Test plan and results, and parts of Game field </a:t>
            </a:r>
          </a:p>
        </p:txBody>
      </p:sp>
      <p:sp>
        <p:nvSpPr>
          <p:cNvPr id="3" name="Slide Number Placeholder 2"/>
          <p:cNvSpPr>
            <a:spLocks noGrp="1"/>
          </p:cNvSpPr>
          <p:nvPr>
            <p:ph type="sldNum" sz="quarter" idx="10"/>
          </p:nvPr>
        </p:nvSpPr>
        <p:spPr>
          <a:xfrm>
            <a:off x="7848600" y="6140990"/>
            <a:ext cx="2133600" cy="476250"/>
          </a:xfrm>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25</a:t>
            </a:fld>
            <a:endParaRPr lang="en-US" dirty="0">
              <a:solidFill>
                <a:prstClr val="white">
                  <a:tint val="75000"/>
                  <a:alpha val="60000"/>
                </a:prstClr>
              </a:solidFill>
            </a:endParaRPr>
          </a:p>
        </p:txBody>
      </p:sp>
      <p:sp>
        <p:nvSpPr>
          <p:cNvPr id="16" name="Rounded Rectangle 4"/>
          <p:cNvSpPr/>
          <p:nvPr/>
        </p:nvSpPr>
        <p:spPr>
          <a:xfrm>
            <a:off x="1828801" y="6514840"/>
            <a:ext cx="2895600" cy="3497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b="1" dirty="0">
                <a:solidFill>
                  <a:prstClr val="white"/>
                </a:solidFill>
              </a:rPr>
              <a:t>Documentation</a:t>
            </a:r>
            <a:endParaRPr lang="en-US" b="1" dirty="0">
              <a:solidFill>
                <a:prstClr val="white"/>
              </a:solidFill>
            </a:endParaRPr>
          </a:p>
        </p:txBody>
      </p:sp>
    </p:spTree>
    <p:extLst>
      <p:ext uri="{BB962C8B-B14F-4D97-AF65-F5344CB8AC3E}">
        <p14:creationId xmlns:p14="http://schemas.microsoft.com/office/powerpoint/2010/main" val="1367684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Engineering Design Process is generally iterative, not linear.</a:t>
            </a:r>
            <a:endParaRPr lang="en-US" dirty="0"/>
          </a:p>
        </p:txBody>
      </p:sp>
      <p:graphicFrame>
        <p:nvGraphicFramePr>
          <p:cNvPr id="4" name="Content Placeholder 3"/>
          <p:cNvGraphicFramePr>
            <a:graphicFrameLocks noGrp="1"/>
          </p:cNvGraphicFramePr>
          <p:nvPr>
            <p:ph idx="1"/>
            <p:extLst/>
          </p:nvPr>
        </p:nvGraphicFramePr>
        <p:xfrm>
          <a:off x="2438400" y="1752600"/>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Right Arrow 4"/>
          <p:cNvSpPr/>
          <p:nvPr/>
        </p:nvSpPr>
        <p:spPr>
          <a:xfrm rot="9914072">
            <a:off x="8921560" y="2084917"/>
            <a:ext cx="304800" cy="685800"/>
          </a:xfrm>
          <a:prstGeom prst="curvedRightArrow">
            <a:avLst/>
          </a:prstGeom>
          <a:solidFill>
            <a:schemeClr val="tx1"/>
          </a:solidFill>
          <a:ln w="8255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prstClr val="white"/>
              </a:solidFill>
            </a:endParaRPr>
          </a:p>
        </p:txBody>
      </p:sp>
      <p:sp>
        <p:nvSpPr>
          <p:cNvPr id="9" name="Curved Right Arrow 8"/>
          <p:cNvSpPr/>
          <p:nvPr/>
        </p:nvSpPr>
        <p:spPr>
          <a:xfrm rot="9914072" flipH="1">
            <a:off x="3945530" y="5709181"/>
            <a:ext cx="190227" cy="615955"/>
          </a:xfrm>
          <a:prstGeom prst="curvedRightArrow">
            <a:avLst/>
          </a:prstGeom>
          <a:solidFill>
            <a:schemeClr val="tx1"/>
          </a:solidFill>
          <a:ln w="8255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prstClr val="white"/>
              </a:solidFill>
            </a:endParaRPr>
          </a:p>
        </p:txBody>
      </p:sp>
      <p:sp>
        <p:nvSpPr>
          <p:cNvPr id="7" name="Rounded Rectangle 6"/>
          <p:cNvSpPr/>
          <p:nvPr/>
        </p:nvSpPr>
        <p:spPr>
          <a:xfrm>
            <a:off x="4683252" y="5943600"/>
            <a:ext cx="5756148" cy="697024"/>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4705453" y="5964018"/>
            <a:ext cx="5733947" cy="6561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defTabSz="1111250" eaLnBrk="0" fontAlgn="base" hangingPunct="0">
              <a:lnSpc>
                <a:spcPct val="90000"/>
              </a:lnSpc>
              <a:spcBef>
                <a:spcPct val="0"/>
              </a:spcBef>
              <a:spcAft>
                <a:spcPct val="35000"/>
              </a:spcAft>
            </a:pPr>
            <a:r>
              <a:rPr lang="en-US" sz="2500" b="1" dirty="0">
                <a:solidFill>
                  <a:prstClr val="white"/>
                </a:solidFill>
              </a:rPr>
              <a:t>Production, Integration &amp; Test                                (</a:t>
            </a:r>
            <a:r>
              <a:rPr lang="en-US" sz="2500" b="1" dirty="0">
                <a:solidFill>
                  <a:prstClr val="white"/>
                </a:solidFill>
              </a:rPr>
              <a:t>Build &amp; Verify) </a:t>
            </a:r>
          </a:p>
        </p:txBody>
      </p:sp>
      <p:grpSp>
        <p:nvGrpSpPr>
          <p:cNvPr id="10" name="Group 9"/>
          <p:cNvGrpSpPr/>
          <p:nvPr/>
        </p:nvGrpSpPr>
        <p:grpSpPr>
          <a:xfrm>
            <a:off x="9727599" y="5638800"/>
            <a:ext cx="512264" cy="512264"/>
            <a:chOff x="6813222" y="3264041"/>
            <a:chExt cx="512264" cy="512264"/>
          </a:xfrm>
        </p:grpSpPr>
        <p:sp>
          <p:nvSpPr>
            <p:cNvPr id="11" name="Down Arrow 10"/>
            <p:cNvSpPr/>
            <p:nvPr/>
          </p:nvSpPr>
          <p:spPr>
            <a:xfrm>
              <a:off x="6813222" y="3264041"/>
              <a:ext cx="512264" cy="512264"/>
            </a:xfrm>
            <a:prstGeom prst="downArrow">
              <a:avLst>
                <a:gd name="adj1" fmla="val 55000"/>
                <a:gd name="adj2" fmla="val 45000"/>
              </a:avLst>
            </a:prstGeom>
            <a:solidFill>
              <a:schemeClr val="tx1">
                <a:alpha val="90000"/>
              </a:schemeClr>
            </a:solidFill>
          </p:spPr>
          <p:style>
            <a:lnRef idx="1">
              <a:schemeClr val="accent1">
                <a:alpha val="90000"/>
                <a:tint val="40000"/>
                <a:hueOff val="0"/>
                <a:satOff val="0"/>
                <a:lumOff val="0"/>
                <a:alphaOff val="0"/>
              </a:schemeClr>
            </a:lnRef>
            <a:fillRef idx="1">
              <a:scrgbClr r="0" g="0" b="0"/>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2" name="Down Arrow 4"/>
            <p:cNvSpPr/>
            <p:nvPr/>
          </p:nvSpPr>
          <p:spPr>
            <a:xfrm>
              <a:off x="6928481" y="3264041"/>
              <a:ext cx="281746" cy="385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algn="ctr" defTabSz="1022350" eaLnBrk="0" fontAlgn="base" hangingPunct="0">
                <a:lnSpc>
                  <a:spcPct val="90000"/>
                </a:lnSpc>
                <a:spcBef>
                  <a:spcPct val="0"/>
                </a:spcBef>
                <a:spcAft>
                  <a:spcPct val="35000"/>
                </a:spcAft>
              </a:pPr>
              <a:endParaRPr lang="en-US" sz="2300" b="1">
                <a:solidFill>
                  <a:prstClr val="black">
                    <a:hueOff val="0"/>
                    <a:satOff val="0"/>
                    <a:lumOff val="0"/>
                    <a:alphaOff val="0"/>
                  </a:prstClr>
                </a:solidFill>
              </a:endParaRPr>
            </a:p>
          </p:txBody>
        </p:sp>
      </p:grpSp>
      <p:sp>
        <p:nvSpPr>
          <p:cNvPr id="14" name="Curved Right Arrow 13"/>
          <p:cNvSpPr/>
          <p:nvPr/>
        </p:nvSpPr>
        <p:spPr>
          <a:xfrm rot="9914072">
            <a:off x="9531159" y="3227918"/>
            <a:ext cx="304800" cy="685800"/>
          </a:xfrm>
          <a:prstGeom prst="curvedRightArrow">
            <a:avLst/>
          </a:prstGeom>
          <a:solidFill>
            <a:schemeClr val="tx1"/>
          </a:solidFill>
          <a:ln w="8255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prstClr val="white"/>
              </a:solidFill>
            </a:endParaRPr>
          </a:p>
        </p:txBody>
      </p:sp>
      <p:sp>
        <p:nvSpPr>
          <p:cNvPr id="16" name="Rounded Rectangle 4"/>
          <p:cNvSpPr/>
          <p:nvPr/>
        </p:nvSpPr>
        <p:spPr>
          <a:xfrm rot="16200000">
            <a:off x="-321912" y="3727688"/>
            <a:ext cx="4633325" cy="78909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33350" tIns="133350" rIns="133350" bIns="133350" numCol="1" spcCol="1270" anchor="ctr" anchorCtr="0">
            <a:noAutofit/>
          </a:bodyPr>
          <a:lstStyle/>
          <a:p>
            <a:pPr algn="ctr" defTabSz="1555750" eaLnBrk="0" fontAlgn="base" hangingPunct="0">
              <a:lnSpc>
                <a:spcPct val="90000"/>
              </a:lnSpc>
              <a:spcBef>
                <a:spcPct val="0"/>
              </a:spcBef>
              <a:spcAft>
                <a:spcPct val="35000"/>
              </a:spcAft>
            </a:pPr>
            <a:r>
              <a:rPr lang="en-US" sz="3200" b="1" dirty="0">
                <a:solidFill>
                  <a:prstClr val="white"/>
                </a:solidFill>
              </a:rPr>
              <a:t>Documentation is crucial!</a:t>
            </a:r>
            <a:endParaRPr lang="en-US" sz="3200" b="1" dirty="0">
              <a:solidFill>
                <a:prstClr val="white"/>
              </a:solidFill>
            </a:endParaRPr>
          </a:p>
        </p:txBody>
      </p:sp>
      <p:sp>
        <p:nvSpPr>
          <p:cNvPr id="3" name="Slide Number Placeholder 2"/>
          <p:cNvSpPr>
            <a:spLocks noGrp="1"/>
          </p:cNvSpPr>
          <p:nvPr>
            <p:ph type="sldNum" sz="quarter" idx="10"/>
          </p:nvPr>
        </p:nvSpPr>
        <p:spPr>
          <a:xfrm>
            <a:off x="8077200" y="6229350"/>
            <a:ext cx="2133600" cy="476250"/>
          </a:xfrm>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26</a:t>
            </a:fld>
            <a:endParaRPr lang="en-US" dirty="0">
              <a:solidFill>
                <a:prstClr val="white">
                  <a:tint val="75000"/>
                  <a:alpha val="60000"/>
                </a:prstClr>
              </a:solidFill>
            </a:endParaRPr>
          </a:p>
        </p:txBody>
      </p:sp>
      <p:sp>
        <p:nvSpPr>
          <p:cNvPr id="15" name="Curved Right Arrow 14"/>
          <p:cNvSpPr/>
          <p:nvPr/>
        </p:nvSpPr>
        <p:spPr>
          <a:xfrm rot="9914072" flipH="1">
            <a:off x="3488770" y="4935977"/>
            <a:ext cx="163519" cy="615955"/>
          </a:xfrm>
          <a:prstGeom prst="curvedRightArrow">
            <a:avLst/>
          </a:prstGeom>
          <a:solidFill>
            <a:schemeClr val="accent1">
              <a:lumMod val="20000"/>
              <a:lumOff val="80000"/>
            </a:schemeClr>
          </a:solidFill>
          <a:ln w="8255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prstClr val="white"/>
              </a:solidFill>
            </a:endParaRPr>
          </a:p>
        </p:txBody>
      </p:sp>
    </p:spTree>
    <p:extLst>
      <p:ext uri="{BB962C8B-B14F-4D97-AF65-F5344CB8AC3E}">
        <p14:creationId xmlns:p14="http://schemas.microsoft.com/office/powerpoint/2010/main" val="19766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is the Engineering </a:t>
            </a:r>
            <a:br>
              <a:rPr lang="en-US" sz="3200" dirty="0"/>
            </a:br>
            <a:r>
              <a:rPr lang="en-US" sz="3200" dirty="0"/>
              <a:t>Design Process applied</a:t>
            </a:r>
            <a:r>
              <a:rPr lang="en-US" sz="3200" dirty="0"/>
              <a:t>?</a:t>
            </a:r>
            <a:endParaRPr lang="en-US" sz="3200" dirty="0"/>
          </a:p>
        </p:txBody>
      </p:sp>
      <p:sp>
        <p:nvSpPr>
          <p:cNvPr id="3" name="Subtitle 2"/>
          <p:cNvSpPr>
            <a:spLocks noGrp="1"/>
          </p:cNvSpPr>
          <p:nvPr>
            <p:ph idx="1"/>
          </p:nvPr>
        </p:nvSpPr>
        <p:spPr/>
        <p:txBody>
          <a:bodyPr>
            <a:normAutofit/>
          </a:bodyPr>
          <a:lstStyle/>
          <a:p>
            <a:r>
              <a:rPr lang="en-US" dirty="0" smtClean="0"/>
              <a:t>Examples help</a:t>
            </a:r>
          </a:p>
          <a:p>
            <a:pPr lvl="1"/>
            <a:r>
              <a:rPr lang="en-US" dirty="0"/>
              <a:t>R</a:t>
            </a:r>
            <a:r>
              <a:rPr lang="en-US" dirty="0" smtClean="0"/>
              <a:t>obotics </a:t>
            </a:r>
            <a:r>
              <a:rPr lang="en-US" dirty="0" smtClean="0"/>
              <a:t>questions examples</a:t>
            </a:r>
          </a:p>
          <a:p>
            <a:endParaRPr lang="en-US" dirty="0" smtClean="0"/>
          </a:p>
          <a:p>
            <a:r>
              <a:rPr lang="en-US" dirty="0" smtClean="0"/>
              <a:t>What </a:t>
            </a:r>
            <a:r>
              <a:rPr lang="en-US" dirty="0"/>
              <a:t>tools are available?</a:t>
            </a:r>
          </a:p>
          <a:p>
            <a:pPr lvl="1"/>
            <a:r>
              <a:rPr lang="en-US" dirty="0" smtClean="0"/>
              <a:t>Problem Solving Tool References</a:t>
            </a:r>
          </a:p>
          <a:p>
            <a:pPr lvl="1"/>
            <a:r>
              <a:rPr lang="en-US" dirty="0" smtClean="0"/>
              <a:t>Engineering </a:t>
            </a:r>
            <a:r>
              <a:rPr lang="en-US" dirty="0" smtClean="0"/>
              <a:t> </a:t>
            </a:r>
            <a:r>
              <a:rPr lang="en-US" dirty="0" smtClean="0"/>
              <a:t>Software </a:t>
            </a:r>
            <a:r>
              <a:rPr lang="en-US" dirty="0"/>
              <a:t>T</a:t>
            </a:r>
            <a:r>
              <a:rPr lang="en-US" dirty="0" smtClean="0"/>
              <a:t>ool References</a:t>
            </a:r>
            <a:endParaRPr lang="en-US" dirty="0"/>
          </a:p>
        </p:txBody>
      </p:sp>
      <p:sp>
        <p:nvSpPr>
          <p:cNvPr id="4" name="Slide Number Placeholder 3"/>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27</a:t>
            </a:fld>
            <a:endParaRPr lang="en-US" dirty="0">
              <a:solidFill>
                <a:prstClr val="white">
                  <a:tint val="75000"/>
                  <a:alpha val="60000"/>
                </a:prstClr>
              </a:solidFill>
            </a:endParaRPr>
          </a:p>
        </p:txBody>
      </p:sp>
    </p:spTree>
    <p:extLst>
      <p:ext uri="{BB962C8B-B14F-4D97-AF65-F5344CB8AC3E}">
        <p14:creationId xmlns:p14="http://schemas.microsoft.com/office/powerpoint/2010/main" val="2527114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design process begins with some initial problem statement.</a:t>
            </a:r>
            <a:endParaRPr lang="en-US" dirty="0"/>
          </a:p>
        </p:txBody>
      </p:sp>
      <p:sp>
        <p:nvSpPr>
          <p:cNvPr id="3" name="Content Placeholder 2"/>
          <p:cNvSpPr>
            <a:spLocks noGrp="1"/>
          </p:cNvSpPr>
          <p:nvPr>
            <p:ph idx="1"/>
          </p:nvPr>
        </p:nvSpPr>
        <p:spPr>
          <a:xfrm>
            <a:off x="2351700" y="2052926"/>
            <a:ext cx="7276918" cy="4195481"/>
          </a:xfrm>
        </p:spPr>
        <p:txBody>
          <a:bodyPr>
            <a:normAutofit fontScale="92500" lnSpcReduction="10000"/>
          </a:bodyPr>
          <a:lstStyle/>
          <a:p>
            <a:endParaRPr lang="en-US" sz="2800" dirty="0"/>
          </a:p>
          <a:p>
            <a:r>
              <a:rPr lang="en-US" sz="2800" dirty="0"/>
              <a:t>Initial Problem Statement</a:t>
            </a:r>
          </a:p>
          <a:p>
            <a:pPr lvl="1"/>
            <a:r>
              <a:rPr lang="en-US" sz="2400" dirty="0"/>
              <a:t>Design a robot to play this year’s game.</a:t>
            </a:r>
          </a:p>
          <a:p>
            <a:pPr lvl="1"/>
            <a:endParaRPr lang="en-US" sz="2400" dirty="0"/>
          </a:p>
          <a:p>
            <a:r>
              <a:rPr lang="en-US" sz="2800" dirty="0"/>
              <a:t>Design problems are often </a:t>
            </a:r>
            <a:r>
              <a:rPr lang="en-US" sz="2800" i="1" dirty="0"/>
              <a:t>ill-structured </a:t>
            </a:r>
            <a:r>
              <a:rPr lang="en-US" sz="2800" dirty="0"/>
              <a:t>and </a:t>
            </a:r>
            <a:r>
              <a:rPr lang="en-US" sz="2800" i="1" dirty="0"/>
              <a:t>open-ended</a:t>
            </a:r>
            <a:r>
              <a:rPr lang="en-US" sz="2800" dirty="0"/>
              <a:t>.</a:t>
            </a:r>
          </a:p>
          <a:p>
            <a:endParaRPr lang="en-US" sz="2800" dirty="0"/>
          </a:p>
          <a:p>
            <a:r>
              <a:rPr lang="en-US" sz="2800" dirty="0"/>
              <a:t>Asking questions is a great way to begin defining the problem to be addressed.</a:t>
            </a:r>
            <a:endParaRPr lang="en-US" sz="2800" dirty="0"/>
          </a:p>
        </p:txBody>
      </p:sp>
      <p:sp>
        <p:nvSpPr>
          <p:cNvPr id="4" name="Slide Number Placeholder 3"/>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28</a:t>
            </a:fld>
            <a:endParaRPr lang="en-US" dirty="0">
              <a:solidFill>
                <a:prstClr val="white">
                  <a:tint val="75000"/>
                  <a:alpha val="60000"/>
                </a:prstClr>
              </a:solidFill>
            </a:endParaRPr>
          </a:p>
        </p:txBody>
      </p:sp>
      <p:sp>
        <p:nvSpPr>
          <p:cNvPr id="5" name="Rounded Rectangle 4"/>
          <p:cNvSpPr/>
          <p:nvPr/>
        </p:nvSpPr>
        <p:spPr>
          <a:xfrm>
            <a:off x="7010401" y="1648287"/>
            <a:ext cx="3467101" cy="6096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6" name="Rounded Rectangle 4"/>
          <p:cNvSpPr/>
          <p:nvPr/>
        </p:nvSpPr>
        <p:spPr>
          <a:xfrm>
            <a:off x="7047955" y="1673109"/>
            <a:ext cx="3429546" cy="5980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Problem Definition</a:t>
            </a:r>
            <a:endParaRPr lang="en-US" sz="2400" b="1" dirty="0">
              <a:solidFill>
                <a:prstClr val="white"/>
              </a:solidFill>
            </a:endParaRPr>
          </a:p>
        </p:txBody>
      </p:sp>
    </p:spTree>
    <p:extLst>
      <p:ext uri="{BB962C8B-B14F-4D97-AF65-F5344CB8AC3E}">
        <p14:creationId xmlns:p14="http://schemas.microsoft.com/office/powerpoint/2010/main" val="127073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58" y="204256"/>
            <a:ext cx="9149542" cy="1400530"/>
          </a:xfrm>
        </p:spPr>
        <p:txBody>
          <a:bodyPr>
            <a:normAutofit fontScale="90000"/>
          </a:bodyPr>
          <a:lstStyle/>
          <a:p>
            <a:r>
              <a:rPr lang="en-US" dirty="0" smtClean="0"/>
              <a:t>Think in terms of questions that would help define the problem and guide the design.</a:t>
            </a:r>
            <a:endParaRPr lang="en-US" dirty="0"/>
          </a:p>
        </p:txBody>
      </p:sp>
      <p:sp>
        <p:nvSpPr>
          <p:cNvPr id="3" name="Content Placeholder 2"/>
          <p:cNvSpPr>
            <a:spLocks noGrp="1"/>
          </p:cNvSpPr>
          <p:nvPr>
            <p:ph idx="1"/>
          </p:nvPr>
        </p:nvSpPr>
        <p:spPr>
          <a:xfrm>
            <a:off x="1676400" y="2297541"/>
            <a:ext cx="8839200" cy="4255659"/>
          </a:xfrm>
        </p:spPr>
        <p:txBody>
          <a:bodyPr>
            <a:normAutofit fontScale="92500" lnSpcReduction="10000"/>
          </a:bodyPr>
          <a:lstStyle/>
          <a:p>
            <a:r>
              <a:rPr lang="en-US" sz="2400" dirty="0"/>
              <a:t>What scoring strategy will we use?</a:t>
            </a:r>
          </a:p>
          <a:p>
            <a:r>
              <a:rPr lang="en-US" sz="2400" dirty="0"/>
              <a:t>What type of steering is desired?</a:t>
            </a:r>
          </a:p>
          <a:p>
            <a:r>
              <a:rPr lang="en-US" sz="2400" dirty="0"/>
              <a:t>How many degrees-of-freedom does the robot need?</a:t>
            </a:r>
          </a:p>
          <a:p>
            <a:r>
              <a:rPr lang="en-US" sz="2400" dirty="0"/>
              <a:t>What maximum reach must the robot have?</a:t>
            </a:r>
          </a:p>
          <a:p>
            <a:r>
              <a:rPr lang="en-US" sz="2400" dirty="0"/>
              <a:t>How fast does the robot need to be?</a:t>
            </a:r>
          </a:p>
          <a:p>
            <a:r>
              <a:rPr lang="en-US" sz="2400" dirty="0"/>
              <a:t>How much weight must the robot lift?</a:t>
            </a:r>
          </a:p>
          <a:p>
            <a:r>
              <a:rPr lang="en-US" sz="2400" dirty="0"/>
              <a:t>What physical obstacles must the robot overcome?</a:t>
            </a:r>
          </a:p>
          <a:p>
            <a:r>
              <a:rPr lang="en-US" sz="2400" dirty="0"/>
              <a:t>Will the robot be interacting with other robots?</a:t>
            </a:r>
          </a:p>
          <a:p>
            <a:r>
              <a:rPr lang="en-US" sz="2400" dirty="0"/>
              <a:t>What sight (or other) limitations will be placed on the driver?</a:t>
            </a:r>
          </a:p>
          <a:p>
            <a:r>
              <a:rPr lang="en-US" sz="2400" dirty="0"/>
              <a:t>What functions must the robot perform?</a:t>
            </a:r>
          </a:p>
        </p:txBody>
      </p:sp>
      <p:sp>
        <p:nvSpPr>
          <p:cNvPr id="4" name="Slide Number Placeholder 3"/>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29</a:t>
            </a:fld>
            <a:endParaRPr lang="en-US" dirty="0">
              <a:solidFill>
                <a:prstClr val="white">
                  <a:tint val="75000"/>
                  <a:alpha val="60000"/>
                </a:prstClr>
              </a:solidFill>
            </a:endParaRPr>
          </a:p>
        </p:txBody>
      </p:sp>
      <p:sp>
        <p:nvSpPr>
          <p:cNvPr id="5" name="Rounded Rectangle 4"/>
          <p:cNvSpPr/>
          <p:nvPr/>
        </p:nvSpPr>
        <p:spPr>
          <a:xfrm>
            <a:off x="7467601" y="1673832"/>
            <a:ext cx="2628901" cy="8382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6" name="Rounded Rectangle 4"/>
          <p:cNvSpPr/>
          <p:nvPr/>
        </p:nvSpPr>
        <p:spPr>
          <a:xfrm>
            <a:off x="8001000" y="1459342"/>
            <a:ext cx="2591346" cy="826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endParaRPr lang="en-US" sz="2400" b="1" dirty="0">
              <a:solidFill>
                <a:prstClr val="white"/>
              </a:solidFill>
            </a:endParaRPr>
          </a:p>
        </p:txBody>
      </p:sp>
      <p:pic>
        <p:nvPicPr>
          <p:cNvPr id="7" name="Picture 6"/>
          <p:cNvPicPr>
            <a:picLocks noChangeAspect="1"/>
          </p:cNvPicPr>
          <p:nvPr/>
        </p:nvPicPr>
        <p:blipFill>
          <a:blip r:embed="rId2"/>
          <a:stretch>
            <a:fillRect/>
          </a:stretch>
        </p:blipFill>
        <p:spPr>
          <a:xfrm>
            <a:off x="7458075" y="1798266"/>
            <a:ext cx="2489586" cy="640135"/>
          </a:xfrm>
          <a:prstGeom prst="rect">
            <a:avLst/>
          </a:prstGeom>
        </p:spPr>
      </p:pic>
    </p:spTree>
    <p:extLst>
      <p:ext uri="{BB962C8B-B14F-4D97-AF65-F5344CB8AC3E}">
        <p14:creationId xmlns:p14="http://schemas.microsoft.com/office/powerpoint/2010/main" val="84658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latin typeface="Comic Sans MS" panose="030F0702030302020204" pitchFamily="66" charset="0"/>
              </a:rPr>
              <a:t>Engineer</a:t>
            </a:r>
          </a:p>
        </p:txBody>
      </p:sp>
      <p:sp>
        <p:nvSpPr>
          <p:cNvPr id="3" name="Content Placeholder 2"/>
          <p:cNvSpPr>
            <a:spLocks noGrp="1"/>
          </p:cNvSpPr>
          <p:nvPr>
            <p:ph idx="1"/>
          </p:nvPr>
        </p:nvSpPr>
        <p:spPr>
          <a:xfrm>
            <a:off x="1981200" y="1600200"/>
            <a:ext cx="8229600" cy="2514600"/>
          </a:xfrm>
        </p:spPr>
        <p:txBody>
          <a:bodyPr/>
          <a:lstStyle/>
          <a:p>
            <a:pPr eaLnBrk="1" hangingPunct="1">
              <a:spcBef>
                <a:spcPct val="0"/>
              </a:spcBef>
            </a:pPr>
            <a:r>
              <a:rPr lang="en-US" altLang="en-US" smtClean="0">
                <a:latin typeface="Comic Sans MS" panose="030F0702030302020204" pitchFamily="66" charset="0"/>
              </a:rPr>
              <a:t>A person trained and skilled in the design, construction, and use of a system or machine.  </a:t>
            </a:r>
          </a:p>
          <a:p>
            <a:pPr eaLnBrk="1" hangingPunct="1">
              <a:spcBef>
                <a:spcPct val="0"/>
              </a:spcBef>
            </a:pPr>
            <a:r>
              <a:rPr lang="en-US" altLang="en-US" smtClean="0">
                <a:latin typeface="Comic Sans MS" panose="030F0702030302020204" pitchFamily="66" charset="0"/>
              </a:rPr>
              <a:t>Needs to be well versed in language arts, as well as math and science </a:t>
            </a:r>
          </a:p>
          <a:p>
            <a:pPr eaLnBrk="1" hangingPunct="1">
              <a:spcBef>
                <a:spcPct val="0"/>
              </a:spcBef>
            </a:pPr>
            <a:endParaRPr lang="en-US" altLang="en-US" smtClean="0">
              <a:latin typeface="Comic Sans MS" panose="030F0702030302020204" pitchFamily="66" charset="0"/>
              <a:cs typeface="Consolas" panose="020B0609020204030204" pitchFamily="49" charset="0"/>
            </a:endParaRPr>
          </a:p>
          <a:p>
            <a:endParaRPr lang="en-US" altLang="en-US" smtClean="0"/>
          </a:p>
        </p:txBody>
      </p:sp>
      <p:graphicFrame>
        <p:nvGraphicFramePr>
          <p:cNvPr id="5" name="Table 4"/>
          <p:cNvGraphicFramePr>
            <a:graphicFrameLocks noGrp="1"/>
          </p:cNvGraphicFramePr>
          <p:nvPr/>
        </p:nvGraphicFramePr>
        <p:xfrm>
          <a:off x="2971800" y="4283075"/>
          <a:ext cx="6096000" cy="2346500"/>
        </p:xfrm>
        <a:graphic>
          <a:graphicData uri="http://schemas.openxmlformats.org/drawingml/2006/table">
            <a:tbl>
              <a:tblPr firstRow="1" bandRow="1">
                <a:tableStyleId>{5C22544A-7EE6-4342-B048-85BDC9FD1C3A}</a:tableStyleId>
              </a:tblPr>
              <a:tblGrid>
                <a:gridCol w="3048000"/>
                <a:gridCol w="3048000"/>
              </a:tblGrid>
              <a:tr h="518029">
                <a:tc gridSpan="2">
                  <a:txBody>
                    <a:bodyPr/>
                    <a:lstStyle/>
                    <a:p>
                      <a:pPr algn="ctr"/>
                      <a:r>
                        <a:rPr lang="en-US" sz="2800" dirty="0" smtClean="0">
                          <a:latin typeface="Comic Sans MS" panose="030F0702030302020204" pitchFamily="66" charset="0"/>
                        </a:rPr>
                        <a:t>Engineering</a:t>
                      </a:r>
                      <a:r>
                        <a:rPr lang="en-US" sz="2800" baseline="0" dirty="0" smtClean="0">
                          <a:latin typeface="Comic Sans MS" panose="030F0702030302020204" pitchFamily="66" charset="0"/>
                        </a:rPr>
                        <a:t> </a:t>
                      </a:r>
                      <a:r>
                        <a:rPr lang="en-US" sz="2800" dirty="0" smtClean="0">
                          <a:latin typeface="Comic Sans MS" panose="030F0702030302020204" pitchFamily="66" charset="0"/>
                        </a:rPr>
                        <a:t>Fields</a:t>
                      </a:r>
                      <a:endParaRPr lang="en-US" sz="2800" dirty="0">
                        <a:latin typeface="Comic Sans MS" panose="030F0702030302020204" pitchFamily="66" charset="0"/>
                      </a:endParaRPr>
                    </a:p>
                  </a:txBody>
                  <a:tcPr marT="45674" marB="45674"/>
                </a:tc>
                <a:tc hMerge="1">
                  <a:txBody>
                    <a:bodyPr/>
                    <a:lstStyle/>
                    <a:p>
                      <a:endParaRPr lang="en-US" dirty="0"/>
                    </a:p>
                  </a:txBody>
                  <a:tcPr/>
                </a:tc>
              </a:tr>
              <a:tr h="457074">
                <a:tc>
                  <a:txBody>
                    <a:bodyPr/>
                    <a:lstStyle/>
                    <a:p>
                      <a:pPr algn="ctr"/>
                      <a:r>
                        <a:rPr lang="en-US" sz="2400" dirty="0" smtClean="0">
                          <a:latin typeface="Comic Sans MS" panose="030F0702030302020204" pitchFamily="66" charset="0"/>
                        </a:rPr>
                        <a:t>Mechanical</a:t>
                      </a:r>
                      <a:endParaRPr lang="en-US" sz="2400" dirty="0">
                        <a:latin typeface="Comic Sans MS" panose="030F0702030302020204" pitchFamily="66" charset="0"/>
                      </a:endParaRPr>
                    </a:p>
                  </a:txBody>
                  <a:tcPr marT="45674" marB="45674"/>
                </a:tc>
                <a:tc>
                  <a:txBody>
                    <a:bodyPr/>
                    <a:lstStyle/>
                    <a:p>
                      <a:pPr algn="ctr"/>
                      <a:r>
                        <a:rPr lang="en-US" sz="2400" dirty="0" smtClean="0">
                          <a:latin typeface="Comic Sans MS" panose="030F0702030302020204" pitchFamily="66" charset="0"/>
                        </a:rPr>
                        <a:t>Aerospace</a:t>
                      </a:r>
                      <a:endParaRPr lang="en-US" sz="2400" dirty="0">
                        <a:latin typeface="Comic Sans MS" panose="030F0702030302020204" pitchFamily="66" charset="0"/>
                      </a:endParaRPr>
                    </a:p>
                  </a:txBody>
                  <a:tcPr marT="45674" marB="45674"/>
                </a:tc>
              </a:tr>
              <a:tr h="457074">
                <a:tc>
                  <a:txBody>
                    <a:bodyPr/>
                    <a:lstStyle/>
                    <a:p>
                      <a:pPr algn="ctr"/>
                      <a:r>
                        <a:rPr lang="en-US" sz="2400" dirty="0" smtClean="0">
                          <a:latin typeface="Comic Sans MS" panose="030F0702030302020204" pitchFamily="66" charset="0"/>
                        </a:rPr>
                        <a:t>Electrical</a:t>
                      </a:r>
                      <a:endParaRPr lang="en-US" sz="2400" dirty="0">
                        <a:latin typeface="Comic Sans MS" panose="030F0702030302020204" pitchFamily="66" charset="0"/>
                      </a:endParaRPr>
                    </a:p>
                  </a:txBody>
                  <a:tcPr marT="45674" marB="45674"/>
                </a:tc>
                <a:tc>
                  <a:txBody>
                    <a:bodyPr/>
                    <a:lstStyle/>
                    <a:p>
                      <a:pPr algn="ctr"/>
                      <a:r>
                        <a:rPr lang="en-US" sz="2400" dirty="0" smtClean="0">
                          <a:latin typeface="Comic Sans MS" panose="030F0702030302020204" pitchFamily="66" charset="0"/>
                        </a:rPr>
                        <a:t>Nuclear</a:t>
                      </a:r>
                      <a:r>
                        <a:rPr lang="en-US" sz="2400" baseline="0" dirty="0" smtClean="0">
                          <a:latin typeface="Comic Sans MS" panose="030F0702030302020204" pitchFamily="66" charset="0"/>
                        </a:rPr>
                        <a:t> </a:t>
                      </a:r>
                      <a:endParaRPr lang="en-US" sz="2400" dirty="0">
                        <a:latin typeface="Comic Sans MS" panose="030F0702030302020204" pitchFamily="66" charset="0"/>
                      </a:endParaRPr>
                    </a:p>
                  </a:txBody>
                  <a:tcPr marT="45674" marB="45674"/>
                </a:tc>
              </a:tr>
              <a:tr h="457074">
                <a:tc>
                  <a:txBody>
                    <a:bodyPr/>
                    <a:lstStyle/>
                    <a:p>
                      <a:pPr algn="ctr"/>
                      <a:r>
                        <a:rPr lang="en-US" sz="2400" dirty="0" smtClean="0">
                          <a:latin typeface="Comic Sans MS" panose="030F0702030302020204" pitchFamily="66" charset="0"/>
                        </a:rPr>
                        <a:t>Chemical </a:t>
                      </a:r>
                      <a:endParaRPr lang="en-US" sz="2400" dirty="0">
                        <a:latin typeface="Comic Sans MS" panose="030F0702030302020204" pitchFamily="66" charset="0"/>
                      </a:endParaRPr>
                    </a:p>
                  </a:txBody>
                  <a:tcPr marT="45674" marB="45674"/>
                </a:tc>
                <a:tc>
                  <a:txBody>
                    <a:bodyPr/>
                    <a:lstStyle/>
                    <a:p>
                      <a:pPr algn="ctr"/>
                      <a:r>
                        <a:rPr lang="en-US" sz="2400" dirty="0" smtClean="0">
                          <a:latin typeface="Comic Sans MS" panose="030F0702030302020204" pitchFamily="66" charset="0"/>
                        </a:rPr>
                        <a:t>Civil</a:t>
                      </a:r>
                      <a:endParaRPr lang="en-US" sz="2400" dirty="0">
                        <a:latin typeface="Comic Sans MS" panose="030F0702030302020204" pitchFamily="66" charset="0"/>
                      </a:endParaRPr>
                    </a:p>
                  </a:txBody>
                  <a:tcPr marT="45674" marB="45674"/>
                </a:tc>
              </a:tr>
              <a:tr h="457074">
                <a:tc>
                  <a:txBody>
                    <a:bodyPr/>
                    <a:lstStyle/>
                    <a:p>
                      <a:pPr algn="ctr"/>
                      <a:r>
                        <a:rPr lang="en-US" sz="2400" dirty="0" smtClean="0">
                          <a:latin typeface="Comic Sans MS" panose="030F0702030302020204" pitchFamily="66" charset="0"/>
                        </a:rPr>
                        <a:t>Biomedical</a:t>
                      </a:r>
                      <a:endParaRPr lang="en-US" sz="2400" dirty="0">
                        <a:latin typeface="Comic Sans MS" panose="030F0702030302020204" pitchFamily="66" charset="0"/>
                      </a:endParaRPr>
                    </a:p>
                  </a:txBody>
                  <a:tcPr marT="45674" marB="45674"/>
                </a:tc>
                <a:tc>
                  <a:txBody>
                    <a:bodyPr/>
                    <a:lstStyle/>
                    <a:p>
                      <a:pPr algn="ctr"/>
                      <a:r>
                        <a:rPr lang="en-US" sz="2400" dirty="0" smtClean="0">
                          <a:latin typeface="Comic Sans MS" panose="030F0702030302020204" pitchFamily="66" charset="0"/>
                        </a:rPr>
                        <a:t>Computer</a:t>
                      </a:r>
                      <a:endParaRPr lang="en-US" sz="2400" dirty="0">
                        <a:latin typeface="Comic Sans MS" panose="030F0702030302020204" pitchFamily="66" charset="0"/>
                      </a:endParaRPr>
                    </a:p>
                  </a:txBody>
                  <a:tcPr marT="45674" marB="45674"/>
                </a:tc>
              </a:tr>
            </a:tbl>
          </a:graphicData>
        </a:graphic>
      </p:graphicFrame>
    </p:spTree>
    <p:extLst>
      <p:ext uri="{BB962C8B-B14F-4D97-AF65-F5344CB8AC3E}">
        <p14:creationId xmlns:p14="http://schemas.microsoft.com/office/powerpoint/2010/main" val="1626983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450" y="-86174"/>
            <a:ext cx="8305800" cy="1700848"/>
          </a:xfrm>
        </p:spPr>
        <p:txBody>
          <a:bodyPr>
            <a:normAutofit/>
          </a:bodyPr>
          <a:lstStyle/>
          <a:p>
            <a:r>
              <a:rPr lang="en-US" sz="3200" dirty="0"/>
              <a:t>Begin to categorize questions in terms of what information the answers communicate.</a:t>
            </a:r>
            <a:endParaRPr lang="en-US" sz="3200" dirty="0"/>
          </a:p>
        </p:txBody>
      </p:sp>
      <p:sp>
        <p:nvSpPr>
          <p:cNvPr id="3" name="Content Placeholder 2"/>
          <p:cNvSpPr>
            <a:spLocks noGrp="1"/>
          </p:cNvSpPr>
          <p:nvPr>
            <p:ph idx="1"/>
          </p:nvPr>
        </p:nvSpPr>
        <p:spPr>
          <a:xfrm>
            <a:off x="1676400" y="1614674"/>
            <a:ext cx="9067800" cy="5090926"/>
          </a:xfrm>
        </p:spPr>
        <p:txBody>
          <a:bodyPr>
            <a:noAutofit/>
          </a:bodyPr>
          <a:lstStyle/>
          <a:p>
            <a:r>
              <a:rPr lang="en-US" sz="1800" dirty="0"/>
              <a:t>Clarifying </a:t>
            </a:r>
            <a:r>
              <a:rPr lang="en-US" sz="1800" i="1" dirty="0"/>
              <a:t>objectives</a:t>
            </a:r>
          </a:p>
          <a:p>
            <a:pPr lvl="1"/>
            <a:r>
              <a:rPr lang="en-US" dirty="0" smtClean="0"/>
              <a:t>What scoring strategy will be adopted?</a:t>
            </a:r>
          </a:p>
          <a:p>
            <a:pPr lvl="1"/>
            <a:r>
              <a:rPr lang="en-US" dirty="0" smtClean="0"/>
              <a:t>How much practice time will drivers have?</a:t>
            </a:r>
          </a:p>
          <a:p>
            <a:r>
              <a:rPr lang="en-US" sz="1800" dirty="0"/>
              <a:t>Identifying </a:t>
            </a:r>
            <a:r>
              <a:rPr lang="en-US" sz="1800" i="1" dirty="0"/>
              <a:t>constraints</a:t>
            </a:r>
          </a:p>
          <a:p>
            <a:pPr lvl="1"/>
            <a:r>
              <a:rPr lang="en-US" dirty="0" smtClean="0"/>
              <a:t>Can the robot touch other robots?</a:t>
            </a:r>
          </a:p>
          <a:p>
            <a:pPr lvl="1"/>
            <a:r>
              <a:rPr lang="en-US" dirty="0" smtClean="0"/>
              <a:t>Can game pieces touch the field?</a:t>
            </a:r>
          </a:p>
          <a:p>
            <a:pPr lvl="1"/>
            <a:r>
              <a:rPr lang="en-US" dirty="0" smtClean="0"/>
              <a:t>What are the dimensions of key parts of the field?</a:t>
            </a:r>
          </a:p>
          <a:p>
            <a:r>
              <a:rPr lang="en-US" sz="1800" dirty="0"/>
              <a:t>Establishing </a:t>
            </a:r>
            <a:r>
              <a:rPr lang="en-US" sz="1800" i="1" dirty="0"/>
              <a:t>functions</a:t>
            </a:r>
          </a:p>
          <a:p>
            <a:pPr lvl="1"/>
            <a:r>
              <a:rPr lang="en-US" dirty="0" smtClean="0"/>
              <a:t>What scoring strategy will be adopted?</a:t>
            </a:r>
          </a:p>
          <a:p>
            <a:pPr lvl="1"/>
            <a:r>
              <a:rPr lang="en-US" dirty="0" smtClean="0"/>
              <a:t>How much ground must the robot cover in a round?</a:t>
            </a:r>
          </a:p>
          <a:p>
            <a:r>
              <a:rPr lang="en-US" sz="1800" dirty="0"/>
              <a:t>Establishing </a:t>
            </a:r>
            <a:r>
              <a:rPr lang="en-US" sz="1800" i="1" dirty="0"/>
              <a:t>requirements</a:t>
            </a:r>
          </a:p>
          <a:p>
            <a:pPr lvl="1"/>
            <a:r>
              <a:rPr lang="en-US" dirty="0" smtClean="0"/>
              <a:t>What minimum size must the robot be to carry a given game piece</a:t>
            </a:r>
            <a:r>
              <a:rPr lang="en-US" dirty="0" smtClean="0"/>
              <a:t>?</a:t>
            </a:r>
          </a:p>
          <a:p>
            <a:pPr lvl="1">
              <a:buClr>
                <a:srgbClr val="17406D">
                  <a:lumMod val="40000"/>
                  <a:lumOff val="60000"/>
                </a:srgbClr>
              </a:buClr>
            </a:pPr>
            <a:r>
              <a:rPr lang="en-US" dirty="0">
                <a:solidFill>
                  <a:prstClr val="white"/>
                </a:solidFill>
              </a:rPr>
              <a:t>How much weight must be lifted to carry a given game piece?</a:t>
            </a:r>
          </a:p>
          <a:p>
            <a:pPr lvl="1"/>
            <a:endParaRPr lang="en-US" dirty="0" smtClean="0"/>
          </a:p>
        </p:txBody>
      </p:sp>
      <p:sp>
        <p:nvSpPr>
          <p:cNvPr id="7" name="Slide Number Placeholder 6"/>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30</a:t>
            </a:fld>
            <a:endParaRPr lang="en-US" dirty="0">
              <a:solidFill>
                <a:prstClr val="white">
                  <a:tint val="75000"/>
                  <a:alpha val="60000"/>
                </a:prstClr>
              </a:solidFill>
            </a:endParaRPr>
          </a:p>
        </p:txBody>
      </p:sp>
      <p:sp>
        <p:nvSpPr>
          <p:cNvPr id="8" name="Rounded Rectangle 7"/>
          <p:cNvSpPr/>
          <p:nvPr/>
        </p:nvSpPr>
        <p:spPr>
          <a:xfrm>
            <a:off x="6934201" y="1897492"/>
            <a:ext cx="3467101" cy="6096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9" name="Rounded Rectangle 4"/>
          <p:cNvSpPr/>
          <p:nvPr/>
        </p:nvSpPr>
        <p:spPr>
          <a:xfrm>
            <a:off x="6971755" y="1874688"/>
            <a:ext cx="3429546" cy="5980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Problem Definition</a:t>
            </a:r>
            <a:endParaRPr lang="en-US" sz="2400" b="1" dirty="0">
              <a:solidFill>
                <a:prstClr val="white"/>
              </a:solidFill>
            </a:endParaRPr>
          </a:p>
        </p:txBody>
      </p:sp>
    </p:spTree>
    <p:extLst>
      <p:ext uri="{BB962C8B-B14F-4D97-AF65-F5344CB8AC3E}">
        <p14:creationId xmlns:p14="http://schemas.microsoft.com/office/powerpoint/2010/main" val="7735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9" presetClass="emph" presetSubtype="0" nodeType="withEffect">
                                  <p:stCondLst>
                                    <p:cond delay="0"/>
                                  </p:stCondLst>
                                  <p:childTnLst>
                                    <p:set>
                                      <p:cBhvr rctx="PPT">
                                        <p:cTn id="29" dur="indefinite"/>
                                        <p:tgtEl>
                                          <p:spTgt spid="3">
                                            <p:txEl>
                                              <p:pRg st="0" end="0"/>
                                            </p:txEl>
                                          </p:spTgt>
                                        </p:tgtEl>
                                        <p:attrNameLst>
                                          <p:attrName>style.opacity</p:attrName>
                                        </p:attrNameLst>
                                      </p:cBhvr>
                                      <p:to>
                                        <p:strVal val="0.5"/>
                                      </p:to>
                                    </p:set>
                                    <p:animEffect filter="image" prLst="opacity: 0.5">
                                      <p:cBhvr rctx="IE">
                                        <p:cTn id="30" dur="indefinite"/>
                                        <p:tgtEl>
                                          <p:spTgt spid="3">
                                            <p:txEl>
                                              <p:pRg st="0" end="0"/>
                                            </p:txEl>
                                          </p:spTgt>
                                        </p:tgtEl>
                                      </p:cBhvr>
                                    </p:animEffect>
                                  </p:childTnLst>
                                </p:cTn>
                              </p:par>
                              <p:par>
                                <p:cTn id="31" presetID="9" presetClass="emph" presetSubtype="0" nodeType="withEffect">
                                  <p:stCondLst>
                                    <p:cond delay="0"/>
                                  </p:stCondLst>
                                  <p:childTnLst>
                                    <p:set>
                                      <p:cBhvr rctx="PPT">
                                        <p:cTn id="32" dur="indefinite"/>
                                        <p:tgtEl>
                                          <p:spTgt spid="3">
                                            <p:txEl>
                                              <p:pRg st="1" end="1"/>
                                            </p:txEl>
                                          </p:spTgt>
                                        </p:tgtEl>
                                        <p:attrNameLst>
                                          <p:attrName>style.opacity</p:attrName>
                                        </p:attrNameLst>
                                      </p:cBhvr>
                                      <p:to>
                                        <p:strVal val="0.5"/>
                                      </p:to>
                                    </p:set>
                                    <p:animEffect filter="image" prLst="opacity: 0.5">
                                      <p:cBhvr rctx="IE">
                                        <p:cTn id="33" dur="indefinite"/>
                                        <p:tgtEl>
                                          <p:spTgt spid="3">
                                            <p:txEl>
                                              <p:pRg st="1" end="1"/>
                                            </p:txEl>
                                          </p:spTgt>
                                        </p:tgtEl>
                                      </p:cBhvr>
                                    </p:animEffect>
                                  </p:childTnLst>
                                </p:cTn>
                              </p:par>
                              <p:par>
                                <p:cTn id="34" presetID="9" presetClass="emph" presetSubtype="0" nodeType="withEffect">
                                  <p:stCondLst>
                                    <p:cond delay="0"/>
                                  </p:stCondLst>
                                  <p:childTnLst>
                                    <p:set>
                                      <p:cBhvr rctx="PPT">
                                        <p:cTn id="35" dur="indefinite"/>
                                        <p:tgtEl>
                                          <p:spTgt spid="3">
                                            <p:txEl>
                                              <p:pRg st="2" end="2"/>
                                            </p:txEl>
                                          </p:spTgt>
                                        </p:tgtEl>
                                        <p:attrNameLst>
                                          <p:attrName>style.opacity</p:attrName>
                                        </p:attrNameLst>
                                      </p:cBhvr>
                                      <p:to>
                                        <p:strVal val="0.5"/>
                                      </p:to>
                                    </p:set>
                                    <p:animEffect filter="image" prLst="opacity: 0.5">
                                      <p:cBhvr rctx="IE">
                                        <p:cTn id="36" dur="indefinite"/>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9" presetClass="emph" presetSubtype="0" nodeType="withEffect">
                                  <p:stCondLst>
                                    <p:cond delay="0"/>
                                  </p:stCondLst>
                                  <p:childTnLst>
                                    <p:set>
                                      <p:cBhvr rctx="PPT">
                                        <p:cTn id="49" dur="indefinite"/>
                                        <p:tgtEl>
                                          <p:spTgt spid="3">
                                            <p:txEl>
                                              <p:pRg st="3" end="3"/>
                                            </p:txEl>
                                          </p:spTgt>
                                        </p:tgtEl>
                                        <p:attrNameLst>
                                          <p:attrName>style.opacity</p:attrName>
                                        </p:attrNameLst>
                                      </p:cBhvr>
                                      <p:to>
                                        <p:strVal val="0.5"/>
                                      </p:to>
                                    </p:set>
                                    <p:animEffect filter="image" prLst="opacity: 0.5">
                                      <p:cBhvr rctx="IE">
                                        <p:cTn id="50" dur="indefinite"/>
                                        <p:tgtEl>
                                          <p:spTgt spid="3">
                                            <p:txEl>
                                              <p:pRg st="3" end="3"/>
                                            </p:txEl>
                                          </p:spTgt>
                                        </p:tgtEl>
                                      </p:cBhvr>
                                    </p:animEffect>
                                  </p:childTnLst>
                                </p:cTn>
                              </p:par>
                              <p:par>
                                <p:cTn id="51" presetID="9" presetClass="emph" presetSubtype="0" nodeType="withEffect">
                                  <p:stCondLst>
                                    <p:cond delay="0"/>
                                  </p:stCondLst>
                                  <p:childTnLst>
                                    <p:set>
                                      <p:cBhvr rctx="PPT">
                                        <p:cTn id="52" dur="indefinite"/>
                                        <p:tgtEl>
                                          <p:spTgt spid="3">
                                            <p:txEl>
                                              <p:pRg st="1" end="1"/>
                                            </p:txEl>
                                          </p:spTgt>
                                        </p:tgtEl>
                                        <p:attrNameLst>
                                          <p:attrName>style.opacity</p:attrName>
                                        </p:attrNameLst>
                                      </p:cBhvr>
                                      <p:to>
                                        <p:strVal val="0.5"/>
                                      </p:to>
                                    </p:set>
                                    <p:animEffect filter="image" prLst="opacity: 0.5">
                                      <p:cBhvr rctx="IE">
                                        <p:cTn id="53" dur="indefinite"/>
                                        <p:tgtEl>
                                          <p:spTgt spid="3">
                                            <p:txEl>
                                              <p:pRg st="1" end="1"/>
                                            </p:txEl>
                                          </p:spTgt>
                                        </p:tgtEl>
                                      </p:cBhvr>
                                    </p:animEffect>
                                  </p:childTnLst>
                                </p:cTn>
                              </p:par>
                              <p:par>
                                <p:cTn id="54" presetID="9" presetClass="emph" presetSubtype="0" nodeType="withEffect">
                                  <p:stCondLst>
                                    <p:cond delay="0"/>
                                  </p:stCondLst>
                                  <p:childTnLst>
                                    <p:set>
                                      <p:cBhvr rctx="PPT">
                                        <p:cTn id="55" dur="indefinite"/>
                                        <p:tgtEl>
                                          <p:spTgt spid="3">
                                            <p:txEl>
                                              <p:pRg st="2" end="2"/>
                                            </p:txEl>
                                          </p:spTgt>
                                        </p:tgtEl>
                                        <p:attrNameLst>
                                          <p:attrName>style.opacity</p:attrName>
                                        </p:attrNameLst>
                                      </p:cBhvr>
                                      <p:to>
                                        <p:strVal val="0.5"/>
                                      </p:to>
                                    </p:set>
                                    <p:animEffect filter="image" prLst="opacity: 0.5">
                                      <p:cBhvr rctx="IE">
                                        <p:cTn id="56" dur="indefinite"/>
                                        <p:tgtEl>
                                          <p:spTgt spid="3">
                                            <p:txEl>
                                              <p:pRg st="2" end="2"/>
                                            </p:txEl>
                                          </p:spTgt>
                                        </p:tgtEl>
                                      </p:cBhvr>
                                    </p:animEffect>
                                  </p:childTnLst>
                                </p:cTn>
                              </p:par>
                              <p:par>
                                <p:cTn id="57" presetID="9" presetClass="emph" presetSubtype="0" nodeType="withEffect">
                                  <p:stCondLst>
                                    <p:cond delay="0"/>
                                  </p:stCondLst>
                                  <p:childTnLst>
                                    <p:set>
                                      <p:cBhvr rctx="PPT">
                                        <p:cTn id="58" dur="indefinite"/>
                                        <p:tgtEl>
                                          <p:spTgt spid="3">
                                            <p:txEl>
                                              <p:pRg st="4" end="4"/>
                                            </p:txEl>
                                          </p:spTgt>
                                        </p:tgtEl>
                                        <p:attrNameLst>
                                          <p:attrName>style.opacity</p:attrName>
                                        </p:attrNameLst>
                                      </p:cBhvr>
                                      <p:to>
                                        <p:strVal val="0.5"/>
                                      </p:to>
                                    </p:set>
                                    <p:animEffect filter="image" prLst="opacity: 0.5">
                                      <p:cBhvr rctx="IE">
                                        <p:cTn id="59" dur="indefinite"/>
                                        <p:tgtEl>
                                          <p:spTgt spid="3">
                                            <p:txEl>
                                              <p:pRg st="4" end="4"/>
                                            </p:txEl>
                                          </p:spTgt>
                                        </p:tgtEl>
                                      </p:cBhvr>
                                    </p:animEffect>
                                  </p:childTnLst>
                                </p:cTn>
                              </p:par>
                              <p:par>
                                <p:cTn id="60" presetID="9" presetClass="emph" presetSubtype="0" nodeType="withEffect">
                                  <p:stCondLst>
                                    <p:cond delay="0"/>
                                  </p:stCondLst>
                                  <p:childTnLst>
                                    <p:set>
                                      <p:cBhvr rctx="PPT">
                                        <p:cTn id="61" dur="indefinite"/>
                                        <p:tgtEl>
                                          <p:spTgt spid="3">
                                            <p:txEl>
                                              <p:pRg st="5" end="5"/>
                                            </p:txEl>
                                          </p:spTgt>
                                        </p:tgtEl>
                                        <p:attrNameLst>
                                          <p:attrName>style.opacity</p:attrName>
                                        </p:attrNameLst>
                                      </p:cBhvr>
                                      <p:to>
                                        <p:strVal val="0.5"/>
                                      </p:to>
                                    </p:set>
                                    <p:animEffect filter="image" prLst="opacity: 0.5">
                                      <p:cBhvr rctx="IE">
                                        <p:cTn id="62" dur="indefinite"/>
                                        <p:tgtEl>
                                          <p:spTgt spid="3">
                                            <p:txEl>
                                              <p:pRg st="5" end="5"/>
                                            </p:txEl>
                                          </p:spTgt>
                                        </p:tgtEl>
                                      </p:cBhvr>
                                    </p:animEffect>
                                  </p:childTnLst>
                                </p:cTn>
                              </p:par>
                              <p:par>
                                <p:cTn id="63" presetID="9" presetClass="emph" presetSubtype="0" nodeType="withEffect">
                                  <p:stCondLst>
                                    <p:cond delay="0"/>
                                  </p:stCondLst>
                                  <p:childTnLst>
                                    <p:set>
                                      <p:cBhvr rctx="PPT">
                                        <p:cTn id="64" dur="indefinite"/>
                                        <p:tgtEl>
                                          <p:spTgt spid="3">
                                            <p:txEl>
                                              <p:pRg st="6" end="6"/>
                                            </p:txEl>
                                          </p:spTgt>
                                        </p:tgtEl>
                                        <p:attrNameLst>
                                          <p:attrName>style.opacity</p:attrName>
                                        </p:attrNameLst>
                                      </p:cBhvr>
                                      <p:to>
                                        <p:strVal val="0.5"/>
                                      </p:to>
                                    </p:set>
                                    <p:animEffect filter="image" prLst="opacity: 0.5">
                                      <p:cBhvr rctx="IE">
                                        <p:cTn id="65" dur="indefinite"/>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childTnLst>
                                </p:cTn>
                              </p:par>
                              <p:par>
                                <p:cTn id="77" presetID="9" presetClass="emph" presetSubtype="0" nodeType="withEffect">
                                  <p:stCondLst>
                                    <p:cond delay="0"/>
                                  </p:stCondLst>
                                  <p:childTnLst>
                                    <p:set>
                                      <p:cBhvr rctx="PPT">
                                        <p:cTn id="78" dur="indefinite"/>
                                        <p:tgtEl>
                                          <p:spTgt spid="3">
                                            <p:txEl>
                                              <p:pRg st="7" end="7"/>
                                            </p:txEl>
                                          </p:spTgt>
                                        </p:tgtEl>
                                        <p:attrNameLst>
                                          <p:attrName>style.opacity</p:attrName>
                                        </p:attrNameLst>
                                      </p:cBhvr>
                                      <p:to>
                                        <p:strVal val="0.5"/>
                                      </p:to>
                                    </p:set>
                                    <p:animEffect filter="image" prLst="opacity: 0.5">
                                      <p:cBhvr rctx="IE">
                                        <p:cTn id="79" dur="indefinite"/>
                                        <p:tgtEl>
                                          <p:spTgt spid="3">
                                            <p:txEl>
                                              <p:pRg st="7" end="7"/>
                                            </p:txEl>
                                          </p:spTgt>
                                        </p:tgtEl>
                                      </p:cBhvr>
                                    </p:animEffect>
                                  </p:childTnLst>
                                </p:cTn>
                              </p:par>
                              <p:par>
                                <p:cTn id="80" presetID="9" presetClass="emph" presetSubtype="0" nodeType="withEffect">
                                  <p:stCondLst>
                                    <p:cond delay="0"/>
                                  </p:stCondLst>
                                  <p:childTnLst>
                                    <p:set>
                                      <p:cBhvr rctx="PPT">
                                        <p:cTn id="81" dur="indefinite"/>
                                        <p:tgtEl>
                                          <p:spTgt spid="3">
                                            <p:txEl>
                                              <p:pRg st="8" end="8"/>
                                            </p:txEl>
                                          </p:spTgt>
                                        </p:tgtEl>
                                        <p:attrNameLst>
                                          <p:attrName>style.opacity</p:attrName>
                                        </p:attrNameLst>
                                      </p:cBhvr>
                                      <p:to>
                                        <p:strVal val="0.5"/>
                                      </p:to>
                                    </p:set>
                                    <p:animEffect filter="image" prLst="opacity: 0.5">
                                      <p:cBhvr rctx="IE">
                                        <p:cTn id="82" dur="indefinite"/>
                                        <p:tgtEl>
                                          <p:spTgt spid="3">
                                            <p:txEl>
                                              <p:pRg st="8" end="8"/>
                                            </p:txEl>
                                          </p:spTgt>
                                        </p:tgtEl>
                                      </p:cBhvr>
                                    </p:animEffect>
                                  </p:childTnLst>
                                </p:cTn>
                              </p:par>
                              <p:par>
                                <p:cTn id="83" presetID="9" presetClass="emph" presetSubtype="0" nodeType="withEffect">
                                  <p:stCondLst>
                                    <p:cond delay="0"/>
                                  </p:stCondLst>
                                  <p:childTnLst>
                                    <p:set>
                                      <p:cBhvr rctx="PPT">
                                        <p:cTn id="84" dur="indefinite"/>
                                        <p:tgtEl>
                                          <p:spTgt spid="3">
                                            <p:txEl>
                                              <p:pRg st="9" end="9"/>
                                            </p:txEl>
                                          </p:spTgt>
                                        </p:tgtEl>
                                        <p:attrNameLst>
                                          <p:attrName>style.opacity</p:attrName>
                                        </p:attrNameLst>
                                      </p:cBhvr>
                                      <p:to>
                                        <p:strVal val="0.5"/>
                                      </p:to>
                                    </p:set>
                                    <p:animEffect filter="image" prLst="opacity: 0.5">
                                      <p:cBhvr rctx="IE">
                                        <p:cTn id="85" dur="indefinite"/>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4701"/>
            <a:ext cx="8724900" cy="1400530"/>
          </a:xfrm>
        </p:spPr>
        <p:txBody>
          <a:bodyPr>
            <a:normAutofit fontScale="90000"/>
          </a:bodyPr>
          <a:lstStyle/>
          <a:p>
            <a:r>
              <a:rPr lang="en-US" dirty="0" smtClean="0"/>
              <a:t>Think about specific details and various means of achieving certain functions.</a:t>
            </a:r>
            <a:endParaRPr lang="en-US" dirty="0"/>
          </a:p>
        </p:txBody>
      </p:sp>
      <p:sp>
        <p:nvSpPr>
          <p:cNvPr id="3" name="Content Placeholder 2"/>
          <p:cNvSpPr>
            <a:spLocks noGrp="1"/>
          </p:cNvSpPr>
          <p:nvPr>
            <p:ph idx="1"/>
          </p:nvPr>
        </p:nvSpPr>
        <p:spPr>
          <a:xfrm>
            <a:off x="1752600" y="1646238"/>
            <a:ext cx="8763000" cy="5211763"/>
          </a:xfrm>
        </p:spPr>
        <p:txBody>
          <a:bodyPr>
            <a:normAutofit/>
          </a:bodyPr>
          <a:lstStyle/>
          <a:p>
            <a:endParaRPr lang="en-US" sz="2200" dirty="0"/>
          </a:p>
          <a:p>
            <a:r>
              <a:rPr lang="en-US" sz="2200" dirty="0"/>
              <a:t>Establishing </a:t>
            </a:r>
            <a:r>
              <a:rPr lang="en-US" sz="2200" i="1" dirty="0"/>
              <a:t>design specifications</a:t>
            </a:r>
          </a:p>
          <a:p>
            <a:pPr lvl="1"/>
            <a:r>
              <a:rPr lang="en-US" sz="2200" dirty="0"/>
              <a:t>What is the maximum torque required to pick up a game piece?</a:t>
            </a:r>
          </a:p>
          <a:p>
            <a:pPr lvl="1"/>
            <a:r>
              <a:rPr lang="en-US" sz="2200" dirty="0"/>
              <a:t>What is the maximum reach needed?</a:t>
            </a:r>
          </a:p>
          <a:p>
            <a:pPr lvl="1"/>
            <a:r>
              <a:rPr lang="en-US" sz="2200" dirty="0"/>
              <a:t>What is the smallest space in which the robot will operate?</a:t>
            </a:r>
          </a:p>
          <a:p>
            <a:r>
              <a:rPr lang="en-US" sz="2200" dirty="0"/>
              <a:t>Generating </a:t>
            </a:r>
            <a:r>
              <a:rPr lang="en-US" sz="2200" i="1" dirty="0"/>
              <a:t>design alternatives</a:t>
            </a:r>
          </a:p>
          <a:p>
            <a:pPr lvl="1"/>
            <a:r>
              <a:rPr lang="en-US" sz="2200" dirty="0"/>
              <a:t>Could the robot have 2, 3, or 4 wheels?  Treads?</a:t>
            </a:r>
          </a:p>
          <a:p>
            <a:pPr lvl="1"/>
            <a:r>
              <a:rPr lang="en-US" sz="2200" dirty="0"/>
              <a:t>Could game pieces be lifted from above or scooped from below?</a:t>
            </a:r>
          </a:p>
          <a:p>
            <a:pPr lvl="1"/>
            <a:r>
              <a:rPr lang="en-US" sz="2200" dirty="0"/>
              <a:t>Could the robot have more than one arm?</a:t>
            </a:r>
          </a:p>
        </p:txBody>
      </p:sp>
      <p:grpSp>
        <p:nvGrpSpPr>
          <p:cNvPr id="4" name="Group 5"/>
          <p:cNvGrpSpPr/>
          <p:nvPr/>
        </p:nvGrpSpPr>
        <p:grpSpPr>
          <a:xfrm>
            <a:off x="8458200" y="1371600"/>
            <a:ext cx="2209800" cy="762000"/>
            <a:chOff x="0" y="0"/>
            <a:chExt cx="5984748" cy="1524000"/>
          </a:xfrm>
        </p:grpSpPr>
        <p:sp>
          <p:nvSpPr>
            <p:cNvPr id="5" name="Rounded Rectangle 4"/>
            <p:cNvSpPr/>
            <p:nvPr/>
          </p:nvSpPr>
          <p:spPr>
            <a:xfrm>
              <a:off x="0" y="0"/>
              <a:ext cx="5984748" cy="15240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6" name="Rounded Rectangle 4"/>
            <p:cNvSpPr/>
            <p:nvPr/>
          </p:nvSpPr>
          <p:spPr>
            <a:xfrm>
              <a:off x="23083" y="23084"/>
              <a:ext cx="5858480" cy="15009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Conceptual Design</a:t>
              </a:r>
              <a:endParaRPr lang="en-US" sz="2400" b="1" dirty="0">
                <a:solidFill>
                  <a:prstClr val="white"/>
                </a:solidFill>
              </a:endParaRPr>
            </a:p>
          </p:txBody>
        </p:sp>
      </p:grpSp>
      <p:sp>
        <p:nvSpPr>
          <p:cNvPr id="7" name="Slide Number Placeholder 6"/>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31</a:t>
            </a:fld>
            <a:endParaRPr lang="en-US" dirty="0">
              <a:solidFill>
                <a:prstClr val="white">
                  <a:tint val="75000"/>
                  <a:alpha val="60000"/>
                </a:prstClr>
              </a:solidFill>
            </a:endParaRPr>
          </a:p>
        </p:txBody>
      </p:sp>
    </p:spTree>
    <p:extLst>
      <p:ext uri="{BB962C8B-B14F-4D97-AF65-F5344CB8AC3E}">
        <p14:creationId xmlns:p14="http://schemas.microsoft.com/office/powerpoint/2010/main" val="27303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9" presetClass="emph" presetSubtype="0" nodeType="withEffect">
                                  <p:stCondLst>
                                    <p:cond delay="0"/>
                                  </p:stCondLst>
                                  <p:childTnLst>
                                    <p:set>
                                      <p:cBhvr rctx="PPT">
                                        <p:cTn id="32" dur="indefinite"/>
                                        <p:tgtEl>
                                          <p:spTgt spid="3">
                                            <p:txEl>
                                              <p:pRg st="1" end="1"/>
                                            </p:txEl>
                                          </p:spTgt>
                                        </p:tgtEl>
                                        <p:attrNameLst>
                                          <p:attrName>style.opacity</p:attrName>
                                        </p:attrNameLst>
                                      </p:cBhvr>
                                      <p:to>
                                        <p:strVal val="0.5"/>
                                      </p:to>
                                    </p:set>
                                    <p:animEffect filter="image" prLst="opacity: 0.5">
                                      <p:cBhvr rctx="IE">
                                        <p:cTn id="33" dur="indefinite"/>
                                        <p:tgtEl>
                                          <p:spTgt spid="3">
                                            <p:txEl>
                                              <p:pRg st="1" end="1"/>
                                            </p:txEl>
                                          </p:spTgt>
                                        </p:tgtEl>
                                      </p:cBhvr>
                                    </p:animEffect>
                                  </p:childTnLst>
                                </p:cTn>
                              </p:par>
                              <p:par>
                                <p:cTn id="34" presetID="9" presetClass="emph" presetSubtype="0" nodeType="withEffect">
                                  <p:stCondLst>
                                    <p:cond delay="0"/>
                                  </p:stCondLst>
                                  <p:childTnLst>
                                    <p:set>
                                      <p:cBhvr rctx="PPT">
                                        <p:cTn id="35" dur="indefinite"/>
                                        <p:tgtEl>
                                          <p:spTgt spid="3">
                                            <p:txEl>
                                              <p:pRg st="2" end="2"/>
                                            </p:txEl>
                                          </p:spTgt>
                                        </p:tgtEl>
                                        <p:attrNameLst>
                                          <p:attrName>style.opacity</p:attrName>
                                        </p:attrNameLst>
                                      </p:cBhvr>
                                      <p:to>
                                        <p:strVal val="0.5"/>
                                      </p:to>
                                    </p:set>
                                    <p:animEffect filter="image" prLst="opacity: 0.5">
                                      <p:cBhvr rctx="IE">
                                        <p:cTn id="36" dur="indefinite"/>
                                        <p:tgtEl>
                                          <p:spTgt spid="3">
                                            <p:txEl>
                                              <p:pRg st="2" end="2"/>
                                            </p:txEl>
                                          </p:spTgt>
                                        </p:tgtEl>
                                      </p:cBhvr>
                                    </p:animEffect>
                                  </p:childTnLst>
                                </p:cTn>
                              </p:par>
                              <p:par>
                                <p:cTn id="37" presetID="9" presetClass="emph" presetSubtype="0" nodeType="withEffect">
                                  <p:stCondLst>
                                    <p:cond delay="0"/>
                                  </p:stCondLst>
                                  <p:childTnLst>
                                    <p:set>
                                      <p:cBhvr rctx="PPT">
                                        <p:cTn id="38" dur="indefinite"/>
                                        <p:tgtEl>
                                          <p:spTgt spid="3">
                                            <p:txEl>
                                              <p:pRg st="3" end="3"/>
                                            </p:txEl>
                                          </p:spTgt>
                                        </p:tgtEl>
                                        <p:attrNameLst>
                                          <p:attrName>style.opacity</p:attrName>
                                        </p:attrNameLst>
                                      </p:cBhvr>
                                      <p:to>
                                        <p:strVal val="0.5"/>
                                      </p:to>
                                    </p:set>
                                    <p:animEffect filter="image" prLst="opacity: 0.5">
                                      <p:cBhvr rctx="IE">
                                        <p:cTn id="39" dur="indefinite"/>
                                        <p:tgtEl>
                                          <p:spTgt spid="3">
                                            <p:txEl>
                                              <p:pRg st="3" end="3"/>
                                            </p:txEl>
                                          </p:spTgt>
                                        </p:tgtEl>
                                      </p:cBhvr>
                                    </p:animEffect>
                                  </p:childTnLst>
                                </p:cTn>
                              </p:par>
                              <p:par>
                                <p:cTn id="40" presetID="9" presetClass="emph" presetSubtype="0" nodeType="withEffect">
                                  <p:stCondLst>
                                    <p:cond delay="0"/>
                                  </p:stCondLst>
                                  <p:childTnLst>
                                    <p:set>
                                      <p:cBhvr rctx="PPT">
                                        <p:cTn id="41" dur="indefinite"/>
                                        <p:tgtEl>
                                          <p:spTgt spid="3">
                                            <p:txEl>
                                              <p:pRg st="4" end="4"/>
                                            </p:txEl>
                                          </p:spTgt>
                                        </p:tgtEl>
                                        <p:attrNameLst>
                                          <p:attrName>style.opacity</p:attrName>
                                        </p:attrNameLst>
                                      </p:cBhvr>
                                      <p:to>
                                        <p:strVal val="0.5"/>
                                      </p:to>
                                    </p:set>
                                    <p:animEffect filter="image" prLst="opacity: 0.5">
                                      <p:cBhvr rctx="IE">
                                        <p:cTn id="42"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tools* are available to aid in the Engineering Design Process?</a:t>
            </a:r>
            <a:endParaRPr lang="en-US" sz="3200" dirty="0"/>
          </a:p>
        </p:txBody>
      </p:sp>
      <p:sp>
        <p:nvSpPr>
          <p:cNvPr id="7" name="Rounded Rectangle 6"/>
          <p:cNvSpPr/>
          <p:nvPr/>
        </p:nvSpPr>
        <p:spPr>
          <a:xfrm>
            <a:off x="1675223" y="1676400"/>
            <a:ext cx="2966971" cy="5334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8" name="Rounded Rectangle 4"/>
          <p:cNvSpPr/>
          <p:nvPr/>
        </p:nvSpPr>
        <p:spPr>
          <a:xfrm>
            <a:off x="1675222" y="1692024"/>
            <a:ext cx="2922598" cy="50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Problem Definition</a:t>
            </a:r>
            <a:endParaRPr lang="en-US" sz="2400" b="1" dirty="0">
              <a:solidFill>
                <a:prstClr val="white"/>
              </a:solidFill>
            </a:endParaRPr>
          </a:p>
        </p:txBody>
      </p:sp>
      <p:sp>
        <p:nvSpPr>
          <p:cNvPr id="9" name="Rounded Rectangle 8"/>
          <p:cNvSpPr/>
          <p:nvPr/>
        </p:nvSpPr>
        <p:spPr>
          <a:xfrm>
            <a:off x="4674021" y="1676400"/>
            <a:ext cx="5866221" cy="21336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0" name="Rounded Rectangle 4"/>
          <p:cNvSpPr/>
          <p:nvPr/>
        </p:nvSpPr>
        <p:spPr>
          <a:xfrm>
            <a:off x="4674021" y="1752600"/>
            <a:ext cx="5894957" cy="20574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lnSpc>
                <a:spcPct val="90000"/>
              </a:lnSpc>
              <a:spcBef>
                <a:spcPct val="0"/>
              </a:spcBef>
              <a:spcAft>
                <a:spcPct val="35000"/>
              </a:spcAft>
              <a:buFont typeface="Arial" pitchFamily="34" charset="0"/>
              <a:buChar char="•"/>
            </a:pPr>
            <a:r>
              <a:rPr lang="en-US" sz="2400" b="1">
                <a:solidFill>
                  <a:prstClr val="white"/>
                </a:solidFill>
              </a:rPr>
              <a:t>Questions – previous examples</a:t>
            </a:r>
          </a:p>
          <a:p>
            <a:pPr marL="173038" indent="-173038" defTabSz="1555750" eaLnBrk="0" fontAlgn="base" hangingPunct="0">
              <a:lnSpc>
                <a:spcPct val="90000"/>
              </a:lnSpc>
              <a:spcBef>
                <a:spcPct val="0"/>
              </a:spcBef>
              <a:spcAft>
                <a:spcPct val="35000"/>
              </a:spcAft>
              <a:buFont typeface="Arial" pitchFamily="34" charset="0"/>
              <a:buChar char="•"/>
            </a:pPr>
            <a:r>
              <a:rPr lang="en-US" sz="2400" b="1">
                <a:solidFill>
                  <a:prstClr val="white"/>
                </a:solidFill>
              </a:rPr>
              <a:t>Attributes </a:t>
            </a:r>
            <a:r>
              <a:rPr lang="en-US" sz="2400" b="1" dirty="0">
                <a:solidFill>
                  <a:prstClr val="white"/>
                </a:solidFill>
              </a:rPr>
              <a:t>List – objectives, constraints, functions, requirements</a:t>
            </a:r>
          </a:p>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Pairwise Comparison Chart</a:t>
            </a:r>
          </a:p>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Objectives/Constraints Tree</a:t>
            </a:r>
            <a:endParaRPr lang="en-US" sz="2400" b="1" dirty="0">
              <a:solidFill>
                <a:prstClr val="white"/>
              </a:solidFill>
            </a:endParaRPr>
          </a:p>
        </p:txBody>
      </p:sp>
      <p:sp>
        <p:nvSpPr>
          <p:cNvPr id="11" name="Rounded Rectangle 10"/>
          <p:cNvSpPr/>
          <p:nvPr/>
        </p:nvSpPr>
        <p:spPr>
          <a:xfrm>
            <a:off x="1675224" y="3886200"/>
            <a:ext cx="2966971" cy="5334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12" name="Rounded Rectangle 4"/>
          <p:cNvSpPr/>
          <p:nvPr/>
        </p:nvSpPr>
        <p:spPr>
          <a:xfrm>
            <a:off x="1675223" y="3901824"/>
            <a:ext cx="2922598" cy="50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Conceptual Design</a:t>
            </a:r>
            <a:endParaRPr lang="en-US" sz="2400" b="1" dirty="0">
              <a:solidFill>
                <a:prstClr val="white"/>
              </a:solidFill>
            </a:endParaRPr>
          </a:p>
        </p:txBody>
      </p:sp>
      <p:sp>
        <p:nvSpPr>
          <p:cNvPr id="13" name="Rounded Rectangle 12"/>
          <p:cNvSpPr/>
          <p:nvPr/>
        </p:nvSpPr>
        <p:spPr>
          <a:xfrm>
            <a:off x="1675224" y="5410200"/>
            <a:ext cx="2966971" cy="533400"/>
          </a:xfrm>
          <a:prstGeom prst="roundRect">
            <a:avLst>
              <a:gd name="adj" fmla="val 10000"/>
            </a:avLst>
          </a:prstGeom>
          <a:solidFill>
            <a:srgbClr val="B04700"/>
          </a:soli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14" name="Rounded Rectangle 4"/>
          <p:cNvSpPr/>
          <p:nvPr/>
        </p:nvSpPr>
        <p:spPr>
          <a:xfrm>
            <a:off x="1675223" y="5425824"/>
            <a:ext cx="2922598" cy="50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pPr>
            <a:r>
              <a:rPr lang="en-US" sz="2400" b="1" dirty="0">
                <a:solidFill>
                  <a:prstClr val="white"/>
                </a:solidFill>
              </a:rPr>
              <a:t>Preliminary Design</a:t>
            </a:r>
            <a:endParaRPr lang="en-US" sz="2400" b="1" dirty="0">
              <a:solidFill>
                <a:prstClr val="white"/>
              </a:solidFill>
            </a:endParaRPr>
          </a:p>
        </p:txBody>
      </p:sp>
      <p:sp>
        <p:nvSpPr>
          <p:cNvPr id="15" name="Rounded Rectangle 14"/>
          <p:cNvSpPr/>
          <p:nvPr/>
        </p:nvSpPr>
        <p:spPr>
          <a:xfrm>
            <a:off x="4674021" y="3886200"/>
            <a:ext cx="5866221" cy="14478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6" name="Rounded Rectangle 4"/>
          <p:cNvSpPr/>
          <p:nvPr/>
        </p:nvSpPr>
        <p:spPr>
          <a:xfrm>
            <a:off x="4674021" y="3917446"/>
            <a:ext cx="5406545" cy="14165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Questions – previous examples</a:t>
            </a:r>
          </a:p>
          <a:p>
            <a:pPr marL="173038"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Brainstorming </a:t>
            </a:r>
          </a:p>
          <a:p>
            <a:pPr marL="630238" lvl="1" indent="-173038"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6-3-5 Method</a:t>
            </a:r>
          </a:p>
        </p:txBody>
      </p:sp>
      <p:sp>
        <p:nvSpPr>
          <p:cNvPr id="17" name="Rounded Rectangle 16"/>
          <p:cNvSpPr/>
          <p:nvPr/>
        </p:nvSpPr>
        <p:spPr>
          <a:xfrm>
            <a:off x="4674021" y="5410200"/>
            <a:ext cx="5866221" cy="533400"/>
          </a:xfrm>
          <a:prstGeom prst="roundRect">
            <a:avLst>
              <a:gd name="adj" fmla="val 10000"/>
            </a:avLst>
          </a:prstGeom>
        </p:spPr>
        <p:style>
          <a:lnRef idx="0">
            <a:schemeClr val="accent6"/>
          </a:lnRef>
          <a:fillRef idx="3">
            <a:schemeClr val="accent6"/>
          </a:fillRef>
          <a:effectRef idx="3">
            <a:schemeClr val="accent6"/>
          </a:effectRef>
          <a:fontRef idx="minor">
            <a:schemeClr val="lt1"/>
          </a:fontRef>
        </p:style>
      </p:sp>
      <p:sp>
        <p:nvSpPr>
          <p:cNvPr id="18" name="Rounded Rectangle 4"/>
          <p:cNvSpPr/>
          <p:nvPr/>
        </p:nvSpPr>
        <p:spPr>
          <a:xfrm>
            <a:off x="4674021" y="5432520"/>
            <a:ext cx="5359440" cy="51108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defTabSz="1555750" eaLnBrk="0" fontAlgn="base" hangingPunct="0">
              <a:lnSpc>
                <a:spcPct val="90000"/>
              </a:lnSpc>
              <a:spcBef>
                <a:spcPct val="0"/>
              </a:spcBef>
              <a:spcAft>
                <a:spcPct val="35000"/>
              </a:spcAft>
              <a:buFont typeface="Arial" pitchFamily="34" charset="0"/>
              <a:buChar char="•"/>
            </a:pPr>
            <a:r>
              <a:rPr lang="en-US" sz="2400" b="1" dirty="0">
                <a:solidFill>
                  <a:prstClr val="white"/>
                </a:solidFill>
              </a:rPr>
              <a:t> Function-Means Tree</a:t>
            </a:r>
            <a:endParaRPr lang="en-US" sz="2400" b="1" dirty="0">
              <a:solidFill>
                <a:prstClr val="white"/>
              </a:solidFill>
            </a:endParaRPr>
          </a:p>
        </p:txBody>
      </p:sp>
      <p:sp>
        <p:nvSpPr>
          <p:cNvPr id="19" name="Slide Number Placeholder 18"/>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32</a:t>
            </a:fld>
            <a:endParaRPr lang="en-US" dirty="0">
              <a:solidFill>
                <a:prstClr val="white">
                  <a:tint val="75000"/>
                  <a:alpha val="60000"/>
                </a:prstClr>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978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752600" y="3581401"/>
          <a:ext cx="8686802" cy="2758439"/>
        </p:xfrm>
        <a:graphic>
          <a:graphicData uri="http://schemas.openxmlformats.org/drawingml/2006/table">
            <a:tbl>
              <a:tblPr firstRow="1" bandRow="1">
                <a:tableStyleId>{5C22544A-7EE6-4342-B048-85BDC9FD1C3A}</a:tableStyleId>
              </a:tblPr>
              <a:tblGrid>
                <a:gridCol w="1371601"/>
                <a:gridCol w="1456358"/>
                <a:gridCol w="5858843"/>
              </a:tblGrid>
              <a:tr h="380999">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baseline="0" dirty="0" smtClean="0"/>
                        <a:t>Company Web Site Description</a:t>
                      </a:r>
                      <a:endParaRPr lang="en-US"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MathWorks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Simulink (access to MATLAB)</a:t>
                      </a:r>
                      <a:endParaRPr lang="en-US" dirty="0">
                        <a:latin typeface="Arial" pitchFamily="34" charset="0"/>
                        <a:cs typeface="Arial"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i="1" baseline="0" dirty="0" smtClean="0">
                          <a:latin typeface="Arial" pitchFamily="34" charset="0"/>
                          <a:cs typeface="Arial" pitchFamily="34" charset="0"/>
                        </a:rPr>
                        <a:t>Graphical editor, customizable block libraries, and solvers for modeling and simulating dynamic system.  Build the model, simulate the model, analyze results, manage projects, and connect to hardware.</a:t>
                      </a:r>
                      <a:endParaRPr lang="en-US" sz="1800" i="1" dirty="0" smtClean="0">
                        <a:latin typeface="Arial" pitchFamily="34" charset="0"/>
                        <a:cs typeface="Arial" pitchFamily="34" charset="0"/>
                      </a:endParaRPr>
                    </a:p>
                  </a:txBody>
                  <a:tcPr/>
                </a:tc>
              </a:tr>
              <a:tr h="370840">
                <a:tc>
                  <a:txBody>
                    <a:bodyPr/>
                    <a:lstStyle/>
                    <a:p>
                      <a:pPr marL="0" lvl="1" indent="0"/>
                      <a:r>
                        <a:rPr lang="en-US" sz="1800" dirty="0" smtClean="0">
                          <a:latin typeface="Arial" pitchFamily="34" charset="0"/>
                          <a:cs typeface="Arial" pitchFamily="34" charset="0"/>
                        </a:rPr>
                        <a:t>Wolfram</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Arial" pitchFamily="34" charset="0"/>
                          <a:cs typeface="Arial" pitchFamily="34" charset="0"/>
                        </a:rPr>
                        <a:t>Mathmatica</a:t>
                      </a:r>
                      <a:endParaRPr lang="en-US" sz="1800" dirty="0" smtClean="0">
                        <a:latin typeface="Arial" pitchFamily="34" charset="0"/>
                        <a:cs typeface="Arial" pitchFamily="34" charset="0"/>
                      </a:endParaRPr>
                    </a:p>
                  </a:txBody>
                  <a:tcPr/>
                </a:tc>
                <a:tc>
                  <a:txBody>
                    <a:bodyPr/>
                    <a:lstStyle/>
                    <a:p>
                      <a:r>
                        <a:rPr lang="en-US" i="1" dirty="0" smtClean="0">
                          <a:latin typeface="Arial" pitchFamily="34" charset="0"/>
                          <a:cs typeface="Arial" pitchFamily="34" charset="0"/>
                        </a:rPr>
                        <a:t>Computational Tool - applies intelligent automation in every part of the system, from algorithm selection to plot layout and user interface design,</a:t>
                      </a:r>
                      <a:r>
                        <a:rPr lang="en-US" i="1" baseline="0" dirty="0" smtClean="0">
                          <a:latin typeface="Arial" pitchFamily="34" charset="0"/>
                          <a:cs typeface="Arial" pitchFamily="34" charset="0"/>
                        </a:rPr>
                        <a:t> </a:t>
                      </a:r>
                      <a:r>
                        <a:rPr lang="en-US" i="1" dirty="0" smtClean="0">
                          <a:latin typeface="Arial" pitchFamily="34" charset="0"/>
                          <a:cs typeface="Arial" pitchFamily="34" charset="0"/>
                        </a:rPr>
                        <a:t>reliable, high-quality results without needing algorithm expertise</a:t>
                      </a:r>
                      <a:endParaRPr lang="en-US" i="1" dirty="0">
                        <a:latin typeface="Arial" pitchFamily="34" charset="0"/>
                        <a:cs typeface="Arial" pitchFamily="34" charset="0"/>
                      </a:endParaRPr>
                    </a:p>
                  </a:txBody>
                  <a:tcPr/>
                </a:tc>
              </a:tr>
            </a:tbl>
          </a:graphicData>
        </a:graphic>
      </p:graphicFrame>
      <p:sp>
        <p:nvSpPr>
          <p:cNvPr id="2" name="Title 1"/>
          <p:cNvSpPr>
            <a:spLocks noGrp="1"/>
          </p:cNvSpPr>
          <p:nvPr>
            <p:ph type="title"/>
          </p:nvPr>
        </p:nvSpPr>
        <p:spPr>
          <a:xfrm>
            <a:off x="3352800" y="76200"/>
            <a:ext cx="7391400" cy="1295400"/>
          </a:xfrm>
        </p:spPr>
        <p:txBody>
          <a:bodyPr>
            <a:normAutofit fontScale="90000"/>
          </a:bodyPr>
          <a:lstStyle/>
          <a:p>
            <a:r>
              <a:rPr lang="en-US" dirty="0" smtClean="0"/>
              <a:t>What software tools are available </a:t>
            </a:r>
            <a:r>
              <a:rPr lang="en-US" dirty="0" smtClean="0"/>
              <a:t>For Eng. Drawing?</a:t>
            </a:r>
            <a:endParaRPr lang="en-US" sz="3200" dirty="0"/>
          </a:p>
        </p:txBody>
      </p:sp>
      <p:graphicFrame>
        <p:nvGraphicFramePr>
          <p:cNvPr id="6" name="Table 5"/>
          <p:cNvGraphicFramePr>
            <a:graphicFrameLocks noGrp="1"/>
          </p:cNvGraphicFramePr>
          <p:nvPr>
            <p:extLst/>
          </p:nvPr>
        </p:nvGraphicFramePr>
        <p:xfrm>
          <a:off x="1752599" y="1752602"/>
          <a:ext cx="8686802" cy="2209799"/>
        </p:xfrm>
        <a:graphic>
          <a:graphicData uri="http://schemas.openxmlformats.org/drawingml/2006/table">
            <a:tbl>
              <a:tblPr firstRow="1" bandRow="1">
                <a:tableStyleId>{5C22544A-7EE6-4342-B048-85BDC9FD1C3A}</a:tableStyleId>
              </a:tblPr>
              <a:tblGrid>
                <a:gridCol w="1371601"/>
                <a:gridCol w="1456358"/>
                <a:gridCol w="5858843"/>
              </a:tblGrid>
              <a:tr h="380999">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baseline="0" dirty="0" smtClean="0"/>
                        <a:t>Company Web Site Description</a:t>
                      </a:r>
                      <a:endParaRPr lang="en-US" dirty="0"/>
                    </a:p>
                  </a:txBody>
                  <a:tcPr/>
                </a:tc>
              </a:tr>
              <a:tr h="370840">
                <a:tc>
                  <a:txBody>
                    <a:bodyPr/>
                    <a:lstStyle/>
                    <a:p>
                      <a:pPr marL="0" lvl="1" indent="0"/>
                      <a:r>
                        <a:rPr lang="en-US" sz="1800" kern="1200" dirty="0" err="1" smtClean="0">
                          <a:solidFill>
                            <a:schemeClr val="dk1"/>
                          </a:solidFill>
                          <a:latin typeface="Arial" pitchFamily="34" charset="0"/>
                          <a:ea typeface="+mn-ea"/>
                          <a:cs typeface="Arial" pitchFamily="34" charset="0"/>
                        </a:rPr>
                        <a:t>Intelitech</a:t>
                      </a:r>
                      <a:endParaRPr lang="en-US" sz="1800" kern="1200" dirty="0" smtClean="0">
                        <a:solidFill>
                          <a:schemeClr val="dk1"/>
                        </a:solidFill>
                        <a:latin typeface="Arial" pitchFamily="34" charset="0"/>
                        <a:ea typeface="+mn-ea"/>
                        <a:cs typeface="Arial"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Arial" pitchFamily="34" charset="0"/>
                          <a:ea typeface="+mn-ea"/>
                          <a:cs typeface="Arial" pitchFamily="34" charset="0"/>
                        </a:rPr>
                        <a:t>easyC</a:t>
                      </a:r>
                      <a:r>
                        <a:rPr lang="en-US" sz="1800" kern="1200" dirty="0" smtClean="0">
                          <a:solidFill>
                            <a:schemeClr val="dk1"/>
                          </a:solidFill>
                          <a:latin typeface="Arial" pitchFamily="34" charset="0"/>
                          <a:ea typeface="+mn-ea"/>
                          <a:cs typeface="Arial" pitchFamily="34" charset="0"/>
                        </a:rPr>
                        <a:t>® v4 for Cortex</a:t>
                      </a:r>
                      <a:endParaRPr lang="en-US" dirty="0">
                        <a:latin typeface="Arial" pitchFamily="34" charset="0"/>
                        <a:cs typeface="Arial" pitchFamily="34" charset="0"/>
                      </a:endParaRPr>
                    </a:p>
                  </a:txBody>
                  <a:tcPr/>
                </a:tc>
                <a:tc>
                  <a:txBody>
                    <a:bodyPr/>
                    <a:lstStyle/>
                    <a:p>
                      <a:r>
                        <a:rPr lang="en-US" i="1" dirty="0" smtClean="0">
                          <a:effectLst/>
                          <a:latin typeface="Arial" pitchFamily="34" charset="0"/>
                          <a:cs typeface="Arial" pitchFamily="34" charset="0"/>
                        </a:rPr>
                        <a:t>Robotic programming</a:t>
                      </a:r>
                      <a:r>
                        <a:rPr lang="en-US" i="1" baseline="0" dirty="0" smtClean="0">
                          <a:effectLst/>
                          <a:latin typeface="Arial" pitchFamily="34" charset="0"/>
                          <a:cs typeface="Arial" pitchFamily="34" charset="0"/>
                        </a:rPr>
                        <a:t> - </a:t>
                      </a:r>
                      <a:r>
                        <a:rPr lang="en-US" i="1" baseline="0" dirty="0" err="1" smtClean="0">
                          <a:effectLst/>
                          <a:latin typeface="Arial" pitchFamily="34" charset="0"/>
                          <a:cs typeface="Arial" pitchFamily="34" charset="0"/>
                        </a:rPr>
                        <a:t>easyC’s</a:t>
                      </a:r>
                      <a:r>
                        <a:rPr lang="en-US" i="1" baseline="0" dirty="0" smtClean="0">
                          <a:effectLst/>
                          <a:latin typeface="Arial" pitchFamily="34" charset="0"/>
                          <a:cs typeface="Arial" pitchFamily="34" charset="0"/>
                        </a:rPr>
                        <a:t> simple to use graphical interface does all of the syntax and spacing, allowing focus on program flow and design</a:t>
                      </a:r>
                      <a:endParaRPr lang="en-US" i="1" dirty="0">
                        <a:latin typeface="Arial" pitchFamily="34" charset="0"/>
                        <a:cs typeface="Arial" pitchFamily="34" charset="0"/>
                      </a:endParaRPr>
                    </a:p>
                  </a:txBody>
                  <a:tcPr/>
                </a:tc>
              </a:tr>
              <a:tr h="370840">
                <a:tc>
                  <a:txBody>
                    <a:bodyPr/>
                    <a:lstStyle/>
                    <a:p>
                      <a:pPr marL="0" lvl="1" indent="0"/>
                      <a:r>
                        <a:rPr lang="en-US" sz="1800" dirty="0" smtClean="0">
                          <a:latin typeface="Arial" pitchFamily="34" charset="0"/>
                          <a:cs typeface="Arial" pitchFamily="34" charset="0"/>
                        </a:rPr>
                        <a:t>Robot C</a:t>
                      </a:r>
                    </a:p>
                  </a:txBody>
                  <a:tcPr/>
                </a:tc>
                <a:tc>
                  <a:txBody>
                    <a:bodyPr/>
                    <a:lstStyle/>
                    <a:p>
                      <a:pPr marL="0" lvl="1" indent="0"/>
                      <a:r>
                        <a:rPr lang="en-US" sz="1800" dirty="0" smtClean="0">
                          <a:latin typeface="Arial" pitchFamily="34" charset="0"/>
                          <a:cs typeface="Arial" pitchFamily="34" charset="0"/>
                        </a:rPr>
                        <a:t>Robot C for Cortex &amp; PIC</a:t>
                      </a:r>
                    </a:p>
                  </a:txBody>
                  <a:tcPr/>
                </a:tc>
                <a:tc>
                  <a:txBody>
                    <a:bodyPr/>
                    <a:lstStyle/>
                    <a:p>
                      <a:r>
                        <a:rPr lang="en-US" i="1" dirty="0" smtClean="0">
                          <a:latin typeface="Arial" pitchFamily="34" charset="0"/>
                          <a:cs typeface="Arial" pitchFamily="34" charset="0"/>
                        </a:rPr>
                        <a:t>Robotics programming  - C-based programming language with a Windows environment for writing and debugging programs</a:t>
                      </a:r>
                      <a:endParaRPr lang="en-US" i="1" dirty="0">
                        <a:latin typeface="Arial" pitchFamily="34" charset="0"/>
                        <a:cs typeface="Arial" pitchFamily="34" charset="0"/>
                      </a:endParaRPr>
                    </a:p>
                  </a:txBody>
                  <a:tcPr/>
                </a:tc>
              </a:tr>
            </a:tbl>
          </a:graphicData>
        </a:graphic>
      </p:graphicFrame>
      <p:sp>
        <p:nvSpPr>
          <p:cNvPr id="8" name="Slide Number Placeholder 7"/>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33</a:t>
            </a:fld>
            <a:endParaRPr lang="en-US" dirty="0">
              <a:solidFill>
                <a:prstClr val="white">
                  <a:tint val="75000"/>
                  <a:alpha val="60000"/>
                </a:prstClr>
              </a:solidFill>
            </a:endParaRPr>
          </a:p>
        </p:txBody>
      </p:sp>
    </p:spTree>
    <p:extLst>
      <p:ext uri="{BB962C8B-B14F-4D97-AF65-F5344CB8AC3E}">
        <p14:creationId xmlns:p14="http://schemas.microsoft.com/office/powerpoint/2010/main" val="302751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76200"/>
            <a:ext cx="7315200" cy="1295400"/>
          </a:xfrm>
        </p:spPr>
        <p:txBody>
          <a:bodyPr>
            <a:normAutofit fontScale="90000"/>
          </a:bodyPr>
          <a:lstStyle/>
          <a:p>
            <a:r>
              <a:rPr lang="en-US" dirty="0"/>
              <a:t>What software tools are available </a:t>
            </a:r>
            <a:r>
              <a:rPr lang="en-US" dirty="0"/>
              <a:t>For Eng. Drawing?</a:t>
            </a:r>
            <a:endParaRPr lang="en-US" sz="3200" dirty="0"/>
          </a:p>
        </p:txBody>
      </p:sp>
      <p:graphicFrame>
        <p:nvGraphicFramePr>
          <p:cNvPr id="6" name="Table 5"/>
          <p:cNvGraphicFramePr>
            <a:graphicFrameLocks noGrp="1"/>
          </p:cNvGraphicFramePr>
          <p:nvPr>
            <p:extLst/>
          </p:nvPr>
        </p:nvGraphicFramePr>
        <p:xfrm>
          <a:off x="1752601" y="1752602"/>
          <a:ext cx="8610600" cy="4495799"/>
        </p:xfrm>
        <a:graphic>
          <a:graphicData uri="http://schemas.openxmlformats.org/drawingml/2006/table">
            <a:tbl>
              <a:tblPr firstRow="1" bandRow="1">
                <a:tableStyleId>{5C22544A-7EE6-4342-B048-85BDC9FD1C3A}</a:tableStyleId>
              </a:tblPr>
              <a:tblGrid>
                <a:gridCol w="1439055"/>
                <a:gridCol w="1380344"/>
                <a:gridCol w="5791201"/>
              </a:tblGrid>
              <a:tr h="380999">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baseline="0" dirty="0" smtClean="0"/>
                        <a:t>Company Web Site Description</a:t>
                      </a:r>
                      <a:endParaRPr lang="en-US" dirty="0"/>
                    </a:p>
                  </a:txBody>
                  <a:tcPr/>
                </a:tc>
              </a:tr>
              <a:tr h="370840">
                <a:tc>
                  <a:txBody>
                    <a:bodyPr/>
                    <a:lstStyle/>
                    <a:p>
                      <a:pPr marL="0" lvl="1" indent="0"/>
                      <a:r>
                        <a:rPr lang="en-US" sz="1800" dirty="0" err="1" smtClean="0">
                          <a:latin typeface="Arial" pitchFamily="34" charset="0"/>
                          <a:cs typeface="Arial" pitchFamily="34" charset="0"/>
                        </a:rPr>
                        <a:t>Dassault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Systèmes</a:t>
                      </a:r>
                      <a:endParaRPr lang="en-US" sz="1800" dirty="0" smtClean="0">
                        <a:latin typeface="Arial" pitchFamily="34" charset="0"/>
                        <a:cs typeface="Arial" pitchFamily="34" charset="0"/>
                      </a:endParaRPr>
                    </a:p>
                  </a:txBody>
                  <a:tcPr/>
                </a:tc>
                <a:tc>
                  <a:txBody>
                    <a:bodyPr/>
                    <a:lstStyle/>
                    <a:p>
                      <a:r>
                        <a:rPr lang="en-US" sz="1800" dirty="0" err="1" smtClean="0">
                          <a:latin typeface="Arial" pitchFamily="34" charset="0"/>
                          <a:cs typeface="Arial" pitchFamily="34" charset="0"/>
                        </a:rPr>
                        <a:t>SolidWorks</a:t>
                      </a:r>
                      <a:endParaRPr lang="en-US" dirty="0">
                        <a:latin typeface="Arial" pitchFamily="34" charset="0"/>
                        <a:cs typeface="Arial" pitchFamily="34" charset="0"/>
                      </a:endParaRPr>
                    </a:p>
                  </a:txBody>
                  <a:tcPr/>
                </a:tc>
                <a:tc>
                  <a:txBody>
                    <a:bodyPr/>
                    <a:lstStyle/>
                    <a:p>
                      <a:r>
                        <a:rPr lang="en-US" i="1" dirty="0" smtClean="0">
                          <a:latin typeface="Arial" pitchFamily="34" charset="0"/>
                          <a:cs typeface="Arial" pitchFamily="34" charset="0"/>
                        </a:rPr>
                        <a:t>3D mechanical CAD, design validation, and data management</a:t>
                      </a:r>
                      <a:r>
                        <a:rPr lang="en-US" i="1" baseline="0" dirty="0" smtClean="0">
                          <a:latin typeface="Arial" pitchFamily="34" charset="0"/>
                          <a:cs typeface="Arial" pitchFamily="34" charset="0"/>
                        </a:rPr>
                        <a:t> - Intuitive 3D design puts your focus on innovation, accelerates your design process, higher process efficiency, improved collaboration</a:t>
                      </a: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HSM Works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HSM Works</a:t>
                      </a:r>
                    </a:p>
                  </a:txBody>
                  <a:tcPr/>
                </a:tc>
                <a:tc>
                  <a:txBody>
                    <a:bodyPr/>
                    <a:lstStyle/>
                    <a:p>
                      <a:r>
                        <a:rPr lang="en-US" i="1" dirty="0" smtClean="0">
                          <a:latin typeface="Arial" pitchFamily="34" charset="0"/>
                          <a:cs typeface="Arial" pitchFamily="34" charset="0"/>
                        </a:rPr>
                        <a:t>Integrated CAM for </a:t>
                      </a:r>
                      <a:r>
                        <a:rPr lang="en-US" i="1" dirty="0" err="1" smtClean="0">
                          <a:latin typeface="Arial" pitchFamily="34" charset="0"/>
                          <a:cs typeface="Arial" pitchFamily="34" charset="0"/>
                        </a:rPr>
                        <a:t>SolidWorks</a:t>
                      </a:r>
                      <a:r>
                        <a:rPr lang="en-US" i="1" dirty="0" smtClean="0">
                          <a:latin typeface="Arial" pitchFamily="34" charset="0"/>
                          <a:cs typeface="Arial" pitchFamily="34" charset="0"/>
                        </a:rPr>
                        <a:t> - Create high-quality </a:t>
                      </a:r>
                      <a:r>
                        <a:rPr lang="en-US" i="1" dirty="0" err="1" smtClean="0">
                          <a:latin typeface="Arial" pitchFamily="34" charset="0"/>
                          <a:cs typeface="Arial" pitchFamily="34" charset="0"/>
                        </a:rPr>
                        <a:t>toolpaths</a:t>
                      </a:r>
                      <a:r>
                        <a:rPr lang="en-US" i="1" dirty="0" smtClean="0">
                          <a:latin typeface="Arial" pitchFamily="34" charset="0"/>
                          <a:cs typeface="Arial" pitchFamily="34" charset="0"/>
                        </a:rPr>
                        <a:t> within minutes,</a:t>
                      </a:r>
                      <a:r>
                        <a:rPr lang="en-US" i="1" baseline="0" dirty="0" smtClean="0">
                          <a:latin typeface="Arial" pitchFamily="34" charset="0"/>
                          <a:cs typeface="Arial" pitchFamily="34" charset="0"/>
                        </a:rPr>
                        <a:t> </a:t>
                      </a:r>
                      <a:r>
                        <a:rPr lang="en-US" i="1" dirty="0" smtClean="0">
                          <a:latin typeface="Arial" pitchFamily="34" charset="0"/>
                          <a:cs typeface="Arial" pitchFamily="34" charset="0"/>
                        </a:rPr>
                        <a:t>comprehensive 2D and 3D CAD capabilities of </a:t>
                      </a:r>
                      <a:r>
                        <a:rPr lang="en-US" i="1" dirty="0" err="1" smtClean="0">
                          <a:latin typeface="Arial" pitchFamily="34" charset="0"/>
                          <a:cs typeface="Arial" pitchFamily="34" charset="0"/>
                        </a:rPr>
                        <a:t>SolidWorks</a:t>
                      </a:r>
                      <a:r>
                        <a:rPr lang="en-US" i="1" dirty="0" smtClean="0">
                          <a:latin typeface="Arial" pitchFamily="34" charset="0"/>
                          <a:cs typeface="Arial" pitchFamily="34" charset="0"/>
                        </a:rPr>
                        <a:t> mechanical design solutions and quickly extend any knowledge gained to the CAM process</a:t>
                      </a:r>
                      <a:endParaRPr lang="en-US" i="1" dirty="0">
                        <a:latin typeface="Arial" pitchFamily="34" charset="0"/>
                        <a:cs typeface="Arial" pitchFamily="34" charset="0"/>
                      </a:endParaRPr>
                    </a:p>
                  </a:txBody>
                  <a:tcPr/>
                </a:tc>
              </a:tr>
              <a:tr h="370840">
                <a:tc>
                  <a:txBody>
                    <a:bodyPr/>
                    <a:lstStyle/>
                    <a:p>
                      <a:pPr marL="0" lvl="1" indent="0"/>
                      <a:r>
                        <a:rPr lang="en-US" sz="1800" dirty="0" err="1" smtClean="0">
                          <a:latin typeface="Arial" pitchFamily="34" charset="0"/>
                          <a:cs typeface="Arial" pitchFamily="34" charset="0"/>
                        </a:rPr>
                        <a:t>Inspirtech</a:t>
                      </a:r>
                      <a:endParaRPr lang="en-US" sz="1800" dirty="0" smtClean="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Computer based</a:t>
                      </a:r>
                      <a:r>
                        <a:rPr lang="en-US" baseline="0" dirty="0" smtClean="0">
                          <a:latin typeface="Arial" pitchFamily="34" charset="0"/>
                          <a:cs typeface="Arial" pitchFamily="34" charset="0"/>
                        </a:rPr>
                        <a:t> training</a:t>
                      </a:r>
                      <a:endParaRPr lang="en-US" dirty="0">
                        <a:latin typeface="Arial" pitchFamily="34" charset="0"/>
                        <a:cs typeface="Arial" pitchFamily="34" charset="0"/>
                      </a:endParaRPr>
                    </a:p>
                  </a:txBody>
                  <a:tcPr/>
                </a:tc>
                <a:tc>
                  <a:txBody>
                    <a:bodyPr/>
                    <a:lstStyle/>
                    <a:p>
                      <a:r>
                        <a:rPr lang="en-US" i="1" dirty="0" err="1" smtClean="0"/>
                        <a:t>SolidWorks</a:t>
                      </a:r>
                      <a:r>
                        <a:rPr lang="en-US" i="1" dirty="0" smtClean="0"/>
                        <a:t> Training &amp; Tutorials - structured training solution, with examples and exercises, structured in such a way that each topic can be either thoroughly examined or quickly understood, based on the student’s aptitude</a:t>
                      </a:r>
                      <a:endParaRPr lang="en-US" i="1" dirty="0">
                        <a:latin typeface="Arial" pitchFamily="34" charset="0"/>
                        <a:cs typeface="Arial" pitchFamily="34" charset="0"/>
                      </a:endParaRPr>
                    </a:p>
                  </a:txBody>
                  <a:tcPr/>
                </a:tc>
              </a:tr>
            </a:tbl>
          </a:graphicData>
        </a:graphic>
      </p:graphicFrame>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34</a:t>
            </a:fld>
            <a:endParaRPr lang="en-US" dirty="0">
              <a:solidFill>
                <a:prstClr val="white">
                  <a:tint val="75000"/>
                  <a:alpha val="60000"/>
                </a:prstClr>
              </a:solidFill>
            </a:endParaRPr>
          </a:p>
        </p:txBody>
      </p:sp>
      <p:sp>
        <p:nvSpPr>
          <p:cNvPr id="4" name="TextBox 3"/>
          <p:cNvSpPr txBox="1"/>
          <p:nvPr/>
        </p:nvSpPr>
        <p:spPr>
          <a:xfrm>
            <a:off x="3048000" y="6172200"/>
            <a:ext cx="5638800" cy="369332"/>
          </a:xfrm>
          <a:prstGeom prst="rect">
            <a:avLst/>
          </a:prstGeom>
          <a:noFill/>
        </p:spPr>
        <p:txBody>
          <a:bodyPr wrap="square" rtlCol="0">
            <a:spAutoFit/>
          </a:bodyPr>
          <a:lstStyle/>
          <a:p>
            <a:pPr eaLnBrk="0" fontAlgn="base" hangingPunct="0">
              <a:spcBef>
                <a:spcPct val="0"/>
              </a:spcBef>
              <a:spcAft>
                <a:spcPct val="0"/>
              </a:spcAft>
            </a:pPr>
            <a:r>
              <a:rPr lang="en-US" b="1" dirty="0">
                <a:solidFill>
                  <a:prstClr val="white"/>
                </a:solidFill>
                <a:latin typeface="Arial" panose="020B0604020202020204" pitchFamily="34" charset="0"/>
                <a:hlinkClick r:id="rId2" action="ppaction://hlinkpres?slideindex=1&amp;slidetitle="/>
              </a:rPr>
              <a:t>Available Software Tools</a:t>
            </a:r>
            <a:endParaRPr lang="en-US" b="1" dirty="0">
              <a:solidFill>
                <a:prstClr val="white"/>
              </a:solidFill>
              <a:latin typeface="Arial" panose="020B0604020202020204" pitchFamily="34" charset="0"/>
            </a:endParaRPr>
          </a:p>
        </p:txBody>
      </p:sp>
    </p:spTree>
    <p:extLst>
      <p:ext uri="{BB962C8B-B14F-4D97-AF65-F5344CB8AC3E}">
        <p14:creationId xmlns:p14="http://schemas.microsoft.com/office/powerpoint/2010/main" val="2797172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  </a:t>
            </a:r>
            <a:endParaRPr lang="en-US" dirty="0"/>
          </a:p>
        </p:txBody>
      </p:sp>
      <p:sp>
        <p:nvSpPr>
          <p:cNvPr id="3" name="Content Placeholder 2"/>
          <p:cNvSpPr>
            <a:spLocks noGrp="1"/>
          </p:cNvSpPr>
          <p:nvPr>
            <p:ph idx="1"/>
          </p:nvPr>
        </p:nvSpPr>
        <p:spPr>
          <a:xfrm>
            <a:off x="1905000" y="1447800"/>
            <a:ext cx="8305800" cy="5181600"/>
          </a:xfrm>
        </p:spPr>
        <p:txBody>
          <a:bodyPr/>
          <a:lstStyle/>
          <a:p>
            <a:r>
              <a:rPr lang="en-US" sz="2800" dirty="0"/>
              <a:t>Engineering Design </a:t>
            </a:r>
            <a:r>
              <a:rPr lang="en-US" sz="2800" dirty="0"/>
              <a:t>Process</a:t>
            </a:r>
          </a:p>
          <a:p>
            <a:pPr lvl="1">
              <a:spcBef>
                <a:spcPts val="1200"/>
              </a:spcBef>
            </a:pPr>
            <a:r>
              <a:rPr lang="en-US" dirty="0" smtClean="0"/>
              <a:t>Provides a methodical approach to help solve problems to achieve objectives within constraints</a:t>
            </a:r>
            <a:endParaRPr lang="en-US" sz="1600" dirty="0"/>
          </a:p>
          <a:p>
            <a:pPr lvl="1">
              <a:spcBef>
                <a:spcPts val="600"/>
              </a:spcBef>
            </a:pPr>
            <a:r>
              <a:rPr lang="en-US" dirty="0" smtClean="0"/>
              <a:t>May be used for any design/build project</a:t>
            </a:r>
          </a:p>
          <a:p>
            <a:pPr lvl="2">
              <a:spcBef>
                <a:spcPts val="1200"/>
              </a:spcBef>
            </a:pPr>
            <a:r>
              <a:rPr lang="en-US" dirty="0" smtClean="0"/>
              <a:t>Whole robot, robot components, project engineering notebook, and marketing presentation</a:t>
            </a:r>
            <a:endParaRPr lang="en-US" dirty="0"/>
          </a:p>
          <a:p>
            <a:pPr lvl="1">
              <a:spcBef>
                <a:spcPts val="1200"/>
              </a:spcBef>
            </a:pPr>
            <a:r>
              <a:rPr lang="en-US" dirty="0" smtClean="0"/>
              <a:t>Helps </a:t>
            </a:r>
            <a:r>
              <a:rPr lang="en-US" dirty="0"/>
              <a:t>students maintain some objectivity with respect to design </a:t>
            </a:r>
            <a:r>
              <a:rPr lang="en-US" dirty="0" smtClean="0"/>
              <a:t>ideas </a:t>
            </a:r>
            <a:endParaRPr lang="en-US" sz="1600" dirty="0"/>
          </a:p>
          <a:p>
            <a:pPr lvl="1">
              <a:spcBef>
                <a:spcPts val="1200"/>
              </a:spcBef>
            </a:pPr>
            <a:r>
              <a:rPr lang="en-US" dirty="0" smtClean="0"/>
              <a:t>Helps identify design problems early </a:t>
            </a:r>
          </a:p>
          <a:p>
            <a:pPr lvl="1"/>
            <a:endParaRPr lang="en-US" sz="2400" dirty="0"/>
          </a:p>
          <a:p>
            <a:pPr marL="0" indent="0">
              <a:buNone/>
            </a:pPr>
            <a:endParaRPr lang="en-US" sz="2800" dirty="0"/>
          </a:p>
          <a:p>
            <a:endParaRPr lang="en-US" sz="2800" dirty="0"/>
          </a:p>
        </p:txBody>
      </p:sp>
      <p:sp>
        <p:nvSpPr>
          <p:cNvPr id="4" name="Slide Number Placeholder 3"/>
          <p:cNvSpPr>
            <a:spLocks noGrp="1"/>
          </p:cNvSpPr>
          <p:nvPr>
            <p:ph type="sldNum" sz="quarter" idx="10"/>
          </p:nvPr>
        </p:nvSpPr>
        <p:spPr/>
        <p:txBody>
          <a:bodyPr/>
          <a:lstStyle/>
          <a:p>
            <a:r>
              <a:rPr lang="en-US" dirty="0" smtClean="0">
                <a:solidFill>
                  <a:prstClr val="white">
                    <a:tint val="75000"/>
                    <a:alpha val="60000"/>
                  </a:prstClr>
                </a:solidFill>
              </a:rPr>
              <a:t>Page </a:t>
            </a:r>
            <a:fld id="{9C9EE5C7-0D81-4A54-9E6B-BF11DFE6BFE9}" type="slidenum">
              <a:rPr lang="en-US" smtClean="0">
                <a:solidFill>
                  <a:prstClr val="white">
                    <a:tint val="75000"/>
                    <a:alpha val="60000"/>
                  </a:prstClr>
                </a:solidFill>
              </a:rPr>
              <a:pPr/>
              <a:t>35</a:t>
            </a:fld>
            <a:endParaRPr lang="en-US" dirty="0">
              <a:solidFill>
                <a:prstClr val="white">
                  <a:tint val="75000"/>
                  <a:alpha val="60000"/>
                </a:prstClr>
              </a:solidFill>
            </a:endParaRPr>
          </a:p>
        </p:txBody>
      </p:sp>
    </p:spTree>
    <p:extLst>
      <p:ext uri="{BB962C8B-B14F-4D97-AF65-F5344CB8AC3E}">
        <p14:creationId xmlns:p14="http://schemas.microsoft.com/office/powerpoint/2010/main" val="3597416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a\AppData\Local\Microsoft\Windows\Temporary Internet Files\Content.IE5\UJAJ7LCB\MP90031559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6540"/>
            <a:ext cx="9144000" cy="53268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Are there any questions?</a:t>
            </a:r>
            <a:endParaRPr lang="en-US" dirty="0"/>
          </a:p>
        </p:txBody>
      </p:sp>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36</a:t>
            </a:fld>
            <a:endParaRPr lang="en-US" dirty="0">
              <a:solidFill>
                <a:prstClr val="white">
                  <a:tint val="75000"/>
                  <a:alpha val="60000"/>
                </a:prstClr>
              </a:solidFill>
            </a:endParaRPr>
          </a:p>
        </p:txBody>
      </p:sp>
    </p:spTree>
    <p:extLst>
      <p:ext uri="{BB962C8B-B14F-4D97-AF65-F5344CB8AC3E}">
        <p14:creationId xmlns:p14="http://schemas.microsoft.com/office/powerpoint/2010/main" val="1011317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prstClr val="white">
                    <a:tint val="75000"/>
                    <a:alpha val="60000"/>
                  </a:prstClr>
                </a:solidFill>
              </a:rPr>
              <a:t>Page </a:t>
            </a:r>
            <a:fld id="{9C9EE5C7-0D81-4A54-9E6B-BF11DFE6BFE9}" type="slidenum">
              <a:rPr lang="en-US" smtClean="0">
                <a:solidFill>
                  <a:prstClr val="white">
                    <a:tint val="75000"/>
                    <a:alpha val="60000"/>
                  </a:prstClr>
                </a:solidFill>
              </a:rPr>
              <a:pPr/>
              <a:t>37</a:t>
            </a:fld>
            <a:endParaRPr lang="en-US" dirty="0">
              <a:solidFill>
                <a:prstClr val="white">
                  <a:tint val="75000"/>
                  <a:alpha val="60000"/>
                </a:prstClr>
              </a:solidFill>
            </a:endParaRPr>
          </a:p>
        </p:txBody>
      </p:sp>
      <p:sp>
        <p:nvSpPr>
          <p:cNvPr id="5" name="Rectangle 4"/>
          <p:cNvSpPr/>
          <p:nvPr/>
        </p:nvSpPr>
        <p:spPr>
          <a:xfrm>
            <a:off x="4070447" y="2967335"/>
            <a:ext cx="405110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21295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2133600" y="533400"/>
            <a:ext cx="7848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4400" b="1">
                <a:solidFill>
                  <a:prstClr val="white"/>
                </a:solidFill>
                <a:latin typeface="Comic Sans MS" panose="030F0702030302020204" pitchFamily="66" charset="0"/>
              </a:rPr>
              <a:t>Innovation vs. Invention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667001"/>
            <a:ext cx="33528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1"/>
          </p:nvPr>
        </p:nvSpPr>
        <p:spPr>
          <a:xfrm>
            <a:off x="1704975" y="1412122"/>
            <a:ext cx="4038600" cy="1173163"/>
          </a:xfrm>
        </p:spPr>
        <p:txBody>
          <a:bodyPr/>
          <a:lstStyle/>
          <a:p>
            <a:pPr marL="0" indent="0" algn="ctr">
              <a:buNone/>
              <a:defRPr/>
            </a:pPr>
            <a:r>
              <a:rPr lang="en-US" altLang="en-US" sz="2000" b="1" u="sng" dirty="0">
                <a:latin typeface="Comic Sans MS" pitchFamily="66" charset="0"/>
              </a:rPr>
              <a:t>Invention</a:t>
            </a:r>
            <a:endParaRPr lang="en-US" altLang="en-US" sz="2000" dirty="0">
              <a:latin typeface="Comic Sans MS" pitchFamily="66" charset="0"/>
            </a:endParaRPr>
          </a:p>
          <a:p>
            <a:pPr marL="0" indent="0" algn="ctr">
              <a:buNone/>
              <a:defRPr/>
            </a:pPr>
            <a:r>
              <a:rPr lang="en-US" altLang="en-US" sz="2000" dirty="0">
                <a:latin typeface="Comic Sans MS" pitchFamily="66" charset="0"/>
              </a:rPr>
              <a:t>A</a:t>
            </a:r>
            <a:r>
              <a:rPr lang="en-US" altLang="en-US" sz="2000" dirty="0">
                <a:latin typeface="Comic Sans MS" pitchFamily="66" charset="0"/>
              </a:rPr>
              <a:t> </a:t>
            </a:r>
            <a:r>
              <a:rPr lang="en-US" altLang="en-US" sz="2000" dirty="0">
                <a:latin typeface="Comic Sans MS" pitchFamily="66" charset="0"/>
              </a:rPr>
              <a:t>device or process </a:t>
            </a:r>
            <a:r>
              <a:rPr lang="en-US" altLang="en-US" sz="2000" i="1" dirty="0">
                <a:latin typeface="Comic Sans MS" pitchFamily="66" charset="0"/>
              </a:rPr>
              <a:t>originated</a:t>
            </a:r>
            <a:r>
              <a:rPr lang="en-US" altLang="en-US" sz="2000" dirty="0">
                <a:latin typeface="Comic Sans MS" pitchFamily="66" charset="0"/>
              </a:rPr>
              <a:t> after study and experiment</a:t>
            </a:r>
          </a:p>
          <a:p>
            <a:pPr>
              <a:buFont typeface="Arial" charset="0"/>
              <a:buChar char="•"/>
              <a:defRPr/>
            </a:pPr>
            <a:endParaRPr lang="en-US" dirty="0"/>
          </a:p>
        </p:txBody>
      </p:sp>
      <p:sp>
        <p:nvSpPr>
          <p:cNvPr id="5" name="Content Placeholder 4"/>
          <p:cNvSpPr>
            <a:spLocks noGrp="1"/>
          </p:cNvSpPr>
          <p:nvPr>
            <p:ph sz="half" idx="2"/>
          </p:nvPr>
        </p:nvSpPr>
        <p:spPr>
          <a:xfrm>
            <a:off x="6454775" y="1465680"/>
            <a:ext cx="4038600" cy="1143000"/>
          </a:xfrm>
        </p:spPr>
        <p:txBody>
          <a:bodyPr/>
          <a:lstStyle/>
          <a:p>
            <a:pPr marL="0" indent="0" algn="ctr">
              <a:buNone/>
              <a:defRPr/>
            </a:pPr>
            <a:r>
              <a:rPr lang="en-US" altLang="en-US" sz="2000" b="1" u="sng" dirty="0">
                <a:latin typeface="Comic Sans MS" pitchFamily="66" charset="0"/>
              </a:rPr>
              <a:t>Innovation</a:t>
            </a:r>
            <a:endParaRPr lang="en-US" altLang="en-US" sz="2000" dirty="0">
              <a:latin typeface="Comic Sans MS" pitchFamily="66" charset="0"/>
            </a:endParaRPr>
          </a:p>
          <a:p>
            <a:pPr marL="0" indent="0" algn="ctr">
              <a:buNone/>
              <a:defRPr/>
            </a:pPr>
            <a:r>
              <a:rPr lang="en-US" altLang="en-US" sz="2000" dirty="0">
                <a:latin typeface="Comic Sans MS" pitchFamily="66" charset="0"/>
              </a:rPr>
              <a:t>A</a:t>
            </a:r>
            <a:r>
              <a:rPr lang="en-US" altLang="en-US" sz="2000" dirty="0">
                <a:latin typeface="Comic Sans MS" pitchFamily="66" charset="0"/>
              </a:rPr>
              <a:t> </a:t>
            </a:r>
            <a:r>
              <a:rPr lang="en-US" altLang="en-US" sz="2000" dirty="0">
                <a:latin typeface="Comic Sans MS" pitchFamily="66" charset="0"/>
              </a:rPr>
              <a:t>new improvement to an </a:t>
            </a:r>
            <a:r>
              <a:rPr lang="en-US" altLang="en-US" sz="2000" i="1" dirty="0">
                <a:latin typeface="Comic Sans MS" pitchFamily="66" charset="0"/>
              </a:rPr>
              <a:t>existing</a:t>
            </a:r>
            <a:r>
              <a:rPr lang="en-US" altLang="en-US" sz="2000" dirty="0">
                <a:latin typeface="Comic Sans MS" pitchFamily="66" charset="0"/>
              </a:rPr>
              <a:t> device or process</a:t>
            </a:r>
          </a:p>
          <a:p>
            <a:pPr>
              <a:buFont typeface="Arial" charset="0"/>
              <a:buChar char="•"/>
              <a:defRPr/>
            </a:pPr>
            <a:endParaRPr lang="en-US" dirty="0"/>
          </a:p>
        </p:txBody>
      </p:sp>
      <p:cxnSp>
        <p:nvCxnSpPr>
          <p:cNvPr id="9" name="Straight Arrow Connector 8"/>
          <p:cNvCxnSpPr/>
          <p:nvPr/>
        </p:nvCxnSpPr>
        <p:spPr>
          <a:xfrm>
            <a:off x="5867400" y="21336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a:grpSpLocks/>
          </p:cNvGrpSpPr>
          <p:nvPr/>
        </p:nvGrpSpPr>
        <p:grpSpPr bwMode="auto">
          <a:xfrm>
            <a:off x="1752600" y="4953001"/>
            <a:ext cx="8624888" cy="1399825"/>
            <a:chOff x="0" y="5105400"/>
            <a:chExt cx="8624485" cy="1440494"/>
          </a:xfrm>
        </p:grpSpPr>
        <p:pic>
          <p:nvPicPr>
            <p:cNvPr id="4118" name="Picture 6"/>
            <p:cNvPicPr>
              <a:picLocks noChangeAspect="1"/>
            </p:cNvPicPr>
            <p:nvPr/>
          </p:nvPicPr>
          <p:blipFill>
            <a:blip r:embed="rId3">
              <a:extLst>
                <a:ext uri="{28A0092B-C50C-407E-A947-70E740481C1C}">
                  <a14:useLocalDpi xmlns:a14="http://schemas.microsoft.com/office/drawing/2010/main" val="0"/>
                </a:ext>
              </a:extLst>
            </a:blip>
            <a:srcRect b="53322"/>
            <a:stretch>
              <a:fillRect/>
            </a:stretch>
          </p:blipFill>
          <p:spPr bwMode="auto">
            <a:xfrm>
              <a:off x="0" y="5105400"/>
              <a:ext cx="4732338" cy="14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Picture 13"/>
            <p:cNvPicPr>
              <a:picLocks noChangeAspect="1"/>
            </p:cNvPicPr>
            <p:nvPr/>
          </p:nvPicPr>
          <p:blipFill>
            <a:blip r:embed="rId3">
              <a:extLst>
                <a:ext uri="{28A0092B-C50C-407E-A947-70E740481C1C}">
                  <a14:useLocalDpi xmlns:a14="http://schemas.microsoft.com/office/drawing/2010/main" val="0"/>
                </a:ext>
              </a:extLst>
            </a:blip>
            <a:srcRect t="44862" r="16782" b="7877"/>
            <a:stretch>
              <a:fillRect/>
            </a:stretch>
          </p:blipFill>
          <p:spPr bwMode="auto">
            <a:xfrm>
              <a:off x="4686300" y="5105400"/>
              <a:ext cx="3938185" cy="144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4486065" y="6121845"/>
              <a:ext cx="531788" cy="80998"/>
            </a:xfrm>
            <a:prstGeom prst="rect">
              <a:avLst/>
            </a:prstGeom>
            <a:gradFill rotWithShape="1">
              <a:gsLst>
                <a:gs pos="0">
                  <a:srgbClr val="6C81C6">
                    <a:alpha val="89999"/>
                  </a:srgbClr>
                </a:gs>
                <a:gs pos="100000">
                  <a:srgbClr val="9999FF"/>
                </a:gs>
              </a:gsLst>
              <a:lin ang="0" scaled="1"/>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eaLnBrk="0" fontAlgn="base" hangingPunct="0">
                <a:spcBef>
                  <a:spcPct val="0"/>
                </a:spcBef>
                <a:spcAft>
                  <a:spcPct val="0"/>
                </a:spcAft>
                <a:defRPr/>
              </a:pPr>
              <a:endParaRPr lang="en-US" b="1">
                <a:solidFill>
                  <a:prstClr val="white"/>
                </a:solidFill>
              </a:endParaRPr>
            </a:p>
          </p:txBody>
        </p:sp>
      </p:grpSp>
      <p:grpSp>
        <p:nvGrpSpPr>
          <p:cNvPr id="17" name="Group 16"/>
          <p:cNvGrpSpPr>
            <a:grpSpLocks/>
          </p:cNvGrpSpPr>
          <p:nvPr/>
        </p:nvGrpSpPr>
        <p:grpSpPr bwMode="auto">
          <a:xfrm>
            <a:off x="4572000" y="4114800"/>
            <a:ext cx="1371600" cy="342900"/>
            <a:chOff x="3152905" y="4739014"/>
            <a:chExt cx="1371600" cy="342378"/>
          </a:xfrm>
        </p:grpSpPr>
        <p:sp>
          <p:nvSpPr>
            <p:cNvPr id="4116" name="TextBox 14"/>
            <p:cNvSpPr txBox="1">
              <a:spLocks noChangeArrowheads="1"/>
            </p:cNvSpPr>
            <p:nvPr/>
          </p:nvSpPr>
          <p:spPr bwMode="auto">
            <a:xfrm>
              <a:off x="3152905" y="4804393"/>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200" b="1">
                  <a:solidFill>
                    <a:prstClr val="white"/>
                  </a:solidFill>
                  <a:latin typeface="Comic Sans MS" panose="030F0702030302020204" pitchFamily="66" charset="0"/>
                </a:rPr>
                <a:t>Invention</a:t>
              </a:r>
            </a:p>
          </p:txBody>
        </p:sp>
        <p:sp>
          <p:nvSpPr>
            <p:cNvPr id="16" name="Right Brace 15"/>
            <p:cNvSpPr/>
            <p:nvPr/>
          </p:nvSpPr>
          <p:spPr>
            <a:xfrm rot="5400000">
              <a:off x="3769754" y="4514278"/>
              <a:ext cx="137903" cy="5873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0" fontAlgn="base" hangingPunct="0">
                <a:spcBef>
                  <a:spcPct val="0"/>
                </a:spcBef>
                <a:spcAft>
                  <a:spcPct val="0"/>
                </a:spcAft>
                <a:defRPr/>
              </a:pPr>
              <a:endParaRPr lang="en-US" b="1">
                <a:solidFill>
                  <a:prstClr val="white"/>
                </a:solidFill>
              </a:endParaRPr>
            </a:p>
          </p:txBody>
        </p:sp>
      </p:grpSp>
      <p:grpSp>
        <p:nvGrpSpPr>
          <p:cNvPr id="20" name="Group 19"/>
          <p:cNvGrpSpPr>
            <a:grpSpLocks/>
          </p:cNvGrpSpPr>
          <p:nvPr/>
        </p:nvGrpSpPr>
        <p:grpSpPr bwMode="auto">
          <a:xfrm>
            <a:off x="5562600" y="4419600"/>
            <a:ext cx="1676400" cy="355600"/>
            <a:chOff x="3127950" y="4739014"/>
            <a:chExt cx="1676399" cy="356330"/>
          </a:xfrm>
        </p:grpSpPr>
        <p:sp>
          <p:nvSpPr>
            <p:cNvPr id="4114" name="TextBox 20"/>
            <p:cNvSpPr txBox="1">
              <a:spLocks noChangeArrowheads="1"/>
            </p:cNvSpPr>
            <p:nvPr/>
          </p:nvSpPr>
          <p:spPr bwMode="auto">
            <a:xfrm>
              <a:off x="3280350" y="4818345"/>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200" b="1">
                  <a:solidFill>
                    <a:prstClr val="white"/>
                  </a:solidFill>
                  <a:latin typeface="Comic Sans MS" panose="030F0702030302020204" pitchFamily="66" charset="0"/>
                </a:rPr>
                <a:t>Innovations</a:t>
              </a:r>
            </a:p>
          </p:txBody>
        </p:sp>
        <p:sp>
          <p:nvSpPr>
            <p:cNvPr id="22" name="Right Brace 21"/>
            <p:cNvSpPr/>
            <p:nvPr/>
          </p:nvSpPr>
          <p:spPr>
            <a:xfrm rot="5400000">
              <a:off x="3896951" y="3970013"/>
              <a:ext cx="138397" cy="1676399"/>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0" fontAlgn="base" hangingPunct="0">
                <a:spcBef>
                  <a:spcPct val="0"/>
                </a:spcBef>
                <a:spcAft>
                  <a:spcPct val="0"/>
                </a:spcAft>
                <a:defRPr/>
              </a:pPr>
              <a:endParaRPr lang="en-US" b="1">
                <a:solidFill>
                  <a:prstClr val="white"/>
                </a:solidFill>
              </a:endParaRPr>
            </a:p>
          </p:txBody>
        </p:sp>
      </p:grpSp>
      <p:grpSp>
        <p:nvGrpSpPr>
          <p:cNvPr id="23" name="Group 22"/>
          <p:cNvGrpSpPr>
            <a:grpSpLocks/>
          </p:cNvGrpSpPr>
          <p:nvPr/>
        </p:nvGrpSpPr>
        <p:grpSpPr bwMode="auto">
          <a:xfrm>
            <a:off x="1524000" y="6057900"/>
            <a:ext cx="1752600" cy="342900"/>
            <a:chOff x="3272175" y="4739015"/>
            <a:chExt cx="1371600" cy="342377"/>
          </a:xfrm>
        </p:grpSpPr>
        <p:sp>
          <p:nvSpPr>
            <p:cNvPr id="4112" name="TextBox 23"/>
            <p:cNvSpPr txBox="1">
              <a:spLocks noChangeArrowheads="1"/>
            </p:cNvSpPr>
            <p:nvPr/>
          </p:nvSpPr>
          <p:spPr bwMode="auto">
            <a:xfrm>
              <a:off x="3272175" y="4804393"/>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200" b="1">
                  <a:solidFill>
                    <a:prstClr val="white"/>
                  </a:solidFill>
                  <a:latin typeface="Comic Sans MS" panose="030F0702030302020204" pitchFamily="66" charset="0"/>
                </a:rPr>
                <a:t>Invention</a:t>
              </a:r>
            </a:p>
          </p:txBody>
        </p:sp>
        <p:sp>
          <p:nvSpPr>
            <p:cNvPr id="25" name="Right Brace 24"/>
            <p:cNvSpPr/>
            <p:nvPr/>
          </p:nvSpPr>
          <p:spPr>
            <a:xfrm rot="5400000">
              <a:off x="3876600" y="4407917"/>
              <a:ext cx="137902" cy="8001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0" fontAlgn="base" hangingPunct="0">
                <a:spcBef>
                  <a:spcPct val="0"/>
                </a:spcBef>
                <a:spcAft>
                  <a:spcPct val="0"/>
                </a:spcAft>
                <a:defRPr/>
              </a:pPr>
              <a:endParaRPr lang="en-US" b="1">
                <a:solidFill>
                  <a:prstClr val="white"/>
                </a:solidFill>
              </a:endParaRPr>
            </a:p>
          </p:txBody>
        </p:sp>
      </p:grpSp>
      <p:grpSp>
        <p:nvGrpSpPr>
          <p:cNvPr id="26" name="Group 25"/>
          <p:cNvGrpSpPr>
            <a:grpSpLocks/>
          </p:cNvGrpSpPr>
          <p:nvPr/>
        </p:nvGrpSpPr>
        <p:grpSpPr bwMode="auto">
          <a:xfrm>
            <a:off x="3048000" y="6124576"/>
            <a:ext cx="6781800" cy="504825"/>
            <a:chOff x="689550" y="4589745"/>
            <a:chExt cx="6781800" cy="505599"/>
          </a:xfrm>
        </p:grpSpPr>
        <p:sp>
          <p:nvSpPr>
            <p:cNvPr id="4110" name="TextBox 26"/>
            <p:cNvSpPr txBox="1">
              <a:spLocks noChangeArrowheads="1"/>
            </p:cNvSpPr>
            <p:nvPr/>
          </p:nvSpPr>
          <p:spPr bwMode="auto">
            <a:xfrm>
              <a:off x="3395172" y="4818345"/>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200" b="1">
                  <a:solidFill>
                    <a:prstClr val="white"/>
                  </a:solidFill>
                  <a:latin typeface="Comic Sans MS" panose="030F0702030302020204" pitchFamily="66" charset="0"/>
                </a:rPr>
                <a:t>Innovations</a:t>
              </a:r>
            </a:p>
          </p:txBody>
        </p:sp>
        <p:sp>
          <p:nvSpPr>
            <p:cNvPr id="28" name="Right Brace 27"/>
            <p:cNvSpPr/>
            <p:nvPr/>
          </p:nvSpPr>
          <p:spPr>
            <a:xfrm rot="5400000">
              <a:off x="3936561" y="1342734"/>
              <a:ext cx="287779" cy="6781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0" fontAlgn="base" hangingPunct="0">
                <a:spcBef>
                  <a:spcPct val="0"/>
                </a:spcBef>
                <a:spcAft>
                  <a:spcPct val="0"/>
                </a:spcAft>
                <a:defRPr/>
              </a:pPr>
              <a:endParaRPr lang="en-US" b="1">
                <a:solidFill>
                  <a:prstClr val="white"/>
                </a:solidFill>
              </a:endParaRPr>
            </a:p>
          </p:txBody>
        </p:sp>
      </p:grpSp>
      <p:sp>
        <p:nvSpPr>
          <p:cNvPr id="24" name="Rectangle 23"/>
          <p:cNvSpPr>
            <a:spLocks noChangeArrowheads="1"/>
          </p:cNvSpPr>
          <p:nvPr/>
        </p:nvSpPr>
        <p:spPr bwMode="auto">
          <a:xfrm>
            <a:off x="3962401" y="4747209"/>
            <a:ext cx="6066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lnSpc>
                <a:spcPct val="80000"/>
              </a:lnSpc>
              <a:spcBef>
                <a:spcPct val="0"/>
              </a:spcBef>
              <a:spcAft>
                <a:spcPct val="0"/>
              </a:spcAft>
              <a:buFontTx/>
              <a:buNone/>
            </a:pPr>
            <a:r>
              <a:rPr lang="en-US" altLang="en-US" sz="1000" b="1" dirty="0">
                <a:solidFill>
                  <a:prstClr val="white"/>
                </a:solidFill>
              </a:rPr>
              <a:t>Image taken from: </a:t>
            </a:r>
            <a:r>
              <a:rPr lang="en-US" altLang="en-US" sz="1000" b="1" dirty="0">
                <a:solidFill>
                  <a:prstClr val="white"/>
                </a:solidFill>
                <a:hlinkClick r:id="rId4"/>
              </a:rPr>
              <a:t>http://www.novuslight.com/led-market-phasing-in_N239.html</a:t>
            </a:r>
            <a:endParaRPr lang="en-US" altLang="en-US" sz="1000" b="1" dirty="0">
              <a:solidFill>
                <a:prstClr val="white"/>
              </a:solidFill>
            </a:endParaRPr>
          </a:p>
          <a:p>
            <a:pPr eaLnBrk="1" fontAlgn="base" hangingPunct="1">
              <a:lnSpc>
                <a:spcPct val="80000"/>
              </a:lnSpc>
              <a:spcBef>
                <a:spcPct val="0"/>
              </a:spcBef>
              <a:spcAft>
                <a:spcPct val="0"/>
              </a:spcAft>
              <a:buFontTx/>
              <a:buNone/>
            </a:pPr>
            <a:endParaRPr lang="en-US" altLang="en-US" sz="1000" b="1" dirty="0">
              <a:solidFill>
                <a:prstClr val="white"/>
              </a:solidFill>
            </a:endParaRPr>
          </a:p>
        </p:txBody>
      </p:sp>
      <p:sp>
        <p:nvSpPr>
          <p:cNvPr id="27" name="Rectangle 26"/>
          <p:cNvSpPr>
            <a:spLocks noChangeArrowheads="1"/>
          </p:cNvSpPr>
          <p:nvPr/>
        </p:nvSpPr>
        <p:spPr bwMode="auto">
          <a:xfrm>
            <a:off x="2667000" y="6553201"/>
            <a:ext cx="7575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lnSpc>
                <a:spcPct val="80000"/>
              </a:lnSpc>
              <a:spcBef>
                <a:spcPct val="0"/>
              </a:spcBef>
              <a:spcAft>
                <a:spcPct val="0"/>
              </a:spcAft>
              <a:buFontTx/>
              <a:buNone/>
            </a:pPr>
            <a:r>
              <a:rPr lang="en-US" altLang="en-US" sz="1000" b="1">
                <a:solidFill>
                  <a:prstClr val="white"/>
                </a:solidFill>
              </a:rPr>
              <a:t>Image taken from: </a:t>
            </a:r>
            <a:r>
              <a:rPr lang="en-US" altLang="en-US" sz="1000" b="1">
                <a:solidFill>
                  <a:prstClr val="white"/>
                </a:solidFill>
                <a:hlinkClick r:id="rId5"/>
              </a:rPr>
              <a:t>http://lexpower.wordpress.com/2010/07/21/chronological-order-show-me-the-timeline/1000px-bicycle_evolution-en-svg/</a:t>
            </a:r>
            <a:endParaRPr lang="en-US" altLang="en-US" sz="1000" b="1">
              <a:solidFill>
                <a:prstClr val="white"/>
              </a:solidFill>
            </a:endParaRPr>
          </a:p>
          <a:p>
            <a:pPr eaLnBrk="1" fontAlgn="base" hangingPunct="1">
              <a:lnSpc>
                <a:spcPct val="80000"/>
              </a:lnSpc>
              <a:spcBef>
                <a:spcPct val="0"/>
              </a:spcBef>
              <a:spcAft>
                <a:spcPct val="0"/>
              </a:spcAft>
              <a:buFontTx/>
              <a:buNone/>
            </a:pPr>
            <a:endParaRPr lang="en-US" altLang="en-US" sz="1000" b="1">
              <a:solidFill>
                <a:prstClr val="white"/>
              </a:solidFill>
            </a:endParaRPr>
          </a:p>
        </p:txBody>
      </p:sp>
    </p:spTree>
    <p:extLst>
      <p:ext uri="{BB962C8B-B14F-4D97-AF65-F5344CB8AC3E}">
        <p14:creationId xmlns:p14="http://schemas.microsoft.com/office/powerpoint/2010/main" val="33945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dissolve">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2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748088" y="1463676"/>
            <a:ext cx="4648200" cy="4632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b="1">
              <a:solidFill>
                <a:prstClr val="white"/>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000" t="9993" r="20000"/>
          <a:stretch/>
        </p:blipFill>
        <p:spPr>
          <a:xfrm>
            <a:off x="4267200" y="1830815"/>
            <a:ext cx="3657600" cy="3868742"/>
          </a:xfrm>
          <a:prstGeom prst="ellipse">
            <a:avLst/>
          </a:prstGeom>
        </p:spPr>
      </p:pic>
      <p:sp>
        <p:nvSpPr>
          <p:cNvPr id="5124" name="TextBox 3">
            <a:hlinkClick r:id="rId3" action="ppaction://hlinksldjump"/>
          </p:cNvPr>
          <p:cNvSpPr txBox="1">
            <a:spLocks noChangeArrowheads="1"/>
          </p:cNvSpPr>
          <p:nvPr/>
        </p:nvSpPr>
        <p:spPr bwMode="auto">
          <a:xfrm>
            <a:off x="6263352" y="2295526"/>
            <a:ext cx="9067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600" b="1">
                <a:solidFill>
                  <a:prstClr val="black"/>
                </a:solidFill>
              </a:rPr>
              <a:t>Define </a:t>
            </a:r>
          </a:p>
          <a:p>
            <a:pPr algn="ctr" eaLnBrk="1" fontAlgn="base" hangingPunct="1">
              <a:spcBef>
                <a:spcPct val="0"/>
              </a:spcBef>
              <a:spcAft>
                <a:spcPct val="0"/>
              </a:spcAft>
              <a:buFontTx/>
              <a:buNone/>
            </a:pPr>
            <a:r>
              <a:rPr lang="en-US" altLang="en-US" sz="1600" b="1">
                <a:solidFill>
                  <a:prstClr val="black"/>
                </a:solidFill>
              </a:rPr>
              <a:t>problem</a:t>
            </a:r>
          </a:p>
          <a:p>
            <a:pPr algn="ctr" eaLnBrk="1" fontAlgn="base" hangingPunct="1">
              <a:spcBef>
                <a:spcPct val="0"/>
              </a:spcBef>
              <a:spcAft>
                <a:spcPct val="0"/>
              </a:spcAft>
              <a:buFontTx/>
              <a:buNone/>
            </a:pPr>
            <a:r>
              <a:rPr lang="en-US" altLang="en-US" sz="1600" b="1">
                <a:solidFill>
                  <a:prstClr val="black"/>
                </a:solidFill>
              </a:rPr>
              <a:t>&amp; goal</a:t>
            </a:r>
          </a:p>
        </p:txBody>
      </p:sp>
      <p:sp>
        <p:nvSpPr>
          <p:cNvPr id="5125" name="TextBox 4">
            <a:hlinkClick r:id="rId4" action="ppaction://hlinksldjump"/>
          </p:cNvPr>
          <p:cNvSpPr txBox="1">
            <a:spLocks noChangeArrowheads="1"/>
          </p:cNvSpPr>
          <p:nvPr/>
        </p:nvSpPr>
        <p:spPr bwMode="auto">
          <a:xfrm>
            <a:off x="6539982" y="3625850"/>
            <a:ext cx="9530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base" hangingPunct="1">
              <a:spcBef>
                <a:spcPct val="0"/>
              </a:spcBef>
              <a:spcAft>
                <a:spcPct val="0"/>
              </a:spcAft>
              <a:buFontTx/>
              <a:buNone/>
            </a:pPr>
            <a:r>
              <a:rPr lang="en-US" altLang="en-US" sz="1600" b="1">
                <a:solidFill>
                  <a:prstClr val="black"/>
                </a:solidFill>
              </a:rPr>
              <a:t>Research</a:t>
            </a:r>
          </a:p>
        </p:txBody>
      </p:sp>
      <p:sp>
        <p:nvSpPr>
          <p:cNvPr id="5126" name="TextBox 5">
            <a:hlinkClick r:id="rId5" action="ppaction://hlinksldjump"/>
          </p:cNvPr>
          <p:cNvSpPr txBox="1">
            <a:spLocks noChangeArrowheads="1"/>
          </p:cNvSpPr>
          <p:nvPr/>
        </p:nvSpPr>
        <p:spPr bwMode="auto">
          <a:xfrm>
            <a:off x="6211848" y="4371976"/>
            <a:ext cx="9605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600" b="1">
                <a:solidFill>
                  <a:prstClr val="black"/>
                </a:solidFill>
              </a:rPr>
              <a:t>Imagine</a:t>
            </a:r>
          </a:p>
          <a:p>
            <a:pPr algn="ctr" eaLnBrk="1" fontAlgn="base" hangingPunct="1">
              <a:spcBef>
                <a:spcPct val="0"/>
              </a:spcBef>
              <a:spcAft>
                <a:spcPct val="0"/>
              </a:spcAft>
              <a:buFontTx/>
              <a:buNone/>
            </a:pPr>
            <a:r>
              <a:rPr lang="en-US" altLang="en-US" sz="1600" b="1">
                <a:solidFill>
                  <a:prstClr val="black"/>
                </a:solidFill>
              </a:rPr>
              <a:t>Possible</a:t>
            </a:r>
          </a:p>
          <a:p>
            <a:pPr algn="ctr" eaLnBrk="1" fontAlgn="base" hangingPunct="1">
              <a:spcBef>
                <a:spcPct val="0"/>
              </a:spcBef>
              <a:spcAft>
                <a:spcPct val="0"/>
              </a:spcAft>
              <a:buFontTx/>
              <a:buNone/>
            </a:pPr>
            <a:r>
              <a:rPr lang="en-US" altLang="en-US" sz="1600" b="1">
                <a:solidFill>
                  <a:prstClr val="black"/>
                </a:solidFill>
              </a:rPr>
              <a:t>solutions</a:t>
            </a:r>
          </a:p>
        </p:txBody>
      </p:sp>
      <p:sp>
        <p:nvSpPr>
          <p:cNvPr id="5127" name="TextBox 6">
            <a:hlinkClick r:id="rId6" action="ppaction://hlinksldjump"/>
          </p:cNvPr>
          <p:cNvSpPr txBox="1">
            <a:spLocks noChangeArrowheads="1"/>
          </p:cNvSpPr>
          <p:nvPr/>
        </p:nvSpPr>
        <p:spPr bwMode="auto">
          <a:xfrm>
            <a:off x="5021014" y="4522789"/>
            <a:ext cx="10038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600" b="1">
                <a:solidFill>
                  <a:prstClr val="black"/>
                </a:solidFill>
              </a:rPr>
              <a:t>Choose a </a:t>
            </a:r>
          </a:p>
          <a:p>
            <a:pPr algn="ctr" eaLnBrk="1" fontAlgn="base" hangingPunct="1">
              <a:spcBef>
                <a:spcPct val="0"/>
              </a:spcBef>
              <a:spcAft>
                <a:spcPct val="0"/>
              </a:spcAft>
              <a:buFontTx/>
              <a:buNone/>
            </a:pPr>
            <a:r>
              <a:rPr lang="en-US" altLang="en-US" sz="1600" b="1">
                <a:solidFill>
                  <a:prstClr val="black"/>
                </a:solidFill>
              </a:rPr>
              <a:t>solution</a:t>
            </a:r>
          </a:p>
        </p:txBody>
      </p:sp>
      <p:sp>
        <p:nvSpPr>
          <p:cNvPr id="5128" name="TextBox 7">
            <a:hlinkClick r:id="rId7" action="ppaction://hlinksldjump"/>
          </p:cNvPr>
          <p:cNvSpPr txBox="1">
            <a:spLocks noChangeArrowheads="1"/>
          </p:cNvSpPr>
          <p:nvPr/>
        </p:nvSpPr>
        <p:spPr bwMode="auto">
          <a:xfrm>
            <a:off x="4327546" y="3532189"/>
            <a:ext cx="14731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spcBef>
                <a:spcPct val="0"/>
              </a:spcBef>
              <a:spcAft>
                <a:spcPct val="0"/>
              </a:spcAft>
              <a:buFontTx/>
              <a:buNone/>
            </a:pPr>
            <a:r>
              <a:rPr lang="en-US" altLang="en-US" sz="1600" b="1">
                <a:solidFill>
                  <a:prstClr val="black"/>
                </a:solidFill>
              </a:rPr>
              <a:t>Create and test</a:t>
            </a:r>
          </a:p>
          <a:p>
            <a:pPr algn="ctr" eaLnBrk="1" fontAlgn="base" hangingPunct="1">
              <a:spcBef>
                <a:spcPct val="0"/>
              </a:spcBef>
              <a:spcAft>
                <a:spcPct val="0"/>
              </a:spcAft>
              <a:buFontTx/>
              <a:buNone/>
            </a:pPr>
            <a:r>
              <a:rPr lang="en-US" altLang="en-US" sz="1600" b="1">
                <a:solidFill>
                  <a:prstClr val="black"/>
                </a:solidFill>
              </a:rPr>
              <a:t>prototype</a:t>
            </a:r>
          </a:p>
        </p:txBody>
      </p:sp>
      <p:sp>
        <p:nvSpPr>
          <p:cNvPr id="5129" name="TextBox 8">
            <a:hlinkClick r:id="rId8" action="ppaction://hlinksldjump"/>
          </p:cNvPr>
          <p:cNvSpPr txBox="1">
            <a:spLocks noChangeArrowheads="1"/>
          </p:cNvSpPr>
          <p:nvPr/>
        </p:nvSpPr>
        <p:spPr bwMode="auto">
          <a:xfrm>
            <a:off x="5009294" y="2482850"/>
            <a:ext cx="8962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base" hangingPunct="1">
              <a:spcBef>
                <a:spcPct val="0"/>
              </a:spcBef>
              <a:spcAft>
                <a:spcPct val="0"/>
              </a:spcAft>
              <a:buFontTx/>
              <a:buNone/>
            </a:pPr>
            <a:r>
              <a:rPr lang="en-US" altLang="en-US" sz="1600" b="1" dirty="0">
                <a:solidFill>
                  <a:prstClr val="black"/>
                </a:solidFill>
              </a:rPr>
              <a:t>Improve</a:t>
            </a:r>
          </a:p>
        </p:txBody>
      </p:sp>
      <p:sp>
        <p:nvSpPr>
          <p:cNvPr id="11" name="Rectangle 10">
            <a:hlinkClick r:id="rId9" action="ppaction://hlinksldjump"/>
          </p:cNvPr>
          <p:cNvSpPr/>
          <p:nvPr/>
        </p:nvSpPr>
        <p:spPr>
          <a:xfrm rot="14518006">
            <a:off x="3763245" y="4231634"/>
            <a:ext cx="1766829" cy="782322"/>
          </a:xfrm>
          <a:prstGeom prst="rect">
            <a:avLst/>
          </a:prstGeom>
          <a:noFill/>
        </p:spPr>
        <p:txBody>
          <a:bodyPr spcFirstLastPara="1" wrap="none">
            <a:prstTxWarp prst="textArchUp">
              <a:avLst>
                <a:gd name="adj" fmla="val 10923244"/>
              </a:avLst>
            </a:prstTxWarp>
            <a:spAutoFit/>
          </a:bodyPr>
          <a:lstStyle/>
          <a:p>
            <a:pPr algn="ctr" eaLnBrk="0" hangingPunct="0">
              <a:defRPr/>
            </a:pPr>
            <a:r>
              <a:rPr lang="en-US"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rPr>
              <a:t>Communicate</a:t>
            </a:r>
          </a:p>
        </p:txBody>
      </p:sp>
      <p:pic>
        <p:nvPicPr>
          <p:cNvPr id="12" name="Rectangle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8958">
            <a:off x="6858000" y="2058989"/>
            <a:ext cx="1506538"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rot="10800000">
            <a:off x="5181602" y="5106987"/>
            <a:ext cx="1766829" cy="782322"/>
          </a:xfrm>
          <a:prstGeom prst="rect">
            <a:avLst/>
          </a:prstGeom>
          <a:noFill/>
        </p:spPr>
        <p:txBody>
          <a:bodyPr spcFirstLastPara="1" wrap="none">
            <a:prstTxWarp prst="textArchUp">
              <a:avLst>
                <a:gd name="adj" fmla="val 10923244"/>
              </a:avLst>
            </a:prstTxWarp>
            <a:spAutoFit/>
          </a:bodyPr>
          <a:lstStyle/>
          <a:p>
            <a:pPr algn="ctr" eaLnBrk="0" hangingPunct="0">
              <a:defRPr/>
            </a:pPr>
            <a:r>
              <a:rPr lang="en-US"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rPr>
              <a:t>Communicate</a:t>
            </a:r>
          </a:p>
        </p:txBody>
      </p:sp>
      <p:sp>
        <p:nvSpPr>
          <p:cNvPr id="14" name="Rectangle 13"/>
          <p:cNvSpPr/>
          <p:nvPr/>
        </p:nvSpPr>
        <p:spPr>
          <a:xfrm rot="7081324">
            <a:off x="6663047" y="4308747"/>
            <a:ext cx="1766829" cy="782322"/>
          </a:xfrm>
          <a:prstGeom prst="rect">
            <a:avLst/>
          </a:prstGeom>
          <a:noFill/>
        </p:spPr>
        <p:txBody>
          <a:bodyPr spcFirstLastPara="1" wrap="none">
            <a:prstTxWarp prst="textArchUp">
              <a:avLst>
                <a:gd name="adj" fmla="val 10923244"/>
              </a:avLst>
            </a:prstTxWarp>
            <a:spAutoFit/>
          </a:bodyPr>
          <a:lstStyle/>
          <a:p>
            <a:pPr algn="ctr" eaLnBrk="0" hangingPunct="0">
              <a:defRPr/>
            </a:pPr>
            <a:r>
              <a:rPr lang="en-US"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rPr>
              <a:t>Communicate</a:t>
            </a:r>
          </a:p>
        </p:txBody>
      </p:sp>
      <p:sp>
        <p:nvSpPr>
          <p:cNvPr id="15" name="Rectangle 14">
            <a:hlinkClick r:id="rId9" action="ppaction://hlinksldjump"/>
          </p:cNvPr>
          <p:cNvSpPr/>
          <p:nvPr/>
        </p:nvSpPr>
        <p:spPr>
          <a:xfrm rot="17911502">
            <a:off x="3761240" y="2541412"/>
            <a:ext cx="1766829" cy="782322"/>
          </a:xfrm>
          <a:prstGeom prst="rect">
            <a:avLst/>
          </a:prstGeom>
          <a:noFill/>
        </p:spPr>
        <p:txBody>
          <a:bodyPr spcFirstLastPara="1" wrap="none">
            <a:prstTxWarp prst="textArchUp">
              <a:avLst>
                <a:gd name="adj" fmla="val 10923244"/>
              </a:avLst>
            </a:prstTxWarp>
            <a:spAutoFit/>
          </a:bodyPr>
          <a:lstStyle/>
          <a:p>
            <a:pPr algn="ctr" eaLnBrk="0" hangingPunct="0">
              <a:defRPr/>
            </a:pPr>
            <a:r>
              <a:rPr lang="en-US"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rPr>
              <a:t>Communicate</a:t>
            </a:r>
          </a:p>
        </p:txBody>
      </p:sp>
      <p:sp>
        <p:nvSpPr>
          <p:cNvPr id="16" name="Rectangle 15">
            <a:hlinkClick r:id="rId9" action="ppaction://hlinksldjump"/>
          </p:cNvPr>
          <p:cNvSpPr/>
          <p:nvPr/>
        </p:nvSpPr>
        <p:spPr>
          <a:xfrm>
            <a:off x="5243572" y="1657665"/>
            <a:ext cx="1766829" cy="782322"/>
          </a:xfrm>
          <a:prstGeom prst="rect">
            <a:avLst/>
          </a:prstGeom>
          <a:noFill/>
        </p:spPr>
        <p:txBody>
          <a:bodyPr spcFirstLastPara="1" wrap="none">
            <a:prstTxWarp prst="textArchUp">
              <a:avLst>
                <a:gd name="adj" fmla="val 10923244"/>
              </a:avLst>
            </a:prstTxWarp>
            <a:spAutoFit/>
          </a:bodyPr>
          <a:lstStyle/>
          <a:p>
            <a:pPr algn="ctr" eaLnBrk="0" hangingPunct="0">
              <a:defRPr/>
            </a:pPr>
            <a:r>
              <a:rPr lang="en-US"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rPr>
              <a:t>Communicate</a:t>
            </a:r>
          </a:p>
        </p:txBody>
      </p:sp>
      <p:sp>
        <p:nvSpPr>
          <p:cNvPr id="5136" name="WordArt 17"/>
          <p:cNvSpPr>
            <a:spLocks noChangeArrowheads="1" noChangeShapeType="1" noTextEdit="1"/>
          </p:cNvSpPr>
          <p:nvPr/>
        </p:nvSpPr>
        <p:spPr bwMode="auto">
          <a:xfrm>
            <a:off x="2362200" y="304800"/>
            <a:ext cx="7467600" cy="762000"/>
          </a:xfrm>
          <a:prstGeom prst="rect">
            <a:avLst/>
          </a:prstGeom>
        </p:spPr>
        <p:txBody>
          <a:bodyPr wrap="none" fromWordArt="1">
            <a:prstTxWarp prst="textPlain">
              <a:avLst>
                <a:gd name="adj" fmla="val 49481"/>
              </a:avLst>
            </a:prstTxWarp>
          </a:bodyPr>
          <a:lstStyle/>
          <a:p>
            <a:pPr algn="ctr" eaLnBrk="0" fontAlgn="base" hangingPunct="0">
              <a:spcBef>
                <a:spcPct val="0"/>
              </a:spcBef>
              <a:spcAft>
                <a:spcPct val="0"/>
              </a:spcAft>
            </a:pPr>
            <a:r>
              <a:rPr lang="en-US" sz="3600" b="1" kern="10">
                <a:ln w="25400">
                  <a:solidFill>
                    <a:srgbClr val="000000"/>
                  </a:solidFill>
                  <a:round/>
                  <a:headEnd/>
                  <a:tailEnd/>
                </a:ln>
                <a:solidFill>
                  <a:srgbClr val="FFFFFF"/>
                </a:solidFill>
                <a:latin typeface="Comic Sans MS" panose="030F0702030302020204" pitchFamily="66" charset="0"/>
              </a:rPr>
              <a:t>Engineering Design Process</a:t>
            </a:r>
          </a:p>
        </p:txBody>
      </p:sp>
    </p:spTree>
    <p:extLst>
      <p:ext uri="{BB962C8B-B14F-4D97-AF65-F5344CB8AC3E}">
        <p14:creationId xmlns:p14="http://schemas.microsoft.com/office/powerpoint/2010/main" val="3346845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repeatCount="indefinite"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0"/>
                                        <p:tgtEl>
                                          <p:spTgt spid="12"/>
                                        </p:tgtEl>
                                      </p:cBhvr>
                                    </p:animEffect>
                                  </p:childTnLst>
                                </p:cTn>
                              </p:par>
                            </p:childTnLst>
                          </p:cTn>
                        </p:par>
                        <p:par>
                          <p:cTn id="8" fill="hold" nodeType="afterGroup">
                            <p:stCondLst>
                              <p:cond delay="5000"/>
                            </p:stCondLst>
                            <p:childTnLst>
                              <p:par>
                                <p:cTn id="9" presetID="22" presetClass="entr" presetSubtype="1" repeatCount="indefinite"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0"/>
                                        <p:tgtEl>
                                          <p:spTgt spid="14"/>
                                        </p:tgtEl>
                                      </p:cBhvr>
                                    </p:animEffect>
                                  </p:childTnLst>
                                </p:cTn>
                              </p:par>
                            </p:childTnLst>
                          </p:cTn>
                        </p:par>
                        <p:par>
                          <p:cTn id="12" fill="hold" nodeType="afterGroup">
                            <p:stCondLst>
                              <p:cond delay="10000"/>
                            </p:stCondLst>
                            <p:childTnLst>
                              <p:par>
                                <p:cTn id="13" presetID="22" presetClass="entr" presetSubtype="2" repeatCount="indefinite"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0"/>
                                        <p:tgtEl>
                                          <p:spTgt spid="13"/>
                                        </p:tgtEl>
                                      </p:cBhvr>
                                    </p:animEffect>
                                  </p:childTnLst>
                                </p:cTn>
                              </p:par>
                            </p:childTnLst>
                          </p:cTn>
                        </p:par>
                        <p:par>
                          <p:cTn id="16" fill="hold" nodeType="afterGroup">
                            <p:stCondLst>
                              <p:cond delay="15000"/>
                            </p:stCondLst>
                            <p:childTnLst>
                              <p:par>
                                <p:cTn id="17" presetID="22" presetClass="entr" presetSubtype="4" repeatCount="indefinite"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0"/>
                                        <p:tgtEl>
                                          <p:spTgt spid="11"/>
                                        </p:tgtEl>
                                      </p:cBhvr>
                                    </p:animEffect>
                                  </p:childTnLst>
                                </p:cTn>
                              </p:par>
                            </p:childTnLst>
                          </p:cTn>
                        </p:par>
                        <p:par>
                          <p:cTn id="20" fill="hold" nodeType="afterGroup">
                            <p:stCondLst>
                              <p:cond delay="20000"/>
                            </p:stCondLst>
                            <p:childTnLst>
                              <p:par>
                                <p:cTn id="21" presetID="22" presetClass="entr" presetSubtype="4" repeatCount="indefinite"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0"/>
                                        <p:tgtEl>
                                          <p:spTgt spid="15"/>
                                        </p:tgtEl>
                                      </p:cBhvr>
                                    </p:animEffect>
                                  </p:childTnLst>
                                </p:cTn>
                              </p:par>
                            </p:childTnLst>
                          </p:cTn>
                        </p:par>
                        <p:par>
                          <p:cTn id="24" fill="hold" nodeType="afterGroup">
                            <p:stCondLst>
                              <p:cond delay="25000"/>
                            </p:stCondLst>
                            <p:childTnLst>
                              <p:par>
                                <p:cTn id="25" presetID="22" presetClass="entr" presetSubtype="8" repeatCount="indefinite"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latin typeface="Comic Sans MS" panose="030F0702030302020204" pitchFamily="66" charset="0"/>
              </a:rPr>
              <a:t>Define problem and goal</a:t>
            </a:r>
          </a:p>
        </p:txBody>
      </p:sp>
      <p:sp>
        <p:nvSpPr>
          <p:cNvPr id="6147" name="Rectangle 3"/>
          <p:cNvSpPr>
            <a:spLocks noGrp="1"/>
          </p:cNvSpPr>
          <p:nvPr>
            <p:ph type="body" idx="1"/>
          </p:nvPr>
        </p:nvSpPr>
        <p:spPr>
          <a:xfrm>
            <a:off x="4114801" y="4419600"/>
            <a:ext cx="4976813" cy="2006600"/>
          </a:xfrm>
        </p:spPr>
        <p:txBody>
          <a:bodyPr>
            <a:normAutofit fontScale="92500" lnSpcReduction="10000"/>
          </a:bodyPr>
          <a:lstStyle/>
          <a:p>
            <a:pPr eaLnBrk="1" hangingPunct="1"/>
            <a:r>
              <a:rPr lang="en-US" altLang="en-US" sz="2400">
                <a:latin typeface="Comic Sans MS" panose="030F0702030302020204" pitchFamily="66" charset="0"/>
              </a:rPr>
              <a:t>Consider:</a:t>
            </a:r>
          </a:p>
          <a:p>
            <a:pPr lvl="1" eaLnBrk="1" hangingPunct="1"/>
            <a:r>
              <a:rPr lang="en-US" altLang="en-US" sz="2000">
                <a:latin typeface="Comic Sans MS" panose="030F0702030302020204" pitchFamily="66" charset="0"/>
              </a:rPr>
              <a:t>What do you want to accomplish?</a:t>
            </a:r>
          </a:p>
          <a:p>
            <a:pPr lvl="1" eaLnBrk="1" hangingPunct="1"/>
            <a:r>
              <a:rPr lang="en-US" altLang="en-US" sz="2000">
                <a:latin typeface="Comic Sans MS" panose="030F0702030302020204" pitchFamily="66" charset="0"/>
              </a:rPr>
              <a:t>What are the requirements?</a:t>
            </a:r>
          </a:p>
          <a:p>
            <a:pPr lvl="1" eaLnBrk="1" hangingPunct="1"/>
            <a:r>
              <a:rPr lang="en-US" altLang="en-US" sz="2000">
                <a:latin typeface="Comic Sans MS" panose="030F0702030302020204" pitchFamily="66" charset="0"/>
              </a:rPr>
              <a:t>Are there any limitations?</a:t>
            </a:r>
          </a:p>
          <a:p>
            <a:pPr lvl="1" eaLnBrk="1" hangingPunct="1"/>
            <a:r>
              <a:rPr lang="en-US" altLang="en-US" sz="2000">
                <a:latin typeface="Comic Sans MS" panose="030F0702030302020204" pitchFamily="66" charset="0"/>
              </a:rPr>
              <a:t>Who is the customer?</a:t>
            </a:r>
          </a:p>
          <a:p>
            <a:pPr eaLnBrk="1" hangingPunct="1"/>
            <a:endParaRPr lang="en-US" altLang="en-US" sz="2400">
              <a:latin typeface="Comic Sans MS" panose="030F0702030302020204" pitchFamily="66" charset="0"/>
            </a:endParaRPr>
          </a:p>
          <a:p>
            <a:pPr eaLnBrk="1" hangingPunct="1"/>
            <a:endParaRPr lang="en-US" altLang="en-US" smtClean="0"/>
          </a:p>
        </p:txBody>
      </p:sp>
      <p:sp>
        <p:nvSpPr>
          <p:cNvPr id="6148" name="AutoShape 4">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pic>
        <p:nvPicPr>
          <p:cNvPr id="6152" name="Picture 8" descr="C:\Users\jjones\AppData\Local\Microsoft\Windows\Temporary Internet Files\Content.IE5\F1EIWA3B\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636964"/>
            <a:ext cx="11430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5822950" y="1447800"/>
            <a:ext cx="3949700" cy="2325688"/>
            <a:chOff x="4299456" y="1447800"/>
            <a:chExt cx="3949194" cy="2325766"/>
          </a:xfrm>
        </p:grpSpPr>
        <p:pic>
          <p:nvPicPr>
            <p:cNvPr id="3" name="Picture 10" descr="C:\Users\jjones\AppData\Local\Microsoft\Windows\Temporary Internet Files\Content.IE5\F1EIWA3B\MC90007871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94094">
              <a:off x="4299456" y="1522491"/>
              <a:ext cx="1844675"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1" descr="C:\Users\jjones\AppData\Local\Microsoft\Windows\Temporary Internet Files\Content.IE5\W5DEI245\MC90019989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7000" y="1447800"/>
              <a:ext cx="17716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3"/>
          <p:cNvSpPr txBox="1">
            <a:spLocks/>
          </p:cNvSpPr>
          <p:nvPr/>
        </p:nvSpPr>
        <p:spPr bwMode="auto">
          <a:xfrm>
            <a:off x="1981200" y="1960564"/>
            <a:ext cx="37338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Aft>
                <a:spcPct val="0"/>
              </a:spcAft>
            </a:pPr>
            <a:r>
              <a:rPr lang="en-US" altLang="en-US" sz="2400" b="1">
                <a:solidFill>
                  <a:prstClr val="white"/>
                </a:solidFill>
                <a:latin typeface="Comic Sans MS" panose="030F0702030302020204" pitchFamily="66" charset="0"/>
              </a:rPr>
              <a:t>Identify and describe the issue and the ultimate objective</a:t>
            </a:r>
          </a:p>
          <a:p>
            <a:pPr eaLnBrk="1" fontAlgn="base" hangingPunct="1">
              <a:spcAft>
                <a:spcPct val="0"/>
              </a:spcAft>
            </a:pPr>
            <a:endParaRPr lang="en-US" altLang="en-US" sz="2400" b="1">
              <a:solidFill>
                <a:prstClr val="white"/>
              </a:solidFill>
              <a:latin typeface="Comic Sans MS" panose="030F0702030302020204" pitchFamily="66" charset="0"/>
            </a:endParaRPr>
          </a:p>
          <a:p>
            <a:pPr eaLnBrk="1" fontAlgn="base" hangingPunct="1">
              <a:spcAft>
                <a:spcPct val="0"/>
              </a:spcAft>
            </a:pPr>
            <a:endParaRPr lang="en-US" altLang="en-US" sz="2400" b="1">
              <a:solidFill>
                <a:prstClr val="white"/>
              </a:solidFill>
              <a:latin typeface="Comic Sans MS" panose="030F0702030302020204" pitchFamily="66" charset="0"/>
            </a:endParaRPr>
          </a:p>
          <a:p>
            <a:pPr eaLnBrk="1" fontAlgn="base" hangingPunct="1">
              <a:spcAft>
                <a:spcPct val="0"/>
              </a:spcAft>
            </a:pPr>
            <a:endParaRPr lang="en-US" altLang="en-US" b="1">
              <a:solidFill>
                <a:prstClr val="white"/>
              </a:solidFill>
            </a:endParaRPr>
          </a:p>
        </p:txBody>
      </p:sp>
    </p:spTree>
    <p:extLst>
      <p:ext uri="{BB962C8B-B14F-4D97-AF65-F5344CB8AC3E}">
        <p14:creationId xmlns:p14="http://schemas.microsoft.com/office/powerpoint/2010/main" val="318309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dissolve">
                                      <p:cBhvr>
                                        <p:cTn id="17" dur="500"/>
                                        <p:tgtEl>
                                          <p:spTgt spid="6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47">
                                            <p:txEl>
                                              <p:pRg st="0" end="0"/>
                                            </p:txEl>
                                          </p:spTgt>
                                        </p:tgtEl>
                                        <p:attrNameLst>
                                          <p:attrName>style.visibility</p:attrName>
                                        </p:attrNameLst>
                                      </p:cBhvr>
                                      <p:to>
                                        <p:strVal val="visible"/>
                                      </p:to>
                                    </p:set>
                                    <p:animEffect transition="in" filter="dissolve">
                                      <p:cBhvr>
                                        <p:cTn id="22" dur="500"/>
                                        <p:tgtEl>
                                          <p:spTgt spid="614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147">
                                            <p:txEl>
                                              <p:pRg st="1" end="1"/>
                                            </p:txEl>
                                          </p:spTgt>
                                        </p:tgtEl>
                                        <p:attrNameLst>
                                          <p:attrName>style.visibility</p:attrName>
                                        </p:attrNameLst>
                                      </p:cBhvr>
                                      <p:to>
                                        <p:strVal val="visible"/>
                                      </p:to>
                                    </p:set>
                                    <p:animEffect transition="in" filter="dissolve">
                                      <p:cBhvr>
                                        <p:cTn id="27" dur="500"/>
                                        <p:tgtEl>
                                          <p:spTgt spid="614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7">
                                            <p:txEl>
                                              <p:pRg st="2" end="2"/>
                                            </p:txEl>
                                          </p:spTgt>
                                        </p:tgtEl>
                                        <p:attrNameLst>
                                          <p:attrName>style.visibility</p:attrName>
                                        </p:attrNameLst>
                                      </p:cBhvr>
                                      <p:to>
                                        <p:strVal val="visible"/>
                                      </p:to>
                                    </p:set>
                                    <p:animEffect transition="in" filter="dissolve">
                                      <p:cBhvr>
                                        <p:cTn id="32" dur="500"/>
                                        <p:tgtEl>
                                          <p:spTgt spid="614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7">
                                            <p:txEl>
                                              <p:pRg st="3" end="3"/>
                                            </p:txEl>
                                          </p:spTgt>
                                        </p:tgtEl>
                                        <p:attrNameLst>
                                          <p:attrName>style.visibility</p:attrName>
                                        </p:attrNameLst>
                                      </p:cBhvr>
                                      <p:to>
                                        <p:strVal val="visible"/>
                                      </p:to>
                                    </p:set>
                                    <p:animEffect transition="in" filter="dissolve">
                                      <p:cBhvr>
                                        <p:cTn id="37" dur="500"/>
                                        <p:tgtEl>
                                          <p:spTgt spid="614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147">
                                            <p:txEl>
                                              <p:pRg st="4" end="4"/>
                                            </p:txEl>
                                          </p:spTgt>
                                        </p:tgtEl>
                                        <p:attrNameLst>
                                          <p:attrName>style.visibility</p:attrName>
                                        </p:attrNameLst>
                                      </p:cBhvr>
                                      <p:to>
                                        <p:strVal val="visible"/>
                                      </p:to>
                                    </p:set>
                                    <p:animEffect transition="in" filter="dissolve">
                                      <p:cBhvr>
                                        <p:cTn id="4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latin typeface="Comic Sans MS" panose="030F0702030302020204" pitchFamily="66" charset="0"/>
              </a:rPr>
              <a:t>Research</a:t>
            </a:r>
          </a:p>
        </p:txBody>
      </p:sp>
      <p:sp>
        <p:nvSpPr>
          <p:cNvPr id="7173" name="Rectangle 5"/>
          <p:cNvSpPr>
            <a:spLocks noGrp="1"/>
          </p:cNvSpPr>
          <p:nvPr>
            <p:ph type="body" idx="4294967295"/>
          </p:nvPr>
        </p:nvSpPr>
        <p:spPr>
          <a:xfrm>
            <a:off x="1981200" y="1524001"/>
            <a:ext cx="8229600" cy="4602163"/>
          </a:xfrm>
        </p:spPr>
        <p:txBody>
          <a:bodyPr/>
          <a:lstStyle/>
          <a:p>
            <a:pPr eaLnBrk="1" hangingPunct="1">
              <a:buFont typeface="Arial" charset="0"/>
              <a:buChar char="•"/>
              <a:defRPr/>
            </a:pPr>
            <a:r>
              <a:rPr lang="en-US" altLang="en-US" sz="2400" dirty="0">
                <a:latin typeface="Comic Sans MS" pitchFamily="66" charset="0"/>
              </a:rPr>
              <a:t>Gather information and investigate existing technologies related to the problem</a:t>
            </a:r>
          </a:p>
          <a:p>
            <a:pPr eaLnBrk="1" hangingPunct="1">
              <a:buFont typeface="Arial" charset="0"/>
              <a:buChar char="•"/>
              <a:defRPr/>
            </a:pPr>
            <a:r>
              <a:rPr lang="en-US" altLang="en-US" sz="2400" dirty="0">
                <a:latin typeface="Comic Sans MS" pitchFamily="66" charset="0"/>
              </a:rPr>
              <a:t>T</a:t>
            </a:r>
            <a:r>
              <a:rPr lang="en-US" altLang="en-US" sz="2400" dirty="0">
                <a:latin typeface="Comic Sans MS" pitchFamily="66" charset="0"/>
              </a:rPr>
              <a:t>alk to individuals who share this problem and could benefit from possible solutions</a:t>
            </a:r>
          </a:p>
          <a:p>
            <a:pPr marL="0" indent="0">
              <a:buNone/>
              <a:defRPr/>
            </a:pPr>
            <a:r>
              <a:rPr lang="en-US" altLang="en-US" dirty="0"/>
              <a:t> </a:t>
            </a:r>
            <a:r>
              <a:rPr lang="en-US" altLang="en-US" dirty="0" smtClean="0"/>
              <a:t>                                     </a:t>
            </a:r>
            <a:endParaRPr lang="en-US" altLang="en-US" sz="1400" dirty="0"/>
          </a:p>
        </p:txBody>
      </p:sp>
      <p:sp>
        <p:nvSpPr>
          <p:cNvPr id="7172" name="AutoShape 6">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grpSp>
        <p:nvGrpSpPr>
          <p:cNvPr id="3" name="Group 2"/>
          <p:cNvGrpSpPr>
            <a:grpSpLocks/>
          </p:cNvGrpSpPr>
          <p:nvPr/>
        </p:nvGrpSpPr>
        <p:grpSpPr bwMode="auto">
          <a:xfrm>
            <a:off x="3581400" y="3657600"/>
            <a:ext cx="5410200" cy="2882900"/>
            <a:chOff x="2057400" y="3657600"/>
            <a:chExt cx="5410200" cy="2882900"/>
          </a:xfrm>
        </p:grpSpPr>
        <p:pic>
          <p:nvPicPr>
            <p:cNvPr id="7174" name="Picture 7" descr="C:\Users\jross\AppData\Local\Microsoft\Windows\Temporary Internet Files\Content.IE5\1UILQONF\MP9004276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3657600"/>
              <a:ext cx="3878262" cy="25669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175" name="Rectangle 3"/>
            <p:cNvSpPr>
              <a:spLocks noChangeArrowheads="1"/>
            </p:cNvSpPr>
            <p:nvPr/>
          </p:nvSpPr>
          <p:spPr bwMode="auto">
            <a:xfrm>
              <a:off x="2057400" y="6324600"/>
              <a:ext cx="5410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lnSpc>
                  <a:spcPct val="80000"/>
                </a:lnSpc>
                <a:spcBef>
                  <a:spcPct val="0"/>
                </a:spcBef>
                <a:spcAft>
                  <a:spcPct val="0"/>
                </a:spcAft>
                <a:buFontTx/>
                <a:buNone/>
              </a:pPr>
              <a:r>
                <a:rPr lang="en-US" altLang="en-US" sz="1000" b="1">
                  <a:solidFill>
                    <a:prstClr val="white"/>
                  </a:solidFill>
                </a:rPr>
                <a:t>Image taken from: </a:t>
              </a:r>
              <a:r>
                <a:rPr lang="en-US" altLang="en-US" sz="1000" b="1">
                  <a:solidFill>
                    <a:prstClr val="white"/>
                  </a:solidFill>
                  <a:hlinkClick r:id="rId4"/>
                </a:rPr>
                <a:t>http://walrus.wr.usgs.gov/infobank/programs/html/facilities/us.archives.html</a:t>
              </a:r>
              <a:r>
                <a:rPr lang="en-US" altLang="en-US" sz="1000" b="1">
                  <a:solidFill>
                    <a:prstClr val="white"/>
                  </a:solidFill>
                </a:rPr>
                <a:t> </a:t>
              </a:r>
            </a:p>
          </p:txBody>
        </p:sp>
      </p:grpSp>
    </p:spTree>
    <p:extLst>
      <p:ext uri="{BB962C8B-B14F-4D97-AF65-F5344CB8AC3E}">
        <p14:creationId xmlns:p14="http://schemas.microsoft.com/office/powerpoint/2010/main" val="2182351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dissolve">
                                      <p:cBhvr>
                                        <p:cTn id="7" dur="500"/>
                                        <p:tgtEl>
                                          <p:spTgt spid="7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dissolve">
                                      <p:cBhvr>
                                        <p:cTn id="12" dur="500"/>
                                        <p:tgtEl>
                                          <p:spTgt spid="71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latin typeface="Comic Sans MS" panose="030F0702030302020204" pitchFamily="66" charset="0"/>
              </a:rPr>
              <a:t>Imagine possible solutions</a:t>
            </a:r>
          </a:p>
        </p:txBody>
      </p:sp>
      <p:sp>
        <p:nvSpPr>
          <p:cNvPr id="8195" name="Rectangle 3"/>
          <p:cNvSpPr>
            <a:spLocks noGrp="1"/>
          </p:cNvSpPr>
          <p:nvPr>
            <p:ph type="body" idx="1"/>
          </p:nvPr>
        </p:nvSpPr>
        <p:spPr>
          <a:xfrm>
            <a:off x="1981200" y="1524001"/>
            <a:ext cx="8229600" cy="4602163"/>
          </a:xfrm>
        </p:spPr>
        <p:txBody>
          <a:bodyPr/>
          <a:lstStyle/>
          <a:p>
            <a:pPr eaLnBrk="1" hangingPunct="1"/>
            <a:r>
              <a:rPr lang="en-US" altLang="en-US" sz="2400">
                <a:latin typeface="Comic Sans MS" panose="030F0702030302020204" pitchFamily="66" charset="0"/>
              </a:rPr>
              <a:t>Brainstorm ideas.</a:t>
            </a:r>
          </a:p>
          <a:p>
            <a:pPr eaLnBrk="1" hangingPunct="1"/>
            <a:r>
              <a:rPr lang="en-US" altLang="en-US" sz="2400">
                <a:latin typeface="Comic Sans MS" panose="030F0702030302020204" pitchFamily="66" charset="0"/>
              </a:rPr>
              <a:t>Be creative and build upon the ideas of others.</a:t>
            </a:r>
          </a:p>
          <a:p>
            <a:pPr eaLnBrk="1" hangingPunct="1"/>
            <a:r>
              <a:rPr lang="en-US" altLang="en-US" sz="2400">
                <a:latin typeface="Comic Sans MS" panose="030F0702030302020204" pitchFamily="66" charset="0"/>
              </a:rPr>
              <a:t>Explore and compare many possible designs within your group.</a:t>
            </a:r>
          </a:p>
          <a:p>
            <a:pPr eaLnBrk="1" hangingPunct="1"/>
            <a:r>
              <a:rPr lang="en-US" altLang="en-US" sz="2400">
                <a:latin typeface="Comic Sans MS" panose="030F0702030302020204" pitchFamily="66" charset="0"/>
              </a:rPr>
              <a:t>Be open-minded!</a:t>
            </a:r>
          </a:p>
          <a:p>
            <a:pPr eaLnBrk="1" hangingPunct="1">
              <a:buFont typeface="Arial" panose="020B0604020202020204" pitchFamily="34" charset="0"/>
              <a:buNone/>
            </a:pPr>
            <a:endParaRPr lang="en-US" altLang="en-US" sz="2400">
              <a:latin typeface="Comic Sans MS" panose="030F0702030302020204" pitchFamily="66" charset="0"/>
            </a:endParaRPr>
          </a:p>
          <a:p>
            <a:pPr eaLnBrk="1" hangingPunct="1"/>
            <a:endParaRPr lang="en-US" altLang="en-US" smtClean="0"/>
          </a:p>
        </p:txBody>
      </p:sp>
      <p:sp>
        <p:nvSpPr>
          <p:cNvPr id="8196" name="AutoShape 4">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grpSp>
        <p:nvGrpSpPr>
          <p:cNvPr id="2" name="Group 1"/>
          <p:cNvGrpSpPr>
            <a:grpSpLocks/>
          </p:cNvGrpSpPr>
          <p:nvPr/>
        </p:nvGrpSpPr>
        <p:grpSpPr bwMode="auto">
          <a:xfrm>
            <a:off x="3352800" y="3724276"/>
            <a:ext cx="6019800" cy="2981325"/>
            <a:chOff x="1828800" y="3724275"/>
            <a:chExt cx="6019800" cy="2981325"/>
          </a:xfrm>
        </p:grpSpPr>
        <p:pic>
          <p:nvPicPr>
            <p:cNvPr id="819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1088" y="3724275"/>
              <a:ext cx="2435225" cy="240823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199" name="Rectangle 6"/>
            <p:cNvSpPr>
              <a:spLocks noChangeArrowheads="1"/>
            </p:cNvSpPr>
            <p:nvPr/>
          </p:nvSpPr>
          <p:spPr bwMode="auto">
            <a:xfrm>
              <a:off x="1828800" y="6240463"/>
              <a:ext cx="6019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base" hangingPunct="1">
                <a:lnSpc>
                  <a:spcPct val="80000"/>
                </a:lnSpc>
                <a:spcBef>
                  <a:spcPct val="0"/>
                </a:spcBef>
                <a:spcAft>
                  <a:spcPct val="0"/>
                </a:spcAft>
                <a:buFontTx/>
                <a:buNone/>
              </a:pPr>
              <a:r>
                <a:rPr lang="en-US" altLang="en-US" sz="1000" b="1">
                  <a:solidFill>
                    <a:prstClr val="white"/>
                  </a:solidFill>
                </a:rPr>
                <a:t>Image taken from: </a:t>
              </a:r>
            </a:p>
            <a:p>
              <a:pPr algn="ctr" eaLnBrk="1" fontAlgn="base" hangingPunct="1">
                <a:lnSpc>
                  <a:spcPct val="80000"/>
                </a:lnSpc>
                <a:spcBef>
                  <a:spcPct val="0"/>
                </a:spcBef>
                <a:spcAft>
                  <a:spcPct val="0"/>
                </a:spcAft>
                <a:buFontTx/>
                <a:buNone/>
              </a:pPr>
              <a:r>
                <a:rPr lang="en-US" altLang="en-US" sz="1000" b="1">
                  <a:solidFill>
                    <a:prstClr val="white"/>
                  </a:solidFill>
                  <a:hlinkClick r:id="rId4"/>
                </a:rPr>
                <a:t>http://www.vinylrecords.ch/J/JO/John/John_Lennon/imagine-capitol/john-lennon-imagine.html</a:t>
              </a:r>
              <a:endParaRPr lang="en-US" altLang="en-US" sz="1000" b="1">
                <a:solidFill>
                  <a:prstClr val="white"/>
                </a:solidFill>
              </a:endParaRPr>
            </a:p>
            <a:p>
              <a:pPr algn="ctr" eaLnBrk="1" fontAlgn="base" hangingPunct="1">
                <a:lnSpc>
                  <a:spcPct val="80000"/>
                </a:lnSpc>
                <a:spcBef>
                  <a:spcPct val="0"/>
                </a:spcBef>
                <a:spcAft>
                  <a:spcPct val="0"/>
                </a:spcAft>
                <a:buFontTx/>
                <a:buNone/>
              </a:pPr>
              <a:endParaRPr lang="en-US" altLang="en-US" sz="1000" b="1">
                <a:solidFill>
                  <a:prstClr val="white"/>
                </a:solidFill>
              </a:endParaRPr>
            </a:p>
          </p:txBody>
        </p:sp>
      </p:grpSp>
    </p:spTree>
    <p:extLst>
      <p:ext uri="{BB962C8B-B14F-4D97-AF65-F5344CB8AC3E}">
        <p14:creationId xmlns:p14="http://schemas.microsoft.com/office/powerpoint/2010/main" val="1214626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ssolve">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latin typeface="Comic Sans MS" panose="030F0702030302020204" pitchFamily="66" charset="0"/>
              </a:rPr>
              <a:t>Choose a solution</a:t>
            </a:r>
          </a:p>
        </p:txBody>
      </p:sp>
      <p:sp>
        <p:nvSpPr>
          <p:cNvPr id="9219" name="Rectangle 3"/>
          <p:cNvSpPr>
            <a:spLocks noGrp="1"/>
          </p:cNvSpPr>
          <p:nvPr>
            <p:ph type="body" idx="1"/>
          </p:nvPr>
        </p:nvSpPr>
        <p:spPr>
          <a:xfrm>
            <a:off x="2057400" y="1504951"/>
            <a:ext cx="8229600" cy="4602163"/>
          </a:xfrm>
        </p:spPr>
        <p:txBody>
          <a:bodyPr/>
          <a:lstStyle/>
          <a:p>
            <a:pPr eaLnBrk="1" hangingPunct="1"/>
            <a:r>
              <a:rPr lang="en-US" altLang="en-US" sz="2400">
                <a:latin typeface="Comic Sans MS" panose="030F0702030302020204" pitchFamily="66" charset="0"/>
              </a:rPr>
              <a:t>What materials and tools are needed?</a:t>
            </a:r>
          </a:p>
          <a:p>
            <a:pPr eaLnBrk="1" hangingPunct="1"/>
            <a:r>
              <a:rPr lang="en-US" altLang="en-US" sz="2400">
                <a:latin typeface="Comic Sans MS" panose="030F0702030302020204" pitchFamily="66" charset="0"/>
              </a:rPr>
              <a:t>Consider environmental, cultural, time, and financial issues and constraints.</a:t>
            </a:r>
          </a:p>
          <a:p>
            <a:pPr eaLnBrk="1" hangingPunct="1"/>
            <a:r>
              <a:rPr lang="en-US" altLang="en-US" sz="2400">
                <a:latin typeface="Comic Sans MS" panose="030F0702030302020204" pitchFamily="66" charset="0"/>
              </a:rPr>
              <a:t>Select the most feasible idea and assign team tasks.</a:t>
            </a:r>
          </a:p>
          <a:p>
            <a:pPr eaLnBrk="1" hangingPunct="1"/>
            <a:endParaRPr lang="en-US" altLang="en-US" sz="2400">
              <a:latin typeface="Comic Sans MS" panose="030F0702030302020204" pitchFamily="66" charset="0"/>
            </a:endParaRPr>
          </a:p>
          <a:p>
            <a:pPr eaLnBrk="1" hangingPunct="1"/>
            <a:endParaRPr lang="en-US" altLang="en-US" sz="2400">
              <a:latin typeface="Comic Sans MS" panose="030F0702030302020204" pitchFamily="66" charset="0"/>
            </a:endParaRPr>
          </a:p>
          <a:p>
            <a:pPr eaLnBrk="1" hangingPunct="1">
              <a:buFont typeface="Arial" panose="020B0604020202020204" pitchFamily="34" charset="0"/>
              <a:buNone/>
            </a:pPr>
            <a:endParaRPr lang="en-US" altLang="en-US" sz="2400">
              <a:latin typeface="Comic Sans MS" panose="030F0702030302020204" pitchFamily="66" charset="0"/>
            </a:endParaRPr>
          </a:p>
          <a:p>
            <a:pPr eaLnBrk="1" hangingPunct="1"/>
            <a:endParaRPr lang="en-US" altLang="en-US" smtClean="0"/>
          </a:p>
        </p:txBody>
      </p:sp>
      <p:sp>
        <p:nvSpPr>
          <p:cNvPr id="9220" name="AutoShape 4">
            <a:hlinkClick r:id="rId2" action="ppaction://hlinksldjump" highlightClick="1"/>
          </p:cNvPr>
          <p:cNvSpPr>
            <a:spLocks noChangeArrowheads="1"/>
          </p:cNvSpPr>
          <p:nvPr/>
        </p:nvSpPr>
        <p:spPr bwMode="auto">
          <a:xfrm>
            <a:off x="1828800" y="6096000"/>
            <a:ext cx="609600" cy="5334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b="1">
              <a:solidFill>
                <a:prstClr val="white"/>
              </a:solidFill>
            </a:endParaRPr>
          </a:p>
        </p:txBody>
      </p:sp>
      <p:grpSp>
        <p:nvGrpSpPr>
          <p:cNvPr id="5" name="Group 4"/>
          <p:cNvGrpSpPr>
            <a:grpSpLocks/>
          </p:cNvGrpSpPr>
          <p:nvPr/>
        </p:nvGrpSpPr>
        <p:grpSpPr bwMode="auto">
          <a:xfrm>
            <a:off x="3429001" y="3886201"/>
            <a:ext cx="5394325" cy="2087979"/>
            <a:chOff x="1464007" y="3448049"/>
            <a:chExt cx="5393994" cy="2087875"/>
          </a:xfrm>
        </p:grpSpPr>
        <p:pic>
          <p:nvPicPr>
            <p:cNvPr id="923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48049"/>
              <a:ext cx="3932238"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464007" y="5197387"/>
              <a:ext cx="5393994" cy="338537"/>
            </a:xfrm>
            <a:prstGeom prst="rect">
              <a:avLst/>
            </a:prstGeom>
          </p:spPr>
          <p:txBody>
            <a:bodyPr>
              <a:spAutoFit/>
            </a:bodyPr>
            <a:lstStyle/>
            <a:p>
              <a:pPr algn="ctr" eaLnBrk="0" fontAlgn="base" hangingPunct="0">
                <a:lnSpc>
                  <a:spcPct val="80000"/>
                </a:lnSpc>
                <a:spcBef>
                  <a:spcPct val="0"/>
                </a:spcBef>
                <a:spcAft>
                  <a:spcPct val="0"/>
                </a:spcAft>
                <a:defRPr/>
              </a:pPr>
              <a:r>
                <a:rPr lang="en-US" altLang="en-US" sz="1000" b="1" dirty="0">
                  <a:solidFill>
                    <a:prstClr val="white"/>
                  </a:solidFill>
                  <a:cs typeface="Arial" charset="0"/>
                </a:rPr>
                <a:t>Image taken from:  </a:t>
              </a:r>
              <a:r>
                <a:rPr lang="en-US" altLang="en-US" sz="1000" b="1" dirty="0">
                  <a:solidFill>
                    <a:prstClr val="white"/>
                  </a:solidFill>
                  <a:cs typeface="Arial" charset="0"/>
                  <a:hlinkClick r:id="rId4"/>
                </a:rPr>
                <a:t>http://chelseagetsmarried.blogspot.com/2010/10/eeny-meeny-miny-moe.html</a:t>
              </a:r>
              <a:endParaRPr lang="en-US" altLang="en-US" sz="1000" b="1" dirty="0">
                <a:solidFill>
                  <a:prstClr val="white"/>
                </a:solidFill>
                <a:cs typeface="Arial" charset="0"/>
              </a:endParaRPr>
            </a:p>
          </p:txBody>
        </p:sp>
      </p:grpSp>
      <p:sp>
        <p:nvSpPr>
          <p:cNvPr id="2" name="&quot;No&quot; Symbol 1"/>
          <p:cNvSpPr/>
          <p:nvPr/>
        </p:nvSpPr>
        <p:spPr>
          <a:xfrm>
            <a:off x="4489317" y="3276600"/>
            <a:ext cx="3455591" cy="3292474"/>
          </a:xfrm>
          <a:prstGeom prst="noSmoking">
            <a:avLst/>
          </a:prstGeom>
          <a:solidFill>
            <a:srgbClr val="FF0000">
              <a:alpha val="37000"/>
            </a:srgbClr>
          </a:solidFill>
          <a:ln w="127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b="1">
              <a:solidFill>
                <a:prstClr val="white"/>
              </a:solidFill>
            </a:endParaRPr>
          </a:p>
        </p:txBody>
      </p:sp>
      <p:grpSp>
        <p:nvGrpSpPr>
          <p:cNvPr id="9" name="Group 8"/>
          <p:cNvGrpSpPr>
            <a:grpSpLocks/>
          </p:cNvGrpSpPr>
          <p:nvPr/>
        </p:nvGrpSpPr>
        <p:grpSpPr bwMode="auto">
          <a:xfrm>
            <a:off x="3597276" y="3557587"/>
            <a:ext cx="5241925" cy="2816712"/>
            <a:chOff x="2073275" y="4419599"/>
            <a:chExt cx="5241925" cy="2816712"/>
          </a:xfrm>
        </p:grpSpPr>
        <p:grpSp>
          <p:nvGrpSpPr>
            <p:cNvPr id="9226" name="Group 8"/>
            <p:cNvGrpSpPr>
              <a:grpSpLocks/>
            </p:cNvGrpSpPr>
            <p:nvPr/>
          </p:nvGrpSpPr>
          <p:grpSpPr bwMode="auto">
            <a:xfrm>
              <a:off x="2073275" y="4419599"/>
              <a:ext cx="5241925" cy="2816712"/>
              <a:chOff x="1752600" y="4014310"/>
              <a:chExt cx="5241594" cy="2817186"/>
            </a:xfrm>
          </p:grpSpPr>
          <p:pic>
            <p:nvPicPr>
              <p:cNvPr id="923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35399" y="4014310"/>
                <a:ext cx="3275996" cy="245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3" name="Rectangle 5"/>
              <p:cNvSpPr>
                <a:spLocks noChangeArrowheads="1"/>
              </p:cNvSpPr>
              <p:nvPr/>
            </p:nvSpPr>
            <p:spPr bwMode="auto">
              <a:xfrm>
                <a:off x="1752600" y="6616016"/>
                <a:ext cx="5241594" cy="21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lnSpc>
                    <a:spcPct val="80000"/>
                  </a:lnSpc>
                  <a:spcBef>
                    <a:spcPct val="0"/>
                  </a:spcBef>
                  <a:spcAft>
                    <a:spcPct val="0"/>
                  </a:spcAft>
                  <a:buFontTx/>
                  <a:buNone/>
                </a:pPr>
                <a:r>
                  <a:rPr lang="en-US" altLang="en-US" sz="1000" b="1">
                    <a:solidFill>
                      <a:prstClr val="white"/>
                    </a:solidFill>
                  </a:rPr>
                  <a:t>Image taken from: </a:t>
                </a:r>
                <a:r>
                  <a:rPr lang="en-US" altLang="en-US" sz="1000" b="1">
                    <a:solidFill>
                      <a:prstClr val="white"/>
                    </a:solidFill>
                    <a:hlinkClick r:id="rId6"/>
                  </a:rPr>
                  <a:t>http://andrewmatre.com/how-colors-help-make-websites-successful/</a:t>
                </a:r>
                <a:endParaRPr lang="en-US" altLang="en-US" sz="1000" b="1">
                  <a:solidFill>
                    <a:prstClr val="white"/>
                  </a:solidFill>
                </a:endParaRPr>
              </a:p>
            </p:txBody>
          </p:sp>
          <p:sp>
            <p:nvSpPr>
              <p:cNvPr id="8" name="Rectangle 7"/>
              <p:cNvSpPr/>
              <p:nvPr/>
            </p:nvSpPr>
            <p:spPr>
              <a:xfrm>
                <a:off x="2735201" y="4014310"/>
                <a:ext cx="3276393" cy="2456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b="1">
                  <a:solidFill>
                    <a:prstClr val="white"/>
                  </a:solidFill>
                </a:endParaRPr>
              </a:p>
            </p:txBody>
          </p:sp>
        </p:grpSp>
        <p:grpSp>
          <p:nvGrpSpPr>
            <p:cNvPr id="9227" name="Group 6"/>
            <p:cNvGrpSpPr>
              <a:grpSpLocks/>
            </p:cNvGrpSpPr>
            <p:nvPr/>
          </p:nvGrpSpPr>
          <p:grpSpPr bwMode="auto">
            <a:xfrm>
              <a:off x="3555304" y="5654243"/>
              <a:ext cx="2540696" cy="1203757"/>
              <a:chOff x="3555304" y="4892243"/>
              <a:chExt cx="2540696" cy="1203757"/>
            </a:xfrm>
          </p:grpSpPr>
          <p:sp>
            <p:nvSpPr>
              <p:cNvPr id="3" name="TextBox 2"/>
              <p:cNvSpPr txBox="1"/>
              <p:nvPr/>
            </p:nvSpPr>
            <p:spPr>
              <a:xfrm>
                <a:off x="4311650" y="5715000"/>
                <a:ext cx="531813" cy="254000"/>
              </a:xfrm>
              <a:prstGeom prst="rect">
                <a:avLst/>
              </a:prstGeom>
              <a:noFill/>
            </p:spPr>
            <p:txBody>
              <a:bodyPr>
                <a:spAutoFit/>
              </a:bodyPr>
              <a:lstStyle/>
              <a:p>
                <a:pPr algn="ctr" eaLnBrk="0" fontAlgn="base" hangingPunct="0">
                  <a:spcBef>
                    <a:spcPct val="0"/>
                  </a:spcBef>
                  <a:spcAft>
                    <a:spcPct val="0"/>
                  </a:spcAft>
                  <a:defRPr/>
                </a:pPr>
                <a:r>
                  <a:rPr lang="en-US" sz="1050" b="1" dirty="0">
                    <a:solidFill>
                      <a:prstClr val="white"/>
                    </a:solidFill>
                    <a:latin typeface="Arial" panose="020B0604020202020204" pitchFamily="34" charset="0"/>
                    <a:cs typeface="Arial" charset="0"/>
                  </a:rPr>
                  <a:t>$$$</a:t>
                </a:r>
              </a:p>
            </p:txBody>
          </p:sp>
          <p:pic>
            <p:nvPicPr>
              <p:cNvPr id="9229" name="Picture 15" descr="C:\Users\jjones\AppData\Local\Microsoft\Windows\Temporary Internet Files\Content.IE5\F1EIWA3B\MC900441468[1].png"/>
              <p:cNvPicPr>
                <a:picLocks noChangeAspect="1" noChangeArrowheads="1"/>
              </p:cNvPicPr>
              <p:nvPr/>
            </p:nvPicPr>
            <p:blipFill>
              <a:blip r:embed="rId7">
                <a:extLst>
                  <a:ext uri="{28A0092B-C50C-407E-A947-70E740481C1C}">
                    <a14:useLocalDpi xmlns:a14="http://schemas.microsoft.com/office/drawing/2010/main" val="0"/>
                  </a:ext>
                </a:extLst>
              </a:blip>
              <a:srcRect l="18945" t="4904" r="18491" b="33330"/>
              <a:stretch>
                <a:fillRect/>
              </a:stretch>
            </p:blipFill>
            <p:spPr bwMode="auto">
              <a:xfrm>
                <a:off x="3555304" y="5780723"/>
                <a:ext cx="242170" cy="23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TextBox 5"/>
              <p:cNvSpPr txBox="1">
                <a:spLocks noChangeArrowheads="1"/>
              </p:cNvSpPr>
              <p:nvPr/>
            </p:nvSpPr>
            <p:spPr bwMode="auto">
              <a:xfrm rot="-4265503">
                <a:off x="4852124" y="5007018"/>
                <a:ext cx="598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base" hangingPunct="1">
                  <a:spcBef>
                    <a:spcPct val="0"/>
                  </a:spcBef>
                  <a:spcAft>
                    <a:spcPct val="0"/>
                  </a:spcAft>
                </a:pPr>
                <a:r>
                  <a:rPr lang="en-US" altLang="en-US" b="1">
                    <a:solidFill>
                      <a:prstClr val="white"/>
                    </a:solidFill>
                  </a:rPr>
                  <a:t>Best</a:t>
                </a:r>
              </a:p>
            </p:txBody>
          </p:sp>
          <p:pic>
            <p:nvPicPr>
              <p:cNvPr id="9231" name="Picture 17" descr="C:\Users\jjones\AppData\Local\Microsoft\Windows\Temporary Internet Files\Content.IE5\HYQP48X6\MC900281798[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76834" y="5726896"/>
                <a:ext cx="219166" cy="36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72314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2689</Words>
  <Application>Microsoft Office PowerPoint</Application>
  <PresentationFormat>Widescreen</PresentationFormat>
  <Paragraphs>442</Paragraphs>
  <Slides>37</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Comic Sans MS</vt:lpstr>
      <vt:lpstr>Consolas</vt:lpstr>
      <vt:lpstr>Tahoma</vt:lpstr>
      <vt:lpstr>Wingdings</vt:lpstr>
      <vt:lpstr>Wingdings 3</vt:lpstr>
      <vt:lpstr>Ion</vt:lpstr>
      <vt:lpstr>PowerPoint Presentation</vt:lpstr>
      <vt:lpstr>PowerPoint Presentation</vt:lpstr>
      <vt:lpstr>Engineer</vt:lpstr>
      <vt:lpstr>PowerPoint Presentation</vt:lpstr>
      <vt:lpstr>PowerPoint Presentation</vt:lpstr>
      <vt:lpstr>Define problem and goal</vt:lpstr>
      <vt:lpstr>Research</vt:lpstr>
      <vt:lpstr>Imagine possible solutions</vt:lpstr>
      <vt:lpstr>Choose a solution</vt:lpstr>
      <vt:lpstr>Create &amp; test prototype</vt:lpstr>
      <vt:lpstr>Improve</vt:lpstr>
      <vt:lpstr>Importance of the Engineering Design Process</vt:lpstr>
      <vt:lpstr>A good product is the result of a good process.</vt:lpstr>
      <vt:lpstr>What is Design?</vt:lpstr>
      <vt:lpstr>The Engineering Design Process is an set of steps for creation and invention.</vt:lpstr>
      <vt:lpstr>What is the Engineering Design Process  Mirrors standard steps in problem-solving.</vt:lpstr>
      <vt:lpstr>Use Project Engineering Notebook to manage the process steps</vt:lpstr>
      <vt:lpstr>Define the problem in detail without implying a particular solution.</vt:lpstr>
      <vt:lpstr>Objectives, constraints, functions &amp; requirements may be broad-based.</vt:lpstr>
      <vt:lpstr>Both functional &amp; non-functional requirements used for a design.</vt:lpstr>
      <vt:lpstr>Design involves creativity within boundaries.  Consider any viable solution concept.</vt:lpstr>
      <vt:lpstr>Nail down enough design details that a decision can be made.</vt:lpstr>
      <vt:lpstr>The “optimal” design solution may or may not be obvious.</vt:lpstr>
      <vt:lpstr>Time to go from idea to reality.</vt:lpstr>
      <vt:lpstr>Turn your design to reality and verify it works</vt:lpstr>
      <vt:lpstr>The Engineering Design Process is generally iterative, not linear.</vt:lpstr>
      <vt:lpstr>How is the Engineering  Design Process applied?</vt:lpstr>
      <vt:lpstr>The design process begins with some initial problem statement.</vt:lpstr>
      <vt:lpstr>Think in terms of questions that would help define the problem and guide the design.</vt:lpstr>
      <vt:lpstr>Begin to categorize questions in terms of what information the answers communicate.</vt:lpstr>
      <vt:lpstr>Think about specific details and various means of achieving certain functions.</vt:lpstr>
      <vt:lpstr>What tools* are available to aid in the Engineering Design Process?</vt:lpstr>
      <vt:lpstr>What software tools are available For Eng. Drawing?</vt:lpstr>
      <vt:lpstr>What software tools are available For Eng. Drawing?</vt:lpstr>
      <vt:lpstr>In summary:  </vt:lpstr>
      <vt:lpstr>Are there any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2020-03-29T14:25:52Z</dcterms:created>
  <dcterms:modified xsi:type="dcterms:W3CDTF">2020-03-29T14:29:14Z</dcterms:modified>
</cp:coreProperties>
</file>