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4671" autoAdjust="0"/>
  </p:normalViewPr>
  <p:slideViewPr>
    <p:cSldViewPr>
      <p:cViewPr>
        <p:scale>
          <a:sx n="100" d="100"/>
          <a:sy n="100" d="100"/>
        </p:scale>
        <p:origin x="-570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06F3-9B0F-404F-B619-47F765AC6F30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A6B76-5302-458F-BA1A-A2671AFB8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65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A6B76-5302-458F-BA1A-A2671AFB82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1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9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5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4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0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95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88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8C68-75A8-43A6-A726-27BAE5384F83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6666-1A89-4880-BF22-141C6A5E5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29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14148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ТП Гедымин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Пролог. Учебный пример. Игра крестики-нолики.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1779662"/>
            <a:ext cx="1872208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Пролог-скрипт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3635896" y="1784838"/>
            <a:ext cx="1872208" cy="1579000"/>
            <a:chOff x="3635896" y="1272118"/>
            <a:chExt cx="1872208" cy="15790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635896" y="2275054"/>
              <a:ext cx="1872208" cy="576064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PL-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объекты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635896" y="1272118"/>
              <a:ext cx="1872208" cy="1579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VB </a:t>
              </a:r>
              <a:r>
                <a:rPr lang="ru-RU" sz="1400" b="1" dirty="0" smtClean="0">
                  <a:latin typeface="Arial" pitchFamily="34" charset="0"/>
                  <a:cs typeface="Arial" pitchFamily="34" charset="0"/>
                </a:rPr>
                <a:t>класс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Прямоугольник 16"/>
          <p:cNvSpPr/>
          <p:nvPr/>
        </p:nvSpPr>
        <p:spPr>
          <a:xfrm>
            <a:off x="6660232" y="1779662"/>
            <a:ext cx="1872208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latin typeface="Arial" pitchFamily="34" charset="0"/>
                <a:cs typeface="Arial" pitchFamily="34" charset="0"/>
              </a:rPr>
              <a:t>Экранная форма</a:t>
            </a:r>
            <a:endParaRPr lang="ru-RU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2627784" y="2954648"/>
            <a:ext cx="906400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5652120" y="2238547"/>
            <a:ext cx="906400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2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ТП Гедымин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Пролог. Учебный пример. Игра крестики-нолики.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61794" y="4659982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254" y="141480"/>
            <a:ext cx="8640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Постановка задачи. Декларативный подход.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575430" y="1297171"/>
            <a:ext cx="648072" cy="648072"/>
            <a:chOff x="1259632" y="1419622"/>
            <a:chExt cx="648072" cy="648072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259632" y="1419622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1475656" y="1419622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691680" y="1419622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259632" y="1635646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475656" y="1635646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691680" y="1635646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259632" y="1851670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1475656" y="1851670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1691680" y="1851670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283968" y="1174720"/>
            <a:ext cx="936104" cy="892974"/>
            <a:chOff x="3563888" y="1275606"/>
            <a:chExt cx="936104" cy="892974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3563888" y="1275606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923928" y="1275606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283968" y="1275606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3563888" y="1617179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3923928" y="1617179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4283968" y="1617179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3563888" y="1952556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3923928" y="1952556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4283968" y="1952556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2572565" y="3096726"/>
            <a:ext cx="648072" cy="648072"/>
            <a:chOff x="1783342" y="2808694"/>
            <a:chExt cx="648072" cy="648072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5334975" y="3096726"/>
            <a:ext cx="216024" cy="648072"/>
            <a:chOff x="3904086" y="2808694"/>
            <a:chExt cx="216024" cy="648072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3904086" y="280869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3904086" y="302471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3904086" y="3240742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691119" y="3096726"/>
            <a:ext cx="216024" cy="648072"/>
            <a:chOff x="4269756" y="2808694"/>
            <a:chExt cx="216024" cy="648072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4269756" y="280869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4269756" y="302471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4269756" y="3240742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040733" y="3096726"/>
            <a:ext cx="216024" cy="648072"/>
            <a:chOff x="4629796" y="2808694"/>
            <a:chExt cx="216024" cy="648072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4629796" y="280869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4629796" y="302471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4629796" y="3240742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283968" y="2973910"/>
            <a:ext cx="648072" cy="216024"/>
            <a:chOff x="5724128" y="2693033"/>
            <a:chExt cx="648072" cy="216024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5724128" y="2693033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5940152" y="2693033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6156176" y="2693033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4283968" y="3320166"/>
            <a:ext cx="648072" cy="216024"/>
            <a:chOff x="5724128" y="3024718"/>
            <a:chExt cx="648072" cy="216024"/>
          </a:xfrm>
        </p:grpSpPr>
        <p:sp>
          <p:nvSpPr>
            <p:cNvPr id="69" name="Прямоугольник 68"/>
            <p:cNvSpPr/>
            <p:nvPr/>
          </p:nvSpPr>
          <p:spPr>
            <a:xfrm>
              <a:off x="5724128" y="302471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5940152" y="302471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6156176" y="3024718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4283968" y="3661212"/>
            <a:ext cx="648072" cy="216024"/>
            <a:chOff x="5724128" y="3348754"/>
            <a:chExt cx="648072" cy="216024"/>
          </a:xfrm>
        </p:grpSpPr>
        <p:sp>
          <p:nvSpPr>
            <p:cNvPr id="72" name="Прямоугольник 71"/>
            <p:cNvSpPr/>
            <p:nvPr/>
          </p:nvSpPr>
          <p:spPr>
            <a:xfrm>
              <a:off x="5724128" y="334875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5940152" y="334875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6156176" y="334875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6713533" y="3096726"/>
            <a:ext cx="648072" cy="648072"/>
            <a:chOff x="7020272" y="2260985"/>
            <a:chExt cx="648072" cy="648072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7020272" y="2260985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7236296" y="2477009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7452320" y="2693033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7740352" y="3094856"/>
            <a:ext cx="648072" cy="648072"/>
            <a:chOff x="7020272" y="3449117"/>
            <a:chExt cx="648072" cy="648072"/>
          </a:xfrm>
        </p:grpSpPr>
        <p:sp>
          <p:nvSpPr>
            <p:cNvPr id="81" name="Прямоугольник 80"/>
            <p:cNvSpPr/>
            <p:nvPr/>
          </p:nvSpPr>
          <p:spPr>
            <a:xfrm>
              <a:off x="7452320" y="3449117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7236296" y="3665141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7020272" y="3881165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" name="Стрелка вправо 85"/>
          <p:cNvSpPr/>
          <p:nvPr/>
        </p:nvSpPr>
        <p:spPr>
          <a:xfrm>
            <a:off x="3491880" y="1503147"/>
            <a:ext cx="453200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Стрелка вправо 86"/>
          <p:cNvSpPr/>
          <p:nvPr/>
        </p:nvSpPr>
        <p:spPr>
          <a:xfrm>
            <a:off x="3489015" y="3317047"/>
            <a:ext cx="453200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539552" y="1314011"/>
            <a:ext cx="178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Пространство</a:t>
            </a: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ячеек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9552" y="3128017"/>
            <a:ext cx="1781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Пространство</a:t>
            </a: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решений</a:t>
            </a:r>
          </a:p>
        </p:txBody>
      </p:sp>
    </p:spTree>
    <p:extLst>
      <p:ext uri="{BB962C8B-B14F-4D97-AF65-F5344CB8AC3E}">
        <p14:creationId xmlns:p14="http://schemas.microsoft.com/office/powerpoint/2010/main" val="33089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ТП Гедымин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Пролог. Учебный пример. Игра крестики-нолики.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61794" y="4659982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254" y="141480"/>
            <a:ext cx="8640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Формирование пространства решений. Интеллектуальный агент.</a:t>
            </a:r>
          </a:p>
        </p:txBody>
      </p:sp>
      <p:sp>
        <p:nvSpPr>
          <p:cNvPr id="58" name="Стрелка вправо 57"/>
          <p:cNvSpPr/>
          <p:nvPr/>
        </p:nvSpPr>
        <p:spPr>
          <a:xfrm>
            <a:off x="3542736" y="1078109"/>
            <a:ext cx="453200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2" name="Группа 91"/>
          <p:cNvGrpSpPr/>
          <p:nvPr/>
        </p:nvGrpSpPr>
        <p:grpSpPr>
          <a:xfrm>
            <a:off x="4499992" y="1152887"/>
            <a:ext cx="503261" cy="79095"/>
            <a:chOff x="4222774" y="1558875"/>
            <a:chExt cx="503261" cy="79095"/>
          </a:xfrm>
        </p:grpSpPr>
        <p:cxnSp>
          <p:nvCxnSpPr>
            <p:cNvPr id="63" name="Прямая со стрелкой 62"/>
            <p:cNvCxnSpPr/>
            <p:nvPr/>
          </p:nvCxnSpPr>
          <p:spPr>
            <a:xfrm flipV="1">
              <a:off x="4474407" y="1558875"/>
              <a:ext cx="251628" cy="41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 flipH="1" flipV="1">
              <a:off x="4222774" y="1633870"/>
              <a:ext cx="251633" cy="41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Группа 92"/>
          <p:cNvGrpSpPr/>
          <p:nvPr/>
        </p:nvGrpSpPr>
        <p:grpSpPr>
          <a:xfrm>
            <a:off x="2575430" y="872133"/>
            <a:ext cx="648072" cy="648072"/>
            <a:chOff x="2575430" y="1297171"/>
            <a:chExt cx="648072" cy="64807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575430" y="1297171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791454" y="1297171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007478" y="1297171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575430" y="1513195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791454" y="1513195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007478" y="1513195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575430" y="1729219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791454" y="1729219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007478" y="1729219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flipV="1">
              <a:off x="2910286" y="1617107"/>
              <a:ext cx="251628" cy="41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H="1" flipV="1">
              <a:off x="2647839" y="1621207"/>
              <a:ext cx="251633" cy="41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 flipV="1">
              <a:off x="2910286" y="1372071"/>
              <a:ext cx="235850" cy="253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 flipH="1" flipV="1">
              <a:off x="2652797" y="1372071"/>
              <a:ext cx="257489" cy="253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2910286" y="1621211"/>
              <a:ext cx="235850" cy="2491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 flipH="1">
              <a:off x="2652797" y="1625299"/>
              <a:ext cx="257489" cy="2491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 flipV="1">
              <a:off x="2910286" y="1366586"/>
              <a:ext cx="0" cy="2613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2910286" y="1638970"/>
              <a:ext cx="0" cy="2363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5773450" y="918226"/>
            <a:ext cx="75644" cy="504145"/>
            <a:chOff x="5773450" y="918226"/>
            <a:chExt cx="75644" cy="504145"/>
          </a:xfrm>
        </p:grpSpPr>
        <p:cxnSp>
          <p:nvCxnSpPr>
            <p:cNvPr id="83" name="Прямая со стрелкой 82"/>
            <p:cNvCxnSpPr/>
            <p:nvPr/>
          </p:nvCxnSpPr>
          <p:spPr>
            <a:xfrm flipV="1">
              <a:off x="5849094" y="918226"/>
              <a:ext cx="0" cy="2613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/>
            <p:nvPr/>
          </p:nvCxnSpPr>
          <p:spPr>
            <a:xfrm>
              <a:off x="5773450" y="1185990"/>
              <a:ext cx="0" cy="2363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Прямая со стрелкой 84"/>
          <p:cNvCxnSpPr/>
          <p:nvPr/>
        </p:nvCxnSpPr>
        <p:spPr>
          <a:xfrm flipH="1" flipV="1">
            <a:off x="6462598" y="926387"/>
            <a:ext cx="257489" cy="253228"/>
          </a:xfrm>
          <a:prstGeom prst="straightConnector1">
            <a:avLst/>
          </a:prstGeom>
          <a:ln w="19050">
            <a:solidFill>
              <a:schemeClr val="tx1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6620953" y="1184451"/>
            <a:ext cx="235850" cy="249132"/>
          </a:xfrm>
          <a:prstGeom prst="straightConnector1">
            <a:avLst/>
          </a:prstGeom>
          <a:ln w="19050">
            <a:solidFill>
              <a:schemeClr val="tx1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7647804" y="931223"/>
            <a:ext cx="235850" cy="253228"/>
          </a:xfrm>
          <a:prstGeom prst="straightConnector1">
            <a:avLst/>
          </a:prstGeom>
          <a:ln w="19050">
            <a:solidFill>
              <a:schemeClr val="tx1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H="1">
            <a:off x="7500513" y="1184451"/>
            <a:ext cx="257489" cy="249136"/>
          </a:xfrm>
          <a:prstGeom prst="straightConnector1">
            <a:avLst/>
          </a:prstGeom>
          <a:ln w="19050">
            <a:solidFill>
              <a:schemeClr val="tx1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9552" y="888973"/>
            <a:ext cx="178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Пространство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движений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2589913" y="1923678"/>
            <a:ext cx="648072" cy="648072"/>
            <a:chOff x="2589913" y="1924304"/>
            <a:chExt cx="648072" cy="648072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Улыбающееся лицо 1"/>
          <p:cNvSpPr/>
          <p:nvPr/>
        </p:nvSpPr>
        <p:spPr>
          <a:xfrm>
            <a:off x="2637642" y="2187431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Группа 69"/>
          <p:cNvGrpSpPr/>
          <p:nvPr/>
        </p:nvGrpSpPr>
        <p:grpSpPr>
          <a:xfrm>
            <a:off x="3542288" y="1923678"/>
            <a:ext cx="648072" cy="648072"/>
            <a:chOff x="2589913" y="1924304"/>
            <a:chExt cx="648072" cy="648072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" name="Улыбающееся лицо 81"/>
          <p:cNvSpPr/>
          <p:nvPr/>
        </p:nvSpPr>
        <p:spPr>
          <a:xfrm>
            <a:off x="3806041" y="2187431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9" name="Группа 88"/>
          <p:cNvGrpSpPr/>
          <p:nvPr/>
        </p:nvGrpSpPr>
        <p:grpSpPr>
          <a:xfrm>
            <a:off x="4491006" y="1923678"/>
            <a:ext cx="648072" cy="648072"/>
            <a:chOff x="2589913" y="1924304"/>
            <a:chExt cx="648072" cy="648072"/>
          </a:xfrm>
        </p:grpSpPr>
        <p:sp>
          <p:nvSpPr>
            <p:cNvPr id="102" name="Прямоугольник 101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Прямоугольник 94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5" name="Улыбающееся лицо 104"/>
          <p:cNvSpPr/>
          <p:nvPr/>
        </p:nvSpPr>
        <p:spPr>
          <a:xfrm>
            <a:off x="4970783" y="2187431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7" name="Группа 116"/>
          <p:cNvGrpSpPr/>
          <p:nvPr/>
        </p:nvGrpSpPr>
        <p:grpSpPr>
          <a:xfrm>
            <a:off x="3542288" y="2787774"/>
            <a:ext cx="648072" cy="648072"/>
            <a:chOff x="2589913" y="1924304"/>
            <a:chExt cx="648072" cy="648072"/>
          </a:xfrm>
        </p:grpSpPr>
        <p:sp>
          <p:nvSpPr>
            <p:cNvPr id="118" name="Прямоугольник 117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Прямоугольник 118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Прямоугольник 119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Прямоугольник 122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7" name="Улыбающееся лицо 126"/>
          <p:cNvSpPr/>
          <p:nvPr/>
        </p:nvSpPr>
        <p:spPr>
          <a:xfrm>
            <a:off x="3590017" y="3267551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ашивка 5"/>
          <p:cNvSpPr/>
          <p:nvPr/>
        </p:nvSpPr>
        <p:spPr>
          <a:xfrm>
            <a:off x="3318719" y="2149414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8" name="Нашивка 127"/>
          <p:cNvSpPr/>
          <p:nvPr/>
        </p:nvSpPr>
        <p:spPr>
          <a:xfrm>
            <a:off x="4266564" y="2139702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9" name="Нашивка 128"/>
          <p:cNvSpPr/>
          <p:nvPr/>
        </p:nvSpPr>
        <p:spPr>
          <a:xfrm>
            <a:off x="3318719" y="3023222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30" name="Группа 129"/>
          <p:cNvGrpSpPr/>
          <p:nvPr/>
        </p:nvGrpSpPr>
        <p:grpSpPr>
          <a:xfrm>
            <a:off x="2575430" y="2787774"/>
            <a:ext cx="648072" cy="648072"/>
            <a:chOff x="2589913" y="1924304"/>
            <a:chExt cx="648072" cy="648072"/>
          </a:xfrm>
        </p:grpSpPr>
        <p:sp>
          <p:nvSpPr>
            <p:cNvPr id="131" name="Прямоугольник 130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Прямоугольник 131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Прямоугольник 132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Прямоугольник 134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0" name="Улыбающееся лицо 139"/>
          <p:cNvSpPr/>
          <p:nvPr/>
        </p:nvSpPr>
        <p:spPr>
          <a:xfrm>
            <a:off x="2623159" y="3051527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6" name="Группа 105"/>
          <p:cNvGrpSpPr/>
          <p:nvPr/>
        </p:nvGrpSpPr>
        <p:grpSpPr>
          <a:xfrm>
            <a:off x="4491006" y="2787774"/>
            <a:ext cx="648072" cy="648072"/>
            <a:chOff x="2589913" y="1924304"/>
            <a:chExt cx="648072" cy="648072"/>
          </a:xfrm>
        </p:grpSpPr>
        <p:sp>
          <p:nvSpPr>
            <p:cNvPr id="107" name="Прямоугольник 106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Прямоугольник 107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6" name="Улыбающееся лицо 115"/>
          <p:cNvSpPr/>
          <p:nvPr/>
        </p:nvSpPr>
        <p:spPr>
          <a:xfrm>
            <a:off x="4538735" y="3372337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Нашивка 140"/>
          <p:cNvSpPr/>
          <p:nvPr/>
        </p:nvSpPr>
        <p:spPr>
          <a:xfrm>
            <a:off x="4267437" y="3023222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42" name="Группа 141"/>
          <p:cNvGrpSpPr/>
          <p:nvPr/>
        </p:nvGrpSpPr>
        <p:grpSpPr>
          <a:xfrm>
            <a:off x="5448672" y="2787774"/>
            <a:ext cx="648072" cy="648072"/>
            <a:chOff x="2589913" y="1924304"/>
            <a:chExt cx="648072" cy="648072"/>
          </a:xfrm>
        </p:grpSpPr>
        <p:sp>
          <p:nvSpPr>
            <p:cNvPr id="143" name="Прямоугольник 142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2" name="Улыбающееся лицо 151"/>
          <p:cNvSpPr/>
          <p:nvPr/>
        </p:nvSpPr>
        <p:spPr>
          <a:xfrm>
            <a:off x="5496401" y="3051527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Нашивка 152"/>
          <p:cNvSpPr/>
          <p:nvPr/>
        </p:nvSpPr>
        <p:spPr>
          <a:xfrm>
            <a:off x="5225103" y="3023222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54" name="Группа 153"/>
          <p:cNvGrpSpPr/>
          <p:nvPr/>
        </p:nvGrpSpPr>
        <p:grpSpPr>
          <a:xfrm>
            <a:off x="6388968" y="2787774"/>
            <a:ext cx="648072" cy="648072"/>
            <a:chOff x="2589913" y="1924304"/>
            <a:chExt cx="648072" cy="648072"/>
          </a:xfrm>
        </p:grpSpPr>
        <p:sp>
          <p:nvSpPr>
            <p:cNvPr id="156" name="Прямоугольник 155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Прямоугольник 158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Прямоугольник 161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Прямоугольник 154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Прямоугольник 156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Прямоугольник 157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Прямоугольник 162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4" name="Улыбающееся лицо 163"/>
          <p:cNvSpPr/>
          <p:nvPr/>
        </p:nvSpPr>
        <p:spPr>
          <a:xfrm>
            <a:off x="6442389" y="2835503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Нашивка 164"/>
          <p:cNvSpPr/>
          <p:nvPr/>
        </p:nvSpPr>
        <p:spPr>
          <a:xfrm>
            <a:off x="6165399" y="3023222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66" name="Группа 165"/>
          <p:cNvGrpSpPr/>
          <p:nvPr/>
        </p:nvGrpSpPr>
        <p:grpSpPr>
          <a:xfrm>
            <a:off x="3542288" y="3651870"/>
            <a:ext cx="648072" cy="648072"/>
            <a:chOff x="2589913" y="1924304"/>
            <a:chExt cx="648072" cy="648072"/>
          </a:xfrm>
        </p:grpSpPr>
        <p:sp>
          <p:nvSpPr>
            <p:cNvPr id="167" name="Прямоугольник 166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Прямоугольник 167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Прямоугольник 168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Прямоугольник 169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Прямоугольник 170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Прямоугольник 171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Прямоугольник 172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Прямоугольник 173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Прямоугольник 174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6" name="Улыбающееся лицо 175"/>
          <p:cNvSpPr/>
          <p:nvPr/>
        </p:nvSpPr>
        <p:spPr>
          <a:xfrm>
            <a:off x="3806041" y="4131647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Нашивка 176"/>
          <p:cNvSpPr/>
          <p:nvPr/>
        </p:nvSpPr>
        <p:spPr>
          <a:xfrm>
            <a:off x="3318719" y="3887318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78" name="Группа 177"/>
          <p:cNvGrpSpPr/>
          <p:nvPr/>
        </p:nvGrpSpPr>
        <p:grpSpPr>
          <a:xfrm>
            <a:off x="2575430" y="3651870"/>
            <a:ext cx="648072" cy="648072"/>
            <a:chOff x="2589913" y="1924304"/>
            <a:chExt cx="648072" cy="648072"/>
          </a:xfrm>
        </p:grpSpPr>
        <p:sp>
          <p:nvSpPr>
            <p:cNvPr id="179" name="Прямоугольник 178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Прямоугольник 179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Прямоугольник 180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Прямоугольник 181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Прямоугольник 182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Прямоугольник 183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Прямоугольник 184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Прямоугольник 185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Прямоугольник 186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8" name="Улыбающееся лицо 187"/>
          <p:cNvSpPr/>
          <p:nvPr/>
        </p:nvSpPr>
        <p:spPr>
          <a:xfrm>
            <a:off x="2623159" y="3915623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9" name="Группа 188"/>
          <p:cNvGrpSpPr/>
          <p:nvPr/>
        </p:nvGrpSpPr>
        <p:grpSpPr>
          <a:xfrm>
            <a:off x="4491006" y="3651870"/>
            <a:ext cx="648072" cy="648072"/>
            <a:chOff x="2589913" y="1924304"/>
            <a:chExt cx="648072" cy="648072"/>
          </a:xfrm>
        </p:grpSpPr>
        <p:sp>
          <p:nvSpPr>
            <p:cNvPr id="190" name="Прямоугольник 189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Прямоугольник 191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Прямоугольник 192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Прямоугольник 193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Прямоугольник 194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Прямоугольник 195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Прямоугольник 196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Прямоугольник 197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9" name="Улыбающееся лицо 198"/>
          <p:cNvSpPr/>
          <p:nvPr/>
        </p:nvSpPr>
        <p:spPr>
          <a:xfrm>
            <a:off x="4862960" y="4248380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Нашивка 199"/>
          <p:cNvSpPr/>
          <p:nvPr/>
        </p:nvSpPr>
        <p:spPr>
          <a:xfrm>
            <a:off x="4267437" y="3887318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201" name="Группа 200"/>
          <p:cNvGrpSpPr/>
          <p:nvPr/>
        </p:nvGrpSpPr>
        <p:grpSpPr>
          <a:xfrm>
            <a:off x="5444357" y="3641750"/>
            <a:ext cx="648072" cy="648072"/>
            <a:chOff x="2589913" y="1924304"/>
            <a:chExt cx="648072" cy="648072"/>
          </a:xfrm>
        </p:grpSpPr>
        <p:sp>
          <p:nvSpPr>
            <p:cNvPr id="202" name="Прямоугольник 201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Прямоугольник 202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Прямоугольник 203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Прямоугольник 204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" name="Прямоугольник 205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Прямоугольник 206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Прямоугольник 207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Прямоугольник 208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" name="Прямоугольник 209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1" name="Улыбающееся лицо 210"/>
          <p:cNvSpPr/>
          <p:nvPr/>
        </p:nvSpPr>
        <p:spPr>
          <a:xfrm>
            <a:off x="5496401" y="3905503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2" name="Нашивка 211"/>
          <p:cNvSpPr/>
          <p:nvPr/>
        </p:nvSpPr>
        <p:spPr>
          <a:xfrm>
            <a:off x="5220788" y="3877198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213" name="Группа 212"/>
          <p:cNvGrpSpPr/>
          <p:nvPr/>
        </p:nvGrpSpPr>
        <p:grpSpPr>
          <a:xfrm>
            <a:off x="6389340" y="3655234"/>
            <a:ext cx="648072" cy="648072"/>
            <a:chOff x="2589913" y="1924304"/>
            <a:chExt cx="648072" cy="648072"/>
          </a:xfrm>
        </p:grpSpPr>
        <p:sp>
          <p:nvSpPr>
            <p:cNvPr id="214" name="Прямоугольник 213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Прямоугольник 215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Прямоугольник 216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Прямоугольник 217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Прямоугольник 218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Прямоугольник 219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Прямоугольник 220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Прямоугольник 221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3" name="Улыбающееся лицо 222"/>
          <p:cNvSpPr/>
          <p:nvPr/>
        </p:nvSpPr>
        <p:spPr>
          <a:xfrm>
            <a:off x="6327515" y="3816915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4" name="Нашивка 223"/>
          <p:cNvSpPr/>
          <p:nvPr/>
        </p:nvSpPr>
        <p:spPr>
          <a:xfrm>
            <a:off x="6165771" y="3890682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225" name="Группа 224"/>
          <p:cNvGrpSpPr/>
          <p:nvPr/>
        </p:nvGrpSpPr>
        <p:grpSpPr>
          <a:xfrm>
            <a:off x="7350810" y="3655234"/>
            <a:ext cx="648072" cy="648072"/>
            <a:chOff x="2589913" y="1924304"/>
            <a:chExt cx="648072" cy="648072"/>
          </a:xfrm>
        </p:grpSpPr>
        <p:sp>
          <p:nvSpPr>
            <p:cNvPr id="226" name="Прямоугольник 225"/>
            <p:cNvSpPr/>
            <p:nvPr/>
          </p:nvSpPr>
          <p:spPr>
            <a:xfrm>
              <a:off x="2589913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Прямоугольник 226"/>
            <p:cNvSpPr/>
            <p:nvPr/>
          </p:nvSpPr>
          <p:spPr>
            <a:xfrm>
              <a:off x="2805937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Прямоугольник 227"/>
            <p:cNvSpPr/>
            <p:nvPr/>
          </p:nvSpPr>
          <p:spPr>
            <a:xfrm>
              <a:off x="3021961" y="1924304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Прямоугольник 228"/>
            <p:cNvSpPr/>
            <p:nvPr/>
          </p:nvSpPr>
          <p:spPr>
            <a:xfrm>
              <a:off x="2589913" y="214032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Прямоугольник 229"/>
            <p:cNvSpPr/>
            <p:nvPr/>
          </p:nvSpPr>
          <p:spPr>
            <a:xfrm>
              <a:off x="2805937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Прямоугольник 230"/>
            <p:cNvSpPr/>
            <p:nvPr/>
          </p:nvSpPr>
          <p:spPr>
            <a:xfrm>
              <a:off x="3021961" y="2140328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Прямоугольник 231"/>
            <p:cNvSpPr/>
            <p:nvPr/>
          </p:nvSpPr>
          <p:spPr>
            <a:xfrm>
              <a:off x="2589913" y="235635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Прямоугольник 232"/>
            <p:cNvSpPr/>
            <p:nvPr/>
          </p:nvSpPr>
          <p:spPr>
            <a:xfrm>
              <a:off x="2805937" y="235635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Прямоугольник 233"/>
            <p:cNvSpPr/>
            <p:nvPr/>
          </p:nvSpPr>
          <p:spPr>
            <a:xfrm>
              <a:off x="3021961" y="2356352"/>
              <a:ext cx="216024" cy="2160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5" name="Улыбающееся лицо 234"/>
          <p:cNvSpPr/>
          <p:nvPr/>
        </p:nvSpPr>
        <p:spPr>
          <a:xfrm>
            <a:off x="7398539" y="3925335"/>
            <a:ext cx="120566" cy="120566"/>
          </a:xfrm>
          <a:prstGeom prst="smileyFac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6" name="Нашивка 235"/>
          <p:cNvSpPr/>
          <p:nvPr/>
        </p:nvSpPr>
        <p:spPr>
          <a:xfrm>
            <a:off x="7127241" y="3890682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93348" y="2859912"/>
            <a:ext cx="178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Формирование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решений</a:t>
            </a:r>
          </a:p>
        </p:txBody>
      </p:sp>
    </p:spTree>
    <p:extLst>
      <p:ext uri="{BB962C8B-B14F-4D97-AF65-F5344CB8AC3E}">
        <p14:creationId xmlns:p14="http://schemas.microsoft.com/office/powerpoint/2010/main" val="13396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ТП Гедымин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Пролог. Учебный пример. Игра крестики-нолики.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61794" y="4659982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254" y="141480"/>
            <a:ext cx="8640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Оптимизация поиска решений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Шанс на выигрыш.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07245" y="824318"/>
            <a:ext cx="648072" cy="648072"/>
            <a:chOff x="1783342" y="2808694"/>
            <a:chExt cx="648072" cy="648072"/>
          </a:xfrm>
          <a:solidFill>
            <a:schemeClr val="bg1">
              <a:lumMod val="75000"/>
            </a:schemeClr>
          </a:solidFill>
        </p:grpSpPr>
        <p:sp>
          <p:nvSpPr>
            <p:cNvPr id="7" name="Прямоугольник 6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2134721" y="824318"/>
            <a:ext cx="216024" cy="648072"/>
            <a:chOff x="390408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18" name="Прямоугольник 17"/>
            <p:cNvSpPr/>
            <p:nvPr/>
          </p:nvSpPr>
          <p:spPr>
            <a:xfrm>
              <a:off x="390408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90408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390408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2418947" y="824318"/>
            <a:ext cx="216024" cy="648072"/>
            <a:chOff x="426975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22" name="Прямоугольник 21"/>
            <p:cNvSpPr/>
            <p:nvPr/>
          </p:nvSpPr>
          <p:spPr>
            <a:xfrm>
              <a:off x="426975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26975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426975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696643" y="824318"/>
            <a:ext cx="216024" cy="648072"/>
            <a:chOff x="462979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26" name="Прямоугольник 25"/>
            <p:cNvSpPr/>
            <p:nvPr/>
          </p:nvSpPr>
          <p:spPr>
            <a:xfrm>
              <a:off x="462979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62979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62979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1350838" y="773420"/>
            <a:ext cx="648072" cy="216024"/>
            <a:chOff x="5724128" y="2693033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30" name="Прямоугольник 29"/>
            <p:cNvSpPr/>
            <p:nvPr/>
          </p:nvSpPr>
          <p:spPr>
            <a:xfrm>
              <a:off x="5724128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940152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6156176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1350838" y="1047758"/>
            <a:ext cx="648072" cy="216024"/>
            <a:chOff x="5724128" y="3024718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34" name="Прямоугольник 33"/>
            <p:cNvSpPr/>
            <p:nvPr/>
          </p:nvSpPr>
          <p:spPr>
            <a:xfrm>
              <a:off x="5724128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594015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615617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350838" y="1325290"/>
            <a:ext cx="648072" cy="216024"/>
            <a:chOff x="5724128" y="3348754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38" name="Прямоугольник 37"/>
            <p:cNvSpPr/>
            <p:nvPr/>
          </p:nvSpPr>
          <p:spPr>
            <a:xfrm>
              <a:off x="5724128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5940152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6156176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3009853" y="824318"/>
            <a:ext cx="648072" cy="648072"/>
            <a:chOff x="7020272" y="2260985"/>
            <a:chExt cx="648072" cy="648072"/>
          </a:xfrm>
          <a:solidFill>
            <a:schemeClr val="bg1">
              <a:lumMod val="95000"/>
            </a:schemeClr>
          </a:solidFill>
        </p:grpSpPr>
        <p:sp>
          <p:nvSpPr>
            <p:cNvPr id="42" name="Прямоугольник 41"/>
            <p:cNvSpPr/>
            <p:nvPr/>
          </p:nvSpPr>
          <p:spPr>
            <a:xfrm>
              <a:off x="7020272" y="2260985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7236296" y="2477009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7452320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3738726" y="822448"/>
            <a:ext cx="648072" cy="648072"/>
            <a:chOff x="7020272" y="3449117"/>
            <a:chExt cx="648072" cy="648072"/>
          </a:xfrm>
          <a:solidFill>
            <a:schemeClr val="bg1">
              <a:lumMod val="95000"/>
            </a:schemeClr>
          </a:solidFill>
        </p:grpSpPr>
        <p:sp>
          <p:nvSpPr>
            <p:cNvPr id="46" name="Прямоугольник 45"/>
            <p:cNvSpPr/>
            <p:nvPr/>
          </p:nvSpPr>
          <p:spPr>
            <a:xfrm>
              <a:off x="7452320" y="3449117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7236296" y="3665141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7020272" y="3881165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9" name="Стрелка вправо 48"/>
          <p:cNvSpPr/>
          <p:nvPr/>
        </p:nvSpPr>
        <p:spPr>
          <a:xfrm>
            <a:off x="1047529" y="1040342"/>
            <a:ext cx="192201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grpSp>
        <p:nvGrpSpPr>
          <p:cNvPr id="50" name="Группа 49"/>
          <p:cNvGrpSpPr/>
          <p:nvPr/>
        </p:nvGrpSpPr>
        <p:grpSpPr>
          <a:xfrm>
            <a:off x="4720461" y="822448"/>
            <a:ext cx="648072" cy="648072"/>
            <a:chOff x="1783342" y="2808694"/>
            <a:chExt cx="648072" cy="648072"/>
          </a:xfrm>
          <a:solidFill>
            <a:schemeClr val="bg1">
              <a:lumMod val="75000"/>
            </a:schemeClr>
          </a:solidFill>
        </p:grpSpPr>
        <p:sp>
          <p:nvSpPr>
            <p:cNvPr id="51" name="Прямоугольник 50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6547937" y="822448"/>
            <a:ext cx="216024" cy="648072"/>
            <a:chOff x="390408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390408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390408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390408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6832163" y="822448"/>
            <a:ext cx="216024" cy="648072"/>
            <a:chOff x="426975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65" name="Прямоугольник 64"/>
            <p:cNvSpPr/>
            <p:nvPr/>
          </p:nvSpPr>
          <p:spPr>
            <a:xfrm>
              <a:off x="426975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426975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426975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7109859" y="822448"/>
            <a:ext cx="216024" cy="648072"/>
            <a:chOff x="462979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69" name="Прямоугольник 68"/>
            <p:cNvSpPr/>
            <p:nvPr/>
          </p:nvSpPr>
          <p:spPr>
            <a:xfrm>
              <a:off x="462979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462979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462979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5764054" y="771550"/>
            <a:ext cx="648072" cy="216024"/>
            <a:chOff x="5724128" y="2693033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73" name="Прямоугольник 72"/>
            <p:cNvSpPr/>
            <p:nvPr/>
          </p:nvSpPr>
          <p:spPr>
            <a:xfrm>
              <a:off x="5724128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5940152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6156176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5764054" y="1045888"/>
            <a:ext cx="648072" cy="216024"/>
            <a:chOff x="5724128" y="3024718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77" name="Прямоугольник 76"/>
            <p:cNvSpPr/>
            <p:nvPr/>
          </p:nvSpPr>
          <p:spPr>
            <a:xfrm>
              <a:off x="5724128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594015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615617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5764054" y="1325290"/>
            <a:ext cx="648072" cy="216024"/>
            <a:chOff x="5724128" y="3348754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81" name="Прямоугольник 80"/>
            <p:cNvSpPr/>
            <p:nvPr/>
          </p:nvSpPr>
          <p:spPr>
            <a:xfrm>
              <a:off x="5724128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5940152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6156176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7423069" y="822448"/>
            <a:ext cx="648072" cy="648072"/>
            <a:chOff x="7020272" y="2260985"/>
            <a:chExt cx="648072" cy="648072"/>
          </a:xfrm>
        </p:grpSpPr>
        <p:sp>
          <p:nvSpPr>
            <p:cNvPr id="85" name="Прямоугольник 84"/>
            <p:cNvSpPr/>
            <p:nvPr/>
          </p:nvSpPr>
          <p:spPr>
            <a:xfrm>
              <a:off x="7020272" y="226098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7236296" y="2477009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7452320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8" name="Группа 87"/>
          <p:cNvGrpSpPr/>
          <p:nvPr/>
        </p:nvGrpSpPr>
        <p:grpSpPr>
          <a:xfrm>
            <a:off x="8151942" y="820578"/>
            <a:ext cx="648072" cy="648072"/>
            <a:chOff x="7020272" y="3449117"/>
            <a:chExt cx="648072" cy="648072"/>
          </a:xfrm>
          <a:solidFill>
            <a:schemeClr val="bg1">
              <a:lumMod val="95000"/>
            </a:schemeClr>
          </a:solidFill>
        </p:grpSpPr>
        <p:sp>
          <p:nvSpPr>
            <p:cNvPr id="89" name="Прямоугольник 88"/>
            <p:cNvSpPr/>
            <p:nvPr/>
          </p:nvSpPr>
          <p:spPr>
            <a:xfrm>
              <a:off x="7452320" y="3449117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7236296" y="3665141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Прямоугольник 90"/>
            <p:cNvSpPr/>
            <p:nvPr/>
          </p:nvSpPr>
          <p:spPr>
            <a:xfrm>
              <a:off x="7020272" y="3881165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" name="Стрелка вправо 91"/>
          <p:cNvSpPr/>
          <p:nvPr/>
        </p:nvSpPr>
        <p:spPr>
          <a:xfrm>
            <a:off x="5460745" y="1038472"/>
            <a:ext cx="192201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grpSp>
        <p:nvGrpSpPr>
          <p:cNvPr id="93" name="Группа 92"/>
          <p:cNvGrpSpPr/>
          <p:nvPr/>
        </p:nvGrpSpPr>
        <p:grpSpPr>
          <a:xfrm>
            <a:off x="307245" y="1832430"/>
            <a:ext cx="648072" cy="648072"/>
            <a:chOff x="1783342" y="2808694"/>
            <a:chExt cx="648072" cy="648072"/>
          </a:xfrm>
          <a:solidFill>
            <a:schemeClr val="bg1">
              <a:lumMod val="75000"/>
            </a:schemeClr>
          </a:solidFill>
        </p:grpSpPr>
        <p:sp>
          <p:nvSpPr>
            <p:cNvPr id="94" name="Прямоугольник 93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Прямоугольник 94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Прямоугольник 99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Прямоугольник 100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3" name="Группа 102"/>
          <p:cNvGrpSpPr/>
          <p:nvPr/>
        </p:nvGrpSpPr>
        <p:grpSpPr>
          <a:xfrm>
            <a:off x="2134721" y="1832430"/>
            <a:ext cx="216024" cy="648072"/>
            <a:chOff x="390408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104" name="Прямоугольник 103"/>
            <p:cNvSpPr/>
            <p:nvPr/>
          </p:nvSpPr>
          <p:spPr>
            <a:xfrm>
              <a:off x="390408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390408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Прямоугольник 105"/>
            <p:cNvSpPr/>
            <p:nvPr/>
          </p:nvSpPr>
          <p:spPr>
            <a:xfrm>
              <a:off x="390408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7" name="Группа 106"/>
          <p:cNvGrpSpPr/>
          <p:nvPr/>
        </p:nvGrpSpPr>
        <p:grpSpPr>
          <a:xfrm>
            <a:off x="2418947" y="1832430"/>
            <a:ext cx="216024" cy="648072"/>
            <a:chOff x="426975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108" name="Прямоугольник 107"/>
            <p:cNvSpPr/>
            <p:nvPr/>
          </p:nvSpPr>
          <p:spPr>
            <a:xfrm>
              <a:off x="426975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426975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426975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1" name="Группа 110"/>
          <p:cNvGrpSpPr/>
          <p:nvPr/>
        </p:nvGrpSpPr>
        <p:grpSpPr>
          <a:xfrm>
            <a:off x="2696643" y="1832430"/>
            <a:ext cx="216024" cy="648072"/>
            <a:chOff x="462979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112" name="Прямоугольник 111"/>
            <p:cNvSpPr/>
            <p:nvPr/>
          </p:nvSpPr>
          <p:spPr>
            <a:xfrm>
              <a:off x="462979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Прямоугольник 112"/>
            <p:cNvSpPr/>
            <p:nvPr/>
          </p:nvSpPr>
          <p:spPr>
            <a:xfrm>
              <a:off x="462979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462979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1350838" y="1781532"/>
            <a:ext cx="648072" cy="216024"/>
            <a:chOff x="5724128" y="2693033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116" name="Прямоугольник 115"/>
            <p:cNvSpPr/>
            <p:nvPr/>
          </p:nvSpPr>
          <p:spPr>
            <a:xfrm>
              <a:off x="5724128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Прямоугольник 116"/>
            <p:cNvSpPr/>
            <p:nvPr/>
          </p:nvSpPr>
          <p:spPr>
            <a:xfrm>
              <a:off x="5940152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Прямоугольник 117"/>
            <p:cNvSpPr/>
            <p:nvPr/>
          </p:nvSpPr>
          <p:spPr>
            <a:xfrm>
              <a:off x="6156176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9" name="Группа 118"/>
          <p:cNvGrpSpPr/>
          <p:nvPr/>
        </p:nvGrpSpPr>
        <p:grpSpPr>
          <a:xfrm>
            <a:off x="1350838" y="2055870"/>
            <a:ext cx="648072" cy="216024"/>
            <a:chOff x="5724128" y="3024718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120" name="Прямоугольник 119"/>
            <p:cNvSpPr/>
            <p:nvPr/>
          </p:nvSpPr>
          <p:spPr>
            <a:xfrm>
              <a:off x="5724128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594015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615617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1350838" y="2335272"/>
            <a:ext cx="648072" cy="216024"/>
            <a:chOff x="5724128" y="3348754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124" name="Прямоугольник 123"/>
            <p:cNvSpPr/>
            <p:nvPr/>
          </p:nvSpPr>
          <p:spPr>
            <a:xfrm>
              <a:off x="5724128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5940152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6156176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7" name="Группа 126"/>
          <p:cNvGrpSpPr/>
          <p:nvPr/>
        </p:nvGrpSpPr>
        <p:grpSpPr>
          <a:xfrm>
            <a:off x="3009853" y="1832430"/>
            <a:ext cx="648072" cy="648072"/>
            <a:chOff x="7020272" y="2260985"/>
            <a:chExt cx="648072" cy="648072"/>
          </a:xfrm>
        </p:grpSpPr>
        <p:sp>
          <p:nvSpPr>
            <p:cNvPr id="128" name="Прямоугольник 127"/>
            <p:cNvSpPr/>
            <p:nvPr/>
          </p:nvSpPr>
          <p:spPr>
            <a:xfrm>
              <a:off x="7020272" y="226098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Прямоугольник 128"/>
            <p:cNvSpPr/>
            <p:nvPr/>
          </p:nvSpPr>
          <p:spPr>
            <a:xfrm>
              <a:off x="7236296" y="2477009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Прямоугольник 129"/>
            <p:cNvSpPr/>
            <p:nvPr/>
          </p:nvSpPr>
          <p:spPr>
            <a:xfrm>
              <a:off x="7452320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1" name="Группа 130"/>
          <p:cNvGrpSpPr/>
          <p:nvPr/>
        </p:nvGrpSpPr>
        <p:grpSpPr>
          <a:xfrm>
            <a:off x="3738726" y="1830560"/>
            <a:ext cx="648072" cy="648072"/>
            <a:chOff x="7020272" y="3449117"/>
            <a:chExt cx="648072" cy="648072"/>
          </a:xfrm>
          <a:solidFill>
            <a:schemeClr val="bg1">
              <a:lumMod val="95000"/>
            </a:schemeClr>
          </a:solidFill>
        </p:grpSpPr>
        <p:sp>
          <p:nvSpPr>
            <p:cNvPr id="132" name="Прямоугольник 131"/>
            <p:cNvSpPr/>
            <p:nvPr/>
          </p:nvSpPr>
          <p:spPr>
            <a:xfrm>
              <a:off x="7452320" y="3449117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Прямоугольник 132"/>
            <p:cNvSpPr/>
            <p:nvPr/>
          </p:nvSpPr>
          <p:spPr>
            <a:xfrm>
              <a:off x="7236296" y="3665141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7020272" y="3881165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5" name="Стрелка вправо 134"/>
          <p:cNvSpPr/>
          <p:nvPr/>
        </p:nvSpPr>
        <p:spPr>
          <a:xfrm>
            <a:off x="1047529" y="2048454"/>
            <a:ext cx="192201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grpSp>
        <p:nvGrpSpPr>
          <p:cNvPr id="136" name="Группа 135"/>
          <p:cNvGrpSpPr/>
          <p:nvPr/>
        </p:nvGrpSpPr>
        <p:grpSpPr>
          <a:xfrm>
            <a:off x="4720461" y="1830560"/>
            <a:ext cx="648072" cy="648072"/>
            <a:chOff x="1783342" y="2808694"/>
            <a:chExt cx="648072" cy="648072"/>
          </a:xfrm>
          <a:solidFill>
            <a:schemeClr val="bg1">
              <a:lumMod val="75000"/>
            </a:schemeClr>
          </a:solidFill>
        </p:grpSpPr>
        <p:sp>
          <p:nvSpPr>
            <p:cNvPr id="137" name="Прямоугольник 136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Прямоугольник 140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6547937" y="1830560"/>
            <a:ext cx="216024" cy="648072"/>
            <a:chOff x="390408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147" name="Прямоугольник 146"/>
            <p:cNvSpPr/>
            <p:nvPr/>
          </p:nvSpPr>
          <p:spPr>
            <a:xfrm>
              <a:off x="390408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390408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390408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0" name="Группа 149"/>
          <p:cNvGrpSpPr/>
          <p:nvPr/>
        </p:nvGrpSpPr>
        <p:grpSpPr>
          <a:xfrm>
            <a:off x="6832163" y="1830560"/>
            <a:ext cx="216024" cy="648072"/>
            <a:chOff x="426975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151" name="Прямоугольник 150"/>
            <p:cNvSpPr/>
            <p:nvPr/>
          </p:nvSpPr>
          <p:spPr>
            <a:xfrm>
              <a:off x="426975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426975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426975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Группа 153"/>
          <p:cNvGrpSpPr/>
          <p:nvPr/>
        </p:nvGrpSpPr>
        <p:grpSpPr>
          <a:xfrm>
            <a:off x="7109859" y="1830560"/>
            <a:ext cx="216024" cy="648072"/>
            <a:chOff x="462979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155" name="Прямоугольник 154"/>
            <p:cNvSpPr/>
            <p:nvPr/>
          </p:nvSpPr>
          <p:spPr>
            <a:xfrm>
              <a:off x="462979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462979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Прямоугольник 156"/>
            <p:cNvSpPr/>
            <p:nvPr/>
          </p:nvSpPr>
          <p:spPr>
            <a:xfrm>
              <a:off x="462979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8" name="Группа 157"/>
          <p:cNvGrpSpPr/>
          <p:nvPr/>
        </p:nvGrpSpPr>
        <p:grpSpPr>
          <a:xfrm>
            <a:off x="5764054" y="1779662"/>
            <a:ext cx="648072" cy="216024"/>
            <a:chOff x="5724128" y="2693033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159" name="Прямоугольник 158"/>
            <p:cNvSpPr/>
            <p:nvPr/>
          </p:nvSpPr>
          <p:spPr>
            <a:xfrm>
              <a:off x="5724128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5940152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6156176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2" name="Группа 161"/>
          <p:cNvGrpSpPr/>
          <p:nvPr/>
        </p:nvGrpSpPr>
        <p:grpSpPr>
          <a:xfrm>
            <a:off x="5764054" y="2054000"/>
            <a:ext cx="648072" cy="216024"/>
            <a:chOff x="5724128" y="3024718"/>
            <a:chExt cx="648072" cy="216024"/>
          </a:xfrm>
        </p:grpSpPr>
        <p:sp>
          <p:nvSpPr>
            <p:cNvPr id="163" name="Прямоугольник 162"/>
            <p:cNvSpPr/>
            <p:nvPr/>
          </p:nvSpPr>
          <p:spPr>
            <a:xfrm>
              <a:off x="5724128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Прямоугольник 163"/>
            <p:cNvSpPr/>
            <p:nvPr/>
          </p:nvSpPr>
          <p:spPr>
            <a:xfrm>
              <a:off x="5940152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615617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6" name="Группа 165"/>
          <p:cNvGrpSpPr/>
          <p:nvPr/>
        </p:nvGrpSpPr>
        <p:grpSpPr>
          <a:xfrm>
            <a:off x="5764054" y="2333402"/>
            <a:ext cx="648072" cy="216024"/>
            <a:chOff x="5724128" y="3348754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167" name="Прямоугольник 166"/>
            <p:cNvSpPr/>
            <p:nvPr/>
          </p:nvSpPr>
          <p:spPr>
            <a:xfrm>
              <a:off x="5724128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Прямоугольник 167"/>
            <p:cNvSpPr/>
            <p:nvPr/>
          </p:nvSpPr>
          <p:spPr>
            <a:xfrm>
              <a:off x="5940152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Прямоугольник 168"/>
            <p:cNvSpPr/>
            <p:nvPr/>
          </p:nvSpPr>
          <p:spPr>
            <a:xfrm>
              <a:off x="6156176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0" name="Группа 169"/>
          <p:cNvGrpSpPr/>
          <p:nvPr/>
        </p:nvGrpSpPr>
        <p:grpSpPr>
          <a:xfrm>
            <a:off x="7423069" y="1830560"/>
            <a:ext cx="648072" cy="648072"/>
            <a:chOff x="7020272" y="2260985"/>
            <a:chExt cx="648072" cy="648072"/>
          </a:xfrm>
        </p:grpSpPr>
        <p:sp>
          <p:nvSpPr>
            <p:cNvPr id="171" name="Прямоугольник 170"/>
            <p:cNvSpPr/>
            <p:nvPr/>
          </p:nvSpPr>
          <p:spPr>
            <a:xfrm>
              <a:off x="7020272" y="226098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Прямоугольник 171"/>
            <p:cNvSpPr/>
            <p:nvPr/>
          </p:nvSpPr>
          <p:spPr>
            <a:xfrm>
              <a:off x="7236296" y="2477009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Прямоугольник 172"/>
            <p:cNvSpPr/>
            <p:nvPr/>
          </p:nvSpPr>
          <p:spPr>
            <a:xfrm>
              <a:off x="7452320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4" name="Группа 173"/>
          <p:cNvGrpSpPr/>
          <p:nvPr/>
        </p:nvGrpSpPr>
        <p:grpSpPr>
          <a:xfrm>
            <a:off x="8151942" y="1828690"/>
            <a:ext cx="648072" cy="648072"/>
            <a:chOff x="7020272" y="3449117"/>
            <a:chExt cx="648072" cy="648072"/>
          </a:xfrm>
          <a:solidFill>
            <a:schemeClr val="bg1">
              <a:lumMod val="95000"/>
            </a:schemeClr>
          </a:solidFill>
        </p:grpSpPr>
        <p:sp>
          <p:nvSpPr>
            <p:cNvPr id="175" name="Прямоугольник 174"/>
            <p:cNvSpPr/>
            <p:nvPr/>
          </p:nvSpPr>
          <p:spPr>
            <a:xfrm>
              <a:off x="7452320" y="3449117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Прямоугольник 175"/>
            <p:cNvSpPr/>
            <p:nvPr/>
          </p:nvSpPr>
          <p:spPr>
            <a:xfrm>
              <a:off x="7236296" y="3665141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Прямоугольник 176"/>
            <p:cNvSpPr/>
            <p:nvPr/>
          </p:nvSpPr>
          <p:spPr>
            <a:xfrm>
              <a:off x="7020272" y="3881165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8" name="Стрелка вправо 177"/>
          <p:cNvSpPr/>
          <p:nvPr/>
        </p:nvSpPr>
        <p:spPr>
          <a:xfrm>
            <a:off x="5460745" y="2046584"/>
            <a:ext cx="192201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grpSp>
        <p:nvGrpSpPr>
          <p:cNvPr id="179" name="Группа 178"/>
          <p:cNvGrpSpPr/>
          <p:nvPr/>
        </p:nvGrpSpPr>
        <p:grpSpPr>
          <a:xfrm>
            <a:off x="307245" y="2778808"/>
            <a:ext cx="648072" cy="648072"/>
            <a:chOff x="1783342" y="2808694"/>
            <a:chExt cx="648072" cy="648072"/>
          </a:xfrm>
          <a:solidFill>
            <a:schemeClr val="bg1">
              <a:lumMod val="75000"/>
            </a:schemeClr>
          </a:solidFill>
        </p:grpSpPr>
        <p:sp>
          <p:nvSpPr>
            <p:cNvPr id="180" name="Прямоугольник 179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Прямоугольник 180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Прямоугольник 181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Прямоугольник 182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Прямоугольник 183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Прямоугольник 184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Прямоугольник 185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Прямоугольник 186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Прямоугольник 187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2134721" y="2778808"/>
            <a:ext cx="216024" cy="648072"/>
            <a:chOff x="3904086" y="2808694"/>
            <a:chExt cx="216024" cy="648072"/>
          </a:xfrm>
        </p:grpSpPr>
        <p:sp>
          <p:nvSpPr>
            <p:cNvPr id="190" name="Прямоугольник 189"/>
            <p:cNvSpPr/>
            <p:nvPr/>
          </p:nvSpPr>
          <p:spPr>
            <a:xfrm>
              <a:off x="3904086" y="280869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390408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2" name="Прямоугольник 191"/>
            <p:cNvSpPr/>
            <p:nvPr/>
          </p:nvSpPr>
          <p:spPr>
            <a:xfrm>
              <a:off x="3904086" y="3240742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" name="Группа 192"/>
          <p:cNvGrpSpPr/>
          <p:nvPr/>
        </p:nvGrpSpPr>
        <p:grpSpPr>
          <a:xfrm>
            <a:off x="2418947" y="2778808"/>
            <a:ext cx="216024" cy="648072"/>
            <a:chOff x="426975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194" name="Прямоугольник 193"/>
            <p:cNvSpPr/>
            <p:nvPr/>
          </p:nvSpPr>
          <p:spPr>
            <a:xfrm>
              <a:off x="426975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Прямоугольник 194"/>
            <p:cNvSpPr/>
            <p:nvPr/>
          </p:nvSpPr>
          <p:spPr>
            <a:xfrm>
              <a:off x="426975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Прямоугольник 195"/>
            <p:cNvSpPr/>
            <p:nvPr/>
          </p:nvSpPr>
          <p:spPr>
            <a:xfrm>
              <a:off x="426975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7" name="Группа 196"/>
          <p:cNvGrpSpPr/>
          <p:nvPr/>
        </p:nvGrpSpPr>
        <p:grpSpPr>
          <a:xfrm>
            <a:off x="2696643" y="2778808"/>
            <a:ext cx="216024" cy="648072"/>
            <a:chOff x="462979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198" name="Прямоугольник 197"/>
            <p:cNvSpPr/>
            <p:nvPr/>
          </p:nvSpPr>
          <p:spPr>
            <a:xfrm>
              <a:off x="462979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Прямоугольник 198"/>
            <p:cNvSpPr/>
            <p:nvPr/>
          </p:nvSpPr>
          <p:spPr>
            <a:xfrm>
              <a:off x="462979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Прямоугольник 199"/>
            <p:cNvSpPr/>
            <p:nvPr/>
          </p:nvSpPr>
          <p:spPr>
            <a:xfrm>
              <a:off x="462979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1" name="Группа 200"/>
          <p:cNvGrpSpPr/>
          <p:nvPr/>
        </p:nvGrpSpPr>
        <p:grpSpPr>
          <a:xfrm>
            <a:off x="1350838" y="2727910"/>
            <a:ext cx="648072" cy="216024"/>
            <a:chOff x="5724128" y="2693033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202" name="Прямоугольник 201"/>
            <p:cNvSpPr/>
            <p:nvPr/>
          </p:nvSpPr>
          <p:spPr>
            <a:xfrm>
              <a:off x="5724128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Прямоугольник 202"/>
            <p:cNvSpPr/>
            <p:nvPr/>
          </p:nvSpPr>
          <p:spPr>
            <a:xfrm>
              <a:off x="5940152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Прямоугольник 203"/>
            <p:cNvSpPr/>
            <p:nvPr/>
          </p:nvSpPr>
          <p:spPr>
            <a:xfrm>
              <a:off x="6156176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5" name="Группа 204"/>
          <p:cNvGrpSpPr/>
          <p:nvPr/>
        </p:nvGrpSpPr>
        <p:grpSpPr>
          <a:xfrm>
            <a:off x="1350838" y="3002248"/>
            <a:ext cx="648072" cy="216024"/>
            <a:chOff x="5724128" y="3024718"/>
            <a:chExt cx="648072" cy="216024"/>
          </a:xfrm>
        </p:grpSpPr>
        <p:sp>
          <p:nvSpPr>
            <p:cNvPr id="206" name="Прямоугольник 205"/>
            <p:cNvSpPr/>
            <p:nvPr/>
          </p:nvSpPr>
          <p:spPr>
            <a:xfrm>
              <a:off x="5724128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Прямоугольник 206"/>
            <p:cNvSpPr/>
            <p:nvPr/>
          </p:nvSpPr>
          <p:spPr>
            <a:xfrm>
              <a:off x="5940152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Прямоугольник 207"/>
            <p:cNvSpPr/>
            <p:nvPr/>
          </p:nvSpPr>
          <p:spPr>
            <a:xfrm>
              <a:off x="615617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9" name="Группа 208"/>
          <p:cNvGrpSpPr/>
          <p:nvPr/>
        </p:nvGrpSpPr>
        <p:grpSpPr>
          <a:xfrm>
            <a:off x="1350838" y="3281650"/>
            <a:ext cx="648072" cy="216024"/>
            <a:chOff x="5724128" y="3348754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210" name="Прямоугольник 209"/>
            <p:cNvSpPr/>
            <p:nvPr/>
          </p:nvSpPr>
          <p:spPr>
            <a:xfrm>
              <a:off x="5724128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Прямоугольник 210"/>
            <p:cNvSpPr/>
            <p:nvPr/>
          </p:nvSpPr>
          <p:spPr>
            <a:xfrm>
              <a:off x="5940152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Прямоугольник 211"/>
            <p:cNvSpPr/>
            <p:nvPr/>
          </p:nvSpPr>
          <p:spPr>
            <a:xfrm>
              <a:off x="6156176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3" name="Группа 212"/>
          <p:cNvGrpSpPr/>
          <p:nvPr/>
        </p:nvGrpSpPr>
        <p:grpSpPr>
          <a:xfrm>
            <a:off x="3009853" y="2778808"/>
            <a:ext cx="648072" cy="648072"/>
            <a:chOff x="7020272" y="2260985"/>
            <a:chExt cx="648072" cy="648072"/>
          </a:xfrm>
        </p:grpSpPr>
        <p:sp>
          <p:nvSpPr>
            <p:cNvPr id="214" name="Прямоугольник 213"/>
            <p:cNvSpPr/>
            <p:nvPr/>
          </p:nvSpPr>
          <p:spPr>
            <a:xfrm>
              <a:off x="7020272" y="226098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7236296" y="2477009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Прямоугольник 215"/>
            <p:cNvSpPr/>
            <p:nvPr/>
          </p:nvSpPr>
          <p:spPr>
            <a:xfrm>
              <a:off x="7452320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7" name="Группа 216"/>
          <p:cNvGrpSpPr/>
          <p:nvPr/>
        </p:nvGrpSpPr>
        <p:grpSpPr>
          <a:xfrm>
            <a:off x="3738726" y="2776938"/>
            <a:ext cx="648072" cy="648072"/>
            <a:chOff x="7020272" y="3449117"/>
            <a:chExt cx="648072" cy="648072"/>
          </a:xfrm>
          <a:solidFill>
            <a:schemeClr val="bg1">
              <a:lumMod val="95000"/>
            </a:schemeClr>
          </a:solidFill>
        </p:grpSpPr>
        <p:sp>
          <p:nvSpPr>
            <p:cNvPr id="218" name="Прямоугольник 217"/>
            <p:cNvSpPr/>
            <p:nvPr/>
          </p:nvSpPr>
          <p:spPr>
            <a:xfrm>
              <a:off x="7452320" y="3449117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Прямоугольник 218"/>
            <p:cNvSpPr/>
            <p:nvPr/>
          </p:nvSpPr>
          <p:spPr>
            <a:xfrm>
              <a:off x="7236296" y="3665141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Прямоугольник 219"/>
            <p:cNvSpPr/>
            <p:nvPr/>
          </p:nvSpPr>
          <p:spPr>
            <a:xfrm>
              <a:off x="7020272" y="3881165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1" name="Стрелка вправо 220"/>
          <p:cNvSpPr/>
          <p:nvPr/>
        </p:nvSpPr>
        <p:spPr>
          <a:xfrm>
            <a:off x="1047529" y="2994832"/>
            <a:ext cx="192201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grpSp>
        <p:nvGrpSpPr>
          <p:cNvPr id="222" name="Группа 221"/>
          <p:cNvGrpSpPr/>
          <p:nvPr/>
        </p:nvGrpSpPr>
        <p:grpSpPr>
          <a:xfrm>
            <a:off x="4720461" y="2776938"/>
            <a:ext cx="648072" cy="648072"/>
            <a:chOff x="1783342" y="2808694"/>
            <a:chExt cx="648072" cy="648072"/>
          </a:xfrm>
          <a:solidFill>
            <a:schemeClr val="bg1">
              <a:lumMod val="75000"/>
            </a:schemeClr>
          </a:solidFill>
        </p:grpSpPr>
        <p:sp>
          <p:nvSpPr>
            <p:cNvPr id="223" name="Прямоугольник 222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Прямоугольник 223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Прямоугольник 224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Прямоугольник 225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Прямоугольник 226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Прямоугольник 227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Прямоугольник 228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Прямоугольник 229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Прямоугольник 230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2" name="Группа 231"/>
          <p:cNvGrpSpPr/>
          <p:nvPr/>
        </p:nvGrpSpPr>
        <p:grpSpPr>
          <a:xfrm>
            <a:off x="6547937" y="2776938"/>
            <a:ext cx="216024" cy="648072"/>
            <a:chOff x="3904086" y="2808694"/>
            <a:chExt cx="216024" cy="648072"/>
          </a:xfrm>
        </p:grpSpPr>
        <p:sp>
          <p:nvSpPr>
            <p:cNvPr id="233" name="Прямоугольник 232"/>
            <p:cNvSpPr/>
            <p:nvPr/>
          </p:nvSpPr>
          <p:spPr>
            <a:xfrm>
              <a:off x="3904086" y="280869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Прямоугольник 233"/>
            <p:cNvSpPr/>
            <p:nvPr/>
          </p:nvSpPr>
          <p:spPr>
            <a:xfrm>
              <a:off x="390408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Прямоугольник 234"/>
            <p:cNvSpPr/>
            <p:nvPr/>
          </p:nvSpPr>
          <p:spPr>
            <a:xfrm>
              <a:off x="3904086" y="3240742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6" name="Группа 235"/>
          <p:cNvGrpSpPr/>
          <p:nvPr/>
        </p:nvGrpSpPr>
        <p:grpSpPr>
          <a:xfrm>
            <a:off x="6832163" y="2776938"/>
            <a:ext cx="216024" cy="648072"/>
            <a:chOff x="4269756" y="2808694"/>
            <a:chExt cx="216024" cy="648072"/>
          </a:xfrm>
          <a:solidFill>
            <a:schemeClr val="bg1">
              <a:lumMod val="95000"/>
            </a:schemeClr>
          </a:solidFill>
        </p:grpSpPr>
        <p:sp>
          <p:nvSpPr>
            <p:cNvPr id="237" name="Прямоугольник 236"/>
            <p:cNvSpPr/>
            <p:nvPr/>
          </p:nvSpPr>
          <p:spPr>
            <a:xfrm>
              <a:off x="426975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426975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426975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0" name="Группа 239"/>
          <p:cNvGrpSpPr/>
          <p:nvPr/>
        </p:nvGrpSpPr>
        <p:grpSpPr>
          <a:xfrm>
            <a:off x="7109859" y="2776938"/>
            <a:ext cx="216024" cy="648072"/>
            <a:chOff x="4629796" y="2808694"/>
            <a:chExt cx="216024" cy="648072"/>
          </a:xfrm>
        </p:grpSpPr>
        <p:sp>
          <p:nvSpPr>
            <p:cNvPr id="241" name="Прямоугольник 240"/>
            <p:cNvSpPr/>
            <p:nvPr/>
          </p:nvSpPr>
          <p:spPr>
            <a:xfrm>
              <a:off x="4629796" y="280869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Прямоугольник 241"/>
            <p:cNvSpPr/>
            <p:nvPr/>
          </p:nvSpPr>
          <p:spPr>
            <a:xfrm>
              <a:off x="462979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Прямоугольник 242"/>
            <p:cNvSpPr/>
            <p:nvPr/>
          </p:nvSpPr>
          <p:spPr>
            <a:xfrm>
              <a:off x="4629796" y="3240742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4" name="Группа 243"/>
          <p:cNvGrpSpPr/>
          <p:nvPr/>
        </p:nvGrpSpPr>
        <p:grpSpPr>
          <a:xfrm>
            <a:off x="5764054" y="2726040"/>
            <a:ext cx="648072" cy="216024"/>
            <a:chOff x="5724128" y="2693033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245" name="Прямоугольник 244"/>
            <p:cNvSpPr/>
            <p:nvPr/>
          </p:nvSpPr>
          <p:spPr>
            <a:xfrm>
              <a:off x="5724128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Прямоугольник 245"/>
            <p:cNvSpPr/>
            <p:nvPr/>
          </p:nvSpPr>
          <p:spPr>
            <a:xfrm>
              <a:off x="5940152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Прямоугольник 246"/>
            <p:cNvSpPr/>
            <p:nvPr/>
          </p:nvSpPr>
          <p:spPr>
            <a:xfrm>
              <a:off x="6156176" y="2693033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8" name="Группа 247"/>
          <p:cNvGrpSpPr/>
          <p:nvPr/>
        </p:nvGrpSpPr>
        <p:grpSpPr>
          <a:xfrm>
            <a:off x="5764054" y="3000378"/>
            <a:ext cx="648072" cy="216024"/>
            <a:chOff x="5724128" y="3024718"/>
            <a:chExt cx="648072" cy="216024"/>
          </a:xfrm>
        </p:grpSpPr>
        <p:sp>
          <p:nvSpPr>
            <p:cNvPr id="249" name="Прямоугольник 248"/>
            <p:cNvSpPr/>
            <p:nvPr/>
          </p:nvSpPr>
          <p:spPr>
            <a:xfrm>
              <a:off x="5724128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Прямоугольник 249"/>
            <p:cNvSpPr/>
            <p:nvPr/>
          </p:nvSpPr>
          <p:spPr>
            <a:xfrm>
              <a:off x="5940152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615617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2" name="Группа 251"/>
          <p:cNvGrpSpPr/>
          <p:nvPr/>
        </p:nvGrpSpPr>
        <p:grpSpPr>
          <a:xfrm>
            <a:off x="5764054" y="3279780"/>
            <a:ext cx="648072" cy="216024"/>
            <a:chOff x="5724128" y="3348754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253" name="Прямоугольник 252"/>
            <p:cNvSpPr/>
            <p:nvPr/>
          </p:nvSpPr>
          <p:spPr>
            <a:xfrm>
              <a:off x="5724128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Прямоугольник 253"/>
            <p:cNvSpPr/>
            <p:nvPr/>
          </p:nvSpPr>
          <p:spPr>
            <a:xfrm>
              <a:off x="5940152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Прямоугольник 254"/>
            <p:cNvSpPr/>
            <p:nvPr/>
          </p:nvSpPr>
          <p:spPr>
            <a:xfrm>
              <a:off x="6156176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6" name="Группа 255"/>
          <p:cNvGrpSpPr/>
          <p:nvPr/>
        </p:nvGrpSpPr>
        <p:grpSpPr>
          <a:xfrm>
            <a:off x="7423069" y="2776938"/>
            <a:ext cx="648072" cy="648072"/>
            <a:chOff x="7020272" y="2260985"/>
            <a:chExt cx="648072" cy="648072"/>
          </a:xfrm>
        </p:grpSpPr>
        <p:sp>
          <p:nvSpPr>
            <p:cNvPr id="257" name="Прямоугольник 256"/>
            <p:cNvSpPr/>
            <p:nvPr/>
          </p:nvSpPr>
          <p:spPr>
            <a:xfrm>
              <a:off x="7020272" y="226098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" name="Прямоугольник 257"/>
            <p:cNvSpPr/>
            <p:nvPr/>
          </p:nvSpPr>
          <p:spPr>
            <a:xfrm>
              <a:off x="7236296" y="2477009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7452320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0" name="Группа 259"/>
          <p:cNvGrpSpPr/>
          <p:nvPr/>
        </p:nvGrpSpPr>
        <p:grpSpPr>
          <a:xfrm>
            <a:off x="8151942" y="2775068"/>
            <a:ext cx="648072" cy="648072"/>
            <a:chOff x="7020272" y="3449117"/>
            <a:chExt cx="648072" cy="648072"/>
          </a:xfrm>
        </p:grpSpPr>
        <p:sp>
          <p:nvSpPr>
            <p:cNvPr id="261" name="Прямоугольник 260"/>
            <p:cNvSpPr/>
            <p:nvPr/>
          </p:nvSpPr>
          <p:spPr>
            <a:xfrm>
              <a:off x="7452320" y="3449117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Прямоугольник 261"/>
            <p:cNvSpPr/>
            <p:nvPr/>
          </p:nvSpPr>
          <p:spPr>
            <a:xfrm>
              <a:off x="7236296" y="3665141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Прямоугольник 262"/>
            <p:cNvSpPr/>
            <p:nvPr/>
          </p:nvSpPr>
          <p:spPr>
            <a:xfrm>
              <a:off x="7020272" y="388116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4" name="Стрелка вправо 263"/>
          <p:cNvSpPr/>
          <p:nvPr/>
        </p:nvSpPr>
        <p:spPr>
          <a:xfrm>
            <a:off x="5460745" y="2992962"/>
            <a:ext cx="192201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grpSp>
        <p:nvGrpSpPr>
          <p:cNvPr id="265" name="Группа 264"/>
          <p:cNvGrpSpPr/>
          <p:nvPr/>
        </p:nvGrpSpPr>
        <p:grpSpPr>
          <a:xfrm>
            <a:off x="282342" y="3735366"/>
            <a:ext cx="648072" cy="648072"/>
            <a:chOff x="1783342" y="2808694"/>
            <a:chExt cx="648072" cy="648072"/>
          </a:xfrm>
          <a:solidFill>
            <a:schemeClr val="bg1">
              <a:lumMod val="75000"/>
            </a:schemeClr>
          </a:solidFill>
        </p:grpSpPr>
        <p:sp>
          <p:nvSpPr>
            <p:cNvPr id="266" name="Прямоугольник 265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" name="Прямоугольник 266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Прямоугольник 267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Прямоугольник 268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Прямоугольник 269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Прямоугольник 270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2" name="Прямоугольник 271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Прямоугольник 273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5" name="Группа 274"/>
          <p:cNvGrpSpPr/>
          <p:nvPr/>
        </p:nvGrpSpPr>
        <p:grpSpPr>
          <a:xfrm>
            <a:off x="2109818" y="3735366"/>
            <a:ext cx="216024" cy="648072"/>
            <a:chOff x="3904086" y="2808694"/>
            <a:chExt cx="216024" cy="648072"/>
          </a:xfrm>
        </p:grpSpPr>
        <p:sp>
          <p:nvSpPr>
            <p:cNvPr id="276" name="Прямоугольник 275"/>
            <p:cNvSpPr/>
            <p:nvPr/>
          </p:nvSpPr>
          <p:spPr>
            <a:xfrm>
              <a:off x="3904086" y="280869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390408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3904086" y="3240742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9" name="Группа 278"/>
          <p:cNvGrpSpPr/>
          <p:nvPr/>
        </p:nvGrpSpPr>
        <p:grpSpPr>
          <a:xfrm>
            <a:off x="2394044" y="3735366"/>
            <a:ext cx="216024" cy="648072"/>
            <a:chOff x="4269756" y="2808694"/>
            <a:chExt cx="216024" cy="648072"/>
          </a:xfrm>
        </p:grpSpPr>
        <p:sp>
          <p:nvSpPr>
            <p:cNvPr id="280" name="Прямоугольник 279"/>
            <p:cNvSpPr/>
            <p:nvPr/>
          </p:nvSpPr>
          <p:spPr>
            <a:xfrm>
              <a:off x="4269756" y="280869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1" name="Прямоугольник 280"/>
            <p:cNvSpPr/>
            <p:nvPr/>
          </p:nvSpPr>
          <p:spPr>
            <a:xfrm>
              <a:off x="426975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4269756" y="3240742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3" name="Группа 282"/>
          <p:cNvGrpSpPr/>
          <p:nvPr/>
        </p:nvGrpSpPr>
        <p:grpSpPr>
          <a:xfrm>
            <a:off x="2671740" y="3735366"/>
            <a:ext cx="216024" cy="648072"/>
            <a:chOff x="4629796" y="2808694"/>
            <a:chExt cx="216024" cy="648072"/>
          </a:xfrm>
        </p:grpSpPr>
        <p:sp>
          <p:nvSpPr>
            <p:cNvPr id="284" name="Прямоугольник 283"/>
            <p:cNvSpPr/>
            <p:nvPr/>
          </p:nvSpPr>
          <p:spPr>
            <a:xfrm>
              <a:off x="4629796" y="280869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462979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Прямоугольник 285"/>
            <p:cNvSpPr/>
            <p:nvPr/>
          </p:nvSpPr>
          <p:spPr>
            <a:xfrm>
              <a:off x="4629796" y="3240742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7" name="Группа 286"/>
          <p:cNvGrpSpPr/>
          <p:nvPr/>
        </p:nvGrpSpPr>
        <p:grpSpPr>
          <a:xfrm>
            <a:off x="1325935" y="3684468"/>
            <a:ext cx="648072" cy="216024"/>
            <a:chOff x="5724128" y="2693033"/>
            <a:chExt cx="648072" cy="216024"/>
          </a:xfrm>
        </p:grpSpPr>
        <p:sp>
          <p:nvSpPr>
            <p:cNvPr id="288" name="Прямоугольник 287"/>
            <p:cNvSpPr/>
            <p:nvPr/>
          </p:nvSpPr>
          <p:spPr>
            <a:xfrm>
              <a:off x="5724128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Прямоугольник 288"/>
            <p:cNvSpPr/>
            <p:nvPr/>
          </p:nvSpPr>
          <p:spPr>
            <a:xfrm>
              <a:off x="5940152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Прямоугольник 289"/>
            <p:cNvSpPr/>
            <p:nvPr/>
          </p:nvSpPr>
          <p:spPr>
            <a:xfrm>
              <a:off x="6156176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1" name="Группа 290"/>
          <p:cNvGrpSpPr/>
          <p:nvPr/>
        </p:nvGrpSpPr>
        <p:grpSpPr>
          <a:xfrm>
            <a:off x="1325935" y="3958806"/>
            <a:ext cx="648072" cy="216024"/>
            <a:chOff x="5724128" y="3024718"/>
            <a:chExt cx="648072" cy="216024"/>
          </a:xfrm>
        </p:grpSpPr>
        <p:sp>
          <p:nvSpPr>
            <p:cNvPr id="292" name="Прямоугольник 291"/>
            <p:cNvSpPr/>
            <p:nvPr/>
          </p:nvSpPr>
          <p:spPr>
            <a:xfrm>
              <a:off x="5724128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Прямоугольник 292"/>
            <p:cNvSpPr/>
            <p:nvPr/>
          </p:nvSpPr>
          <p:spPr>
            <a:xfrm>
              <a:off x="5940152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Прямоугольник 293"/>
            <p:cNvSpPr/>
            <p:nvPr/>
          </p:nvSpPr>
          <p:spPr>
            <a:xfrm>
              <a:off x="615617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5" name="Группа 294"/>
          <p:cNvGrpSpPr/>
          <p:nvPr/>
        </p:nvGrpSpPr>
        <p:grpSpPr>
          <a:xfrm>
            <a:off x="1325935" y="4238208"/>
            <a:ext cx="648072" cy="216024"/>
            <a:chOff x="5724128" y="3348754"/>
            <a:chExt cx="648072" cy="216024"/>
          </a:xfrm>
          <a:solidFill>
            <a:schemeClr val="bg1">
              <a:lumMod val="95000"/>
            </a:schemeClr>
          </a:solidFill>
        </p:grpSpPr>
        <p:sp>
          <p:nvSpPr>
            <p:cNvPr id="296" name="Прямоугольник 295"/>
            <p:cNvSpPr/>
            <p:nvPr/>
          </p:nvSpPr>
          <p:spPr>
            <a:xfrm>
              <a:off x="5724128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Прямоугольник 296"/>
            <p:cNvSpPr/>
            <p:nvPr/>
          </p:nvSpPr>
          <p:spPr>
            <a:xfrm>
              <a:off x="5940152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Прямоугольник 297"/>
            <p:cNvSpPr/>
            <p:nvPr/>
          </p:nvSpPr>
          <p:spPr>
            <a:xfrm>
              <a:off x="6156176" y="334875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9" name="Группа 298"/>
          <p:cNvGrpSpPr/>
          <p:nvPr/>
        </p:nvGrpSpPr>
        <p:grpSpPr>
          <a:xfrm>
            <a:off x="2984950" y="3735366"/>
            <a:ext cx="648072" cy="648072"/>
            <a:chOff x="7020272" y="2260985"/>
            <a:chExt cx="648072" cy="648072"/>
          </a:xfrm>
        </p:grpSpPr>
        <p:sp>
          <p:nvSpPr>
            <p:cNvPr id="300" name="Прямоугольник 299"/>
            <p:cNvSpPr/>
            <p:nvPr/>
          </p:nvSpPr>
          <p:spPr>
            <a:xfrm>
              <a:off x="7020272" y="226098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Прямоугольник 300"/>
            <p:cNvSpPr/>
            <p:nvPr/>
          </p:nvSpPr>
          <p:spPr>
            <a:xfrm>
              <a:off x="7236296" y="2477009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Прямоугольник 301"/>
            <p:cNvSpPr/>
            <p:nvPr/>
          </p:nvSpPr>
          <p:spPr>
            <a:xfrm>
              <a:off x="7452320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3" name="Группа 302"/>
          <p:cNvGrpSpPr/>
          <p:nvPr/>
        </p:nvGrpSpPr>
        <p:grpSpPr>
          <a:xfrm>
            <a:off x="3713823" y="3733496"/>
            <a:ext cx="648072" cy="648072"/>
            <a:chOff x="7020272" y="3449117"/>
            <a:chExt cx="648072" cy="648072"/>
          </a:xfrm>
        </p:grpSpPr>
        <p:sp>
          <p:nvSpPr>
            <p:cNvPr id="304" name="Прямоугольник 303"/>
            <p:cNvSpPr/>
            <p:nvPr/>
          </p:nvSpPr>
          <p:spPr>
            <a:xfrm>
              <a:off x="7452320" y="3449117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Прямоугольник 304"/>
            <p:cNvSpPr/>
            <p:nvPr/>
          </p:nvSpPr>
          <p:spPr>
            <a:xfrm>
              <a:off x="7236296" y="3665141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Прямоугольник 305"/>
            <p:cNvSpPr/>
            <p:nvPr/>
          </p:nvSpPr>
          <p:spPr>
            <a:xfrm>
              <a:off x="7020272" y="388116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7" name="Стрелка вправо 306"/>
          <p:cNvSpPr/>
          <p:nvPr/>
        </p:nvSpPr>
        <p:spPr>
          <a:xfrm>
            <a:off x="1022626" y="3951390"/>
            <a:ext cx="192201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grpSp>
        <p:nvGrpSpPr>
          <p:cNvPr id="308" name="Группа 307"/>
          <p:cNvGrpSpPr/>
          <p:nvPr/>
        </p:nvGrpSpPr>
        <p:grpSpPr>
          <a:xfrm>
            <a:off x="4695558" y="3733496"/>
            <a:ext cx="648072" cy="648072"/>
            <a:chOff x="1783342" y="2808694"/>
            <a:chExt cx="648072" cy="648072"/>
          </a:xfrm>
          <a:solidFill>
            <a:schemeClr val="bg1">
              <a:lumMod val="75000"/>
            </a:schemeClr>
          </a:solidFill>
        </p:grpSpPr>
        <p:sp>
          <p:nvSpPr>
            <p:cNvPr id="309" name="Прямоугольник 308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Прямоугольник 309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Прямоугольник 310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Прямоугольник 311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Прямоугольник 312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Прямоугольник 313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Прямоугольник 314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Прямоугольник 316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8" name="Группа 317"/>
          <p:cNvGrpSpPr/>
          <p:nvPr/>
        </p:nvGrpSpPr>
        <p:grpSpPr>
          <a:xfrm>
            <a:off x="6523034" y="3733496"/>
            <a:ext cx="216024" cy="648072"/>
            <a:chOff x="3904086" y="2808694"/>
            <a:chExt cx="216024" cy="648072"/>
          </a:xfrm>
        </p:grpSpPr>
        <p:sp>
          <p:nvSpPr>
            <p:cNvPr id="319" name="Прямоугольник 318"/>
            <p:cNvSpPr/>
            <p:nvPr/>
          </p:nvSpPr>
          <p:spPr>
            <a:xfrm>
              <a:off x="3904086" y="280869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Прямоугольник 319"/>
            <p:cNvSpPr/>
            <p:nvPr/>
          </p:nvSpPr>
          <p:spPr>
            <a:xfrm>
              <a:off x="390408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Прямоугольник 320"/>
            <p:cNvSpPr/>
            <p:nvPr/>
          </p:nvSpPr>
          <p:spPr>
            <a:xfrm>
              <a:off x="3904086" y="3240742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2" name="Группа 321"/>
          <p:cNvGrpSpPr/>
          <p:nvPr/>
        </p:nvGrpSpPr>
        <p:grpSpPr>
          <a:xfrm>
            <a:off x="6807260" y="3733496"/>
            <a:ext cx="216024" cy="648072"/>
            <a:chOff x="4269756" y="2808694"/>
            <a:chExt cx="216024" cy="648072"/>
          </a:xfrm>
        </p:grpSpPr>
        <p:sp>
          <p:nvSpPr>
            <p:cNvPr id="323" name="Прямоугольник 322"/>
            <p:cNvSpPr/>
            <p:nvPr/>
          </p:nvSpPr>
          <p:spPr>
            <a:xfrm>
              <a:off x="4269756" y="280869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Прямоугольник 323"/>
            <p:cNvSpPr/>
            <p:nvPr/>
          </p:nvSpPr>
          <p:spPr>
            <a:xfrm>
              <a:off x="426975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5" name="Прямоугольник 324"/>
            <p:cNvSpPr/>
            <p:nvPr/>
          </p:nvSpPr>
          <p:spPr>
            <a:xfrm>
              <a:off x="4269756" y="3240742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6" name="Группа 325"/>
          <p:cNvGrpSpPr/>
          <p:nvPr/>
        </p:nvGrpSpPr>
        <p:grpSpPr>
          <a:xfrm>
            <a:off x="7084956" y="3733496"/>
            <a:ext cx="216024" cy="648072"/>
            <a:chOff x="4629796" y="2808694"/>
            <a:chExt cx="216024" cy="648072"/>
          </a:xfrm>
        </p:grpSpPr>
        <p:sp>
          <p:nvSpPr>
            <p:cNvPr id="327" name="Прямоугольник 326"/>
            <p:cNvSpPr/>
            <p:nvPr/>
          </p:nvSpPr>
          <p:spPr>
            <a:xfrm>
              <a:off x="4629796" y="280869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Прямоугольник 327"/>
            <p:cNvSpPr/>
            <p:nvPr/>
          </p:nvSpPr>
          <p:spPr>
            <a:xfrm>
              <a:off x="462979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Прямоугольник 328"/>
            <p:cNvSpPr/>
            <p:nvPr/>
          </p:nvSpPr>
          <p:spPr>
            <a:xfrm>
              <a:off x="4629796" y="3240742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0" name="Группа 329"/>
          <p:cNvGrpSpPr/>
          <p:nvPr/>
        </p:nvGrpSpPr>
        <p:grpSpPr>
          <a:xfrm>
            <a:off x="5739151" y="3682598"/>
            <a:ext cx="648072" cy="216024"/>
            <a:chOff x="5724128" y="2693033"/>
            <a:chExt cx="648072" cy="216024"/>
          </a:xfrm>
        </p:grpSpPr>
        <p:sp>
          <p:nvSpPr>
            <p:cNvPr id="331" name="Прямоугольник 330"/>
            <p:cNvSpPr/>
            <p:nvPr/>
          </p:nvSpPr>
          <p:spPr>
            <a:xfrm>
              <a:off x="5724128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Прямоугольник 331"/>
            <p:cNvSpPr/>
            <p:nvPr/>
          </p:nvSpPr>
          <p:spPr>
            <a:xfrm>
              <a:off x="5940152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Прямоугольник 332"/>
            <p:cNvSpPr/>
            <p:nvPr/>
          </p:nvSpPr>
          <p:spPr>
            <a:xfrm>
              <a:off x="6156176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4" name="Группа 333"/>
          <p:cNvGrpSpPr/>
          <p:nvPr/>
        </p:nvGrpSpPr>
        <p:grpSpPr>
          <a:xfrm>
            <a:off x="5739151" y="3956936"/>
            <a:ext cx="648072" cy="216024"/>
            <a:chOff x="5724128" y="3024718"/>
            <a:chExt cx="648072" cy="216024"/>
          </a:xfrm>
        </p:grpSpPr>
        <p:sp>
          <p:nvSpPr>
            <p:cNvPr id="335" name="Прямоугольник 334"/>
            <p:cNvSpPr/>
            <p:nvPr/>
          </p:nvSpPr>
          <p:spPr>
            <a:xfrm>
              <a:off x="5724128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Прямоугольник 335"/>
            <p:cNvSpPr/>
            <p:nvPr/>
          </p:nvSpPr>
          <p:spPr>
            <a:xfrm>
              <a:off x="5940152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Прямоугольник 336"/>
            <p:cNvSpPr/>
            <p:nvPr/>
          </p:nvSpPr>
          <p:spPr>
            <a:xfrm>
              <a:off x="6156176" y="3024718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8" name="Группа 337"/>
          <p:cNvGrpSpPr/>
          <p:nvPr/>
        </p:nvGrpSpPr>
        <p:grpSpPr>
          <a:xfrm>
            <a:off x="5739151" y="4236338"/>
            <a:ext cx="648072" cy="216024"/>
            <a:chOff x="5724128" y="3348754"/>
            <a:chExt cx="648072" cy="216024"/>
          </a:xfrm>
        </p:grpSpPr>
        <p:sp>
          <p:nvSpPr>
            <p:cNvPr id="339" name="Прямоугольник 338"/>
            <p:cNvSpPr/>
            <p:nvPr/>
          </p:nvSpPr>
          <p:spPr>
            <a:xfrm>
              <a:off x="5724128" y="334875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Прямоугольник 339"/>
            <p:cNvSpPr/>
            <p:nvPr/>
          </p:nvSpPr>
          <p:spPr>
            <a:xfrm>
              <a:off x="5940152" y="334875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Прямоугольник 340"/>
            <p:cNvSpPr/>
            <p:nvPr/>
          </p:nvSpPr>
          <p:spPr>
            <a:xfrm>
              <a:off x="6156176" y="3348754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2" name="Группа 341"/>
          <p:cNvGrpSpPr/>
          <p:nvPr/>
        </p:nvGrpSpPr>
        <p:grpSpPr>
          <a:xfrm>
            <a:off x="7398166" y="3733496"/>
            <a:ext cx="648072" cy="648072"/>
            <a:chOff x="7020272" y="2260985"/>
            <a:chExt cx="648072" cy="648072"/>
          </a:xfrm>
        </p:grpSpPr>
        <p:sp>
          <p:nvSpPr>
            <p:cNvPr id="343" name="Прямоугольник 342"/>
            <p:cNvSpPr/>
            <p:nvPr/>
          </p:nvSpPr>
          <p:spPr>
            <a:xfrm>
              <a:off x="7020272" y="226098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Прямоугольник 343"/>
            <p:cNvSpPr/>
            <p:nvPr/>
          </p:nvSpPr>
          <p:spPr>
            <a:xfrm>
              <a:off x="7236296" y="2477009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Прямоугольник 344"/>
            <p:cNvSpPr/>
            <p:nvPr/>
          </p:nvSpPr>
          <p:spPr>
            <a:xfrm>
              <a:off x="7452320" y="2693033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6" name="Группа 345"/>
          <p:cNvGrpSpPr/>
          <p:nvPr/>
        </p:nvGrpSpPr>
        <p:grpSpPr>
          <a:xfrm>
            <a:off x="8127039" y="3731626"/>
            <a:ext cx="648072" cy="648072"/>
            <a:chOff x="7020272" y="3449117"/>
            <a:chExt cx="648072" cy="648072"/>
          </a:xfrm>
        </p:grpSpPr>
        <p:sp>
          <p:nvSpPr>
            <p:cNvPr id="347" name="Прямоугольник 346"/>
            <p:cNvSpPr/>
            <p:nvPr/>
          </p:nvSpPr>
          <p:spPr>
            <a:xfrm>
              <a:off x="7452320" y="3449117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Прямоугольник 347"/>
            <p:cNvSpPr/>
            <p:nvPr/>
          </p:nvSpPr>
          <p:spPr>
            <a:xfrm>
              <a:off x="7236296" y="3665141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Прямоугольник 348"/>
            <p:cNvSpPr/>
            <p:nvPr/>
          </p:nvSpPr>
          <p:spPr>
            <a:xfrm>
              <a:off x="7020272" y="3881165"/>
              <a:ext cx="216024" cy="21602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0" name="Стрелка вправо 349"/>
          <p:cNvSpPr/>
          <p:nvPr/>
        </p:nvSpPr>
        <p:spPr>
          <a:xfrm>
            <a:off x="5435842" y="3949520"/>
            <a:ext cx="192201" cy="24231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2" name="TextBox 1"/>
          <p:cNvSpPr txBox="1"/>
          <p:nvPr/>
        </p:nvSpPr>
        <p:spPr>
          <a:xfrm>
            <a:off x="986974" y="7564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419528" y="7724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1001603" y="1771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5419528" y="17480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1001603" y="27157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5419528" y="27165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1001603" y="36723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5396430" y="3661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14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3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ТП Гедымин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Пролог. Учебный пример. Игра крестики-нолики.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61794" y="4659982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254" y="141480"/>
            <a:ext cx="8640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itchFamily="34" charset="0"/>
                <a:cs typeface="Arial" pitchFamily="34" charset="0"/>
              </a:rPr>
              <a:t>Анализ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ситуации. Оценочная функция.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776478"/>
            <a:ext cx="1451999" cy="909613"/>
            <a:chOff x="1331640" y="678877"/>
            <a:chExt cx="1451999" cy="909613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1331640" y="940418"/>
              <a:ext cx="648072" cy="648072"/>
              <a:chOff x="1783342" y="2808694"/>
              <a:chExt cx="648072" cy="648072"/>
            </a:xfrm>
            <a:solidFill>
              <a:schemeClr val="bg1"/>
            </a:solidFill>
          </p:grpSpPr>
          <p:sp>
            <p:nvSpPr>
              <p:cNvPr id="7" name="Прямоугольник 6"/>
              <p:cNvSpPr/>
              <p:nvPr/>
            </p:nvSpPr>
            <p:spPr>
              <a:xfrm>
                <a:off x="1783342" y="2808694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999366" y="2808694"/>
                <a:ext cx="216024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2215390" y="2808694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1783342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1999366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2215390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1783342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1999366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2215390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041128" y="916446"/>
              <a:ext cx="742511" cy="20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41128" y="1131590"/>
              <a:ext cx="742511" cy="20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o(1,1)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41128" y="1366664"/>
              <a:ext cx="742511" cy="20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t(2,2)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41127" y="678877"/>
              <a:ext cx="742511" cy="20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c(1,</a:t>
              </a:r>
              <a:r>
                <a:rPr lang="ru-RU" sz="1200" b="1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723795" y="776478"/>
            <a:ext cx="1451999" cy="964786"/>
            <a:chOff x="1331640" y="678877"/>
            <a:chExt cx="1451999" cy="964786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1331640" y="940418"/>
              <a:ext cx="648072" cy="648072"/>
              <a:chOff x="1783342" y="2808694"/>
              <a:chExt cx="648072" cy="648072"/>
            </a:xfrm>
            <a:solidFill>
              <a:schemeClr val="bg1"/>
            </a:solidFill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1783342" y="2808694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1999366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2215390" y="2808694"/>
                <a:ext cx="216024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1783342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999366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2215390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1783342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1999366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2215390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041128" y="91644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1128" y="113159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41128" y="1366664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t(2,4)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1127" y="67887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c(2,</a:t>
              </a:r>
              <a:r>
                <a:rPr lang="ru-RU" sz="1200" b="1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5052054" y="776478"/>
            <a:ext cx="1451999" cy="964786"/>
            <a:chOff x="1331640" y="678877"/>
            <a:chExt cx="1451999" cy="964786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1331640" y="940418"/>
              <a:ext cx="648072" cy="648072"/>
              <a:chOff x="1783342" y="2808694"/>
              <a:chExt cx="648072" cy="648072"/>
            </a:xfrm>
            <a:solidFill>
              <a:schemeClr val="bg1"/>
            </a:solidFill>
          </p:grpSpPr>
          <p:sp>
            <p:nvSpPr>
              <p:cNvPr id="43" name="Прямоугольник 42"/>
              <p:cNvSpPr/>
              <p:nvPr/>
            </p:nvSpPr>
            <p:spPr>
              <a:xfrm>
                <a:off x="1783342" y="2808694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999366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2215390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1783342" y="3024718"/>
                <a:ext cx="216024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Прямоугольник 46"/>
              <p:cNvSpPr/>
              <p:nvPr/>
            </p:nvSpPr>
            <p:spPr>
              <a:xfrm>
                <a:off x="1999366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2215390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1783342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1999366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2215390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041128" y="91644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41128" y="113159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o(1,1)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41128" y="1366664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t(2,2)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41127" y="67887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c(0,1)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7380312" y="776478"/>
            <a:ext cx="1451999" cy="964786"/>
            <a:chOff x="1331640" y="678877"/>
            <a:chExt cx="1451999" cy="964786"/>
          </a:xfrm>
        </p:grpSpPr>
        <p:grpSp>
          <p:nvGrpSpPr>
            <p:cNvPr id="53" name="Группа 52"/>
            <p:cNvGrpSpPr/>
            <p:nvPr/>
          </p:nvGrpSpPr>
          <p:grpSpPr>
            <a:xfrm>
              <a:off x="1331640" y="940418"/>
              <a:ext cx="648072" cy="648072"/>
              <a:chOff x="1783342" y="2808694"/>
              <a:chExt cx="648072" cy="648072"/>
            </a:xfrm>
            <a:solidFill>
              <a:schemeClr val="bg1"/>
            </a:solidFill>
          </p:grpSpPr>
          <p:sp>
            <p:nvSpPr>
              <p:cNvPr id="58" name="Прямоугольник 57"/>
              <p:cNvSpPr/>
              <p:nvPr/>
            </p:nvSpPr>
            <p:spPr>
              <a:xfrm>
                <a:off x="1783342" y="2808694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Прямоугольник 58"/>
              <p:cNvSpPr/>
              <p:nvPr/>
            </p:nvSpPr>
            <p:spPr>
              <a:xfrm>
                <a:off x="1999366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Прямоугольник 59"/>
              <p:cNvSpPr/>
              <p:nvPr/>
            </p:nvSpPr>
            <p:spPr>
              <a:xfrm>
                <a:off x="2215390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Прямоугольник 60"/>
              <p:cNvSpPr/>
              <p:nvPr/>
            </p:nvSpPr>
            <p:spPr>
              <a:xfrm>
                <a:off x="1783342" y="302471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1999366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2215390" y="3024718"/>
                <a:ext cx="216024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Прямоугольник 63"/>
              <p:cNvSpPr/>
              <p:nvPr/>
            </p:nvSpPr>
            <p:spPr>
              <a:xfrm>
                <a:off x="1783342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Прямоугольник 64"/>
              <p:cNvSpPr/>
              <p:nvPr/>
            </p:nvSpPr>
            <p:spPr>
              <a:xfrm>
                <a:off x="1999366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Прямоугольник 65"/>
              <p:cNvSpPr/>
              <p:nvPr/>
            </p:nvSpPr>
            <p:spPr>
              <a:xfrm>
                <a:off x="2215390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41128" y="91644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41128" y="113159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o(0,1)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41128" y="1366664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t(1,3)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41127" y="67887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c(2,1)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395536" y="1931689"/>
            <a:ext cx="1451999" cy="964786"/>
            <a:chOff x="1331640" y="678877"/>
            <a:chExt cx="1451999" cy="964786"/>
          </a:xfrm>
        </p:grpSpPr>
        <p:grpSp>
          <p:nvGrpSpPr>
            <p:cNvPr id="68" name="Группа 67"/>
            <p:cNvGrpSpPr/>
            <p:nvPr/>
          </p:nvGrpSpPr>
          <p:grpSpPr>
            <a:xfrm>
              <a:off x="1331640" y="940418"/>
              <a:ext cx="648072" cy="648072"/>
              <a:chOff x="1783342" y="2808694"/>
              <a:chExt cx="648072" cy="648072"/>
            </a:xfrm>
            <a:solidFill>
              <a:schemeClr val="bg1"/>
            </a:solidFill>
          </p:grpSpPr>
          <p:sp>
            <p:nvSpPr>
              <p:cNvPr id="73" name="Прямоугольник 72"/>
              <p:cNvSpPr/>
              <p:nvPr/>
            </p:nvSpPr>
            <p:spPr>
              <a:xfrm>
                <a:off x="1783342" y="2808694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Прямоугольник 73"/>
              <p:cNvSpPr/>
              <p:nvPr/>
            </p:nvSpPr>
            <p:spPr>
              <a:xfrm>
                <a:off x="1999366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>
                <a:off x="2215390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Прямоугольник 75"/>
              <p:cNvSpPr/>
              <p:nvPr/>
            </p:nvSpPr>
            <p:spPr>
              <a:xfrm>
                <a:off x="1783342" y="302471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Прямоугольник 76"/>
              <p:cNvSpPr/>
              <p:nvPr/>
            </p:nvSpPr>
            <p:spPr>
              <a:xfrm>
                <a:off x="1999366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Прямоугольник 77"/>
              <p:cNvSpPr/>
              <p:nvPr/>
            </p:nvSpPr>
            <p:spPr>
              <a:xfrm>
                <a:off x="2215390" y="302471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Прямоугольник 78"/>
              <p:cNvSpPr/>
              <p:nvPr/>
            </p:nvSpPr>
            <p:spPr>
              <a:xfrm>
                <a:off x="1783342" y="3240742"/>
                <a:ext cx="216024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Прямоугольник 79"/>
              <p:cNvSpPr/>
              <p:nvPr/>
            </p:nvSpPr>
            <p:spPr>
              <a:xfrm>
                <a:off x="1999366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Прямоугольник 80"/>
              <p:cNvSpPr/>
              <p:nvPr/>
            </p:nvSpPr>
            <p:spPr>
              <a:xfrm>
                <a:off x="2215390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2041128" y="91644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41128" y="113159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41128" y="1366664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t(2,4)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41127" y="67887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c(0,2)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2723795" y="1931689"/>
            <a:ext cx="1451999" cy="964786"/>
            <a:chOff x="1331640" y="678877"/>
            <a:chExt cx="1451999" cy="964786"/>
          </a:xfrm>
        </p:grpSpPr>
        <p:grpSp>
          <p:nvGrpSpPr>
            <p:cNvPr id="83" name="Группа 82"/>
            <p:cNvGrpSpPr/>
            <p:nvPr/>
          </p:nvGrpSpPr>
          <p:grpSpPr>
            <a:xfrm>
              <a:off x="1331640" y="940418"/>
              <a:ext cx="648072" cy="648072"/>
              <a:chOff x="1783342" y="2808694"/>
              <a:chExt cx="648072" cy="648072"/>
            </a:xfrm>
            <a:solidFill>
              <a:schemeClr val="bg1"/>
            </a:solidFill>
          </p:grpSpPr>
          <p:sp>
            <p:nvSpPr>
              <p:cNvPr id="88" name="Прямоугольник 87"/>
              <p:cNvSpPr/>
              <p:nvPr/>
            </p:nvSpPr>
            <p:spPr>
              <a:xfrm>
                <a:off x="1783342" y="2808694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Прямоугольник 88"/>
              <p:cNvSpPr/>
              <p:nvPr/>
            </p:nvSpPr>
            <p:spPr>
              <a:xfrm>
                <a:off x="1999366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Прямоугольник 89"/>
              <p:cNvSpPr/>
              <p:nvPr/>
            </p:nvSpPr>
            <p:spPr>
              <a:xfrm>
                <a:off x="2215390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Прямоугольник 90"/>
              <p:cNvSpPr/>
              <p:nvPr/>
            </p:nvSpPr>
            <p:spPr>
              <a:xfrm>
                <a:off x="1783342" y="302471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Прямоугольник 91"/>
              <p:cNvSpPr/>
              <p:nvPr/>
            </p:nvSpPr>
            <p:spPr>
              <a:xfrm>
                <a:off x="1999366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Прямоугольник 92"/>
              <p:cNvSpPr/>
              <p:nvPr/>
            </p:nvSpPr>
            <p:spPr>
              <a:xfrm>
                <a:off x="2215390" y="302471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Прямоугольник 93"/>
              <p:cNvSpPr/>
              <p:nvPr/>
            </p:nvSpPr>
            <p:spPr>
              <a:xfrm>
                <a:off x="1783342" y="3240742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Прямоугольник 94"/>
              <p:cNvSpPr/>
              <p:nvPr/>
            </p:nvSpPr>
            <p:spPr>
              <a:xfrm>
                <a:off x="1999366" y="3240742"/>
                <a:ext cx="216024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Прямоугольник 95"/>
              <p:cNvSpPr/>
              <p:nvPr/>
            </p:nvSpPr>
            <p:spPr>
              <a:xfrm>
                <a:off x="2215390" y="3240742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2041128" y="91644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41128" y="113159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o(0,1)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41128" y="1366664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t(1,3)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41127" y="67887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7" name="Группа 96"/>
          <p:cNvGrpSpPr/>
          <p:nvPr/>
        </p:nvGrpSpPr>
        <p:grpSpPr>
          <a:xfrm>
            <a:off x="5052054" y="1931689"/>
            <a:ext cx="1451999" cy="964786"/>
            <a:chOff x="1331640" y="678877"/>
            <a:chExt cx="1451999" cy="964786"/>
          </a:xfrm>
        </p:grpSpPr>
        <p:grpSp>
          <p:nvGrpSpPr>
            <p:cNvPr id="98" name="Группа 97"/>
            <p:cNvGrpSpPr/>
            <p:nvPr/>
          </p:nvGrpSpPr>
          <p:grpSpPr>
            <a:xfrm>
              <a:off x="1331640" y="940418"/>
              <a:ext cx="648072" cy="648072"/>
              <a:chOff x="1783342" y="2808694"/>
              <a:chExt cx="648072" cy="648072"/>
            </a:xfrm>
            <a:solidFill>
              <a:schemeClr val="bg1"/>
            </a:solidFill>
          </p:grpSpPr>
          <p:sp>
            <p:nvSpPr>
              <p:cNvPr id="103" name="Прямоугольник 102"/>
              <p:cNvSpPr/>
              <p:nvPr/>
            </p:nvSpPr>
            <p:spPr>
              <a:xfrm>
                <a:off x="1783342" y="2808694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o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Прямоугольник 103"/>
              <p:cNvSpPr/>
              <p:nvPr/>
            </p:nvSpPr>
            <p:spPr>
              <a:xfrm>
                <a:off x="1999366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Прямоугольник 104"/>
              <p:cNvSpPr/>
              <p:nvPr/>
            </p:nvSpPr>
            <p:spPr>
              <a:xfrm>
                <a:off x="2215390" y="2808694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Прямоугольник 105"/>
              <p:cNvSpPr/>
              <p:nvPr/>
            </p:nvSpPr>
            <p:spPr>
              <a:xfrm>
                <a:off x="1783342" y="302471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Прямоугольник 106"/>
              <p:cNvSpPr/>
              <p:nvPr/>
            </p:nvSpPr>
            <p:spPr>
              <a:xfrm>
                <a:off x="1999366" y="3024718"/>
                <a:ext cx="216024" cy="21602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ru-RU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Прямоугольник 107"/>
              <p:cNvSpPr/>
              <p:nvPr/>
            </p:nvSpPr>
            <p:spPr>
              <a:xfrm>
                <a:off x="2215390" y="3024718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Прямоугольник 108"/>
              <p:cNvSpPr/>
              <p:nvPr/>
            </p:nvSpPr>
            <p:spPr>
              <a:xfrm>
                <a:off x="1783342" y="3240742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1999366" y="3240742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2215390" y="3240742"/>
                <a:ext cx="216024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041128" y="91644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x(0,2)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041128" y="113159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o(0,2)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41128" y="1366664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t(0,4)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41127" y="678877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c(2,2)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8" name="Группа 127"/>
          <p:cNvGrpSpPr/>
          <p:nvPr/>
        </p:nvGrpSpPr>
        <p:grpSpPr>
          <a:xfrm>
            <a:off x="7333092" y="3290868"/>
            <a:ext cx="742512" cy="963172"/>
            <a:chOff x="1112676" y="3343907"/>
            <a:chExt cx="742512" cy="963172"/>
          </a:xfrm>
          <a:solidFill>
            <a:schemeClr val="bg1">
              <a:lumMod val="85000"/>
            </a:schemeClr>
          </a:solidFill>
        </p:grpSpPr>
        <p:sp>
          <p:nvSpPr>
            <p:cNvPr id="114" name="TextBox 113"/>
            <p:cNvSpPr txBox="1"/>
            <p:nvPr/>
          </p:nvSpPr>
          <p:spPr>
            <a:xfrm>
              <a:off x="1112677" y="3552902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12677" y="3768046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12677" y="3343907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t(2,4)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12676" y="4030080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c(2,</a:t>
              </a:r>
              <a:r>
                <a:rPr lang="ru-RU" sz="1200" b="1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6176831" y="3290868"/>
            <a:ext cx="742512" cy="963172"/>
            <a:chOff x="1112676" y="3343907"/>
            <a:chExt cx="742512" cy="963172"/>
          </a:xfrm>
          <a:solidFill>
            <a:schemeClr val="bg1">
              <a:lumMod val="85000"/>
            </a:schemeClr>
          </a:solidFill>
        </p:grpSpPr>
        <p:sp>
          <p:nvSpPr>
            <p:cNvPr id="130" name="TextBox 129"/>
            <p:cNvSpPr txBox="1"/>
            <p:nvPr/>
          </p:nvSpPr>
          <p:spPr>
            <a:xfrm>
              <a:off x="1112677" y="3552902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12677" y="3768046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12677" y="3343907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t(2,4)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12676" y="4030080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c(0,2)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4" name="Группа 133"/>
          <p:cNvGrpSpPr/>
          <p:nvPr/>
        </p:nvGrpSpPr>
        <p:grpSpPr>
          <a:xfrm>
            <a:off x="5020572" y="3290868"/>
            <a:ext cx="742512" cy="963172"/>
            <a:chOff x="1112676" y="3343907"/>
            <a:chExt cx="742512" cy="963172"/>
          </a:xfrm>
          <a:solidFill>
            <a:schemeClr val="bg1">
              <a:lumMod val="95000"/>
            </a:schemeClr>
          </a:solidFill>
        </p:grpSpPr>
        <p:sp>
          <p:nvSpPr>
            <p:cNvPr id="135" name="TextBox 134"/>
            <p:cNvSpPr txBox="1"/>
            <p:nvPr/>
          </p:nvSpPr>
          <p:spPr>
            <a:xfrm>
              <a:off x="1112677" y="3552902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112677" y="3768046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o(1,1)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12677" y="3343907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t(2,2)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112676" y="4030080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c(1,0)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0" name="Группа 139"/>
          <p:cNvGrpSpPr/>
          <p:nvPr/>
        </p:nvGrpSpPr>
        <p:grpSpPr>
          <a:xfrm>
            <a:off x="7380312" y="2169359"/>
            <a:ext cx="648072" cy="648072"/>
            <a:chOff x="1783342" y="2808694"/>
            <a:chExt cx="648072" cy="648072"/>
          </a:xfrm>
          <a:solidFill>
            <a:schemeClr val="bg1">
              <a:lumMod val="75000"/>
            </a:schemeClr>
          </a:solidFill>
        </p:grpSpPr>
        <p:sp>
          <p:nvSpPr>
            <p:cNvPr id="145" name="Прямоугольник 144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Группа 153"/>
          <p:cNvGrpSpPr/>
          <p:nvPr/>
        </p:nvGrpSpPr>
        <p:grpSpPr>
          <a:xfrm>
            <a:off x="3864313" y="3290868"/>
            <a:ext cx="742512" cy="963172"/>
            <a:chOff x="1112676" y="3343907"/>
            <a:chExt cx="742512" cy="963172"/>
          </a:xfrm>
          <a:solidFill>
            <a:schemeClr val="bg1">
              <a:lumMod val="95000"/>
            </a:schemeClr>
          </a:solidFill>
        </p:grpSpPr>
        <p:sp>
          <p:nvSpPr>
            <p:cNvPr id="155" name="TextBox 154"/>
            <p:cNvSpPr txBox="1"/>
            <p:nvPr/>
          </p:nvSpPr>
          <p:spPr>
            <a:xfrm>
              <a:off x="1112677" y="3552902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112677" y="3768046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o(1,1)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112677" y="3343907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t(2,2)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112676" y="4030080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c(0,1)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9" name="Группа 158"/>
          <p:cNvGrpSpPr/>
          <p:nvPr/>
        </p:nvGrpSpPr>
        <p:grpSpPr>
          <a:xfrm>
            <a:off x="2708054" y="3290868"/>
            <a:ext cx="742512" cy="963172"/>
            <a:chOff x="1112676" y="3343907"/>
            <a:chExt cx="742512" cy="963172"/>
          </a:xfrm>
          <a:solidFill>
            <a:schemeClr val="bg1">
              <a:lumMod val="95000"/>
            </a:schemeClr>
          </a:solidFill>
        </p:grpSpPr>
        <p:sp>
          <p:nvSpPr>
            <p:cNvPr id="160" name="TextBox 159"/>
            <p:cNvSpPr txBox="1"/>
            <p:nvPr/>
          </p:nvSpPr>
          <p:spPr>
            <a:xfrm>
              <a:off x="1112677" y="3552902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112677" y="3768046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o(0,1)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112677" y="3343907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t(1,3)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112676" y="4030080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c(2,1)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4" name="Группа 163"/>
          <p:cNvGrpSpPr/>
          <p:nvPr/>
        </p:nvGrpSpPr>
        <p:grpSpPr>
          <a:xfrm>
            <a:off x="1551795" y="3290868"/>
            <a:ext cx="742512" cy="963172"/>
            <a:chOff x="1112676" y="3343907"/>
            <a:chExt cx="742512" cy="963172"/>
          </a:xfrm>
          <a:solidFill>
            <a:schemeClr val="bg1">
              <a:lumMod val="95000"/>
            </a:schemeClr>
          </a:solidFill>
        </p:grpSpPr>
        <p:sp>
          <p:nvSpPr>
            <p:cNvPr id="165" name="TextBox 164"/>
            <p:cNvSpPr txBox="1"/>
            <p:nvPr/>
          </p:nvSpPr>
          <p:spPr>
            <a:xfrm>
              <a:off x="1112677" y="3552902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12677" y="3768046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o(0,1)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112677" y="3343907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t(1,3)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112676" y="4030080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c(1,2)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69" name="Группа 168"/>
          <p:cNvGrpSpPr/>
          <p:nvPr/>
        </p:nvGrpSpPr>
        <p:grpSpPr>
          <a:xfrm>
            <a:off x="395536" y="3290868"/>
            <a:ext cx="742512" cy="963172"/>
            <a:chOff x="1112676" y="3343907"/>
            <a:chExt cx="742512" cy="963172"/>
          </a:xfrm>
          <a:solidFill>
            <a:schemeClr val="bg1">
              <a:lumMod val="95000"/>
            </a:schemeClr>
          </a:solidFill>
        </p:grpSpPr>
        <p:sp>
          <p:nvSpPr>
            <p:cNvPr id="170" name="TextBox 169"/>
            <p:cNvSpPr txBox="1"/>
            <p:nvPr/>
          </p:nvSpPr>
          <p:spPr>
            <a:xfrm>
              <a:off x="1112677" y="3552902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x(0,2)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112677" y="3768046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o(0,2)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112677" y="3343907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t(0,4)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112676" y="4030080"/>
              <a:ext cx="74251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c(2,2)</a:t>
              </a:r>
              <a:endParaRPr lang="ru-RU" sz="12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3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ТП Гедымин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Пролог. Учебный пример. Игра крестики-нолики.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61794" y="4659982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254" y="141480"/>
            <a:ext cx="8640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Применение экспертных знаний. Эвристики.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059832" y="824974"/>
            <a:ext cx="648072" cy="648072"/>
            <a:chOff x="1783342" y="2808694"/>
            <a:chExt cx="648072" cy="648072"/>
          </a:xfrm>
          <a:solidFill>
            <a:schemeClr val="bg1"/>
          </a:solidFill>
        </p:grpSpPr>
        <p:sp>
          <p:nvSpPr>
            <p:cNvPr id="7" name="Прямоугольник 6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868144" y="824974"/>
            <a:ext cx="648072" cy="648072"/>
            <a:chOff x="1783342" y="2808694"/>
            <a:chExt cx="648072" cy="648072"/>
          </a:xfrm>
          <a:solidFill>
            <a:schemeClr val="bg1"/>
          </a:solidFill>
        </p:grpSpPr>
        <p:sp>
          <p:nvSpPr>
            <p:cNvPr id="18" name="Прямоугольник 17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4139952" y="824974"/>
            <a:ext cx="648072" cy="648072"/>
            <a:chOff x="1783342" y="2808694"/>
            <a:chExt cx="648072" cy="648072"/>
          </a:xfrm>
          <a:solidFill>
            <a:schemeClr val="bg1"/>
          </a:solidFill>
        </p:grpSpPr>
        <p:sp>
          <p:nvSpPr>
            <p:cNvPr id="28" name="Прямоугольник 27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6948264" y="824974"/>
            <a:ext cx="648072" cy="648072"/>
            <a:chOff x="1783342" y="2808694"/>
            <a:chExt cx="648072" cy="648072"/>
          </a:xfrm>
          <a:solidFill>
            <a:schemeClr val="bg1"/>
          </a:solidFill>
        </p:grpSpPr>
        <p:sp>
          <p:nvSpPr>
            <p:cNvPr id="38" name="Прямоугольник 37"/>
            <p:cNvSpPr/>
            <p:nvPr/>
          </p:nvSpPr>
          <p:spPr>
            <a:xfrm>
              <a:off x="1783342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1999366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x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2215390" y="28086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783342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999366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215390" y="302471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1783342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1999366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215390" y="324074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Нашивка 46"/>
          <p:cNvSpPr/>
          <p:nvPr/>
        </p:nvSpPr>
        <p:spPr>
          <a:xfrm>
            <a:off x="3851920" y="1050710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Нашивка 47"/>
          <p:cNvSpPr/>
          <p:nvPr/>
        </p:nvSpPr>
        <p:spPr>
          <a:xfrm>
            <a:off x="6660232" y="1060422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1520" y="752966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Выигрыш</a:t>
            </a: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следующим</a:t>
            </a: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ходом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520" y="199568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Свободные края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(выигрыш через ход)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8881" y="348810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Вилка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2" name="Группа 271"/>
          <p:cNvGrpSpPr/>
          <p:nvPr/>
        </p:nvGrpSpPr>
        <p:grpSpPr>
          <a:xfrm>
            <a:off x="3057418" y="1851670"/>
            <a:ext cx="1513362" cy="864096"/>
            <a:chOff x="3057418" y="2029440"/>
            <a:chExt cx="1513362" cy="864096"/>
          </a:xfrm>
        </p:grpSpPr>
        <p:sp>
          <p:nvSpPr>
            <p:cNvPr id="199" name="Прямоугольник 198"/>
            <p:cNvSpPr/>
            <p:nvPr/>
          </p:nvSpPr>
          <p:spPr>
            <a:xfrm>
              <a:off x="3489466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Прямоугольник 199"/>
            <p:cNvSpPr/>
            <p:nvPr/>
          </p:nvSpPr>
          <p:spPr>
            <a:xfrm>
              <a:off x="3705490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Прямоугольник 200"/>
            <p:cNvSpPr/>
            <p:nvPr/>
          </p:nvSpPr>
          <p:spPr>
            <a:xfrm>
              <a:off x="3489466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Прямоугольник 201"/>
            <p:cNvSpPr/>
            <p:nvPr/>
          </p:nvSpPr>
          <p:spPr>
            <a:xfrm>
              <a:off x="3705490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Прямоугольник 202"/>
            <p:cNvSpPr/>
            <p:nvPr/>
          </p:nvSpPr>
          <p:spPr>
            <a:xfrm>
              <a:off x="3921514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Прямоугольник 203"/>
            <p:cNvSpPr/>
            <p:nvPr/>
          </p:nvSpPr>
          <p:spPr>
            <a:xfrm>
              <a:off x="4137538" y="2245464"/>
              <a:ext cx="216024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Прямоугольник 204"/>
            <p:cNvSpPr/>
            <p:nvPr/>
          </p:nvSpPr>
          <p:spPr>
            <a:xfrm>
              <a:off x="3273442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" name="Прямоугольник 205"/>
            <p:cNvSpPr/>
            <p:nvPr/>
          </p:nvSpPr>
          <p:spPr>
            <a:xfrm>
              <a:off x="4354710" y="224546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" name="Прямоугольник 206"/>
            <p:cNvSpPr/>
            <p:nvPr/>
          </p:nvSpPr>
          <p:spPr>
            <a:xfrm>
              <a:off x="3057418" y="224546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Прямоугольник 207"/>
            <p:cNvSpPr/>
            <p:nvPr/>
          </p:nvSpPr>
          <p:spPr>
            <a:xfrm>
              <a:off x="3705490" y="267751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Прямоугольник 208"/>
            <p:cNvSpPr/>
            <p:nvPr/>
          </p:nvSpPr>
          <p:spPr>
            <a:xfrm>
              <a:off x="3921514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" name="Прямоугольник 209"/>
            <p:cNvSpPr/>
            <p:nvPr/>
          </p:nvSpPr>
          <p:spPr>
            <a:xfrm>
              <a:off x="3921514" y="267751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Прямоугольник 210"/>
            <p:cNvSpPr/>
            <p:nvPr/>
          </p:nvSpPr>
          <p:spPr>
            <a:xfrm>
              <a:off x="3489466" y="267751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Прямоугольник 211"/>
            <p:cNvSpPr/>
            <p:nvPr/>
          </p:nvSpPr>
          <p:spPr>
            <a:xfrm>
              <a:off x="3273442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Прямоугольник 212"/>
            <p:cNvSpPr/>
            <p:nvPr/>
          </p:nvSpPr>
          <p:spPr>
            <a:xfrm>
              <a:off x="4137538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Прямоугольник 261"/>
            <p:cNvSpPr/>
            <p:nvPr/>
          </p:nvSpPr>
          <p:spPr>
            <a:xfrm>
              <a:off x="3707292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Прямоугольник 262"/>
            <p:cNvSpPr/>
            <p:nvPr/>
          </p:nvSpPr>
          <p:spPr>
            <a:xfrm>
              <a:off x="3923316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Прямоугольник 263"/>
            <p:cNvSpPr/>
            <p:nvPr/>
          </p:nvSpPr>
          <p:spPr>
            <a:xfrm>
              <a:off x="4139340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3491268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" name="Прямоугольник 265"/>
            <p:cNvSpPr/>
            <p:nvPr/>
          </p:nvSpPr>
          <p:spPr>
            <a:xfrm>
              <a:off x="4354756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3" name="Группа 272"/>
          <p:cNvGrpSpPr/>
          <p:nvPr/>
        </p:nvGrpSpPr>
        <p:grpSpPr>
          <a:xfrm>
            <a:off x="5290276" y="1851670"/>
            <a:ext cx="1297338" cy="864096"/>
            <a:chOff x="3273442" y="2029440"/>
            <a:chExt cx="1297338" cy="864096"/>
          </a:xfrm>
        </p:grpSpPr>
        <p:sp>
          <p:nvSpPr>
            <p:cNvPr id="274" name="Прямоугольник 273"/>
            <p:cNvSpPr/>
            <p:nvPr/>
          </p:nvSpPr>
          <p:spPr>
            <a:xfrm>
              <a:off x="3489466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Прямоугольник 274"/>
            <p:cNvSpPr/>
            <p:nvPr/>
          </p:nvSpPr>
          <p:spPr>
            <a:xfrm>
              <a:off x="3705490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Прямоугольник 275"/>
            <p:cNvSpPr/>
            <p:nvPr/>
          </p:nvSpPr>
          <p:spPr>
            <a:xfrm>
              <a:off x="3489466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" name="Прямоугольник 276"/>
            <p:cNvSpPr/>
            <p:nvPr/>
          </p:nvSpPr>
          <p:spPr>
            <a:xfrm>
              <a:off x="3705490" y="2245464"/>
              <a:ext cx="216024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" name="Прямоугольник 277"/>
            <p:cNvSpPr/>
            <p:nvPr/>
          </p:nvSpPr>
          <p:spPr>
            <a:xfrm>
              <a:off x="3921514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Прямоугольник 278"/>
            <p:cNvSpPr/>
            <p:nvPr/>
          </p:nvSpPr>
          <p:spPr>
            <a:xfrm>
              <a:off x="4137538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Прямоугольник 279"/>
            <p:cNvSpPr/>
            <p:nvPr/>
          </p:nvSpPr>
          <p:spPr>
            <a:xfrm>
              <a:off x="3273442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1" name="Прямоугольник 280"/>
            <p:cNvSpPr/>
            <p:nvPr/>
          </p:nvSpPr>
          <p:spPr>
            <a:xfrm>
              <a:off x="4354710" y="224546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Прямоугольник 282"/>
            <p:cNvSpPr/>
            <p:nvPr/>
          </p:nvSpPr>
          <p:spPr>
            <a:xfrm>
              <a:off x="3705490" y="267751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4" name="Прямоугольник 283"/>
            <p:cNvSpPr/>
            <p:nvPr/>
          </p:nvSpPr>
          <p:spPr>
            <a:xfrm>
              <a:off x="3921514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5" name="Прямоугольник 284"/>
            <p:cNvSpPr/>
            <p:nvPr/>
          </p:nvSpPr>
          <p:spPr>
            <a:xfrm>
              <a:off x="3921514" y="267751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Прямоугольник 285"/>
            <p:cNvSpPr/>
            <p:nvPr/>
          </p:nvSpPr>
          <p:spPr>
            <a:xfrm>
              <a:off x="3489466" y="267751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Прямоугольник 286"/>
            <p:cNvSpPr/>
            <p:nvPr/>
          </p:nvSpPr>
          <p:spPr>
            <a:xfrm>
              <a:off x="3273442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" name="Прямоугольник 287"/>
            <p:cNvSpPr/>
            <p:nvPr/>
          </p:nvSpPr>
          <p:spPr>
            <a:xfrm>
              <a:off x="4137538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Прямоугольник 288"/>
            <p:cNvSpPr/>
            <p:nvPr/>
          </p:nvSpPr>
          <p:spPr>
            <a:xfrm>
              <a:off x="3707292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Прямоугольник 289"/>
            <p:cNvSpPr/>
            <p:nvPr/>
          </p:nvSpPr>
          <p:spPr>
            <a:xfrm>
              <a:off x="3923316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" name="Прямоугольник 290"/>
            <p:cNvSpPr/>
            <p:nvPr/>
          </p:nvSpPr>
          <p:spPr>
            <a:xfrm>
              <a:off x="4139340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Прямоугольник 291"/>
            <p:cNvSpPr/>
            <p:nvPr/>
          </p:nvSpPr>
          <p:spPr>
            <a:xfrm>
              <a:off x="3491268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Прямоугольник 292"/>
            <p:cNvSpPr/>
            <p:nvPr/>
          </p:nvSpPr>
          <p:spPr>
            <a:xfrm>
              <a:off x="4354756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4" name="Группа 293"/>
          <p:cNvGrpSpPr/>
          <p:nvPr/>
        </p:nvGrpSpPr>
        <p:grpSpPr>
          <a:xfrm>
            <a:off x="7307110" y="1851670"/>
            <a:ext cx="1297338" cy="864096"/>
            <a:chOff x="3273442" y="2029440"/>
            <a:chExt cx="1297338" cy="864096"/>
          </a:xfrm>
        </p:grpSpPr>
        <p:sp>
          <p:nvSpPr>
            <p:cNvPr id="295" name="Прямоугольник 294"/>
            <p:cNvSpPr/>
            <p:nvPr/>
          </p:nvSpPr>
          <p:spPr>
            <a:xfrm>
              <a:off x="3489466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Прямоугольник 295"/>
            <p:cNvSpPr/>
            <p:nvPr/>
          </p:nvSpPr>
          <p:spPr>
            <a:xfrm>
              <a:off x="3705490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Прямоугольник 296"/>
            <p:cNvSpPr/>
            <p:nvPr/>
          </p:nvSpPr>
          <p:spPr>
            <a:xfrm>
              <a:off x="3489466" y="2245464"/>
              <a:ext cx="216024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8" name="Прямоугольник 297"/>
            <p:cNvSpPr/>
            <p:nvPr/>
          </p:nvSpPr>
          <p:spPr>
            <a:xfrm>
              <a:off x="3705490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9" name="Прямоугольник 298"/>
            <p:cNvSpPr/>
            <p:nvPr/>
          </p:nvSpPr>
          <p:spPr>
            <a:xfrm>
              <a:off x="3921514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0" name="Прямоугольник 299"/>
            <p:cNvSpPr/>
            <p:nvPr/>
          </p:nvSpPr>
          <p:spPr>
            <a:xfrm>
              <a:off x="4137538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Прямоугольник 300"/>
            <p:cNvSpPr/>
            <p:nvPr/>
          </p:nvSpPr>
          <p:spPr>
            <a:xfrm>
              <a:off x="3273442" y="224546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Прямоугольник 301"/>
            <p:cNvSpPr/>
            <p:nvPr/>
          </p:nvSpPr>
          <p:spPr>
            <a:xfrm>
              <a:off x="4354710" y="224546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Прямоугольник 303"/>
            <p:cNvSpPr/>
            <p:nvPr/>
          </p:nvSpPr>
          <p:spPr>
            <a:xfrm>
              <a:off x="3705490" y="267751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5" name="Прямоугольник 304"/>
            <p:cNvSpPr/>
            <p:nvPr/>
          </p:nvSpPr>
          <p:spPr>
            <a:xfrm>
              <a:off x="3921514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Прямоугольник 305"/>
            <p:cNvSpPr/>
            <p:nvPr/>
          </p:nvSpPr>
          <p:spPr>
            <a:xfrm>
              <a:off x="3921514" y="267751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Прямоугольник 306"/>
            <p:cNvSpPr/>
            <p:nvPr/>
          </p:nvSpPr>
          <p:spPr>
            <a:xfrm>
              <a:off x="3489466" y="267751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Прямоугольник 307"/>
            <p:cNvSpPr/>
            <p:nvPr/>
          </p:nvSpPr>
          <p:spPr>
            <a:xfrm>
              <a:off x="3273442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Прямоугольник 308"/>
            <p:cNvSpPr/>
            <p:nvPr/>
          </p:nvSpPr>
          <p:spPr>
            <a:xfrm>
              <a:off x="4137538" y="246148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Прямоугольник 309"/>
            <p:cNvSpPr/>
            <p:nvPr/>
          </p:nvSpPr>
          <p:spPr>
            <a:xfrm>
              <a:off x="3707292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Прямоугольник 310"/>
            <p:cNvSpPr/>
            <p:nvPr/>
          </p:nvSpPr>
          <p:spPr>
            <a:xfrm>
              <a:off x="3923316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Прямоугольник 311"/>
            <p:cNvSpPr/>
            <p:nvPr/>
          </p:nvSpPr>
          <p:spPr>
            <a:xfrm>
              <a:off x="4139340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Прямоугольник 312"/>
            <p:cNvSpPr/>
            <p:nvPr/>
          </p:nvSpPr>
          <p:spPr>
            <a:xfrm>
              <a:off x="3491268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Прямоугольник 313"/>
            <p:cNvSpPr/>
            <p:nvPr/>
          </p:nvSpPr>
          <p:spPr>
            <a:xfrm>
              <a:off x="4354756" y="20294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3057418" y="3087246"/>
            <a:ext cx="1515331" cy="1284704"/>
            <a:chOff x="3057418" y="3087246"/>
            <a:chExt cx="1515331" cy="1284704"/>
          </a:xfrm>
        </p:grpSpPr>
        <p:sp>
          <p:nvSpPr>
            <p:cNvPr id="136" name="Прямоугольник 135"/>
            <p:cNvSpPr/>
            <p:nvPr/>
          </p:nvSpPr>
          <p:spPr>
            <a:xfrm>
              <a:off x="3057418" y="308724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3273442" y="308724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3489466" y="308724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3057418" y="330327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3273442" y="3303270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Прямоугольник 140"/>
            <p:cNvSpPr/>
            <p:nvPr/>
          </p:nvSpPr>
          <p:spPr>
            <a:xfrm>
              <a:off x="3489466" y="330327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Прямоугольник 141"/>
            <p:cNvSpPr/>
            <p:nvPr/>
          </p:nvSpPr>
          <p:spPr>
            <a:xfrm>
              <a:off x="3057418" y="351929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3273442" y="351929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Прямоугольник 143"/>
            <p:cNvSpPr/>
            <p:nvPr/>
          </p:nvSpPr>
          <p:spPr>
            <a:xfrm>
              <a:off x="3489466" y="351929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3705490" y="308724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3921514" y="308724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Прямоугольник 146"/>
            <p:cNvSpPr/>
            <p:nvPr/>
          </p:nvSpPr>
          <p:spPr>
            <a:xfrm>
              <a:off x="4137538" y="308724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3705490" y="330327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3921514" y="330327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0" name="Прямоугольник 149"/>
            <p:cNvSpPr/>
            <p:nvPr/>
          </p:nvSpPr>
          <p:spPr>
            <a:xfrm>
              <a:off x="4137538" y="3303270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Прямоугольник 150"/>
            <p:cNvSpPr/>
            <p:nvPr/>
          </p:nvSpPr>
          <p:spPr>
            <a:xfrm>
              <a:off x="3705490" y="351929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3921514" y="3519294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4137538" y="351929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3057418" y="372387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Прямоугольник 154"/>
            <p:cNvSpPr/>
            <p:nvPr/>
          </p:nvSpPr>
          <p:spPr>
            <a:xfrm>
              <a:off x="3273442" y="372387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3489466" y="372387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Прямоугольник 156"/>
            <p:cNvSpPr/>
            <p:nvPr/>
          </p:nvSpPr>
          <p:spPr>
            <a:xfrm>
              <a:off x="3057418" y="393990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Прямоугольник 157"/>
            <p:cNvSpPr/>
            <p:nvPr/>
          </p:nvSpPr>
          <p:spPr>
            <a:xfrm>
              <a:off x="3273442" y="393990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Прямоугольник 158"/>
            <p:cNvSpPr/>
            <p:nvPr/>
          </p:nvSpPr>
          <p:spPr>
            <a:xfrm>
              <a:off x="3489466" y="3939902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3057418" y="415592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3273442" y="415592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Прямоугольник 161"/>
            <p:cNvSpPr/>
            <p:nvPr/>
          </p:nvSpPr>
          <p:spPr>
            <a:xfrm>
              <a:off x="3489466" y="415592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Прямоугольник 162"/>
            <p:cNvSpPr/>
            <p:nvPr/>
          </p:nvSpPr>
          <p:spPr>
            <a:xfrm>
              <a:off x="3705490" y="3723878"/>
              <a:ext cx="216024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Прямоугольник 163"/>
            <p:cNvSpPr/>
            <p:nvPr/>
          </p:nvSpPr>
          <p:spPr>
            <a:xfrm>
              <a:off x="3921514" y="372387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4137538" y="372387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3705490" y="393990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7" name="Прямоугольник 166"/>
            <p:cNvSpPr/>
            <p:nvPr/>
          </p:nvSpPr>
          <p:spPr>
            <a:xfrm>
              <a:off x="3921514" y="3939902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Прямоугольник 167"/>
            <p:cNvSpPr/>
            <p:nvPr/>
          </p:nvSpPr>
          <p:spPr>
            <a:xfrm>
              <a:off x="4137538" y="393990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Прямоугольник 168"/>
            <p:cNvSpPr/>
            <p:nvPr/>
          </p:nvSpPr>
          <p:spPr>
            <a:xfrm>
              <a:off x="3705490" y="415592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0" name="Прямоугольник 169"/>
            <p:cNvSpPr/>
            <p:nvPr/>
          </p:nvSpPr>
          <p:spPr>
            <a:xfrm>
              <a:off x="3921514" y="415592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Прямоугольник 170"/>
            <p:cNvSpPr/>
            <p:nvPr/>
          </p:nvSpPr>
          <p:spPr>
            <a:xfrm>
              <a:off x="4137538" y="4155926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Прямоугольник 172"/>
            <p:cNvSpPr/>
            <p:nvPr/>
          </p:nvSpPr>
          <p:spPr>
            <a:xfrm>
              <a:off x="4356725" y="3087246"/>
              <a:ext cx="216024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Прямоугольник 173"/>
            <p:cNvSpPr/>
            <p:nvPr/>
          </p:nvSpPr>
          <p:spPr>
            <a:xfrm>
              <a:off x="4356725" y="330327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Прямоугольник 174"/>
            <p:cNvSpPr/>
            <p:nvPr/>
          </p:nvSpPr>
          <p:spPr>
            <a:xfrm>
              <a:off x="4356725" y="351929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Прямоугольник 175"/>
            <p:cNvSpPr/>
            <p:nvPr/>
          </p:nvSpPr>
          <p:spPr>
            <a:xfrm>
              <a:off x="4356725" y="372387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Прямоугольник 176"/>
            <p:cNvSpPr/>
            <p:nvPr/>
          </p:nvSpPr>
          <p:spPr>
            <a:xfrm>
              <a:off x="4356725" y="3939902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Прямоугольник 177"/>
            <p:cNvSpPr/>
            <p:nvPr/>
          </p:nvSpPr>
          <p:spPr>
            <a:xfrm>
              <a:off x="4356725" y="4155926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6" name="Группа 335"/>
          <p:cNvGrpSpPr/>
          <p:nvPr/>
        </p:nvGrpSpPr>
        <p:grpSpPr>
          <a:xfrm>
            <a:off x="5004048" y="3087246"/>
            <a:ext cx="1515331" cy="1284704"/>
            <a:chOff x="3057418" y="3087246"/>
            <a:chExt cx="1515331" cy="1284704"/>
          </a:xfrm>
          <a:solidFill>
            <a:schemeClr val="bg1"/>
          </a:solidFill>
        </p:grpSpPr>
        <p:sp>
          <p:nvSpPr>
            <p:cNvPr id="337" name="Прямоугольник 336"/>
            <p:cNvSpPr/>
            <p:nvPr/>
          </p:nvSpPr>
          <p:spPr>
            <a:xfrm>
              <a:off x="3057418" y="308724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Прямоугольник 337"/>
            <p:cNvSpPr/>
            <p:nvPr/>
          </p:nvSpPr>
          <p:spPr>
            <a:xfrm>
              <a:off x="3273442" y="308724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Прямоугольник 338"/>
            <p:cNvSpPr/>
            <p:nvPr/>
          </p:nvSpPr>
          <p:spPr>
            <a:xfrm>
              <a:off x="3489466" y="308724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Прямоугольник 339"/>
            <p:cNvSpPr/>
            <p:nvPr/>
          </p:nvSpPr>
          <p:spPr>
            <a:xfrm>
              <a:off x="3057418" y="3303270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Прямоугольник 340"/>
            <p:cNvSpPr/>
            <p:nvPr/>
          </p:nvSpPr>
          <p:spPr>
            <a:xfrm>
              <a:off x="3273442" y="3303270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Прямоугольник 341"/>
            <p:cNvSpPr/>
            <p:nvPr/>
          </p:nvSpPr>
          <p:spPr>
            <a:xfrm>
              <a:off x="3489466" y="3303270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3" name="Прямоугольник 342"/>
            <p:cNvSpPr/>
            <p:nvPr/>
          </p:nvSpPr>
          <p:spPr>
            <a:xfrm>
              <a:off x="3057418" y="35192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Прямоугольник 343"/>
            <p:cNvSpPr/>
            <p:nvPr/>
          </p:nvSpPr>
          <p:spPr>
            <a:xfrm>
              <a:off x="3273442" y="35192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Прямоугольник 344"/>
            <p:cNvSpPr/>
            <p:nvPr/>
          </p:nvSpPr>
          <p:spPr>
            <a:xfrm>
              <a:off x="3489466" y="35192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Прямоугольник 345"/>
            <p:cNvSpPr/>
            <p:nvPr/>
          </p:nvSpPr>
          <p:spPr>
            <a:xfrm>
              <a:off x="3705490" y="308724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7" name="Прямоугольник 346"/>
            <p:cNvSpPr/>
            <p:nvPr/>
          </p:nvSpPr>
          <p:spPr>
            <a:xfrm>
              <a:off x="3921514" y="308724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Прямоугольник 347"/>
            <p:cNvSpPr/>
            <p:nvPr/>
          </p:nvSpPr>
          <p:spPr>
            <a:xfrm>
              <a:off x="4137538" y="308724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9" name="Прямоугольник 348"/>
            <p:cNvSpPr/>
            <p:nvPr/>
          </p:nvSpPr>
          <p:spPr>
            <a:xfrm>
              <a:off x="3705490" y="3303270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0" name="Прямоугольник 349"/>
            <p:cNvSpPr/>
            <p:nvPr/>
          </p:nvSpPr>
          <p:spPr>
            <a:xfrm>
              <a:off x="3921514" y="3303270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Прямоугольник 350"/>
            <p:cNvSpPr/>
            <p:nvPr/>
          </p:nvSpPr>
          <p:spPr>
            <a:xfrm>
              <a:off x="4137538" y="3303270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2" name="Прямоугольник 351"/>
            <p:cNvSpPr/>
            <p:nvPr/>
          </p:nvSpPr>
          <p:spPr>
            <a:xfrm>
              <a:off x="3705490" y="35192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Прямоугольник 352"/>
            <p:cNvSpPr/>
            <p:nvPr/>
          </p:nvSpPr>
          <p:spPr>
            <a:xfrm>
              <a:off x="3921514" y="35192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4137538" y="35192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5" name="Прямоугольник 354"/>
            <p:cNvSpPr/>
            <p:nvPr/>
          </p:nvSpPr>
          <p:spPr>
            <a:xfrm>
              <a:off x="3057418" y="372387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6" name="Прямоугольник 355"/>
            <p:cNvSpPr/>
            <p:nvPr/>
          </p:nvSpPr>
          <p:spPr>
            <a:xfrm>
              <a:off x="3273442" y="372387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7" name="Прямоугольник 356"/>
            <p:cNvSpPr/>
            <p:nvPr/>
          </p:nvSpPr>
          <p:spPr>
            <a:xfrm>
              <a:off x="3489466" y="372387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8" name="Прямоугольник 357"/>
            <p:cNvSpPr/>
            <p:nvPr/>
          </p:nvSpPr>
          <p:spPr>
            <a:xfrm>
              <a:off x="3057418" y="393990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9" name="Прямоугольник 358"/>
            <p:cNvSpPr/>
            <p:nvPr/>
          </p:nvSpPr>
          <p:spPr>
            <a:xfrm>
              <a:off x="3273442" y="393990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0" name="Прямоугольник 359"/>
            <p:cNvSpPr/>
            <p:nvPr/>
          </p:nvSpPr>
          <p:spPr>
            <a:xfrm>
              <a:off x="3489466" y="393990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Прямоугольник 360"/>
            <p:cNvSpPr/>
            <p:nvPr/>
          </p:nvSpPr>
          <p:spPr>
            <a:xfrm>
              <a:off x="3057418" y="415592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Прямоугольник 361"/>
            <p:cNvSpPr/>
            <p:nvPr/>
          </p:nvSpPr>
          <p:spPr>
            <a:xfrm>
              <a:off x="3273442" y="415592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3" name="Прямоугольник 362"/>
            <p:cNvSpPr/>
            <p:nvPr/>
          </p:nvSpPr>
          <p:spPr>
            <a:xfrm>
              <a:off x="3489466" y="415592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Прямоугольник 363"/>
            <p:cNvSpPr/>
            <p:nvPr/>
          </p:nvSpPr>
          <p:spPr>
            <a:xfrm>
              <a:off x="3705490" y="372387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5" name="Прямоугольник 364"/>
            <p:cNvSpPr/>
            <p:nvPr/>
          </p:nvSpPr>
          <p:spPr>
            <a:xfrm>
              <a:off x="3921514" y="372387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6" name="Прямоугольник 365"/>
            <p:cNvSpPr/>
            <p:nvPr/>
          </p:nvSpPr>
          <p:spPr>
            <a:xfrm>
              <a:off x="4137538" y="372387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Прямоугольник 366"/>
            <p:cNvSpPr/>
            <p:nvPr/>
          </p:nvSpPr>
          <p:spPr>
            <a:xfrm>
              <a:off x="3705490" y="393990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8" name="Прямоугольник 367"/>
            <p:cNvSpPr/>
            <p:nvPr/>
          </p:nvSpPr>
          <p:spPr>
            <a:xfrm>
              <a:off x="3921514" y="393990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Прямоугольник 368"/>
            <p:cNvSpPr/>
            <p:nvPr/>
          </p:nvSpPr>
          <p:spPr>
            <a:xfrm>
              <a:off x="4137538" y="393990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o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Прямоугольник 369"/>
            <p:cNvSpPr/>
            <p:nvPr/>
          </p:nvSpPr>
          <p:spPr>
            <a:xfrm>
              <a:off x="3705490" y="415592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1" name="Прямоугольник 370"/>
            <p:cNvSpPr/>
            <p:nvPr/>
          </p:nvSpPr>
          <p:spPr>
            <a:xfrm>
              <a:off x="3921514" y="415592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2" name="Прямоугольник 371"/>
            <p:cNvSpPr/>
            <p:nvPr/>
          </p:nvSpPr>
          <p:spPr>
            <a:xfrm>
              <a:off x="4137538" y="415592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3" name="Прямоугольник 372"/>
            <p:cNvSpPr/>
            <p:nvPr/>
          </p:nvSpPr>
          <p:spPr>
            <a:xfrm>
              <a:off x="4356725" y="308724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4" name="Прямоугольник 373"/>
            <p:cNvSpPr/>
            <p:nvPr/>
          </p:nvSpPr>
          <p:spPr>
            <a:xfrm>
              <a:off x="4356725" y="3303270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5" name="Прямоугольник 374"/>
            <p:cNvSpPr/>
            <p:nvPr/>
          </p:nvSpPr>
          <p:spPr>
            <a:xfrm>
              <a:off x="4356725" y="3519294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" name="Прямоугольник 375"/>
            <p:cNvSpPr/>
            <p:nvPr/>
          </p:nvSpPr>
          <p:spPr>
            <a:xfrm>
              <a:off x="4356725" y="3723878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7" name="Прямоугольник 376"/>
            <p:cNvSpPr/>
            <p:nvPr/>
          </p:nvSpPr>
          <p:spPr>
            <a:xfrm>
              <a:off x="4356725" y="3939902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8" name="Прямоугольник 377"/>
            <p:cNvSpPr/>
            <p:nvPr/>
          </p:nvSpPr>
          <p:spPr>
            <a:xfrm>
              <a:off x="4356725" y="4155926"/>
              <a:ext cx="216024" cy="2160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9" name="Нашивка 378"/>
          <p:cNvSpPr/>
          <p:nvPr/>
        </p:nvSpPr>
        <p:spPr>
          <a:xfrm>
            <a:off x="4706491" y="3617962"/>
            <a:ext cx="144016" cy="196600"/>
          </a:xfrm>
          <a:prstGeom prst="chevro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ТП Гедымин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Пролог. Учебный пример. Игра крестики-нолики.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61794" y="4659982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254" y="141480"/>
            <a:ext cx="8640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Игровой интерес. Случайный выбор.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258164" y="742079"/>
            <a:ext cx="4742489" cy="317503"/>
            <a:chOff x="260336" y="699542"/>
            <a:chExt cx="4742489" cy="317503"/>
          </a:xfrm>
        </p:grpSpPr>
        <p:sp>
          <p:nvSpPr>
            <p:cNvPr id="6" name="TextBox 5"/>
            <p:cNvSpPr txBox="1"/>
            <p:nvPr/>
          </p:nvSpPr>
          <p:spPr>
            <a:xfrm>
              <a:off x="536491" y="709268"/>
              <a:ext cx="4466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Случайный выбор из свободных ячеек.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336" y="699542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  <a:sym typeface="Wingdings"/>
                </a:rPr>
                <a:t>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240305" y="1299052"/>
            <a:ext cx="4742489" cy="317503"/>
            <a:chOff x="242477" y="1193872"/>
            <a:chExt cx="4742489" cy="317503"/>
          </a:xfrm>
        </p:grpSpPr>
        <p:sp>
          <p:nvSpPr>
            <p:cNvPr id="10" name="TextBox 9"/>
            <p:cNvSpPr txBox="1"/>
            <p:nvPr/>
          </p:nvSpPr>
          <p:spPr>
            <a:xfrm>
              <a:off x="518632" y="1203598"/>
              <a:ext cx="4466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Случайный выбор из шансов на выигрыш.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477" y="1193872"/>
              <a:ext cx="266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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2227382" y="1856025"/>
            <a:ext cx="4742489" cy="317503"/>
            <a:chOff x="229554" y="1697928"/>
            <a:chExt cx="4742489" cy="317503"/>
          </a:xfrm>
        </p:grpSpPr>
        <p:sp>
          <p:nvSpPr>
            <p:cNvPr id="12" name="TextBox 11"/>
            <p:cNvSpPr txBox="1"/>
            <p:nvPr/>
          </p:nvSpPr>
          <p:spPr>
            <a:xfrm>
              <a:off x="505709" y="1707654"/>
              <a:ext cx="4466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Случайный 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выбор из лучших позиций.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554" y="1697928"/>
              <a:ext cx="266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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227382" y="2412998"/>
            <a:ext cx="4742489" cy="317503"/>
            <a:chOff x="229554" y="2273992"/>
            <a:chExt cx="4742489" cy="317503"/>
          </a:xfrm>
        </p:grpSpPr>
        <p:sp>
          <p:nvSpPr>
            <p:cNvPr id="15" name="TextBox 14"/>
            <p:cNvSpPr txBox="1"/>
            <p:nvPr/>
          </p:nvSpPr>
          <p:spPr>
            <a:xfrm>
              <a:off x="505709" y="2283718"/>
              <a:ext cx="4466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Случайный выбор метода ранжирования.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9554" y="2273992"/>
              <a:ext cx="266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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2227382" y="2969971"/>
            <a:ext cx="4742489" cy="317503"/>
            <a:chOff x="229554" y="2850056"/>
            <a:chExt cx="4742489" cy="317503"/>
          </a:xfrm>
        </p:grpSpPr>
        <p:sp>
          <p:nvSpPr>
            <p:cNvPr id="17" name="TextBox 16"/>
            <p:cNvSpPr txBox="1"/>
            <p:nvPr/>
          </p:nvSpPr>
          <p:spPr>
            <a:xfrm>
              <a:off x="505709" y="2859782"/>
              <a:ext cx="4466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Случайный выбор 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из лучших шансов на выигрыш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9554" y="2850056"/>
              <a:ext cx="266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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227382" y="3526944"/>
            <a:ext cx="4742489" cy="317503"/>
            <a:chOff x="229554" y="3354112"/>
            <a:chExt cx="4742489" cy="317503"/>
          </a:xfrm>
        </p:grpSpPr>
        <p:sp>
          <p:nvSpPr>
            <p:cNvPr id="20" name="TextBox 19"/>
            <p:cNvSpPr txBox="1"/>
            <p:nvPr/>
          </p:nvSpPr>
          <p:spPr>
            <a:xfrm>
              <a:off x="505709" y="3363838"/>
              <a:ext cx="4466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Случайный выбор 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из 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ячеек с одинаковым рангом.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554" y="3354112"/>
              <a:ext cx="266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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2206844" y="4083918"/>
            <a:ext cx="4742489" cy="317503"/>
            <a:chOff x="209016" y="3930176"/>
            <a:chExt cx="4742489" cy="317503"/>
          </a:xfrm>
        </p:grpSpPr>
        <p:sp>
          <p:nvSpPr>
            <p:cNvPr id="22" name="TextBox 21"/>
            <p:cNvSpPr txBox="1"/>
            <p:nvPr/>
          </p:nvSpPr>
          <p:spPr>
            <a:xfrm>
              <a:off x="485171" y="3939902"/>
              <a:ext cx="4466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Случайный выбор 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из 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альтернатив эвристик.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9016" y="3930176"/>
              <a:ext cx="2664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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ТП Гедымин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Пролог. Учебный пример. Игра крестики-нолики.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61794" y="4659982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254" y="141480"/>
            <a:ext cx="8640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Эффективное тестирование. Игра программы против себя.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699542"/>
            <a:ext cx="839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Игра в автоматическом режиме с ведением протокола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: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331640" y="1059582"/>
            <a:ext cx="8398960" cy="532946"/>
            <a:chOff x="266748" y="699542"/>
            <a:chExt cx="8398960" cy="532946"/>
          </a:xfrm>
        </p:grpSpPr>
        <p:sp>
          <p:nvSpPr>
            <p:cNvPr id="13" name="TextBox 12"/>
            <p:cNvSpPr txBox="1"/>
            <p:nvPr/>
          </p:nvSpPr>
          <p:spPr>
            <a:xfrm>
              <a:off x="536490" y="709268"/>
              <a:ext cx="8129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Тестирование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и отладка 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основных правил игры</a:t>
              </a:r>
            </a:p>
            <a:p>
              <a:pPr>
                <a:tabLst>
                  <a:tab pos="714375" algn="l"/>
                </a:tabLst>
              </a:pP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	(ход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;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 выигрыш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;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 ничья).</a:t>
              </a:r>
              <a:endParaRPr lang="ru-RU" sz="14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48" y="699542"/>
              <a:ext cx="253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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31640" y="3579862"/>
            <a:ext cx="839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Игра в режиме ручного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ввода: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331640" y="3918416"/>
            <a:ext cx="8398960" cy="532946"/>
            <a:chOff x="266748" y="699542"/>
            <a:chExt cx="8398960" cy="532946"/>
          </a:xfrm>
        </p:grpSpPr>
        <p:sp>
          <p:nvSpPr>
            <p:cNvPr id="18" name="TextBox 17"/>
            <p:cNvSpPr txBox="1"/>
            <p:nvPr/>
          </p:nvSpPr>
          <p:spPr>
            <a:xfrm>
              <a:off x="536490" y="709268"/>
              <a:ext cx="8129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Тестирование и отладка игры до реализации пользовательского интерфейса</a:t>
              </a:r>
            </a:p>
            <a:p>
              <a:pPr>
                <a:tabLst>
                  <a:tab pos="714375" algn="l"/>
                </a:tabLst>
              </a:pPr>
              <a:r>
                <a:rPr lang="ru-RU" sz="14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(ввод хода с консоли; отмена последнего хода).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48" y="699542"/>
              <a:ext cx="253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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1331640" y="1650019"/>
            <a:ext cx="8398960" cy="532946"/>
            <a:chOff x="266748" y="699542"/>
            <a:chExt cx="8398960" cy="532946"/>
          </a:xfrm>
        </p:grpSpPr>
        <p:sp>
          <p:nvSpPr>
            <p:cNvPr id="30" name="TextBox 29"/>
            <p:cNvSpPr txBox="1"/>
            <p:nvPr/>
          </p:nvSpPr>
          <p:spPr>
            <a:xfrm>
              <a:off x="536490" y="709268"/>
              <a:ext cx="8129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Тестирование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и отладка 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оценочной функции</a:t>
              </a:r>
            </a:p>
            <a:p>
              <a:pPr>
                <a:tabLst>
                  <a:tab pos="714375" algn="l"/>
                </a:tabLst>
              </a:pP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	(методы ранжирования</a:t>
              </a:r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;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 оптимизация производительности).</a:t>
              </a:r>
              <a:endParaRPr lang="ru-RU" sz="14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48" y="699542"/>
              <a:ext cx="253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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331640" y="2240456"/>
            <a:ext cx="8398960" cy="532946"/>
            <a:chOff x="266748" y="699542"/>
            <a:chExt cx="8398960" cy="532946"/>
          </a:xfrm>
        </p:grpSpPr>
        <p:sp>
          <p:nvSpPr>
            <p:cNvPr id="33" name="TextBox 32"/>
            <p:cNvSpPr txBox="1"/>
            <p:nvPr/>
          </p:nvSpPr>
          <p:spPr>
            <a:xfrm>
              <a:off x="536490" y="709268"/>
              <a:ext cx="8129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itchFamily="34" charset="0"/>
                  <a:cs typeface="Arial" pitchFamily="34" charset="0"/>
                </a:rPr>
                <a:t>Тестирование и отладка 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эвристик</a:t>
              </a:r>
            </a:p>
            <a:p>
              <a:pPr>
                <a:tabLst>
                  <a:tab pos="714375" algn="l"/>
                </a:tabLst>
              </a:pP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	(срабатывание; эффективность применения).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6748" y="699542"/>
              <a:ext cx="253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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331640" y="2830892"/>
            <a:ext cx="8398960" cy="532946"/>
            <a:chOff x="266748" y="699542"/>
            <a:chExt cx="8398960" cy="532946"/>
          </a:xfrm>
        </p:grpSpPr>
        <p:sp>
          <p:nvSpPr>
            <p:cNvPr id="39" name="TextBox 38"/>
            <p:cNvSpPr txBox="1"/>
            <p:nvPr/>
          </p:nvSpPr>
          <p:spPr>
            <a:xfrm>
              <a:off x="536490" y="709268"/>
              <a:ext cx="8129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Тестирование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и отладка 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уровней игры</a:t>
              </a:r>
            </a:p>
            <a:p>
              <a:pPr>
                <a:tabLst>
                  <a:tab pos="714375" algn="l"/>
                </a:tabLst>
              </a:pP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	(смещение для разных отметок).</a:t>
              </a:r>
              <a:endParaRPr lang="ru-RU" sz="14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6748" y="699542"/>
              <a:ext cx="253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  <a:sym typeface="Wingdings"/>
                </a:rPr>
                <a:t>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1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4731990"/>
            <a:ext cx="864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ТП Гедымин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Пролог. Учебный пример. Игра крестики-нолики.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61794" y="4659982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254" y="141480"/>
            <a:ext cx="8640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Уровни игры. Краткое описание.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253357" y="699542"/>
            <a:ext cx="3813363" cy="954107"/>
            <a:chOff x="253357" y="699542"/>
            <a:chExt cx="3813363" cy="954107"/>
          </a:xfrm>
        </p:grpSpPr>
        <p:sp>
          <p:nvSpPr>
            <p:cNvPr id="2" name="TextBox 1"/>
            <p:cNvSpPr txBox="1"/>
            <p:nvPr/>
          </p:nvSpPr>
          <p:spPr>
            <a:xfrm>
              <a:off x="538328" y="699542"/>
              <a:ext cx="35283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Полностью случайный выбор хода.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Выигрыш понимает.</a:t>
              </a:r>
            </a:p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Ничья - нет свободных ячеек.</a:t>
              </a:r>
              <a:endParaRPr lang="en-US" sz="14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Эвристик нет.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3357" y="69954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b="1" dirty="0" smtClean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4354752" y="699542"/>
            <a:ext cx="4461435" cy="307777"/>
            <a:chOff x="4354752" y="699542"/>
            <a:chExt cx="4461435" cy="307777"/>
          </a:xfrm>
        </p:grpSpPr>
        <p:sp>
          <p:nvSpPr>
            <p:cNvPr id="17" name="TextBox 16"/>
            <p:cNvSpPr txBox="1"/>
            <p:nvPr/>
          </p:nvSpPr>
          <p:spPr>
            <a:xfrm>
              <a:off x="4639723" y="699542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itchFamily="34" charset="0"/>
                  <a:cs typeface="Arial" pitchFamily="34" charset="0"/>
                </a:rPr>
                <a:t>Эвристика «выигрыш следующим ходом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».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54752" y="699542"/>
              <a:ext cx="269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356085" y="1318946"/>
            <a:ext cx="4461435" cy="307777"/>
            <a:chOff x="4356085" y="1318946"/>
            <a:chExt cx="4461435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4641056" y="1318946"/>
              <a:ext cx="4176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itchFamily="34" charset="0"/>
                  <a:cs typeface="Arial" pitchFamily="34" charset="0"/>
                </a:rPr>
                <a:t>Ход - случайный выбор из шансов на выигрыш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56085" y="1318946"/>
              <a:ext cx="269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  <a:cs typeface="Arial" pitchFamily="34" charset="0"/>
                </a:rPr>
                <a:t>2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252438" y="1730446"/>
            <a:ext cx="7059419" cy="738664"/>
            <a:chOff x="252438" y="1730446"/>
            <a:chExt cx="7059419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537408" y="1730446"/>
              <a:ext cx="677444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itchFamily="34" charset="0"/>
                  <a:cs typeface="Arial" pitchFamily="34" charset="0"/>
                </a:rPr>
                <a:t>Ничья - нет шансов для выигрыша.</a:t>
              </a:r>
            </a:p>
            <a:p>
              <a:r>
                <a:rPr lang="ru-RU" sz="1400" dirty="0">
                  <a:latin typeface="Arial" pitchFamily="34" charset="0"/>
                  <a:cs typeface="Arial" pitchFamily="34" charset="0"/>
                </a:rPr>
                <a:t>Первый ход - случайный выбор из лучших позиций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1400" dirty="0">
                  <a:latin typeface="Arial" pitchFamily="34" charset="0"/>
                  <a:cs typeface="Arial" pitchFamily="34" charset="0"/>
                </a:rPr>
                <a:t>(оценочная функция).</a:t>
              </a:r>
            </a:p>
            <a:p>
              <a:r>
                <a:rPr lang="ru-RU" sz="1400" dirty="0">
                  <a:latin typeface="Arial" pitchFamily="34" charset="0"/>
                  <a:cs typeface="Arial" pitchFamily="34" charset="0"/>
                </a:rPr>
                <a:t>Ход - случайный выбор из лучших шансов на выигрыш (оценочная функция).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2438" y="17304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51520" y="3766415"/>
            <a:ext cx="4751305" cy="317503"/>
            <a:chOff x="251520" y="3766415"/>
            <a:chExt cx="4751305" cy="317503"/>
          </a:xfrm>
        </p:grpSpPr>
        <p:sp>
          <p:nvSpPr>
            <p:cNvPr id="26" name="TextBox 25"/>
            <p:cNvSpPr txBox="1"/>
            <p:nvPr/>
          </p:nvSpPr>
          <p:spPr>
            <a:xfrm>
              <a:off x="536491" y="3776141"/>
              <a:ext cx="4466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itchFamily="34" charset="0"/>
                  <a:cs typeface="Arial" pitchFamily="34" charset="0"/>
                </a:rPr>
                <a:t>Эвристика «свободные края (выигрыш через ход)».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1520" y="37664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ru-RU" sz="14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264570" y="4126455"/>
            <a:ext cx="2159935" cy="317503"/>
            <a:chOff x="264570" y="4126455"/>
            <a:chExt cx="2159935" cy="317503"/>
          </a:xfrm>
        </p:grpSpPr>
        <p:sp>
          <p:nvSpPr>
            <p:cNvPr id="30" name="TextBox 29"/>
            <p:cNvSpPr txBox="1"/>
            <p:nvPr/>
          </p:nvSpPr>
          <p:spPr>
            <a:xfrm>
              <a:off x="549541" y="4136181"/>
              <a:ext cx="18749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itchFamily="34" charset="0"/>
                  <a:cs typeface="Arial" pitchFamily="34" charset="0"/>
                </a:rPr>
                <a:t>Эвристика </a:t>
              </a:r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«вилка».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570" y="41264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b="1" dirty="0" smtClean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05999" y="2470271"/>
            <a:ext cx="73304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Оценочная функция ранжирует свободные ячейки для потенциального хода.</a:t>
            </a:r>
          </a:p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Из части рангового списка ячеек случайным образом выбирается ячейка для хода.</a:t>
            </a:r>
          </a:p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Часть определяется как длина списка деленная на два в степени уровень минус два.</a:t>
            </a:r>
          </a:p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Для ячеек с одинаковым рангом повторно осуществляется случайный выбор.</a:t>
            </a:r>
          </a:p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Метод ранжирования выбирается случайным образом из восьми комбинаций. </a:t>
            </a:r>
          </a:p>
        </p:txBody>
      </p:sp>
    </p:spTree>
    <p:extLst>
      <p:ext uri="{BB962C8B-B14F-4D97-AF65-F5344CB8AC3E}">
        <p14:creationId xmlns:p14="http://schemas.microsoft.com/office/powerpoint/2010/main" val="5066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785</Words>
  <Application>Microsoft Office PowerPoint</Application>
  <PresentationFormat>Экран (16:9)</PresentationFormat>
  <Paragraphs>401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Latunov</dc:creator>
  <cp:lastModifiedBy>Latunov</cp:lastModifiedBy>
  <cp:revision>201</cp:revision>
  <dcterms:created xsi:type="dcterms:W3CDTF">2015-06-03T09:05:12Z</dcterms:created>
  <dcterms:modified xsi:type="dcterms:W3CDTF">2015-07-06T11:18:44Z</dcterms:modified>
</cp:coreProperties>
</file>