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7EF0B463-0AC7-49C9-BE11-7BA19DF7A91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216000" y="812520"/>
            <a:ext cx="7125840" cy="4007520"/>
          </a:xfrm>
          <a:prstGeom prst="rect">
            <a:avLst/>
          </a:prstGeom>
        </p:spPr>
      </p:sp>
      <p:sp>
        <p:nvSpPr>
          <p:cNvPr id="245" name="PlaceHolder 2"/>
          <p:cNvSpPr>
            <a:spLocks noGrp="1"/>
          </p:cNvSpPr>
          <p:nvPr>
            <p:ph type="body"/>
          </p:nvPr>
        </p:nvSpPr>
        <p:spPr>
          <a:xfrm>
            <a:off x="756000" y="5078520"/>
            <a:ext cx="6046200" cy="7365240"/>
          </a:xfrm>
          <a:prstGeom prst="rect">
            <a:avLst/>
          </a:prstGeom>
        </p:spPr>
        <p:txBody>
          <a:bodyPr lIns="0" rIns="0" tIns="0" bIns="0">
            <a:noAutofit/>
          </a:bodyPr>
          <a:p>
            <a:pPr marL="216000" indent="-214920">
              <a:lnSpc>
                <a:spcPct val="100000"/>
              </a:lnSpc>
              <a:tabLst>
                <a:tab algn="l" pos="0"/>
              </a:tabLst>
            </a:pPr>
            <a:r>
              <a:rPr b="0" lang="en-US" sz="2000" spc="-1" strike="noStrike">
                <a:latin typeface="Arial"/>
              </a:rPr>
              <a:t>The </a:t>
            </a:r>
            <a:r>
              <a:rPr b="1" lang="en-US" sz="2000" spc="-1" strike="noStrike">
                <a:latin typeface="Arial"/>
              </a:rPr>
              <a:t>workspace</a:t>
            </a:r>
            <a:r>
              <a:rPr b="0" lang="en-US" sz="2000" spc="-1" strike="noStrike">
                <a:latin typeface="Arial"/>
              </a:rPr>
              <a:t>, also known as the </a:t>
            </a:r>
            <a:r>
              <a:rPr b="1" lang="en-US" sz="2000" spc="-1" strike="noStrike">
                <a:latin typeface="Arial"/>
              </a:rPr>
              <a:t>working directory</a:t>
            </a:r>
            <a:r>
              <a:rPr b="0" lang="en-US" sz="2000" spc="-1" strike="noStrike">
                <a:latin typeface="Arial"/>
              </a:rPr>
              <a:t>, is the directory on your local computer where you have a copy of the files from your Git repository.</a:t>
            </a:r>
            <a:endParaRPr b="0" lang="en-US" sz="2000" spc="-1" strike="noStrike">
              <a:latin typeface="Arial"/>
            </a:endParaRPr>
          </a:p>
          <a:p>
            <a:pPr marL="216000" indent="-214920">
              <a:lnSpc>
                <a:spcPct val="100000"/>
              </a:lnSpc>
              <a:tabLst>
                <a:tab algn="l" pos="0"/>
              </a:tabLst>
            </a:pPr>
            <a:r>
              <a:rPr b="0" lang="en-US" sz="2000" spc="-1" strike="noStrike">
                <a:latin typeface="Arial"/>
              </a:rPr>
              <a:t>It's where you make changes to your project's files. These changes can include creating, modifying, or deleting files.</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0" lang="en-US" sz="2000" spc="-1" strike="noStrike">
                <a:latin typeface="Arial"/>
              </a:rPr>
              <a:t>The </a:t>
            </a:r>
            <a:r>
              <a:rPr b="1" lang="en-US" sz="2000" spc="-1" strike="noStrike">
                <a:latin typeface="Arial"/>
              </a:rPr>
              <a:t>index</a:t>
            </a:r>
            <a:r>
              <a:rPr b="0" lang="en-US" sz="2000" spc="-1" strike="noStrike">
                <a:latin typeface="Arial"/>
              </a:rPr>
              <a:t>, also called the staging area, is an intermediate step between your workspace and the local repository.</a:t>
            </a:r>
            <a:endParaRPr b="0" lang="en-US" sz="2000" spc="-1" strike="noStrike">
              <a:latin typeface="Arial"/>
            </a:endParaRPr>
          </a:p>
          <a:p>
            <a:pPr marL="216000" indent="-214920">
              <a:lnSpc>
                <a:spcPct val="100000"/>
              </a:lnSpc>
              <a:tabLst>
                <a:tab algn="l" pos="0"/>
              </a:tabLst>
            </a:pPr>
            <a:r>
              <a:rPr b="0" lang="en-US" sz="2000" spc="-1" strike="noStrike">
                <a:latin typeface="Arial"/>
              </a:rPr>
              <a:t>When you make changes in your workspace, you can choose which changes you want to include in your next commit by adding them to the index.</a:t>
            </a:r>
            <a:endParaRPr b="0" lang="en-US" sz="2000" spc="-1" strike="noStrike">
              <a:latin typeface="Arial"/>
            </a:endParaRPr>
          </a:p>
          <a:p>
            <a:pPr marL="216000" indent="-214920">
              <a:lnSpc>
                <a:spcPct val="100000"/>
              </a:lnSpc>
              <a:tabLst>
                <a:tab algn="l" pos="0"/>
              </a:tabLst>
            </a:pPr>
            <a:r>
              <a:rPr b="0" lang="en-US" sz="2000" spc="-1" strike="noStrike">
                <a:latin typeface="Arial"/>
              </a:rPr>
              <a:t>This allows you to selectively include specific changes rather than committing all changes in your workspace.</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0" lang="en-US" sz="2000" spc="-1" strike="noStrike">
                <a:latin typeface="Arial"/>
              </a:rPr>
              <a:t>The </a:t>
            </a:r>
            <a:r>
              <a:rPr b="1" lang="en-US" sz="2000" spc="-1" strike="noStrike">
                <a:latin typeface="Arial"/>
              </a:rPr>
              <a:t>local repository</a:t>
            </a:r>
            <a:r>
              <a:rPr b="0" lang="en-US" sz="2000" spc="-1" strike="noStrike">
                <a:latin typeface="Arial"/>
              </a:rPr>
              <a:t> is where all the committed changes and the complete project history are stored on your local machine.</a:t>
            </a:r>
            <a:endParaRPr b="0" lang="en-US" sz="2000" spc="-1" strike="noStrike">
              <a:latin typeface="Arial"/>
            </a:endParaRPr>
          </a:p>
          <a:p>
            <a:pPr marL="216000" indent="-214920">
              <a:lnSpc>
                <a:spcPct val="100000"/>
              </a:lnSpc>
              <a:tabLst>
                <a:tab algn="l" pos="0"/>
              </a:tabLst>
            </a:pPr>
            <a:r>
              <a:rPr b="0" lang="en-US" sz="2000" spc="-1" strike="noStrike">
                <a:latin typeface="Arial"/>
              </a:rPr>
              <a:t>When you commit changes, they are saved to the local repository. This creates a snapshot of your project at that point in time.</a:t>
            </a:r>
            <a:endParaRPr b="0" lang="en-US" sz="2000" spc="-1" strike="noStrike">
              <a:latin typeface="Arial"/>
            </a:endParaRPr>
          </a:p>
          <a:p>
            <a:pPr marL="216000" indent="-214920">
              <a:lnSpc>
                <a:spcPct val="100000"/>
              </a:lnSpc>
              <a:tabLst>
                <a:tab algn="l" pos="0"/>
              </a:tabLst>
            </a:pPr>
            <a:r>
              <a:rPr b="0" lang="en-US" sz="2000" spc="-1" strike="noStrike">
                <a:latin typeface="Arial"/>
              </a:rPr>
              <a:t>You can think of the local repository as your personal, self-contained copy of the project's history.</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216000" y="812520"/>
            <a:ext cx="7125840" cy="4007520"/>
          </a:xfrm>
          <a:prstGeom prst="rect">
            <a:avLst/>
          </a:prstGeom>
        </p:spPr>
      </p:sp>
      <p:sp>
        <p:nvSpPr>
          <p:cNvPr id="247" name="PlaceHolder 2"/>
          <p:cNvSpPr>
            <a:spLocks noGrp="1"/>
          </p:cNvSpPr>
          <p:nvPr>
            <p:ph type="body"/>
          </p:nvPr>
        </p:nvSpPr>
        <p:spPr>
          <a:xfrm>
            <a:off x="756000" y="5078520"/>
            <a:ext cx="6046200" cy="4809600"/>
          </a:xfrm>
          <a:prstGeom prst="rect">
            <a:avLst/>
          </a:prstGeom>
        </p:spPr>
        <p:txBody>
          <a:bodyPr lIns="0" rIns="0" tIns="0" bIns="0">
            <a:noAutofit/>
          </a:bodyPr>
          <a:p>
            <a:pPr marL="216000" indent="-214920">
              <a:lnSpc>
                <a:spcPct val="100000"/>
              </a:lnSpc>
              <a:tabLst>
                <a:tab algn="l" pos="0"/>
              </a:tabLst>
            </a:pPr>
            <a:r>
              <a:rPr b="1" lang="en-US" sz="2000" spc="-1" strike="noStrike">
                <a:latin typeface="Arial"/>
              </a:rPr>
              <a:t>git add</a:t>
            </a:r>
            <a:r>
              <a:rPr b="0" lang="en-US" sz="2000" spc="-1" strike="noStrike">
                <a:latin typeface="Arial"/>
              </a:rPr>
              <a:t>: This command is used to stage changes in your working directory, preparing them to be committed. You can specify individual files or directories to stage, or use git add . to stage all changes.</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1" lang="en-US" sz="2000" spc="-1" strike="noStrike">
                <a:latin typeface="Arial"/>
              </a:rPr>
              <a:t>git commit</a:t>
            </a:r>
            <a:r>
              <a:rPr b="0" lang="en-US" sz="2000" spc="-1" strike="noStrike">
                <a:latin typeface="Arial"/>
              </a:rPr>
              <a:t>: After you've staged your changes, you use this command to create a new commit with a message that describes the changes you're making. </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1" lang="en-US" sz="2000" spc="-1" strike="noStrike">
                <a:latin typeface="Arial"/>
              </a:rPr>
              <a:t>git push</a:t>
            </a:r>
            <a:r>
              <a:rPr b="0" lang="en-US" sz="2000" spc="-1" strike="noStrike">
                <a:latin typeface="Arial"/>
              </a:rPr>
              <a:t>: Once you've committed your changes, you can use this command to push your local commits to a remote repository. This is important when collaborating with others or updating a central repository.</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216000" y="812520"/>
            <a:ext cx="7125840" cy="4007520"/>
          </a:xfrm>
          <a:prstGeom prst="rect">
            <a:avLst/>
          </a:prstGeom>
        </p:spPr>
      </p:sp>
      <p:sp>
        <p:nvSpPr>
          <p:cNvPr id="249" name="PlaceHolder 2"/>
          <p:cNvSpPr>
            <a:spLocks noGrp="1"/>
          </p:cNvSpPr>
          <p:nvPr>
            <p:ph type="body"/>
          </p:nvPr>
        </p:nvSpPr>
        <p:spPr>
          <a:xfrm>
            <a:off x="756000" y="5078520"/>
            <a:ext cx="6046200" cy="5948640"/>
          </a:xfrm>
          <a:prstGeom prst="rect">
            <a:avLst/>
          </a:prstGeom>
        </p:spPr>
        <p:txBody>
          <a:bodyPr lIns="0" rIns="0" tIns="0" bIns="0">
            <a:noAutofit/>
          </a:bodyPr>
          <a:p>
            <a:pPr marL="216000" indent="-214920">
              <a:lnSpc>
                <a:spcPct val="100000"/>
              </a:lnSpc>
              <a:tabLst>
                <a:tab algn="l" pos="0"/>
              </a:tabLst>
            </a:pPr>
            <a:r>
              <a:rPr b="1" lang="en-US" sz="2000" spc="-1" strike="noStrike">
                <a:latin typeface="Arial"/>
              </a:rPr>
              <a:t>Fetch</a:t>
            </a:r>
            <a:r>
              <a:rPr b="0" lang="en-US" sz="2000" spc="-1" strike="noStrike">
                <a:latin typeface="Arial"/>
              </a:rPr>
              <a:t>: In Git, the git fetch command is used to retrieve updates from a remote repository, but it does not integrate those changes into your current working branch. It's often used to see what changes are available on the remote repository before merging them into your local branch.</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1" lang="en-US" sz="2000" spc="-1" strike="noStrike">
                <a:latin typeface="Arial"/>
                <a:ea typeface="Noto Sans CJK SC"/>
              </a:rPr>
              <a:t>Merge</a:t>
            </a:r>
            <a:r>
              <a:rPr b="0" lang="en-US" sz="2000" spc="-1" strike="noStrike">
                <a:latin typeface="Arial"/>
                <a:ea typeface="Noto Sans CJK SC"/>
              </a:rPr>
              <a:t>:The git merge command is used to combine the changes from one branch into another. For example, you might merge changes from a feature branch into the main branch. This integrates the changes and creates a new commit in the current branch to capture the merged content.</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a:p>
            <a:pPr marL="216000" indent="-214920">
              <a:lnSpc>
                <a:spcPct val="100000"/>
              </a:lnSpc>
              <a:tabLst>
                <a:tab algn="l" pos="0"/>
              </a:tabLst>
            </a:pPr>
            <a:r>
              <a:rPr b="1" lang="en-US" sz="2000" spc="-1" strike="noStrike">
                <a:latin typeface="Arial"/>
                <a:ea typeface="Noto Sans CJK SC"/>
              </a:rPr>
              <a:t>Pull</a:t>
            </a:r>
            <a:r>
              <a:rPr b="0" lang="en-US" sz="2000" spc="-1" strike="noStrike">
                <a:latin typeface="Arial"/>
                <a:ea typeface="Noto Sans CJK SC"/>
              </a:rPr>
              <a:t>: The git pull command is a combination of two actions: a git fetch followed by a git merge. It fetches changes from a remote repository and then merges them into your local branch. This command is commonly used to update your local branch with the changes from the remote repository.</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 descr=""/>
          <p:cNvPicPr/>
          <p:nvPr/>
        </p:nvPicPr>
        <p:blipFill>
          <a:blip r:embed="rId1"/>
          <a:stretch/>
        </p:blipFill>
        <p:spPr>
          <a:xfrm>
            <a:off x="0" y="0"/>
            <a:ext cx="12190680" cy="68565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2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2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28" name="Resim 2" descr="metin içeren bir resim&#10;&#10;Açıklama otomatik olarak oluşturuldu"/>
          <p:cNvPicPr/>
          <p:nvPr/>
        </p:nvPicPr>
        <p:blipFill>
          <a:blip r:embed="rId1"/>
          <a:stretch/>
        </p:blipFill>
        <p:spPr>
          <a:xfrm>
            <a:off x="2228760" y="63000"/>
            <a:ext cx="7732440" cy="67305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3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3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33" name="Resim 2" descr=""/>
          <p:cNvPicPr/>
          <p:nvPr/>
        </p:nvPicPr>
        <p:blipFill>
          <a:blip r:embed="rId1"/>
          <a:stretch/>
        </p:blipFill>
        <p:spPr>
          <a:xfrm>
            <a:off x="2190600" y="29520"/>
            <a:ext cx="7808760" cy="6797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3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38" name="Resim 2" descr="metin, ekran görüntüsü, ekran, siyah içeren bir resim&#10;&#10;Açıklama otomatik olarak oluşturuldu"/>
          <p:cNvPicPr/>
          <p:nvPr/>
        </p:nvPicPr>
        <p:blipFill>
          <a:blip r:embed="rId1"/>
          <a:stretch/>
        </p:blipFill>
        <p:spPr>
          <a:xfrm>
            <a:off x="2705040" y="40680"/>
            <a:ext cx="6779880" cy="67752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4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4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43" name="Resim 2" descr="metin, ekran, ekran görüntüsü, siyah içeren bir resim&#10;&#10;Açıklama otomatik olarak oluşturuldu"/>
          <p:cNvPicPr/>
          <p:nvPr/>
        </p:nvPicPr>
        <p:blipFill>
          <a:blip r:embed="rId1"/>
          <a:stretch/>
        </p:blipFill>
        <p:spPr>
          <a:xfrm>
            <a:off x="2209680" y="45000"/>
            <a:ext cx="7770600" cy="67665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4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48" name="Resim 2" descr="metin, siyah, ekran görüntüsü içeren bir resim&#10;&#10;Açıklama otomatik olarak oluşturuldu"/>
          <p:cNvPicPr/>
          <p:nvPr/>
        </p:nvPicPr>
        <p:blipFill>
          <a:blip r:embed="rId1"/>
          <a:stretch/>
        </p:blipFill>
        <p:spPr>
          <a:xfrm>
            <a:off x="2228760" y="60120"/>
            <a:ext cx="7732440" cy="6735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5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5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53" name="Resim 2" descr=""/>
          <p:cNvPicPr/>
          <p:nvPr/>
        </p:nvPicPr>
        <p:blipFill>
          <a:blip r:embed="rId1"/>
          <a:stretch/>
        </p:blipFill>
        <p:spPr>
          <a:xfrm>
            <a:off x="2015280" y="0"/>
            <a:ext cx="8159400" cy="6856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5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5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58" name="Resim 2" descr="metin, ekran görüntüsü, siyah içeren bir resim&#10;&#10;Açıklama otomatik olarak oluşturuldu"/>
          <p:cNvPicPr/>
          <p:nvPr/>
        </p:nvPicPr>
        <p:blipFill>
          <a:blip r:embed="rId1"/>
          <a:stretch/>
        </p:blipFill>
        <p:spPr>
          <a:xfrm>
            <a:off x="1905120" y="34920"/>
            <a:ext cx="8380080" cy="67860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6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63" name="Resim 2" descr="metin, ekran, ekran görüntüsü, siyah içeren bir resim&#10;&#10;Açıklama otomatik olarak oluşturuldu"/>
          <p:cNvPicPr/>
          <p:nvPr/>
        </p:nvPicPr>
        <p:blipFill>
          <a:blip r:embed="rId1"/>
          <a:stretch/>
        </p:blipFill>
        <p:spPr>
          <a:xfrm>
            <a:off x="473040" y="-476280"/>
            <a:ext cx="11243520" cy="64371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6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6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68" name="Resim 2" descr="metin, ekran, siyah, ekran görüntüsü içeren bir resim&#10;&#10;Açıklama otomatik olarak oluşturuldu"/>
          <p:cNvPicPr/>
          <p:nvPr/>
        </p:nvPicPr>
        <p:blipFill>
          <a:blip r:embed="rId1"/>
          <a:stretch/>
        </p:blipFill>
        <p:spPr>
          <a:xfrm>
            <a:off x="140040" y="495360"/>
            <a:ext cx="11910240" cy="58654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7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7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73" name="Resim 2" descr="metin içeren bir resim&#10;&#10;Açıklama otomatik olarak oluşturuldu"/>
          <p:cNvPicPr/>
          <p:nvPr/>
        </p:nvPicPr>
        <p:blipFill>
          <a:blip r:embed="rId1"/>
          <a:stretch/>
        </p:blipFill>
        <p:spPr>
          <a:xfrm>
            <a:off x="2442240" y="0"/>
            <a:ext cx="7305480" cy="68562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4"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85"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86"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87" name="CustomShape 5"/>
          <p:cNvSpPr/>
          <p:nvPr/>
        </p:nvSpPr>
        <p:spPr>
          <a:xfrm>
            <a:off x="838440" y="1371600"/>
            <a:ext cx="10513800" cy="480348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buClr>
                <a:srgbClr val="000000"/>
              </a:buClr>
              <a:buFont typeface="Arial"/>
              <a:buChar char="•"/>
              <a:tabLst>
                <a:tab algn="l" pos="408240"/>
              </a:tabLst>
            </a:pPr>
            <a:r>
              <a:rPr b="0" lang="tr-TR" sz="4400" spc="-1" strike="noStrike">
                <a:solidFill>
                  <a:srgbClr val="000000"/>
                </a:solidFill>
                <a:highlight>
                  <a:srgbClr val="729fcf"/>
                </a:highlight>
                <a:latin typeface="Calibri Light"/>
                <a:ea typeface="DejaVu Sans"/>
              </a:rPr>
              <a:t>GITHUB</a:t>
            </a:r>
            <a:endParaRPr b="0" lang="en-US" sz="4400" spc="-1" strike="noStrike">
              <a:latin typeface="Arial"/>
            </a:endParaRPr>
          </a:p>
          <a:p>
            <a:pPr>
              <a:lnSpc>
                <a:spcPct val="90000"/>
              </a:lnSpc>
              <a:spcBef>
                <a:spcPts val="1001"/>
              </a:spcBef>
              <a:tabLst>
                <a:tab algn="l" pos="408240"/>
              </a:tabLst>
            </a:pPr>
            <a:endParaRPr b="0" lang="en-US" sz="4400" spc="-1" strike="noStrike">
              <a:latin typeface="Arial"/>
            </a:endParaRPr>
          </a:p>
          <a:p>
            <a:pPr marL="228600" indent="-226800">
              <a:lnSpc>
                <a:spcPct val="90000"/>
              </a:lnSpc>
              <a:spcBef>
                <a:spcPts val="1001"/>
              </a:spcBef>
              <a:buClr>
                <a:srgbClr val="000000"/>
              </a:buClr>
              <a:buFont typeface="Arial"/>
              <a:buChar char="•"/>
              <a:tabLst>
                <a:tab algn="l" pos="408240"/>
              </a:tabLst>
            </a:pPr>
            <a:r>
              <a:rPr b="0" lang="tr-TR" sz="2800" spc="-1" strike="noStrike">
                <a:solidFill>
                  <a:srgbClr val="000000"/>
                </a:solidFill>
                <a:highlight>
                  <a:srgbClr val="729fcf"/>
                </a:highlight>
                <a:latin typeface="Calibri"/>
                <a:ea typeface="DejaVu Sans"/>
              </a:rPr>
              <a:t>Sharing a Project on Github</a:t>
            </a:r>
            <a:endParaRPr b="0" lang="en-US" sz="2800" spc="-1" strike="noStrike">
              <a:latin typeface="Arial"/>
            </a:endParaRPr>
          </a:p>
          <a:p>
            <a:pPr marL="228600" indent="-226800">
              <a:lnSpc>
                <a:spcPct val="90000"/>
              </a:lnSpc>
              <a:spcBef>
                <a:spcPts val="1001"/>
              </a:spcBef>
              <a:buClr>
                <a:srgbClr val="000000"/>
              </a:buClr>
              <a:buFont typeface="Arial"/>
              <a:buChar char="•"/>
              <a:tabLst>
                <a:tab algn="l" pos="408240"/>
              </a:tabLst>
            </a:pPr>
            <a:r>
              <a:rPr b="0" lang="tr-TR" sz="2800" spc="-1" strike="noStrike">
                <a:solidFill>
                  <a:srgbClr val="000000"/>
                </a:solidFill>
                <a:highlight>
                  <a:srgbClr val="729fcf"/>
                </a:highlight>
                <a:latin typeface="Calibri"/>
                <a:ea typeface="DejaVu Sans"/>
              </a:rPr>
              <a:t>Push</a:t>
            </a:r>
            <a:endParaRPr b="0" lang="en-US" sz="2800" spc="-1" strike="noStrike">
              <a:latin typeface="Arial"/>
            </a:endParaRPr>
          </a:p>
          <a:p>
            <a:pPr marL="228600" indent="-226800">
              <a:lnSpc>
                <a:spcPct val="90000"/>
              </a:lnSpc>
              <a:spcBef>
                <a:spcPts val="1001"/>
              </a:spcBef>
              <a:buClr>
                <a:srgbClr val="000000"/>
              </a:buClr>
              <a:buFont typeface="Arial"/>
              <a:buChar char="•"/>
              <a:tabLst>
                <a:tab algn="l" pos="408240"/>
              </a:tabLst>
            </a:pPr>
            <a:r>
              <a:rPr b="0" lang="tr-TR" sz="2800" spc="-1" strike="noStrike">
                <a:solidFill>
                  <a:srgbClr val="000000"/>
                </a:solidFill>
                <a:highlight>
                  <a:srgbClr val="729fcf"/>
                </a:highlight>
                <a:latin typeface="Calibri"/>
                <a:ea typeface="DejaVu Sans"/>
              </a:rPr>
              <a:t>Fetch</a:t>
            </a:r>
            <a:endParaRPr b="0" lang="en-US" sz="2800" spc="-1" strike="noStrike">
              <a:latin typeface="Arial"/>
            </a:endParaRPr>
          </a:p>
          <a:p>
            <a:pPr marL="228600" indent="-226800">
              <a:lnSpc>
                <a:spcPct val="90000"/>
              </a:lnSpc>
              <a:spcBef>
                <a:spcPts val="1001"/>
              </a:spcBef>
              <a:buClr>
                <a:srgbClr val="000000"/>
              </a:buClr>
              <a:buFont typeface="Arial"/>
              <a:buChar char="•"/>
              <a:tabLst>
                <a:tab algn="l" pos="408240"/>
              </a:tabLst>
            </a:pPr>
            <a:r>
              <a:rPr b="0" lang="tr-TR" sz="2800" spc="-1" strike="noStrike">
                <a:solidFill>
                  <a:srgbClr val="000000"/>
                </a:solidFill>
                <a:highlight>
                  <a:srgbClr val="729fcf"/>
                </a:highlight>
                <a:latin typeface="Calibri"/>
                <a:ea typeface="DejaVu Sans"/>
              </a:rPr>
              <a:t>Pull / Update the Project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7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7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78" name="Resim 2" descr="metin, siyah, ekran görüntüsü içeren bir resim&#10;&#10;Açıklama otomatik olarak oluşturuldu"/>
          <p:cNvPicPr/>
          <p:nvPr/>
        </p:nvPicPr>
        <p:blipFill>
          <a:blip r:embed="rId1"/>
          <a:stretch/>
        </p:blipFill>
        <p:spPr>
          <a:xfrm>
            <a:off x="1945440" y="0"/>
            <a:ext cx="8299080" cy="68562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8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3" name="Resim 2" descr="metin, ekran görüntüsü, ekran, siyah içeren bir resim&#10;&#10;Açıklama otomatik olarak oluşturuldu"/>
          <p:cNvPicPr/>
          <p:nvPr/>
        </p:nvPicPr>
        <p:blipFill>
          <a:blip r:embed="rId1"/>
          <a:stretch/>
        </p:blipFill>
        <p:spPr>
          <a:xfrm>
            <a:off x="1941480" y="0"/>
            <a:ext cx="8307000" cy="68562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8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8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8" name="Resim 2" descr=""/>
          <p:cNvPicPr/>
          <p:nvPr/>
        </p:nvPicPr>
        <p:blipFill>
          <a:blip r:embed="rId1"/>
          <a:stretch/>
        </p:blipFill>
        <p:spPr>
          <a:xfrm>
            <a:off x="1981080" y="-9360"/>
            <a:ext cx="8227800" cy="68749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9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9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93" name="Resim 2" descr="metin, siyah, ekran, ekran görüntüsü içeren bir resim&#10;&#10;Açıklama otomatik olarak oluşturuldu"/>
          <p:cNvPicPr/>
          <p:nvPr/>
        </p:nvPicPr>
        <p:blipFill>
          <a:blip r:embed="rId1"/>
          <a:stretch/>
        </p:blipFill>
        <p:spPr>
          <a:xfrm>
            <a:off x="1996200" y="0"/>
            <a:ext cx="8197560" cy="68562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9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9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98" name="Resim 2" descr="metin, ekran, ekran görüntüsü, siyah içeren bir resim&#10;&#10;Açıklama otomatik olarak oluşturuldu"/>
          <p:cNvPicPr/>
          <p:nvPr/>
        </p:nvPicPr>
        <p:blipFill>
          <a:blip r:embed="rId1"/>
          <a:stretch/>
        </p:blipFill>
        <p:spPr>
          <a:xfrm>
            <a:off x="1943280" y="-24840"/>
            <a:ext cx="8304120" cy="69055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20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0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03" name="Resim 2" descr="metin, ekran görüntüsü, siyah içeren bir resim&#10;&#10;Açıklama otomatik olarak oluşturuldu"/>
          <p:cNvPicPr/>
          <p:nvPr/>
        </p:nvPicPr>
        <p:blipFill>
          <a:blip r:embed="rId1"/>
          <a:stretch/>
        </p:blipFill>
        <p:spPr>
          <a:xfrm>
            <a:off x="2019240" y="63000"/>
            <a:ext cx="8151480" cy="67302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20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0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08" name="Resim 2" descr="metin, siyah, ekran görüntüsü, ekran içeren bir resim&#10;&#10;Açıklama otomatik olarak oluşturuldu"/>
          <p:cNvPicPr/>
          <p:nvPr/>
        </p:nvPicPr>
        <p:blipFill>
          <a:blip r:embed="rId1"/>
          <a:stretch/>
        </p:blipFill>
        <p:spPr>
          <a:xfrm>
            <a:off x="1314360" y="121320"/>
            <a:ext cx="9561240" cy="66135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21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1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13" name="Resim 2" descr="metin, ekran görüntüsü, ekran, siyah içeren bir resim&#10;&#10;Açıklama otomatik olarak oluşturuldu"/>
          <p:cNvPicPr/>
          <p:nvPr/>
        </p:nvPicPr>
        <p:blipFill>
          <a:blip r:embed="rId1"/>
          <a:stretch/>
        </p:blipFill>
        <p:spPr>
          <a:xfrm>
            <a:off x="1257480" y="105480"/>
            <a:ext cx="9675720" cy="66448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21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1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18" name="Resim 2" descr="metin, ekran görüntüsü, ekran, siyah içeren bir resim&#10;&#10;Açıklama otomatik olarak oluşturuldu"/>
          <p:cNvPicPr/>
          <p:nvPr/>
        </p:nvPicPr>
        <p:blipFill>
          <a:blip r:embed="rId1"/>
          <a:stretch/>
        </p:blipFill>
        <p:spPr>
          <a:xfrm>
            <a:off x="1295280" y="127440"/>
            <a:ext cx="9599400" cy="66013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22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2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23" name="Resim 2" descr="metin, ekran görüntüsü, siyah içeren bir resim&#10;&#10;Açıklama otomatik olarak oluşturuldu"/>
          <p:cNvPicPr/>
          <p:nvPr/>
        </p:nvPicPr>
        <p:blipFill>
          <a:blip r:embed="rId1"/>
          <a:stretch/>
        </p:blipFill>
        <p:spPr>
          <a:xfrm>
            <a:off x="1238400" y="93240"/>
            <a:ext cx="9713880" cy="66697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9"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90"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91"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2" name="" descr=""/>
          <p:cNvPicPr/>
          <p:nvPr/>
        </p:nvPicPr>
        <p:blipFill>
          <a:blip r:embed="rId1"/>
          <a:stretch/>
        </p:blipFill>
        <p:spPr>
          <a:xfrm>
            <a:off x="182880" y="914400"/>
            <a:ext cx="11729160" cy="511920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22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2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28" name="Resim 2" descr="metin, ekran görüntüsü, siyah, ekran içeren bir resim&#10;&#10;Açıklama otomatik olarak oluşturuldu"/>
          <p:cNvPicPr/>
          <p:nvPr/>
        </p:nvPicPr>
        <p:blipFill>
          <a:blip r:embed="rId1"/>
          <a:stretch/>
        </p:blipFill>
        <p:spPr>
          <a:xfrm>
            <a:off x="1062720" y="0"/>
            <a:ext cx="10065240" cy="68562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3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23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3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33" name="Resim 2" descr="metin, ekran görüntüsü, siyah içeren bir resim&#10;&#10;Açıklama otomatik olarak oluşturuldu"/>
          <p:cNvPicPr/>
          <p:nvPr/>
        </p:nvPicPr>
        <p:blipFill>
          <a:blip r:embed="rId1"/>
          <a:stretch/>
        </p:blipFill>
        <p:spPr>
          <a:xfrm>
            <a:off x="1102680" y="0"/>
            <a:ext cx="9984960" cy="68562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3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23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3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38" name="Resim 2" descr="metin, ekran görüntüsü, ekran içeren bir resim&#10;&#10;Açıklama otomatik olarak oluşturuldu"/>
          <p:cNvPicPr/>
          <p:nvPr/>
        </p:nvPicPr>
        <p:blipFill>
          <a:blip r:embed="rId1"/>
          <a:stretch/>
        </p:blipFill>
        <p:spPr>
          <a:xfrm>
            <a:off x="132480" y="133200"/>
            <a:ext cx="11925360" cy="65894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24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24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43" name="Resim 2" descr="metin, ekran görüntüsü, siyah içeren bir resim&#10;&#10;Açıklama otomatik olarak oluşturuldu"/>
          <p:cNvPicPr/>
          <p:nvPr/>
        </p:nvPicPr>
        <p:blipFill>
          <a:blip r:embed="rId1"/>
          <a:stretch/>
        </p:blipFill>
        <p:spPr>
          <a:xfrm>
            <a:off x="1428840" y="-2160"/>
            <a:ext cx="9332640" cy="68601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4"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95"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96"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7" name="" descr=""/>
          <p:cNvPicPr/>
          <p:nvPr/>
        </p:nvPicPr>
        <p:blipFill>
          <a:blip r:embed="rId1"/>
          <a:stretch/>
        </p:blipFill>
        <p:spPr>
          <a:xfrm>
            <a:off x="1463040" y="-182880"/>
            <a:ext cx="9256320" cy="6856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9"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00"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01"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2" name="" descr=""/>
          <p:cNvPicPr/>
          <p:nvPr/>
        </p:nvPicPr>
        <p:blipFill>
          <a:blip r:embed="rId1"/>
          <a:stretch/>
        </p:blipFill>
        <p:spPr>
          <a:xfrm>
            <a:off x="1188720" y="-3240"/>
            <a:ext cx="9965520" cy="6856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4"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05"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06"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7" name="Resim 2" descr="metin, ekran, siyah, ekran görüntüsü içeren bir resim&#10;&#10;Açıklama otomatik olarak oluşturuldu"/>
          <p:cNvPicPr/>
          <p:nvPr/>
        </p:nvPicPr>
        <p:blipFill>
          <a:blip r:embed="rId1"/>
          <a:stretch/>
        </p:blipFill>
        <p:spPr>
          <a:xfrm>
            <a:off x="2266920" y="79200"/>
            <a:ext cx="7656480" cy="6697440"/>
          </a:xfrm>
          <a:prstGeom prst="rect">
            <a:avLst/>
          </a:prstGeom>
          <a:ln>
            <a:noFill/>
          </a:ln>
        </p:spPr>
      </p:pic>
      <p:sp>
        <p:nvSpPr>
          <p:cNvPr id="108" name="CustomShape 5"/>
          <p:cNvSpPr/>
          <p:nvPr/>
        </p:nvSpPr>
        <p:spPr>
          <a:xfrm>
            <a:off x="2834640" y="5303520"/>
            <a:ext cx="566892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highlight>
                  <a:srgbClr val="729fcf"/>
                </a:highlight>
                <a:latin typeface="Arial"/>
                <a:ea typeface="Noto Sans CJK SC"/>
              </a:rPr>
              <a:t>This procedure is a shortcut and applicable  just first                      time when you create project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1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1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3" name="Resim 2" descr="metin, ekran, ekran görüntüsü, siyah içeren bir resim&#10;&#10;Açıklama otomatik olarak oluşturuldu"/>
          <p:cNvPicPr/>
          <p:nvPr/>
        </p:nvPicPr>
        <p:blipFill>
          <a:blip r:embed="rId1"/>
          <a:stretch/>
        </p:blipFill>
        <p:spPr>
          <a:xfrm>
            <a:off x="2247840" y="79200"/>
            <a:ext cx="7694280" cy="6697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16"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17"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8" name="Resim 2" descr="metin, ekran, ekran görüntüsü, siyah içeren bir resim&#10;&#10;Açıklama otomatik olarak oluşturuldu"/>
          <p:cNvPicPr/>
          <p:nvPr/>
        </p:nvPicPr>
        <p:blipFill>
          <a:blip r:embed="rId1"/>
          <a:stretch/>
        </p:blipFill>
        <p:spPr>
          <a:xfrm>
            <a:off x="2340360" y="65880"/>
            <a:ext cx="7808760" cy="67244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flipH="1" rot="16200000">
            <a:off x="2666880" y="-2664720"/>
            <a:ext cx="6856200" cy="12189600"/>
          </a:xfrm>
          <a:prstGeom prst="rect">
            <a:avLst/>
          </a:prstGeom>
          <a:gradFill rotWithShape="0">
            <a:gsLst>
              <a:gs pos="8000">
                <a:srgbClr val="4472c4"/>
              </a:gs>
              <a:gs pos="100000">
                <a:srgbClr val="203864"/>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21" name="CustomShape 3"/>
          <p:cNvSpPr/>
          <p:nvPr/>
        </p:nvSpPr>
        <p:spPr>
          <a:xfrm flipH="1" rot="10800000">
            <a:off x="-2160" y="1800"/>
            <a:ext cx="9069120" cy="6855840"/>
          </a:xfrm>
          <a:prstGeom prst="rect">
            <a:avLst/>
          </a:prstGeom>
          <a:gradFill rotWithShape="0">
            <a:gsLst>
              <a:gs pos="8000">
                <a:srgbClr val="000000">
                  <a:alpha val="52156"/>
                </a:srgbClr>
              </a:gs>
              <a:gs pos="100000">
                <a:srgbClr val="4472c4"/>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22" name="CustomShape 4"/>
          <p:cNvSpPr/>
          <p:nvPr/>
        </p:nvSpPr>
        <p:spPr>
          <a:xfrm flipH="1" rot="16200000">
            <a:off x="3649680" y="-1684080"/>
            <a:ext cx="4892760" cy="12191760"/>
          </a:xfrm>
          <a:prstGeom prst="rect">
            <a:avLst/>
          </a:prstGeom>
          <a:gradFill rotWithShape="0">
            <a:gsLst>
              <a:gs pos="0">
                <a:srgbClr val="9dc3e6">
                  <a:alpha val="0"/>
                </a:srgbClr>
              </a:gs>
              <a:gs pos="100000">
                <a:srgbClr val="000000">
                  <a:alpha val="46274"/>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23" name="Resim 2" descr="metin, ekran, siyah, ekran görüntüsü içeren bir resim&#10;&#10;Açıklama otomatik olarak oluşturuldu"/>
          <p:cNvPicPr/>
          <p:nvPr/>
        </p:nvPicPr>
        <p:blipFill>
          <a:blip r:embed="rId1"/>
          <a:stretch/>
        </p:blipFill>
        <p:spPr>
          <a:xfrm>
            <a:off x="2686320" y="0"/>
            <a:ext cx="6817320" cy="68562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217</TotalTime>
  <Application>LibreOffice/6.4.7.2$Linux_X86_64 LibreOffice_project/40$Build-2</Application>
  <Words>54</Words>
  <Paragraphs>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2021-06-10T14:55:28Z</dcterms:created>
  <dc:creator>65455</dc:creator>
  <dc:description/>
  <dc:language>en-US</dc:language>
  <cp:lastModifiedBy/>
  <dcterms:modified xsi:type="dcterms:W3CDTF">2024-03-18T22:04:32Z</dcterms:modified>
  <cp:revision>11</cp:revision>
  <dc:subject/>
  <dc:title>PowerPoint Sunusu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Geniş ekran</vt:lpwstr>
  </property>
  <property fmtid="{D5CDD505-2E9C-101B-9397-08002B2CF9AE}" pid="9" name="ScaleCrop">
    <vt:bool>0</vt:bool>
  </property>
  <property fmtid="{D5CDD505-2E9C-101B-9397-08002B2CF9AE}" pid="10" name="ShareDoc">
    <vt:bool>0</vt:bool>
  </property>
  <property fmtid="{D5CDD505-2E9C-101B-9397-08002B2CF9AE}" pid="11" name="Slides">
    <vt:i4>75</vt:i4>
  </property>
</Properties>
</file>