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3"/>
  </p:notesMasterIdLst>
  <p:sldIdLst>
    <p:sldId id="256" r:id="rId2"/>
    <p:sldId id="288" r:id="rId3"/>
    <p:sldId id="259" r:id="rId4"/>
    <p:sldId id="260" r:id="rId5"/>
    <p:sldId id="301" r:id="rId6"/>
    <p:sldId id="300" r:id="rId7"/>
    <p:sldId id="297" r:id="rId8"/>
    <p:sldId id="302" r:id="rId9"/>
    <p:sldId id="299" r:id="rId10"/>
    <p:sldId id="285" r:id="rId11"/>
    <p:sldId id="278"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DM Serif Display" pitchFamily="2" charset="0"/>
      <p:regular r:id="rId18"/>
      <p:italic r:id="rId19"/>
    </p:embeddedFont>
    <p:embeddedFont>
      <p:font typeface="Montserrat" panose="00000500000000000000" pitchFamily="2" charset="0"/>
      <p:regular r:id="rId20"/>
      <p:bold r:id="rId21"/>
      <p:italic r:id="rId22"/>
      <p:boldItalic r:id="rId23"/>
    </p:embeddedFont>
    <p:embeddedFont>
      <p:font typeface="Montserrat Light" panose="000004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800"/>
    <a:srgbClr val="B97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CF634-BF82-445E-975C-3A6A0FACAB5D}">
  <a:tblStyle styleId="{2A5CF634-BF82-445E-975C-3A6A0FACAB5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FE7647-697C-4ABB-AA9B-82A436A19AF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d2b7078103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d2b7078103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58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015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d2b707810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d2b707810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e559b0b4d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e559b0b4d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marL="914400" lvl="1"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marL="1371600" lvl="2"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marL="1828800" lvl="3"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marL="2286000" lvl="4"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marL="2743200" lvl="5"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marL="3200400" lvl="6"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marL="3657600" lvl="7"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marL="4114800" lvl="8"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a:endParaRPr/>
          </a:p>
        </p:txBody>
      </p:sp>
      <p:sp>
        <p:nvSpPr>
          <p:cNvPr id="19" name="Google Shape;19;p4"/>
          <p:cNvSpPr txBox="1"/>
          <p:nvPr/>
        </p:nvSpPr>
        <p:spPr>
          <a:xfrm>
            <a:off x="755988" y="1181777"/>
            <a:ext cx="463200" cy="68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188725" y="1048275"/>
            <a:ext cx="6766500" cy="4785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 name="Google Shape;42;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Dark 1" type="blank">
  <p:cSld name="BLANK">
    <p:spTree>
      <p:nvGrpSpPr>
        <p:cNvPr id="1" name="Shape 47"/>
        <p:cNvGrpSpPr/>
        <p:nvPr/>
      </p:nvGrpSpPr>
      <p:grpSpPr>
        <a:xfrm>
          <a:off x="0" y="0"/>
          <a:ext cx="0" cy="0"/>
          <a:chOff x="0" y="0"/>
          <a:chExt cx="0" cy="0"/>
        </a:xfrm>
      </p:grpSpPr>
      <p:sp>
        <p:nvSpPr>
          <p:cNvPr id="48" name="Google Shape;48;p10"/>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514350" y="142875"/>
            <a:ext cx="8001000" cy="237886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5400" dirty="0"/>
              <a:t>AUTOMATED NEONATAL </a:t>
            </a:r>
            <a:r>
              <a:rPr lang="en" sz="5400" dirty="0">
                <a:solidFill>
                  <a:schemeClr val="accent6"/>
                </a:solidFill>
              </a:rPr>
              <a:t>EXCHANGE TRANSFUSION</a:t>
            </a:r>
            <a:endParaRPr sz="5400" dirty="0"/>
          </a:p>
        </p:txBody>
      </p:sp>
      <p:sp>
        <p:nvSpPr>
          <p:cNvPr id="2" name="Google Shape;69;p16">
            <a:extLst>
              <a:ext uri="{FF2B5EF4-FFF2-40B4-BE49-F238E27FC236}">
                <a16:creationId xmlns:a16="http://schemas.microsoft.com/office/drawing/2014/main" id="{B6E044E9-8653-FB6A-D491-912E3CDFB50D}"/>
              </a:ext>
            </a:extLst>
          </p:cNvPr>
          <p:cNvSpPr txBox="1">
            <a:spLocks/>
          </p:cNvSpPr>
          <p:nvPr/>
        </p:nvSpPr>
        <p:spPr>
          <a:xfrm>
            <a:off x="571500" y="2214562"/>
            <a:ext cx="8001000" cy="1959769"/>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pPr algn="ctr"/>
            <a:r>
              <a:rPr lang="en-US" sz="5400" dirty="0"/>
              <a:t>ANET </a:t>
            </a:r>
            <a:r>
              <a:rPr lang="en-US" sz="5400" dirty="0">
                <a:solidFill>
                  <a:srgbClr val="FF8800"/>
                </a:solidFill>
              </a:rPr>
              <a:t>4.0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5"/>
          <p:cNvSpPr txBox="1">
            <a:spLocks noGrp="1"/>
          </p:cNvSpPr>
          <p:nvPr>
            <p:ph type="title"/>
          </p:nvPr>
        </p:nvSpPr>
        <p:spPr>
          <a:xfrm>
            <a:off x="1188725" y="1048275"/>
            <a:ext cx="6766500" cy="478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rgbClr val="FF8800"/>
                </a:solidFill>
              </a:rPr>
              <a:t>OBJECTIVES: </a:t>
            </a:r>
            <a:r>
              <a:rPr lang="en" dirty="0">
                <a:solidFill>
                  <a:schemeClr val="bg1"/>
                </a:solidFill>
              </a:rPr>
              <a:t>ANET 4.0</a:t>
            </a:r>
            <a:endParaRPr dirty="0">
              <a:solidFill>
                <a:schemeClr val="bg1"/>
              </a:solidFill>
            </a:endParaRPr>
          </a:p>
        </p:txBody>
      </p:sp>
      <p:sp>
        <p:nvSpPr>
          <p:cNvPr id="437" name="Google Shape;437;p4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438" name="Google Shape;438;p45"/>
          <p:cNvSpPr/>
          <p:nvPr/>
        </p:nvSpPr>
        <p:spPr>
          <a:xfrm>
            <a:off x="1188725" y="1707800"/>
            <a:ext cx="3404100" cy="1282500"/>
          </a:xfrm>
          <a:prstGeom prst="rect">
            <a:avLst/>
          </a:prstGeom>
          <a:solidFill>
            <a:schemeClr val="accen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b="1" dirty="0">
                <a:solidFill>
                  <a:schemeClr val="lt1"/>
                </a:solidFill>
                <a:latin typeface="Montserrat"/>
                <a:ea typeface="Montserrat"/>
                <a:cs typeface="Montserrat"/>
                <a:sym typeface="Montserrat"/>
              </a:rPr>
              <a:t>Model and Simulate the ANET machine using LabView Software</a:t>
            </a:r>
            <a:endParaRPr dirty="0">
              <a:solidFill>
                <a:schemeClr val="lt1"/>
              </a:solidFill>
              <a:latin typeface="Montserrat"/>
              <a:ea typeface="Montserrat"/>
              <a:cs typeface="Montserrat"/>
              <a:sym typeface="Montserrat"/>
            </a:endParaRPr>
          </a:p>
        </p:txBody>
      </p:sp>
      <p:sp>
        <p:nvSpPr>
          <p:cNvPr id="439" name="Google Shape;439;p45"/>
          <p:cNvSpPr/>
          <p:nvPr/>
        </p:nvSpPr>
        <p:spPr>
          <a:xfrm>
            <a:off x="4733735" y="1707800"/>
            <a:ext cx="3404100" cy="1282500"/>
          </a:xfrm>
          <a:prstGeom prst="rect">
            <a:avLst/>
          </a:prstGeom>
          <a:solidFill>
            <a:schemeClr val="accen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lt1"/>
                </a:solidFill>
                <a:latin typeface="Montserrat"/>
                <a:ea typeface="Montserrat"/>
                <a:cs typeface="Montserrat"/>
                <a:sym typeface="Montserrat"/>
              </a:rPr>
              <a:t>DEVELOP, AND BUILD A WORKING ANET MACHINE</a:t>
            </a:r>
            <a:endParaRPr dirty="0">
              <a:solidFill>
                <a:schemeClr val="lt1"/>
              </a:solidFill>
              <a:latin typeface="Montserrat"/>
              <a:ea typeface="Montserrat"/>
              <a:cs typeface="Montserrat"/>
              <a:sym typeface="Montserrat"/>
            </a:endParaRPr>
          </a:p>
        </p:txBody>
      </p:sp>
      <p:sp>
        <p:nvSpPr>
          <p:cNvPr id="440" name="Google Shape;440;p45"/>
          <p:cNvSpPr/>
          <p:nvPr/>
        </p:nvSpPr>
        <p:spPr>
          <a:xfrm>
            <a:off x="1188725" y="3130969"/>
            <a:ext cx="3404100" cy="1282500"/>
          </a:xfrm>
          <a:prstGeom prst="rect">
            <a:avLst/>
          </a:prstGeom>
          <a:solidFill>
            <a:schemeClr val="accen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r>
              <a:rPr lang="en-US" b="1" dirty="0">
                <a:solidFill>
                  <a:schemeClr val="lt1"/>
                </a:solidFill>
                <a:latin typeface="Montserrat"/>
                <a:ea typeface="Montserrat"/>
                <a:cs typeface="Montserrat"/>
                <a:sym typeface="Montserrat"/>
              </a:rPr>
              <a:t>CONDUCT AN AUTOMATED EXCHANGE TRANSFUSION ON LAB SUBJECTS </a:t>
            </a:r>
            <a:endParaRPr dirty="0">
              <a:solidFill>
                <a:schemeClr val="lt1"/>
              </a:solidFill>
              <a:latin typeface="Montserrat"/>
              <a:ea typeface="Montserrat"/>
              <a:cs typeface="Montserrat"/>
              <a:sym typeface="Montserrat"/>
            </a:endParaRPr>
          </a:p>
        </p:txBody>
      </p:sp>
      <p:sp>
        <p:nvSpPr>
          <p:cNvPr id="441" name="Google Shape;441;p45"/>
          <p:cNvSpPr/>
          <p:nvPr/>
        </p:nvSpPr>
        <p:spPr>
          <a:xfrm>
            <a:off x="4733735" y="3130969"/>
            <a:ext cx="3404100" cy="1282500"/>
          </a:xfrm>
          <a:prstGeom prst="rect">
            <a:avLst/>
          </a:prstGeom>
          <a:solidFill>
            <a:schemeClr val="accen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solidFill>
                  <a:schemeClr val="lt1"/>
                </a:solidFill>
                <a:latin typeface="Montserrat"/>
                <a:ea typeface="Montserrat"/>
                <a:cs typeface="Montserrat"/>
                <a:sym typeface="Montserrat"/>
              </a:rPr>
              <a:t>PRODUCE A COST-EFFECTIVE AND ENERGY SAVING WORKING ANET</a:t>
            </a:r>
            <a:endParaRPr dirty="0">
              <a:solidFill>
                <a:schemeClr val="lt1"/>
              </a:solidFill>
              <a:latin typeface="Montserrat"/>
              <a:ea typeface="Montserrat"/>
              <a:cs typeface="Montserrat"/>
              <a:sym typeface="Montserrat"/>
            </a:endParaRPr>
          </a:p>
        </p:txBody>
      </p:sp>
      <p:sp>
        <p:nvSpPr>
          <p:cNvPr id="442" name="Google Shape;442;p45"/>
          <p:cNvSpPr/>
          <p:nvPr/>
        </p:nvSpPr>
        <p:spPr>
          <a:xfrm>
            <a:off x="3615717" y="2011282"/>
            <a:ext cx="1956300" cy="1956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rot="5400000">
            <a:off x="3756619" y="2011282"/>
            <a:ext cx="1956300" cy="1956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rot="10800000">
            <a:off x="3756619" y="2153290"/>
            <a:ext cx="1956300" cy="19563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rot="-5400000">
            <a:off x="3615717" y="2153290"/>
            <a:ext cx="1956300" cy="1956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38"/>
          <p:cNvSpPr txBox="1">
            <a:spLocks noGrp="1"/>
          </p:cNvSpPr>
          <p:nvPr>
            <p:ph type="ctrTitle" idx="4294967295"/>
          </p:nvPr>
        </p:nvSpPr>
        <p:spPr>
          <a:xfrm>
            <a:off x="1188725" y="1911525"/>
            <a:ext cx="5587800" cy="94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accent6"/>
                </a:solidFill>
              </a:rPr>
              <a:t>Thank You!</a:t>
            </a:r>
            <a:endParaRPr sz="7200" dirty="0">
              <a:solidFill>
                <a:schemeClr val="accent6"/>
              </a:solidFill>
            </a:endParaRPr>
          </a:p>
        </p:txBody>
      </p:sp>
      <p:sp>
        <p:nvSpPr>
          <p:cNvPr id="328" name="Google Shape;328;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Google Shape;326;p38">
            <a:extLst>
              <a:ext uri="{FF2B5EF4-FFF2-40B4-BE49-F238E27FC236}">
                <a16:creationId xmlns:a16="http://schemas.microsoft.com/office/drawing/2014/main" id="{75CA68F0-174D-BB7E-4CB4-3FDA8A7D9728}"/>
              </a:ext>
            </a:extLst>
          </p:cNvPr>
          <p:cNvSpPr txBox="1">
            <a:spLocks/>
          </p:cNvSpPr>
          <p:nvPr/>
        </p:nvSpPr>
        <p:spPr>
          <a:xfrm>
            <a:off x="4270063" y="4210939"/>
            <a:ext cx="4873937" cy="85631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r>
              <a:rPr lang="en-US" sz="1400" dirty="0">
                <a:solidFill>
                  <a:schemeClr val="bg1"/>
                </a:solidFill>
              </a:rPr>
              <a:t>AUTOMATED NEONATAL </a:t>
            </a:r>
            <a:r>
              <a:rPr lang="en-US" sz="1400" dirty="0">
                <a:solidFill>
                  <a:srgbClr val="FF8800"/>
                </a:solidFill>
              </a:rPr>
              <a:t>EXCHANGE</a:t>
            </a:r>
            <a:r>
              <a:rPr lang="en-US" sz="1400" dirty="0">
                <a:solidFill>
                  <a:schemeClr val="bg1"/>
                </a:solidFill>
              </a:rPr>
              <a:t> TRANSFUSION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8"/>
          <p:cNvSpPr txBox="1">
            <a:spLocks noGrp="1"/>
          </p:cNvSpPr>
          <p:nvPr>
            <p:ph type="title"/>
          </p:nvPr>
        </p:nvSpPr>
        <p:spPr>
          <a:xfrm>
            <a:off x="1188725" y="1048275"/>
            <a:ext cx="6766500" cy="478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Presentation By</a:t>
            </a:r>
            <a:endParaRPr dirty="0"/>
          </a:p>
        </p:txBody>
      </p:sp>
      <p:sp>
        <p:nvSpPr>
          <p:cNvPr id="530" name="Google Shape;530;p4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531" name="Google Shape;531;p48"/>
          <p:cNvPicPr preferRelativeResize="0"/>
          <p:nvPr/>
        </p:nvPicPr>
        <p:blipFill>
          <a:blip r:embed="rId3"/>
          <a:srcRect l="3041" r="3041"/>
          <a:stretch/>
        </p:blipFill>
        <p:spPr>
          <a:xfrm>
            <a:off x="2160279" y="1817825"/>
            <a:ext cx="1416000" cy="1416000"/>
          </a:xfrm>
          <a:prstGeom prst="ellipse">
            <a:avLst/>
          </a:prstGeom>
          <a:noFill/>
          <a:ln>
            <a:noFill/>
          </a:ln>
        </p:spPr>
      </p:pic>
      <p:sp>
        <p:nvSpPr>
          <p:cNvPr id="532" name="Google Shape;532;p48"/>
          <p:cNvSpPr txBox="1"/>
          <p:nvPr/>
        </p:nvSpPr>
        <p:spPr>
          <a:xfrm>
            <a:off x="2165057" y="3357245"/>
            <a:ext cx="1416000" cy="698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lt1"/>
                </a:solidFill>
                <a:latin typeface="Montserrat"/>
                <a:ea typeface="Montserrat"/>
                <a:cs typeface="Montserrat"/>
                <a:sym typeface="Montserrat"/>
              </a:rPr>
              <a:t>AMEYAW ARTHUR SAMUEL.</a:t>
            </a:r>
            <a:endParaRPr dirty="0">
              <a:solidFill>
                <a:schemeClr val="lt1"/>
              </a:solidFill>
              <a:latin typeface="Montserrat"/>
              <a:ea typeface="Montserrat"/>
              <a:cs typeface="Montserrat"/>
              <a:sym typeface="Montserrat"/>
            </a:endParaRPr>
          </a:p>
          <a:p>
            <a:pPr marL="0" lvl="0" indent="0" algn="ctr" rtl="0">
              <a:spcBef>
                <a:spcPts val="400"/>
              </a:spcBef>
              <a:spcAft>
                <a:spcPts val="400"/>
              </a:spcAft>
              <a:buNone/>
            </a:pPr>
            <a:endParaRPr dirty="0">
              <a:solidFill>
                <a:schemeClr val="lt1"/>
              </a:solidFill>
              <a:latin typeface="Montserrat"/>
              <a:ea typeface="Montserrat"/>
              <a:cs typeface="Montserrat"/>
              <a:sym typeface="Montserrat"/>
            </a:endParaRPr>
          </a:p>
        </p:txBody>
      </p:sp>
      <p:pic>
        <p:nvPicPr>
          <p:cNvPr id="533" name="Google Shape;533;p48"/>
          <p:cNvPicPr preferRelativeResize="0"/>
          <p:nvPr/>
        </p:nvPicPr>
        <p:blipFill>
          <a:blip r:embed="rId4"/>
          <a:srcRect t="7143" b="7143"/>
          <a:stretch/>
        </p:blipFill>
        <p:spPr>
          <a:xfrm>
            <a:off x="4042648" y="1817825"/>
            <a:ext cx="1416000" cy="1416000"/>
          </a:xfrm>
          <a:prstGeom prst="ellipse">
            <a:avLst/>
          </a:prstGeom>
          <a:noFill/>
          <a:ln>
            <a:noFill/>
          </a:ln>
        </p:spPr>
      </p:pic>
      <p:pic>
        <p:nvPicPr>
          <p:cNvPr id="535" name="Google Shape;535;p48"/>
          <p:cNvPicPr preferRelativeResize="0"/>
          <p:nvPr/>
        </p:nvPicPr>
        <p:blipFill>
          <a:blip r:embed="rId5"/>
          <a:srcRect l="13636" r="13636"/>
          <a:stretch/>
        </p:blipFill>
        <p:spPr>
          <a:xfrm>
            <a:off x="5925016" y="1808494"/>
            <a:ext cx="1416000" cy="1416000"/>
          </a:xfrm>
          <a:prstGeom prst="ellipse">
            <a:avLst/>
          </a:prstGeom>
          <a:noFill/>
          <a:ln>
            <a:noFill/>
          </a:ln>
        </p:spPr>
      </p:pic>
      <p:sp>
        <p:nvSpPr>
          <p:cNvPr id="2" name="Google Shape;532;p48">
            <a:extLst>
              <a:ext uri="{FF2B5EF4-FFF2-40B4-BE49-F238E27FC236}">
                <a16:creationId xmlns:a16="http://schemas.microsoft.com/office/drawing/2014/main" id="{DA032996-ACBC-D523-65A8-94E69D1AC36F}"/>
              </a:ext>
            </a:extLst>
          </p:cNvPr>
          <p:cNvSpPr txBox="1"/>
          <p:nvPr/>
        </p:nvSpPr>
        <p:spPr>
          <a:xfrm>
            <a:off x="5925016" y="3357245"/>
            <a:ext cx="1416000" cy="698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lt1"/>
                </a:solidFill>
                <a:latin typeface="Montserrat"/>
                <a:ea typeface="Montserrat"/>
                <a:cs typeface="Montserrat"/>
                <a:sym typeface="Montserrat"/>
              </a:rPr>
              <a:t>CANN JOSEPHINE.</a:t>
            </a:r>
            <a:endParaRPr dirty="0">
              <a:solidFill>
                <a:schemeClr val="lt1"/>
              </a:solidFill>
              <a:latin typeface="Montserrat"/>
              <a:ea typeface="Montserrat"/>
              <a:cs typeface="Montserrat"/>
              <a:sym typeface="Montserrat"/>
            </a:endParaRPr>
          </a:p>
        </p:txBody>
      </p:sp>
      <p:sp>
        <p:nvSpPr>
          <p:cNvPr id="3" name="Google Shape;532;p48">
            <a:extLst>
              <a:ext uri="{FF2B5EF4-FFF2-40B4-BE49-F238E27FC236}">
                <a16:creationId xmlns:a16="http://schemas.microsoft.com/office/drawing/2014/main" id="{E7B39DBF-CA1D-2B6F-F6C5-1D960337A5C5}"/>
              </a:ext>
            </a:extLst>
          </p:cNvPr>
          <p:cNvSpPr txBox="1"/>
          <p:nvPr/>
        </p:nvSpPr>
        <p:spPr>
          <a:xfrm>
            <a:off x="4042648" y="3357245"/>
            <a:ext cx="1416000" cy="698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lt1"/>
                </a:solidFill>
                <a:latin typeface="Montserrat"/>
                <a:ea typeface="Montserrat"/>
                <a:cs typeface="Montserrat"/>
                <a:sym typeface="Montserrat"/>
              </a:rPr>
              <a:t>BANDOMA GIDEON.</a:t>
            </a:r>
            <a:endParaRPr dirty="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710093" y="-132115"/>
            <a:ext cx="6766500" cy="1305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FF8800"/>
                </a:solidFill>
              </a:rPr>
              <a:t>Agenda</a:t>
            </a:r>
            <a:endParaRPr sz="4000" dirty="0">
              <a:solidFill>
                <a:srgbClr val="FF8800"/>
              </a:solidFill>
            </a:endParaRPr>
          </a:p>
        </p:txBody>
      </p:sp>
      <p:sp>
        <p:nvSpPr>
          <p:cNvPr id="4" name="TextBox 3">
            <a:extLst>
              <a:ext uri="{FF2B5EF4-FFF2-40B4-BE49-F238E27FC236}">
                <a16:creationId xmlns:a16="http://schemas.microsoft.com/office/drawing/2014/main" id="{C6DACB32-2059-91CB-735F-B19FD763E9BF}"/>
              </a:ext>
            </a:extLst>
          </p:cNvPr>
          <p:cNvSpPr txBox="1"/>
          <p:nvPr/>
        </p:nvSpPr>
        <p:spPr>
          <a:xfrm>
            <a:off x="-158182" y="1245346"/>
            <a:ext cx="7758112" cy="4228081"/>
          </a:xfrm>
          <a:prstGeom prst="rect">
            <a:avLst/>
          </a:prstGeom>
          <a:noFill/>
        </p:spPr>
        <p:txBody>
          <a:bodyPr wrap="square" rtlCol="0">
            <a:spAutoFit/>
          </a:bodyPr>
          <a:lstStyle/>
          <a:p>
            <a:pPr>
              <a:lnSpc>
                <a:spcPct val="200000"/>
              </a:lnSpc>
            </a:pPr>
            <a:r>
              <a:rPr lang="en-US" sz="2400" dirty="0">
                <a:solidFill>
                  <a:schemeClr val="bg1"/>
                </a:solidFill>
                <a:latin typeface="DM Serif Display" pitchFamily="2" charset="0"/>
              </a:rPr>
              <a:t> 	Background</a:t>
            </a:r>
          </a:p>
          <a:p>
            <a:pPr>
              <a:lnSpc>
                <a:spcPct val="200000"/>
              </a:lnSpc>
            </a:pPr>
            <a:r>
              <a:rPr lang="en-US" sz="2400" dirty="0">
                <a:solidFill>
                  <a:schemeClr val="bg1"/>
                </a:solidFill>
                <a:latin typeface="DM Serif Display" pitchFamily="2" charset="0"/>
              </a:rPr>
              <a:t> 	History</a:t>
            </a:r>
          </a:p>
          <a:p>
            <a:pPr>
              <a:lnSpc>
                <a:spcPct val="200000"/>
              </a:lnSpc>
            </a:pPr>
            <a:r>
              <a:rPr lang="en-US" sz="2400" dirty="0">
                <a:solidFill>
                  <a:schemeClr val="bg1"/>
                </a:solidFill>
                <a:latin typeface="DM Serif Display" pitchFamily="2" charset="0"/>
              </a:rPr>
              <a:t> 	Problem statement</a:t>
            </a:r>
          </a:p>
          <a:p>
            <a:pPr>
              <a:lnSpc>
                <a:spcPct val="200000"/>
              </a:lnSpc>
            </a:pPr>
            <a:r>
              <a:rPr lang="en-US" sz="2400" dirty="0">
                <a:solidFill>
                  <a:schemeClr val="bg1"/>
                </a:solidFill>
                <a:latin typeface="DM Serif Display" pitchFamily="2" charset="0"/>
              </a:rPr>
              <a:t> 	Objectives</a:t>
            </a:r>
          </a:p>
          <a:p>
            <a:pPr>
              <a:lnSpc>
                <a:spcPct val="200000"/>
              </a:lnSpc>
            </a:pPr>
            <a:r>
              <a:rPr lang="en-US" sz="4400" dirty="0">
                <a:solidFill>
                  <a:schemeClr val="bg1"/>
                </a:solidFill>
                <a:latin typeface="DM Serif Display" pitchFamily="2"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1054638" y="1035359"/>
            <a:ext cx="7532846" cy="1754288"/>
          </a:xfrm>
          <a:prstGeom prst="rect">
            <a:avLst/>
          </a:prstGeom>
        </p:spPr>
        <p:txBody>
          <a:bodyPr spcFirstLastPara="1" wrap="square" lIns="0" tIns="0" rIns="0" bIns="0" anchor="t" anchorCtr="0">
            <a:noAutofit/>
          </a:bodyPr>
          <a:lstStyle/>
          <a:p>
            <a:pPr marL="361950" lvl="0" indent="-285750" algn="l" rtl="0">
              <a:lnSpc>
                <a:spcPct val="150000"/>
              </a:lnSpc>
              <a:spcBef>
                <a:spcPts val="600"/>
              </a:spcBef>
              <a:spcAft>
                <a:spcPts val="0"/>
              </a:spcAft>
              <a:buSzPts val="2400"/>
              <a:buFont typeface="Wingdings" panose="05000000000000000000" pitchFamily="2" charset="2"/>
              <a:buChar char="§"/>
            </a:pPr>
            <a:r>
              <a:rPr lang="en-US" sz="1800" dirty="0"/>
              <a:t>Neonatal exchange transfusion is a medical technique used to replace the blood of a newborn with donor blood to treat jaundice. </a:t>
            </a:r>
          </a:p>
          <a:p>
            <a:pPr marL="361950" lvl="0" indent="-285750" algn="l" rtl="0">
              <a:lnSpc>
                <a:spcPct val="150000"/>
              </a:lnSpc>
              <a:spcBef>
                <a:spcPts val="600"/>
              </a:spcBef>
              <a:spcAft>
                <a:spcPts val="0"/>
              </a:spcAft>
              <a:buSzPts val="2400"/>
              <a:buFont typeface="Wingdings" panose="05000000000000000000" pitchFamily="2" charset="2"/>
              <a:buChar char="§"/>
            </a:pPr>
            <a:r>
              <a:rPr lang="en-US" sz="1800" dirty="0"/>
              <a:t>Jaundice is a common neonatal disease that can cause lifelong brain damage, cerebral palsy, or hearing loss.</a:t>
            </a:r>
          </a:p>
          <a:p>
            <a:pPr marL="361950" lvl="0" indent="-285750" algn="l" rtl="0">
              <a:lnSpc>
                <a:spcPct val="150000"/>
              </a:lnSpc>
              <a:spcBef>
                <a:spcPts val="600"/>
              </a:spcBef>
              <a:spcAft>
                <a:spcPts val="0"/>
              </a:spcAft>
              <a:buSzPts val="2400"/>
              <a:buFont typeface="Wingdings" panose="05000000000000000000" pitchFamily="2" charset="2"/>
              <a:buChar char="§"/>
            </a:pPr>
            <a:r>
              <a:rPr lang="en-US" sz="1800" dirty="0"/>
              <a:t>The most effective therapy for severe jaundice is exchange transfusion. </a:t>
            </a:r>
          </a:p>
          <a:p>
            <a:pPr marL="361950" indent="-285750">
              <a:lnSpc>
                <a:spcPct val="150000"/>
              </a:lnSpc>
              <a:buSzPts val="2400"/>
              <a:buFont typeface="Wingdings" panose="05000000000000000000" pitchFamily="2" charset="2"/>
              <a:buChar char="§"/>
            </a:pPr>
            <a:r>
              <a:rPr lang="en-US" sz="1800" dirty="0"/>
              <a:t>The process normally takes several hours and may need to be done numerous times until the levels are reduced to acceptable limits.</a:t>
            </a:r>
          </a:p>
          <a:p>
            <a:pPr marL="361950" lvl="0" indent="-285750" algn="l" rtl="0">
              <a:lnSpc>
                <a:spcPct val="150000"/>
              </a:lnSpc>
              <a:spcBef>
                <a:spcPts val="600"/>
              </a:spcBef>
              <a:spcAft>
                <a:spcPts val="0"/>
              </a:spcAft>
              <a:buSzPts val="2400"/>
              <a:buFont typeface="Wingdings" panose="05000000000000000000" pitchFamily="2" charset="2"/>
              <a:buChar char="§"/>
            </a:pPr>
            <a:endParaRPr lang="en-US" sz="1800" dirty="0"/>
          </a:p>
        </p:txBody>
      </p:sp>
      <p:sp>
        <p:nvSpPr>
          <p:cNvPr id="98" name="Google Shape;98;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Google Shape;91;p19">
            <a:extLst>
              <a:ext uri="{FF2B5EF4-FFF2-40B4-BE49-F238E27FC236}">
                <a16:creationId xmlns:a16="http://schemas.microsoft.com/office/drawing/2014/main" id="{99827DC0-3FF7-2C12-19EF-25043B95A6C5}"/>
              </a:ext>
            </a:extLst>
          </p:cNvPr>
          <p:cNvSpPr txBox="1">
            <a:spLocks/>
          </p:cNvSpPr>
          <p:nvPr/>
        </p:nvSpPr>
        <p:spPr>
          <a:xfrm>
            <a:off x="871538" y="-399356"/>
            <a:ext cx="7532846" cy="13050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9pPr>
          </a:lstStyle>
          <a:p>
            <a:r>
              <a:rPr lang="en-US" sz="4000" dirty="0">
                <a:solidFill>
                  <a:schemeClr val="accent6"/>
                </a:solidFill>
              </a:rPr>
              <a:t> BACKGROUND:</a:t>
            </a:r>
            <a:endParaRPr lang="en-US" sz="4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B86B86-FCE0-2C7E-6328-D07931DDBB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Google Shape;91;p19">
            <a:extLst>
              <a:ext uri="{FF2B5EF4-FFF2-40B4-BE49-F238E27FC236}">
                <a16:creationId xmlns:a16="http://schemas.microsoft.com/office/drawing/2014/main" id="{4E22BD4D-93BD-C473-F1C5-D5E0B069955E}"/>
              </a:ext>
            </a:extLst>
          </p:cNvPr>
          <p:cNvSpPr txBox="1">
            <a:spLocks noGrp="1"/>
          </p:cNvSpPr>
          <p:nvPr>
            <p:ph type="title"/>
          </p:nvPr>
        </p:nvSpPr>
        <p:spPr>
          <a:xfrm>
            <a:off x="445326" y="364998"/>
            <a:ext cx="6765925" cy="47942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9pPr>
          </a:lstStyle>
          <a:p>
            <a:r>
              <a:rPr lang="en-US" sz="4000" dirty="0">
                <a:solidFill>
                  <a:schemeClr val="accent6"/>
                </a:solidFill>
              </a:rPr>
              <a:t>BACKGROUND:</a:t>
            </a:r>
            <a:endParaRPr lang="en-US" sz="4000" dirty="0">
              <a:solidFill>
                <a:schemeClr val="bg1"/>
              </a:solidFill>
            </a:endParaRPr>
          </a:p>
        </p:txBody>
      </p:sp>
      <p:sp>
        <p:nvSpPr>
          <p:cNvPr id="5" name="Google Shape;97;p20">
            <a:extLst>
              <a:ext uri="{FF2B5EF4-FFF2-40B4-BE49-F238E27FC236}">
                <a16:creationId xmlns:a16="http://schemas.microsoft.com/office/drawing/2014/main" id="{B5E371F1-1820-DCB1-7AE0-3D4E43F80BF2}"/>
              </a:ext>
            </a:extLst>
          </p:cNvPr>
          <p:cNvSpPr txBox="1">
            <a:spLocks/>
          </p:cNvSpPr>
          <p:nvPr/>
        </p:nvSpPr>
        <p:spPr>
          <a:xfrm>
            <a:off x="445326" y="844423"/>
            <a:ext cx="4236690" cy="402018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lgn="just">
              <a:lnSpc>
                <a:spcPct val="200000"/>
              </a:lnSpc>
              <a:spcBef>
                <a:spcPts val="600"/>
              </a:spcBef>
              <a:buSzPts val="2400"/>
            </a:pPr>
            <a:r>
              <a:rPr lang="en-US" sz="1800" dirty="0">
                <a:solidFill>
                  <a:schemeClr val="bg1"/>
                </a:solidFill>
              </a:rPr>
              <a:t>Exchange transfusion has the potential to save lives, but it is not without risks, such as infection, blood clots, and vascular damage to the fetus. The baby's blood pressure may also decrease, so it is usually done in a hospital under medical supervision.</a:t>
            </a:r>
          </a:p>
          <a:p>
            <a:pPr marL="76200" algn="just">
              <a:lnSpc>
                <a:spcPct val="200000"/>
              </a:lnSpc>
              <a:spcBef>
                <a:spcPts val="600"/>
              </a:spcBef>
              <a:buSzPts val="2400"/>
            </a:pPr>
            <a:endParaRPr lang="en-US" sz="1800" dirty="0"/>
          </a:p>
        </p:txBody>
      </p:sp>
      <p:pic>
        <p:nvPicPr>
          <p:cNvPr id="9" name="Picture 8">
            <a:extLst>
              <a:ext uri="{FF2B5EF4-FFF2-40B4-BE49-F238E27FC236}">
                <a16:creationId xmlns:a16="http://schemas.microsoft.com/office/drawing/2014/main" id="{8975A850-975B-87A7-0B2B-26B46FD9E720}"/>
              </a:ext>
            </a:extLst>
          </p:cNvPr>
          <p:cNvPicPr>
            <a:picLocks noChangeAspect="1"/>
          </p:cNvPicPr>
          <p:nvPr/>
        </p:nvPicPr>
        <p:blipFill>
          <a:blip r:embed="rId2"/>
          <a:stretch>
            <a:fillRect/>
          </a:stretch>
        </p:blipFill>
        <p:spPr>
          <a:xfrm>
            <a:off x="4984271" y="1000684"/>
            <a:ext cx="4011168" cy="36568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434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36A327-9593-8BE2-C400-3FB24C46A0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Google Shape;97;p20">
            <a:extLst>
              <a:ext uri="{FF2B5EF4-FFF2-40B4-BE49-F238E27FC236}">
                <a16:creationId xmlns:a16="http://schemas.microsoft.com/office/drawing/2014/main" id="{CE848B1C-1364-4165-3E93-0E57273A74D9}"/>
              </a:ext>
            </a:extLst>
          </p:cNvPr>
          <p:cNvSpPr txBox="1">
            <a:spLocks/>
          </p:cNvSpPr>
          <p:nvPr/>
        </p:nvSpPr>
        <p:spPr>
          <a:xfrm>
            <a:off x="815019" y="856876"/>
            <a:ext cx="7705219" cy="228292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lnSpc>
                <a:spcPct val="200000"/>
              </a:lnSpc>
              <a:spcBef>
                <a:spcPts val="600"/>
              </a:spcBef>
              <a:buSzPts val="2400"/>
            </a:pPr>
            <a:r>
              <a:rPr lang="en-US" sz="1800" dirty="0">
                <a:solidFill>
                  <a:schemeClr val="bg1"/>
                </a:solidFill>
              </a:rPr>
              <a:t>The origins of neonatal exchange transfusion may be traced back to the early twentieth century when doctors initially investigated the use of blood transfusions as a therapy for newborn diseases. Dr. George Crile Jr. of the Cleveland Clinic performed the first successful neonatal exchange transfusion in 1911 to treat a newborn with severe hemolytic disease. The operation consisted of extracting the infant's blood and replacing it with donor blood, allowing the newborn to recover.</a:t>
            </a:r>
          </a:p>
        </p:txBody>
      </p:sp>
      <p:sp>
        <p:nvSpPr>
          <p:cNvPr id="4" name="Google Shape;91;p19">
            <a:extLst>
              <a:ext uri="{FF2B5EF4-FFF2-40B4-BE49-F238E27FC236}">
                <a16:creationId xmlns:a16="http://schemas.microsoft.com/office/drawing/2014/main" id="{DE21EF27-6818-C189-B6D3-346C8D265C4A}"/>
              </a:ext>
            </a:extLst>
          </p:cNvPr>
          <p:cNvSpPr txBox="1">
            <a:spLocks/>
          </p:cNvSpPr>
          <p:nvPr/>
        </p:nvSpPr>
        <p:spPr>
          <a:xfrm>
            <a:off x="871538" y="-399356"/>
            <a:ext cx="7532846" cy="13050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9pPr>
          </a:lstStyle>
          <a:p>
            <a:r>
              <a:rPr lang="en-US" sz="4000" dirty="0">
                <a:solidFill>
                  <a:schemeClr val="accent6"/>
                </a:solidFill>
              </a:rPr>
              <a:t>HISTORY:</a:t>
            </a:r>
            <a:endParaRPr lang="en-US" sz="4000" dirty="0">
              <a:solidFill>
                <a:schemeClr val="bg1"/>
              </a:solidFill>
            </a:endParaRPr>
          </a:p>
        </p:txBody>
      </p:sp>
    </p:spTree>
    <p:extLst>
      <p:ext uri="{BB962C8B-B14F-4D97-AF65-F5344CB8AC3E}">
        <p14:creationId xmlns:p14="http://schemas.microsoft.com/office/powerpoint/2010/main" val="54775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1095344" y="1007155"/>
            <a:ext cx="7857740" cy="1754288"/>
          </a:xfrm>
          <a:prstGeom prst="rect">
            <a:avLst/>
          </a:prstGeom>
        </p:spPr>
        <p:txBody>
          <a:bodyPr spcFirstLastPara="1" wrap="square" lIns="0" tIns="0" rIns="0" bIns="0" anchor="t" anchorCtr="0">
            <a:noAutofit/>
          </a:bodyPr>
          <a:lstStyle/>
          <a:p>
            <a:pPr marL="361950" indent="-285750">
              <a:lnSpc>
                <a:spcPct val="200000"/>
              </a:lnSpc>
              <a:buSzPts val="2400"/>
            </a:pPr>
            <a:r>
              <a:rPr lang="en-US" sz="1800" dirty="0">
                <a:solidFill>
                  <a:schemeClr val="bg1"/>
                </a:solidFill>
              </a:rPr>
              <a:t>Neonatal exchange transfusion became a common treatment for severe jaundice in the 1940s and 1950s, helping to prevent brain damage and other complications associated with high levels of bilirubin in the blood.</a:t>
            </a:r>
          </a:p>
        </p:txBody>
      </p:sp>
      <p:sp>
        <p:nvSpPr>
          <p:cNvPr id="98" name="Google Shape;98;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Google Shape;97;p20">
            <a:extLst>
              <a:ext uri="{FF2B5EF4-FFF2-40B4-BE49-F238E27FC236}">
                <a16:creationId xmlns:a16="http://schemas.microsoft.com/office/drawing/2014/main" id="{8053740C-F262-5994-E6EE-07EFA976A77E}"/>
              </a:ext>
            </a:extLst>
          </p:cNvPr>
          <p:cNvSpPr txBox="1">
            <a:spLocks/>
          </p:cNvSpPr>
          <p:nvPr/>
        </p:nvSpPr>
        <p:spPr>
          <a:xfrm>
            <a:off x="1095344" y="2667120"/>
            <a:ext cx="7857740" cy="190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57200" algn="l" rtl="0">
              <a:lnSpc>
                <a:spcPct val="115000"/>
              </a:lnSpc>
              <a:spcBef>
                <a:spcPts val="600"/>
              </a:spcBef>
              <a:spcAft>
                <a:spcPts val="0"/>
              </a:spcAft>
              <a:buClr>
                <a:schemeClr val="dk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1pPr>
            <a:lvl2pPr marL="914400" marR="0" lvl="1" indent="-457200" algn="l" rtl="0">
              <a:lnSpc>
                <a:spcPct val="115000"/>
              </a:lnSpc>
              <a:spcBef>
                <a:spcPts val="0"/>
              </a:spcBef>
              <a:spcAft>
                <a:spcPts val="0"/>
              </a:spcAft>
              <a:buClr>
                <a:schemeClr val="dk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2pPr>
            <a:lvl3pPr marL="1371600" marR="0" lvl="2"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3pPr>
            <a:lvl4pPr marL="1828800" marR="0" lvl="3"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4pPr>
            <a:lvl5pPr marL="2286000" marR="0" lvl="4"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5pPr>
            <a:lvl6pPr marL="2743200" marR="0" lvl="5"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6pPr>
            <a:lvl7pPr marL="3200400" marR="0" lvl="6"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7pPr>
            <a:lvl8pPr marL="3657600" marR="0" lvl="7"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8pPr>
            <a:lvl9pPr marL="4114800" marR="0" lvl="8"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9pPr>
          </a:lstStyle>
          <a:p>
            <a:pPr marL="361950" indent="-285750">
              <a:lnSpc>
                <a:spcPct val="200000"/>
              </a:lnSpc>
              <a:buSzPts val="2400"/>
            </a:pPr>
            <a:r>
              <a:rPr lang="en-US" sz="1800" dirty="0"/>
              <a:t>Neonatal exchange transfusion was once a risky and complicated procedure, but advances in medical technology and new treatments such as phototherapy and intravenous immunoglobulin (IVIG)  made it less common in the 1960s and 1970s.</a:t>
            </a:r>
          </a:p>
        </p:txBody>
      </p:sp>
      <p:sp>
        <p:nvSpPr>
          <p:cNvPr id="4" name="Google Shape;91;p19">
            <a:extLst>
              <a:ext uri="{FF2B5EF4-FFF2-40B4-BE49-F238E27FC236}">
                <a16:creationId xmlns:a16="http://schemas.microsoft.com/office/drawing/2014/main" id="{99827DC0-3FF7-2C12-19EF-25043B95A6C5}"/>
              </a:ext>
            </a:extLst>
          </p:cNvPr>
          <p:cNvSpPr txBox="1">
            <a:spLocks/>
          </p:cNvSpPr>
          <p:nvPr/>
        </p:nvSpPr>
        <p:spPr>
          <a:xfrm>
            <a:off x="871538" y="-399356"/>
            <a:ext cx="7532846" cy="13050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9pPr>
          </a:lstStyle>
          <a:p>
            <a:r>
              <a:rPr lang="en-US" sz="4000" dirty="0">
                <a:solidFill>
                  <a:schemeClr val="accent6"/>
                </a:solidFill>
              </a:rPr>
              <a:t> HISTORY: </a:t>
            </a:r>
            <a:r>
              <a:rPr lang="en-US" sz="1800" dirty="0">
                <a:solidFill>
                  <a:schemeClr val="bg1"/>
                </a:solidFill>
              </a:rPr>
              <a:t>Neonatal Exchange Transfusion  </a:t>
            </a:r>
            <a:r>
              <a:rPr lang="en-US" sz="1800" dirty="0">
                <a:solidFill>
                  <a:srgbClr val="FF8800"/>
                </a:solidFill>
              </a:rPr>
              <a:t>CONT’D</a:t>
            </a:r>
            <a:endParaRPr lang="en-US" sz="4000" dirty="0">
              <a:solidFill>
                <a:srgbClr val="FF8800"/>
              </a:solidFill>
            </a:endParaRPr>
          </a:p>
        </p:txBody>
      </p:sp>
    </p:spTree>
    <p:extLst>
      <p:ext uri="{BB962C8B-B14F-4D97-AF65-F5344CB8AC3E}">
        <p14:creationId xmlns:p14="http://schemas.microsoft.com/office/powerpoint/2010/main" val="4173030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C46FFF-43C4-04A1-2DF9-7EB678524C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Google Shape;91;p19">
            <a:extLst>
              <a:ext uri="{FF2B5EF4-FFF2-40B4-BE49-F238E27FC236}">
                <a16:creationId xmlns:a16="http://schemas.microsoft.com/office/drawing/2014/main" id="{94DBB66F-AEC4-13B4-7959-77BD44BB6BD0}"/>
              </a:ext>
            </a:extLst>
          </p:cNvPr>
          <p:cNvSpPr txBox="1">
            <a:spLocks noGrp="1"/>
          </p:cNvSpPr>
          <p:nvPr>
            <p:ph type="title"/>
          </p:nvPr>
        </p:nvSpPr>
        <p:spPr>
          <a:xfrm>
            <a:off x="299022" y="304038"/>
            <a:ext cx="6765925" cy="47942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9pPr>
          </a:lstStyle>
          <a:p>
            <a:r>
              <a:rPr lang="en-US" sz="4000" dirty="0">
                <a:solidFill>
                  <a:schemeClr val="accent6"/>
                </a:solidFill>
              </a:rPr>
              <a:t> PROBLEM STATEMENT</a:t>
            </a:r>
            <a:endParaRPr lang="en-US" sz="4000" dirty="0">
              <a:solidFill>
                <a:srgbClr val="FF8800"/>
              </a:solidFill>
            </a:endParaRPr>
          </a:p>
        </p:txBody>
      </p:sp>
      <p:sp>
        <p:nvSpPr>
          <p:cNvPr id="5" name="Google Shape;97;p20">
            <a:extLst>
              <a:ext uri="{FF2B5EF4-FFF2-40B4-BE49-F238E27FC236}">
                <a16:creationId xmlns:a16="http://schemas.microsoft.com/office/drawing/2014/main" id="{4F9D45D0-0D28-4180-3228-5B570332EA79}"/>
              </a:ext>
            </a:extLst>
          </p:cNvPr>
          <p:cNvSpPr txBox="1">
            <a:spLocks/>
          </p:cNvSpPr>
          <p:nvPr/>
        </p:nvSpPr>
        <p:spPr>
          <a:xfrm>
            <a:off x="0" y="817462"/>
            <a:ext cx="8510016" cy="175428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1950" indent="-285750">
              <a:lnSpc>
                <a:spcPct val="200000"/>
              </a:lnSpc>
              <a:spcBef>
                <a:spcPts val="600"/>
              </a:spcBef>
              <a:buSzPts val="2400"/>
              <a:buFont typeface="Wingdings" panose="05000000000000000000" pitchFamily="2" charset="2"/>
              <a:buChar char="q"/>
            </a:pPr>
            <a:r>
              <a:rPr lang="en-US" sz="1800" dirty="0">
                <a:solidFill>
                  <a:schemeClr val="bg1"/>
                </a:solidFill>
                <a:latin typeface="DM Serif Display" pitchFamily="2" charset="0"/>
              </a:rPr>
              <a:t>One major issue is the potential for complications during the procedure. Exchange transfusion is an invasive procedure that carries the risk of infection, bleeding, and damage to the baby's veins. </a:t>
            </a:r>
          </a:p>
          <a:p>
            <a:pPr marL="476250" indent="-400050">
              <a:spcBef>
                <a:spcPts val="600"/>
              </a:spcBef>
              <a:buSzPts val="2400"/>
              <a:buAutoNum type="romanLcPeriod"/>
            </a:pPr>
            <a:endParaRPr lang="en-US" sz="1800" dirty="0">
              <a:solidFill>
                <a:schemeClr val="bg1"/>
              </a:solidFill>
              <a:latin typeface="DM Serif Display" pitchFamily="2" charset="0"/>
            </a:endParaRPr>
          </a:p>
        </p:txBody>
      </p:sp>
      <p:sp>
        <p:nvSpPr>
          <p:cNvPr id="6" name="Google Shape;97;p20">
            <a:extLst>
              <a:ext uri="{FF2B5EF4-FFF2-40B4-BE49-F238E27FC236}">
                <a16:creationId xmlns:a16="http://schemas.microsoft.com/office/drawing/2014/main" id="{53224883-E736-C430-8EA3-0FFC013342D2}"/>
              </a:ext>
            </a:extLst>
          </p:cNvPr>
          <p:cNvSpPr txBox="1">
            <a:spLocks/>
          </p:cNvSpPr>
          <p:nvPr/>
        </p:nvSpPr>
        <p:spPr>
          <a:xfrm>
            <a:off x="299022" y="2571750"/>
            <a:ext cx="6919431" cy="19090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57200" algn="l" rtl="0">
              <a:lnSpc>
                <a:spcPct val="115000"/>
              </a:lnSpc>
              <a:spcBef>
                <a:spcPts val="600"/>
              </a:spcBef>
              <a:spcAft>
                <a:spcPts val="0"/>
              </a:spcAft>
              <a:buClr>
                <a:schemeClr val="dk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1pPr>
            <a:lvl2pPr marL="914400" marR="0" lvl="1" indent="-457200" algn="l" rtl="0">
              <a:lnSpc>
                <a:spcPct val="115000"/>
              </a:lnSpc>
              <a:spcBef>
                <a:spcPts val="0"/>
              </a:spcBef>
              <a:spcAft>
                <a:spcPts val="0"/>
              </a:spcAft>
              <a:buClr>
                <a:schemeClr val="dk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2pPr>
            <a:lvl3pPr marL="1371600" marR="0" lvl="2"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3pPr>
            <a:lvl4pPr marL="1828800" marR="0" lvl="3"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4pPr>
            <a:lvl5pPr marL="2286000" marR="0" lvl="4"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5pPr>
            <a:lvl6pPr marL="2743200" marR="0" lvl="5"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6pPr>
            <a:lvl7pPr marL="3200400" marR="0" lvl="6"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7pPr>
            <a:lvl8pPr marL="3657600" marR="0" lvl="7"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8pPr>
            <a:lvl9pPr marL="4114800" marR="0" lvl="8" indent="-457200" algn="l" rtl="0">
              <a:lnSpc>
                <a:spcPct val="115000"/>
              </a:lnSpc>
              <a:spcBef>
                <a:spcPts val="0"/>
              </a:spcBef>
              <a:spcAft>
                <a:spcPts val="0"/>
              </a:spcAft>
              <a:buClr>
                <a:schemeClr val="accent2"/>
              </a:buClr>
              <a:buSzPts val="3600"/>
              <a:buFont typeface="DM Serif Display"/>
              <a:buChar char="■"/>
              <a:defRPr sz="3600" b="0" i="0" u="none" strike="noStrike" cap="none">
                <a:solidFill>
                  <a:schemeClr val="lt1"/>
                </a:solidFill>
                <a:latin typeface="DM Serif Display"/>
                <a:ea typeface="DM Serif Display"/>
                <a:cs typeface="DM Serif Display"/>
                <a:sym typeface="DM Serif Display"/>
              </a:defRPr>
            </a:lvl9pPr>
          </a:lstStyle>
          <a:p>
            <a:pPr marL="76200" lvl="0" indent="0" algn="l" rtl="0">
              <a:lnSpc>
                <a:spcPct val="200000"/>
              </a:lnSpc>
              <a:spcBef>
                <a:spcPts val="600"/>
              </a:spcBef>
              <a:spcAft>
                <a:spcPts val="0"/>
              </a:spcAft>
              <a:buSzPts val="2400"/>
              <a:buNone/>
            </a:pPr>
            <a:r>
              <a:rPr lang="en-US" sz="1800" dirty="0"/>
              <a:t>A miscalculation such as pumping the blood with too much force might explode the newborn's vein, killing the neonate instantaneously. It necessitates extreme accuracy and attention.</a:t>
            </a:r>
          </a:p>
        </p:txBody>
      </p:sp>
    </p:spTree>
    <p:extLst>
      <p:ext uri="{BB962C8B-B14F-4D97-AF65-F5344CB8AC3E}">
        <p14:creationId xmlns:p14="http://schemas.microsoft.com/office/powerpoint/2010/main" val="234916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4294967295"/>
          </p:nvPr>
        </p:nvSpPr>
        <p:spPr>
          <a:xfrm>
            <a:off x="185738" y="767271"/>
            <a:ext cx="5187950" cy="1892300"/>
          </a:xfrm>
          <a:prstGeom prst="rect">
            <a:avLst/>
          </a:prstGeom>
        </p:spPr>
        <p:txBody>
          <a:bodyPr spcFirstLastPara="1" wrap="square" lIns="0" tIns="0" rIns="0" bIns="0" anchor="t" anchorCtr="0">
            <a:noAutofit/>
          </a:bodyPr>
          <a:lstStyle/>
          <a:p>
            <a:pPr marL="76200" lvl="0" indent="0" algn="l" rtl="0">
              <a:lnSpc>
                <a:spcPct val="200000"/>
              </a:lnSpc>
              <a:spcBef>
                <a:spcPts val="600"/>
              </a:spcBef>
              <a:spcAft>
                <a:spcPts val="0"/>
              </a:spcAft>
              <a:buSzPts val="2400"/>
              <a:buNone/>
            </a:pPr>
            <a:r>
              <a:rPr lang="en-US" sz="1800" b="0" i="0" dirty="0">
                <a:solidFill>
                  <a:schemeClr val="bg1"/>
                </a:solidFill>
                <a:effectLst/>
                <a:latin typeface="DM Serif Display" pitchFamily="2" charset="0"/>
              </a:rPr>
              <a:t>Exchange transfusion is a life-saving procedure that involves slowly withdrawing and replacing a patient’s blood with fresh blood from a donor. It takes about two hours and is repeated a couple of times to prevent damage to internal organs. It is time-consuming and can lead to errors, making it unappealing.</a:t>
            </a:r>
            <a:endParaRPr lang="en-US" sz="1800" dirty="0">
              <a:solidFill>
                <a:schemeClr val="bg1"/>
              </a:solidFill>
              <a:latin typeface="DM Serif Display" pitchFamily="2" charset="0"/>
            </a:endParaRPr>
          </a:p>
        </p:txBody>
      </p:sp>
      <p:sp>
        <p:nvSpPr>
          <p:cNvPr id="98" name="Google Shape;98;p20"/>
          <p:cNvSpPr txBox="1">
            <a:spLocks noGrp="1"/>
          </p:cNvSpPr>
          <p:nvPr>
            <p:ph type="sldNum" idx="4294967295"/>
          </p:nvPr>
        </p:nvSpPr>
        <p:spPr>
          <a:xfrm>
            <a:off x="8594725" y="46736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4" name="Google Shape;91;p19">
            <a:extLst>
              <a:ext uri="{FF2B5EF4-FFF2-40B4-BE49-F238E27FC236}">
                <a16:creationId xmlns:a16="http://schemas.microsoft.com/office/drawing/2014/main" id="{99827DC0-3FF7-2C12-19EF-25043B95A6C5}"/>
              </a:ext>
            </a:extLst>
          </p:cNvPr>
          <p:cNvSpPr txBox="1">
            <a:spLocks/>
          </p:cNvSpPr>
          <p:nvPr/>
        </p:nvSpPr>
        <p:spPr>
          <a:xfrm>
            <a:off x="185738" y="-399356"/>
            <a:ext cx="8843962" cy="13050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4800"/>
              <a:buFont typeface="DM Serif Display"/>
              <a:buNone/>
              <a:defRPr sz="4800" b="0" i="0" u="none" strike="noStrike" cap="none">
                <a:solidFill>
                  <a:schemeClr val="lt1"/>
                </a:solidFill>
                <a:latin typeface="DM Serif Display"/>
                <a:ea typeface="DM Serif Display"/>
                <a:cs typeface="DM Serif Display"/>
                <a:sym typeface="DM Serif Display"/>
              </a:defRPr>
            </a:lvl9pPr>
          </a:lstStyle>
          <a:p>
            <a:r>
              <a:rPr lang="en-US" sz="4000" dirty="0">
                <a:solidFill>
                  <a:schemeClr val="accent6"/>
                </a:solidFill>
              </a:rPr>
              <a:t> PROBLEM STATEMENT</a:t>
            </a:r>
            <a:endParaRPr lang="en-US" sz="4000" dirty="0">
              <a:solidFill>
                <a:srgbClr val="FF8800"/>
              </a:solidFill>
            </a:endParaRPr>
          </a:p>
        </p:txBody>
      </p:sp>
      <p:pic>
        <p:nvPicPr>
          <p:cNvPr id="6" name="Exchange_Transfusion (1)">
            <a:hlinkClick r:id="" action="ppaction://media"/>
            <a:extLst>
              <a:ext uri="{FF2B5EF4-FFF2-40B4-BE49-F238E27FC236}">
                <a16:creationId xmlns:a16="http://schemas.microsoft.com/office/drawing/2014/main" id="{3C4EE101-50AF-2224-AE48-E4888B131F2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373688" y="1102494"/>
            <a:ext cx="3716242" cy="3767956"/>
          </a:xfrm>
          <a:prstGeom prst="rect">
            <a:avLst/>
          </a:prstGeom>
        </p:spPr>
      </p:pic>
    </p:spTree>
    <p:extLst>
      <p:ext uri="{BB962C8B-B14F-4D97-AF65-F5344CB8AC3E}">
        <p14:creationId xmlns:p14="http://schemas.microsoft.com/office/powerpoint/2010/main" val="272937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8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501</Words>
  <Application>Microsoft Office PowerPoint</Application>
  <PresentationFormat>On-screen Show (16:9)</PresentationFormat>
  <Paragraphs>45</Paragraphs>
  <Slides>11</Slides>
  <Notes>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vt:lpstr>
      <vt:lpstr>Montserrat Light</vt:lpstr>
      <vt:lpstr>Montserrat</vt:lpstr>
      <vt:lpstr>DM Serif Display</vt:lpstr>
      <vt:lpstr>Calibri</vt:lpstr>
      <vt:lpstr>Arial</vt:lpstr>
      <vt:lpstr>Mutius template</vt:lpstr>
      <vt:lpstr>AUTOMATED NEONATAL EXCHANGE TRANSFUSION</vt:lpstr>
      <vt:lpstr>Presentation By</vt:lpstr>
      <vt:lpstr>Agenda</vt:lpstr>
      <vt:lpstr>PowerPoint Presentation</vt:lpstr>
      <vt:lpstr>BACKGROUND:</vt:lpstr>
      <vt:lpstr>PowerPoint Presentation</vt:lpstr>
      <vt:lpstr>PowerPoint Presentation</vt:lpstr>
      <vt:lpstr> PROBLEM STATEMENT</vt:lpstr>
      <vt:lpstr>PowerPoint Presentation</vt:lpstr>
      <vt:lpstr>OBJECTIVES: ANET 4.0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NEONATAL EXCHANGE TRANSFUSION</dc:title>
  <dc:creator>BANDOMA</dc:creator>
  <cp:lastModifiedBy>SKA</cp:lastModifiedBy>
  <cp:revision>3</cp:revision>
  <dcterms:modified xsi:type="dcterms:W3CDTF">2023-02-24T09:52:52Z</dcterms:modified>
</cp:coreProperties>
</file>