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57"/>
  </p:notesMasterIdLst>
  <p:sldIdLst>
    <p:sldId id="284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2" r:id="rId16"/>
    <p:sldId id="273" r:id="rId17"/>
    <p:sldId id="283" r:id="rId18"/>
    <p:sldId id="275" r:id="rId19"/>
    <p:sldId id="274" r:id="rId20"/>
    <p:sldId id="276" r:id="rId21"/>
    <p:sldId id="277" r:id="rId22"/>
    <p:sldId id="280" r:id="rId23"/>
    <p:sldId id="278" r:id="rId24"/>
    <p:sldId id="279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sal Kattan" initials="FK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071" autoAdjust="0"/>
  </p:normalViewPr>
  <p:slideViewPr>
    <p:cSldViewPr snapToGrid="0">
      <p:cViewPr varScale="1">
        <p:scale>
          <a:sx n="64" d="100"/>
          <a:sy n="64" d="100"/>
        </p:scale>
        <p:origin x="672" y="36"/>
      </p:cViewPr>
      <p:guideLst/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34FE7-6FA9-4D98-A159-3C0F4A716DC9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FE2F-696B-4FF5-A2C8-9423F83054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4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68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17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817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99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78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631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50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73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347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88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1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704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27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82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011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142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76C7C-3213-3449-8EB8-7FDFAC706029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547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76C7C-3213-3449-8EB8-7FDFAC706029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109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18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077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1FE2F-696B-4FF5-A2C8-9423F83054C6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371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0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691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72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589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719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84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2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8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078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82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07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78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0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8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5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0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3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4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597272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F464-CEC8-4ECF-BFDD-F6118F9C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F33FE-8802-4344-ABF5-63B8DA172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7FB9-E903-429A-BBD4-F693E3DF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F9BA-0DFE-4CAF-AEEE-24998A49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7C12-2F5D-421D-AC2F-EE3A6EAB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9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28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D222-D2B3-4CC0-AAC8-2D08D67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B157-E3B0-4CCC-884E-B7493C6E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D359-3724-49AB-AB6E-807DBF60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1272-7584-452E-8F61-BE6F6606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2166-2E7A-43EF-8F30-99558EB2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99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2A2B-8784-4201-A540-69748863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8CCEF-799B-4A99-A2EB-D2C1225C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5D15-82D2-4D98-B757-45300F5E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C3B3-1A07-459D-B8C9-64CBF615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3749-D2F6-44FA-AEBE-12362353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365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3CF0-8EDA-4426-AFC0-9635BDB2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C241-736C-4C09-97E0-EC75DB615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8D86-B47F-4FAD-AEBC-39801DF1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73457-B578-4986-88B6-81157794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E1189-BBA4-470D-9D94-A5354BBF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6D224-E06E-45FC-8A08-C55DB6FB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7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2529-3730-465D-BF3E-7551CCD9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8BC8-E83A-4A0E-8F67-4E422843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19441-6577-46A4-AFC8-927440387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AB5FB-0119-4C61-81E8-614B45635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63C44-A0F4-4E19-81E3-F3C533CB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452BF-5705-4BAF-8F1F-03CEE1AB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DDFD4-7A10-4151-984F-60015931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78D45-409C-48D9-83D8-973A709F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280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D718-FC1C-4C05-8631-52345A6F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89852-16A5-4D1D-8E41-A2E6C2AC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AB79D-60FD-4114-BFAF-8A782052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C247C-6B6C-4168-B601-F012DE9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600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54B9A-A7D3-4357-ABDE-0F6D196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C352A-CC52-44B6-9415-90D56E98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29F51-9961-4CDE-9E3F-D396DC4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97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E759-0098-4562-BB41-0A3FABCD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F0F3-23A6-4810-BCA9-C72A27FC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558D-27C7-4EC5-B402-C8C055DC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28D1A-18EB-48AD-9211-7257D389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00D7-2680-461C-85C7-8F047DA1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02B6-630A-4A28-BD7F-8A0DF9B5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11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61C-7A4D-4C56-A813-2DDAB7A2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4607A-8AC3-4497-8117-4A6E3D28C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5DCC1-8210-45D7-ABB4-C5EBBAA2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9B046-D421-49CA-A325-8A157ABB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80F7-9412-426D-933B-FBFA3A79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0A2A1-E14B-4F12-94DF-67E6416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67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F9E4-206D-41E0-BC72-E495046E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9B740-A11D-42F8-B540-C982268BD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0079-2363-46F7-B1D9-8D2BA2B2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FE2E-9540-43CC-AAC2-977B2F95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CEE1-62F8-41E6-9146-373C9064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24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FB6AA-972C-401A-B38D-D50CE8550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F24EF-9D33-4813-AA4E-6F099C85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D28F-FDCD-4385-BAAF-AA8B69B6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77C0-B1A7-4619-AEB2-AB72DE7E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99B2-A1A1-4234-9415-AC5DC05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7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31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3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5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1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2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99307F-CDB0-4C46-9891-FEB2F6D9D1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5197D-D9EF-4622-9A74-6BCE935E37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1CE01-ECD6-451B-877C-8130770C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7D44-2E77-4F9B-8EA0-56D78F3D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13D-A7F1-44A6-9481-0DA07C7F5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55218-7D5A-45AD-8B18-AF9B44ABE008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A54A-5E94-4DD5-84D4-013B080B4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C88F-1D15-42FE-849D-2ED26221C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6D7C-B0B0-48D0-9EE9-9752B49DE0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sung.com/global/galaxy/galaxy-tab-s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samsung.com/us/mobile/tablets/all-other-tablets/samsung-galaxy-tab-a-8-0-16gb-wi-fi-white-sm-t350nzwaxar/#spe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uawei-E5330-Mobile-Hotspot-T-Mobile/dp/B00INXBWDU/ref=pd_sim_107_3?ie=UTF8&amp;dpID=31Bg8D1lRZL&amp;dpSrc=sims&amp;preST=_AC_UL160_SR160,160_&amp;refRID=0ZF2AVR3CNGEXYRZ6PP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nker-PowerCore-20100-Capacity-Technology/dp/B00X5RV14Y/ref=sr_1_4?s=wireless&amp;ie=UTF8&amp;qid=1482424183&amp;sr=1-4&amp;keywords=anker+power+ba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amazon.com/Anker-16000mAh-Portable-External-Technology/dp/B00N2T7U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545997"/>
            <a:ext cx="6815669" cy="1875934"/>
          </a:xfrm>
        </p:spPr>
        <p:txBody>
          <a:bodyPr/>
          <a:lstStyle/>
          <a:p>
            <a:r>
              <a:rPr lang="fr-FR" sz="4000" dirty="0"/>
              <a:t>Formation des formateurs: </a:t>
            </a:r>
            <a:r>
              <a:rPr lang="fr-FR" sz="4000" b="1" dirty="0"/>
              <a:t>Animer  la formation CAPI des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Harmonisation des Enquêtes auprès des Ménages dans les Etats membres de l’UEMOA</a:t>
            </a:r>
          </a:p>
          <a:p>
            <a:r>
              <a:rPr lang="fr-FR" sz="2400" dirty="0"/>
              <a:t>Bohicon, 1</a:t>
            </a:r>
            <a:r>
              <a:rPr lang="fr-FR" sz="2400" baseline="30000" dirty="0"/>
              <a:t>er</a:t>
            </a:r>
            <a:r>
              <a:rPr lang="fr-FR" sz="2400" dirty="0"/>
              <a:t> septembre 2018</a:t>
            </a:r>
          </a:p>
        </p:txBody>
      </p:sp>
    </p:spTree>
    <p:extLst>
      <p:ext uri="{BB962C8B-B14F-4D97-AF65-F5344CB8AC3E}">
        <p14:creationId xmlns:p14="http://schemas.microsoft.com/office/powerpoint/2010/main" val="229653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599" y="620966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Achat des outils (5/5)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61292" y="2166524"/>
            <a:ext cx="10269415" cy="299632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667" b="1" u="sng" dirty="0">
                <a:latin typeface="Times New Roman"/>
                <a:ea typeface="Times New Roman"/>
                <a:cs typeface="Times New Roman"/>
                <a:sym typeface="Times New Roman"/>
              </a:rPr>
              <a:t>Multiprise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Spécifications dépendent du type de chargeur des tablettes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Si chargeur des tablettes identique au prise locales alors acheter multiprises normale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Si chargeur des tablettes différent des prises locales, prévoir multiprise avec prise américaine ou prise locale avec adaptateurs.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734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2972444"/>
            <a:ext cx="10972800" cy="91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Travaux préparatoires</a:t>
            </a:r>
          </a:p>
        </p:txBody>
      </p:sp>
    </p:spTree>
    <p:extLst>
      <p:ext uri="{BB962C8B-B14F-4D97-AF65-F5344CB8AC3E}">
        <p14:creationId xmlns:p14="http://schemas.microsoft.com/office/powerpoint/2010/main" val="365273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52935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Sélection de locaux convenables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72197" y="2629159"/>
            <a:ext cx="10710203" cy="191470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Salle située dans une zone couverte par le réseau Internet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Prises existante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Contient un espace de projection</a:t>
            </a:r>
          </a:p>
        </p:txBody>
      </p:sp>
    </p:spTree>
    <p:extLst>
      <p:ext uri="{BB962C8B-B14F-4D97-AF65-F5344CB8AC3E}">
        <p14:creationId xmlns:p14="http://schemas.microsoft.com/office/powerpoint/2010/main" val="195638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81069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Préparation des appareils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181686" y="1926042"/>
            <a:ext cx="9889588" cy="398238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lvl="0" indent="0">
              <a:buNone/>
            </a:pPr>
            <a:r>
              <a:rPr lang="fr-FR" b="1" u="sng" dirty="0">
                <a:latin typeface="Times New Roman"/>
                <a:ea typeface="Times New Roman"/>
                <a:cs typeface="Times New Roman"/>
                <a:sym typeface="Times New Roman"/>
              </a:rPr>
              <a:t>Tablette</a:t>
            </a: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Paramétrage général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Installation de Interviewer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Connexion au serveur, avec des comptes d'utilisateur soit finaux soit provisoires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Désactiver les options gourmandes en énergies: GPS, Internet, réglage de la luminosité, …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Eteindre les tablettes.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Charger les tablettes.</a:t>
            </a:r>
          </a:p>
        </p:txBody>
      </p:sp>
    </p:spTree>
    <p:extLst>
      <p:ext uri="{BB962C8B-B14F-4D97-AF65-F5344CB8AC3E}">
        <p14:creationId xmlns:p14="http://schemas.microsoft.com/office/powerpoint/2010/main" val="171736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24799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Préparation des outils de projection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64345" y="2529344"/>
            <a:ext cx="10292861" cy="280030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Vidéo projecteurs,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Adaptateurs de port (e.g., HDMI-VGA, etc.).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Application de projection: </a:t>
            </a:r>
            <a:r>
              <a:rPr lang="fr-FR" dirty="0" err="1">
                <a:latin typeface="Times New Roman"/>
                <a:ea typeface="Times New Roman"/>
                <a:cs typeface="Times New Roman"/>
                <a:sym typeface="Times New Roman"/>
              </a:rPr>
              <a:t>SideSync</a:t>
            </a: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r-FR" dirty="0" err="1">
                <a:latin typeface="Times New Roman"/>
                <a:ea typeface="Times New Roman"/>
                <a:cs typeface="Times New Roman"/>
                <a:sym typeface="Times New Roman"/>
              </a:rPr>
              <a:t>Apowersoft</a:t>
            </a: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dirty="0" err="1">
                <a:latin typeface="Times New Roman"/>
                <a:ea typeface="Times New Roman"/>
                <a:cs typeface="Times New Roman"/>
                <a:sym typeface="Times New Roman"/>
              </a:rPr>
              <a:t>Unlimited</a:t>
            </a: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, …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Câble de données USB,</a:t>
            </a:r>
          </a:p>
        </p:txBody>
      </p:sp>
    </p:spTree>
    <p:extLst>
      <p:ext uri="{BB962C8B-B14F-4D97-AF65-F5344CB8AC3E}">
        <p14:creationId xmlns:p14="http://schemas.microsoft.com/office/powerpoint/2010/main" val="132024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08948" y="2986298"/>
            <a:ext cx="10972800" cy="885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Structuration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02416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10732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Préliminaire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524001" y="2703641"/>
            <a:ext cx="7845082" cy="159282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Concepts et définitions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Le travail de terrain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Présentation des outils: </a:t>
            </a:r>
            <a:r>
              <a:rPr lang="fr-FR" sz="2667" dirty="0" err="1">
                <a:latin typeface="Times New Roman"/>
                <a:ea typeface="Times New Roman"/>
                <a:cs typeface="Times New Roman"/>
                <a:sym typeface="Times New Roman"/>
              </a:rPr>
              <a:t>routers</a:t>
            </a: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 et batterie externes</a:t>
            </a:r>
            <a:endParaRPr lang="fr" sz="18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027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922827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Flux des échanges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28468" y="2168521"/>
            <a:ext cx="10653932" cy="252095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Présenter l’ensemble des flux d’échange entre les différentes les composantes de Survey Solutions: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 err="1">
                <a:latin typeface="Times New Roman"/>
                <a:ea typeface="Times New Roman"/>
                <a:cs typeface="Times New Roman"/>
                <a:sym typeface="Times New Roman"/>
              </a:rPr>
              <a:t>Headquarters</a:t>
            </a: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 err="1"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Interviewer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fr" sz="18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134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10732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Prise en main de la tablette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64345" y="2219855"/>
            <a:ext cx="9617612" cy="276010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Démarrage de la tablette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Activer/Désactiver le GPS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Activer/Désactiver le Wifi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Utiliser la calculatrice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Gestion de l’autonomie de la batterie</a:t>
            </a:r>
          </a:p>
          <a:p>
            <a:pPr lvl="0"/>
            <a:endParaRPr lang="fr" sz="18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64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99119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Interviewer (1/2)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09600" y="1596348"/>
            <a:ext cx="10972800" cy="280684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endParaRPr lang="fr-FR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b="1" dirty="0">
                <a:latin typeface="Times New Roman"/>
                <a:ea typeface="Times New Roman"/>
                <a:cs typeface="Times New Roman"/>
                <a:sym typeface="Times New Roman"/>
              </a:rPr>
              <a:t>Candidats idéals: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Personnes ayant une maitrise des tablettes</a:t>
            </a:r>
          </a:p>
          <a:p>
            <a:pPr lvl="0">
              <a:lnSpc>
                <a:spcPct val="100000"/>
              </a:lnSpc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						Faire un test pratique afin de détecter les candidats idéals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23CDB2-6E60-4B5D-92EF-7559ECD8DD6A}"/>
              </a:ext>
            </a:extLst>
          </p:cNvPr>
          <p:cNvSpPr/>
          <p:nvPr/>
        </p:nvSpPr>
        <p:spPr>
          <a:xfrm>
            <a:off x="1547447" y="3401031"/>
            <a:ext cx="1212502" cy="55198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64354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Plan de présentation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86264" y="1719035"/>
            <a:ext cx="10890135" cy="330313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SzPct val="100000"/>
              <a:buFont typeface="Times New Roman"/>
              <a:buChar char="-"/>
            </a:pPr>
            <a:r>
              <a:rPr lang="fr-FR" sz="4000" dirty="0">
                <a:latin typeface="Times New Roman"/>
                <a:ea typeface="Times New Roman"/>
                <a:cs typeface="Times New Roman"/>
                <a:sym typeface="Times New Roman"/>
              </a:rPr>
              <a:t>Logistique et outils nécessaires</a:t>
            </a:r>
            <a:r>
              <a:rPr lang="fr" sz="40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</a:p>
          <a:p>
            <a:pPr marL="609585" indent="-558786">
              <a:buFont typeface="Times New Roman"/>
              <a:buChar char="-"/>
            </a:pPr>
            <a:r>
              <a:rPr lang="fr-FR" sz="4000" dirty="0">
                <a:latin typeface="Times New Roman"/>
                <a:ea typeface="Times New Roman"/>
                <a:cs typeface="Times New Roman"/>
                <a:sym typeface="Times New Roman"/>
              </a:rPr>
              <a:t>Travaux préparatoires,</a:t>
            </a:r>
            <a:endParaRPr lang="fr"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558786">
              <a:buSzPct val="100000"/>
              <a:buFont typeface="Times New Roman"/>
              <a:buChar char="-"/>
            </a:pPr>
            <a:r>
              <a:rPr lang="fr-FR" sz="4000" dirty="0">
                <a:latin typeface="Times New Roman"/>
                <a:ea typeface="Times New Roman"/>
                <a:cs typeface="Times New Roman"/>
                <a:sym typeface="Times New Roman"/>
              </a:rPr>
              <a:t>Structuration</a:t>
            </a:r>
            <a:r>
              <a:rPr lang="fr" sz="4000" dirty="0">
                <a:latin typeface="Times New Roman"/>
                <a:ea typeface="Times New Roman"/>
                <a:cs typeface="Times New Roman"/>
                <a:sym typeface="Times New Roman"/>
              </a:rPr>
              <a:t> de la formation,</a:t>
            </a:r>
          </a:p>
          <a:p>
            <a:pPr marL="609585" indent="-558786">
              <a:buSzPct val="100000"/>
              <a:buFont typeface="Times New Roman"/>
              <a:buChar char="-"/>
            </a:pPr>
            <a:r>
              <a:rPr lang="fr-FR" sz="4000" dirty="0">
                <a:latin typeface="Times New Roman"/>
                <a:ea typeface="Times New Roman"/>
                <a:cs typeface="Times New Roman"/>
                <a:sym typeface="Times New Roman"/>
              </a:rPr>
              <a:t>Outils d’aide à l’utilisation de Survey Solutions</a:t>
            </a:r>
            <a:endParaRPr lang="fr"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862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41507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Interviewer (2/2)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031632" y="1899140"/>
            <a:ext cx="9814559" cy="409369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r-FR" b="1" dirty="0">
                <a:latin typeface="Times New Roman"/>
                <a:ea typeface="Times New Roman"/>
                <a:cs typeface="Times New Roman"/>
                <a:sym typeface="Times New Roman"/>
              </a:rPr>
              <a:t>Quelques </a:t>
            </a:r>
            <a:r>
              <a:rPr lang="fr-FR" b="1">
                <a:latin typeface="Times New Roman"/>
                <a:ea typeface="Times New Roman"/>
                <a:cs typeface="Times New Roman"/>
                <a:sym typeface="Times New Roman"/>
              </a:rPr>
              <a:t>points clés </a:t>
            </a:r>
            <a:r>
              <a:rPr lang="fr-FR" b="1" dirty="0">
                <a:latin typeface="Times New Roman"/>
                <a:ea typeface="Times New Roman"/>
                <a:cs typeface="Times New Roman"/>
                <a:sym typeface="Times New Roman"/>
              </a:rPr>
              <a:t>sur lesquels insister: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Se connecter/déconnecter de l’application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Les composantes de l’application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Ouvrir un entretien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Renseigner un entretien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Arrêter un entretien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Reprendre un entretien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Achever un entretien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Envoyer/Recevoir des entretiens</a:t>
            </a:r>
          </a:p>
          <a:p>
            <a:pPr>
              <a:lnSpc>
                <a:spcPct val="100000"/>
              </a:lnSpc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</a:pPr>
            <a:endParaRPr lang="fr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406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52934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Cas pratiques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48751" y="2112586"/>
            <a:ext cx="10503877" cy="263282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lvl="0" indent="0">
              <a:buNone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Agencer la pratique à la théorie: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Simulation après chaque section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Simulation de l’ensemble du questionnaire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Jeux de rôle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Enquête pilote</a:t>
            </a:r>
          </a:p>
        </p:txBody>
      </p:sp>
    </p:spTree>
    <p:extLst>
      <p:ext uri="{BB962C8B-B14F-4D97-AF65-F5344CB8AC3E}">
        <p14:creationId xmlns:p14="http://schemas.microsoft.com/office/powerpoint/2010/main" val="143319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1034289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(1/2)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01859" y="2851562"/>
            <a:ext cx="10972800" cy="149535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Avant ou après la formation Interviewer?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Avec qui faire la formation?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fr" sz="18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35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837341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(2/2)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03385" y="2160563"/>
            <a:ext cx="10972800" cy="253687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fr-FR" sz="2667" b="1" dirty="0">
                <a:latin typeface="Times New Roman"/>
                <a:ea typeface="Times New Roman"/>
                <a:cs typeface="Times New Roman"/>
                <a:sym typeface="Times New Roman"/>
              </a:rPr>
              <a:t>Quelques points clés sur lesquels insister:</a:t>
            </a: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Se connecter/déconnecter à son compte </a:t>
            </a:r>
            <a:r>
              <a:rPr lang="fr-FR" sz="2667" dirty="0" err="1"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Affecter des entretiens,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Contrôler la qualité des données,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Suivre la collecte.</a:t>
            </a:r>
          </a:p>
        </p:txBody>
      </p:sp>
    </p:spTree>
    <p:extLst>
      <p:ext uri="{BB962C8B-B14F-4D97-AF65-F5344CB8AC3E}">
        <p14:creationId xmlns:p14="http://schemas.microsoft.com/office/powerpoint/2010/main" val="2332960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97442" y="2986298"/>
            <a:ext cx="10738884" cy="885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b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Composantes de Survey Solutions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C4D2E-9276-44F3-A0AD-7DC12CA5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5" y="504245"/>
            <a:ext cx="1848677" cy="8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7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composantes de Survey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50604" y="1536633"/>
            <a:ext cx="10568763" cy="4555200"/>
          </a:xfrm>
        </p:spPr>
        <p:txBody>
          <a:bodyPr>
            <a:noAutofit/>
          </a:bodyPr>
          <a:lstStyle/>
          <a:p>
            <a:pPr lvl="4"/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conception des questionnaires</a:t>
            </a:r>
          </a:p>
          <a:p>
            <a:pPr lvl="3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pour la centralisation des données et la gestion de la collecte</a:t>
            </a:r>
          </a:p>
          <a:p>
            <a:pPr lvl="3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gestion de la collecte par le chef d’équipe/ contrôleur</a:t>
            </a:r>
          </a:p>
          <a:p>
            <a:pPr lvl="3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pour la conduite des entretiens</a:t>
            </a:r>
          </a:p>
        </p:txBody>
      </p:sp>
      <p:pic>
        <p:nvPicPr>
          <p:cNvPr id="1026" name="Picture 2" descr="https://lh3.googleusercontent.com/L0y-NGqAjv50EcmIe0yQa2VqcxzyFLJ-2knLVENgH36zB7UHUow6sG2pLoVNmmUp_Z8xahgHw4GEmMQD5kMSKfV5SZg0mOzkdJESTkzMayvtESwNJ0Py7atHvdYzC42B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14" y="1588591"/>
            <a:ext cx="8191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hjCCPZAj5h-88xq53KL_ypuxdBO_HnO9xK2AMtR2l7pkLun4LV3IeN7u3TJ7zJX-eMRhQnRBU8KdduKCeivpV31UZXUA5CK9bPXXK9qTsIs3mc3HzP28YHev692JtJ5y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77" y="2764466"/>
            <a:ext cx="1043395" cy="10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x6Oz9mJupKkKagC9CrbPziptyMrRpQQzLiOLqIf9KQhmqVOlh0wzkUf4CAV56vnRzKYDNrUBIfnjLqNuQA77ZOauAFOcTNJI02j-xUy0BL8KUOLpAk_pIENU-l4TX8LZt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47" y="4140814"/>
            <a:ext cx="833851" cy="84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BlUwUNOmKR2bOQMqu5rpvuCRt4Du0KAvOteQV3q9bwqRr7_PGOuiBLl2ufJcod1l1QLKIPYhoNxfoC-kWga0Hj0eGDThPGkpXQChHU4cCztlWPJ_XFNI7ktTRLCP5RA7Z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90" y="5174874"/>
            <a:ext cx="896157" cy="91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F7116-D7A4-4F22-91B7-3F64B99AF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75" y="543524"/>
            <a:ext cx="1588412" cy="6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24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hoek 109"/>
          <p:cNvSpPr/>
          <p:nvPr/>
        </p:nvSpPr>
        <p:spPr>
          <a:xfrm>
            <a:off x="8116148" y="4817038"/>
            <a:ext cx="2563833" cy="116171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Enumerators repeat interviews if errors are detected</a:t>
            </a:r>
          </a:p>
        </p:txBody>
      </p:sp>
      <p:sp>
        <p:nvSpPr>
          <p:cNvPr id="99" name="Rechthoek 98"/>
          <p:cNvSpPr/>
          <p:nvPr/>
        </p:nvSpPr>
        <p:spPr>
          <a:xfrm>
            <a:off x="8104168" y="4059358"/>
            <a:ext cx="2563833" cy="13614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Interviewers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synchronize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their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devices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and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upload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completed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questionnaires</a:t>
            </a:r>
          </a:p>
        </p:txBody>
      </p:sp>
      <p:sp>
        <p:nvSpPr>
          <p:cNvPr id="108" name="Rechthoek 107"/>
          <p:cNvSpPr/>
          <p:nvPr/>
        </p:nvSpPr>
        <p:spPr>
          <a:xfrm>
            <a:off x="8104167" y="3390329"/>
            <a:ext cx="2563833" cy="7901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Supervisors monitor the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submissions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ea typeface="+mn-ea"/>
              <a:cs typeface="Helvetica Neue"/>
            </a:endParaRPr>
          </a:p>
        </p:txBody>
      </p:sp>
      <p:sp>
        <p:nvSpPr>
          <p:cNvPr id="109" name="Rechthoek 108"/>
          <p:cNvSpPr/>
          <p:nvPr/>
        </p:nvSpPr>
        <p:spPr>
          <a:xfrm>
            <a:off x="8094396" y="1324599"/>
            <a:ext cx="2563833" cy="10719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Questionnaires with no errors are uploaded to the central server</a:t>
            </a:r>
          </a:p>
        </p:txBody>
      </p:sp>
      <p:sp>
        <p:nvSpPr>
          <p:cNvPr id="84" name="Rechthoek 83"/>
          <p:cNvSpPr/>
          <p:nvPr/>
        </p:nvSpPr>
        <p:spPr>
          <a:xfrm>
            <a:off x="8107681" y="4058169"/>
            <a:ext cx="2563833" cy="9425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Supervisors assign households to individual interviewers</a:t>
            </a:r>
          </a:p>
        </p:txBody>
      </p:sp>
      <p:grpSp>
        <p:nvGrpSpPr>
          <p:cNvPr id="3" name="Groeperen 8"/>
          <p:cNvGrpSpPr/>
          <p:nvPr/>
        </p:nvGrpSpPr>
        <p:grpSpPr>
          <a:xfrm>
            <a:off x="8107681" y="5000704"/>
            <a:ext cx="2573605" cy="352251"/>
            <a:chOff x="3772976" y="141221"/>
            <a:chExt cx="2573605" cy="352251"/>
          </a:xfrm>
        </p:grpSpPr>
        <p:sp>
          <p:nvSpPr>
            <p:cNvPr id="92" name="Rechthoek 91"/>
            <p:cNvSpPr/>
            <p:nvPr/>
          </p:nvSpPr>
          <p:spPr>
            <a:xfrm>
              <a:off x="3772976" y="141221"/>
              <a:ext cx="2573605" cy="352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rPr>
                <a:t>WiFi</a:t>
              </a:r>
            </a:p>
          </p:txBody>
        </p:sp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2022" y="177793"/>
              <a:ext cx="290461" cy="290461"/>
            </a:xfrm>
            <a:prstGeom prst="rect">
              <a:avLst/>
            </a:prstGeom>
          </p:spPr>
        </p:pic>
      </p:grpSp>
      <p:pic>
        <p:nvPicPr>
          <p:cNvPr id="29" name="Afbeelding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2043" y="668512"/>
            <a:ext cx="820250" cy="820250"/>
          </a:xfrm>
          <a:prstGeom prst="rect">
            <a:avLst/>
          </a:prstGeom>
        </p:spPr>
      </p:pic>
      <p:grpSp>
        <p:nvGrpSpPr>
          <p:cNvPr id="4" name="Groeperen 16"/>
          <p:cNvGrpSpPr/>
          <p:nvPr/>
        </p:nvGrpSpPr>
        <p:grpSpPr>
          <a:xfrm>
            <a:off x="2397311" y="3364150"/>
            <a:ext cx="4937018" cy="717623"/>
            <a:chOff x="873311" y="3364149"/>
            <a:chExt cx="4937018" cy="717623"/>
          </a:xfrm>
        </p:grpSpPr>
        <p:pic>
          <p:nvPicPr>
            <p:cNvPr id="27" name="Afbeelding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7873" y="3364149"/>
              <a:ext cx="717622" cy="717623"/>
            </a:xfrm>
            <a:prstGeom prst="rect">
              <a:avLst/>
            </a:prstGeom>
          </p:spPr>
        </p:pic>
        <p:pic>
          <p:nvPicPr>
            <p:cNvPr id="28" name="Afbeelding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2707" y="3364149"/>
              <a:ext cx="717622" cy="717623"/>
            </a:xfrm>
            <a:prstGeom prst="rect">
              <a:avLst/>
            </a:prstGeom>
          </p:spPr>
        </p:pic>
        <p:pic>
          <p:nvPicPr>
            <p:cNvPr id="30" name="Afbeelding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311" y="3364149"/>
              <a:ext cx="717622" cy="717623"/>
            </a:xfrm>
            <a:prstGeom prst="rect">
              <a:avLst/>
            </a:prstGeom>
          </p:spPr>
        </p:pic>
      </p:grpSp>
      <p:grpSp>
        <p:nvGrpSpPr>
          <p:cNvPr id="7" name="Groeperen 20"/>
          <p:cNvGrpSpPr/>
          <p:nvPr/>
        </p:nvGrpSpPr>
        <p:grpSpPr>
          <a:xfrm>
            <a:off x="1938779" y="5964467"/>
            <a:ext cx="5916766" cy="609601"/>
            <a:chOff x="414779" y="5964466"/>
            <a:chExt cx="5916766" cy="609601"/>
          </a:xfrm>
        </p:grpSpPr>
        <p:pic>
          <p:nvPicPr>
            <p:cNvPr id="34" name="Afbeelding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931" y="5964466"/>
              <a:ext cx="604888" cy="604888"/>
            </a:xfrm>
            <a:prstGeom prst="rect">
              <a:avLst/>
            </a:prstGeom>
          </p:spPr>
        </p:pic>
        <p:pic>
          <p:nvPicPr>
            <p:cNvPr id="35" name="Afbeelding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6127" y="5964466"/>
              <a:ext cx="604888" cy="604888"/>
            </a:xfrm>
            <a:prstGeom prst="rect">
              <a:avLst/>
            </a:prstGeom>
          </p:spPr>
        </p:pic>
        <p:pic>
          <p:nvPicPr>
            <p:cNvPr id="36" name="Afbeelding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7351" y="5969179"/>
              <a:ext cx="604888" cy="604888"/>
            </a:xfrm>
            <a:prstGeom prst="rect">
              <a:avLst/>
            </a:prstGeom>
          </p:spPr>
        </p:pic>
        <p:pic>
          <p:nvPicPr>
            <p:cNvPr id="37" name="Afbeelding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5155" y="5969179"/>
              <a:ext cx="604888" cy="604888"/>
            </a:xfrm>
            <a:prstGeom prst="rect">
              <a:avLst/>
            </a:prstGeom>
          </p:spPr>
        </p:pic>
        <p:pic>
          <p:nvPicPr>
            <p:cNvPr id="38" name="Afbeelding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779" y="5964466"/>
              <a:ext cx="604888" cy="604888"/>
            </a:xfrm>
            <a:prstGeom prst="rect">
              <a:avLst/>
            </a:prstGeom>
          </p:spPr>
        </p:pic>
        <p:pic>
          <p:nvPicPr>
            <p:cNvPr id="39" name="Afbeelding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727" y="5964466"/>
              <a:ext cx="604888" cy="604888"/>
            </a:xfrm>
            <a:prstGeom prst="rect">
              <a:avLst/>
            </a:prstGeom>
          </p:spPr>
        </p:pic>
        <p:pic>
          <p:nvPicPr>
            <p:cNvPr id="40" name="Afbeelding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5867" y="5969179"/>
              <a:ext cx="604888" cy="604888"/>
            </a:xfrm>
            <a:prstGeom prst="rect">
              <a:avLst/>
            </a:prstGeom>
          </p:spPr>
        </p:pic>
        <p:pic>
          <p:nvPicPr>
            <p:cNvPr id="41" name="Afbeelding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4775" y="5969179"/>
              <a:ext cx="604888" cy="604888"/>
            </a:xfrm>
            <a:prstGeom prst="rect">
              <a:avLst/>
            </a:prstGeom>
          </p:spPr>
        </p:pic>
        <p:pic>
          <p:nvPicPr>
            <p:cNvPr id="42" name="Afbeelding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6657" y="5964466"/>
              <a:ext cx="604888" cy="604888"/>
            </a:xfrm>
            <a:prstGeom prst="rect">
              <a:avLst/>
            </a:prstGeom>
          </p:spPr>
        </p:pic>
      </p:grpSp>
      <p:grpSp>
        <p:nvGrpSpPr>
          <p:cNvPr id="9" name="Groeperen 15"/>
          <p:cNvGrpSpPr/>
          <p:nvPr/>
        </p:nvGrpSpPr>
        <p:grpSpPr>
          <a:xfrm>
            <a:off x="2756123" y="1488762"/>
            <a:ext cx="4219396" cy="1875387"/>
            <a:chOff x="1232123" y="1488761"/>
            <a:chExt cx="4219396" cy="1875387"/>
          </a:xfrm>
        </p:grpSpPr>
        <p:cxnSp>
          <p:nvCxnSpPr>
            <p:cNvPr id="46" name="Gebogen verbindingslijn 45"/>
            <p:cNvCxnSpPr/>
            <p:nvPr/>
          </p:nvCxnSpPr>
          <p:spPr>
            <a:xfrm rot="5400000">
              <a:off x="1342452" y="1378432"/>
              <a:ext cx="1875387" cy="2096046"/>
            </a:xfrm>
            <a:prstGeom prst="bentConnector3">
              <a:avLst>
                <a:gd name="adj1" fmla="val 64214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bogen verbindingslijn 46"/>
            <p:cNvCxnSpPr/>
            <p:nvPr/>
          </p:nvCxnSpPr>
          <p:spPr>
            <a:xfrm rot="16200000" flipH="1">
              <a:off x="3452150" y="1364780"/>
              <a:ext cx="1875387" cy="2123350"/>
            </a:xfrm>
            <a:prstGeom prst="bentConnector3">
              <a:avLst>
                <a:gd name="adj1" fmla="val 64214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bogen verbindingslijn 49"/>
            <p:cNvCxnSpPr>
              <a:stCxn id="29" idx="2"/>
              <a:endCxn id="27" idx="0"/>
            </p:cNvCxnSpPr>
            <p:nvPr/>
          </p:nvCxnSpPr>
          <p:spPr>
            <a:xfrm rot="5400000">
              <a:off x="2389733" y="2425713"/>
              <a:ext cx="1875387" cy="1484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eperen 17"/>
          <p:cNvGrpSpPr/>
          <p:nvPr/>
        </p:nvGrpSpPr>
        <p:grpSpPr>
          <a:xfrm>
            <a:off x="2241224" y="4081771"/>
            <a:ext cx="5311877" cy="1887408"/>
            <a:chOff x="717223" y="4081771"/>
            <a:chExt cx="5311877" cy="1887408"/>
          </a:xfrm>
        </p:grpSpPr>
        <p:cxnSp>
          <p:nvCxnSpPr>
            <p:cNvPr id="53" name="Gebogen verbindingslijn 52"/>
            <p:cNvCxnSpPr>
              <a:stCxn id="30" idx="2"/>
              <a:endCxn id="38" idx="0"/>
            </p:cNvCxnSpPr>
            <p:nvPr/>
          </p:nvCxnSpPr>
          <p:spPr>
            <a:xfrm rot="5400000">
              <a:off x="33326" y="4765670"/>
              <a:ext cx="1882694" cy="514899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bogen verbindingslijn 55"/>
            <p:cNvCxnSpPr>
              <a:stCxn id="30" idx="2"/>
              <a:endCxn id="35" idx="0"/>
            </p:cNvCxnSpPr>
            <p:nvPr/>
          </p:nvCxnSpPr>
          <p:spPr>
            <a:xfrm rot="5400000">
              <a:off x="289000" y="5021344"/>
              <a:ext cx="1882694" cy="355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bogen verbindingslijn 58"/>
            <p:cNvCxnSpPr>
              <a:stCxn id="30" idx="2"/>
              <a:endCxn id="34" idx="0"/>
            </p:cNvCxnSpPr>
            <p:nvPr/>
          </p:nvCxnSpPr>
          <p:spPr>
            <a:xfrm rot="16200000" flipH="1">
              <a:off x="578401" y="4735492"/>
              <a:ext cx="1882694" cy="57525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bogen verbindingslijn 61"/>
            <p:cNvCxnSpPr>
              <a:stCxn id="27" idx="2"/>
              <a:endCxn id="39" idx="0"/>
            </p:cNvCxnSpPr>
            <p:nvPr/>
          </p:nvCxnSpPr>
          <p:spPr>
            <a:xfrm rot="5400000">
              <a:off x="2111581" y="4749363"/>
              <a:ext cx="1882694" cy="54751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bogen verbindingslijn 64"/>
            <p:cNvCxnSpPr>
              <a:stCxn id="27" idx="2"/>
              <a:endCxn id="37" idx="0"/>
            </p:cNvCxnSpPr>
            <p:nvPr/>
          </p:nvCxnSpPr>
          <p:spPr>
            <a:xfrm rot="16200000" flipH="1">
              <a:off x="2383438" y="5025017"/>
              <a:ext cx="1887407" cy="915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bogen verbindingslijn 67"/>
            <p:cNvCxnSpPr>
              <a:stCxn id="27" idx="2"/>
              <a:endCxn id="36" idx="0"/>
            </p:cNvCxnSpPr>
            <p:nvPr/>
          </p:nvCxnSpPr>
          <p:spPr>
            <a:xfrm rot="16200000" flipH="1">
              <a:off x="2659536" y="4748919"/>
              <a:ext cx="1887407" cy="55311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bogen verbindingslijn 70"/>
            <p:cNvCxnSpPr>
              <a:stCxn id="28" idx="2"/>
              <a:endCxn id="40" idx="0"/>
            </p:cNvCxnSpPr>
            <p:nvPr/>
          </p:nvCxnSpPr>
          <p:spPr>
            <a:xfrm rot="5400000">
              <a:off x="4231212" y="4748872"/>
              <a:ext cx="1887407" cy="553207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bogen verbindingslijn 73"/>
            <p:cNvCxnSpPr>
              <a:stCxn id="28" idx="2"/>
              <a:endCxn id="41" idx="0"/>
            </p:cNvCxnSpPr>
            <p:nvPr/>
          </p:nvCxnSpPr>
          <p:spPr>
            <a:xfrm rot="16200000" flipH="1">
              <a:off x="4520665" y="5012624"/>
              <a:ext cx="1887407" cy="2570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bogen verbindingslijn 76"/>
            <p:cNvCxnSpPr>
              <a:stCxn id="28" idx="2"/>
              <a:endCxn id="42" idx="0"/>
            </p:cNvCxnSpPr>
            <p:nvPr/>
          </p:nvCxnSpPr>
          <p:spPr>
            <a:xfrm rot="16200000" flipH="1">
              <a:off x="4798962" y="4734327"/>
              <a:ext cx="1882694" cy="57758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hthoek 82"/>
          <p:cNvSpPr/>
          <p:nvPr/>
        </p:nvSpPr>
        <p:spPr>
          <a:xfrm>
            <a:off x="8104168" y="328864"/>
            <a:ext cx="2563833" cy="13645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Researchers design  questionnaires using  visual tools and upload them to the central server</a:t>
            </a:r>
          </a:p>
        </p:txBody>
      </p:sp>
      <p:sp>
        <p:nvSpPr>
          <p:cNvPr id="85" name="Rechthoek 84"/>
          <p:cNvSpPr/>
          <p:nvPr/>
        </p:nvSpPr>
        <p:spPr>
          <a:xfrm>
            <a:off x="8104168" y="5643503"/>
            <a:ext cx="2563833" cy="10010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Interviewers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visit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households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and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collect data</a:t>
            </a:r>
          </a:p>
        </p:txBody>
      </p:sp>
      <p:grpSp>
        <p:nvGrpSpPr>
          <p:cNvPr id="11" name="Groeperen 6"/>
          <p:cNvGrpSpPr/>
          <p:nvPr/>
        </p:nvGrpSpPr>
        <p:grpSpPr>
          <a:xfrm>
            <a:off x="2171847" y="197331"/>
            <a:ext cx="2270196" cy="1291432"/>
            <a:chOff x="647847" y="197331"/>
            <a:chExt cx="2270196" cy="1291432"/>
          </a:xfrm>
        </p:grpSpPr>
        <p:pic>
          <p:nvPicPr>
            <p:cNvPr id="43" name="Afbeelding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847" y="668513"/>
              <a:ext cx="820250" cy="820250"/>
            </a:xfrm>
            <a:prstGeom prst="rect">
              <a:avLst/>
            </a:prstGeom>
          </p:spPr>
        </p:pic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0341" y="197331"/>
              <a:ext cx="627982" cy="627982"/>
            </a:xfrm>
            <a:prstGeom prst="rect">
              <a:avLst/>
            </a:prstGeom>
          </p:spPr>
        </p:pic>
        <p:cxnSp>
          <p:nvCxnSpPr>
            <p:cNvPr id="44" name="Gebogen verbindingslijn 43"/>
            <p:cNvCxnSpPr>
              <a:stCxn id="43" idx="3"/>
              <a:endCxn id="29" idx="1"/>
            </p:cNvCxnSpPr>
            <p:nvPr/>
          </p:nvCxnSpPr>
          <p:spPr>
            <a:xfrm flipV="1">
              <a:off x="1468097" y="1078637"/>
              <a:ext cx="1449946" cy="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hthoek 44"/>
          <p:cNvSpPr/>
          <p:nvPr/>
        </p:nvSpPr>
        <p:spPr>
          <a:xfrm>
            <a:off x="8104021" y="1818724"/>
            <a:ext cx="2563833" cy="123488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HQ distributes the sample lists across teams of enumerators</a:t>
            </a:r>
          </a:p>
        </p:txBody>
      </p:sp>
      <p:grpSp>
        <p:nvGrpSpPr>
          <p:cNvPr id="14" name="Groeperen 13"/>
          <p:cNvGrpSpPr/>
          <p:nvPr/>
        </p:nvGrpSpPr>
        <p:grpSpPr>
          <a:xfrm>
            <a:off x="4605616" y="1548207"/>
            <a:ext cx="549735" cy="549735"/>
            <a:chOff x="4233239" y="891985"/>
            <a:chExt cx="549735" cy="549735"/>
          </a:xfrm>
        </p:grpSpPr>
        <p:sp>
          <p:nvSpPr>
            <p:cNvPr id="12" name="Afgeronde rechthoek 11"/>
            <p:cNvSpPr/>
            <p:nvPr/>
          </p:nvSpPr>
          <p:spPr>
            <a:xfrm>
              <a:off x="4233239" y="891985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Afbeelding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5952" y="941703"/>
              <a:ext cx="422450" cy="422450"/>
            </a:xfrm>
            <a:prstGeom prst="rect">
              <a:avLst/>
            </a:prstGeom>
          </p:spPr>
        </p:pic>
      </p:grpSp>
      <p:grpSp>
        <p:nvGrpSpPr>
          <p:cNvPr id="15" name="Groeperen 19"/>
          <p:cNvGrpSpPr/>
          <p:nvPr/>
        </p:nvGrpSpPr>
        <p:grpSpPr>
          <a:xfrm>
            <a:off x="4607319" y="4081770"/>
            <a:ext cx="549735" cy="565414"/>
            <a:chOff x="3633053" y="3949599"/>
            <a:chExt cx="549735" cy="565414"/>
          </a:xfrm>
        </p:grpSpPr>
        <p:sp>
          <p:nvSpPr>
            <p:cNvPr id="55" name="Afgeronde rechthoek 54"/>
            <p:cNvSpPr/>
            <p:nvPr/>
          </p:nvSpPr>
          <p:spPr>
            <a:xfrm>
              <a:off x="3633053" y="3949599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9" name="Afbeelding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3080" y="3975854"/>
              <a:ext cx="539159" cy="539159"/>
            </a:xfrm>
            <a:prstGeom prst="rect">
              <a:avLst/>
            </a:prstGeom>
          </p:spPr>
        </p:pic>
      </p:grpSp>
      <p:grpSp>
        <p:nvGrpSpPr>
          <p:cNvPr id="16" name="Groeperen 59"/>
          <p:cNvGrpSpPr/>
          <p:nvPr/>
        </p:nvGrpSpPr>
        <p:grpSpPr>
          <a:xfrm>
            <a:off x="2488492" y="4087835"/>
            <a:ext cx="549735" cy="565414"/>
            <a:chOff x="3633053" y="3949599"/>
            <a:chExt cx="549735" cy="565414"/>
          </a:xfrm>
        </p:grpSpPr>
        <p:sp>
          <p:nvSpPr>
            <p:cNvPr id="61" name="Afgeronde rechthoek 60"/>
            <p:cNvSpPr/>
            <p:nvPr/>
          </p:nvSpPr>
          <p:spPr>
            <a:xfrm>
              <a:off x="3633053" y="3949599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63" name="Afbeelding 6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3080" y="3975854"/>
              <a:ext cx="539159" cy="539159"/>
            </a:xfrm>
            <a:prstGeom prst="rect">
              <a:avLst/>
            </a:prstGeom>
          </p:spPr>
        </p:pic>
      </p:grpSp>
      <p:grpSp>
        <p:nvGrpSpPr>
          <p:cNvPr id="17" name="Groeperen 78"/>
          <p:cNvGrpSpPr/>
          <p:nvPr/>
        </p:nvGrpSpPr>
        <p:grpSpPr>
          <a:xfrm>
            <a:off x="2283878" y="4061691"/>
            <a:ext cx="5311877" cy="1887408"/>
            <a:chOff x="717223" y="4081771"/>
            <a:chExt cx="5311877" cy="1887408"/>
          </a:xfrm>
        </p:grpSpPr>
        <p:cxnSp>
          <p:nvCxnSpPr>
            <p:cNvPr id="80" name="Gebogen verbindingslijn 79"/>
            <p:cNvCxnSpPr/>
            <p:nvPr/>
          </p:nvCxnSpPr>
          <p:spPr>
            <a:xfrm rot="5400000">
              <a:off x="33326" y="4765670"/>
              <a:ext cx="1882694" cy="514899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bogen verbindingslijn 80"/>
            <p:cNvCxnSpPr/>
            <p:nvPr/>
          </p:nvCxnSpPr>
          <p:spPr>
            <a:xfrm rot="5400000">
              <a:off x="289000" y="5021344"/>
              <a:ext cx="1882694" cy="355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bogen verbindingslijn 81"/>
            <p:cNvCxnSpPr/>
            <p:nvPr/>
          </p:nvCxnSpPr>
          <p:spPr>
            <a:xfrm rot="16200000" flipH="1">
              <a:off x="578401" y="4735492"/>
              <a:ext cx="1882694" cy="57525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bogen verbindingslijn 85"/>
            <p:cNvCxnSpPr/>
            <p:nvPr/>
          </p:nvCxnSpPr>
          <p:spPr>
            <a:xfrm rot="5400000">
              <a:off x="2111581" y="4749363"/>
              <a:ext cx="1882694" cy="54751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bogen verbindingslijn 86"/>
            <p:cNvCxnSpPr/>
            <p:nvPr/>
          </p:nvCxnSpPr>
          <p:spPr>
            <a:xfrm rot="16200000" flipH="1">
              <a:off x="2383438" y="5025017"/>
              <a:ext cx="1887407" cy="915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bogen verbindingslijn 87"/>
            <p:cNvCxnSpPr/>
            <p:nvPr/>
          </p:nvCxnSpPr>
          <p:spPr>
            <a:xfrm rot="16200000" flipH="1">
              <a:off x="2659536" y="4748919"/>
              <a:ext cx="1887407" cy="55311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bogen verbindingslijn 88"/>
            <p:cNvCxnSpPr/>
            <p:nvPr/>
          </p:nvCxnSpPr>
          <p:spPr>
            <a:xfrm rot="5400000">
              <a:off x="4231212" y="4748872"/>
              <a:ext cx="1887407" cy="553207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bogen verbindingslijn 89"/>
            <p:cNvCxnSpPr/>
            <p:nvPr/>
          </p:nvCxnSpPr>
          <p:spPr>
            <a:xfrm rot="16200000" flipH="1">
              <a:off x="4520665" y="5012624"/>
              <a:ext cx="1887407" cy="2570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bogen verbindingslijn 90"/>
            <p:cNvCxnSpPr/>
            <p:nvPr/>
          </p:nvCxnSpPr>
          <p:spPr>
            <a:xfrm rot="16200000" flipH="1">
              <a:off x="4798962" y="4734327"/>
              <a:ext cx="1882694" cy="57758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eperen 23"/>
          <p:cNvGrpSpPr/>
          <p:nvPr/>
        </p:nvGrpSpPr>
        <p:grpSpPr>
          <a:xfrm>
            <a:off x="5185439" y="5352955"/>
            <a:ext cx="549735" cy="549735"/>
            <a:chOff x="4182239" y="1253453"/>
            <a:chExt cx="549735" cy="549735"/>
          </a:xfrm>
        </p:grpSpPr>
        <p:sp>
          <p:nvSpPr>
            <p:cNvPr id="93" name="Afgeronde rechthoek 92"/>
            <p:cNvSpPr/>
            <p:nvPr/>
          </p:nvSpPr>
          <p:spPr>
            <a:xfrm>
              <a:off x="4182239" y="1253453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5" name="Afbeelding 9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7219" y="1321301"/>
              <a:ext cx="422450" cy="422450"/>
            </a:xfrm>
            <a:prstGeom prst="rect">
              <a:avLst/>
            </a:prstGeom>
          </p:spPr>
        </p:pic>
      </p:grpSp>
      <p:grpSp>
        <p:nvGrpSpPr>
          <p:cNvPr id="20" name="Groeperen 95"/>
          <p:cNvGrpSpPr/>
          <p:nvPr/>
        </p:nvGrpSpPr>
        <p:grpSpPr>
          <a:xfrm>
            <a:off x="2002984" y="5372498"/>
            <a:ext cx="549735" cy="549735"/>
            <a:chOff x="4182239" y="1253453"/>
            <a:chExt cx="549735" cy="549735"/>
          </a:xfrm>
        </p:grpSpPr>
        <p:sp>
          <p:nvSpPr>
            <p:cNvPr id="97" name="Afgeronde rechthoek 96"/>
            <p:cNvSpPr/>
            <p:nvPr/>
          </p:nvSpPr>
          <p:spPr>
            <a:xfrm>
              <a:off x="4182239" y="1253453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8" name="Afbeelding 9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7219" y="1321301"/>
              <a:ext cx="422450" cy="422450"/>
            </a:xfrm>
            <a:prstGeom prst="rect">
              <a:avLst/>
            </a:prstGeom>
          </p:spPr>
        </p:pic>
      </p:grpSp>
      <p:grpSp>
        <p:nvGrpSpPr>
          <p:cNvPr id="21" name="Groeperen 99"/>
          <p:cNvGrpSpPr/>
          <p:nvPr/>
        </p:nvGrpSpPr>
        <p:grpSpPr>
          <a:xfrm>
            <a:off x="2767421" y="1500042"/>
            <a:ext cx="4219396" cy="1875387"/>
            <a:chOff x="1232123" y="1488761"/>
            <a:chExt cx="4219396" cy="1875387"/>
          </a:xfrm>
        </p:grpSpPr>
        <p:cxnSp>
          <p:nvCxnSpPr>
            <p:cNvPr id="101" name="Gebogen verbindingslijn 100"/>
            <p:cNvCxnSpPr/>
            <p:nvPr/>
          </p:nvCxnSpPr>
          <p:spPr>
            <a:xfrm rot="5400000">
              <a:off x="1342452" y="1378432"/>
              <a:ext cx="1875387" cy="2096046"/>
            </a:xfrm>
            <a:prstGeom prst="bentConnector3">
              <a:avLst>
                <a:gd name="adj1" fmla="val 64214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bogen verbindingslijn 101"/>
            <p:cNvCxnSpPr/>
            <p:nvPr/>
          </p:nvCxnSpPr>
          <p:spPr>
            <a:xfrm rot="16200000" flipH="1">
              <a:off x="3452150" y="1364780"/>
              <a:ext cx="1875387" cy="2123350"/>
            </a:xfrm>
            <a:prstGeom prst="bentConnector3">
              <a:avLst>
                <a:gd name="adj1" fmla="val 64214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bogen verbindingslijn 102"/>
            <p:cNvCxnSpPr/>
            <p:nvPr/>
          </p:nvCxnSpPr>
          <p:spPr>
            <a:xfrm rot="5400000">
              <a:off x="2389733" y="2425713"/>
              <a:ext cx="1875387" cy="1484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eperen 25"/>
          <p:cNvGrpSpPr/>
          <p:nvPr/>
        </p:nvGrpSpPr>
        <p:grpSpPr>
          <a:xfrm>
            <a:off x="4599360" y="2778890"/>
            <a:ext cx="549735" cy="549735"/>
            <a:chOff x="4296441" y="939028"/>
            <a:chExt cx="549735" cy="549735"/>
          </a:xfrm>
        </p:grpSpPr>
        <p:sp>
          <p:nvSpPr>
            <p:cNvPr id="105" name="Afgeronde rechthoek 104"/>
            <p:cNvSpPr/>
            <p:nvPr/>
          </p:nvSpPr>
          <p:spPr>
            <a:xfrm>
              <a:off x="4296441" y="939028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5" name="Afbeelding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62158" y="986155"/>
              <a:ext cx="436061" cy="436061"/>
            </a:xfrm>
            <a:prstGeom prst="rect">
              <a:avLst/>
            </a:prstGeom>
          </p:spPr>
        </p:pic>
      </p:grpSp>
      <p:grpSp>
        <p:nvGrpSpPr>
          <p:cNvPr id="23" name="Groeperen 48"/>
          <p:cNvGrpSpPr/>
          <p:nvPr/>
        </p:nvGrpSpPr>
        <p:grpSpPr>
          <a:xfrm>
            <a:off x="2481256" y="4095244"/>
            <a:ext cx="549735" cy="549735"/>
            <a:chOff x="5363402" y="1802993"/>
            <a:chExt cx="549735" cy="549735"/>
          </a:xfrm>
        </p:grpSpPr>
        <p:sp>
          <p:nvSpPr>
            <p:cNvPr id="107" name="Afgeronde rechthoek 106"/>
            <p:cNvSpPr/>
            <p:nvPr/>
          </p:nvSpPr>
          <p:spPr>
            <a:xfrm>
              <a:off x="5363402" y="1802993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7173" y="1857753"/>
              <a:ext cx="419321" cy="419321"/>
            </a:xfrm>
            <a:prstGeom prst="rect">
              <a:avLst/>
            </a:prstGeom>
          </p:spPr>
        </p:pic>
      </p:grpSp>
      <p:grpSp>
        <p:nvGrpSpPr>
          <p:cNvPr id="24" name="Groeperen 9"/>
          <p:cNvGrpSpPr/>
          <p:nvPr/>
        </p:nvGrpSpPr>
        <p:grpSpPr>
          <a:xfrm>
            <a:off x="8104020" y="3038078"/>
            <a:ext cx="2573604" cy="352251"/>
            <a:chOff x="6580167" y="197331"/>
            <a:chExt cx="2551954" cy="352251"/>
          </a:xfrm>
        </p:grpSpPr>
        <p:sp>
          <p:nvSpPr>
            <p:cNvPr id="5" name="Rechthoek 4"/>
            <p:cNvSpPr/>
            <p:nvPr/>
          </p:nvSpPr>
          <p:spPr>
            <a:xfrm>
              <a:off x="6580167" y="197331"/>
              <a:ext cx="2551954" cy="352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rPr>
                <a:t>Internet</a:t>
              </a:r>
            </a:p>
          </p:txBody>
        </p: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2847" y="236966"/>
              <a:ext cx="283309" cy="283309"/>
            </a:xfrm>
            <a:prstGeom prst="rect">
              <a:avLst/>
            </a:prstGeom>
          </p:spPr>
        </p:pic>
      </p:grpSp>
      <p:grpSp>
        <p:nvGrpSpPr>
          <p:cNvPr id="26" name="Groeperen 111"/>
          <p:cNvGrpSpPr/>
          <p:nvPr/>
        </p:nvGrpSpPr>
        <p:grpSpPr>
          <a:xfrm>
            <a:off x="8104021" y="5416662"/>
            <a:ext cx="2573605" cy="352251"/>
            <a:chOff x="3767712" y="141221"/>
            <a:chExt cx="2573605" cy="352251"/>
          </a:xfrm>
        </p:grpSpPr>
        <p:sp>
          <p:nvSpPr>
            <p:cNvPr id="113" name="Rechthoek 112"/>
            <p:cNvSpPr/>
            <p:nvPr/>
          </p:nvSpPr>
          <p:spPr>
            <a:xfrm>
              <a:off x="3767712" y="141221"/>
              <a:ext cx="2573605" cy="352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rPr>
                <a:t>WiFi</a:t>
              </a:r>
            </a:p>
          </p:txBody>
        </p:sp>
        <p:pic>
          <p:nvPicPr>
            <p:cNvPr id="115" name="Afbeelding 1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2022" y="177793"/>
              <a:ext cx="290461" cy="290461"/>
            </a:xfrm>
            <a:prstGeom prst="rect">
              <a:avLst/>
            </a:prstGeom>
          </p:spPr>
        </p:pic>
      </p:grpSp>
      <p:grpSp>
        <p:nvGrpSpPr>
          <p:cNvPr id="31" name="Groeperen 115"/>
          <p:cNvGrpSpPr/>
          <p:nvPr/>
        </p:nvGrpSpPr>
        <p:grpSpPr>
          <a:xfrm>
            <a:off x="8104021" y="2396534"/>
            <a:ext cx="2573604" cy="352251"/>
            <a:chOff x="6580167" y="197331"/>
            <a:chExt cx="2551954" cy="352251"/>
          </a:xfrm>
        </p:grpSpPr>
        <p:sp>
          <p:nvSpPr>
            <p:cNvPr id="117" name="Rechthoek 116"/>
            <p:cNvSpPr/>
            <p:nvPr/>
          </p:nvSpPr>
          <p:spPr>
            <a:xfrm>
              <a:off x="6580167" y="197331"/>
              <a:ext cx="2551954" cy="352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rPr>
                <a:t>Internet</a:t>
              </a:r>
            </a:p>
          </p:txBody>
        </p:sp>
        <p:pic>
          <p:nvPicPr>
            <p:cNvPr id="118" name="Afbeelding 1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2847" y="236966"/>
              <a:ext cx="283309" cy="283309"/>
            </a:xfrm>
            <a:prstGeom prst="rect">
              <a:avLst/>
            </a:prstGeom>
          </p:spPr>
        </p:pic>
      </p:grpSp>
      <p:sp>
        <p:nvSpPr>
          <p:cNvPr id="33" name="Title 32">
            <a:extLst>
              <a:ext uri="{FF2B5EF4-FFF2-40B4-BE49-F238E27FC236}">
                <a16:creationId xmlns:a16="http://schemas.microsoft.com/office/drawing/2014/main" id="{76196F28-45A8-4921-8A2C-7677EA09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411E-7 -6.60797E-6 L 0.00174 0.1258 L 0.23324 0.1258 L 0.23324 0.16241 " pathEditMode="relative" ptsTypes="AA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031E-6 -1.93698E-6 L -2.90031E-6 0.08017 L 0.05991 0.08017 L 0.05991 0.16937 " pathEditMode="relative" ptsTypes="AA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91E-6 8.06302E-7 L 2.62591E-6 0.08017 L -0.05853 0.08017 L -0.05853 0.16937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2827E-6 1.34384E-6 L 3.42827E-6 -0.09152 L -0.06009 -0.09152 L -0.06009 -0.18999 " pathEditMode="relative" ptsTypes="AAAA"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9969E-6 1.69601E-6 L 7.09969E-6 -0.09615 L 0.05836 -0.09615 L 0.05836 -0.18304 " pathEditMode="relative" ptsTypes="AAAA">
                                      <p:cBhvr>
                                        <p:cTn id="1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565E-6 3.80908E-6 L -4.68565E-6 -0.16265 " pathEditMode="relative" ptsTypes="AA">
                                      <p:cBhvr>
                                        <p:cTn id="1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848E-6 8.71177E-7 L -2.02848E-6 0.18373 " pathEditMode="relative" ptsTypes="AA">
                                      <p:cBhvr>
                                        <p:cTn id="1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99" grpId="0" animBg="1"/>
      <p:bldP spid="99" grpId="1" animBg="1"/>
      <p:bldP spid="108" grpId="0" animBg="1"/>
      <p:bldP spid="109" grpId="0" animBg="1"/>
      <p:bldP spid="84" grpId="0" animBg="1"/>
      <p:bldP spid="84" grpId="1" animBg="1"/>
      <p:bldP spid="83" grpId="0" animBg="1"/>
      <p:bldP spid="83" grpId="1" animBg="1"/>
      <p:bldP spid="85" grpId="0" animBg="1"/>
      <p:bldP spid="85" grpId="1" animBg="1"/>
      <p:bldP spid="45" grpId="0" animBg="1"/>
      <p:bldP spid="4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hoek 109"/>
          <p:cNvSpPr/>
          <p:nvPr/>
        </p:nvSpPr>
        <p:spPr>
          <a:xfrm>
            <a:off x="8116148" y="4817038"/>
            <a:ext cx="2563833" cy="116171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Enumerators repeat interviews if errors are detected</a:t>
            </a:r>
          </a:p>
        </p:txBody>
      </p:sp>
      <p:sp>
        <p:nvSpPr>
          <p:cNvPr id="99" name="Rechthoek 98"/>
          <p:cNvSpPr/>
          <p:nvPr/>
        </p:nvSpPr>
        <p:spPr>
          <a:xfrm>
            <a:off x="8104168" y="4059358"/>
            <a:ext cx="2563833" cy="136144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Interviewers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synchronize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their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devices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and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upload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completed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questionnaires</a:t>
            </a:r>
          </a:p>
        </p:txBody>
      </p:sp>
      <p:sp>
        <p:nvSpPr>
          <p:cNvPr id="108" name="Rechthoek 107"/>
          <p:cNvSpPr/>
          <p:nvPr/>
        </p:nvSpPr>
        <p:spPr>
          <a:xfrm>
            <a:off x="8104167" y="3390329"/>
            <a:ext cx="2563833" cy="7901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Supervisors monitor the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submissions</a:t>
            </a:r>
            <a:endParaRPr kumimoji="0" lang="nl-NL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ea typeface="+mn-ea"/>
              <a:cs typeface="Helvetica Neue"/>
            </a:endParaRPr>
          </a:p>
        </p:txBody>
      </p:sp>
      <p:sp>
        <p:nvSpPr>
          <p:cNvPr id="109" name="Rechthoek 108"/>
          <p:cNvSpPr/>
          <p:nvPr/>
        </p:nvSpPr>
        <p:spPr>
          <a:xfrm>
            <a:off x="8094396" y="1324599"/>
            <a:ext cx="2563833" cy="10719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Questionnaires with no errors are uploaded to the central server</a:t>
            </a: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2043" y="668512"/>
            <a:ext cx="820250" cy="820250"/>
          </a:xfrm>
          <a:prstGeom prst="rect">
            <a:avLst/>
          </a:prstGeom>
        </p:spPr>
      </p:pic>
      <p:grpSp>
        <p:nvGrpSpPr>
          <p:cNvPr id="4" name="Groeperen 16"/>
          <p:cNvGrpSpPr/>
          <p:nvPr/>
        </p:nvGrpSpPr>
        <p:grpSpPr>
          <a:xfrm>
            <a:off x="2397311" y="3364150"/>
            <a:ext cx="4937018" cy="717623"/>
            <a:chOff x="873311" y="3364149"/>
            <a:chExt cx="4937018" cy="717623"/>
          </a:xfrm>
        </p:grpSpPr>
        <p:pic>
          <p:nvPicPr>
            <p:cNvPr id="27" name="Afbeelding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7873" y="3364149"/>
              <a:ext cx="717622" cy="717623"/>
            </a:xfrm>
            <a:prstGeom prst="rect">
              <a:avLst/>
            </a:prstGeom>
          </p:spPr>
        </p:pic>
        <p:pic>
          <p:nvPicPr>
            <p:cNvPr id="28" name="Afbeelding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2707" y="3364149"/>
              <a:ext cx="717622" cy="717623"/>
            </a:xfrm>
            <a:prstGeom prst="rect">
              <a:avLst/>
            </a:prstGeom>
          </p:spPr>
        </p:pic>
        <p:pic>
          <p:nvPicPr>
            <p:cNvPr id="30" name="Afbeelding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311" y="3364149"/>
              <a:ext cx="717622" cy="717623"/>
            </a:xfrm>
            <a:prstGeom prst="rect">
              <a:avLst/>
            </a:prstGeom>
          </p:spPr>
        </p:pic>
      </p:grpSp>
      <p:grpSp>
        <p:nvGrpSpPr>
          <p:cNvPr id="7" name="Groeperen 20"/>
          <p:cNvGrpSpPr/>
          <p:nvPr/>
        </p:nvGrpSpPr>
        <p:grpSpPr>
          <a:xfrm>
            <a:off x="1938779" y="5964467"/>
            <a:ext cx="5916766" cy="609601"/>
            <a:chOff x="414779" y="5964466"/>
            <a:chExt cx="5916766" cy="609601"/>
          </a:xfrm>
        </p:grpSpPr>
        <p:pic>
          <p:nvPicPr>
            <p:cNvPr id="34" name="Afbeelding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4931" y="5964466"/>
              <a:ext cx="604888" cy="604888"/>
            </a:xfrm>
            <a:prstGeom prst="rect">
              <a:avLst/>
            </a:prstGeom>
          </p:spPr>
        </p:pic>
        <p:pic>
          <p:nvPicPr>
            <p:cNvPr id="35" name="Afbeelding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127" y="5964466"/>
              <a:ext cx="604888" cy="604888"/>
            </a:xfrm>
            <a:prstGeom prst="rect">
              <a:avLst/>
            </a:prstGeom>
          </p:spPr>
        </p:pic>
        <p:pic>
          <p:nvPicPr>
            <p:cNvPr id="36" name="Afbeelding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7351" y="5969179"/>
              <a:ext cx="604888" cy="604888"/>
            </a:xfrm>
            <a:prstGeom prst="rect">
              <a:avLst/>
            </a:prstGeom>
          </p:spPr>
        </p:pic>
        <p:pic>
          <p:nvPicPr>
            <p:cNvPr id="37" name="Afbeelding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5155" y="5969179"/>
              <a:ext cx="604888" cy="604888"/>
            </a:xfrm>
            <a:prstGeom prst="rect">
              <a:avLst/>
            </a:prstGeom>
          </p:spPr>
        </p:pic>
        <p:pic>
          <p:nvPicPr>
            <p:cNvPr id="38" name="Afbeelding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779" y="5964466"/>
              <a:ext cx="604888" cy="604888"/>
            </a:xfrm>
            <a:prstGeom prst="rect">
              <a:avLst/>
            </a:prstGeom>
          </p:spPr>
        </p:pic>
        <p:pic>
          <p:nvPicPr>
            <p:cNvPr id="39" name="Afbeelding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727" y="5964466"/>
              <a:ext cx="604888" cy="604888"/>
            </a:xfrm>
            <a:prstGeom prst="rect">
              <a:avLst/>
            </a:prstGeom>
          </p:spPr>
        </p:pic>
        <p:pic>
          <p:nvPicPr>
            <p:cNvPr id="40" name="Afbeelding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5867" y="5969179"/>
              <a:ext cx="604888" cy="604888"/>
            </a:xfrm>
            <a:prstGeom prst="rect">
              <a:avLst/>
            </a:prstGeom>
          </p:spPr>
        </p:pic>
        <p:pic>
          <p:nvPicPr>
            <p:cNvPr id="41" name="Afbeelding 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4775" y="5969179"/>
              <a:ext cx="604888" cy="604888"/>
            </a:xfrm>
            <a:prstGeom prst="rect">
              <a:avLst/>
            </a:prstGeom>
          </p:spPr>
        </p:pic>
        <p:pic>
          <p:nvPicPr>
            <p:cNvPr id="42" name="Afbeelding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6657" y="5964466"/>
              <a:ext cx="604888" cy="604888"/>
            </a:xfrm>
            <a:prstGeom prst="rect">
              <a:avLst/>
            </a:prstGeom>
          </p:spPr>
        </p:pic>
      </p:grpSp>
      <p:sp>
        <p:nvSpPr>
          <p:cNvPr id="83" name="Rechthoek 82"/>
          <p:cNvSpPr/>
          <p:nvPr/>
        </p:nvSpPr>
        <p:spPr>
          <a:xfrm>
            <a:off x="8104168" y="328864"/>
            <a:ext cx="2563833" cy="13645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Researchers design  questionnaires using  visual tools and upload them to the central server</a:t>
            </a:r>
          </a:p>
        </p:txBody>
      </p:sp>
      <p:sp>
        <p:nvSpPr>
          <p:cNvPr id="85" name="Rechthoek 84"/>
          <p:cNvSpPr/>
          <p:nvPr/>
        </p:nvSpPr>
        <p:spPr>
          <a:xfrm>
            <a:off x="8104168" y="5643503"/>
            <a:ext cx="2563833" cy="10010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Interviewers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visit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households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</a:t>
            </a:r>
            <a:r>
              <a:rPr kumimoji="0" lang="nl-N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and</a:t>
            </a: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 collect data</a:t>
            </a:r>
          </a:p>
        </p:txBody>
      </p:sp>
      <p:grpSp>
        <p:nvGrpSpPr>
          <p:cNvPr id="11" name="Groeperen 6"/>
          <p:cNvGrpSpPr/>
          <p:nvPr/>
        </p:nvGrpSpPr>
        <p:grpSpPr>
          <a:xfrm>
            <a:off x="2171847" y="197331"/>
            <a:ext cx="2270196" cy="1291432"/>
            <a:chOff x="647847" y="197331"/>
            <a:chExt cx="2270196" cy="1291432"/>
          </a:xfrm>
        </p:grpSpPr>
        <p:pic>
          <p:nvPicPr>
            <p:cNvPr id="43" name="Afbeelding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847" y="668513"/>
              <a:ext cx="820250" cy="820250"/>
            </a:xfrm>
            <a:prstGeom prst="rect">
              <a:avLst/>
            </a:prstGeom>
          </p:spPr>
        </p:pic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341" y="197331"/>
              <a:ext cx="627982" cy="627982"/>
            </a:xfrm>
            <a:prstGeom prst="rect">
              <a:avLst/>
            </a:prstGeom>
          </p:spPr>
        </p:pic>
        <p:cxnSp>
          <p:nvCxnSpPr>
            <p:cNvPr id="44" name="Gebogen verbindingslijn 43"/>
            <p:cNvCxnSpPr>
              <a:stCxn id="43" idx="3"/>
              <a:endCxn id="29" idx="1"/>
            </p:cNvCxnSpPr>
            <p:nvPr/>
          </p:nvCxnSpPr>
          <p:spPr>
            <a:xfrm flipV="1">
              <a:off x="1468097" y="1078637"/>
              <a:ext cx="1449946" cy="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hthoek 44"/>
          <p:cNvSpPr/>
          <p:nvPr/>
        </p:nvSpPr>
        <p:spPr>
          <a:xfrm>
            <a:off x="8104021" y="1818724"/>
            <a:ext cx="2563833" cy="123488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rPr>
              <a:t>HQ distributes the sample lists across teams of enumerators</a:t>
            </a:r>
          </a:p>
        </p:txBody>
      </p:sp>
      <p:grpSp>
        <p:nvGrpSpPr>
          <p:cNvPr id="14" name="Groeperen 13"/>
          <p:cNvGrpSpPr/>
          <p:nvPr/>
        </p:nvGrpSpPr>
        <p:grpSpPr>
          <a:xfrm>
            <a:off x="4605616" y="1548207"/>
            <a:ext cx="549735" cy="549735"/>
            <a:chOff x="4233239" y="891985"/>
            <a:chExt cx="549735" cy="549735"/>
          </a:xfrm>
        </p:grpSpPr>
        <p:sp>
          <p:nvSpPr>
            <p:cNvPr id="12" name="Afgeronde rechthoek 11"/>
            <p:cNvSpPr/>
            <p:nvPr/>
          </p:nvSpPr>
          <p:spPr>
            <a:xfrm>
              <a:off x="4233239" y="891985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Afbeelding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5952" y="941703"/>
              <a:ext cx="422450" cy="422450"/>
            </a:xfrm>
            <a:prstGeom prst="rect">
              <a:avLst/>
            </a:prstGeom>
          </p:spPr>
        </p:pic>
      </p:grpSp>
      <p:grpSp>
        <p:nvGrpSpPr>
          <p:cNvPr id="17" name="Groeperen 78"/>
          <p:cNvGrpSpPr/>
          <p:nvPr/>
        </p:nvGrpSpPr>
        <p:grpSpPr>
          <a:xfrm>
            <a:off x="2283878" y="4005422"/>
            <a:ext cx="5311877" cy="1887408"/>
            <a:chOff x="717223" y="4081771"/>
            <a:chExt cx="5311877" cy="1887408"/>
          </a:xfrm>
        </p:grpSpPr>
        <p:cxnSp>
          <p:nvCxnSpPr>
            <p:cNvPr id="80" name="Gebogen verbindingslijn 79"/>
            <p:cNvCxnSpPr/>
            <p:nvPr/>
          </p:nvCxnSpPr>
          <p:spPr>
            <a:xfrm rot="5400000">
              <a:off x="33326" y="4765670"/>
              <a:ext cx="1882694" cy="514899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bogen verbindingslijn 80"/>
            <p:cNvCxnSpPr/>
            <p:nvPr/>
          </p:nvCxnSpPr>
          <p:spPr>
            <a:xfrm rot="5400000">
              <a:off x="289000" y="5021344"/>
              <a:ext cx="1882694" cy="355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bogen verbindingslijn 81"/>
            <p:cNvCxnSpPr/>
            <p:nvPr/>
          </p:nvCxnSpPr>
          <p:spPr>
            <a:xfrm rot="16200000" flipH="1">
              <a:off x="578401" y="4735492"/>
              <a:ext cx="1882694" cy="57525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bogen verbindingslijn 85"/>
            <p:cNvCxnSpPr/>
            <p:nvPr/>
          </p:nvCxnSpPr>
          <p:spPr>
            <a:xfrm rot="5400000">
              <a:off x="2111581" y="4749363"/>
              <a:ext cx="1882694" cy="54751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bogen verbindingslijn 86"/>
            <p:cNvCxnSpPr/>
            <p:nvPr/>
          </p:nvCxnSpPr>
          <p:spPr>
            <a:xfrm rot="16200000" flipH="1">
              <a:off x="2383438" y="5025017"/>
              <a:ext cx="1887407" cy="915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bogen verbindingslijn 87"/>
            <p:cNvCxnSpPr/>
            <p:nvPr/>
          </p:nvCxnSpPr>
          <p:spPr>
            <a:xfrm rot="16200000" flipH="1">
              <a:off x="2659536" y="4748919"/>
              <a:ext cx="1887407" cy="55311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bogen verbindingslijn 88"/>
            <p:cNvCxnSpPr/>
            <p:nvPr/>
          </p:nvCxnSpPr>
          <p:spPr>
            <a:xfrm rot="5400000">
              <a:off x="4231212" y="4748872"/>
              <a:ext cx="1887407" cy="553207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bogen verbindingslijn 89"/>
            <p:cNvCxnSpPr/>
            <p:nvPr/>
          </p:nvCxnSpPr>
          <p:spPr>
            <a:xfrm rot="16200000" flipH="1">
              <a:off x="4520665" y="5012624"/>
              <a:ext cx="1887407" cy="25701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bogen verbindingslijn 90"/>
            <p:cNvCxnSpPr/>
            <p:nvPr/>
          </p:nvCxnSpPr>
          <p:spPr>
            <a:xfrm rot="16200000" flipH="1">
              <a:off x="4798962" y="4734327"/>
              <a:ext cx="1882694" cy="577583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eperen 23"/>
          <p:cNvGrpSpPr/>
          <p:nvPr/>
        </p:nvGrpSpPr>
        <p:grpSpPr>
          <a:xfrm>
            <a:off x="5185439" y="5352955"/>
            <a:ext cx="549735" cy="549735"/>
            <a:chOff x="4182239" y="1253453"/>
            <a:chExt cx="549735" cy="549735"/>
          </a:xfrm>
        </p:grpSpPr>
        <p:sp>
          <p:nvSpPr>
            <p:cNvPr id="93" name="Afgeronde rechthoek 92"/>
            <p:cNvSpPr/>
            <p:nvPr/>
          </p:nvSpPr>
          <p:spPr>
            <a:xfrm>
              <a:off x="4182239" y="1253453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5" name="Afbeelding 9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7219" y="1321301"/>
              <a:ext cx="422450" cy="422450"/>
            </a:xfrm>
            <a:prstGeom prst="rect">
              <a:avLst/>
            </a:prstGeom>
          </p:spPr>
        </p:pic>
      </p:grpSp>
      <p:grpSp>
        <p:nvGrpSpPr>
          <p:cNvPr id="20" name="Groeperen 95"/>
          <p:cNvGrpSpPr/>
          <p:nvPr/>
        </p:nvGrpSpPr>
        <p:grpSpPr>
          <a:xfrm>
            <a:off x="2002984" y="5372498"/>
            <a:ext cx="549735" cy="549735"/>
            <a:chOff x="4182239" y="1253453"/>
            <a:chExt cx="549735" cy="549735"/>
          </a:xfrm>
        </p:grpSpPr>
        <p:sp>
          <p:nvSpPr>
            <p:cNvPr id="97" name="Afgeronde rechthoek 96"/>
            <p:cNvSpPr/>
            <p:nvPr/>
          </p:nvSpPr>
          <p:spPr>
            <a:xfrm>
              <a:off x="4182239" y="1253453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8" name="Afbeelding 9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7219" y="1321301"/>
              <a:ext cx="422450" cy="422450"/>
            </a:xfrm>
            <a:prstGeom prst="rect">
              <a:avLst/>
            </a:prstGeom>
          </p:spPr>
        </p:pic>
      </p:grpSp>
      <p:grpSp>
        <p:nvGrpSpPr>
          <p:cNvPr id="21" name="Groeperen 99"/>
          <p:cNvGrpSpPr/>
          <p:nvPr/>
        </p:nvGrpSpPr>
        <p:grpSpPr>
          <a:xfrm>
            <a:off x="2767421" y="1457842"/>
            <a:ext cx="4219396" cy="1875387"/>
            <a:chOff x="1232123" y="1488761"/>
            <a:chExt cx="4219396" cy="1875387"/>
          </a:xfrm>
        </p:grpSpPr>
        <p:cxnSp>
          <p:nvCxnSpPr>
            <p:cNvPr id="101" name="Gebogen verbindingslijn 100"/>
            <p:cNvCxnSpPr/>
            <p:nvPr/>
          </p:nvCxnSpPr>
          <p:spPr>
            <a:xfrm rot="5400000">
              <a:off x="1342452" y="1378432"/>
              <a:ext cx="1875387" cy="2096046"/>
            </a:xfrm>
            <a:prstGeom prst="bentConnector3">
              <a:avLst>
                <a:gd name="adj1" fmla="val 64214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bogen verbindingslijn 101"/>
            <p:cNvCxnSpPr/>
            <p:nvPr/>
          </p:nvCxnSpPr>
          <p:spPr>
            <a:xfrm rot="16200000" flipH="1">
              <a:off x="3452150" y="1364780"/>
              <a:ext cx="1875387" cy="2123350"/>
            </a:xfrm>
            <a:prstGeom prst="bentConnector3">
              <a:avLst>
                <a:gd name="adj1" fmla="val 64214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bogen verbindingslijn 102"/>
            <p:cNvCxnSpPr/>
            <p:nvPr/>
          </p:nvCxnSpPr>
          <p:spPr>
            <a:xfrm rot="5400000">
              <a:off x="2389733" y="2425713"/>
              <a:ext cx="1875387" cy="1484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eperen 25"/>
          <p:cNvGrpSpPr/>
          <p:nvPr/>
        </p:nvGrpSpPr>
        <p:grpSpPr>
          <a:xfrm>
            <a:off x="4599360" y="2778890"/>
            <a:ext cx="549735" cy="549735"/>
            <a:chOff x="4296441" y="939028"/>
            <a:chExt cx="549735" cy="549735"/>
          </a:xfrm>
        </p:grpSpPr>
        <p:sp>
          <p:nvSpPr>
            <p:cNvPr id="105" name="Afgeronde rechthoek 104"/>
            <p:cNvSpPr/>
            <p:nvPr/>
          </p:nvSpPr>
          <p:spPr>
            <a:xfrm>
              <a:off x="4296441" y="939028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5" name="Afbeelding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2158" y="986155"/>
              <a:ext cx="436061" cy="436061"/>
            </a:xfrm>
            <a:prstGeom prst="rect">
              <a:avLst/>
            </a:prstGeom>
          </p:spPr>
        </p:pic>
      </p:grpSp>
      <p:grpSp>
        <p:nvGrpSpPr>
          <p:cNvPr id="23" name="Groeperen 48"/>
          <p:cNvGrpSpPr/>
          <p:nvPr/>
        </p:nvGrpSpPr>
        <p:grpSpPr>
          <a:xfrm>
            <a:off x="2509764" y="4060149"/>
            <a:ext cx="549735" cy="549735"/>
            <a:chOff x="5363402" y="1802993"/>
            <a:chExt cx="549735" cy="549735"/>
          </a:xfrm>
        </p:grpSpPr>
        <p:sp>
          <p:nvSpPr>
            <p:cNvPr id="107" name="Afgeronde rechthoek 106"/>
            <p:cNvSpPr/>
            <p:nvPr/>
          </p:nvSpPr>
          <p:spPr>
            <a:xfrm>
              <a:off x="5363402" y="1802993"/>
              <a:ext cx="549735" cy="549735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7173" y="1857753"/>
              <a:ext cx="419321" cy="419321"/>
            </a:xfrm>
            <a:prstGeom prst="rect">
              <a:avLst/>
            </a:prstGeom>
          </p:spPr>
        </p:pic>
      </p:grpSp>
      <p:grpSp>
        <p:nvGrpSpPr>
          <p:cNvPr id="24" name="Groeperen 9"/>
          <p:cNvGrpSpPr/>
          <p:nvPr/>
        </p:nvGrpSpPr>
        <p:grpSpPr>
          <a:xfrm>
            <a:off x="8104020" y="3038078"/>
            <a:ext cx="2573604" cy="352251"/>
            <a:chOff x="6580167" y="197331"/>
            <a:chExt cx="2551954" cy="352251"/>
          </a:xfrm>
        </p:grpSpPr>
        <p:sp>
          <p:nvSpPr>
            <p:cNvPr id="5" name="Rechthoek 4"/>
            <p:cNvSpPr/>
            <p:nvPr/>
          </p:nvSpPr>
          <p:spPr>
            <a:xfrm>
              <a:off x="6580167" y="197331"/>
              <a:ext cx="2551954" cy="352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rPr>
                <a:t>Internet</a:t>
              </a:r>
            </a:p>
          </p:txBody>
        </p: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52847" y="236966"/>
              <a:ext cx="283309" cy="283309"/>
            </a:xfrm>
            <a:prstGeom prst="rect">
              <a:avLst/>
            </a:prstGeom>
          </p:spPr>
        </p:pic>
      </p:grpSp>
      <p:grpSp>
        <p:nvGrpSpPr>
          <p:cNvPr id="26" name="Groeperen 111"/>
          <p:cNvGrpSpPr/>
          <p:nvPr/>
        </p:nvGrpSpPr>
        <p:grpSpPr>
          <a:xfrm>
            <a:off x="8104021" y="5416662"/>
            <a:ext cx="2573605" cy="352251"/>
            <a:chOff x="3767712" y="141221"/>
            <a:chExt cx="2573605" cy="352251"/>
          </a:xfrm>
        </p:grpSpPr>
        <p:sp>
          <p:nvSpPr>
            <p:cNvPr id="113" name="Rechthoek 112"/>
            <p:cNvSpPr/>
            <p:nvPr/>
          </p:nvSpPr>
          <p:spPr>
            <a:xfrm>
              <a:off x="3767712" y="141221"/>
              <a:ext cx="2573605" cy="352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rPr>
                <a:t>WiFi</a:t>
              </a:r>
            </a:p>
          </p:txBody>
        </p:sp>
        <p:pic>
          <p:nvPicPr>
            <p:cNvPr id="115" name="Afbeelding 1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62022" y="177793"/>
              <a:ext cx="290461" cy="290461"/>
            </a:xfrm>
            <a:prstGeom prst="rect">
              <a:avLst/>
            </a:prstGeom>
          </p:spPr>
        </p:pic>
      </p:grpSp>
      <p:grpSp>
        <p:nvGrpSpPr>
          <p:cNvPr id="31" name="Groeperen 115"/>
          <p:cNvGrpSpPr/>
          <p:nvPr/>
        </p:nvGrpSpPr>
        <p:grpSpPr>
          <a:xfrm>
            <a:off x="8104021" y="2396534"/>
            <a:ext cx="2573604" cy="352251"/>
            <a:chOff x="6580167" y="197331"/>
            <a:chExt cx="2551954" cy="352251"/>
          </a:xfrm>
        </p:grpSpPr>
        <p:sp>
          <p:nvSpPr>
            <p:cNvPr id="117" name="Rechthoek 116"/>
            <p:cNvSpPr/>
            <p:nvPr/>
          </p:nvSpPr>
          <p:spPr>
            <a:xfrm>
              <a:off x="6580167" y="197331"/>
              <a:ext cx="2551954" cy="3522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rPr>
                <a:t>Internet</a:t>
              </a:r>
            </a:p>
          </p:txBody>
        </p:sp>
        <p:pic>
          <p:nvPicPr>
            <p:cNvPr id="118" name="Afbeelding 1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52847" y="236966"/>
              <a:ext cx="283309" cy="283309"/>
            </a:xfrm>
            <a:prstGeom prst="rect">
              <a:avLst/>
            </a:prstGeom>
          </p:spPr>
        </p:pic>
      </p:grpSp>
      <p:grpSp>
        <p:nvGrpSpPr>
          <p:cNvPr id="94" name="Groeperen 15">
            <a:extLst>
              <a:ext uri="{FF2B5EF4-FFF2-40B4-BE49-F238E27FC236}">
                <a16:creationId xmlns:a16="http://schemas.microsoft.com/office/drawing/2014/main" id="{311AE600-8242-4093-A693-D8963D6486ED}"/>
              </a:ext>
            </a:extLst>
          </p:cNvPr>
          <p:cNvGrpSpPr/>
          <p:nvPr/>
        </p:nvGrpSpPr>
        <p:grpSpPr>
          <a:xfrm>
            <a:off x="2799432" y="1682099"/>
            <a:ext cx="4219396" cy="4261251"/>
            <a:chOff x="1232123" y="1488761"/>
            <a:chExt cx="4219396" cy="1875387"/>
          </a:xfrm>
        </p:grpSpPr>
        <p:cxnSp>
          <p:nvCxnSpPr>
            <p:cNvPr id="96" name="Gebogen verbindingslijn 45">
              <a:extLst>
                <a:ext uri="{FF2B5EF4-FFF2-40B4-BE49-F238E27FC236}">
                  <a16:creationId xmlns:a16="http://schemas.microsoft.com/office/drawing/2014/main" id="{1102AF75-E386-497B-A227-DC3698028B63}"/>
                </a:ext>
              </a:extLst>
            </p:cNvPr>
            <p:cNvCxnSpPr/>
            <p:nvPr/>
          </p:nvCxnSpPr>
          <p:spPr>
            <a:xfrm rot="5400000">
              <a:off x="1342452" y="1378432"/>
              <a:ext cx="1875387" cy="2096046"/>
            </a:xfrm>
            <a:prstGeom prst="bentConnector3">
              <a:avLst>
                <a:gd name="adj1" fmla="val 64214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bogen verbindingslijn 46">
              <a:extLst>
                <a:ext uri="{FF2B5EF4-FFF2-40B4-BE49-F238E27FC236}">
                  <a16:creationId xmlns:a16="http://schemas.microsoft.com/office/drawing/2014/main" id="{8AE9C23C-F008-44EE-A99D-6EEED0FA884B}"/>
                </a:ext>
              </a:extLst>
            </p:cNvPr>
            <p:cNvCxnSpPr/>
            <p:nvPr/>
          </p:nvCxnSpPr>
          <p:spPr>
            <a:xfrm rot="16200000" flipH="1">
              <a:off x="3452150" y="1364780"/>
              <a:ext cx="1875387" cy="2123350"/>
            </a:xfrm>
            <a:prstGeom prst="bentConnector3">
              <a:avLst>
                <a:gd name="adj1" fmla="val 64214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bogen verbindingslijn 49">
              <a:extLst>
                <a:ext uri="{FF2B5EF4-FFF2-40B4-BE49-F238E27FC236}">
                  <a16:creationId xmlns:a16="http://schemas.microsoft.com/office/drawing/2014/main" id="{FB63659D-FF6B-4F5C-ADB5-B20145B583C8}"/>
                </a:ext>
              </a:extLst>
            </p:cNvPr>
            <p:cNvCxnSpPr/>
            <p:nvPr/>
          </p:nvCxnSpPr>
          <p:spPr>
            <a:xfrm rot="5400000">
              <a:off x="2389733" y="2425713"/>
              <a:ext cx="1875387" cy="1484"/>
            </a:xfrm>
            <a:prstGeom prst="bentConnector3">
              <a:avLst>
                <a:gd name="adj1" fmla="val 50000"/>
              </a:avLst>
            </a:prstGeom>
            <a:ln w="7620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1E0CD3A-35D0-4A07-9D6F-1867BCB6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08 L 0.00117 0.36458 L 0.23268 0.36458 L 0.23268 0.47083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2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2827E-6 1.34384E-6 L 3.42827E-6 -0.09152 L -0.06009 -0.09152 L -0.06009 -0.18999 " pathEditMode="relative" ptsTypes="AAAA"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1.04167E-6 -0.09607 L 0.05833 -0.09607 L 0.05833 -0.1831 " pathEditMode="relative" rAng="0" ptsTypes="AAAA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565E-6 3.80908E-6 L -4.68565E-6 -0.16265 " pathEditMode="relative" ptsTypes="AA">
                                      <p:cBhvr>
                                        <p:cTn id="1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4.58333E-6 0.1837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99" grpId="0" animBg="1"/>
      <p:bldP spid="99" grpId="1" animBg="1"/>
      <p:bldP spid="108" grpId="0" animBg="1"/>
      <p:bldP spid="109" grpId="0" animBg="1"/>
      <p:bldP spid="83" grpId="0" animBg="1"/>
      <p:bldP spid="83" grpId="1" animBg="1"/>
      <p:bldP spid="85" grpId="0" animBg="1"/>
      <p:bldP spid="85" grpId="1" animBg="1"/>
      <p:bldP spid="45" grpId="0" animBg="1"/>
      <p:bldP spid="4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2986298"/>
            <a:ext cx="10972800" cy="885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b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Application </a:t>
            </a:r>
            <a:r>
              <a:rPr lang="fr-FR" b="1" dirty="0">
                <a:solidFill>
                  <a:srgbClr val="0070C0"/>
                </a:solidFill>
                <a:latin typeface="Times New Roman"/>
                <a:cs typeface="Times New Roman"/>
                <a:sym typeface="Times New Roman"/>
              </a:rPr>
              <a:t>Interviewer</a:t>
            </a:r>
            <a:endParaRPr lang="fr-FR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5B22C8-F3E0-4951-AC86-AFB9DFA0DD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23" y="951488"/>
            <a:ext cx="1531089" cy="182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518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7E779C-738B-41A1-97AD-7466D44ABD88}"/>
              </a:ext>
            </a:extLst>
          </p:cNvPr>
          <p:cNvSpPr txBox="1"/>
          <p:nvPr/>
        </p:nvSpPr>
        <p:spPr>
          <a:xfrm>
            <a:off x="1967024" y="616693"/>
            <a:ext cx="95267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L’application de collecte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« 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Interviewer 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» est la composante de la plateforme </a:t>
            </a: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Survey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Solutions destinée à l’agent enquêteur.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Elle est déjà installée et disponible sur votre écran d’accueil. 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2" name="Image 2">
            <a:extLst>
              <a:ext uri="{FF2B5EF4-FFF2-40B4-BE49-F238E27FC236}">
                <a16:creationId xmlns:a16="http://schemas.microsoft.com/office/drawing/2014/main" id="{C467BEE7-D2DF-4257-8D3D-0CF0488986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" y="536818"/>
            <a:ext cx="1180215" cy="13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56B8E0-E7E3-43CF-8A86-9B65E9630B30}"/>
              </a:ext>
            </a:extLst>
          </p:cNvPr>
          <p:cNvSpPr txBox="1"/>
          <p:nvPr/>
        </p:nvSpPr>
        <p:spPr>
          <a:xfrm>
            <a:off x="861237" y="1903228"/>
            <a:ext cx="104837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Démarrage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Pour accéder à l’application Interviewer, suivez les étapes suivantes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L’icône de l’application Interviewer se trouve sur le bureau de votre tablette.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Si vous ne la trouvez pas, depuis l’écran d’accueil appuyez sur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Applications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pour accéder à la liste des applications.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Rechercher l’application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Interviewer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représentée par l’icône suivante : puis presser légèrement avec votre doigt sur l’icône pour ouvrir l’application.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4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2986298"/>
            <a:ext cx="10972800" cy="885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Logistique et outils nécessaires</a:t>
            </a:r>
          </a:p>
        </p:txBody>
      </p:sp>
    </p:spTree>
    <p:extLst>
      <p:ext uri="{BB962C8B-B14F-4D97-AF65-F5344CB8AC3E}">
        <p14:creationId xmlns:p14="http://schemas.microsoft.com/office/powerpoint/2010/main" val="3402040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7E779C-738B-41A1-97AD-7466D44ABD88}"/>
              </a:ext>
            </a:extLst>
          </p:cNvPr>
          <p:cNvSpPr txBox="1"/>
          <p:nvPr/>
        </p:nvSpPr>
        <p:spPr>
          <a:xfrm>
            <a:off x="1988288" y="616693"/>
            <a:ext cx="59648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Connecter et accéder au Tableau de Bord</a:t>
            </a:r>
            <a:endParaRPr kumimoji="0" lang="en-US" sz="2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Chaque enquêteur disposera d’un compte Interviewer sur lequel le chef d’équipe ou le siège enverra tous les questionnaires qui lui seront assignés.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Pour accéder à votre compte il faudra un nom d’utilisateur et un mot de passe que vous devez conserver.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Vous pouvez accéder à votre compte en utilisant le mot de passe qui vous sera donné.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2" name="Image 2">
            <a:extLst>
              <a:ext uri="{FF2B5EF4-FFF2-40B4-BE49-F238E27FC236}">
                <a16:creationId xmlns:a16="http://schemas.microsoft.com/office/drawing/2014/main" id="{C467BEE7-D2DF-4257-8D3D-0CF0488986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" y="536818"/>
            <a:ext cx="1180215" cy="13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D0944380-61E9-4B8B-9BA9-60CDDCEB1E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9779" y="616692"/>
            <a:ext cx="3010100" cy="555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50DE52CD-8E76-442B-8709-0AEE28B3CCC5}"/>
              </a:ext>
            </a:extLst>
          </p:cNvPr>
          <p:cNvSpPr/>
          <p:nvPr/>
        </p:nvSpPr>
        <p:spPr>
          <a:xfrm>
            <a:off x="4423144" y="4887621"/>
            <a:ext cx="3530009" cy="12792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67B60-0529-4FF6-A01E-9F43AA4210F7}"/>
              </a:ext>
            </a:extLst>
          </p:cNvPr>
          <p:cNvSpPr txBox="1"/>
          <p:nvPr/>
        </p:nvSpPr>
        <p:spPr>
          <a:xfrm>
            <a:off x="4540103" y="5039833"/>
            <a:ext cx="328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Login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 :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EnqFormation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Mot de passe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 : Ehcvm@2018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792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2986298"/>
            <a:ext cx="10972800" cy="885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b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Tableau de Bord du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Qx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 électronique</a:t>
            </a:r>
            <a:endParaRPr lang="fr-FR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1671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7E779C-738B-41A1-97AD-7466D44ABD88}"/>
              </a:ext>
            </a:extLst>
          </p:cNvPr>
          <p:cNvSpPr txBox="1"/>
          <p:nvPr/>
        </p:nvSpPr>
        <p:spPr>
          <a:xfrm>
            <a:off x="1924494" y="616693"/>
            <a:ext cx="60286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Tableau de Bord de Interviewer</a:t>
            </a:r>
            <a:endParaRPr kumimoji="0" lang="en-US" sz="2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Il présente sur votre tablette la liste des entretiens ou les grappes à traiter. Il se présente comme suit: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2" name="Image 2">
            <a:extLst>
              <a:ext uri="{FF2B5EF4-FFF2-40B4-BE49-F238E27FC236}">
                <a16:creationId xmlns:a16="http://schemas.microsoft.com/office/drawing/2014/main" id="{C467BEE7-D2DF-4257-8D3D-0CF0488986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" y="536818"/>
            <a:ext cx="1180215" cy="13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A06D5-AB6E-4AF9-A03A-1C95EAAF2A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52" y="616693"/>
            <a:ext cx="3519377" cy="5550190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5388B471-0491-49B2-8BCE-2AE7739BE4B6}"/>
              </a:ext>
            </a:extLst>
          </p:cNvPr>
          <p:cNvSpPr/>
          <p:nvPr/>
        </p:nvSpPr>
        <p:spPr>
          <a:xfrm rot="5400000">
            <a:off x="5970403" y="900874"/>
            <a:ext cx="408907" cy="240827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2B01F-7EAC-48F6-8302-21A61446D952}"/>
              </a:ext>
            </a:extLst>
          </p:cNvPr>
          <p:cNvSpPr txBox="1"/>
          <p:nvPr/>
        </p:nvSpPr>
        <p:spPr>
          <a:xfrm>
            <a:off x="914398" y="2424223"/>
            <a:ext cx="703875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u="sng">
                <a:solidFill>
                  <a:srgbClr val="0070C0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Ouvrir un entretien</a:t>
            </a:r>
            <a:endParaRPr kumimoji="0" lang="en-US" sz="2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Pour ouvrir un questionnaire, il vous suffit tout simplement de presser légèrement sur celui-ci. Pour savoir où se trouve la grappe que vous souhaitez dénombrer, appuyez sur les « points de suspension » puis lisez attentivement les informations d’identification. Appuyez sur « Entamer un nouvel entretien ».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5DB7092C-0D41-47AD-BC4A-CA396C2A11CB}"/>
              </a:ext>
            </a:extLst>
          </p:cNvPr>
          <p:cNvSpPr/>
          <p:nvPr/>
        </p:nvSpPr>
        <p:spPr>
          <a:xfrm rot="10800000">
            <a:off x="3960625" y="5262476"/>
            <a:ext cx="204453" cy="9044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528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2">
            <a:extLst>
              <a:ext uri="{FF2B5EF4-FFF2-40B4-BE49-F238E27FC236}">
                <a16:creationId xmlns:a16="http://schemas.microsoft.com/office/drawing/2014/main" id="{C467BEE7-D2DF-4257-8D3D-0CF0488986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" y="536818"/>
            <a:ext cx="1180215" cy="13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A06D5-AB6E-4AF9-A03A-1C95EAAF2A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05" y="653904"/>
            <a:ext cx="3519377" cy="555019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5DB7092C-0D41-47AD-BC4A-CA396C2A11CB}"/>
              </a:ext>
            </a:extLst>
          </p:cNvPr>
          <p:cNvSpPr/>
          <p:nvPr/>
        </p:nvSpPr>
        <p:spPr>
          <a:xfrm rot="5400000">
            <a:off x="6335355" y="4693526"/>
            <a:ext cx="351771" cy="19375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16688-D581-49DC-9CC2-F47035E45F1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02" y="653904"/>
            <a:ext cx="3758612" cy="55501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34F9DAC-E202-41D4-9408-E85F7935FE7A}"/>
              </a:ext>
            </a:extLst>
          </p:cNvPr>
          <p:cNvSpPr/>
          <p:nvPr/>
        </p:nvSpPr>
        <p:spPr>
          <a:xfrm>
            <a:off x="7671575" y="5326912"/>
            <a:ext cx="2376192" cy="5112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60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2986298"/>
            <a:ext cx="10972800" cy="885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>
              <a:lnSpc>
                <a:spcPct val="150000"/>
              </a:lnSpc>
              <a:buSzPct val="73333"/>
            </a:pPr>
            <a:b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Conduire un entretien avec </a:t>
            </a:r>
            <a:r>
              <a:rPr lang="fr-FR" b="1" dirty="0">
                <a:solidFill>
                  <a:srgbClr val="0070C0"/>
                </a:solidFill>
                <a:latin typeface="Times New Roman"/>
                <a:cs typeface="Times New Roman"/>
                <a:sym typeface="Times New Roman"/>
              </a:rPr>
              <a:t>Interviewer</a:t>
            </a:r>
            <a:endParaRPr lang="fr-FR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C50AB3-8E43-4BFA-981E-583D6EE6D7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" y="536818"/>
            <a:ext cx="1180215" cy="136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308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8695" y="221215"/>
            <a:ext cx="6175935" cy="603665"/>
          </a:xfrm>
        </p:spPr>
        <p:txBody>
          <a:bodyPr>
            <a:noAutofit/>
          </a:bodyPr>
          <a:lstStyle/>
          <a:p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Ouvrir un entretien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99931-6279-493F-8293-01A4205C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62" y="1037814"/>
            <a:ext cx="4153160" cy="48093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6776554-54FB-4B1E-A30C-8E3D31C04C7E}"/>
              </a:ext>
            </a:extLst>
          </p:cNvPr>
          <p:cNvSpPr/>
          <p:nvPr/>
        </p:nvSpPr>
        <p:spPr>
          <a:xfrm>
            <a:off x="3909394" y="2789583"/>
            <a:ext cx="1835424" cy="612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Numéro du questionnaire, ici 552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38AF0E-CDF3-4DA9-A497-04B2971A8D0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744818" y="2483317"/>
            <a:ext cx="1655442" cy="612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214B68-6FA4-414A-ADB6-017AC7129A72}"/>
              </a:ext>
            </a:extLst>
          </p:cNvPr>
          <p:cNvSpPr/>
          <p:nvPr/>
        </p:nvSpPr>
        <p:spPr>
          <a:xfrm>
            <a:off x="508123" y="740657"/>
            <a:ext cx="1835424" cy="612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Nom du questionnaire, ici Affectation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01908A-4AEB-42E2-AAE3-1D6DAD9E0416}"/>
              </a:ext>
            </a:extLst>
          </p:cNvPr>
          <p:cNvCxnSpPr>
            <a:cxnSpLocks/>
          </p:cNvCxnSpPr>
          <p:nvPr/>
        </p:nvCxnSpPr>
        <p:spPr>
          <a:xfrm>
            <a:off x="2375446" y="1046923"/>
            <a:ext cx="6148634" cy="1367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6EF108BF-C8EC-46B8-89F9-D51BED74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874" y="3393513"/>
            <a:ext cx="3499633" cy="175126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 tableau de bord, cliquer sur le questionnaire, 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994FD-CC6D-478B-B1E7-5606EC25024C}"/>
              </a:ext>
            </a:extLst>
          </p:cNvPr>
          <p:cNvSpPr/>
          <p:nvPr/>
        </p:nvSpPr>
        <p:spPr>
          <a:xfrm>
            <a:off x="8812695" y="5951839"/>
            <a:ext cx="2292627" cy="48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Nombre d’entretiens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581DA-1430-46B5-B20A-21DB9B4AE85E}"/>
              </a:ext>
            </a:extLst>
          </p:cNvPr>
          <p:cNvCxnSpPr>
            <a:cxnSpLocks/>
          </p:cNvCxnSpPr>
          <p:nvPr/>
        </p:nvCxnSpPr>
        <p:spPr>
          <a:xfrm flipH="1" flipV="1">
            <a:off x="9070409" y="2752602"/>
            <a:ext cx="1668475" cy="3176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C631309-B33A-4951-815F-D31B2F8D6748}"/>
              </a:ext>
            </a:extLst>
          </p:cNvPr>
          <p:cNvSpPr/>
          <p:nvPr/>
        </p:nvSpPr>
        <p:spPr>
          <a:xfrm>
            <a:off x="6602819" y="2636874"/>
            <a:ext cx="2721933" cy="26900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A1C9D-3703-4EF6-B51B-0813ADC9CC15}"/>
              </a:ext>
            </a:extLst>
          </p:cNvPr>
          <p:cNvSpPr/>
          <p:nvPr/>
        </p:nvSpPr>
        <p:spPr>
          <a:xfrm>
            <a:off x="3392557" y="5821781"/>
            <a:ext cx="2271714" cy="612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Informations d’identification des répondants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FB3677-FF6D-415F-A95A-EE8D28F2DCCD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V="1">
            <a:off x="5664271" y="4932965"/>
            <a:ext cx="1337166" cy="1195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95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6E22E5-BE91-4D60-B3E8-B59AF3F8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92" y="593367"/>
            <a:ext cx="7019629" cy="5082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44113-7463-4F40-A36E-1AE4BB9C9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12" y="593367"/>
            <a:ext cx="6885582" cy="56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8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2495108"/>
            <a:ext cx="10972800" cy="950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 algn="ctr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Renseigner un entretien</a:t>
            </a:r>
          </a:p>
        </p:txBody>
      </p:sp>
    </p:spTree>
    <p:extLst>
      <p:ext uri="{BB962C8B-B14F-4D97-AF65-F5344CB8AC3E}">
        <p14:creationId xmlns:p14="http://schemas.microsoft.com/office/powerpoint/2010/main" val="176238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1215"/>
            <a:ext cx="11304104" cy="825708"/>
          </a:xfrm>
        </p:spPr>
        <p:txBody>
          <a:bodyPr>
            <a:noAutofit/>
          </a:bodyPr>
          <a:lstStyle/>
          <a:p>
            <a:r>
              <a:rPr lang="fr-F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Naviguer entre les sections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1C521-A83D-41DB-9862-48437611DA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b="21353"/>
          <a:stretch/>
        </p:blipFill>
        <p:spPr>
          <a:xfrm>
            <a:off x="914399" y="1334396"/>
            <a:ext cx="5143500" cy="5172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AC131-D176-4150-9FCC-2947C48434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" b="22839"/>
          <a:stretch/>
        </p:blipFill>
        <p:spPr>
          <a:xfrm>
            <a:off x="6425650" y="1334396"/>
            <a:ext cx="5143500" cy="517242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9688D9-3A9D-46A4-A8C1-466DB1AE45EB}"/>
              </a:ext>
            </a:extLst>
          </p:cNvPr>
          <p:cNvSpPr/>
          <p:nvPr/>
        </p:nvSpPr>
        <p:spPr>
          <a:xfrm>
            <a:off x="5049079" y="3388482"/>
            <a:ext cx="1417983" cy="532124"/>
          </a:xfrm>
          <a:prstGeom prst="rightArrow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54E32B-1355-48A9-AEF5-64927794F85D}"/>
              </a:ext>
            </a:extLst>
          </p:cNvPr>
          <p:cNvSpPr/>
          <p:nvPr/>
        </p:nvSpPr>
        <p:spPr>
          <a:xfrm>
            <a:off x="954155" y="1480170"/>
            <a:ext cx="410817" cy="3088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A54477-6458-4F0D-A312-99DCB65E3608}"/>
              </a:ext>
            </a:extLst>
          </p:cNvPr>
          <p:cNvSpPr/>
          <p:nvPr/>
        </p:nvSpPr>
        <p:spPr>
          <a:xfrm>
            <a:off x="6559828" y="1577009"/>
            <a:ext cx="2186607" cy="36178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2D9CC-ACE9-4789-A95D-9565129C62B2}"/>
              </a:ext>
            </a:extLst>
          </p:cNvPr>
          <p:cNvSpPr/>
          <p:nvPr/>
        </p:nvSpPr>
        <p:spPr>
          <a:xfrm>
            <a:off x="248476" y="4041912"/>
            <a:ext cx="2060711" cy="689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Cliquer sur le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 de navigation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pour afficher toutes les sections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BDCC05-39DA-4DA3-98BD-52D8E5763A26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H="1" flipV="1">
            <a:off x="1159564" y="1789044"/>
            <a:ext cx="119268" cy="2252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9E7D5-4303-47E0-B6B3-8F0C63722EF7}"/>
              </a:ext>
            </a:extLst>
          </p:cNvPr>
          <p:cNvSpPr/>
          <p:nvPr/>
        </p:nvSpPr>
        <p:spPr>
          <a:xfrm>
            <a:off x="3153188" y="4631633"/>
            <a:ext cx="1487558" cy="689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Cliquer ici pour passer à la section suivante.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0A4793-8767-4A65-994D-2112C405C573}"/>
              </a:ext>
            </a:extLst>
          </p:cNvPr>
          <p:cNvCxnSpPr/>
          <p:nvPr/>
        </p:nvCxnSpPr>
        <p:spPr>
          <a:xfrm flipH="1" flipV="1">
            <a:off x="2676939" y="3498574"/>
            <a:ext cx="1219200" cy="1086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9284D4-8D92-409B-8A29-930788706FE4}"/>
              </a:ext>
            </a:extLst>
          </p:cNvPr>
          <p:cNvSpPr/>
          <p:nvPr/>
        </p:nvSpPr>
        <p:spPr>
          <a:xfrm>
            <a:off x="8897181" y="5194852"/>
            <a:ext cx="1818856" cy="689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Cliquer sur la section à laquelle vous souhaitez passer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036D2B-B471-4721-9E40-BE1B6455883C}"/>
              </a:ext>
            </a:extLst>
          </p:cNvPr>
          <p:cNvCxnSpPr/>
          <p:nvPr/>
        </p:nvCxnSpPr>
        <p:spPr>
          <a:xfrm flipH="1" flipV="1">
            <a:off x="8746435" y="3220278"/>
            <a:ext cx="1060174" cy="1974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16FC34B-53C1-467E-991E-4A5BDA911CF4}"/>
              </a:ext>
            </a:extLst>
          </p:cNvPr>
          <p:cNvSpPr/>
          <p:nvPr/>
        </p:nvSpPr>
        <p:spPr>
          <a:xfrm>
            <a:off x="1159563" y="5605667"/>
            <a:ext cx="1835428" cy="689113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NB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Pas besoin d’internet pour faire un entretien</a:t>
            </a:r>
          </a:p>
        </p:txBody>
      </p:sp>
    </p:spTree>
    <p:extLst>
      <p:ext uri="{BB962C8B-B14F-4D97-AF65-F5344CB8AC3E}">
        <p14:creationId xmlns:p14="http://schemas.microsoft.com/office/powerpoint/2010/main" val="2335164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1215"/>
            <a:ext cx="11304104" cy="825708"/>
          </a:xfrm>
        </p:spPr>
        <p:txBody>
          <a:bodyPr>
            <a:noAutofit/>
          </a:bodyPr>
          <a:lstStyle/>
          <a:p>
            <a:r>
              <a:rPr lang="fr-F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Alerte au cours de l’entretien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44B7E61-22B6-4CFD-8463-614869EA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369" y="1548529"/>
            <a:ext cx="2384561" cy="460908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couleurs pour alerter l’enquêteur:</a:t>
            </a:r>
          </a:p>
          <a:p>
            <a:pPr marL="342900" indent="-342900" algn="just">
              <a:lnSpc>
                <a:spcPct val="150000"/>
              </a:lnSpc>
              <a:buAutoNum type="alphaLcParenBoth"/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Bleu: Des questions non renseignée</a:t>
            </a:r>
          </a:p>
          <a:p>
            <a:pPr marL="342900" indent="-342900" algn="just">
              <a:lnSpc>
                <a:spcPct val="150000"/>
              </a:lnSpc>
              <a:buAutoNum type="alphaLcParenBoth"/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Rouge: Section, sous section </a:t>
            </a:r>
            <a:r>
              <a:rPr 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comportant des erreurs</a:t>
            </a:r>
          </a:p>
          <a:p>
            <a:pPr marL="342900" indent="-342900" algn="just">
              <a:lnSpc>
                <a:spcPct val="150000"/>
              </a:lnSpc>
              <a:buAutoNum type="alphaLcParenBoth"/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Vert: Section, sous section </a:t>
            </a:r>
            <a:r>
              <a:rPr 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complètement renseigné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7739B8-7C69-46B6-A8B1-02D34062B9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26" r="38922" b="19613"/>
          <a:stretch/>
        </p:blipFill>
        <p:spPr>
          <a:xfrm>
            <a:off x="2729950" y="1207224"/>
            <a:ext cx="2968487" cy="5291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FC3BE-509D-4102-AB17-0B53A539AD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3227" r="39968" b="19613"/>
          <a:stretch/>
        </p:blipFill>
        <p:spPr>
          <a:xfrm>
            <a:off x="9117498" y="1207224"/>
            <a:ext cx="2875722" cy="52916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2A5DFC-4DDC-41BF-A886-C0267E77A5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3227" r="33270" b="21043"/>
          <a:stretch/>
        </p:blipFill>
        <p:spPr>
          <a:xfrm>
            <a:off x="5850837" y="1207224"/>
            <a:ext cx="3127513" cy="51935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9C1BD2-E83E-4140-A558-7E680E74754F}"/>
              </a:ext>
            </a:extLst>
          </p:cNvPr>
          <p:cNvSpPr/>
          <p:nvPr/>
        </p:nvSpPr>
        <p:spPr>
          <a:xfrm>
            <a:off x="4678017" y="3233530"/>
            <a:ext cx="1020420" cy="570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5FBC-9A25-4450-9C7E-19FA33F78050}"/>
              </a:ext>
            </a:extLst>
          </p:cNvPr>
          <p:cNvSpPr/>
          <p:nvPr/>
        </p:nvSpPr>
        <p:spPr>
          <a:xfrm>
            <a:off x="7646509" y="3233530"/>
            <a:ext cx="1020420" cy="570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E65863-2BF3-4B9A-AC31-5B6A6F713A8B}"/>
              </a:ext>
            </a:extLst>
          </p:cNvPr>
          <p:cNvSpPr/>
          <p:nvPr/>
        </p:nvSpPr>
        <p:spPr>
          <a:xfrm>
            <a:off x="10555359" y="3134139"/>
            <a:ext cx="1020420" cy="570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2324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624946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Logistique nécessaire</a:t>
            </a:r>
            <a:endParaRPr lang="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146517" y="1542146"/>
            <a:ext cx="9898966" cy="432765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Locaux convenables</a:t>
            </a:r>
          </a:p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Tablettes adaptées</a:t>
            </a:r>
            <a:endParaRPr lang="fr-FR" sz="2667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Routers</a:t>
            </a:r>
            <a:endParaRPr lang="fr-FR" sz="2667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</a:t>
            </a:r>
            <a:r>
              <a:rPr lang="fr-FR" sz="2667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</a:t>
            </a:r>
            <a:r>
              <a:rPr lang="fr-FR" sz="2667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(Batterie externe) </a:t>
            </a:r>
          </a:p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Vidéo projecteur</a:t>
            </a:r>
          </a:p>
        </p:txBody>
      </p:sp>
    </p:spTree>
    <p:extLst>
      <p:ext uri="{BB962C8B-B14F-4D97-AF65-F5344CB8AC3E}">
        <p14:creationId xmlns:p14="http://schemas.microsoft.com/office/powerpoint/2010/main" val="3678722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1215"/>
            <a:ext cx="11304104" cy="825708"/>
          </a:xfrm>
        </p:spPr>
        <p:txBody>
          <a:bodyPr>
            <a:noAutofit/>
          </a:bodyPr>
          <a:lstStyle/>
          <a:p>
            <a:r>
              <a:rPr lang="fr-F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un commentaire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C1224E-30D8-4849-90EF-CC4932D8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10" y="1534699"/>
            <a:ext cx="3061251" cy="323608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ajouter un commentaire:</a:t>
            </a: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Presser légèrement sur la question</a:t>
            </a: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Saisir le commentaire</a:t>
            </a: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E47E5-9CE4-4F37-90ED-18A353E070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1" b="1836"/>
          <a:stretch/>
        </p:blipFill>
        <p:spPr>
          <a:xfrm>
            <a:off x="4743451" y="1046924"/>
            <a:ext cx="4296964" cy="53141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19DE0D3-8F90-4DA0-AABD-3A6A8CDD3F2E}"/>
              </a:ext>
            </a:extLst>
          </p:cNvPr>
          <p:cNvSpPr/>
          <p:nvPr/>
        </p:nvSpPr>
        <p:spPr>
          <a:xfrm>
            <a:off x="5049078" y="1561203"/>
            <a:ext cx="1272208" cy="307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0A8ECF-0007-4445-978B-3110739BDC00}"/>
              </a:ext>
            </a:extLst>
          </p:cNvPr>
          <p:cNvSpPr/>
          <p:nvPr/>
        </p:nvSpPr>
        <p:spPr>
          <a:xfrm>
            <a:off x="4743451" y="2809461"/>
            <a:ext cx="3984322" cy="516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296025-0B05-4D1A-AECE-605A550CE77E}"/>
              </a:ext>
            </a:extLst>
          </p:cNvPr>
          <p:cNvSpPr/>
          <p:nvPr/>
        </p:nvSpPr>
        <p:spPr>
          <a:xfrm>
            <a:off x="8363338" y="5274366"/>
            <a:ext cx="728869" cy="41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F5DB-6746-42C3-B274-7A036D3EB7FB}"/>
              </a:ext>
            </a:extLst>
          </p:cNvPr>
          <p:cNvSpPr/>
          <p:nvPr/>
        </p:nvSpPr>
        <p:spPr>
          <a:xfrm>
            <a:off x="6156461" y="1465885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92AE2-B370-4FA8-99EB-5A8F84B17291}"/>
              </a:ext>
            </a:extLst>
          </p:cNvPr>
          <p:cNvSpPr/>
          <p:nvPr/>
        </p:nvSpPr>
        <p:spPr>
          <a:xfrm>
            <a:off x="7812765" y="2480954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50AC74-4FED-4405-B377-D748ABE59753}"/>
              </a:ext>
            </a:extLst>
          </p:cNvPr>
          <p:cNvSpPr/>
          <p:nvPr/>
        </p:nvSpPr>
        <p:spPr>
          <a:xfrm>
            <a:off x="8893643" y="5232056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24499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23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3F21F4-29A2-4919-BFFF-59DE7E2076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b="17102"/>
          <a:stretch/>
        </p:blipFill>
        <p:spPr>
          <a:xfrm>
            <a:off x="4220595" y="1249778"/>
            <a:ext cx="5143500" cy="5463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1215"/>
            <a:ext cx="11304104" cy="825708"/>
          </a:xfrm>
        </p:spPr>
        <p:txBody>
          <a:bodyPr>
            <a:noAutofit/>
          </a:bodyPr>
          <a:lstStyle/>
          <a:p>
            <a:r>
              <a:rPr lang="fr-F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Sortir d’un entretien sans achever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C1224E-30D8-4849-90EF-CC4932D8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6" y="2648642"/>
            <a:ext cx="3061251" cy="266624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Cliquersur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trois points situés en haut à droite.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9DE0D3-8F90-4DA0-AABD-3A6A8CDD3F2E}"/>
              </a:ext>
            </a:extLst>
          </p:cNvPr>
          <p:cNvSpPr/>
          <p:nvPr/>
        </p:nvSpPr>
        <p:spPr>
          <a:xfrm>
            <a:off x="9007240" y="1407286"/>
            <a:ext cx="331390" cy="265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F5DB-6746-42C3-B274-7A036D3EB7FB}"/>
              </a:ext>
            </a:extLst>
          </p:cNvPr>
          <p:cNvSpPr/>
          <p:nvPr/>
        </p:nvSpPr>
        <p:spPr>
          <a:xfrm>
            <a:off x="9133179" y="1150386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92AE2-B370-4FA8-99EB-5A8F84B17291}"/>
              </a:ext>
            </a:extLst>
          </p:cNvPr>
          <p:cNvSpPr/>
          <p:nvPr/>
        </p:nvSpPr>
        <p:spPr>
          <a:xfrm>
            <a:off x="7263844" y="1534699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7AD5-4773-4366-B33E-1D5AA6F1EF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9" t="6183" r="4782" b="77236"/>
          <a:stretch/>
        </p:blipFill>
        <p:spPr>
          <a:xfrm>
            <a:off x="8091974" y="1712084"/>
            <a:ext cx="1133059" cy="113713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E296025-0B05-4D1A-AECE-605A550CE77E}"/>
              </a:ext>
            </a:extLst>
          </p:cNvPr>
          <p:cNvSpPr/>
          <p:nvPr/>
        </p:nvSpPr>
        <p:spPr>
          <a:xfrm>
            <a:off x="7962818" y="1685579"/>
            <a:ext cx="1262215" cy="205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5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23" grpId="0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2986298"/>
            <a:ext cx="10972800" cy="885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 algn="ctr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Auto-contrôle et envoi des données</a:t>
            </a:r>
          </a:p>
        </p:txBody>
      </p:sp>
    </p:spTree>
    <p:extLst>
      <p:ext uri="{BB962C8B-B14F-4D97-AF65-F5344CB8AC3E}">
        <p14:creationId xmlns:p14="http://schemas.microsoft.com/office/powerpoint/2010/main" val="2105398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6916"/>
            <a:ext cx="10515600" cy="1325563"/>
          </a:xfrm>
        </p:spPr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Auto-contrôle de l’Enumérateur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4738"/>
            <a:ext cx="10515600" cy="2189784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Moments de contrôle qualité 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moment de l’entretien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 d’achever un entretien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réception d’un entretien rejeté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72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03576"/>
          </a:xfrm>
        </p:spPr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moment de l’entretien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94" y="1313392"/>
            <a:ext cx="4160806" cy="5547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41" y="1342631"/>
            <a:ext cx="4136527" cy="55153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73157" y="3337091"/>
            <a:ext cx="2556934" cy="15264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Question(s) non-renseignée(s)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94667" y="5037469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35066" y="4100315"/>
            <a:ext cx="2556934" cy="152644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Question(s) invalide(s)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107378" y="3424735"/>
            <a:ext cx="829733" cy="3736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692511" y="4922412"/>
            <a:ext cx="829734" cy="3436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31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 d’achever l’entretien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267407"/>
            <a:ext cx="10515600" cy="2121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S’assurer de: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Renseigner toutes les questions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Corriger les erreurs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Documenter des situations hors-norme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94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Renseigner toutes les questions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84" y="1371600"/>
            <a:ext cx="4114800" cy="548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0" y="1371600"/>
            <a:ext cx="4114800" cy="548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14267" y="3905794"/>
            <a:ext cx="2023533" cy="9482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Nombre de questions sans réponse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538634" y="3100908"/>
            <a:ext cx="630766" cy="6032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99467" y="4523860"/>
            <a:ext cx="2023533" cy="9482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Sections pas totalement renseignées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267200" y="5730631"/>
            <a:ext cx="287867" cy="10922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30235" y="5677943"/>
            <a:ext cx="641349" cy="6339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90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219201" y="640415"/>
            <a:ext cx="9602769" cy="50965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Corriger les erreurs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17436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Regarder la liste d’erreurs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Appuyer sur un élément de la liste afin d’y aller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Remédier à l’erreur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Corriger la réponse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Documenter la situation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91" y="1690688"/>
            <a:ext cx="3879011" cy="517201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512B22-48E3-4D27-A63C-21CADA4C8DDA}"/>
              </a:ext>
            </a:extLst>
          </p:cNvPr>
          <p:cNvSpPr/>
          <p:nvPr/>
        </p:nvSpPr>
        <p:spPr>
          <a:xfrm>
            <a:off x="6659591" y="3429000"/>
            <a:ext cx="3103387" cy="805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63" y="1668402"/>
            <a:ext cx="3892199" cy="5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4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Documenter des situations hors-norme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99" y="1509889"/>
            <a:ext cx="4011083" cy="5348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9" y="1509889"/>
            <a:ext cx="4011083" cy="53481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13591" y="5074194"/>
            <a:ext cx="2023533" cy="9482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Au niveau d’une question quelconque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94133" y="5074194"/>
            <a:ext cx="2023533" cy="9482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Au niveau de l’entretien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475134" y="4416946"/>
            <a:ext cx="630766" cy="6032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913591" y="4416946"/>
            <a:ext cx="630766" cy="6032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52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la réception d’un entretien rejeté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72200" y="1825625"/>
            <a:ext cx="5181600" cy="3700532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Ouvrir l’entretien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Examiner la liste de questions avec commentaire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Appuyer sur 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Remédier à l’erreur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Corriger la réponse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Documenter la situation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83" y="1371600"/>
            <a:ext cx="4114800" cy="548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83" y="1371600"/>
            <a:ext cx="4114800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83" y="1371600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752934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Outils informatiques</a:t>
            </a:r>
            <a:endParaRPr lang="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355188" y="1474939"/>
            <a:ext cx="10109982" cy="436784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Outils de projection</a:t>
            </a:r>
          </a:p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Connexion Internet</a:t>
            </a:r>
          </a:p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Multiprises</a:t>
            </a:r>
          </a:p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Adaptateurs de prise si nécessaires</a:t>
            </a:r>
          </a:p>
          <a:p>
            <a:pPr marL="457189" indent="-45718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Puces</a:t>
            </a:r>
          </a:p>
          <a:p>
            <a:pPr lvl="0">
              <a:lnSpc>
                <a:spcPct val="200000"/>
              </a:lnSpc>
            </a:pPr>
            <a:endParaRPr lang="fr" sz="18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9767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3F21F4-29A2-4919-BFFF-59DE7E2076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b="17102"/>
          <a:stretch/>
        </p:blipFill>
        <p:spPr>
          <a:xfrm>
            <a:off x="4220595" y="1249778"/>
            <a:ext cx="5143500" cy="5463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1215"/>
            <a:ext cx="11304104" cy="825708"/>
          </a:xfrm>
        </p:spPr>
        <p:txBody>
          <a:bodyPr>
            <a:noAutofit/>
          </a:bodyPr>
          <a:lstStyle/>
          <a:p>
            <a:r>
              <a:rPr lang="fr-F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Sortir d’un entretien sans achever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C1224E-30D8-4849-90EF-CC4932D8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6" y="2648642"/>
            <a:ext cx="3061251" cy="266624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Cliquersur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trois points situés en haut à droite.</a:t>
            </a:r>
          </a:p>
          <a:p>
            <a:pPr marL="457200" indent="-457200" algn="just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9DE0D3-8F90-4DA0-AABD-3A6A8CDD3F2E}"/>
              </a:ext>
            </a:extLst>
          </p:cNvPr>
          <p:cNvSpPr/>
          <p:nvPr/>
        </p:nvSpPr>
        <p:spPr>
          <a:xfrm>
            <a:off x="9007240" y="1407286"/>
            <a:ext cx="331390" cy="2650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F5DB-6746-42C3-B274-7A036D3EB7FB}"/>
              </a:ext>
            </a:extLst>
          </p:cNvPr>
          <p:cNvSpPr/>
          <p:nvPr/>
        </p:nvSpPr>
        <p:spPr>
          <a:xfrm>
            <a:off x="9133179" y="1150386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92AE2-B370-4FA8-99EB-5A8F84B17291}"/>
              </a:ext>
            </a:extLst>
          </p:cNvPr>
          <p:cNvSpPr/>
          <p:nvPr/>
        </p:nvSpPr>
        <p:spPr>
          <a:xfrm>
            <a:off x="7263844" y="1534699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7AD5-4773-4366-B33E-1D5AA6F1EF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9" t="6183" r="4782" b="77236"/>
          <a:stretch/>
        </p:blipFill>
        <p:spPr>
          <a:xfrm>
            <a:off x="8091974" y="1712084"/>
            <a:ext cx="1133059" cy="113713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E296025-0B05-4D1A-AECE-605A550CE77E}"/>
              </a:ext>
            </a:extLst>
          </p:cNvPr>
          <p:cNvSpPr/>
          <p:nvPr/>
        </p:nvSpPr>
        <p:spPr>
          <a:xfrm>
            <a:off x="7962818" y="1685579"/>
            <a:ext cx="1262215" cy="205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66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23" grpId="0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D288D2-C5E0-4312-B49D-1763CDDDC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35" b="26314"/>
          <a:stretch/>
        </p:blipFill>
        <p:spPr>
          <a:xfrm>
            <a:off x="2108619" y="1201617"/>
            <a:ext cx="574340" cy="5053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5E939-4689-45CC-879D-48371EB4E6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" t="3702" r="2319" b="22615"/>
          <a:stretch/>
        </p:blipFill>
        <p:spPr>
          <a:xfrm>
            <a:off x="7063409" y="1201876"/>
            <a:ext cx="4850295" cy="50531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77332-B504-4920-BB04-2DC14B3F47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" r="18180" b="23091"/>
          <a:stretch/>
        </p:blipFill>
        <p:spPr>
          <a:xfrm>
            <a:off x="2788755" y="1201876"/>
            <a:ext cx="4208391" cy="50531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1215"/>
            <a:ext cx="11304104" cy="825708"/>
          </a:xfrm>
        </p:spPr>
        <p:txBody>
          <a:bodyPr>
            <a:noAutofit/>
          </a:bodyPr>
          <a:lstStyle/>
          <a:p>
            <a:r>
              <a:rPr lang="fr-F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Achever un entretien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C1224E-30D8-4849-90EF-CC4932D8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6" y="2243690"/>
            <a:ext cx="2285172" cy="323608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le menu de navigation</a:t>
            </a: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Résumé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9DE0D3-8F90-4DA0-AABD-3A6A8CDD3F2E}"/>
              </a:ext>
            </a:extLst>
          </p:cNvPr>
          <p:cNvSpPr/>
          <p:nvPr/>
        </p:nvSpPr>
        <p:spPr>
          <a:xfrm>
            <a:off x="2177128" y="1541197"/>
            <a:ext cx="354037" cy="333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0A8ECF-0007-4445-978B-3110739BDC00}"/>
              </a:ext>
            </a:extLst>
          </p:cNvPr>
          <p:cNvSpPr/>
          <p:nvPr/>
        </p:nvSpPr>
        <p:spPr>
          <a:xfrm>
            <a:off x="3193774" y="3816626"/>
            <a:ext cx="557419" cy="251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296025-0B05-4D1A-AECE-605A550CE77E}"/>
              </a:ext>
            </a:extLst>
          </p:cNvPr>
          <p:cNvSpPr/>
          <p:nvPr/>
        </p:nvSpPr>
        <p:spPr>
          <a:xfrm>
            <a:off x="7102942" y="4024588"/>
            <a:ext cx="967632" cy="49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F5DB-6746-42C3-B274-7A036D3EB7FB}"/>
              </a:ext>
            </a:extLst>
          </p:cNvPr>
          <p:cNvSpPr/>
          <p:nvPr/>
        </p:nvSpPr>
        <p:spPr>
          <a:xfrm>
            <a:off x="1413242" y="1379746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92AE2-B370-4FA8-99EB-5A8F84B17291}"/>
              </a:ext>
            </a:extLst>
          </p:cNvPr>
          <p:cNvSpPr/>
          <p:nvPr/>
        </p:nvSpPr>
        <p:spPr>
          <a:xfrm>
            <a:off x="3583472" y="3635168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50AC74-4FED-4405-B377-D748ABE59753}"/>
              </a:ext>
            </a:extLst>
          </p:cNvPr>
          <p:cNvSpPr/>
          <p:nvPr/>
        </p:nvSpPr>
        <p:spPr>
          <a:xfrm>
            <a:off x="7885042" y="3936413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9293EA6-DD44-4215-A4A8-DED9A8ED801C}"/>
              </a:ext>
            </a:extLst>
          </p:cNvPr>
          <p:cNvSpPr/>
          <p:nvPr/>
        </p:nvSpPr>
        <p:spPr>
          <a:xfrm>
            <a:off x="2430948" y="3511826"/>
            <a:ext cx="762826" cy="331304"/>
          </a:xfrm>
          <a:prstGeom prst="rightArrow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C2A06A-276D-44A5-8366-4047FFF97F5E}"/>
              </a:ext>
            </a:extLst>
          </p:cNvPr>
          <p:cNvSpPr/>
          <p:nvPr/>
        </p:nvSpPr>
        <p:spPr>
          <a:xfrm>
            <a:off x="6513223" y="3538330"/>
            <a:ext cx="762826" cy="331304"/>
          </a:xfrm>
          <a:prstGeom prst="rightArrow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0389B63C-31F0-42A9-8983-AD6405300FF3}"/>
              </a:ext>
            </a:extLst>
          </p:cNvPr>
          <p:cNvSpPr txBox="1">
            <a:spLocks/>
          </p:cNvSpPr>
          <p:nvPr/>
        </p:nvSpPr>
        <p:spPr>
          <a:xfrm>
            <a:off x="2749219" y="6177029"/>
            <a:ext cx="8583755" cy="625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Tous les entretiens achevés sont stockés dans l’onglet Terminé</a:t>
            </a:r>
          </a:p>
        </p:txBody>
      </p:sp>
    </p:spTree>
    <p:extLst>
      <p:ext uri="{BB962C8B-B14F-4D97-AF65-F5344CB8AC3E}">
        <p14:creationId xmlns:p14="http://schemas.microsoft.com/office/powerpoint/2010/main" val="19036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23" grpId="0"/>
      <p:bldP spid="24" grpId="0"/>
      <p:bldP spid="10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2DF94F-D783-4108-B3F2-D973E6CB32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b="20899"/>
          <a:stretch/>
        </p:blipFill>
        <p:spPr>
          <a:xfrm>
            <a:off x="4485446" y="1393769"/>
            <a:ext cx="5143500" cy="52035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1215"/>
            <a:ext cx="11304104" cy="549449"/>
          </a:xfrm>
        </p:spPr>
        <p:txBody>
          <a:bodyPr>
            <a:noAutofit/>
          </a:bodyPr>
          <a:lstStyle/>
          <a:p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Apporter des modification à un entretien achevé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C1224E-30D8-4849-90EF-CC4932D8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01" y="2888647"/>
            <a:ext cx="3928028" cy="250032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que l’onglet Terminé (s)</a:t>
            </a: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le questionnaire</a:t>
            </a: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AutoNum type="arabicParenBoth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Cliquer sur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50AC74-4FED-4405-B377-D748ABE59753}"/>
              </a:ext>
            </a:extLst>
          </p:cNvPr>
          <p:cNvSpPr/>
          <p:nvPr/>
        </p:nvSpPr>
        <p:spPr>
          <a:xfrm>
            <a:off x="8644351" y="4963695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CF3E66-FDBC-4D2A-8B5A-AE760437EE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25121" r="2351" b="44638"/>
          <a:stretch/>
        </p:blipFill>
        <p:spPr>
          <a:xfrm>
            <a:off x="4598503" y="2889728"/>
            <a:ext cx="4943061" cy="20739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19F5DB-6746-42C3-B274-7A036D3EB7FB}"/>
              </a:ext>
            </a:extLst>
          </p:cNvPr>
          <p:cNvSpPr/>
          <p:nvPr/>
        </p:nvSpPr>
        <p:spPr>
          <a:xfrm>
            <a:off x="6360629" y="3049515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92AE2-B370-4FA8-99EB-5A8F84B17291}"/>
              </a:ext>
            </a:extLst>
          </p:cNvPr>
          <p:cNvSpPr/>
          <p:nvPr/>
        </p:nvSpPr>
        <p:spPr>
          <a:xfrm>
            <a:off x="4857748" y="4676348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8463E4-B67D-411D-AE1A-F49BC2E70F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9" t="45411" r="19340" b="43818"/>
          <a:stretch/>
        </p:blipFill>
        <p:spPr>
          <a:xfrm>
            <a:off x="6188350" y="4134674"/>
            <a:ext cx="3173069" cy="73868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00A8ECF-0007-4445-978B-3110739BDC00}"/>
              </a:ext>
            </a:extLst>
          </p:cNvPr>
          <p:cNvSpPr/>
          <p:nvPr/>
        </p:nvSpPr>
        <p:spPr>
          <a:xfrm>
            <a:off x="8817252" y="4611490"/>
            <a:ext cx="557419" cy="251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EDA0B5-1FB0-4BEE-9C26-BAEA4420A191}"/>
              </a:ext>
            </a:extLst>
          </p:cNvPr>
          <p:cNvSpPr/>
          <p:nvPr/>
        </p:nvSpPr>
        <p:spPr>
          <a:xfrm>
            <a:off x="5592416" y="1802288"/>
            <a:ext cx="1007165" cy="251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218BB-5AA3-4841-8832-810C230498D5}"/>
              </a:ext>
            </a:extLst>
          </p:cNvPr>
          <p:cNvSpPr/>
          <p:nvPr/>
        </p:nvSpPr>
        <p:spPr>
          <a:xfrm>
            <a:off x="6194975" y="1409944"/>
            <a:ext cx="940904" cy="45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A8A1E-5443-4DBA-BC4C-D46512D784FF}"/>
              </a:ext>
            </a:extLst>
          </p:cNvPr>
          <p:cNvSpPr/>
          <p:nvPr/>
        </p:nvSpPr>
        <p:spPr>
          <a:xfrm>
            <a:off x="7779025" y="837549"/>
            <a:ext cx="2234233" cy="40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Entretiens entamés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E699DF-D164-4D92-9C85-8B9DC5F7134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163340" y="1237932"/>
            <a:ext cx="732802" cy="625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5015CC-AFF4-48FA-BB64-3CFBBCC77988}"/>
              </a:ext>
            </a:extLst>
          </p:cNvPr>
          <p:cNvSpPr/>
          <p:nvPr/>
        </p:nvSpPr>
        <p:spPr>
          <a:xfrm>
            <a:off x="10126316" y="2570268"/>
            <a:ext cx="1946413" cy="63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Entretiens rejetés par le superviseur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07AC07-ECDA-47C8-8D24-44EC29B5D70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301534" y="2054081"/>
            <a:ext cx="2824782" cy="834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3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  <p:bldP spid="23" grpId="0"/>
      <p:bldP spid="13" grpId="0" animBg="1"/>
      <p:bldP spid="22" grpId="0" animBg="1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3015" y="2495108"/>
            <a:ext cx="10972800" cy="950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21900" tIns="121900" rIns="121900" bIns="121900" rtlCol="0" anchor="b" anchorCtr="0">
            <a:noAutofit/>
          </a:bodyPr>
          <a:lstStyle/>
          <a:p>
            <a:pPr marL="118530" algn="ctr">
              <a:lnSpc>
                <a:spcPct val="150000"/>
              </a:lnSpc>
              <a:buSzPct val="73333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Envoyer/recevoir des entretiens</a:t>
            </a:r>
          </a:p>
        </p:txBody>
      </p:sp>
    </p:spTree>
    <p:extLst>
      <p:ext uri="{BB962C8B-B14F-4D97-AF65-F5344CB8AC3E}">
        <p14:creationId xmlns:p14="http://schemas.microsoft.com/office/powerpoint/2010/main" val="83227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AA6-2115-40F8-8751-65F83040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1215"/>
            <a:ext cx="11304104" cy="825708"/>
          </a:xfrm>
        </p:spPr>
        <p:txBody>
          <a:bodyPr>
            <a:noAutofit/>
          </a:bodyPr>
          <a:lstStyle/>
          <a:p>
            <a:r>
              <a:rPr lang="fr-F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Envoyer/Recevoir des entretiens 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286D380F-EE11-4661-B079-CD863E703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6" y="1855304"/>
            <a:ext cx="3697355" cy="4214192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envoyer/recevoir des entretiens il faut se connecter à Internet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Lancer la synchronisation en cliquant sur les flèches opposées situées en haut à droite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Seuls les entretiens qui figurant dans l’onglet terminés seront envoyés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CBB021-5F98-4278-BBAA-E94C482305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" b="24444"/>
          <a:stretch/>
        </p:blipFill>
        <p:spPr>
          <a:xfrm>
            <a:off x="4836215" y="1374154"/>
            <a:ext cx="5143500" cy="49603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CF50238-32AA-4165-B2BE-A62586A77158}"/>
              </a:ext>
            </a:extLst>
          </p:cNvPr>
          <p:cNvSpPr/>
          <p:nvPr/>
        </p:nvSpPr>
        <p:spPr>
          <a:xfrm>
            <a:off x="9356035" y="1374154"/>
            <a:ext cx="331304" cy="322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C131E-7D90-4493-902D-939479FF1D56}"/>
              </a:ext>
            </a:extLst>
          </p:cNvPr>
          <p:cNvSpPr/>
          <p:nvPr/>
        </p:nvSpPr>
        <p:spPr>
          <a:xfrm>
            <a:off x="10495722" y="3220278"/>
            <a:ext cx="1179443" cy="5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Cliquer ici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1C1F9-A74C-4320-9273-8E07EE6D8B27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9687339" y="1696278"/>
            <a:ext cx="1398105" cy="15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3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612258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Achat des outils (1/5)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40190" y="1800506"/>
            <a:ext cx="10311620" cy="405165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lvl="0" indent="0">
              <a:buNone/>
            </a:pPr>
            <a:r>
              <a:rPr lang="fr-FR" sz="2667" b="1" u="sng" dirty="0">
                <a:latin typeface="Times New Roman"/>
                <a:ea typeface="Times New Roman"/>
                <a:cs typeface="Times New Roman"/>
                <a:sym typeface="Times New Roman"/>
              </a:rPr>
              <a:t>Tablette</a:t>
            </a: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Une tablette par participant, avec les spécification suivantes: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Système d’exploitation : Android version 4.3.1 ou supérieure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RAM : 1 GB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Mémoire interne de stockage : 8 GB 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Connection internet : </a:t>
            </a:r>
            <a:r>
              <a:rPr lang="fr-FR" sz="2667" dirty="0" err="1"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 disponible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GPS disponible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Taille: Pas trop petit et pas trop grand. 7 ou </a:t>
            </a:r>
            <a:r>
              <a:rPr lang="fr-FR" sz="2667" b="1" dirty="0">
                <a:latin typeface="Times New Roman"/>
                <a:ea typeface="Times New Roman"/>
                <a:cs typeface="Times New Roman"/>
                <a:sym typeface="Times New Roman"/>
              </a:rPr>
              <a:t>8 pouces</a:t>
            </a: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98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640393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Achat des outils (2/5)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15926" y="2122056"/>
            <a:ext cx="10766474" cy="306892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fr-FR" sz="2667" b="1" dirty="0">
                <a:latin typeface="Times New Roman"/>
                <a:ea typeface="Times New Roman"/>
                <a:cs typeface="Times New Roman"/>
                <a:sym typeface="Times New Roman"/>
              </a:rPr>
              <a:t>Tablettes recommandées: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Samsung Galaxy Tab S2 8.0” 32GB </a:t>
            </a:r>
            <a:r>
              <a:rPr lang="fr-FR" sz="2667" dirty="0" err="1"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indent="0">
              <a:buNone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http://www.samsung.com/global/galaxy/galaxy-tab-s2/</a:t>
            </a: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Samsung Galaxy Tab A 8.0” 16 GB </a:t>
            </a:r>
            <a:r>
              <a:rPr lang="fr-FR" sz="2667" dirty="0" err="1"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indent="0">
              <a:buNone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http://www.samsung.com/us/mobile/tablets/all-other-tablets/samsung-galaxy-tab-a-8-0-16gb-wi-fi-white-sm-t350nzwaxar/#specs</a:t>
            </a: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963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549265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Achat des outils (3/5)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00332" y="1466465"/>
            <a:ext cx="10100603" cy="459671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b="1" u="sng" dirty="0" err="1">
                <a:latin typeface="Times New Roman"/>
                <a:ea typeface="Times New Roman"/>
                <a:cs typeface="Times New Roman"/>
                <a:sym typeface="Times New Roman"/>
              </a:rPr>
              <a:t>Routers</a:t>
            </a:r>
            <a:r>
              <a:rPr lang="fr-FR" b="1" u="sng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b="1" u="sng" dirty="0" err="1"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r>
              <a:rPr lang="fr-FR" b="1" u="sng" dirty="0">
                <a:latin typeface="Times New Roman"/>
                <a:ea typeface="Times New Roman"/>
                <a:cs typeface="Times New Roman"/>
                <a:sym typeface="Times New Roman"/>
              </a:rPr>
              <a:t> mobiles</a:t>
            </a:r>
            <a:endParaRPr lang="fr-FR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Acheter des </a:t>
            </a:r>
            <a:r>
              <a:rPr lang="fr-FR" dirty="0" err="1">
                <a:latin typeface="Times New Roman"/>
                <a:ea typeface="Times New Roman"/>
                <a:cs typeface="Times New Roman"/>
                <a:sym typeface="Times New Roman"/>
              </a:rPr>
              <a:t>routers</a:t>
            </a: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 qui: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Utilisent les bandes GSM du réseau local: GSM-800 et GSM-1900 pour l’Afrique.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Permettent une connexion 3G au moins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Emploient une batterie interne comme source d’électricité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Permettent l’utilisation de SIM de plusieurs opérateurs</a:t>
            </a:r>
          </a:p>
          <a:p>
            <a:pPr marL="0" indent="0">
              <a:buNone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b="1" u="sng" dirty="0">
                <a:latin typeface="Times New Roman"/>
                <a:ea typeface="Times New Roman"/>
                <a:cs typeface="Times New Roman"/>
                <a:sym typeface="Times New Roman"/>
              </a:rPr>
              <a:t>Router recommandé</a:t>
            </a:r>
            <a:r>
              <a:rPr lang="fr-FR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Huawei E5330Bs-2</a:t>
            </a:r>
            <a:endParaRPr lang="fr-FR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00000"/>
              </a:lnSpc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endParaRPr lang="fr-FR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7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608961"/>
            <a:ext cx="10972800" cy="917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marL="609585" indent="-304792">
              <a:buFont typeface="Times New Roman"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Achat des outils (4/5)</a:t>
            </a:r>
            <a:endParaRPr lang="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05022" y="1466465"/>
            <a:ext cx="9842695" cy="392146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667" b="1" u="sng" dirty="0">
                <a:latin typeface="Times New Roman"/>
                <a:ea typeface="Times New Roman"/>
                <a:cs typeface="Times New Roman"/>
                <a:sym typeface="Times New Roman"/>
              </a:rPr>
              <a:t>Batteries externes</a:t>
            </a:r>
            <a:endParaRPr lang="fr-FR" sz="2667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Acheter des batteries externes: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Capable de fournir au moins deux charges pour la tablette</a:t>
            </a:r>
          </a:p>
          <a:p>
            <a:pPr marL="457189" indent="-457189">
              <a:buFont typeface="Wingdings" panose="05000000000000000000" pitchFamily="2" charset="2"/>
              <a:buChar char="§"/>
            </a:pPr>
            <a:r>
              <a:rPr lang="fr-FR" sz="2667" dirty="0">
                <a:latin typeface="Times New Roman"/>
                <a:ea typeface="Times New Roman"/>
                <a:cs typeface="Times New Roman"/>
                <a:sym typeface="Times New Roman"/>
              </a:rPr>
              <a:t>Doté d’un port USB approprié</a:t>
            </a:r>
          </a:p>
          <a:p>
            <a:pPr marL="0" indent="0">
              <a:buNone/>
            </a:pP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667" b="1" u="sng" dirty="0">
                <a:latin typeface="Times New Roman"/>
                <a:ea typeface="Times New Roman"/>
                <a:cs typeface="Times New Roman"/>
                <a:sym typeface="Times New Roman"/>
              </a:rPr>
              <a:t>Batteries externes recommandées</a:t>
            </a:r>
            <a:r>
              <a:rPr lang="fr-FR" sz="2667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Anker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PowerCore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20100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mAh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Anker 2nd Gen Astro E5 16,000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mAh</a:t>
            </a:r>
            <a:endParaRPr lang="fr-FR" sz="2667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457189">
              <a:buFont typeface="Wingdings" panose="05000000000000000000" pitchFamily="2" charset="2"/>
              <a:buChar char="§"/>
            </a:pPr>
            <a:endParaRPr lang="fr-FR" sz="26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396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3751</TotalTime>
  <Words>1502</Words>
  <Application>Microsoft Office PowerPoint</Application>
  <PresentationFormat>Widescreen</PresentationFormat>
  <Paragraphs>279</Paragraphs>
  <Slides>54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Garamond</vt:lpstr>
      <vt:lpstr>Helvetica Neue</vt:lpstr>
      <vt:lpstr>Times New Roman</vt:lpstr>
      <vt:lpstr>Wingdings</vt:lpstr>
      <vt:lpstr>Organic</vt:lpstr>
      <vt:lpstr>1_Office Theme</vt:lpstr>
      <vt:lpstr>Formation des formateurs: Animer  la formation CAPI des agents</vt:lpstr>
      <vt:lpstr>Plan de présentation</vt:lpstr>
      <vt:lpstr>Logistique et outils nécessaires</vt:lpstr>
      <vt:lpstr>Logistique nécessaire</vt:lpstr>
      <vt:lpstr>Outils informatiques</vt:lpstr>
      <vt:lpstr>Achat des outils (1/5)</vt:lpstr>
      <vt:lpstr>Achat des outils (2/5)</vt:lpstr>
      <vt:lpstr>Achat des outils (3/5)</vt:lpstr>
      <vt:lpstr>Achat des outils (4/5)</vt:lpstr>
      <vt:lpstr>Achat des outils (5/5)</vt:lpstr>
      <vt:lpstr>Travaux préparatoires</vt:lpstr>
      <vt:lpstr>Sélection de locaux convenables</vt:lpstr>
      <vt:lpstr>Préparation des appareils</vt:lpstr>
      <vt:lpstr>Préparation des outils de projection</vt:lpstr>
      <vt:lpstr>Structuration de la formation</vt:lpstr>
      <vt:lpstr>Préliminaire</vt:lpstr>
      <vt:lpstr>Flux des échanges</vt:lpstr>
      <vt:lpstr>Prise en main de la tablette</vt:lpstr>
      <vt:lpstr>Interviewer (1/2)</vt:lpstr>
      <vt:lpstr>Interviewer (2/2)</vt:lpstr>
      <vt:lpstr>Cas pratiques</vt:lpstr>
      <vt:lpstr>Supervisor (1/2)</vt:lpstr>
      <vt:lpstr>Supervisor (2/2)</vt:lpstr>
      <vt:lpstr> Composantes de Survey Solutions</vt:lpstr>
      <vt:lpstr>Les composantes de Survey Solutions</vt:lpstr>
      <vt:lpstr>PowerPoint Presentation</vt:lpstr>
      <vt:lpstr>PowerPoint Presentation</vt:lpstr>
      <vt:lpstr> Application Interviewer</vt:lpstr>
      <vt:lpstr>PowerPoint Presentation</vt:lpstr>
      <vt:lpstr>PowerPoint Presentation</vt:lpstr>
      <vt:lpstr> Tableau de Bord du Qx électronique</vt:lpstr>
      <vt:lpstr>PowerPoint Presentation</vt:lpstr>
      <vt:lpstr>PowerPoint Presentation</vt:lpstr>
      <vt:lpstr> Conduire un entretien avec Interviewer</vt:lpstr>
      <vt:lpstr>Ouvrir un entretien</vt:lpstr>
      <vt:lpstr>PowerPoint Presentation</vt:lpstr>
      <vt:lpstr>Renseigner un entretien</vt:lpstr>
      <vt:lpstr>Naviguer entre les sections</vt:lpstr>
      <vt:lpstr>Alerte au cours de l’entretien</vt:lpstr>
      <vt:lpstr>Ajouter un commentaire</vt:lpstr>
      <vt:lpstr>Sortir d’un entretien sans achever</vt:lpstr>
      <vt:lpstr>Auto-contrôle et envoi des données</vt:lpstr>
      <vt:lpstr>Auto-contrôle de l’Enumérateur</vt:lpstr>
      <vt:lpstr>Au moment de l’entretien</vt:lpstr>
      <vt:lpstr>Avant d’achever l’entretien</vt:lpstr>
      <vt:lpstr>Renseigner toutes les questions</vt:lpstr>
      <vt:lpstr>Corriger les erreurs</vt:lpstr>
      <vt:lpstr>Documenter des situations hors-norme</vt:lpstr>
      <vt:lpstr>A la réception d’un entretien rejeté</vt:lpstr>
      <vt:lpstr>Sortir d’un entretien sans achever</vt:lpstr>
      <vt:lpstr>Achever un entretien</vt:lpstr>
      <vt:lpstr>Apporter des modification à un entretien achevé</vt:lpstr>
      <vt:lpstr>Envoyer/recevoir des entretiens</vt:lpstr>
      <vt:lpstr>Envoyer/Recevoir des entretiens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Kingdom of Saudi Arabia</dc:title>
  <dc:creator>Diane Steele</dc:creator>
  <cp:lastModifiedBy>Victor Daye</cp:lastModifiedBy>
  <cp:revision>98</cp:revision>
  <cp:lastPrinted>2017-03-19T19:09:17Z</cp:lastPrinted>
  <dcterms:created xsi:type="dcterms:W3CDTF">2017-03-19T18:44:07Z</dcterms:created>
  <dcterms:modified xsi:type="dcterms:W3CDTF">2018-09-03T08:12:03Z</dcterms:modified>
</cp:coreProperties>
</file>