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02" r:id="rId17"/>
    <p:sldId id="321" r:id="rId18"/>
    <p:sldId id="303" r:id="rId19"/>
    <p:sldId id="304" r:id="rId20"/>
    <p:sldId id="305" r:id="rId21"/>
    <p:sldId id="306" r:id="rId22"/>
    <p:sldId id="309" r:id="rId23"/>
    <p:sldId id="32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sal Kattan" initials="FK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6071" autoAdjust="0"/>
  </p:normalViewPr>
  <p:slideViewPr>
    <p:cSldViewPr snapToGrid="0">
      <p:cViewPr varScale="1">
        <p:scale>
          <a:sx n="58" d="100"/>
          <a:sy n="58" d="100"/>
        </p:scale>
        <p:origin x="928" y="52"/>
      </p:cViewPr>
      <p:guideLst/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1C23-E336-422A-9CB8-810F9133D5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F0F64-053F-410E-96DA-2DF3FFB3DF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2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87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5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36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58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3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0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8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5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0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3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4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374604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256364" y="1600200"/>
            <a:ext cx="53260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44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2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3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5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99307F-CDB0-4C46-9891-FEB2F6D9D1D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Q&amp;R%20WhatsApp%20-%20Utiliser%20les%20Discussions%20de%20Groupe.pdf" TargetMode="External"/><Relationship Id="rId2" Type="http://schemas.openxmlformats.org/officeDocument/2006/relationships/hyperlink" Target="https://faq.whatsapp.com/fr/iphone/23782517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tvcdn.de/docs/fr/v12/TeamViewer12-Manual-Remote-Control-fr.pdf" TargetMode="External"/><Relationship Id="rId2" Type="http://schemas.openxmlformats.org/officeDocument/2006/relationships/hyperlink" Target="https://www.teamviewer.com/fr/download/windows/" TargetMode="Externa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Atelier de Formation des Formateurs: </a:t>
            </a:r>
            <a:br>
              <a:rPr lang="fr-FR" sz="4000" dirty="0"/>
            </a:br>
            <a:r>
              <a:rPr lang="fr-FR" sz="4000" dirty="0">
                <a:solidFill>
                  <a:srgbClr val="FF0000"/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Guide de dépannage CAPI</a:t>
            </a:r>
            <a:endParaRPr lang="fr-FR" sz="40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Harmonisation des Enquêtes auprès des Ménages dans les Etats Membres de l’UEMOA</a:t>
            </a:r>
            <a:endParaRPr lang="fr-FR" noProof="0" dirty="0"/>
          </a:p>
          <a:p>
            <a:r>
              <a:rPr lang="fr-FR" noProof="0" dirty="0"/>
              <a:t>Ouagadougou, 8 au 12 janvier 2018</a:t>
            </a:r>
          </a:p>
        </p:txBody>
      </p:sp>
    </p:spTree>
    <p:extLst>
      <p:ext uri="{BB962C8B-B14F-4D97-AF65-F5344CB8AC3E}">
        <p14:creationId xmlns:p14="http://schemas.microsoft.com/office/powerpoint/2010/main" val="153621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Problèmes GPS – saisie impossible ou Capture lente des coordonnées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Survey Solutions</a:t>
            </a:r>
          </a:p>
          <a:p>
            <a:r>
              <a:rPr lang="fr-FR" b="1" dirty="0"/>
              <a:t>Cause:</a:t>
            </a:r>
            <a:r>
              <a:rPr lang="fr-FR" dirty="0"/>
              <a:t> Paramètres de l’appli Interviewer</a:t>
            </a:r>
          </a:p>
          <a:p>
            <a:pPr lvl="1"/>
            <a:r>
              <a:rPr lang="fr-FR" b="1" dirty="0"/>
              <a:t>Délai d’attente trop courte (30S défaut). Saisie </a:t>
            </a:r>
            <a:r>
              <a:rPr lang="fr-FR" dirty="0"/>
              <a:t>de coordonnées se termine avant de fixer des satellites.</a:t>
            </a:r>
          </a:p>
          <a:p>
            <a:pPr lvl="1"/>
            <a:r>
              <a:rPr lang="fr-FR" b="1" dirty="0"/>
              <a:t>Précision minime trop fine (50m défaut)</a:t>
            </a:r>
            <a:r>
              <a:rPr lang="fr-FR" dirty="0"/>
              <a:t>. Rejette des coordonnées plus imprécise que le seuil dicté.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51" y="1600200"/>
            <a:ext cx="4208826" cy="5611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14951" y="1969477"/>
            <a:ext cx="2689534" cy="791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de synchronisation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Connexion</a:t>
            </a:r>
          </a:p>
          <a:p>
            <a:r>
              <a:rPr lang="fr-FR" b="1" dirty="0"/>
              <a:t>Cause:</a:t>
            </a:r>
            <a:r>
              <a:rPr lang="fr-FR" dirty="0"/>
              <a:t> Crédits épuisés</a:t>
            </a:r>
          </a:p>
          <a:p>
            <a:pPr lvl="1"/>
            <a:r>
              <a:rPr lang="fr-FR" dirty="0"/>
              <a:t>Capte un signal</a:t>
            </a:r>
          </a:p>
          <a:p>
            <a:pPr lvl="1"/>
            <a:r>
              <a:rPr lang="fr-FR" dirty="0"/>
              <a:t>Mais aucune connexion Internet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Image result for credit epuisé ora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26" y="1662112"/>
            <a:ext cx="35718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de synchronisation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Connexion</a:t>
            </a:r>
          </a:p>
          <a:p>
            <a:r>
              <a:rPr lang="fr-FR" b="1" dirty="0"/>
              <a:t>Cause:</a:t>
            </a:r>
            <a:r>
              <a:rPr lang="fr-FR" dirty="0"/>
              <a:t> Débit de connexion trop faible</a:t>
            </a:r>
          </a:p>
          <a:p>
            <a:pPr lvl="1"/>
            <a:r>
              <a:rPr lang="fr-FR" b="1" dirty="0"/>
              <a:t>Chronométrer la connexion</a:t>
            </a:r>
          </a:p>
          <a:p>
            <a:pPr marL="457200" lvl="1" indent="0">
              <a:buNone/>
            </a:pPr>
            <a:r>
              <a:rPr lang="fr-FR" dirty="0"/>
              <a:t>Diagnostiques </a:t>
            </a:r>
            <a:r>
              <a:rPr lang="en-US" dirty="0"/>
              <a:t>&gt; </a:t>
            </a:r>
            <a:r>
              <a:rPr lang="en-US" dirty="0" err="1"/>
              <a:t>Mesurer</a:t>
            </a:r>
            <a:r>
              <a:rPr lang="en-US" dirty="0"/>
              <a:t> de </a:t>
            </a:r>
            <a:r>
              <a:rPr lang="en-US" dirty="0" err="1"/>
              <a:t>vitesse</a:t>
            </a:r>
            <a:r>
              <a:rPr lang="en-US" dirty="0"/>
              <a:t> de l</a:t>
            </a:r>
            <a:r>
              <a:rPr lang="fr-FR" dirty="0"/>
              <a:t>a connexion au serveur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Solutions potentielles:</a:t>
            </a:r>
          </a:p>
          <a:p>
            <a:pPr lvl="2"/>
            <a:r>
              <a:rPr lang="fr-FR" dirty="0"/>
              <a:t>Chercher un autre lieu de synchronisation</a:t>
            </a:r>
          </a:p>
          <a:p>
            <a:pPr lvl="2"/>
            <a:r>
              <a:rPr lang="fr-FR" b="1" dirty="0"/>
              <a:t>Allouer plus de temps d’attente de réponse du serveur dans Paramétrage de l’appli Interviewer</a:t>
            </a:r>
          </a:p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1588234"/>
            <a:ext cx="3886200" cy="22574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94" y="4176432"/>
            <a:ext cx="4437750" cy="2391368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4380931" y="2524836"/>
            <a:ext cx="2361063" cy="19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836179" y="5500048"/>
            <a:ext cx="2755690" cy="9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9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Problèmes de synchronisation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Appareil</a:t>
            </a:r>
          </a:p>
          <a:p>
            <a:r>
              <a:rPr lang="fr-FR" b="1" dirty="0"/>
              <a:t>Cause:</a:t>
            </a:r>
            <a:r>
              <a:rPr lang="fr-FR" dirty="0"/>
              <a:t> </a:t>
            </a:r>
            <a:r>
              <a:rPr lang="fr-FR" dirty="0" err="1"/>
              <a:t>WiFi</a:t>
            </a:r>
            <a:r>
              <a:rPr lang="fr-FR" dirty="0"/>
              <a:t> désactivé</a:t>
            </a:r>
          </a:p>
          <a:p>
            <a:pPr lvl="1"/>
            <a:r>
              <a:rPr lang="fr-FR" dirty="0"/>
              <a:t>Connection </a:t>
            </a:r>
            <a:r>
              <a:rPr lang="fr-FR" dirty="0" err="1"/>
              <a:t>WiFi</a:t>
            </a:r>
            <a:r>
              <a:rPr lang="fr-FR" dirty="0"/>
              <a:t> n’est pas active</a:t>
            </a:r>
          </a:p>
          <a:p>
            <a:pPr lvl="1"/>
            <a:r>
              <a:rPr lang="fr-FR" dirty="0"/>
              <a:t>Mode avion est actif    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70" y="1600200"/>
            <a:ext cx="3943350" cy="5257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77479" y="1872762"/>
            <a:ext cx="430823" cy="56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81" y="2994327"/>
            <a:ext cx="1019048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de synchronisation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Appareil</a:t>
            </a:r>
          </a:p>
          <a:p>
            <a:r>
              <a:rPr lang="fr-FR" b="1" dirty="0"/>
              <a:t>Cause:</a:t>
            </a:r>
            <a:r>
              <a:rPr lang="fr-FR" dirty="0"/>
              <a:t> Mauvais mot de passe pour le réseau</a:t>
            </a:r>
          </a:p>
          <a:p>
            <a:pPr lvl="1"/>
            <a:r>
              <a:rPr lang="fr-FR" dirty="0"/>
              <a:t>Connecté au réseau</a:t>
            </a:r>
          </a:p>
          <a:p>
            <a:pPr lvl="1"/>
            <a:r>
              <a:rPr lang="fr-FR" dirty="0"/>
              <a:t>Mais statut de connexion: « Enregistré », « Sauvegardé », « </a:t>
            </a:r>
            <a:r>
              <a:rPr lang="fr-FR" i="1" dirty="0"/>
              <a:t>Erreur d’authentification</a:t>
            </a:r>
            <a:r>
              <a:rPr lang="fr-FR" dirty="0"/>
              <a:t> »,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05" y="1600200"/>
            <a:ext cx="4007643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7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à ouvrir Interviewer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Agent</a:t>
            </a:r>
          </a:p>
          <a:p>
            <a:r>
              <a:rPr lang="fr-FR" b="1" dirty="0"/>
              <a:t>Cause: </a:t>
            </a:r>
            <a:r>
              <a:rPr lang="fr-FR" dirty="0"/>
              <a:t>Authentification dans l’appli Interviewer</a:t>
            </a:r>
          </a:p>
          <a:p>
            <a:pPr lvl="1"/>
            <a:r>
              <a:rPr lang="fr-FR" dirty="0"/>
              <a:t>Oubli du mot de passe</a:t>
            </a:r>
          </a:p>
          <a:p>
            <a:pPr lvl="1"/>
            <a:r>
              <a:rPr lang="fr-FR" dirty="0"/>
              <a:t>Faute de saisie (</a:t>
            </a:r>
            <a:r>
              <a:rPr lang="fr-FR" dirty="0" err="1"/>
              <a:t>e.g</a:t>
            </a:r>
            <a:r>
              <a:rPr lang="fr-FR" dirty="0"/>
              <a:t>., non-respect du cas)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42" y="1600200"/>
            <a:ext cx="3627357" cy="48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2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667" b="1" dirty="0"/>
              <a:t>TYPES DE PROBLÈMES/CAUSES ET SOLUTIONS POUR DÉPANNAGE </a:t>
            </a:r>
            <a:br>
              <a:rPr lang="fr-FR" sz="2667" b="1" dirty="0"/>
            </a:br>
            <a:r>
              <a:rPr lang="fr-FR" sz="2667" b="1" dirty="0"/>
              <a:t>Autres problèmes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9196680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Autres?</a:t>
            </a:r>
          </a:p>
          <a:p>
            <a:r>
              <a:rPr lang="fr-FR" dirty="0"/>
              <a:t>Sources: </a:t>
            </a:r>
          </a:p>
          <a:p>
            <a:r>
              <a:rPr lang="fr-FR" dirty="0"/>
              <a:t>Causes:</a:t>
            </a:r>
          </a:p>
          <a:p>
            <a:r>
              <a:rPr lang="fr-FR" dirty="0"/>
              <a:t>Solutions de résolution? 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71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667" b="1" dirty="0"/>
              <a:t>TYPES DE PROBLÈMES/CAUSES ET SOLUTIONS POUR DÉPANNAGE </a:t>
            </a:r>
            <a:br>
              <a:rPr lang="fr-FR" sz="2667" b="1" dirty="0"/>
            </a:br>
            <a:r>
              <a:rPr lang="fr-FR" sz="2667" b="1" dirty="0"/>
              <a:t>Autres problèmes: </a:t>
            </a:r>
            <a:r>
              <a:rPr lang="fr-FR" sz="2400" b="1" dirty="0"/>
              <a:t>qui ne peuvent pas être résolus avec le dépannage des problèmes connus </a:t>
            </a:r>
            <a:endParaRPr lang="fr-FR" sz="2667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b="1" dirty="0"/>
              <a:t>Epuiser la recherche d’autres causes </a:t>
            </a:r>
            <a:r>
              <a:rPr lang="fr-FR" dirty="0"/>
              <a:t>(en regardant le guide de dépannage)</a:t>
            </a:r>
          </a:p>
          <a:p>
            <a:pPr lvl="0"/>
            <a:r>
              <a:rPr lang="fr-FR" b="1" dirty="0"/>
              <a:t>Décrire le problème de manière détaillée</a:t>
            </a:r>
          </a:p>
          <a:p>
            <a:pPr lvl="1"/>
            <a:r>
              <a:rPr lang="fr-FR" dirty="0"/>
              <a:t>Ce que l’on attend</a:t>
            </a:r>
          </a:p>
          <a:p>
            <a:pPr lvl="1"/>
            <a:r>
              <a:rPr lang="fr-FR" dirty="0"/>
              <a:t>Ce qui se produit en lieu et place de cela</a:t>
            </a:r>
          </a:p>
          <a:p>
            <a:pPr lvl="1"/>
            <a:r>
              <a:rPr lang="fr-FR" dirty="0"/>
              <a:t>Etapes pour reproduire le problème</a:t>
            </a:r>
          </a:p>
          <a:p>
            <a:pPr lvl="1"/>
            <a:r>
              <a:rPr lang="fr-FR" dirty="0"/>
              <a:t>Nom du masque (titre et version)</a:t>
            </a:r>
          </a:p>
          <a:p>
            <a:pPr lvl="1"/>
            <a:r>
              <a:rPr lang="fr-FR" dirty="0"/>
              <a:t>Adresse du serveur</a:t>
            </a:r>
          </a:p>
          <a:p>
            <a:pPr lvl="1"/>
            <a:r>
              <a:rPr lang="fr-FR" dirty="0"/>
              <a:t>Modèle de tablette employé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b="1" dirty="0"/>
              <a:t>Prendre le problème en image et/ou vidéo</a:t>
            </a:r>
            <a:r>
              <a:rPr lang="fr-FR" dirty="0"/>
              <a:t>. C’est souvent plus parlant que les descriptions textes</a:t>
            </a:r>
          </a:p>
          <a:p>
            <a:pPr lvl="0"/>
            <a:r>
              <a:rPr lang="fr-FR" b="1" dirty="0"/>
              <a:t>A qui s’adresser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Pour le moment: </a:t>
            </a:r>
            <a:r>
              <a:rPr lang="fr-FR" i="1" u="sng" dirty="0" err="1">
                <a:solidFill>
                  <a:schemeClr val="accent3"/>
                </a:solidFill>
              </a:rPr>
              <a:t>support@mysurvey.solutions</a:t>
            </a:r>
            <a:endParaRPr lang="fr-FR" i="1" u="sng" dirty="0">
              <a:solidFill>
                <a:schemeClr val="accent3"/>
              </a:solidFill>
            </a:endParaRPr>
          </a:p>
          <a:p>
            <a:pPr lvl="1"/>
            <a:r>
              <a:rPr lang="fr-FR" dirty="0"/>
              <a:t>Mais nous explorons d’autres moyens pour vous donner un appui technique dédié par courriel (</a:t>
            </a:r>
            <a:r>
              <a:rPr lang="fr-FR" dirty="0" err="1"/>
              <a:t>e.g</a:t>
            </a:r>
            <a:r>
              <a:rPr lang="fr-FR" dirty="0"/>
              <a:t>., une adresse propre à ce projet)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00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1802861"/>
            <a:ext cx="10972800" cy="1757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AUTRES ASTUCES POUR FACILITER LA GESTION DU DÉPANNAGE</a:t>
            </a:r>
          </a:p>
        </p:txBody>
      </p:sp>
    </p:spTree>
    <p:extLst>
      <p:ext uri="{BB962C8B-B14F-4D97-AF65-F5344CB8AC3E}">
        <p14:creationId xmlns:p14="http://schemas.microsoft.com/office/powerpoint/2010/main" val="343423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667" b="1" dirty="0"/>
              <a:t>AUTRES ASTUCES POUR FACILITER LA GESTION DU DÉPANNAGE</a:t>
            </a:r>
            <a:br>
              <a:rPr lang="fr-FR" sz="2667" b="1" dirty="0"/>
            </a:br>
            <a:r>
              <a:rPr lang="fr-FR" sz="2667" b="1" dirty="0"/>
              <a:t>Créer un groupe WhatsApp/</a:t>
            </a:r>
            <a:r>
              <a:rPr lang="fr-FR" sz="2667" b="1" dirty="0" err="1"/>
              <a:t>Slack</a:t>
            </a:r>
            <a:r>
              <a:rPr lang="fr-FR" sz="2667" b="1" dirty="0"/>
              <a:t>/</a:t>
            </a:r>
            <a:r>
              <a:rPr lang="fr-FR" sz="2667" b="1" dirty="0" err="1"/>
              <a:t>Viber</a:t>
            </a:r>
            <a:r>
              <a:rPr lang="fr-FR" sz="2667" b="1" dirty="0"/>
              <a:t>/</a:t>
            </a:r>
            <a:r>
              <a:rPr lang="fr-FR" sz="2667" b="1" dirty="0" err="1"/>
              <a:t>etc</a:t>
            </a:r>
            <a:r>
              <a:rPr lang="fr-FR" sz="2667" b="1" dirty="0"/>
              <a:t> (1/2)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90" indent="-380990">
              <a:buFont typeface="Courier New" panose="02070309020205020404" pitchFamily="49" charset="0"/>
              <a:buChar char="o"/>
            </a:pPr>
            <a:r>
              <a:rPr lang="fr-FR" sz="1867" dirty="0"/>
              <a:t>Libre choix aux INS de créer le groupe avec l’application de leur convenance;</a:t>
            </a:r>
          </a:p>
          <a:p>
            <a:endParaRPr lang="fr-FR" sz="1867" dirty="0"/>
          </a:p>
          <a:p>
            <a:pPr marL="380990" indent="-380990">
              <a:buFont typeface="Courier New" panose="02070309020205020404" pitchFamily="49" charset="0"/>
              <a:buChar char="o"/>
            </a:pPr>
            <a:r>
              <a:rPr lang="fr-FR" sz="1867" dirty="0">
                <a:solidFill>
                  <a:srgbClr val="FF0000"/>
                </a:solidFill>
              </a:rPr>
              <a:t>Créer deux (02) groupes;</a:t>
            </a:r>
          </a:p>
          <a:p>
            <a:pPr marL="380990" indent="-380990">
              <a:buFont typeface="Courier New" panose="02070309020205020404" pitchFamily="49" charset="0"/>
              <a:buChar char="o"/>
            </a:pPr>
            <a:endParaRPr lang="fr-FR" sz="1867" dirty="0">
              <a:solidFill>
                <a:srgbClr val="FF0000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fr-FR" sz="1867" dirty="0">
                <a:solidFill>
                  <a:srgbClr val="FF0000"/>
                </a:solidFill>
              </a:rPr>
              <a:t>Membres Groupe 1: Coordination INS et Chefs d’équipe;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fr-FR" sz="1867" dirty="0">
                <a:solidFill>
                  <a:srgbClr val="FF0000"/>
                </a:solidFill>
              </a:rPr>
              <a:t>Nom groupe1: </a:t>
            </a:r>
            <a:r>
              <a:rPr lang="fr-FR" sz="1867" dirty="0"/>
              <a:t>«EHCVM-UEMOA»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fr-FR" sz="1867" dirty="0">
              <a:solidFill>
                <a:srgbClr val="FF0000"/>
              </a:solidFill>
            </a:endParaRPr>
          </a:p>
          <a:p>
            <a:endParaRPr lang="fr-FR" sz="1867" dirty="0">
              <a:solidFill>
                <a:srgbClr val="FF0000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fr-FR" sz="1867" dirty="0">
                <a:solidFill>
                  <a:srgbClr val="FF0000"/>
                </a:solidFill>
              </a:rPr>
              <a:t>Membres Groupe 2: Coordination INS et , Spécialistes Pauvreté et CAPI;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fr-FR" sz="1867" dirty="0">
                <a:solidFill>
                  <a:srgbClr val="FF0000"/>
                </a:solidFill>
              </a:rPr>
              <a:t>Nom groupe2: </a:t>
            </a:r>
            <a:r>
              <a:rPr lang="fr-FR" sz="1867" dirty="0"/>
              <a:t>«PAYS-EHCVM-UEMOA»</a:t>
            </a:r>
          </a:p>
          <a:p>
            <a:endParaRPr lang="fr-FR" sz="1867" dirty="0">
              <a:solidFill>
                <a:srgbClr val="FF0000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fr-FR" sz="1867" dirty="0">
              <a:solidFill>
                <a:srgbClr val="FF0000"/>
              </a:solidFill>
            </a:endParaRPr>
          </a:p>
          <a:p>
            <a:pPr marL="380990" indent="-380990">
              <a:buFont typeface="Courier New" panose="02070309020205020404" pitchFamily="49" charset="0"/>
              <a:buChar char="o"/>
            </a:pPr>
            <a:endParaRPr lang="fr-FR" sz="1867" dirty="0">
              <a:solidFill>
                <a:srgbClr val="FF0000"/>
              </a:solidFill>
            </a:endParaRPr>
          </a:p>
          <a:p>
            <a:endParaRPr lang="fr-FR" sz="1867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sz="2133" b="1" dirty="0"/>
              <a:t>Guide création d’un groupe </a:t>
            </a:r>
            <a:r>
              <a:rPr lang="fr-FR" sz="2133" b="1" dirty="0" err="1"/>
              <a:t>WatsApp</a:t>
            </a:r>
            <a:r>
              <a:rPr lang="fr-FR" sz="2133" b="1" dirty="0"/>
              <a:t>: </a:t>
            </a:r>
          </a:p>
          <a:p>
            <a:endParaRPr lang="fr-FR" sz="2133" dirty="0"/>
          </a:p>
          <a:p>
            <a:r>
              <a:rPr lang="fr-FR" sz="2133" dirty="0"/>
              <a:t>Lien: </a:t>
            </a:r>
            <a:r>
              <a:rPr lang="fr-FR" sz="2133" dirty="0">
                <a:hlinkClick r:id="rId2"/>
              </a:rPr>
              <a:t>https://faq.whatsapp.com/fr/iphone/23782517</a:t>
            </a:r>
            <a:r>
              <a:rPr lang="fr-FR" sz="2133" dirty="0"/>
              <a:t> </a:t>
            </a:r>
          </a:p>
          <a:p>
            <a:endParaRPr lang="fr-FR" sz="2133" dirty="0"/>
          </a:p>
          <a:p>
            <a:r>
              <a:rPr lang="fr-FR" sz="2133" dirty="0"/>
              <a:t>Fichier: </a:t>
            </a:r>
            <a:r>
              <a:rPr lang="fr-FR" sz="2133" dirty="0">
                <a:hlinkClick r:id="rId3" action="ppaction://hlinkfile"/>
              </a:rPr>
              <a:t>Q&amp;R WhatsApp - Utiliser les Discussions de Groupe.pdf</a:t>
            </a:r>
            <a:endParaRPr lang="fr-FR" sz="2133" dirty="0"/>
          </a:p>
          <a:p>
            <a:endParaRPr lang="fr-FR" sz="2133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12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fr" sz="4800" b="1">
                <a:latin typeface="Times New Roman"/>
                <a:ea typeface="Times New Roman"/>
                <a:cs typeface="Times New Roman"/>
                <a:sym typeface="Times New Roman"/>
              </a:rPr>
              <a:t>Plan de présentation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15600" y="1465635"/>
            <a:ext cx="11360800" cy="529184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fr-FR" sz="1333" b="1" dirty="0">
                <a:solidFill>
                  <a:srgbClr val="FF0000"/>
                </a:solidFill>
              </a:rPr>
              <a:t>INTRODUCTION/DESCRIPTION CONCEPTUELLE</a:t>
            </a:r>
            <a:endParaRPr lang="fr-FR" sz="1333" dirty="0">
              <a:solidFill>
                <a:srgbClr val="FF0000"/>
              </a:solidFill>
            </a:endParaRPr>
          </a:p>
          <a:p>
            <a:r>
              <a:rPr lang="fr-FR" sz="1333" dirty="0"/>
              <a:t> </a:t>
            </a:r>
            <a:r>
              <a:rPr lang="fr-FR" sz="1333" b="1" dirty="0">
                <a:solidFill>
                  <a:srgbClr val="FF0000"/>
                </a:solidFill>
              </a:rPr>
              <a:t>TYPES DE PROBLÈMES/CAUSES ET SOLUTIONS POUR DÉPANNAGE </a:t>
            </a:r>
            <a:endParaRPr lang="fr-FR" sz="1333" dirty="0">
              <a:solidFill>
                <a:srgbClr val="FF0000"/>
              </a:solidFill>
            </a:endParaRPr>
          </a:p>
          <a:p>
            <a:pPr marL="228594" indent="-228594">
              <a:buFont typeface="Wingdings" panose="05000000000000000000" pitchFamily="2" charset="2"/>
              <a:buChar char="§"/>
            </a:pPr>
            <a:r>
              <a:rPr lang="fr-FR" sz="1333" dirty="0"/>
              <a:t>Problèmes GPS</a:t>
            </a:r>
          </a:p>
          <a:p>
            <a:pPr marL="228594" indent="-228594">
              <a:buFont typeface="Wingdings" panose="05000000000000000000" pitchFamily="2" charset="2"/>
              <a:buChar char="§"/>
            </a:pPr>
            <a:r>
              <a:rPr lang="fr-FR" sz="1333" dirty="0"/>
              <a:t>Problèmes de synchronisation</a:t>
            </a:r>
          </a:p>
          <a:p>
            <a:pPr marL="228594" indent="-228594">
              <a:buFont typeface="Wingdings" panose="05000000000000000000" pitchFamily="2" charset="2"/>
              <a:buChar char="§"/>
            </a:pPr>
            <a:r>
              <a:rPr lang="fr-FR" sz="1333" dirty="0"/>
              <a:t>Impossible d'ouvrir Interviewer</a:t>
            </a:r>
          </a:p>
          <a:p>
            <a:pPr marL="228594" indent="-228594">
              <a:buFont typeface="Wingdings" panose="05000000000000000000" pitchFamily="2" charset="2"/>
              <a:buChar char="§"/>
            </a:pPr>
            <a:r>
              <a:rPr lang="fr-FR" sz="1333" dirty="0"/>
              <a:t>Nouvelle version de Interviewer</a:t>
            </a:r>
          </a:p>
          <a:p>
            <a:pPr marL="228594" indent="-228594">
              <a:buFont typeface="Wingdings" panose="05000000000000000000" pitchFamily="2" charset="2"/>
              <a:buChar char="§"/>
            </a:pPr>
            <a:r>
              <a:rPr lang="fr-FR" sz="1333" dirty="0"/>
              <a:t>Autres problèmes</a:t>
            </a:r>
          </a:p>
          <a:p>
            <a:r>
              <a:rPr lang="fr-FR" sz="1333" b="1" dirty="0"/>
              <a:t> </a:t>
            </a:r>
            <a:r>
              <a:rPr lang="fr-FR" sz="1333" b="1" dirty="0">
                <a:solidFill>
                  <a:srgbClr val="FF0000"/>
                </a:solidFill>
              </a:rPr>
              <a:t>AUTRES ASTUCES POUR FACILITER LA GESTION DU DÉPANNAGE</a:t>
            </a:r>
          </a:p>
          <a:p>
            <a:r>
              <a:rPr lang="fr-FR" sz="1333" b="1" dirty="0">
                <a:solidFill>
                  <a:srgbClr val="FF0000"/>
                </a:solidFill>
              </a:rPr>
              <a:t> CONCLUSION/ COMMENT PRÉVENIR LES PROBLÈMES?</a:t>
            </a:r>
          </a:p>
        </p:txBody>
      </p:sp>
    </p:spTree>
    <p:extLst>
      <p:ext uri="{BB962C8B-B14F-4D97-AF65-F5344CB8AC3E}">
        <p14:creationId xmlns:p14="http://schemas.microsoft.com/office/powerpoint/2010/main" val="590263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18701"/>
          </a:xfrm>
        </p:spPr>
        <p:txBody>
          <a:bodyPr/>
          <a:lstStyle/>
          <a:p>
            <a:r>
              <a:rPr lang="fr-FR" sz="2667" b="1" dirty="0"/>
              <a:t>AUTRES ASTUCES POUR FACILITER LA GESTION DU DÉPANNAGE</a:t>
            </a:r>
            <a:br>
              <a:rPr lang="fr-FR" sz="2667" b="1" dirty="0"/>
            </a:br>
            <a:r>
              <a:rPr lang="fr-FR" sz="2667" b="1" dirty="0"/>
              <a:t>Installer TeamViewer (2/2)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5600" y="2127114"/>
            <a:ext cx="11360800" cy="3964719"/>
          </a:xfrm>
        </p:spPr>
        <p:txBody>
          <a:bodyPr/>
          <a:lstStyle/>
          <a:p>
            <a:r>
              <a:rPr lang="fr-FR" dirty="0"/>
              <a:t>Logiciel qui permettra d’établir des connexions de contrôle à distance avec les tablettes des enquêteurs pour apporter de l'assistance en temps réel.</a:t>
            </a:r>
          </a:p>
          <a:p>
            <a:r>
              <a:rPr lang="fr-FR" dirty="0"/>
              <a:t>Lien pour télécharger Team Viewer: </a:t>
            </a:r>
            <a:r>
              <a:rPr lang="fr-FR" dirty="0">
                <a:hlinkClick r:id="rId2"/>
              </a:rPr>
              <a:t>https://www.teamviewer.com/fr/download/windows/</a:t>
            </a:r>
            <a:endParaRPr lang="fr-FR" dirty="0"/>
          </a:p>
          <a:p>
            <a:r>
              <a:rPr lang="fr-FR" dirty="0"/>
              <a:t>Manuel d’utilisation de Team Viewer: </a:t>
            </a:r>
            <a:r>
              <a:rPr lang="fr-FR" dirty="0">
                <a:hlinkClick r:id="rId3"/>
              </a:rPr>
              <a:t>https://dl.tvcdn.de/docs/fr/v12/TeamViewer12-Manual-Remote-Control-fr.pdf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22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1802860"/>
            <a:ext cx="10972800" cy="243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CONCLUSION/COMMENT PRÉVENIR LES PROBLÈMES?</a:t>
            </a:r>
          </a:p>
        </p:txBody>
      </p:sp>
    </p:spTree>
    <p:extLst>
      <p:ext uri="{BB962C8B-B14F-4D97-AF65-F5344CB8AC3E}">
        <p14:creationId xmlns:p14="http://schemas.microsoft.com/office/powerpoint/2010/main" val="3933314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COMMENT PRÉVENIR LES PROBLÈMES? (1/2)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295400" y="3111690"/>
            <a:ext cx="4718304" cy="276417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Problèmes de connexion: 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Problèmes d’appareil :</a:t>
            </a:r>
          </a:p>
          <a:p>
            <a:pPr marL="0" lvl="0" indent="0">
              <a:buNone/>
            </a:pP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Problèmes de Survey Solutions. Utiliser la version la plus récente de Interviewer</a:t>
            </a:r>
            <a:r>
              <a:rPr lang="fr-FR" dirty="0">
                <a:solidFill>
                  <a:srgbClr val="FF0000"/>
                </a:solidFill>
              </a:rPr>
              <a:t>: </a:t>
            </a:r>
          </a:p>
          <a:p>
            <a:pPr lvl="0"/>
            <a:endParaRPr lang="fr-FR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6180670" y="2552132"/>
            <a:ext cx="4718304" cy="3323736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2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COMMENT PRÉVENIR LES PROBLÈMES? (2/2)</a:t>
            </a:r>
            <a:br>
              <a:rPr lang="fr-FR" sz="2400" b="1" dirty="0"/>
            </a:br>
            <a:r>
              <a:rPr lang="fr-FR" sz="2400" dirty="0"/>
              <a:t>Mettre à jour l’appli Interviewer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fr-FR" b="1" i="1" dirty="0"/>
              <a:t>Comment mettre à jour les tablettes</a:t>
            </a:r>
            <a:r>
              <a:rPr lang="fr-FR" dirty="0"/>
              <a:t>. Dans Interviewer, aller vers Diagnostique&gt;Chercher la nouvelle version. (A faire par les chefs d’équipe)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b="1" i="1" dirty="0"/>
              <a:t>Comment vérifier que la mise à jour a été faite</a:t>
            </a:r>
          </a:p>
          <a:p>
            <a:pPr lvl="2"/>
            <a:r>
              <a:rPr lang="fr-FR" dirty="0"/>
              <a:t>Par équipe. Dans </a:t>
            </a:r>
            <a:r>
              <a:rPr lang="fr-FR" dirty="0" err="1"/>
              <a:t>Headquarters</a:t>
            </a:r>
            <a:r>
              <a:rPr lang="fr-FR" dirty="0"/>
              <a:t>, aller vers Rapports &gt; Appareils / Enquêteurs. Regarder la colonne ANCIENNE VERSION. Les chiffres non-zéro représentent des tablettes non à jour.</a:t>
            </a:r>
          </a:p>
          <a:p>
            <a:pPr lvl="2"/>
            <a:r>
              <a:rPr lang="fr-FR" dirty="0"/>
              <a:t>Par agent. Dans </a:t>
            </a:r>
            <a:r>
              <a:rPr lang="fr-FR" dirty="0" err="1"/>
              <a:t>Headquarters</a:t>
            </a:r>
            <a:r>
              <a:rPr lang="fr-FR" dirty="0"/>
              <a:t>, Equipes et rôles &gt; Enquêteurs. Si l’observation de la colonne VERSION DE L’APPLICATION est en rouge, la tablette de cet agent n’est pas à jour.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algn="ctr">
              <a:lnSpc>
                <a:spcPct val="100000"/>
              </a:lnSpc>
            </a:pPr>
            <a:r>
              <a:rPr lang="fr-FR" b="1" u="sng" dirty="0"/>
              <a:t>DIRECTIVES </a:t>
            </a:r>
          </a:p>
          <a:p>
            <a:pPr marL="380990" indent="-380990">
              <a:buFont typeface="Courier New" panose="02070309020205020404" pitchFamily="49" charset="0"/>
              <a:buChar char="o"/>
            </a:pPr>
            <a:r>
              <a:rPr lang="fr-FR" dirty="0"/>
              <a:t>Faire la mise à jour à chaque parution d’une nouvelle version (5 jours après la parution);</a:t>
            </a:r>
          </a:p>
          <a:p>
            <a:pPr marL="380990" indent="-380990">
              <a:buFont typeface="Courier New" panose="02070309020205020404" pitchFamily="49" charset="0"/>
              <a:buChar char="o"/>
            </a:pPr>
            <a:r>
              <a:rPr lang="fr-FR" dirty="0"/>
              <a:t>Une </a:t>
            </a:r>
            <a:r>
              <a:rPr lang="fr-FR" b="1" dirty="0"/>
              <a:t>petite note </a:t>
            </a:r>
            <a:r>
              <a:rPr lang="fr-FR" dirty="0"/>
              <a:t>sera envoyée à chaque INS à chaque nouvelle parution.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823" y="1719618"/>
            <a:ext cx="4010025" cy="4848182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2920621" y="2115403"/>
            <a:ext cx="3452883" cy="409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1712069"/>
            <a:ext cx="10972800" cy="1848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INTRODUCTION/DESCRIPTION CONCEPTUELLE</a:t>
            </a:r>
          </a:p>
        </p:txBody>
      </p:sp>
    </p:spTree>
    <p:extLst>
      <p:ext uri="{BB962C8B-B14F-4D97-AF65-F5344CB8AC3E}">
        <p14:creationId xmlns:p14="http://schemas.microsoft.com/office/powerpoint/2010/main" val="292408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479897"/>
            <a:ext cx="11582400" cy="1897735"/>
          </a:xfrm>
        </p:spPr>
        <p:txBody>
          <a:bodyPr/>
          <a:lstStyle/>
          <a:p>
            <a:pPr algn="ctr"/>
            <a:r>
              <a:rPr lang="fr-FR" sz="2667" b="1" dirty="0"/>
              <a:t>INTRODUCTION/DESCRIPTION CONCEPTUELLE</a:t>
            </a:r>
            <a:br>
              <a:rPr lang="fr-FR" sz="2667" b="1" dirty="0"/>
            </a:br>
            <a:r>
              <a:rPr lang="fr-FR" sz="2667" b="1" dirty="0"/>
              <a:t>(1/3)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465" y="1600200"/>
            <a:ext cx="5512340" cy="496760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Minimiser le besoin de dépannage 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algn="ctr"/>
            <a:r>
              <a:rPr lang="fr-FR" b="1" i="1" dirty="0"/>
              <a:t>Existence d’un répertoire de problèmes fréquents et un guide de dépannage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2"/>
          </p:nvPr>
        </p:nvSpPr>
        <p:spPr>
          <a:xfrm>
            <a:off x="7172529" y="1600200"/>
            <a:ext cx="4837889" cy="4967600"/>
          </a:xfrm>
        </p:spPr>
        <p:txBody>
          <a:bodyPr/>
          <a:lstStyle/>
          <a:p>
            <a:r>
              <a:rPr lang="fr-FR" sz="1867" dirty="0"/>
              <a:t>(i) Prise en compte des caractéristiques techniques fournies/recommandées lors de l’acquisition du matériel; </a:t>
            </a:r>
          </a:p>
          <a:p>
            <a:pPr marL="0" indent="0">
              <a:buNone/>
            </a:pPr>
            <a:endParaRPr lang="fr-FR" sz="1867" dirty="0"/>
          </a:p>
          <a:p>
            <a:r>
              <a:rPr lang="fr-FR" sz="1867" dirty="0"/>
              <a:t>(ii) Respecter les consignes lors des paramétrages des tablettes.</a:t>
            </a:r>
          </a:p>
          <a:p>
            <a:pPr marL="0" indent="0">
              <a:buNone/>
            </a:pPr>
            <a:endParaRPr lang="fr-FR" sz="1867" dirty="0"/>
          </a:p>
          <a:p>
            <a:r>
              <a:rPr lang="fr-FR" sz="1867" dirty="0"/>
              <a:t>(iii) Effectuer les mises à jour des tablettes à chaque parution d’une nouvelle version de SS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5745805" y="2362903"/>
            <a:ext cx="1258111" cy="2217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82012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479897"/>
            <a:ext cx="11582400" cy="1897735"/>
          </a:xfrm>
        </p:spPr>
        <p:txBody>
          <a:bodyPr/>
          <a:lstStyle/>
          <a:p>
            <a:pPr algn="ctr"/>
            <a:r>
              <a:rPr lang="fr-FR" sz="2667" b="1" dirty="0"/>
              <a:t>INTRODUCTION/DESCRIPTION CONCEPTUELLE</a:t>
            </a:r>
            <a:br>
              <a:rPr lang="fr-FR" sz="2667" b="1" dirty="0"/>
            </a:br>
            <a:r>
              <a:rPr lang="fr-FR" sz="2667" b="1" dirty="0"/>
              <a:t>(2/3)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fr-FR" b="1" dirty="0"/>
              <a:t>Trois pièces dans le dispositif peuvent ne pas fonctionner correctement</a:t>
            </a:r>
          </a:p>
          <a:p>
            <a:pPr lvl="1">
              <a:lnSpc>
                <a:spcPct val="100000"/>
              </a:lnSpc>
            </a:pPr>
            <a:endParaRPr lang="fr-FR" b="1" dirty="0"/>
          </a:p>
          <a:p>
            <a:pPr marL="380990" lvl="8" indent="-380990">
              <a:buFont typeface="Courier New" panose="02070309020205020404" pitchFamily="49" charset="0"/>
              <a:buChar char="o"/>
            </a:pPr>
            <a:r>
              <a:rPr lang="fr-FR" dirty="0"/>
              <a:t>Connexion  </a:t>
            </a:r>
          </a:p>
          <a:p>
            <a:pPr lvl="8">
              <a:lnSpc>
                <a:spcPct val="100000"/>
              </a:lnSpc>
            </a:pPr>
            <a:endParaRPr lang="fr-FR" dirty="0"/>
          </a:p>
          <a:p>
            <a:pPr lvl="8">
              <a:lnSpc>
                <a:spcPct val="100000"/>
              </a:lnSpc>
            </a:pPr>
            <a:endParaRPr lang="fr-FR" dirty="0"/>
          </a:p>
          <a:p>
            <a:pPr marL="380990" lvl="8" indent="-380990">
              <a:buFont typeface="Courier New" panose="02070309020205020404" pitchFamily="49" charset="0"/>
              <a:buChar char="o"/>
            </a:pPr>
            <a:r>
              <a:rPr lang="fr-FR" dirty="0"/>
              <a:t>Appareil</a:t>
            </a:r>
          </a:p>
          <a:p>
            <a:pPr lvl="8">
              <a:lnSpc>
                <a:spcPct val="100000"/>
              </a:lnSpc>
            </a:pPr>
            <a:endParaRPr lang="fr-FR" dirty="0"/>
          </a:p>
          <a:p>
            <a:pPr lvl="8">
              <a:lnSpc>
                <a:spcPct val="100000"/>
              </a:lnSpc>
            </a:pPr>
            <a:endParaRPr lang="fr-FR" dirty="0"/>
          </a:p>
          <a:p>
            <a:pPr marL="380990" lvl="8" indent="-380990">
              <a:buFont typeface="Courier New" panose="02070309020205020404" pitchFamily="49" charset="0"/>
              <a:buChar char="o"/>
            </a:pPr>
            <a:r>
              <a:rPr lang="fr-FR" dirty="0"/>
              <a:t>Application Survey Solutions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2"/>
          </p:nvPr>
        </p:nvSpPr>
        <p:spPr>
          <a:xfrm>
            <a:off x="7652425" y="1600200"/>
            <a:ext cx="4357992" cy="49676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5076" y="5359861"/>
            <a:ext cx="811107" cy="93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1" y="3666780"/>
            <a:ext cx="1637723" cy="14224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489" y="1708699"/>
            <a:ext cx="876300" cy="124460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V="1">
            <a:off x="1977687" y="2278734"/>
            <a:ext cx="5718408" cy="73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602903" y="3778635"/>
            <a:ext cx="7096598" cy="35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38985" y="4639531"/>
            <a:ext cx="6196091" cy="118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008" y="1399772"/>
            <a:ext cx="1468472" cy="17649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143" y="1724258"/>
            <a:ext cx="1100471" cy="12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3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667" b="1" dirty="0"/>
              <a:t>INTRODUCTION/DESCRIPTION CONCEPTUELLE</a:t>
            </a:r>
            <a:br>
              <a:rPr lang="fr-FR" sz="2667" b="1" dirty="0"/>
            </a:br>
            <a:r>
              <a:rPr lang="fr-FR" sz="2667" b="1" dirty="0"/>
              <a:t>(3/3)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26000" cy="3476767"/>
          </a:xfrm>
        </p:spPr>
        <p:txBody>
          <a:bodyPr/>
          <a:lstStyle/>
          <a:p>
            <a:pPr lvl="2">
              <a:lnSpc>
                <a:spcPct val="100000"/>
              </a:lnSpc>
            </a:pPr>
            <a:endParaRPr lang="fr-FR" dirty="0"/>
          </a:p>
          <a:p>
            <a:pPr lvl="1" algn="ctr">
              <a:lnSpc>
                <a:spcPct val="100000"/>
              </a:lnSpc>
            </a:pPr>
            <a:r>
              <a:rPr lang="fr-FR" b="1" dirty="0"/>
              <a:t>Dépannage consiste: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fr-FR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Trilogie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5434519" y="1600200"/>
            <a:ext cx="6562928" cy="4967600"/>
          </a:xfrm>
        </p:spPr>
        <p:txBody>
          <a:bodyPr/>
          <a:lstStyle/>
          <a:p>
            <a:pPr marL="380990" lvl="1" indent="-380990">
              <a:buFont typeface="Courier New" panose="02070309020205020404" pitchFamily="49" charset="0"/>
              <a:buChar char="o"/>
            </a:pPr>
            <a:r>
              <a:rPr lang="fr-FR" sz="2667" dirty="0"/>
              <a:t>pour chaque </a:t>
            </a:r>
            <a:r>
              <a:rPr lang="fr-FR" sz="2667" b="1" dirty="0"/>
              <a:t>problème constaté </a:t>
            </a:r>
          </a:p>
          <a:p>
            <a:pPr lvl="1"/>
            <a:endParaRPr lang="fr-FR" sz="2667" dirty="0"/>
          </a:p>
          <a:p>
            <a:pPr marL="380990" lvl="1" indent="-380990">
              <a:buFont typeface="Courier New" panose="02070309020205020404" pitchFamily="49" charset="0"/>
              <a:buChar char="o"/>
            </a:pPr>
            <a:r>
              <a:rPr lang="fr-FR" sz="2667" dirty="0"/>
              <a:t>explorer les </a:t>
            </a:r>
            <a:r>
              <a:rPr lang="fr-FR" sz="2667" b="1" dirty="0"/>
              <a:t>causes probables </a:t>
            </a:r>
            <a:r>
              <a:rPr lang="fr-FR" sz="2667" dirty="0"/>
              <a:t>sur chacune de ces pièces (en commençant avec la connexion et allant vers l’application Survey Solutions) </a:t>
            </a:r>
          </a:p>
          <a:p>
            <a:pPr lvl="1"/>
            <a:endParaRPr lang="fr-FR" sz="2667" dirty="0"/>
          </a:p>
          <a:p>
            <a:pPr marL="380990" lvl="1" indent="-380990">
              <a:buFont typeface="Courier New" panose="02070309020205020404" pitchFamily="49" charset="0"/>
              <a:buChar char="o"/>
            </a:pPr>
            <a:r>
              <a:rPr lang="fr-FR" sz="2667" dirty="0"/>
              <a:t>appliquer les </a:t>
            </a:r>
            <a:r>
              <a:rPr lang="fr-FR" sz="2667" b="1" dirty="0"/>
              <a:t>solutions de résolution </a:t>
            </a:r>
          </a:p>
          <a:p>
            <a:pPr marL="380990" lvl="1" indent="-380990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</p:txBody>
      </p:sp>
      <p:sp>
        <p:nvSpPr>
          <p:cNvPr id="5" name="Flèche vers le bas 4"/>
          <p:cNvSpPr/>
          <p:nvPr/>
        </p:nvSpPr>
        <p:spPr>
          <a:xfrm>
            <a:off x="2197290" y="2827022"/>
            <a:ext cx="2645923" cy="972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59842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1569397"/>
            <a:ext cx="10972800" cy="1991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TYPES DE PROBLÈMES/CAUSES ET SOLUTIONS POUR DÉPANNAGE </a:t>
            </a:r>
          </a:p>
        </p:txBody>
      </p:sp>
    </p:spTree>
    <p:extLst>
      <p:ext uri="{BB962C8B-B14F-4D97-AF65-F5344CB8AC3E}">
        <p14:creationId xmlns:p14="http://schemas.microsoft.com/office/powerpoint/2010/main" val="227337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83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b="1" dirty="0"/>
              <a:t>Problèmes GPS – saisie impossible ou Capture lente des coordonnées</a:t>
            </a:r>
            <a:endParaRPr 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Appareil</a:t>
            </a:r>
          </a:p>
          <a:p>
            <a:r>
              <a:rPr lang="fr-FR" b="1" dirty="0"/>
              <a:t>Cause:</a:t>
            </a:r>
            <a:r>
              <a:rPr lang="fr-FR" dirty="0"/>
              <a:t> GPS désactivé</a:t>
            </a:r>
          </a:p>
          <a:p>
            <a:pPr lvl="1"/>
            <a:r>
              <a:rPr lang="fr-FR" b="1" dirty="0"/>
              <a:t>Position n’est pas active</a:t>
            </a:r>
          </a:p>
          <a:p>
            <a:pPr marL="457200" lvl="1" indent="0">
              <a:buNone/>
            </a:pPr>
            <a:r>
              <a:rPr lang="fr-FR" dirty="0"/>
              <a:t>              OU</a:t>
            </a:r>
          </a:p>
          <a:p>
            <a:pPr lvl="1"/>
            <a:r>
              <a:rPr lang="fr-FR" b="1" dirty="0"/>
              <a:t>Mode avion est actif </a:t>
            </a:r>
            <a:endParaRPr lang="en-US" b="1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70" y="1600200"/>
            <a:ext cx="3943350" cy="5257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825154" y="1872762"/>
            <a:ext cx="430823" cy="56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4080681" y="2435469"/>
            <a:ext cx="2864489" cy="37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81" y="2994327"/>
            <a:ext cx="1019048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2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830"/>
            <a:ext cx="10972800" cy="129500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Problèmes GPS – saisie impossible ou Capture lente des coordonnées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Source:</a:t>
            </a:r>
            <a:r>
              <a:rPr lang="fr-FR" dirty="0"/>
              <a:t> Appareil</a:t>
            </a:r>
          </a:p>
          <a:p>
            <a:r>
              <a:rPr lang="fr-FR" b="1" dirty="0"/>
              <a:t>Cause:</a:t>
            </a:r>
            <a:r>
              <a:rPr lang="fr-FR" dirty="0"/>
              <a:t> Méthode de localisation</a:t>
            </a:r>
          </a:p>
          <a:p>
            <a:pPr lvl="1"/>
            <a:r>
              <a:rPr lang="fr-FR" b="1" dirty="0"/>
              <a:t>Paramètre dans Android qui dicte comment la position est déterminée: GPS, réseau, ou combinaison des deux</a:t>
            </a:r>
          </a:p>
          <a:p>
            <a:pPr marL="457200" lvl="1" indent="0">
              <a:buNone/>
            </a:pPr>
            <a:r>
              <a:rPr lang="fr-FR" b="1" i="1" dirty="0"/>
              <a:t>Paramètre désiré: GPS uniquement</a:t>
            </a:r>
          </a:p>
          <a:p>
            <a:pPr lvl="1"/>
            <a:r>
              <a:rPr lang="fr-FR" dirty="0"/>
              <a:t>Problème avec réseau uniquement: signal peut ne pas exister au lieu de l’entretien</a:t>
            </a:r>
          </a:p>
          <a:p>
            <a:pPr lvl="1"/>
            <a:r>
              <a:rPr lang="fr-FR" dirty="0"/>
              <a:t>Problème avec GPS et réseau ensemble: absence de réseau peut rendre difficile ou impossible la saisie de cordonnées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64" y="1417837"/>
            <a:ext cx="4902200" cy="4614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949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1154</TotalTime>
  <Words>1082</Words>
  <Application>Microsoft Office PowerPoint</Application>
  <PresentationFormat>Widescreen</PresentationFormat>
  <Paragraphs>162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Atelier de Formation des Formateurs:  Guide de dépannage CAPI</vt:lpstr>
      <vt:lpstr>Plan de présentation</vt:lpstr>
      <vt:lpstr>INTRODUCTION/DESCRIPTION CONCEPTUELLE</vt:lpstr>
      <vt:lpstr>INTRODUCTION/DESCRIPTION CONCEPTUELLE (1/3)</vt:lpstr>
      <vt:lpstr>INTRODUCTION/DESCRIPTION CONCEPTUELLE (2/3)</vt:lpstr>
      <vt:lpstr>INTRODUCTION/DESCRIPTION CONCEPTUELLE (3/3)</vt:lpstr>
      <vt:lpstr> TYPES DE PROBLÈMES/CAUSES ET SOLUTIONS POUR DÉPANNAGE </vt:lpstr>
      <vt:lpstr> Problèmes GPS – saisie impossible ou Capture lente des coordonnées</vt:lpstr>
      <vt:lpstr>Problèmes GPS – saisie impossible ou Capture lente des coordonnées</vt:lpstr>
      <vt:lpstr>Problèmes GPS – saisie impossible ou Capture lente des coordonnées</vt:lpstr>
      <vt:lpstr>Problèmes de synchronisation</vt:lpstr>
      <vt:lpstr>Problèmes de synchronisation</vt:lpstr>
      <vt:lpstr>Problèmes de synchronisation</vt:lpstr>
      <vt:lpstr>Problèmes de synchronisation</vt:lpstr>
      <vt:lpstr>Problème à ouvrir Interviewer</vt:lpstr>
      <vt:lpstr>TYPES DE PROBLÈMES/CAUSES ET SOLUTIONS POUR DÉPANNAGE  Autres problèmes</vt:lpstr>
      <vt:lpstr>TYPES DE PROBLÈMES/CAUSES ET SOLUTIONS POUR DÉPANNAGE  Autres problèmes: qui ne peuvent pas être résolus avec le dépannage des problèmes connus </vt:lpstr>
      <vt:lpstr>AUTRES ASTUCES POUR FACILITER LA GESTION DU DÉPANNAGE</vt:lpstr>
      <vt:lpstr>AUTRES ASTUCES POUR FACILITER LA GESTION DU DÉPANNAGE Créer un groupe WhatsApp/Slack/Viber/etc (1/2)</vt:lpstr>
      <vt:lpstr>AUTRES ASTUCES POUR FACILITER LA GESTION DU DÉPANNAGE Installer TeamViewer (2/2)</vt:lpstr>
      <vt:lpstr>CONCLUSION/COMMENT PRÉVENIR LES PROBLÈMES?</vt:lpstr>
      <vt:lpstr>COMMENT PRÉVENIR LES PROBLÈMES? (1/2)</vt:lpstr>
      <vt:lpstr>COMMENT PRÉVENIR LES PROBLÈMES? (2/2) Mettre à jour l’appli Interviewer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Kingdom of Saudi Arabia</dc:title>
  <dc:creator>Diane Steele</dc:creator>
  <cp:lastModifiedBy>Victor Daye</cp:lastModifiedBy>
  <cp:revision>81</cp:revision>
  <cp:lastPrinted>2017-03-19T19:09:17Z</cp:lastPrinted>
  <dcterms:created xsi:type="dcterms:W3CDTF">2017-03-19T18:44:07Z</dcterms:created>
  <dcterms:modified xsi:type="dcterms:W3CDTF">2022-01-30T17:23:13Z</dcterms:modified>
</cp:coreProperties>
</file>