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6" r:id="rId6"/>
    <p:sldId id="262" r:id="rId7"/>
    <p:sldId id="267" r:id="rId8"/>
    <p:sldId id="263" r:id="rId9"/>
    <p:sldId id="268" r:id="rId10"/>
    <p:sldId id="264" r:id="rId11"/>
    <p:sldId id="269" r:id="rId12"/>
    <p:sldId id="265" r:id="rId13"/>
    <p:sldId id="270" r:id="rId14"/>
    <p:sldId id="271" r:id="rId15"/>
    <p:sldId id="272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305"/>
    <a:srgbClr val="6F0F06"/>
    <a:srgbClr val="DC3302"/>
    <a:srgbClr val="FC8006"/>
    <a:srgbClr val="D33106"/>
    <a:srgbClr val="FBC753"/>
    <a:srgbClr val="297C38"/>
    <a:srgbClr val="000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84" y="91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0464E-00E3-45BC-8ACC-0ADF84905850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DAB8-E990-4C4D-9360-6E60EBC35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3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7AF8-DF1E-417C-AE74-9CCF08BCFF19}" type="datetime1">
              <a:rPr lang="pt-BR" smtClean="0"/>
              <a:t>26/08/2025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6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3D19-45EE-45A8-BE04-4F6EA83D2C6E}" type="datetime1">
              <a:rPr lang="pt-BR" smtClean="0"/>
              <a:t>26/08/2025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6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8AAB-4296-4344-8BFD-0842629B1B15}" type="datetime1">
              <a:rPr lang="pt-BR" smtClean="0"/>
              <a:t>26/08/2025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CB3C-56DF-4294-AD27-B9B42373B12E}" type="datetime1">
              <a:rPr lang="pt-BR" smtClean="0"/>
              <a:t>26/08/2025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50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374C-8554-4F0C-BAFC-8CA762AC7F44}" type="datetime1">
              <a:rPr lang="pt-BR" smtClean="0"/>
              <a:t>26/08/2025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CE6-F96A-4D4E-96FF-0A878367AA24}" type="datetime1">
              <a:rPr lang="pt-BR" smtClean="0"/>
              <a:t>26/08/2025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9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9174-F7E9-42F9-9389-F14124376E57}" type="datetime1">
              <a:rPr lang="pt-BR" smtClean="0"/>
              <a:t>26/08/2025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2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FD12-536C-4557-ADD6-85C2C6C881E3}" type="datetime1">
              <a:rPr lang="pt-BR" smtClean="0"/>
              <a:t>26/08/2025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1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7A0C-725F-493E-AE21-9050DD9CB771}" type="datetime1">
              <a:rPr lang="pt-BR" smtClean="0"/>
              <a:t>26/08/2025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24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B58-1FF6-4BFE-BB46-DA84AB27239B}" type="datetime1">
              <a:rPr lang="pt-BR" smtClean="0"/>
              <a:t>26/08/2025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F47-78C7-446A-A74A-674118D50376}" type="datetime1">
              <a:rPr lang="pt-BR" smtClean="0"/>
              <a:t>26/08/2025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26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7D9E-B7B9-4059-A07A-C7639B9465D8}" type="datetime1">
              <a:rPr lang="pt-BR" smtClean="0"/>
              <a:t>26/08/2025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A482-04B6-499A-BD39-C0E677EBF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89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arthur-zozzi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">
            <a:extLst>
              <a:ext uri="{FF2B5EF4-FFF2-40B4-BE49-F238E27FC236}">
                <a16:creationId xmlns:a16="http://schemas.microsoft.com/office/drawing/2014/main" id="{3BCAD712-27DA-4B27-9444-94690B0DCC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09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Arthur D</a:t>
            </a:r>
            <a:r>
              <a:rPr lang="pt-BR" dirty="0">
                <a:solidFill>
                  <a:schemeClr val="bg1"/>
                </a:solidFill>
              </a:rPr>
              <a:t>aniel</a:t>
            </a:r>
          </a:p>
        </p:txBody>
      </p:sp>
      <p:pic>
        <p:nvPicPr>
          <p:cNvPr id="5" name="Tanjiro">
            <a:extLst>
              <a:ext uri="{FF2B5EF4-FFF2-40B4-BE49-F238E27FC236}">
                <a16:creationId xmlns:a16="http://schemas.microsoft.com/office/drawing/2014/main" id="{9D89C44A-65F6-4216-85A5-A260CDA7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sp>
        <p:nvSpPr>
          <p:cNvPr id="8" name="Título">
            <a:extLst>
              <a:ext uri="{FF2B5EF4-FFF2-40B4-BE49-F238E27FC236}">
                <a16:creationId xmlns:a16="http://schemas.microsoft.com/office/drawing/2014/main" id="{F1F8C02A-9717-447D-8062-F3D783410B2A}"/>
              </a:ext>
            </a:extLst>
          </p:cNvPr>
          <p:cNvSpPr txBox="1"/>
          <p:nvPr/>
        </p:nvSpPr>
        <p:spPr>
          <a:xfrm>
            <a:off x="59346" y="395627"/>
            <a:ext cx="9728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ln>
                  <a:solidFill>
                    <a:srgbClr val="DC3302"/>
                  </a:solidFill>
                </a:ln>
                <a:solidFill>
                  <a:schemeClr val="bg1"/>
                </a:solidFill>
                <a:effectLst>
                  <a:glow rad="393700">
                    <a:srgbClr val="DB3305"/>
                  </a:glow>
                </a:effectLst>
                <a:latin typeface="8BIT WONDER" panose="00000400000000000000" pitchFamily="2" charset="0"/>
              </a:rPr>
              <a:t>HASHIRA DO DESGIN</a:t>
            </a:r>
          </a:p>
        </p:txBody>
      </p:sp>
      <p:sp>
        <p:nvSpPr>
          <p:cNvPr id="10" name="subTitulo">
            <a:extLst>
              <a:ext uri="{FF2B5EF4-FFF2-40B4-BE49-F238E27FC236}">
                <a16:creationId xmlns:a16="http://schemas.microsoft.com/office/drawing/2014/main" id="{9F5E9A44-32B7-4E71-8CAD-4618755B4F05}"/>
              </a:ext>
            </a:extLst>
          </p:cNvPr>
          <p:cNvSpPr txBox="1"/>
          <p:nvPr/>
        </p:nvSpPr>
        <p:spPr>
          <a:xfrm>
            <a:off x="1463241" y="1622251"/>
            <a:ext cx="66432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8BIT WONDER" panose="00000400000000000000" pitchFamily="2" charset="0"/>
              </a:rPr>
              <a:t>Elevando UI UX ao </a:t>
            </a:r>
            <a:r>
              <a:rPr lang="pt-B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8BIT WONDER" panose="00000400000000000000" pitchFamily="2" charset="0"/>
              </a:rPr>
              <a:t>NIvel</a:t>
            </a:r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8BIT WONDER" panose="00000400000000000000" pitchFamily="2" charset="0"/>
              </a:rPr>
              <a:t> </a:t>
            </a:r>
            <a:r>
              <a:rPr lang="pt-BR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8BIT WONDER" panose="00000400000000000000" pitchFamily="2" charset="0"/>
              </a:rPr>
              <a:t>SupremO</a:t>
            </a:r>
            <a:endParaRPr lang="pt-BR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8BIT WONDER" panose="000004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212D97-8582-4C35-AA3E-02BCEE2187B9}"/>
              </a:ext>
            </a:extLst>
          </p:cNvPr>
          <p:cNvSpPr txBox="1"/>
          <p:nvPr/>
        </p:nvSpPr>
        <p:spPr>
          <a:xfrm>
            <a:off x="2246054" y="1124998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8BIT WONDER" panose="00000400000000000000" pitchFamily="2" charset="0"/>
              </a:rPr>
              <a:t>Arthur Daniel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C0E76F9-9D12-4663-BBC7-5923D59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0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467DC0-CB75-4A1C-8908-886FF8179B5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69338D-DE8C-4B45-9D6C-DEBA234A44E9}"/>
              </a:ext>
            </a:extLst>
          </p:cNvPr>
          <p:cNvSpPr txBox="1"/>
          <p:nvPr/>
        </p:nvSpPr>
        <p:spPr>
          <a:xfrm>
            <a:off x="176225" y="6523910"/>
            <a:ext cx="988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Integrando UI/UX na Programação</a:t>
            </a:r>
            <a:r>
              <a:rPr lang="pt-BR" sz="4800" dirty="0"/>
              <a:t>⚡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88822-5353-4DA1-98B3-9C451ED26CA2}"/>
              </a:ext>
            </a:extLst>
          </p:cNvPr>
          <p:cNvSpPr txBox="1"/>
          <p:nvPr/>
        </p:nvSpPr>
        <p:spPr>
          <a:xfrm>
            <a:off x="2809988" y="2907536"/>
            <a:ext cx="370646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943B8F-FF90-47D1-8785-1F73AE09456D}"/>
              </a:ext>
            </a:extLst>
          </p:cNvPr>
          <p:cNvSpPr/>
          <p:nvPr/>
        </p:nvSpPr>
        <p:spPr>
          <a:xfrm>
            <a:off x="767284" y="7666892"/>
            <a:ext cx="8066632" cy="246184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D0E56E6-0DA8-4492-9498-EE75CDD1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D04BD9-4D4F-47DF-BBE0-49C0873D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72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48CD1E-46E5-4E45-8C1F-9A371E904382}"/>
              </a:ext>
            </a:extLst>
          </p:cNvPr>
          <p:cNvSpPr/>
          <p:nvPr/>
        </p:nvSpPr>
        <p:spPr>
          <a:xfrm flipV="1">
            <a:off x="523223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89A0FB-27E0-4976-98A5-446883534E3A}"/>
              </a:ext>
            </a:extLst>
          </p:cNvPr>
          <p:cNvSpPr txBox="1"/>
          <p:nvPr/>
        </p:nvSpPr>
        <p:spPr>
          <a:xfrm>
            <a:off x="586095" y="681003"/>
            <a:ext cx="9188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DESIGN SYSTEMS: A LÂMINA SUPREMA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03A9BE-E7E5-45BA-82E6-2F2069EA8445}"/>
              </a:ext>
            </a:extLst>
          </p:cNvPr>
          <p:cNvSpPr txBox="1"/>
          <p:nvPr/>
        </p:nvSpPr>
        <p:spPr>
          <a:xfrm>
            <a:off x="0" y="2641600"/>
            <a:ext cx="9601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Um Design System é o equivalente a uma </a:t>
            </a:r>
            <a:r>
              <a:rPr lang="pt-BR" sz="3200" dirty="0" err="1">
                <a:latin typeface="+mj-lt"/>
              </a:rPr>
              <a:t>Nichirin</a:t>
            </a:r>
            <a:r>
              <a:rPr lang="pt-BR" sz="3200" dirty="0">
                <a:latin typeface="+mj-lt"/>
              </a:rPr>
              <a:t> lendária: </a:t>
            </a:r>
            <a:r>
              <a:rPr lang="pt-BR" sz="3200" b="1" dirty="0">
                <a:latin typeface="+mj-lt"/>
              </a:rPr>
              <a:t>poderoso</a:t>
            </a:r>
            <a:r>
              <a:rPr lang="pt-BR" sz="3200" dirty="0">
                <a:latin typeface="+mj-lt"/>
              </a:rPr>
              <a:t>, </a:t>
            </a:r>
            <a:r>
              <a:rPr lang="pt-BR" sz="3200" b="1" dirty="0">
                <a:latin typeface="+mj-lt"/>
              </a:rPr>
              <a:t>consistente</a:t>
            </a:r>
            <a:r>
              <a:rPr lang="pt-BR" sz="3200" dirty="0">
                <a:latin typeface="+mj-lt"/>
              </a:rPr>
              <a:t> e </a:t>
            </a:r>
            <a:r>
              <a:rPr lang="pt-BR" sz="3200" b="1" dirty="0">
                <a:latin typeface="+mj-lt"/>
              </a:rPr>
              <a:t>confiável</a:t>
            </a:r>
            <a:r>
              <a:rPr lang="pt-BR" sz="3200" dirty="0">
                <a:latin typeface="+mj-lt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98D78-9576-4CEB-82A4-1FE0C5400CA6}"/>
              </a:ext>
            </a:extLst>
          </p:cNvPr>
          <p:cNvSpPr txBox="1"/>
          <p:nvPr/>
        </p:nvSpPr>
        <p:spPr>
          <a:xfrm>
            <a:off x="617589" y="5181601"/>
            <a:ext cx="8983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Biblioteca de componentes reutilizáveis (botões, inputs, modais);</a:t>
            </a:r>
          </a:p>
          <a:p>
            <a:r>
              <a:rPr lang="pt-BR" sz="2400" dirty="0"/>
              <a:t>Guia de estilo tipográfico e cromático para manter identidade visual;</a:t>
            </a:r>
          </a:p>
          <a:p>
            <a:r>
              <a:rPr lang="pt-BR" sz="2400" dirty="0"/>
              <a:t>Documentação viva, que une designers e </a:t>
            </a:r>
            <a:r>
              <a:rPr lang="pt-BR" sz="2400" dirty="0" err="1"/>
              <a:t>dev’s</a:t>
            </a:r>
            <a:r>
              <a:rPr lang="pt-BR" sz="2400" dirty="0"/>
              <a:t> em uma só linguagem;</a:t>
            </a:r>
          </a:p>
          <a:p>
            <a:r>
              <a:rPr lang="pt-BR" sz="2400" dirty="0"/>
              <a:t>Exemplos famosos: Material Design (Google) </a:t>
            </a:r>
            <a:r>
              <a:rPr lang="pt-BR" sz="2400" dirty="0" err="1"/>
              <a:t>Carbon</a:t>
            </a:r>
            <a:r>
              <a:rPr lang="pt-BR" sz="2400" dirty="0"/>
              <a:t> Design (IBM) </a:t>
            </a:r>
            <a:r>
              <a:rPr lang="pt-BR" sz="2400" dirty="0" err="1"/>
              <a:t>Lightning</a:t>
            </a:r>
            <a:r>
              <a:rPr lang="pt-BR" sz="2400" dirty="0"/>
              <a:t> Design (</a:t>
            </a:r>
            <a:r>
              <a:rPr lang="pt-BR" sz="2400" dirty="0" err="1"/>
              <a:t>Salesforce</a:t>
            </a:r>
            <a:r>
              <a:rPr lang="pt-BR" sz="2400" dirty="0"/>
              <a:t>)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957DD16-916E-4ADE-A1AA-2D693721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5FA3E6E-72BB-4D3D-AC25-E8FA2BE9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11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5BD223-D14D-4955-BBD5-22C286171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60" b="40142"/>
          <a:stretch/>
        </p:blipFill>
        <p:spPr>
          <a:xfrm>
            <a:off x="1955853" y="681003"/>
            <a:ext cx="5689493" cy="19179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38789C-9A40-4C38-AAE2-E134CD8325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4" y="10508658"/>
            <a:ext cx="1356531" cy="13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467DC0-CB75-4A1C-8908-886FF8179B5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69338D-DE8C-4B45-9D6C-DEBA234A44E9}"/>
              </a:ext>
            </a:extLst>
          </p:cNvPr>
          <p:cNvSpPr txBox="1"/>
          <p:nvPr/>
        </p:nvSpPr>
        <p:spPr>
          <a:xfrm>
            <a:off x="287733" y="6400800"/>
            <a:ext cx="9592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Tornando-se um </a:t>
            </a:r>
            <a:r>
              <a:rPr lang="pt-BR" sz="4800" dirty="0" err="1">
                <a:solidFill>
                  <a:schemeClr val="bg1"/>
                </a:solidFill>
                <a:latin typeface="Impact" panose="020B0806030902050204" pitchFamily="34" charset="0"/>
              </a:rPr>
              <a:t>Hashira</a:t>
            </a:r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 do Design</a:t>
            </a:r>
            <a:r>
              <a:rPr lang="pt-BR" sz="4800" dirty="0"/>
              <a:t>⛓️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88822-5353-4DA1-98B3-9C451ED26CA2}"/>
              </a:ext>
            </a:extLst>
          </p:cNvPr>
          <p:cNvSpPr txBox="1"/>
          <p:nvPr/>
        </p:nvSpPr>
        <p:spPr>
          <a:xfrm>
            <a:off x="2801973" y="2907536"/>
            <a:ext cx="372249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943B8F-FF90-47D1-8785-1F73AE09456D}"/>
              </a:ext>
            </a:extLst>
          </p:cNvPr>
          <p:cNvSpPr/>
          <p:nvPr/>
        </p:nvSpPr>
        <p:spPr>
          <a:xfrm>
            <a:off x="767284" y="7666892"/>
            <a:ext cx="8066632" cy="246184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6807C8-3651-4836-B4D6-EB8D601A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9ACBC7-F7AE-41C9-8BB6-847A48B6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95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48CD1E-46E5-4E45-8C1F-9A371E904382}"/>
              </a:ext>
            </a:extLst>
          </p:cNvPr>
          <p:cNvSpPr/>
          <p:nvPr/>
        </p:nvSpPr>
        <p:spPr>
          <a:xfrm flipV="1">
            <a:off x="523223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89A0FB-27E0-4976-98A5-446883534E3A}"/>
              </a:ext>
            </a:extLst>
          </p:cNvPr>
          <p:cNvSpPr txBox="1"/>
          <p:nvPr/>
        </p:nvSpPr>
        <p:spPr>
          <a:xfrm>
            <a:off x="586095" y="681003"/>
            <a:ext cx="9015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ACESSIBILIDADE: DERROTANDO OS </a:t>
            </a:r>
          </a:p>
          <a:p>
            <a:pPr algn="ctr"/>
            <a:r>
              <a:rPr lang="pt-BR" sz="4000" dirty="0">
                <a:latin typeface="Impact" panose="020B0806030902050204" pitchFamily="34" charset="0"/>
              </a:rPr>
              <a:t>DEMÔNIOS DA EXCLUSÃO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03A9BE-E7E5-45BA-82E6-2F2069EA8445}"/>
              </a:ext>
            </a:extLst>
          </p:cNvPr>
          <p:cNvSpPr txBox="1"/>
          <p:nvPr/>
        </p:nvSpPr>
        <p:spPr>
          <a:xfrm>
            <a:off x="0" y="2532305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Um Slayer não luta só por si, mas por todos.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98D78-9576-4CEB-82A4-1FE0C5400CA6}"/>
              </a:ext>
            </a:extLst>
          </p:cNvPr>
          <p:cNvSpPr txBox="1"/>
          <p:nvPr/>
        </p:nvSpPr>
        <p:spPr>
          <a:xfrm rot="10800000" flipV="1">
            <a:off x="617589" y="4719936"/>
            <a:ext cx="89836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 design, isso significa criar interfaces acessíveis para qualquer pessoa;</a:t>
            </a:r>
          </a:p>
          <a:p>
            <a:r>
              <a:rPr lang="pt-BR" sz="2400" b="1" dirty="0" err="1"/>
              <a:t>Contrast</a:t>
            </a:r>
            <a:r>
              <a:rPr lang="pt-BR" sz="2400" b="1" dirty="0"/>
              <a:t> </a:t>
            </a:r>
            <a:r>
              <a:rPr lang="pt-BR" sz="2400" b="1" dirty="0" err="1"/>
              <a:t>Ratio</a:t>
            </a:r>
            <a:r>
              <a:rPr lang="pt-BR" sz="2400" dirty="0"/>
              <a:t>: Garantir boa leitura de textos.</a:t>
            </a:r>
          </a:p>
          <a:p>
            <a:r>
              <a:rPr lang="pt-BR" sz="2400" b="1" dirty="0"/>
              <a:t>ARIA e Semântica</a:t>
            </a:r>
            <a:r>
              <a:rPr lang="pt-BR" sz="2400" dirty="0"/>
              <a:t>: Tornar o sistema compreensível para leitores de tela;</a:t>
            </a:r>
          </a:p>
          <a:p>
            <a:r>
              <a:rPr lang="pt-BR" sz="2400" b="1" dirty="0"/>
              <a:t>Navegação por Teclado</a:t>
            </a:r>
            <a:r>
              <a:rPr lang="pt-BR" sz="2400" dirty="0"/>
              <a:t>: Essencial para usuários com mobilidade reduzida;</a:t>
            </a:r>
          </a:p>
          <a:p>
            <a:r>
              <a:rPr lang="pt-BR" sz="2400" b="1" dirty="0"/>
              <a:t>Design Inclusivo</a:t>
            </a:r>
            <a:r>
              <a:rPr lang="pt-BR" sz="2400" dirty="0"/>
              <a:t>: Evitar símbolos, cores ou metáforas que excluam grupos.</a:t>
            </a:r>
          </a:p>
          <a:p>
            <a:endParaRPr lang="pt-BR" sz="2400" dirty="0"/>
          </a:p>
          <a:p>
            <a:r>
              <a:rPr lang="pt-BR" sz="2400" dirty="0"/>
              <a:t>🔑 Insight: Acessibilidade não é luxo, é obrigação — e aumenta a base de usuários satisfeitos.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34B4F4C-FFA7-44D4-BF36-D3CA54BA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70CD4-5AF6-48B0-B1B2-D0DC3584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13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D006BD4-86E1-4A7E-8E21-2EA735FF9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60" b="40142"/>
          <a:stretch/>
        </p:blipFill>
        <p:spPr>
          <a:xfrm>
            <a:off x="1955853" y="681003"/>
            <a:ext cx="5689493" cy="19179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5EA4B37-0F0E-45FF-B1F4-48F2AA4DCA6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4" y="10508658"/>
            <a:ext cx="1356531" cy="13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7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467DC0-CB75-4A1C-8908-886FF8179B5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69338D-DE8C-4B45-9D6C-DEBA234A44E9}"/>
              </a:ext>
            </a:extLst>
          </p:cNvPr>
          <p:cNvSpPr txBox="1"/>
          <p:nvPr/>
        </p:nvSpPr>
        <p:spPr>
          <a:xfrm>
            <a:off x="1341159" y="5103724"/>
            <a:ext cx="6918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AGRADECIMENTOS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FINAIS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943B8F-FF90-47D1-8785-1F73AE09456D}"/>
              </a:ext>
            </a:extLst>
          </p:cNvPr>
          <p:cNvSpPr/>
          <p:nvPr/>
        </p:nvSpPr>
        <p:spPr>
          <a:xfrm>
            <a:off x="767284" y="7666892"/>
            <a:ext cx="8066632" cy="246184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6807C8-3651-4836-B4D6-EB8D601A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9ACBC7-F7AE-41C9-8BB6-847A48B6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38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48CD1E-46E5-4E45-8C1F-9A371E904382}"/>
              </a:ext>
            </a:extLst>
          </p:cNvPr>
          <p:cNvSpPr/>
          <p:nvPr/>
        </p:nvSpPr>
        <p:spPr>
          <a:xfrm flipV="1">
            <a:off x="523223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89A0FB-27E0-4976-98A5-446883534E3A}"/>
              </a:ext>
            </a:extLst>
          </p:cNvPr>
          <p:cNvSpPr txBox="1"/>
          <p:nvPr/>
        </p:nvSpPr>
        <p:spPr>
          <a:xfrm>
            <a:off x="586095" y="681003"/>
            <a:ext cx="901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OBRIGADO POR LER ATÉ AQUI!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03A9BE-E7E5-45BA-82E6-2F2069EA8445}"/>
              </a:ext>
            </a:extLst>
          </p:cNvPr>
          <p:cNvSpPr txBox="1"/>
          <p:nvPr/>
        </p:nvSpPr>
        <p:spPr>
          <a:xfrm>
            <a:off x="0" y="2532305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Espero que tenha gostado do conteúdo apresentado!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98D78-9576-4CEB-82A4-1FE0C5400CA6}"/>
              </a:ext>
            </a:extLst>
          </p:cNvPr>
          <p:cNvSpPr txBox="1"/>
          <p:nvPr/>
        </p:nvSpPr>
        <p:spPr>
          <a:xfrm rot="10800000" flipV="1">
            <a:off x="308794" y="3219085"/>
            <a:ext cx="8983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ebook foi gerado com a ajuda de IA e diagramado por um ser humano</a:t>
            </a:r>
          </a:p>
          <a:p>
            <a:endParaRPr lang="pt-BR" sz="2400" dirty="0"/>
          </a:p>
          <a:p>
            <a:r>
              <a:rPr lang="pt-BR" sz="2400" dirty="0"/>
              <a:t>Esse conteúdo foi criado com fins didáticos de estudo e aperfeiçoamento nas práticas de criação de ebooks.</a:t>
            </a:r>
          </a:p>
          <a:p>
            <a:endParaRPr lang="pt-BR" sz="2400" dirty="0"/>
          </a:p>
          <a:p>
            <a:r>
              <a:rPr lang="pt-BR" sz="2400" dirty="0"/>
              <a:t>Estou ingressando agora na área de Programação, pretendo me tornar um </a:t>
            </a:r>
            <a:r>
              <a:rPr lang="pt-BR" sz="2400" dirty="0" err="1"/>
              <a:t>dev</a:t>
            </a:r>
            <a:r>
              <a:rPr lang="pt-BR" sz="2400" dirty="0"/>
              <a:t> front-</a:t>
            </a:r>
            <a:r>
              <a:rPr lang="pt-BR" sz="2400" dirty="0" err="1"/>
              <a:t>end</a:t>
            </a:r>
            <a:r>
              <a:rPr lang="pt-BR" sz="2400" dirty="0"/>
              <a:t>, se quiser acompanhar minha evolução, me siga no </a:t>
            </a:r>
            <a:r>
              <a:rPr lang="pt-BR" sz="2400" dirty="0" err="1"/>
              <a:t>Linkedin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</a:t>
            </a:r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34B4F4C-FFA7-44D4-BF36-D3CA54BA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70CD4-5AF6-48B0-B1B2-D0DC3584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15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D006BD4-86E1-4A7E-8E21-2EA735FF9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60" b="40142"/>
          <a:stretch/>
        </p:blipFill>
        <p:spPr>
          <a:xfrm>
            <a:off x="1955853" y="681003"/>
            <a:ext cx="5689493" cy="19179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F8755F-3265-4990-8DE6-C04C85600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60" b="40142"/>
          <a:stretch/>
        </p:blipFill>
        <p:spPr>
          <a:xfrm>
            <a:off x="1955853" y="9947212"/>
            <a:ext cx="5689493" cy="191797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7388813-233A-4BD4-A1AE-47595A8CF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45" y="6126139"/>
            <a:ext cx="4448908" cy="444890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DAADEE-4A7C-4A45-86AC-DEB85B2888D9}"/>
              </a:ext>
            </a:extLst>
          </p:cNvPr>
          <p:cNvSpPr txBox="1"/>
          <p:nvPr/>
        </p:nvSpPr>
        <p:spPr>
          <a:xfrm>
            <a:off x="2070985" y="9925960"/>
            <a:ext cx="588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hlinkClick r:id="rId5"/>
              </a:rPr>
              <a:t>https://www.linkedin.com/in/arthur-zozzi/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1047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467DC0-CB75-4A1C-8908-886FF8179B5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69338D-DE8C-4B45-9D6C-DEBA234A44E9}"/>
              </a:ext>
            </a:extLst>
          </p:cNvPr>
          <p:cNvSpPr txBox="1"/>
          <p:nvPr/>
        </p:nvSpPr>
        <p:spPr>
          <a:xfrm>
            <a:off x="588296" y="6400800"/>
            <a:ext cx="899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A Respiração do Design</a:t>
            </a:r>
            <a:r>
              <a:rPr lang="pt-BR" sz="6600" dirty="0"/>
              <a:t>🔥</a:t>
            </a:r>
            <a:endParaRPr lang="pt-BR" sz="6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88822-5353-4DA1-98B3-9C451ED26CA2}"/>
              </a:ext>
            </a:extLst>
          </p:cNvPr>
          <p:cNvSpPr txBox="1"/>
          <p:nvPr/>
        </p:nvSpPr>
        <p:spPr>
          <a:xfrm>
            <a:off x="3065667" y="2907536"/>
            <a:ext cx="319510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943B8F-FF90-47D1-8785-1F73AE09456D}"/>
              </a:ext>
            </a:extLst>
          </p:cNvPr>
          <p:cNvSpPr/>
          <p:nvPr/>
        </p:nvSpPr>
        <p:spPr>
          <a:xfrm>
            <a:off x="767284" y="7666892"/>
            <a:ext cx="8066632" cy="246184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790C697-73D1-41D5-8B9B-773B956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573AEBB-CB23-4D7B-8E73-8DBC0721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29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48CD1E-46E5-4E45-8C1F-9A371E904382}"/>
              </a:ext>
            </a:extLst>
          </p:cNvPr>
          <p:cNvSpPr/>
          <p:nvPr/>
        </p:nvSpPr>
        <p:spPr>
          <a:xfrm flipV="1">
            <a:off x="523223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89A0FB-27E0-4976-98A5-446883534E3A}"/>
              </a:ext>
            </a:extLst>
          </p:cNvPr>
          <p:cNvSpPr txBox="1"/>
          <p:nvPr/>
        </p:nvSpPr>
        <p:spPr>
          <a:xfrm>
            <a:off x="1291159" y="638383"/>
            <a:ext cx="727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A JORNADA SLAYER DO DESIGN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03A9BE-E7E5-45BA-82E6-2F2069EA8445}"/>
              </a:ext>
            </a:extLst>
          </p:cNvPr>
          <p:cNvSpPr txBox="1"/>
          <p:nvPr/>
        </p:nvSpPr>
        <p:spPr>
          <a:xfrm>
            <a:off x="0" y="2641600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No universo da programação, dominar UI/UX é como despertar uma nova forma de luta.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98D78-9576-4CEB-82A4-1FE0C5400CA6}"/>
              </a:ext>
            </a:extLst>
          </p:cNvPr>
          <p:cNvSpPr txBox="1"/>
          <p:nvPr/>
        </p:nvSpPr>
        <p:spPr>
          <a:xfrm>
            <a:off x="617588" y="5181600"/>
            <a:ext cx="8617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Não basta dominar frameworks e bancos de dados — </a:t>
            </a:r>
            <a:r>
              <a:rPr lang="pt-BR" sz="2400" b="1" dirty="0"/>
              <a:t>o verdadeiro diferencial</a:t>
            </a:r>
            <a:r>
              <a:rPr lang="pt-BR" sz="2400" dirty="0"/>
              <a:t> está em criar interfaces que encantam e fidelizam usuários.</a:t>
            </a:r>
          </a:p>
          <a:p>
            <a:r>
              <a:rPr lang="pt-BR" sz="2400" dirty="0"/>
              <a:t>UI (User Interface): a estética, o impacto visual, a identidade.</a:t>
            </a:r>
          </a:p>
          <a:p>
            <a:r>
              <a:rPr lang="pt-BR" sz="2400" dirty="0"/>
              <a:t>UX (User Experience): a narrativa, o caminho, a emoção.</a:t>
            </a:r>
          </a:p>
          <a:p>
            <a:r>
              <a:rPr lang="pt-BR" sz="2400" dirty="0"/>
              <a:t>🔑 Insight: Desenvolvedores que dominam UI/UX ampliam seu valor no mercado e entregam produtos que conquistam mais usuários!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361FE01E-99C6-4F2F-A5FF-28810BAB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B83EFFE-585C-444E-A74F-9C6F53C6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3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B47998-BFF4-404F-A33C-C2B9A1E34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60" b="40142"/>
          <a:stretch/>
        </p:blipFill>
        <p:spPr>
          <a:xfrm>
            <a:off x="1955853" y="681003"/>
            <a:ext cx="5689493" cy="19179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F8ECC0-AF39-48CE-82A3-7E2314FE2F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4" y="10508658"/>
            <a:ext cx="1356531" cy="13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467DC0-CB75-4A1C-8908-886FF8179B5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69338D-DE8C-4B45-9D6C-DEBA234A44E9}"/>
              </a:ext>
            </a:extLst>
          </p:cNvPr>
          <p:cNvSpPr txBox="1"/>
          <p:nvPr/>
        </p:nvSpPr>
        <p:spPr>
          <a:xfrm>
            <a:off x="115911" y="6472153"/>
            <a:ext cx="9619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Forjando Interfaces como </a:t>
            </a:r>
            <a:r>
              <a:rPr lang="pt-BR" sz="4800" dirty="0" err="1">
                <a:solidFill>
                  <a:schemeClr val="bg1"/>
                </a:solidFill>
                <a:latin typeface="Impact" panose="020B0806030902050204" pitchFamily="34" charset="0"/>
              </a:rPr>
              <a:t>Nichirin</a:t>
            </a:r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⚔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88822-5353-4DA1-98B3-9C451ED26CA2}"/>
              </a:ext>
            </a:extLst>
          </p:cNvPr>
          <p:cNvSpPr txBox="1"/>
          <p:nvPr/>
        </p:nvSpPr>
        <p:spPr>
          <a:xfrm>
            <a:off x="2866895" y="2907536"/>
            <a:ext cx="359265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943B8F-FF90-47D1-8785-1F73AE09456D}"/>
              </a:ext>
            </a:extLst>
          </p:cNvPr>
          <p:cNvSpPr/>
          <p:nvPr/>
        </p:nvSpPr>
        <p:spPr>
          <a:xfrm>
            <a:off x="767284" y="7666892"/>
            <a:ext cx="8066632" cy="246184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5D6DE5B-77B8-418D-A123-2F3D749A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B27B99F-77D2-4626-85BA-5BD44226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4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48CD1E-46E5-4E45-8C1F-9A371E904382}"/>
              </a:ext>
            </a:extLst>
          </p:cNvPr>
          <p:cNvSpPr/>
          <p:nvPr/>
        </p:nvSpPr>
        <p:spPr>
          <a:xfrm flipV="1">
            <a:off x="523223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89A0FB-27E0-4976-98A5-446883534E3A}"/>
              </a:ext>
            </a:extLst>
          </p:cNvPr>
          <p:cNvSpPr txBox="1"/>
          <p:nvPr/>
        </p:nvSpPr>
        <p:spPr>
          <a:xfrm>
            <a:off x="1283995" y="681003"/>
            <a:ext cx="7033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A RESPIRAÇÃO DA INTERFACE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03A9BE-E7E5-45BA-82E6-2F2069EA8445}"/>
              </a:ext>
            </a:extLst>
          </p:cNvPr>
          <p:cNvSpPr txBox="1"/>
          <p:nvPr/>
        </p:nvSpPr>
        <p:spPr>
          <a:xfrm>
            <a:off x="0" y="2641600"/>
            <a:ext cx="9489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Inspirado nas “respirações” de </a:t>
            </a:r>
            <a:r>
              <a:rPr lang="pt-BR" sz="3200" dirty="0" err="1">
                <a:latin typeface="+mj-lt"/>
              </a:rPr>
              <a:t>Demon</a:t>
            </a:r>
            <a:r>
              <a:rPr lang="pt-BR" sz="3200" dirty="0">
                <a:latin typeface="+mj-lt"/>
              </a:rPr>
              <a:t> Slayer, no design também temos “estilos de respiração”: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98D78-9576-4CEB-82A4-1FE0C5400CA6}"/>
              </a:ext>
            </a:extLst>
          </p:cNvPr>
          <p:cNvSpPr txBox="1"/>
          <p:nvPr/>
        </p:nvSpPr>
        <p:spPr>
          <a:xfrm>
            <a:off x="617588" y="5181601"/>
            <a:ext cx="8614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Respiração da </a:t>
            </a:r>
            <a:r>
              <a:rPr lang="pt-BR" sz="2400" b="1" dirty="0"/>
              <a:t>Clareza</a:t>
            </a:r>
            <a:r>
              <a:rPr lang="pt-BR" sz="2400" dirty="0"/>
              <a:t>: Cada elemento deve ter uma função clara, sem poluição visual;</a:t>
            </a:r>
          </a:p>
          <a:p>
            <a:r>
              <a:rPr lang="pt-BR" sz="2400" dirty="0"/>
              <a:t>Respiração da </a:t>
            </a:r>
            <a:r>
              <a:rPr lang="pt-BR" sz="2400" b="1" dirty="0"/>
              <a:t>Velocidade</a:t>
            </a:r>
            <a:r>
              <a:rPr lang="pt-BR" sz="2400" dirty="0"/>
              <a:t>: O fluxo precisa ser rápido, natural e intuitivo;</a:t>
            </a:r>
          </a:p>
          <a:p>
            <a:r>
              <a:rPr lang="pt-BR" sz="2400" dirty="0"/>
              <a:t>Respiração da </a:t>
            </a:r>
            <a:r>
              <a:rPr lang="pt-BR" sz="2400" b="1" dirty="0"/>
              <a:t>Empatia</a:t>
            </a:r>
            <a:r>
              <a:rPr lang="pt-BR" sz="2400" dirty="0"/>
              <a:t>: Colocar-se no lugar do usuário é essencial para prever frustrações;</a:t>
            </a:r>
          </a:p>
          <a:p>
            <a:r>
              <a:rPr lang="pt-BR" sz="2400" dirty="0"/>
              <a:t>Respiração da </a:t>
            </a:r>
            <a:r>
              <a:rPr lang="pt-BR" sz="2400" b="1" dirty="0"/>
              <a:t>Consistência</a:t>
            </a:r>
            <a:r>
              <a:rPr lang="pt-BR" sz="2400" dirty="0"/>
              <a:t>: Padrões visuais e de navegação tornam o aprendizado intuitivo.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80F3214-4904-4090-836C-3993BF4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9344DA-5B91-435B-ABC7-65CFAC87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22DBC63-74FF-4ABF-82B9-5D9D271BB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60" b="40142"/>
          <a:stretch/>
        </p:blipFill>
        <p:spPr>
          <a:xfrm>
            <a:off x="1955853" y="681003"/>
            <a:ext cx="5689493" cy="19179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E8DEBDB-A770-43E8-AECB-A8782B540C8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4" y="10508658"/>
            <a:ext cx="1356531" cy="13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4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467DC0-CB75-4A1C-8908-886FF8179B5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69338D-DE8C-4B45-9D6C-DEBA234A44E9}"/>
              </a:ext>
            </a:extLst>
          </p:cNvPr>
          <p:cNvSpPr txBox="1"/>
          <p:nvPr/>
        </p:nvSpPr>
        <p:spPr>
          <a:xfrm>
            <a:off x="560244" y="6400800"/>
            <a:ext cx="904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Impact" panose="020B0806030902050204" pitchFamily="34" charset="0"/>
              </a:rPr>
              <a:t>Domínios Avançados de UX</a:t>
            </a:r>
            <a:r>
              <a:rPr lang="pt-BR" sz="5600" dirty="0"/>
              <a:t>🌀 </a:t>
            </a:r>
            <a:endParaRPr lang="pt-BR" sz="5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88822-5353-4DA1-98B3-9C451ED26CA2}"/>
              </a:ext>
            </a:extLst>
          </p:cNvPr>
          <p:cNvSpPr txBox="1"/>
          <p:nvPr/>
        </p:nvSpPr>
        <p:spPr>
          <a:xfrm>
            <a:off x="2820407" y="2907536"/>
            <a:ext cx="368562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943B8F-FF90-47D1-8785-1F73AE09456D}"/>
              </a:ext>
            </a:extLst>
          </p:cNvPr>
          <p:cNvSpPr/>
          <p:nvPr/>
        </p:nvSpPr>
        <p:spPr>
          <a:xfrm>
            <a:off x="767284" y="7666892"/>
            <a:ext cx="8066632" cy="246184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0761CBD-DC96-4DDC-ABAC-6B79BB7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89553A-4BA4-4A43-AA07-D2A5C5A3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61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48CD1E-46E5-4E45-8C1F-9A371E904382}"/>
              </a:ext>
            </a:extLst>
          </p:cNvPr>
          <p:cNvSpPr/>
          <p:nvPr/>
        </p:nvSpPr>
        <p:spPr>
          <a:xfrm flipV="1">
            <a:off x="523223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89A0FB-27E0-4976-98A5-446883534E3A}"/>
              </a:ext>
            </a:extLst>
          </p:cNvPr>
          <p:cNvSpPr txBox="1"/>
          <p:nvPr/>
        </p:nvSpPr>
        <p:spPr>
          <a:xfrm>
            <a:off x="963651" y="681003"/>
            <a:ext cx="7673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EXPERIÊNCIAS ALÉM DO CÓDIGO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03A9BE-E7E5-45BA-82E6-2F2069EA8445}"/>
              </a:ext>
            </a:extLst>
          </p:cNvPr>
          <p:cNvSpPr txBox="1"/>
          <p:nvPr/>
        </p:nvSpPr>
        <p:spPr>
          <a:xfrm>
            <a:off x="0" y="2641600"/>
            <a:ext cx="9601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O programador que entende de UX não apenas codifica funcionalidades, mas constrói jornadas. Alguns conceitos avançados: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98D78-9576-4CEB-82A4-1FE0C5400CA6}"/>
              </a:ext>
            </a:extLst>
          </p:cNvPr>
          <p:cNvSpPr txBox="1"/>
          <p:nvPr/>
        </p:nvSpPr>
        <p:spPr>
          <a:xfrm>
            <a:off x="617588" y="5181601"/>
            <a:ext cx="70203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Design Emocional</a:t>
            </a:r>
            <a:r>
              <a:rPr lang="pt-BR" sz="2400" dirty="0"/>
              <a:t>: Criar experiências que geram sentimentos positivos;</a:t>
            </a:r>
          </a:p>
          <a:p>
            <a:r>
              <a:rPr lang="pt-BR" sz="2400" b="1" dirty="0"/>
              <a:t>Psicologia Cognitiva</a:t>
            </a:r>
            <a:r>
              <a:rPr lang="pt-BR" sz="2400" dirty="0"/>
              <a:t>: Reduzir a carga mental e o esforço do usuário;</a:t>
            </a:r>
          </a:p>
          <a:p>
            <a:r>
              <a:rPr lang="pt-BR" sz="2400" b="1" dirty="0"/>
              <a:t>UX </a:t>
            </a:r>
            <a:r>
              <a:rPr lang="pt-BR" sz="2400" b="1" dirty="0" err="1"/>
              <a:t>Writing</a:t>
            </a:r>
            <a:r>
              <a:rPr lang="pt-BR" sz="2400" dirty="0"/>
              <a:t>: Microtextos que guiam o usuário com clareza.</a:t>
            </a:r>
          </a:p>
          <a:p>
            <a:r>
              <a:rPr lang="pt-BR" sz="2400" b="1" dirty="0"/>
              <a:t>Teste de Usabilidade</a:t>
            </a:r>
            <a:r>
              <a:rPr lang="pt-BR" sz="2400" dirty="0"/>
              <a:t>: Validar hipóteses com usuários reais antes de lançar.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AE48A95-D220-473B-BC0D-9C311ED7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1BE2CE-FE6C-4629-B190-B16B0582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7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B0DD41D-4C6A-4261-9F9F-62B270849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60" b="40142"/>
          <a:stretch/>
        </p:blipFill>
        <p:spPr>
          <a:xfrm>
            <a:off x="1955853" y="681003"/>
            <a:ext cx="5689493" cy="191797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DFAB264-C061-462F-8093-EBAF5CE9902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4" y="10508658"/>
            <a:ext cx="1356531" cy="13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467DC0-CB75-4A1C-8908-886FF8179B5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69338D-DE8C-4B45-9D6C-DEBA234A44E9}"/>
              </a:ext>
            </a:extLst>
          </p:cNvPr>
          <p:cNvSpPr txBox="1"/>
          <p:nvPr/>
        </p:nvSpPr>
        <p:spPr>
          <a:xfrm>
            <a:off x="286931" y="6400800"/>
            <a:ext cx="9594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Ferramentas dos Caçadores de UX</a:t>
            </a:r>
            <a:r>
              <a:rPr lang="pt-BR" sz="4800" dirty="0"/>
              <a:t>⚒️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88822-5353-4DA1-98B3-9C451ED26CA2}"/>
              </a:ext>
            </a:extLst>
          </p:cNvPr>
          <p:cNvSpPr txBox="1"/>
          <p:nvPr/>
        </p:nvSpPr>
        <p:spPr>
          <a:xfrm>
            <a:off x="2870902" y="2907536"/>
            <a:ext cx="358463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6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943B8F-FF90-47D1-8785-1F73AE09456D}"/>
              </a:ext>
            </a:extLst>
          </p:cNvPr>
          <p:cNvSpPr/>
          <p:nvPr/>
        </p:nvSpPr>
        <p:spPr>
          <a:xfrm>
            <a:off x="767284" y="7666892"/>
            <a:ext cx="8066632" cy="246184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7959C12-C409-463D-9AE9-D70B2AA7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234D8A-CC84-426B-A9E1-125FDDD4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48CD1E-46E5-4E45-8C1F-9A371E904382}"/>
              </a:ext>
            </a:extLst>
          </p:cNvPr>
          <p:cNvSpPr/>
          <p:nvPr/>
        </p:nvSpPr>
        <p:spPr>
          <a:xfrm flipV="1">
            <a:off x="523223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DB3305"/>
              </a:gs>
              <a:gs pos="74000">
                <a:srgbClr val="6F0F06"/>
              </a:gs>
              <a:gs pos="83000">
                <a:srgbClr val="DC3302"/>
              </a:gs>
              <a:gs pos="100000">
                <a:srgbClr val="FC800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89A0FB-27E0-4976-98A5-446883534E3A}"/>
              </a:ext>
            </a:extLst>
          </p:cNvPr>
          <p:cNvSpPr txBox="1"/>
          <p:nvPr/>
        </p:nvSpPr>
        <p:spPr>
          <a:xfrm>
            <a:off x="875226" y="681003"/>
            <a:ext cx="842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ARSENAL DO SLAYER: FERRAMENTAS UI/UX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03A9BE-E7E5-45BA-82E6-2F2069EA8445}"/>
              </a:ext>
            </a:extLst>
          </p:cNvPr>
          <p:cNvSpPr txBox="1"/>
          <p:nvPr/>
        </p:nvSpPr>
        <p:spPr>
          <a:xfrm>
            <a:off x="0" y="2641600"/>
            <a:ext cx="9601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Nenhum caçador luta sem sua lâmina. E nenhum designer/programador avança sem ferramentas.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98D78-9576-4CEB-82A4-1FE0C5400CA6}"/>
              </a:ext>
            </a:extLst>
          </p:cNvPr>
          <p:cNvSpPr txBox="1"/>
          <p:nvPr/>
        </p:nvSpPr>
        <p:spPr>
          <a:xfrm>
            <a:off x="617589" y="5181600"/>
            <a:ext cx="90294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Figma</a:t>
            </a:r>
            <a:r>
              <a:rPr lang="pt-BR" sz="2400" dirty="0"/>
              <a:t>: Colaboração em tempo real, protótipos e plugins poderosos;</a:t>
            </a:r>
          </a:p>
          <a:p>
            <a:r>
              <a:rPr lang="pt-BR" sz="2400" b="1" dirty="0"/>
              <a:t>Sketch</a:t>
            </a:r>
            <a:r>
              <a:rPr lang="pt-BR" sz="2400" dirty="0"/>
              <a:t>: Minimalismo, ideal para ambientes Mac;</a:t>
            </a:r>
          </a:p>
          <a:p>
            <a:r>
              <a:rPr lang="pt-BR" sz="2400" b="1" dirty="0"/>
              <a:t>Adobe XD</a:t>
            </a:r>
            <a:r>
              <a:rPr lang="pt-BR" sz="2400" dirty="0"/>
              <a:t>: Prototipagem rápida + integração com Photoshop/Illustrator;</a:t>
            </a:r>
          </a:p>
          <a:p>
            <a:r>
              <a:rPr lang="pt-BR" sz="2400" b="1" dirty="0" err="1"/>
              <a:t>InVision</a:t>
            </a:r>
            <a:r>
              <a:rPr lang="pt-BR" sz="2400" dirty="0"/>
              <a:t>: Fluxos de navegação e testes de protótipos;</a:t>
            </a:r>
          </a:p>
          <a:p>
            <a:r>
              <a:rPr lang="pt-BR" sz="2400" b="1" dirty="0" err="1"/>
              <a:t>Zeplin</a:t>
            </a:r>
            <a:r>
              <a:rPr lang="pt-BR" sz="2400" dirty="0"/>
              <a:t>: Ponte entre designers e desenvolvedores;</a:t>
            </a:r>
          </a:p>
          <a:p>
            <a:r>
              <a:rPr lang="pt-BR" sz="2400" b="1" dirty="0"/>
              <a:t>Miro / </a:t>
            </a:r>
            <a:r>
              <a:rPr lang="pt-BR" sz="2400" b="1" dirty="0" err="1"/>
              <a:t>Whimsical</a:t>
            </a:r>
            <a:r>
              <a:rPr lang="pt-BR" sz="2400" dirty="0"/>
              <a:t>: Mapear jornadas e fluxos de usuários;</a:t>
            </a:r>
          </a:p>
          <a:p>
            <a:r>
              <a:rPr lang="pt-BR" sz="2400" b="1" dirty="0" err="1"/>
              <a:t>Notion</a:t>
            </a:r>
            <a:r>
              <a:rPr lang="pt-BR" sz="2400" dirty="0"/>
              <a:t>: Organizar pesquisas, ideias e documentações de UX.</a:t>
            </a:r>
          </a:p>
          <a:p>
            <a:endParaRPr lang="pt-BR" sz="2400" dirty="0"/>
          </a:p>
          <a:p>
            <a:r>
              <a:rPr lang="pt-BR" sz="2400" dirty="0"/>
              <a:t>🔑 Insight: A escolha da ferramenta depende do tamanho do time e do tipo de produto que você está criando.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5CBE-A3C2-4607-B71D-73EE4505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HASHIRA DO DESIGN - ARTHUR DANIEL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F7F02E2-822D-4F20-AA13-DA86242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1A482-04B6-499A-BD39-C0E677EBF9C3}" type="slidenum">
              <a:rPr lang="pt-BR" smtClean="0"/>
              <a:t>9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03FD0A7-408B-4742-BD6B-8BDC268D9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60" b="40142"/>
          <a:stretch/>
        </p:blipFill>
        <p:spPr>
          <a:xfrm>
            <a:off x="1955853" y="681003"/>
            <a:ext cx="5689493" cy="19179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4C71E32-5E0D-496B-8C34-B3235E8C951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4" y="10508658"/>
            <a:ext cx="1356531" cy="13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91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777</Words>
  <Application>Microsoft Office PowerPoint</Application>
  <PresentationFormat>Papel A3 (297 x 420 mm)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Daniel Barbosa Zozzi</dc:creator>
  <cp:lastModifiedBy>Arthur Daniel Barbosa Zozzi</cp:lastModifiedBy>
  <cp:revision>13</cp:revision>
  <dcterms:created xsi:type="dcterms:W3CDTF">2025-08-26T12:14:12Z</dcterms:created>
  <dcterms:modified xsi:type="dcterms:W3CDTF">2025-08-26T14:30:59Z</dcterms:modified>
</cp:coreProperties>
</file>