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36" r:id="rId3"/>
    <p:sldId id="490" r:id="rId4"/>
    <p:sldId id="492" r:id="rId5"/>
    <p:sldId id="493" r:id="rId6"/>
    <p:sldId id="491" r:id="rId7"/>
    <p:sldId id="502" r:id="rId8"/>
    <p:sldId id="503" r:id="rId9"/>
    <p:sldId id="504" r:id="rId10"/>
    <p:sldId id="509" r:id="rId11"/>
    <p:sldId id="505" r:id="rId12"/>
    <p:sldId id="506" r:id="rId13"/>
    <p:sldId id="508" r:id="rId14"/>
    <p:sldId id="433" r:id="rId15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3A"/>
    <a:srgbClr val="009CDA"/>
    <a:srgbClr val="FFFFFF"/>
    <a:srgbClr val="000000"/>
    <a:srgbClr val="FF7F00"/>
    <a:srgbClr val="00A7EA"/>
    <a:srgbClr val="008DC3"/>
    <a:srgbClr val="038EC4"/>
    <a:srgbClr val="EB3C00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475" autoAdjust="0"/>
  </p:normalViewPr>
  <p:slideViewPr>
    <p:cSldViewPr>
      <p:cViewPr varScale="1">
        <p:scale>
          <a:sx n="116" d="100"/>
          <a:sy n="116" d="100"/>
        </p:scale>
        <p:origin x="456" y="96"/>
      </p:cViewPr>
      <p:guideLst>
        <p:guide orient="horz" pos="2160"/>
        <p:guide pos="3840"/>
        <p:guide orient="horz" pos="1620"/>
        <p:guide pos="492"/>
      </p:guideLst>
    </p:cSldViewPr>
  </p:slideViewPr>
  <p:outlineViewPr>
    <p:cViewPr>
      <p:scale>
        <a:sx n="33" d="100"/>
        <a:sy n="33" d="100"/>
      </p:scale>
      <p:origin x="0" y="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58" y="-102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705D-B672-481D-9ACA-BBF0C79A5737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3FA6C-3B6C-4CB7-A6AD-1C57B117B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2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E500-4447-4E90-BAEA-C2C11562DD68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CC4E-36F9-4069-AB63-F3923C57C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9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CC4E-36F9-4069-AB63-F3923C57C0E0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0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716335" y="1059582"/>
            <a:ext cx="6620105" cy="579238"/>
          </a:xfrm>
          <a:prstGeom prst="rect">
            <a:avLst/>
          </a:prstGeom>
        </p:spPr>
        <p:txBody>
          <a:bodyPr lIns="68580" tIns="34290" rIns="68580" bIns="34290" anchor="b">
            <a:normAutofit/>
          </a:bodyPr>
          <a:lstStyle>
            <a:lvl1pPr>
              <a:defRPr i="0" u="none" strike="noStrike">
                <a:effectLst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单击此处编辑母版标题样式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716335" y="1638819"/>
            <a:ext cx="6620105" cy="64606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marL="0" indent="0" algn="l">
              <a:buNone/>
              <a:defRPr/>
            </a:lvl1pPr>
          </a:lstStyle>
          <a:p>
            <a:pPr marL="0" indent="0" algn="l">
              <a:buNone/>
            </a:pPr>
            <a:r>
              <a:rPr lang="zh-CN" alt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单击此处编辑母版副标题样式</a:t>
            </a:r>
            <a:endParaRPr lang="zh-CN" altLang="en-US" sz="1500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5672" y="4749528"/>
            <a:ext cx="9149672" cy="393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0708"/>
            <a:ext cx="765478" cy="291611"/>
          </a:xfrm>
          <a:prstGeom prst="rect">
            <a:avLst/>
          </a:prstGeom>
        </p:spPr>
      </p:pic>
      <p:pic>
        <p:nvPicPr>
          <p:cNvPr id="12" name="图片 11" descr="服务号-Broada广通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9592" y="321982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2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55613" y="0"/>
            <a:ext cx="8232775" cy="771550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140355" y="4876006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D363EAF-AF2B-4BA6-AD14-7F37277D6F26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55613" y="4876006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Copyright © 2015 Broada</a:t>
            </a:r>
            <a:r>
              <a:rPr lang="en-US" baseline="0" dirty="0" smtClean="0">
                <a:solidFill>
                  <a:schemeClr val="bg1">
                    <a:lumMod val="65000"/>
                  </a:schemeClr>
                </a:solidFill>
              </a:rPr>
              <a:t> Software.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 rights reserved.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59582"/>
            <a:ext cx="8229600" cy="3672407"/>
          </a:xfrm>
          <a:prstGeom prst="rect">
            <a:avLst/>
          </a:prstGeom>
        </p:spPr>
        <p:txBody>
          <a:bodyPr lIns="68580" tIns="34290" rIns="68580" bIns="34290"/>
          <a:lstStyle>
            <a:lvl1pPr marL="257175" indent="-257175">
              <a:buFont typeface="Wingdings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5618" y="773022"/>
            <a:ext cx="1184129" cy="45719"/>
          </a:xfrm>
          <a:prstGeom prst="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639748" y="773022"/>
            <a:ext cx="7048652" cy="45719"/>
          </a:xfrm>
          <a:prstGeom prst="rect">
            <a:avLst/>
          </a:prstGeom>
          <a:solidFill>
            <a:srgbClr val="9CC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11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216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橙色底"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5613" y="144016"/>
            <a:ext cx="8232775" cy="843558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8140355" y="4876006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D363EAF-AF2B-4BA6-AD14-7F37277D6F26}" type="slidenum"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55613" y="4876006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Copyright © 2015 Broada</a:t>
            </a:r>
            <a:r>
              <a:rPr lang="en-US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Software.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rights reserved.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531839"/>
          </a:xfrm>
          <a:prstGeom prst="rect">
            <a:avLst/>
          </a:prstGeom>
        </p:spPr>
        <p:txBody>
          <a:bodyPr lIns="68580" tIns="34290" rIns="68580" bIns="34290"/>
          <a:lstStyle>
            <a:lvl1pPr marL="257175" indent="-257175">
              <a:buFont typeface="Wingdings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538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色底">
    <p:bg>
      <p:bgPr>
        <a:solidFill>
          <a:srgbClr val="9BC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144016"/>
            <a:ext cx="8232775" cy="843558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lide Number Placeholder 4"/>
          <p:cNvSpPr txBox="1">
            <a:spLocks/>
          </p:cNvSpPr>
          <p:nvPr userDrawn="1"/>
        </p:nvSpPr>
        <p:spPr>
          <a:xfrm>
            <a:off x="8140355" y="4876006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D363EAF-AF2B-4BA6-AD14-7F37277D6F26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455613" y="4876006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Copyright © 2015 Broada</a:t>
            </a:r>
            <a:r>
              <a:rPr lang="en-US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Software.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All rights reserved.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531839"/>
          </a:xfrm>
          <a:prstGeom prst="rect">
            <a:avLst/>
          </a:prstGeom>
        </p:spPr>
        <p:txBody>
          <a:bodyPr lIns="68580" tIns="34290" rIns="68580" bIns="34290"/>
          <a:lstStyle>
            <a:lvl1pPr marL="257175" indent="-257175">
              <a:buFont typeface="Wingdings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27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色底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144016"/>
            <a:ext cx="8232775" cy="843558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lide Number Placeholder 4"/>
          <p:cNvSpPr txBox="1">
            <a:spLocks/>
          </p:cNvSpPr>
          <p:nvPr userDrawn="1"/>
        </p:nvSpPr>
        <p:spPr>
          <a:xfrm>
            <a:off x="8140355" y="4876006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D363EAF-AF2B-4BA6-AD14-7F37277D6F26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455613" y="4876006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Copyright © 2015 Broada</a:t>
            </a:r>
            <a:r>
              <a:rPr lang="en-US" baseline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Software.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All rights reserved.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531839"/>
          </a:xfrm>
          <a:prstGeom prst="rect">
            <a:avLst/>
          </a:prstGeom>
        </p:spPr>
        <p:txBody>
          <a:bodyPr lIns="68580" tIns="34290" rIns="68580" bIns="34290"/>
          <a:lstStyle>
            <a:lvl1pPr marL="257175" indent="-257175">
              <a:buFont typeface="Wingdings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24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底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144016"/>
            <a:ext cx="8232775" cy="843558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lide Number Placeholder 4"/>
          <p:cNvSpPr txBox="1">
            <a:spLocks/>
          </p:cNvSpPr>
          <p:nvPr userDrawn="1"/>
        </p:nvSpPr>
        <p:spPr>
          <a:xfrm>
            <a:off x="8140355" y="4876006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D363EAF-AF2B-4BA6-AD14-7F37277D6F26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455613" y="4876006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Copyright © 2015 Broada</a:t>
            </a:r>
            <a:r>
              <a:rPr lang="en-US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Software.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rights reserved.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531839"/>
          </a:xfrm>
          <a:prstGeom prst="rect">
            <a:avLst/>
          </a:prstGeom>
        </p:spPr>
        <p:txBody>
          <a:bodyPr lIns="68580" tIns="34290" rIns="68580" bIns="34290"/>
          <a:lstStyle>
            <a:lvl1pPr marL="257175" indent="-257175">
              <a:buFont typeface="Wingdings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37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A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0DB-6E0F-465B-9C82-EB32151F68B2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7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211710"/>
            <a:ext cx="5486400" cy="100811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85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D0DB-6E0F-465B-9C82-EB32151F68B2}" type="datetimeFigureOut">
              <a:rPr lang="zh-CN" altLang="en-US" smtClean="0"/>
              <a:pPr/>
              <a:t>2016/5/4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6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755576" y="2355726"/>
            <a:ext cx="3960440" cy="504056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/>
          <a:p>
            <a:pPr marL="0" indent="0">
              <a:buNone/>
            </a:pPr>
            <a:r>
              <a:rPr lang="zh-CN" alt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质量运维部 </a:t>
            </a:r>
            <a:r>
              <a:rPr lang="en-US" altLang="zh-CN" sz="15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许玲剑</a:t>
            </a:r>
            <a:endParaRPr lang="zh-CN" altLang="en-US" sz="1500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1491630"/>
            <a:ext cx="6336704" cy="792088"/>
          </a:xfrm>
          <a:prstGeom prst="rect">
            <a:avLst/>
          </a:prstGeom>
        </p:spPr>
        <p:txBody>
          <a:bodyPr lIns="68580" tIns="34290" rIns="68580" bIns="34290" anchor="b">
            <a:noAutofit/>
          </a:bodyPr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Python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基础培训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3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 </a:t>
            </a:r>
            <a:r>
              <a:rPr lang="en-US" altLang="zh-CN" dirty="0"/>
              <a:t>– </a:t>
            </a:r>
            <a:r>
              <a:rPr lang="zh-CN" altLang="en-US" dirty="0" smtClean="0"/>
              <a:t>查看帮助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help</a:t>
            </a:r>
          </a:p>
          <a:p>
            <a:pPr lvl="1"/>
            <a:r>
              <a:rPr lang="en-US" altLang="zh-CN" dirty="0" smtClean="0"/>
              <a:t>help(sys</a:t>
            </a:r>
            <a:r>
              <a:rPr lang="en-US" altLang="zh-CN" dirty="0"/>
              <a:t>),help(</a:t>
            </a:r>
            <a:r>
              <a:rPr lang="en-US" altLang="zh-CN" dirty="0" err="1"/>
              <a:t>sys.version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help()-&gt;</a:t>
            </a:r>
            <a:r>
              <a:rPr lang="en-US" altLang="zh-CN" smtClean="0"/>
              <a:t>modules|words|</a:t>
            </a:r>
            <a:r>
              <a:rPr lang="en-US" altLang="zh-CN" smtClean="0"/>
              <a:t>topics|</a:t>
            </a:r>
            <a:r>
              <a:rPr lang="en-US" altLang="zh-CN" smtClean="0"/>
              <a:t>if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print </a:t>
            </a:r>
          </a:p>
          <a:p>
            <a:pPr lvl="1"/>
            <a:r>
              <a:rPr lang="en-US" altLang="zh-CN" dirty="0" smtClean="0"/>
              <a:t>print(</a:t>
            </a:r>
            <a:r>
              <a:rPr lang="en-US" altLang="zh-CN" dirty="0" err="1" smtClean="0"/>
              <a:t>sys.__</a:t>
            </a:r>
            <a:r>
              <a:rPr lang="en-US" altLang="zh-CN" dirty="0" err="1"/>
              <a:t>doc</a:t>
            </a:r>
            <a:r>
              <a:rPr lang="en-US" altLang="zh-CN" dirty="0"/>
              <a:t>__)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sys.version.__doc</a:t>
            </a:r>
            <a:r>
              <a:rPr lang="en-US" altLang="zh-CN" dirty="0" smtClean="0"/>
              <a:t>__)</a:t>
            </a:r>
          </a:p>
          <a:p>
            <a:pPr marL="3429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dir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dir</a:t>
            </a:r>
            <a:r>
              <a:rPr lang="en-US" altLang="zh-CN" dirty="0" smtClean="0"/>
              <a:t>(sys),</a:t>
            </a:r>
            <a:r>
              <a:rPr lang="en-US" altLang="zh-CN" dirty="0"/>
              <a:t>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sys.version</a:t>
            </a:r>
            <a:r>
              <a:rPr lang="en-US" altLang="zh-CN" dirty="0" smtClean="0"/>
              <a:t>)</a:t>
            </a:r>
          </a:p>
          <a:p>
            <a:pPr marL="3429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633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自动化运维应用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实例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增量备份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http://www.uyunsoft.cn/kb/display/~xulj/Python-+Ops+incremental+backup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92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自动化运维应用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实例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接口测试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http://www.uyunsoft.cn/kb/display/~xulj/Python+-+Http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12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Uyun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持续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上传文件</a:t>
            </a:r>
            <a:endParaRPr lang="en-US" altLang="zh-CN" sz="2400" dirty="0" smtClean="0"/>
          </a:p>
          <a:p>
            <a:pPr lvl="1"/>
            <a:r>
              <a:rPr lang="en-US" altLang="zh-CN" sz="1800" dirty="0" err="1" smtClean="0"/>
              <a:t>Paramiko</a:t>
            </a:r>
            <a:r>
              <a:rPr lang="en-US" altLang="zh-CN" dirty="0" err="1"/>
              <a:t>.</a:t>
            </a:r>
            <a:r>
              <a:rPr lang="en-US" altLang="zh-CN" sz="1800" dirty="0" err="1" smtClean="0"/>
              <a:t>sftpclient</a:t>
            </a:r>
            <a:endParaRPr lang="en-US" altLang="zh-CN" sz="1800" dirty="0" smtClean="0"/>
          </a:p>
          <a:p>
            <a:r>
              <a:rPr lang="zh-CN" altLang="en-US" sz="2400" dirty="0" smtClean="0"/>
              <a:t>删除文件</a:t>
            </a:r>
            <a:endParaRPr lang="en-US" altLang="zh-CN" sz="2400" dirty="0" smtClean="0"/>
          </a:p>
          <a:p>
            <a:r>
              <a:rPr lang="zh-CN" altLang="en-US" sz="2400" dirty="0" smtClean="0"/>
              <a:t>执行命令</a:t>
            </a:r>
            <a:endParaRPr lang="en-US" altLang="zh-CN" sz="2400" dirty="0" smtClean="0"/>
          </a:p>
          <a:p>
            <a:pPr lvl="1"/>
            <a:r>
              <a:rPr lang="en-US" altLang="zh-CN" sz="1800" dirty="0" err="1" smtClean="0"/>
              <a:t>pxssh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pexpect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9321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1835696" y="1851670"/>
            <a:ext cx="5486400" cy="1008112"/>
          </a:xfrm>
        </p:spPr>
        <p:txBody>
          <a:bodyPr/>
          <a:lstStyle/>
          <a:p>
            <a:pPr lvl="0"/>
            <a:r>
              <a:rPr lang="zh-CN" altLang="en-US" sz="2800" dirty="0"/>
              <a:t>谢谢聆听！</a:t>
            </a:r>
            <a:endParaRPr lang="en-US" altLang="zh-CN" sz="2800" dirty="0"/>
          </a:p>
          <a:p>
            <a:pPr lvl="0"/>
            <a:r>
              <a:rPr lang="zh-CN" altLang="en-US" sz="2000" b="0" dirty="0"/>
              <a:t>请各位专家给出宝贵建议</a:t>
            </a:r>
          </a:p>
        </p:txBody>
      </p:sp>
      <p:pic>
        <p:nvPicPr>
          <p:cNvPr id="3" name="图片 2" descr="服务号-Broada广通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36383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5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1837"/>
            <a:ext cx="1605818" cy="3173082"/>
          </a:xfrm>
          <a:prstGeom prst="rect">
            <a:avLst/>
          </a:prstGeom>
        </p:spPr>
      </p:pic>
      <p:sp>
        <p:nvSpPr>
          <p:cNvPr id="14" name="弧形 13"/>
          <p:cNvSpPr/>
          <p:nvPr/>
        </p:nvSpPr>
        <p:spPr>
          <a:xfrm>
            <a:off x="-2321455" y="267494"/>
            <a:ext cx="4626935" cy="4626935"/>
          </a:xfrm>
          <a:prstGeom prst="arc">
            <a:avLst>
              <a:gd name="adj1" fmla="val 16200000"/>
              <a:gd name="adj2" fmla="val 5417036"/>
            </a:avLst>
          </a:prstGeom>
          <a:noFill/>
          <a:ln w="38100">
            <a:solidFill>
              <a:srgbClr val="038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051402" y="731820"/>
            <a:ext cx="4461298" cy="37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5pPr>
            <a:lvl6pPr>
              <a:defRPr sz="1400">
                <a:latin typeface="Arial" pitchFamily="34" charset="0"/>
              </a:defRPr>
            </a:lvl6pPr>
            <a:lvl7pPr>
              <a:defRPr sz="1400">
                <a:latin typeface="Arial" pitchFamily="34" charset="0"/>
              </a:defRPr>
            </a:lvl7pPr>
            <a:lvl8pPr>
              <a:defRPr sz="1400">
                <a:latin typeface="Arial" pitchFamily="34" charset="0"/>
              </a:defRPr>
            </a:lvl8pPr>
            <a:lvl9pPr>
              <a:defRPr sz="1400">
                <a:latin typeface="Arial" pitchFamily="34" charset="0"/>
              </a:defRPr>
            </a:lvl9pPr>
          </a:lstStyle>
          <a:p>
            <a:r>
              <a:rPr lang="zh-CN" altLang="en-US" sz="2000" b="1" dirty="0" smtClean="0">
                <a:solidFill>
                  <a:srgbClr val="9CC93A"/>
                </a:solidFill>
              </a:rPr>
              <a:t>简介</a:t>
            </a:r>
            <a:endParaRPr lang="zh-CN" altLang="en-US" sz="2000" b="1" dirty="0">
              <a:solidFill>
                <a:srgbClr val="9CC93A"/>
              </a:solidFill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413333" y="1402315"/>
            <a:ext cx="4461298" cy="37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1400">
                <a:latin typeface="Arial" pitchFamily="34" charset="0"/>
              </a:defRPr>
            </a:lvl5pPr>
            <a:lvl6pPr>
              <a:defRPr sz="1400">
                <a:latin typeface="Arial" pitchFamily="34" charset="0"/>
              </a:defRPr>
            </a:lvl6pPr>
            <a:lvl7pPr>
              <a:defRPr sz="1400">
                <a:latin typeface="Arial" pitchFamily="34" charset="0"/>
              </a:defRPr>
            </a:lvl7pPr>
            <a:lvl8pPr>
              <a:defRPr sz="1400">
                <a:latin typeface="Arial" pitchFamily="34" charset="0"/>
              </a:defRPr>
            </a:lvl8pPr>
            <a:lvl9pPr>
              <a:defRPr sz="1400">
                <a:latin typeface="Arial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基础语法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627784" y="2279044"/>
            <a:ext cx="4461298" cy="38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6" tIns="34288" rIns="68576" bIns="34288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eaLnBrk="1" hangingPunct="1"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自动化运维应用实例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530578" y="3226799"/>
            <a:ext cx="4461298" cy="38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6" tIns="34288" rIns="68576" bIns="34288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>
              <a:buSzPct val="80000"/>
            </a:pP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Uyun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持续部署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34449" y="2247668"/>
            <a:ext cx="1512168" cy="475553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目录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35696" y="1389937"/>
            <a:ext cx="477931" cy="477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49618" y="713594"/>
            <a:ext cx="477931" cy="4779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9CC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rgbClr val="9CC93A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9CC93A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24705" y="2279044"/>
            <a:ext cx="477931" cy="477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38414" y="3131429"/>
            <a:ext cx="477931" cy="477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7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解释型</a:t>
            </a:r>
            <a:r>
              <a:rPr lang="zh-CN" altLang="en-US" b="1" dirty="0" smtClean="0"/>
              <a:t>语言：类</a:t>
            </a:r>
            <a:r>
              <a:rPr lang="en-US" altLang="zh-CN" b="1" dirty="0" smtClean="0"/>
              <a:t>shell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perl</a:t>
            </a:r>
            <a:endParaRPr lang="en-US" altLang="zh-CN" b="1" dirty="0" smtClean="0"/>
          </a:p>
          <a:p>
            <a:r>
              <a:rPr lang="zh-CN" altLang="en-US" b="1" dirty="0"/>
              <a:t>交互式</a:t>
            </a:r>
            <a:r>
              <a:rPr lang="zh-CN" altLang="en-US" b="1" dirty="0" smtClean="0"/>
              <a:t>语言：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面向对象语言：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23679"/>
            <a:ext cx="7272808" cy="936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7055"/>
            <a:ext cx="5832648" cy="15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58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tmp_string</a:t>
            </a:r>
            <a:r>
              <a:rPr lang="en-US" altLang="zh-CN" dirty="0" smtClean="0"/>
              <a:t>=‘test’</a:t>
            </a:r>
          </a:p>
          <a:p>
            <a:pPr lvl="1"/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tmp_string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tmp_string</a:t>
            </a:r>
            <a:r>
              <a:rPr lang="en-US" altLang="zh-CN" dirty="0" smtClean="0"/>
              <a:t>[1:3]</a:t>
            </a:r>
          </a:p>
          <a:p>
            <a:r>
              <a:rPr lang="en-US" altLang="zh-CN" dirty="0" smtClean="0"/>
              <a:t>Number: </a:t>
            </a:r>
            <a:r>
              <a:rPr lang="en-US" altLang="zh-CN" dirty="0" err="1" smtClean="0"/>
              <a:t>tmp_num</a:t>
            </a:r>
            <a:r>
              <a:rPr lang="en-US" altLang="zh-CN" dirty="0" smtClean="0"/>
              <a:t>=1</a:t>
            </a:r>
          </a:p>
          <a:p>
            <a:r>
              <a:rPr lang="en-US" altLang="zh-CN" dirty="0"/>
              <a:t>Sets: student = {'Tom', </a:t>
            </a:r>
            <a:r>
              <a:rPr lang="en-US" altLang="zh-CN" dirty="0" smtClean="0"/>
              <a:t>'Jim'}</a:t>
            </a:r>
          </a:p>
          <a:p>
            <a:r>
              <a:rPr lang="en-US" altLang="zh-CN" dirty="0"/>
              <a:t>Dictionaries: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_</a:t>
            </a:r>
            <a:r>
              <a:rPr lang="en-US" altLang="zh-CN" dirty="0"/>
              <a:t> </a:t>
            </a:r>
            <a:r>
              <a:rPr lang="en-US" altLang="zh-CN" dirty="0" smtClean="0"/>
              <a:t>dictionaries </a:t>
            </a:r>
            <a:r>
              <a:rPr lang="en-US" altLang="zh-CN" dirty="0"/>
              <a:t>= {'Jack':</a:t>
            </a:r>
            <a:r>
              <a:rPr lang="en-US" altLang="zh-CN" dirty="0" smtClean="0"/>
              <a:t>1, </a:t>
            </a:r>
            <a:r>
              <a:rPr lang="en-US" altLang="zh-CN" dirty="0"/>
              <a:t>'Tom</a:t>
            </a:r>
            <a:r>
              <a:rPr lang="en-US" altLang="zh-CN" dirty="0" smtClean="0"/>
              <a:t>':</a:t>
            </a:r>
            <a:r>
              <a:rPr lang="en-US" altLang="zh-CN" dirty="0"/>
              <a:t>2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([('</a:t>
            </a:r>
            <a:r>
              <a:rPr lang="en-US" altLang="zh-CN" dirty="0" err="1"/>
              <a:t>sape</a:t>
            </a:r>
            <a:r>
              <a:rPr lang="en-US" altLang="zh-CN" dirty="0"/>
              <a:t>', 4139), ('</a:t>
            </a:r>
            <a:r>
              <a:rPr lang="en-US" altLang="zh-CN" dirty="0" err="1"/>
              <a:t>guido</a:t>
            </a:r>
            <a:r>
              <a:rPr lang="en-US" altLang="zh-CN" dirty="0"/>
              <a:t>', </a:t>
            </a:r>
            <a:r>
              <a:rPr lang="en-US" altLang="zh-CN" dirty="0" smtClean="0"/>
              <a:t>4127)]),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_ dictionaries 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']</a:t>
            </a:r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tmp_list</a:t>
            </a:r>
            <a:r>
              <a:rPr lang="en-US" altLang="zh-CN" dirty="0" smtClean="0"/>
              <a:t>=[‘test’,1]</a:t>
            </a:r>
          </a:p>
          <a:p>
            <a:pPr lvl="1"/>
            <a:r>
              <a:rPr lang="en-US" altLang="zh-CN" dirty="0"/>
              <a:t>a + [6, 7], del a[2:4], </a:t>
            </a:r>
            <a:r>
              <a:rPr lang="en-US" altLang="zh-CN" dirty="0" err="1" smtClean="0"/>
              <a:t>list.append</a:t>
            </a:r>
            <a:r>
              <a:rPr lang="en-US" altLang="zh-CN" dirty="0" smtClean="0"/>
              <a:t>(x)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460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 </a:t>
            </a:r>
            <a:r>
              <a:rPr lang="en-US" altLang="zh-CN" dirty="0" smtClean="0"/>
              <a:t>–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A=1</a:t>
            </a:r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A&gt;1: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 </a:t>
            </a:r>
            <a:r>
              <a:rPr lang="en-US" altLang="zh-CN" dirty="0"/>
              <a:t>"bigger than </a:t>
            </a:r>
            <a:r>
              <a:rPr lang="en-US" altLang="zh-CN" dirty="0" smtClean="0"/>
              <a:t>1“</a:t>
            </a:r>
          </a:p>
          <a:p>
            <a:pPr marL="0" indent="0">
              <a:buNone/>
            </a:pP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==1</a:t>
            </a:r>
            <a:r>
              <a:rPr lang="en-US" altLang="zh-CN" dirty="0"/>
              <a:t>: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 </a:t>
            </a:r>
            <a:r>
              <a:rPr lang="en-US" altLang="zh-CN" dirty="0"/>
              <a:t>"equal </a:t>
            </a:r>
            <a:r>
              <a:rPr lang="en-US" altLang="zh-CN" dirty="0" smtClean="0"/>
              <a:t>1“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  <a:r>
              <a:rPr lang="en-US" altLang="zh-CN" dirty="0"/>
              <a:t>: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 </a:t>
            </a:r>
            <a:r>
              <a:rPr lang="en-US" altLang="zh-CN" dirty="0"/>
              <a:t>"smaller than 1"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0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 </a:t>
            </a:r>
            <a:r>
              <a:rPr lang="en-US" altLang="zh-CN" dirty="0"/>
              <a:t>– </a:t>
            </a:r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/>
              <a:t>for i in range(0, 10, 3) :	</a:t>
            </a:r>
            <a:endParaRPr lang="da-DK" altLang="zh-CN" dirty="0" smtClean="0"/>
          </a:p>
          <a:p>
            <a:pPr marL="0" indent="0">
              <a:buNone/>
            </a:pPr>
            <a:r>
              <a:rPr lang="da-DK" altLang="zh-CN" dirty="0" smtClean="0"/>
              <a:t>	print(i)</a:t>
            </a:r>
          </a:p>
          <a:p>
            <a:pPr marL="0" indent="0">
              <a:buNone/>
            </a:pPr>
            <a:r>
              <a:rPr lang="da-DK" altLang="zh-CN" dirty="0" smtClean="0"/>
              <a:t>else</a:t>
            </a:r>
            <a:r>
              <a:rPr lang="da-DK" altLang="zh-CN" dirty="0"/>
              <a:t>:	</a:t>
            </a:r>
            <a:endParaRPr lang="da-DK" altLang="zh-CN" dirty="0" smtClean="0"/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print </a:t>
            </a:r>
            <a:r>
              <a:rPr lang="da-DK" altLang="zh-CN" dirty="0"/>
              <a:t>"else end"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358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 </a:t>
            </a:r>
            <a:r>
              <a:rPr lang="en-US" altLang="zh-CN" dirty="0"/>
              <a:t>– W</a:t>
            </a:r>
            <a:r>
              <a:rPr lang="en-US" altLang="zh-CN" dirty="0" smtClean="0"/>
              <a:t>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B=1</a:t>
            </a:r>
          </a:p>
          <a:p>
            <a:pPr marL="0" indent="0">
              <a:buNone/>
            </a:pPr>
            <a:r>
              <a:rPr lang="en-US" altLang="zh-CN" dirty="0" smtClean="0"/>
              <a:t>while </a:t>
            </a:r>
            <a:r>
              <a:rPr lang="en-US" altLang="zh-CN" dirty="0"/>
              <a:t>B&lt;5: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print </a:t>
            </a:r>
            <a:r>
              <a:rPr lang="en-US" altLang="zh-CN" dirty="0"/>
              <a:t>B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B=B+1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7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 </a:t>
            </a:r>
            <a:r>
              <a:rPr lang="en-US" altLang="zh-CN" dirty="0"/>
              <a:t>–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err="1"/>
              <a:t>def</a:t>
            </a:r>
            <a:r>
              <a:rPr lang="en-US" altLang="zh-CN" sz="1600" dirty="0"/>
              <a:t> sum( arg1, arg2=10,*</a:t>
            </a:r>
            <a:r>
              <a:rPr lang="en-US" altLang="zh-CN" sz="1600" dirty="0" err="1"/>
              <a:t>vartuple</a:t>
            </a:r>
            <a:r>
              <a:rPr lang="en-US" altLang="zh-CN" sz="1600" dirty="0"/>
              <a:t> ): 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total </a:t>
            </a:r>
            <a:r>
              <a:rPr lang="en-US" altLang="zh-CN" sz="1600" dirty="0"/>
              <a:t>= arg1 + arg2 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print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func_inside</a:t>
            </a:r>
            <a:r>
              <a:rPr lang="en-US" altLang="zh-CN" sz="1600" dirty="0"/>
              <a:t>: ", total 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for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in </a:t>
            </a:r>
            <a:r>
              <a:rPr lang="en-US" altLang="zh-CN" sz="1600" dirty="0" err="1"/>
              <a:t>vartuple</a:t>
            </a:r>
            <a:r>
              <a:rPr lang="en-US" altLang="zh-CN" sz="1600" dirty="0"/>
              <a:t>:    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	print </a:t>
            </a:r>
            <a:r>
              <a:rPr lang="en-US" altLang="zh-CN" sz="1600" dirty="0" err="1" smtClean="0"/>
              <a:t>var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return </a:t>
            </a:r>
            <a:r>
              <a:rPr lang="en-US" altLang="zh-CN" sz="1600" dirty="0"/>
              <a:t>total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total = sum( 10 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print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func_outside</a:t>
            </a:r>
            <a:r>
              <a:rPr lang="en-US" altLang="zh-CN" sz="1600" dirty="0"/>
              <a:t>:", </a:t>
            </a:r>
            <a:r>
              <a:rPr lang="en-US" altLang="zh-CN" sz="1600" dirty="0" smtClean="0"/>
              <a:t>total</a:t>
            </a:r>
          </a:p>
          <a:p>
            <a:pPr marL="0" indent="0">
              <a:buNone/>
            </a:pPr>
            <a:r>
              <a:rPr lang="en-US" altLang="zh-CN" sz="1600" dirty="0" smtClean="0"/>
              <a:t>total </a:t>
            </a:r>
            <a:r>
              <a:rPr lang="en-US" altLang="zh-CN" sz="1600" dirty="0"/>
              <a:t>= sum( 10, 20 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print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func_outside</a:t>
            </a:r>
            <a:r>
              <a:rPr lang="en-US" altLang="zh-CN" sz="1600" dirty="0"/>
              <a:t>:", </a:t>
            </a:r>
            <a:r>
              <a:rPr lang="en-US" altLang="zh-CN" sz="1600" dirty="0" smtClean="0"/>
              <a:t>total</a:t>
            </a:r>
          </a:p>
          <a:p>
            <a:pPr marL="0" indent="0">
              <a:buNone/>
            </a:pPr>
            <a:r>
              <a:rPr lang="en-US" altLang="zh-CN" sz="1600" dirty="0" smtClean="0"/>
              <a:t>total </a:t>
            </a:r>
            <a:r>
              <a:rPr lang="en-US" altLang="zh-CN" sz="1600" dirty="0"/>
              <a:t>= sum( 10, 20 ,30 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print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func_outside</a:t>
            </a:r>
            <a:r>
              <a:rPr lang="en-US" altLang="zh-CN" sz="1600" dirty="0"/>
              <a:t>:", total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25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 </a:t>
            </a:r>
            <a:r>
              <a:rPr lang="en-US" altLang="zh-CN" dirty="0"/>
              <a:t>– 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: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"""</a:t>
            </a:r>
            <a:r>
              <a:rPr lang="en-US" altLang="zh-CN" dirty="0"/>
              <a:t>A simple example class"""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123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f(self):	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/>
              <a:t>'hello </a:t>
            </a:r>
            <a:r>
              <a:rPr lang="en-US" altLang="zh-CN" dirty="0" smtClean="0"/>
              <a:t>world‘</a:t>
            </a:r>
          </a:p>
          <a:p>
            <a:pPr marL="0" indent="0">
              <a:buNone/>
            </a:pPr>
            <a:r>
              <a:rPr lang="en-US" altLang="zh-CN" dirty="0" smtClean="0"/>
              <a:t>x </a:t>
            </a:r>
            <a:r>
              <a:rPr lang="en-US" altLang="zh-CN" dirty="0"/>
              <a:t>= </a:t>
            </a:r>
            <a:r>
              <a:rPr lang="en-US" altLang="zh-CN" dirty="0" err="1"/>
              <a:t>MyClass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print </a:t>
            </a:r>
            <a:r>
              <a:rPr lang="en-US" altLang="zh-CN" dirty="0"/>
              <a:t>"x.</a:t>
            </a:r>
            <a:r>
              <a:rPr lang="en-US" altLang="zh-CN" dirty="0" err="1"/>
              <a:t>i</a:t>
            </a:r>
            <a:r>
              <a:rPr lang="en-US" altLang="zh-CN" dirty="0"/>
              <a:t>:",</a:t>
            </a:r>
            <a:r>
              <a:rPr lang="en-US" altLang="zh-CN" dirty="0" err="1" smtClean="0"/>
              <a:t>x.i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print </a:t>
            </a:r>
            <a:r>
              <a:rPr lang="en-US" altLang="zh-CN" dirty="0"/>
              <a:t>"</a:t>
            </a:r>
            <a:r>
              <a:rPr lang="en-US" altLang="zh-CN" dirty="0" err="1"/>
              <a:t>x.f</a:t>
            </a:r>
            <a:r>
              <a:rPr lang="en-US" altLang="zh-CN" dirty="0"/>
              <a:t>():",</a:t>
            </a:r>
            <a:r>
              <a:rPr lang="en-US" altLang="zh-CN" dirty="0" err="1"/>
              <a:t>x.f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23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a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broada_v3</Template>
  <TotalTime>1451</TotalTime>
  <Words>251</Words>
  <Application>Microsoft Office PowerPoint</Application>
  <PresentationFormat>全屏显示(16:9)</PresentationFormat>
  <Paragraphs>96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Arial Black</vt:lpstr>
      <vt:lpstr>Calibri</vt:lpstr>
      <vt:lpstr>Impact</vt:lpstr>
      <vt:lpstr>Wingdings</vt:lpstr>
      <vt:lpstr>broada_v3</vt:lpstr>
      <vt:lpstr>Python 基础培训</vt:lpstr>
      <vt:lpstr>目录</vt:lpstr>
      <vt:lpstr>简介</vt:lpstr>
      <vt:lpstr>基础语法 - 数据类型</vt:lpstr>
      <vt:lpstr>基础语法 – If</vt:lpstr>
      <vt:lpstr>基础语法 – For</vt:lpstr>
      <vt:lpstr>基础语法 – While</vt:lpstr>
      <vt:lpstr>基础语法 – Func</vt:lpstr>
      <vt:lpstr>基础语法 – Class</vt:lpstr>
      <vt:lpstr>基础语法 – 查看帮助</vt:lpstr>
      <vt:lpstr>自动化运维应用实例 – 增量备份 </vt:lpstr>
      <vt:lpstr>自动化运维应用实例 – 接口测试</vt:lpstr>
      <vt:lpstr>Uyun 持续部署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幻灯片主题</dc:title>
  <dc:creator>Tiger</dc:creator>
  <cp:lastModifiedBy>许灵剑</cp:lastModifiedBy>
  <cp:revision>238</cp:revision>
  <dcterms:created xsi:type="dcterms:W3CDTF">2015-05-22T04:59:14Z</dcterms:created>
  <dcterms:modified xsi:type="dcterms:W3CDTF">2016-05-04T14:17:12Z</dcterms:modified>
</cp:coreProperties>
</file>