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BC6E98-2A18-4C51-BD88-7F0C0C7D7D93}">
  <a:tblStyle styleId="{12BC6E98-2A18-4C51-BD88-7F0C0C7D7D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5226c0fa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5226c0fa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226c0fa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5226c0fa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5226c0fa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5226c0fa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5226c0fa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5226c0fa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5226c0fa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5226c0fa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5226c0fa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5226c0fa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226c0fa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5226c0fa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5226c0fa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5226c0fa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5226c0fa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5226c0fa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3ef17b5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3ef17b5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5226c0f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5226c0f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5226c0fa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5226c0fa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5226c0fa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5226c0fa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5226c0fa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5226c0fa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5226c0f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5226c0f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5226c0fa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5226c0fa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226c0fa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5226c0fa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Dados Eleitorais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7"/>
            <a:ext cx="85206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Arthur Accorsi, Bruno Fernandes e Vitor Esposito</a:t>
            </a:r>
            <a:endParaRPr b="1" sz="1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Trabalho Final - Coleta, Preparação e Análise de Dados 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Prof. Lucas Rafael Costella Pessutto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de seleção dos dados.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5125200" cy="3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Votação em partido por município e zona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Apenas casos com DS_CARGO = ‘Vereador’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'NM_PARTIDO'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'CD_MUNICIPIO'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'NM_MUNICIPIO'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'NR_ZONA'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QT_VOTOS_LEGENDA_VALIDOS'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QT_VOTOS_NOM_CONVR_LEG_VALIDOS'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'QT_TOTAL_VOTOS_LEG_VALIDOS'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QT_VOTOS_NOMINAIS_VALIDOS'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625" y="365225"/>
            <a:ext cx="3164350" cy="460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5960225" y="4178725"/>
            <a:ext cx="1684800" cy="443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5960225" y="2652400"/>
            <a:ext cx="1076700" cy="1320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Preparação dos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300" y="276525"/>
            <a:ext cx="3242025" cy="21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50" y="2755025"/>
            <a:ext cx="8369749" cy="22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45399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Junção dos bancos de dados para criação do dataset: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2606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Dados nulos: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75" y="1838325"/>
            <a:ext cx="20574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044388" y="1152475"/>
            <a:ext cx="2606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Dados duplicados: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6168588" y="1152475"/>
            <a:ext cx="2606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Votos negativos: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662" y="1697150"/>
            <a:ext cx="2994575" cy="73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2575" y="1773345"/>
            <a:ext cx="204787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de verificação dos dados.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Descrições estatísticas</a:t>
            </a:r>
            <a:endParaRPr/>
          </a:p>
        </p:txBody>
      </p:sp>
      <p:graphicFrame>
        <p:nvGraphicFramePr>
          <p:cNvPr id="159" name="Google Shape;159;p2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{12BC6E98-2A18-4C51-BD88-7F0C0C7D7D93}</a:tableStyleId>
              </a:tblPr>
              <a:tblGrid>
                <a:gridCol w="1497450"/>
                <a:gridCol w="1515175"/>
                <a:gridCol w="1798975"/>
                <a:gridCol w="1462575"/>
                <a:gridCol w="121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de instâncias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de Features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(quantos selecionados para o final)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Dados Duplicados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Dados Nulos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Perfil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4281617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23 (4)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Resultado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5173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36 (8*)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29596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Descrições estatísticas</a:t>
            </a:r>
            <a:endParaRPr/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1058900" y="156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{12BC6E98-2A18-4C51-BD88-7F0C0C7D7D93}</a:tableStyleId>
              </a:tblPr>
              <a:tblGrid>
                <a:gridCol w="2153700"/>
                <a:gridCol w="858925"/>
                <a:gridCol w="1151600"/>
                <a:gridCol w="2109950"/>
                <a:gridCol w="121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Coluna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de instâncias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Dados Nulos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 de dado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Quantidade de classes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CD_MUNICIPIO         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29596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496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NR_ZONA              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29596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165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DS_GRAU_ESCOLARIDADE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29596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Ordinal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QT_ELEITORES_PERFIL  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29596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Numérico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NM_PARTIDO           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29596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NM_MUNICIPIO         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29596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Atributo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496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QT_TOTAL_VOTOS       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29596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Numérico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076275"/>
            <a:ext cx="26067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final: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Descrições estatísticas</a:t>
            </a:r>
            <a:endParaRPr/>
          </a:p>
        </p:txBody>
      </p:sp>
      <p:graphicFrame>
        <p:nvGraphicFramePr>
          <p:cNvPr id="172" name="Google Shape;172;p27"/>
          <p:cNvGraphicFramePr/>
          <p:nvPr/>
        </p:nvGraphicFramePr>
        <p:xfrm>
          <a:off x="1041150" y="183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{12BC6E98-2A18-4C51-BD88-7F0C0C7D7D93}</a:tableStyleId>
              </a:tblPr>
              <a:tblGrid>
                <a:gridCol w="2153700"/>
                <a:gridCol w="858925"/>
                <a:gridCol w="1577275"/>
                <a:gridCol w="1684275"/>
                <a:gridCol w="121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Coluna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Média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Desvio Padrão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Máximo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Mínimo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QT_ELEITORES_PERFIL  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4027,84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6675,38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43104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QT_TOTAL_VOTOS        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1781,05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2155,93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16891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076275"/>
            <a:ext cx="36708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Categorias Numéricas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Descrições estatísticas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076275"/>
            <a:ext cx="36708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Escolaridade: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350" y="1561375"/>
            <a:ext cx="6566632" cy="32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Descrições estatísticas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0762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Cidade / Votos: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Cidade com menos votos: ENGENHO VELHO (8336 votos)</a:t>
            </a:r>
            <a:endParaRPr sz="1050">
              <a:solidFill>
                <a:srgbClr val="83949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Cidade com mais votos: PORTO ALEGRE (6112116 votos)</a:t>
            </a:r>
            <a:endParaRPr sz="1050">
              <a:solidFill>
                <a:srgbClr val="83949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Superior Completo </a:t>
            </a:r>
            <a:r>
              <a:rPr lang="en"/>
              <a:t>/ Cidades: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Cidade com menor percentual de eleitores com ensino superior completo: CANUDOS DO VALE (2.55%)</a:t>
            </a:r>
            <a:endParaRPr sz="1050">
              <a:solidFill>
                <a:srgbClr val="83949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Cidade com maior percentual de eleitores com ensino superior completo: ERECHIM (17.99%)</a:t>
            </a:r>
            <a:endParaRPr sz="1050">
              <a:solidFill>
                <a:srgbClr val="83949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Percentual de eleitores com ensino superior completo em Porto Alegre: 16.50%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Ensino Fundamental Incompleto / Cidades: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Cidade com menor percentual de eleitores com ensino fundamental incompleto: PORTO ALEGRE (19.09%)</a:t>
            </a:r>
            <a:endParaRPr sz="1050">
              <a:solidFill>
                <a:srgbClr val="83949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Cidade com maior percentual de eleitores com ensino fundamental incompleto: ARROIO DO PADRE (59.44%)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Descrições estatísticas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0762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Adicionado um banco de dados com latitude e longitude: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693575"/>
            <a:ext cx="4334851" cy="321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93575"/>
            <a:ext cx="4334851" cy="3212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da questão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32375"/>
            <a:ext cx="8520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Investigar se existe uma correlação entre o nível de escolaridade dos eleitores e sua preferência por determinados partidos políticos.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474" y="2261575"/>
            <a:ext cx="1852775" cy="241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325" y="2499926"/>
            <a:ext cx="2943375" cy="193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de seleção dos dados.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8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Eleitorado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Perfil eleitor</a:t>
            </a:r>
            <a:r>
              <a:rPr lang="en"/>
              <a:t>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'CD_MUNICIPIO'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'NR_ZONA'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'DS_GRAU_ESCOLARIDADE'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'QT_ELEITORES_PERFIL'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839496"/>
              </a:solidFill>
              <a:highlight>
                <a:srgbClr val="002B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150" y="950188"/>
            <a:ext cx="2542855" cy="382097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2902950"/>
            <a:ext cx="5204224" cy="129097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de seleção dos dados.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500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Votação em partido por município e zona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Apenas casos com turno =  1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'NM_PARTIDO'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'CD_MUNICIPIO'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'NM_MUNICIPIO'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'NR_ZONA'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QT_VOTOS_LEGENDA_VALIDOS'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QT_VOTOS_NOM_CONVR_LEG_VALIDOS'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'QT_TOTAL_VOTOS_LEG_VALIDOS'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QT_VOTOS_NOMINAIS_VALIDOS'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625" y="365225"/>
            <a:ext cx="3164350" cy="46098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5960225" y="4178725"/>
            <a:ext cx="1684800" cy="443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960225" y="1280800"/>
            <a:ext cx="1076700" cy="1320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Preparação dos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167200" cy="3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Seleção de Features - </a:t>
            </a:r>
            <a:r>
              <a:rPr lang="en"/>
              <a:t>Seleção apenas das colunas pertinentes ao tema.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Criação de Features </a:t>
            </a:r>
            <a:r>
              <a:rPr lang="en"/>
              <a:t>- Coluna: QT_TOTAL_VOTOS, que consiste no somatório:</a:t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'QT_VOTOS_LEGENDA_VALIDOS'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268BD2"/>
              </a:solidFill>
              <a:highlight>
                <a:srgbClr val="002B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'QT_VOTOS_NOM_CONVR_LEG_VALIDOS'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268BD2"/>
              </a:solidFill>
              <a:highlight>
                <a:srgbClr val="002B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'QT_TOTAL_VOTOS_LEG_VALIDOS'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268BD2"/>
              </a:solidFill>
              <a:highlight>
                <a:srgbClr val="002B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'QT_VOTOS_NOMINAIS_VALIDOS'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839496"/>
              </a:solidFill>
              <a:highlight>
                <a:srgbClr val="002B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39496"/>
              </a:solidFill>
              <a:highlight>
                <a:srgbClr val="002B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39496"/>
              </a:solidFill>
              <a:highlight>
                <a:srgbClr val="002B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39496"/>
              </a:solidFill>
              <a:highlight>
                <a:srgbClr val="002B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Preparação dos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50" y="2755025"/>
            <a:ext cx="8369749" cy="22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45399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Junção dos bancos de dados para criação do dataset: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813" y="445025"/>
            <a:ext cx="34956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de verificação dos dados.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2606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Dados nulos: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75" y="1838325"/>
            <a:ext cx="20574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044388" y="1152475"/>
            <a:ext cx="2606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Dados duplicados: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363" y="1697150"/>
            <a:ext cx="19907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475" y="3786600"/>
            <a:ext cx="8831125" cy="97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/>
          <p:nvPr/>
        </p:nvCxnSpPr>
        <p:spPr>
          <a:xfrm>
            <a:off x="4319300" y="2502650"/>
            <a:ext cx="300" cy="1055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168588" y="1152475"/>
            <a:ext cx="2606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Votos negativos: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4662" y="1697150"/>
            <a:ext cx="2994575" cy="73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93738" y="1428138"/>
            <a:ext cx="2606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Dados duplicados: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388" y="1282338"/>
            <a:ext cx="1990725" cy="657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0"/>
          <p:cNvGraphicFramePr/>
          <p:nvPr/>
        </p:nvGraphicFramePr>
        <p:xfrm>
          <a:off x="317538" y="220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{12BC6E98-2A18-4C51-BD88-7F0C0C7D7D93}</a:tableStyleId>
              </a:tblPr>
              <a:tblGrid>
                <a:gridCol w="860325"/>
                <a:gridCol w="1454500"/>
                <a:gridCol w="1014700"/>
                <a:gridCol w="931100"/>
                <a:gridCol w="499350"/>
                <a:gridCol w="900000"/>
                <a:gridCol w="1041400"/>
                <a:gridCol w="983950"/>
                <a:gridCol w="957175"/>
              </a:tblGrid>
              <a:tr h="769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DS_CARGO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NM_PARTIDO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CD_MUNICIPIO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NM_MUNICIPIO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NR_ZONA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QT_VOTOS_LEGENDA_VALIDOS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QT_VOTOS_NOM_CONVR_LEG_VALIDOS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QT_TOTAL_VOTOS_LEG_VALIDOS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QT_VOTOS_NOMINAIS_VALIDOS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793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Prefeito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Partido Socialista dos Trabalhadores Unificado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88013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PORTO ALEGRE</a:t>
                      </a:r>
                      <a:endParaRPr i="1"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159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</a:t>
                      </a:r>
                      <a:endParaRPr b="1"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b="1"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</a:t>
                      </a:r>
                      <a:endParaRPr b="1"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</a:t>
                      </a:r>
                      <a:endParaRPr b="1"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793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Vereador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Partido Socialista dos Trabalhadores Unificado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88013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PORTO ALEGRE</a:t>
                      </a:r>
                      <a:endParaRPr i="1"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159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b="1"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78</a:t>
                      </a:r>
                      <a:endParaRPr b="1"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de verificação dos dados.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93738" y="1428138"/>
            <a:ext cx="2606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Dados duplicados: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388" y="1282338"/>
            <a:ext cx="1990725" cy="657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21"/>
          <p:cNvGraphicFramePr/>
          <p:nvPr/>
        </p:nvGraphicFramePr>
        <p:xfrm>
          <a:off x="1919063" y="224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{12BC6E98-2A18-4C51-BD88-7F0C0C7D7D93}</a:tableStyleId>
              </a:tblPr>
              <a:tblGrid>
                <a:gridCol w="1888550"/>
                <a:gridCol w="1068125"/>
                <a:gridCol w="748775"/>
                <a:gridCol w="806450"/>
                <a:gridCol w="89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NM_PARTIDO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CD_MUNICIPIO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NM_MUNICIPIO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NR_ZONA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QT_TOTAL_VOTOS</a:t>
                      </a:r>
                      <a:endParaRPr b="1"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Partido Socialista dos Trabalhadores Unificado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88013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PORTO ALEGRE</a:t>
                      </a:r>
                      <a:endParaRPr i="1"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159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78</a:t>
                      </a:r>
                      <a:endParaRPr b="1"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Partido Socialista dos Trabalhadores Unificado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88013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PORTO ALEGRE</a:t>
                      </a:r>
                      <a:endParaRPr i="1"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159</a:t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F232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78</a:t>
                      </a:r>
                      <a:endParaRPr b="1"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1F232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de verificação dos dados.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