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8"/>
  </p:notesMasterIdLst>
  <p:handoutMasterIdLst>
    <p:handoutMasterId r:id="rId49"/>
  </p:handoutMasterIdLst>
  <p:sldIdLst>
    <p:sldId id="1088" r:id="rId2"/>
    <p:sldId id="651" r:id="rId3"/>
    <p:sldId id="782" r:id="rId4"/>
    <p:sldId id="916" r:id="rId5"/>
    <p:sldId id="783" r:id="rId6"/>
    <p:sldId id="1089" r:id="rId7"/>
    <p:sldId id="680" r:id="rId8"/>
    <p:sldId id="994" r:id="rId9"/>
    <p:sldId id="1090" r:id="rId10"/>
    <p:sldId id="995" r:id="rId11"/>
    <p:sldId id="1091" r:id="rId12"/>
    <p:sldId id="996" r:id="rId13"/>
    <p:sldId id="1092" r:id="rId14"/>
    <p:sldId id="791" r:id="rId15"/>
    <p:sldId id="792" r:id="rId16"/>
    <p:sldId id="816" r:id="rId17"/>
    <p:sldId id="793" r:id="rId18"/>
    <p:sldId id="910" r:id="rId19"/>
    <p:sldId id="1093" r:id="rId20"/>
    <p:sldId id="1095" r:id="rId21"/>
    <p:sldId id="1096" r:id="rId22"/>
    <p:sldId id="1014" r:id="rId23"/>
    <p:sldId id="1066" r:id="rId24"/>
    <p:sldId id="1015" r:id="rId25"/>
    <p:sldId id="1067" r:id="rId26"/>
    <p:sldId id="794" r:id="rId27"/>
    <p:sldId id="795" r:id="rId28"/>
    <p:sldId id="796" r:id="rId29"/>
    <p:sldId id="797" r:id="rId30"/>
    <p:sldId id="1004" r:id="rId31"/>
    <p:sldId id="1005" r:id="rId32"/>
    <p:sldId id="1006" r:id="rId33"/>
    <p:sldId id="1007" r:id="rId34"/>
    <p:sldId id="1008" r:id="rId35"/>
    <p:sldId id="1009" r:id="rId36"/>
    <p:sldId id="1117" r:id="rId37"/>
    <p:sldId id="1068" r:id="rId38"/>
    <p:sldId id="1069" r:id="rId39"/>
    <p:sldId id="1013" r:id="rId40"/>
    <p:sldId id="1107" r:id="rId41"/>
    <p:sldId id="817" r:id="rId42"/>
    <p:sldId id="1011" r:id="rId43"/>
    <p:sldId id="1002" r:id="rId44"/>
    <p:sldId id="1003" r:id="rId45"/>
    <p:sldId id="1001" r:id="rId46"/>
    <p:sldId id="1000" r:id="rId47"/>
  </p:sldIdLst>
  <p:sldSz cx="9144000" cy="6858000" type="screen4x3"/>
  <p:notesSz cx="7010400" cy="92964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00FFFF"/>
    <a:srgbClr val="FFFF99"/>
    <a:srgbClr val="FFFF66"/>
    <a:srgbClr val="00CCFF"/>
    <a:srgbClr val="AAF4B6"/>
    <a:srgbClr val="00FF00"/>
    <a:srgbClr val="9FF3AD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74909" autoAdjust="0"/>
  </p:normalViewPr>
  <p:slideViewPr>
    <p:cSldViewPr snapToGrid="0">
      <p:cViewPr varScale="1">
        <p:scale>
          <a:sx n="72" d="100"/>
          <a:sy n="72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434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53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53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9BC095E6-FC84-4684-8A90-38C0C6DB69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094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53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65" y="4414993"/>
            <a:ext cx="5607671" cy="418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53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29221AC5-28E9-4409-9AA3-A5B3BE3506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641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one of the points in C that can be confusing at first, but the C standard only specifies a minimum range for integer types that is guaranteed to be supported. 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is guaranteed to be able to hold -32767 to 32767, which requires 16 bits</a:t>
            </a:r>
            <a:r>
              <a:rPr lang="en-US" dirty="0"/>
              <a:t>. In that case, </a:t>
            </a:r>
            <a:r>
              <a:rPr lang="en-US" dirty="0" err="1"/>
              <a:t>int</a:t>
            </a:r>
            <a:r>
              <a:rPr lang="en-US" dirty="0"/>
              <a:t>, is 2 bytes. However, implementations are free to go beyond that minimum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221AC5-28E9-4409-9AA3-A5B3BE3506BC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95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F9175-0283-45D0-8B11-5E93F14C7A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538D2-9CAC-459F-89A5-1905AF01F3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148388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1483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A2FC1-299C-4174-8CE5-2BF2D36F8A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60F97-2BFD-406D-9276-6611BFCCC9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6919-533B-4836-8CEF-561F0CAF07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66738" y="1268413"/>
            <a:ext cx="8001000" cy="51847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BB59C-8317-47AE-A3D6-C3A67A5431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635A4-57D2-4739-B2AF-EA7F50BD25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61483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91F41-44AC-4BDF-B4AB-FA0D5B354F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5081C-853F-4022-92B6-B138B95D6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C4356-5E47-4535-8D36-81ADF40D6D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17633-D844-49F0-8083-5E73BEC332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5990C-BC37-44E7-9F92-8A1085CBDB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ECAF6-18A7-4A67-96AB-A8EC2F81EF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D337E-44A9-470A-83F4-E47E3FF025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9AE08-FA8A-49A8-BABC-457F58733A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5FE51-7822-4E7E-9E84-1F5E214DEA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68413"/>
            <a:ext cx="80010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84772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4655510 w 1000"/>
              <a:gd name="T3" fmla="*/ 0 h 1000"/>
              <a:gd name="T4" fmla="*/ 4655510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95813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11188" y="6453188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97638"/>
            <a:ext cx="19812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25"/>
            <a:ext cx="1981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B2EDEC08-04B3-4099-89EA-620FD21AD7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394" r:id="rId12"/>
    <p:sldLayoutId id="2147484395" r:id="rId13"/>
    <p:sldLayoutId id="2147484396" r:id="rId14"/>
    <p:sldLayoutId id="2147484397" r:id="rId15"/>
    <p:sldLayoutId id="2147484398" r:id="rId16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inglogic.com/fast-exponentiation-algorithms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primality-test-set-2-fermet-method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bedded.com/electronics-blogs/programmer-s-toolbox/4219659/Integer-Square-Roo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570323"/>
          </a:xfrm>
        </p:spPr>
        <p:txBody>
          <a:bodyPr/>
          <a:lstStyle/>
          <a:p>
            <a:r>
              <a:rPr lang="pt-BR" dirty="0"/>
              <a:t>Exercício 1: f = (g + h) – (i + 34)</a:t>
            </a:r>
          </a:p>
          <a:p>
            <a:pPr lvl="1"/>
            <a:r>
              <a:rPr lang="pt-BR" sz="2000" dirty="0"/>
              <a:t>Supor que as variáveis de </a:t>
            </a:r>
            <a:r>
              <a:rPr lang="pt-BR" sz="2000" i="1" dirty="0"/>
              <a:t>f</a:t>
            </a:r>
            <a:r>
              <a:rPr lang="pt-BR" sz="2000" dirty="0"/>
              <a:t> até </a:t>
            </a:r>
            <a:r>
              <a:rPr lang="pt-BR" sz="2000" i="1" dirty="0"/>
              <a:t>i</a:t>
            </a:r>
            <a:r>
              <a:rPr lang="pt-BR" sz="2000" dirty="0"/>
              <a:t> estão carregadas nos registradores de $8 até $11</a:t>
            </a:r>
          </a:p>
        </p:txBody>
      </p:sp>
      <p:graphicFrame>
        <p:nvGraphicFramePr>
          <p:cNvPr id="4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54945"/>
              </p:ext>
            </p:extLst>
          </p:nvPr>
        </p:nvGraphicFramePr>
        <p:xfrm>
          <a:off x="1364776" y="2878169"/>
          <a:ext cx="6823876" cy="1005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24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0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Instrução/Sintaxe</a:t>
                      </a:r>
                    </a:p>
                  </a:txBody>
                  <a:tcPr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Ação</a:t>
                      </a:r>
                    </a:p>
                  </a:txBody>
                  <a:tcPr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Semelhantes</a:t>
                      </a:r>
                    </a:p>
                  </a:txBody>
                  <a:tcPr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 rd, rs, rt</a:t>
                      </a:r>
                      <a:endParaRPr lang="en-US" sz="16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en-US" sz="1600" baseline="0" dirty="0">
                          <a:latin typeface="Arial"/>
                          <a:cs typeface="Arial"/>
                        </a:rPr>
                        <a:t>←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rs + rt</a:t>
                      </a:r>
                      <a:endParaRPr lang="en-US" sz="16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sub, and, or, xor, nor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 rt, rs, imm</a:t>
                      </a:r>
                      <a:endParaRPr lang="en-US" sz="16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en-US" sz="1600" baseline="0" dirty="0">
                          <a:latin typeface="Arial"/>
                          <a:cs typeface="Arial"/>
                        </a:rPr>
                        <a:t>←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rs + imm</a:t>
                      </a:r>
                      <a:endParaRPr lang="en-US" sz="16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andi/ori/xori </a:t>
                      </a:r>
                      <a:endParaRPr lang="en-US" sz="16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1569493" y="4285397"/>
            <a:ext cx="6455391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$12, $9, $10	# r12 ← g + h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addi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$13, $11, 34	# r13 ← i + 34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sub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$8, $12, $13	# f ← (g + h) – (i + 34)</a:t>
            </a:r>
          </a:p>
          <a:p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6784" y="5678086"/>
            <a:ext cx="8800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OBS: O valor da variável </a:t>
            </a:r>
            <a:r>
              <a:rPr lang="en-US" sz="2400" b="1" i="1" dirty="0">
                <a:solidFill>
                  <a:srgbClr val="FF0000"/>
                </a:solidFill>
              </a:rPr>
              <a:t>f</a:t>
            </a:r>
            <a:r>
              <a:rPr lang="en-US" sz="2400" b="1" dirty="0">
                <a:solidFill>
                  <a:srgbClr val="FF0000"/>
                </a:solidFill>
              </a:rPr>
              <a:t> não está atualizado na memória!</a:t>
            </a:r>
          </a:p>
        </p:txBody>
      </p:sp>
    </p:spTree>
    <p:extLst>
      <p:ext uri="{BB962C8B-B14F-4D97-AF65-F5344CB8AC3E}">
        <p14:creationId xmlns:p14="http://schemas.microsoft.com/office/powerpoint/2010/main" val="90895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70073"/>
          </a:xfrm>
        </p:spPr>
        <p:txBody>
          <a:bodyPr/>
          <a:lstStyle/>
          <a:p>
            <a:r>
              <a:rPr lang="pt-BR" dirty="0"/>
              <a:t>Exercício 5: do-while</a:t>
            </a:r>
          </a:p>
          <a:p>
            <a:pPr lvl="1"/>
            <a:r>
              <a:rPr lang="pt-BR" sz="2000" dirty="0"/>
              <a:t>Supor que as variáveis de </a:t>
            </a:r>
            <a:r>
              <a:rPr lang="pt-BR" sz="2000" i="1" dirty="0"/>
              <a:t>a, b </a:t>
            </a:r>
            <a:r>
              <a:rPr lang="pt-BR" sz="2000" dirty="0"/>
              <a:t>e </a:t>
            </a:r>
            <a:r>
              <a:rPr lang="pt-BR" sz="2000" i="1" dirty="0"/>
              <a:t>c</a:t>
            </a:r>
            <a:r>
              <a:rPr lang="pt-BR" sz="2000" dirty="0"/>
              <a:t> estão carregadas nos registradores $8, $9 e $10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51545" y="2606104"/>
            <a:ext cx="34574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do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 = c + b;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a--;</a:t>
            </a: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while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(a != 0);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70073"/>
          </a:xfrm>
        </p:spPr>
        <p:txBody>
          <a:bodyPr/>
          <a:lstStyle/>
          <a:p>
            <a:r>
              <a:rPr lang="pt-BR" dirty="0"/>
              <a:t>Exercício 5: do-while</a:t>
            </a:r>
          </a:p>
          <a:p>
            <a:pPr lvl="1"/>
            <a:r>
              <a:rPr lang="pt-BR" sz="2000" dirty="0"/>
              <a:t>Supor que as variáveis de </a:t>
            </a:r>
            <a:r>
              <a:rPr lang="pt-BR" sz="2000" i="1" dirty="0"/>
              <a:t>a, b </a:t>
            </a:r>
            <a:r>
              <a:rPr lang="pt-BR" sz="2000" dirty="0"/>
              <a:t>e </a:t>
            </a:r>
            <a:r>
              <a:rPr lang="pt-BR" sz="2000" i="1" dirty="0"/>
              <a:t>c</a:t>
            </a:r>
            <a:r>
              <a:rPr lang="pt-BR" sz="2000" dirty="0"/>
              <a:t> estão carregadas nos registradores $8, $9 e $10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51545" y="2606104"/>
            <a:ext cx="34574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do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 = c + b;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a--;</a:t>
            </a: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while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(a != 0);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09935" y="4462006"/>
            <a:ext cx="786112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do: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add 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$10, $10, $9		# c = c + b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addi 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$8, $8, -1		# a--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bne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$8, $0, do		# Repete laço se a != 0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708486" y="2824471"/>
            <a:ext cx="416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OBS: Os valores das variáveis </a:t>
            </a:r>
            <a:r>
              <a:rPr lang="en-US" sz="2400" b="1" i="1" dirty="0">
                <a:solidFill>
                  <a:srgbClr val="FF0000"/>
                </a:solidFill>
              </a:rPr>
              <a:t>a</a:t>
            </a:r>
            <a:r>
              <a:rPr lang="en-US" sz="2400" b="1" dirty="0">
                <a:solidFill>
                  <a:srgbClr val="FF0000"/>
                </a:solidFill>
              </a:rPr>
              <a:t> e </a:t>
            </a:r>
            <a:r>
              <a:rPr lang="en-US" sz="2400" b="1" i="1" dirty="0">
                <a:solidFill>
                  <a:srgbClr val="FF0000"/>
                </a:solidFill>
              </a:rPr>
              <a:t>c</a:t>
            </a:r>
            <a:r>
              <a:rPr lang="en-US" sz="2400" b="1" dirty="0">
                <a:solidFill>
                  <a:srgbClr val="FF0000"/>
                </a:solidFill>
              </a:rPr>
              <a:t> não estão atualizados na memória!</a:t>
            </a:r>
          </a:p>
        </p:txBody>
      </p:sp>
      <p:sp>
        <p:nvSpPr>
          <p:cNvPr id="8" name="Chave esquerda 7"/>
          <p:cNvSpPr/>
          <p:nvPr/>
        </p:nvSpPr>
        <p:spPr bwMode="auto">
          <a:xfrm>
            <a:off x="1228295" y="4913192"/>
            <a:ext cx="136477" cy="518615"/>
          </a:xfrm>
          <a:prstGeom prst="lef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18370" y="4849333"/>
            <a:ext cx="98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Corpo do laço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120698" y="5751153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a   !=   0 ?</a:t>
            </a:r>
          </a:p>
        </p:txBody>
      </p:sp>
    </p:spTree>
    <p:extLst>
      <p:ext uri="{BB962C8B-B14F-4D97-AF65-F5344CB8AC3E}">
        <p14:creationId xmlns:p14="http://schemas.microsoft.com/office/powerpoint/2010/main" val="347363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70073"/>
          </a:xfrm>
        </p:spPr>
        <p:txBody>
          <a:bodyPr/>
          <a:lstStyle/>
          <a:p>
            <a:r>
              <a:rPr lang="pt-BR" dirty="0"/>
              <a:t>Exercício 6: for</a:t>
            </a:r>
          </a:p>
          <a:p>
            <a:pPr lvl="1"/>
            <a:r>
              <a:rPr lang="pt-BR" sz="2000" dirty="0"/>
              <a:t>Supor que as variáveis de </a:t>
            </a:r>
            <a:r>
              <a:rPr lang="pt-BR" sz="2000" i="1" dirty="0"/>
              <a:t>i, j </a:t>
            </a:r>
            <a:r>
              <a:rPr lang="pt-BR" sz="2000" dirty="0"/>
              <a:t>e </a:t>
            </a:r>
            <a:r>
              <a:rPr lang="pt-BR" sz="2000" i="1" dirty="0"/>
              <a:t>k</a:t>
            </a:r>
            <a:r>
              <a:rPr lang="pt-BR" sz="2000" dirty="0"/>
              <a:t> estão carregadas nos registradores $8, $9 e $10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662545" y="2542691"/>
            <a:ext cx="3687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0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 &lt; j;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i++)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k = k + i;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63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70073"/>
          </a:xfrm>
        </p:spPr>
        <p:txBody>
          <a:bodyPr/>
          <a:lstStyle/>
          <a:p>
            <a:r>
              <a:rPr lang="pt-BR" dirty="0"/>
              <a:t>Exercício 6: for</a:t>
            </a:r>
          </a:p>
          <a:p>
            <a:pPr lvl="1"/>
            <a:r>
              <a:rPr lang="pt-BR" sz="2000" dirty="0"/>
              <a:t>Supor que as variáveis de </a:t>
            </a:r>
            <a:r>
              <a:rPr lang="pt-BR" sz="2000" i="1" dirty="0"/>
              <a:t>i, j </a:t>
            </a:r>
            <a:r>
              <a:rPr lang="pt-BR" sz="2000" dirty="0"/>
              <a:t>e </a:t>
            </a:r>
            <a:r>
              <a:rPr lang="pt-BR" sz="2000" i="1" dirty="0"/>
              <a:t>k</a:t>
            </a:r>
            <a:r>
              <a:rPr lang="pt-BR" sz="2000" dirty="0"/>
              <a:t> estão carregadas nos registradores $8, $9 e $10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662545" y="2542691"/>
            <a:ext cx="3687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0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 &lt; j;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i++)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k = k + i;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46161" y="3666721"/>
            <a:ext cx="8188667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$8, $8, $8		# i = 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for_test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slt </a:t>
            </a:r>
            <a:r>
              <a:rPr lang="pt-B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$13, $8, $9		# (i &lt; j) ? $13 ← 1 : $13 ← 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beq </a:t>
            </a:r>
            <a:r>
              <a:rPr lang="pt-B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$13, $0, </a:t>
            </a:r>
            <a:r>
              <a:rPr lang="pt-BR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for_end</a:t>
            </a:r>
            <a:r>
              <a:rPr lang="pt-B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# Desvia se (i ≥ j)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add 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$10, $10, $8		# k = k + i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addi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$8, $8, 1		# i++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j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for_test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for_end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186164" y="2387079"/>
            <a:ext cx="3766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OBS: Os valores das variáveis </a:t>
            </a:r>
            <a:r>
              <a:rPr lang="en-US" sz="2400" b="1" i="1" dirty="0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 e </a:t>
            </a:r>
            <a:r>
              <a:rPr lang="en-US" sz="2400" b="1" i="1" dirty="0">
                <a:solidFill>
                  <a:srgbClr val="FF0000"/>
                </a:solidFill>
              </a:rPr>
              <a:t>k</a:t>
            </a:r>
            <a:r>
              <a:rPr lang="en-US" sz="2400" b="1" dirty="0">
                <a:solidFill>
                  <a:srgbClr val="FF0000"/>
                </a:solidFill>
              </a:rPr>
              <a:t> não estão atualizados na memória!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0946" y="4903389"/>
            <a:ext cx="98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Corpo do laço</a:t>
            </a:r>
          </a:p>
        </p:txBody>
      </p:sp>
      <p:cxnSp>
        <p:nvCxnSpPr>
          <p:cNvPr id="5" name="Conector de seta reta 4"/>
          <p:cNvCxnSpPr/>
          <p:nvPr/>
        </p:nvCxnSpPr>
        <p:spPr bwMode="auto">
          <a:xfrm>
            <a:off x="941697" y="5243943"/>
            <a:ext cx="3275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CaixaDeTexto 9"/>
          <p:cNvSpPr txBox="1"/>
          <p:nvPr/>
        </p:nvSpPr>
        <p:spPr>
          <a:xfrm>
            <a:off x="2666954" y="4170107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i    &lt;    j ?</a:t>
            </a:r>
          </a:p>
        </p:txBody>
      </p:sp>
    </p:spTree>
    <p:extLst>
      <p:ext uri="{BB962C8B-B14F-4D97-AF65-F5344CB8AC3E}">
        <p14:creationId xmlns:p14="http://schemas.microsoft.com/office/powerpoint/2010/main" val="161068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4847381"/>
          </a:xfrm>
        </p:spPr>
        <p:txBody>
          <a:bodyPr/>
          <a:lstStyle/>
          <a:p>
            <a:r>
              <a:rPr lang="pt-BR" dirty="0"/>
              <a:t>Pseudo-Instruções</a:t>
            </a:r>
          </a:p>
          <a:p>
            <a:pPr lvl="1"/>
            <a:r>
              <a:rPr lang="pt-BR" sz="2000" dirty="0"/>
              <a:t>Instruções </a:t>
            </a:r>
            <a:r>
              <a:rPr lang="en-US" sz="2000" dirty="0" err="1">
                <a:solidFill>
                  <a:srgbClr val="0000FF"/>
                </a:solidFill>
              </a:rPr>
              <a:t>fornecidas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pelo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montador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com o </a:t>
            </a:r>
            <a:r>
              <a:rPr lang="en-US" sz="2000" dirty="0" err="1"/>
              <a:t>objetivo</a:t>
            </a:r>
            <a:r>
              <a:rPr lang="en-US" sz="2000" dirty="0"/>
              <a:t> de </a:t>
            </a:r>
            <a:r>
              <a:rPr lang="en-US" sz="2000" dirty="0" err="1"/>
              <a:t>facilitar</a:t>
            </a:r>
            <a:r>
              <a:rPr lang="en-US" sz="2000" dirty="0"/>
              <a:t> a </a:t>
            </a:r>
            <a:r>
              <a:rPr lang="en-US" sz="2000" dirty="0" err="1"/>
              <a:t>programação</a:t>
            </a:r>
            <a:r>
              <a:rPr lang="en-US" sz="2000" dirty="0"/>
              <a:t> </a:t>
            </a:r>
            <a:r>
              <a:rPr lang="en-US" sz="2000" i="1" dirty="0"/>
              <a:t>assembly</a:t>
            </a:r>
            <a:r>
              <a:rPr lang="en-US" sz="2000" dirty="0"/>
              <a:t> e a </a:t>
            </a:r>
            <a:r>
              <a:rPr lang="en-US" sz="2000" dirty="0" err="1"/>
              <a:t>legibilidade</a:t>
            </a:r>
            <a:r>
              <a:rPr lang="en-US" sz="2000" dirty="0"/>
              <a:t> do </a:t>
            </a:r>
            <a:r>
              <a:rPr lang="en-US" sz="2000" dirty="0" err="1"/>
              <a:t>código</a:t>
            </a:r>
            <a:endParaRPr lang="en-US" sz="2000" i="1" dirty="0"/>
          </a:p>
          <a:p>
            <a:pPr lvl="1"/>
            <a:r>
              <a:rPr lang="en-US" sz="2000" dirty="0"/>
              <a:t>Mas </a:t>
            </a:r>
            <a:r>
              <a:rPr lang="en-US" sz="2000" dirty="0" err="1"/>
              <a:t>elas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FF"/>
                </a:solidFill>
              </a:rPr>
              <a:t>não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são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implementadas</a:t>
            </a:r>
            <a:r>
              <a:rPr lang="en-US" sz="2000" dirty="0"/>
              <a:t> </a:t>
            </a:r>
            <a:r>
              <a:rPr lang="en-US" sz="2000" dirty="0" err="1"/>
              <a:t>pelo</a:t>
            </a:r>
            <a:r>
              <a:rPr lang="en-US" sz="2000" dirty="0"/>
              <a:t> hardware do </a:t>
            </a:r>
            <a:r>
              <a:rPr lang="en-US" sz="2000" dirty="0" err="1"/>
              <a:t>processador</a:t>
            </a:r>
            <a:r>
              <a:rPr lang="en-US" sz="2000" dirty="0"/>
              <a:t> (</a:t>
            </a:r>
            <a:r>
              <a:rPr lang="en-US" sz="2000" dirty="0" err="1">
                <a:solidFill>
                  <a:srgbClr val="0000FF"/>
                </a:solidFill>
              </a:rPr>
              <a:t>não</a:t>
            </a:r>
            <a:r>
              <a:rPr lang="en-US" sz="2000" dirty="0">
                <a:solidFill>
                  <a:srgbClr val="0000FF"/>
                </a:solidFill>
              </a:rPr>
              <a:t> fazem parte do ISA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São </a:t>
            </a:r>
            <a:r>
              <a:rPr lang="en-US" sz="2000" dirty="0" err="1"/>
              <a:t>transformadas</a:t>
            </a:r>
            <a:r>
              <a:rPr lang="en-US" sz="2000" dirty="0"/>
              <a:t> </a:t>
            </a:r>
            <a:r>
              <a:rPr lang="en-US" sz="2000" dirty="0" err="1"/>
              <a:t>pelo</a:t>
            </a:r>
            <a:r>
              <a:rPr lang="en-US" sz="2000" dirty="0"/>
              <a:t> montador em uma ou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instruções</a:t>
            </a:r>
            <a:r>
              <a:rPr lang="en-US" sz="2000" dirty="0"/>
              <a:t> do ISA do </a:t>
            </a:r>
            <a:r>
              <a:rPr lang="en-US" sz="2000" dirty="0" err="1"/>
              <a:t>processador</a:t>
            </a:r>
            <a:endParaRPr lang="en-US" sz="2000" dirty="0"/>
          </a:p>
          <a:p>
            <a:pPr lvl="1"/>
            <a:r>
              <a:rPr lang="pt-BR" sz="2000" dirty="0"/>
              <a:t>Podem variar de montador para montador</a:t>
            </a:r>
          </a:p>
          <a:p>
            <a:pPr lvl="2"/>
            <a:r>
              <a:rPr lang="pt-BR" sz="1600" dirty="0"/>
              <a:t>Em termos de conjunto de pseudo-instruções e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273808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2"/>
            <a:ext cx="8454433" cy="1693152"/>
          </a:xfrm>
        </p:spPr>
        <p:txBody>
          <a:bodyPr/>
          <a:lstStyle/>
          <a:p>
            <a:r>
              <a:rPr lang="pt-BR" dirty="0"/>
              <a:t>Pseudo-Instruções</a:t>
            </a:r>
          </a:p>
          <a:p>
            <a:pPr lvl="1"/>
            <a:r>
              <a:rPr lang="pt-BR" dirty="0"/>
              <a:t>Exemplos</a:t>
            </a:r>
          </a:p>
          <a:p>
            <a:pPr lvl="2"/>
            <a:r>
              <a:rPr lang="pt-BR" sz="1800" dirty="0"/>
              <a:t>Mais pseudo-instruções no </a:t>
            </a:r>
            <a:r>
              <a:rPr lang="pt-BR" sz="1800" i="1" dirty="0"/>
              <a:t>help</a:t>
            </a:r>
            <a:r>
              <a:rPr lang="pt-BR" sz="1800" dirty="0"/>
              <a:t> do MARS</a:t>
            </a:r>
          </a:p>
          <a:p>
            <a:pPr lvl="2"/>
            <a:r>
              <a:rPr lang="pt-BR" sz="1800" dirty="0"/>
              <a:t>Observar a utilização do registrador </a:t>
            </a:r>
            <a:r>
              <a:rPr lang="pt-BR" sz="1800" dirty="0">
                <a:solidFill>
                  <a:srgbClr val="FF0000"/>
                </a:solidFill>
              </a:rPr>
              <a:t>$1</a:t>
            </a:r>
            <a:r>
              <a:rPr lang="pt-BR" sz="1800" dirty="0"/>
              <a:t> (</a:t>
            </a:r>
            <a:r>
              <a:rPr lang="pt-BR" sz="1800" i="1" dirty="0" err="1"/>
              <a:t>at</a:t>
            </a:r>
            <a:r>
              <a:rPr lang="pt-BR" sz="1800" i="1" dirty="0"/>
              <a:t>: Assembly </a:t>
            </a:r>
            <a:r>
              <a:rPr lang="pt-BR" sz="1800" i="1" dirty="0" err="1"/>
              <a:t>Temporary</a:t>
            </a:r>
            <a:r>
              <a:rPr lang="pt-BR" sz="1800" dirty="0"/>
              <a:t>) pelo montador</a:t>
            </a:r>
          </a:p>
        </p:txBody>
      </p:sp>
      <p:graphicFrame>
        <p:nvGraphicFramePr>
          <p:cNvPr id="5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562429"/>
              </p:ext>
            </p:extLst>
          </p:nvPr>
        </p:nvGraphicFramePr>
        <p:xfrm>
          <a:off x="884638" y="3222564"/>
          <a:ext cx="7792866" cy="3109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36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8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909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Pseudo-instrução MARS</a:t>
                      </a:r>
                    </a:p>
                  </a:txBody>
                  <a:tcPr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Ação</a:t>
                      </a:r>
                    </a:p>
                  </a:txBody>
                  <a:tcPr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Instruções</a:t>
                      </a:r>
                      <a:r>
                        <a:rPr lang="en-US" sz="1600" b="1" baseline="0" dirty="0"/>
                        <a:t> MIPS</a:t>
                      </a:r>
                      <a:endParaRPr lang="en-US" sz="1600" b="1" dirty="0"/>
                    </a:p>
                  </a:txBody>
                  <a:tcPr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li $9, 0x12345678</a:t>
                      </a:r>
                    </a:p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</a:rPr>
                        <a:t>Load Immediate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r9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← 0x12345678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lui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$1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, 0x1234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ori $9,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$1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, 0x5678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li $9, 0x12 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r9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← 0x12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addiu $9, $0, 0x12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400" dirty="0"/>
                        <a:t>not $9, $10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r9 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← !r10 </a:t>
                      </a:r>
                      <a:endParaRPr lang="en-US" sz="14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 $9, $10, $0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400" dirty="0"/>
                        <a:t>neg $11, $10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r11 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← -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 r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10 </a:t>
                      </a:r>
                      <a:endParaRPr lang="en-US" sz="14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 $11, $0, $10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subi</a:t>
                      </a:r>
                      <a:r>
                        <a:rPr lang="en-US" sz="1400" dirty="0"/>
                        <a:t> $8, $8, 5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r8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← r8 - 5</a:t>
                      </a:r>
                      <a:endParaRPr lang="en-US" sz="14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addi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$1</a:t>
                      </a:r>
                      <a:r>
                        <a:rPr lang="en-US" sz="1400" dirty="0"/>
                        <a:t>, $0, 0x5 </a:t>
                      </a:r>
                    </a:p>
                    <a:p>
                      <a:r>
                        <a:rPr lang="en-US" sz="1400" dirty="0"/>
                        <a:t>sub $8, $8,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$1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move $8, $10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r8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← </a:t>
                      </a:r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10 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addu $8, $0, $10 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la $12, var</a:t>
                      </a:r>
                    </a:p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</a:rPr>
                        <a:t>Load Address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r12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← &amp;var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lui</a:t>
                      </a:r>
                      <a:r>
                        <a:rPr lang="en-US" sz="1400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$1</a:t>
                      </a:r>
                      <a:r>
                        <a:rPr lang="en-US" sz="1400" baseline="0" dirty="0">
                          <a:solidFill>
                            <a:srgbClr val="0000FF"/>
                          </a:solidFill>
                        </a:rPr>
                        <a:t>, &amp;var(31:16)</a:t>
                      </a:r>
                    </a:p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ori $12,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$1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, &amp;var(15:0)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1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2"/>
            <a:ext cx="8454433" cy="1693152"/>
          </a:xfrm>
        </p:spPr>
        <p:txBody>
          <a:bodyPr/>
          <a:lstStyle/>
          <a:p>
            <a:r>
              <a:rPr lang="pt-BR" dirty="0"/>
              <a:t>Pseudo-Instruções</a:t>
            </a:r>
          </a:p>
          <a:p>
            <a:pPr lvl="1"/>
            <a:r>
              <a:rPr lang="pt-BR" dirty="0"/>
              <a:t>MARS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423" y="2333767"/>
            <a:ext cx="5208897" cy="390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9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4832138"/>
          </a:xfrm>
        </p:spPr>
        <p:txBody>
          <a:bodyPr/>
          <a:lstStyle/>
          <a:p>
            <a:r>
              <a:rPr lang="pt-BR" dirty="0"/>
              <a:t>Variáveis</a:t>
            </a:r>
          </a:p>
          <a:p>
            <a:pPr lvl="1"/>
            <a:r>
              <a:rPr lang="pt-BR" dirty="0"/>
              <a:t>Alocadas na memória</a:t>
            </a:r>
          </a:p>
          <a:p>
            <a:pPr lvl="1"/>
            <a:r>
              <a:rPr lang="pt-BR" dirty="0"/>
              <a:t>Arquitetura </a:t>
            </a:r>
            <a:r>
              <a:rPr lang="pt-BR" i="1" dirty="0"/>
              <a:t>load/store</a:t>
            </a:r>
          </a:p>
          <a:p>
            <a:pPr lvl="2"/>
            <a:r>
              <a:rPr lang="pt-BR" sz="1800" dirty="0"/>
              <a:t>Antes de realizar qualquer tipo de operação sobre alguma variável, deve-se carregar seu valor em algum registrador (</a:t>
            </a:r>
            <a:r>
              <a:rPr lang="pt-BR" sz="1800" i="1" dirty="0"/>
              <a:t>load</a:t>
            </a:r>
            <a:r>
              <a:rPr lang="pt-BR" sz="1800" dirty="0"/>
              <a:t>)</a:t>
            </a:r>
          </a:p>
          <a:p>
            <a:pPr lvl="2"/>
            <a:r>
              <a:rPr lang="pt-BR" sz="1800" dirty="0"/>
              <a:t>Após operar sobre a variável, deve-se atualizar seu valor na memória (</a:t>
            </a:r>
            <a:r>
              <a:rPr lang="pt-BR" sz="1800" i="1" dirty="0"/>
              <a:t>store</a:t>
            </a:r>
            <a:r>
              <a:rPr lang="pt-BR" sz="1800" dirty="0"/>
              <a:t>)</a:t>
            </a:r>
          </a:p>
          <a:p>
            <a:pPr lvl="3"/>
            <a:r>
              <a:rPr lang="pt-BR" sz="1600" dirty="0"/>
              <a:t>Feito tipicamente quando a variável não será mais utilizada</a:t>
            </a:r>
          </a:p>
          <a:p>
            <a:pPr lvl="1"/>
            <a:r>
              <a:rPr lang="pt-BR" dirty="0"/>
              <a:t>Acesso a variáveis (leitura/escrita) em </a:t>
            </a:r>
            <a:r>
              <a:rPr lang="pt-BR" i="1" dirty="0" err="1"/>
              <a:t>assembly</a:t>
            </a:r>
            <a:endParaRPr lang="pt-BR" i="1" dirty="0"/>
          </a:p>
          <a:p>
            <a:pPr marL="1366837" lvl="2" indent="-457200">
              <a:buFont typeface="+mj-lt"/>
              <a:buAutoNum type="arabicPeriod"/>
            </a:pPr>
            <a:r>
              <a:rPr lang="pt-BR" sz="1800" dirty="0"/>
              <a:t>Carregar o endereço da variável em algum registrador</a:t>
            </a:r>
          </a:p>
          <a:p>
            <a:pPr marL="1366837" lvl="2" indent="-457200">
              <a:buFont typeface="+mj-lt"/>
              <a:buAutoNum type="arabicPeriod"/>
            </a:pPr>
            <a:r>
              <a:rPr lang="pt-BR" sz="1800" dirty="0"/>
              <a:t>Utilizar as instruções de </a:t>
            </a:r>
            <a:r>
              <a:rPr lang="pt-BR" sz="1800" i="1" dirty="0"/>
              <a:t>load/store</a:t>
            </a:r>
            <a:r>
              <a:rPr lang="pt-BR" sz="1800" dirty="0"/>
              <a:t> para realizar o acesso à variável em memória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3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5298644"/>
          </a:xfrm>
        </p:spPr>
        <p:txBody>
          <a:bodyPr/>
          <a:lstStyle/>
          <a:p>
            <a:r>
              <a:rPr lang="en-US" dirty="0" err="1"/>
              <a:t>Variáveis</a:t>
            </a:r>
            <a:endParaRPr lang="en-US" dirty="0"/>
          </a:p>
          <a:p>
            <a:pPr lvl="1"/>
            <a:r>
              <a:rPr lang="en-US" dirty="0"/>
              <a:t>Apesar de ser um processador de 32 bits, o MIPS pode operar com dados </a:t>
            </a:r>
            <a:r>
              <a:rPr lang="en-US" dirty="0" err="1"/>
              <a:t>menores</a:t>
            </a:r>
            <a:endParaRPr lang="en-US" dirty="0"/>
          </a:p>
          <a:p>
            <a:pPr lvl="1"/>
            <a:r>
              <a:rPr lang="pt-BR" dirty="0"/>
              <a:t>Instruções de acesso à memória (</a:t>
            </a:r>
            <a:r>
              <a:rPr lang="pt-BR" i="1" dirty="0" err="1"/>
              <a:t>load</a:t>
            </a:r>
            <a:r>
              <a:rPr lang="pt-BR" dirty="0"/>
              <a:t>/</a:t>
            </a:r>
            <a:r>
              <a:rPr lang="pt-BR" i="1" dirty="0" err="1"/>
              <a:t>store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Palavra (</a:t>
            </a:r>
            <a:r>
              <a:rPr lang="pt-BR" i="1" dirty="0" err="1"/>
              <a:t>word</a:t>
            </a:r>
            <a:r>
              <a:rPr lang="pt-BR" i="1" dirty="0"/>
              <a:t>: </a:t>
            </a:r>
            <a:r>
              <a:rPr lang="pt-BR" dirty="0"/>
              <a:t>32 bits)</a:t>
            </a:r>
          </a:p>
          <a:p>
            <a:pPr lvl="3"/>
            <a:r>
              <a:rPr lang="pt-BR" sz="1600" dirty="0"/>
              <a:t>lw: </a:t>
            </a:r>
            <a:r>
              <a:rPr lang="pt-BR" sz="1600" i="1" dirty="0"/>
              <a:t>load word</a:t>
            </a:r>
          </a:p>
          <a:p>
            <a:pPr lvl="3"/>
            <a:r>
              <a:rPr lang="pt-BR" sz="1600" dirty="0"/>
              <a:t>sw:</a:t>
            </a:r>
            <a:r>
              <a:rPr lang="pt-BR" sz="1600" i="1" dirty="0"/>
              <a:t> </a:t>
            </a:r>
            <a:r>
              <a:rPr lang="pt-BR" sz="1600" i="1" dirty="0" err="1"/>
              <a:t>store</a:t>
            </a:r>
            <a:r>
              <a:rPr lang="pt-BR" sz="1600" i="1" dirty="0"/>
              <a:t> </a:t>
            </a:r>
            <a:r>
              <a:rPr lang="pt-BR" sz="1600" i="1" dirty="0" err="1"/>
              <a:t>word</a:t>
            </a:r>
            <a:endParaRPr lang="pt-BR" sz="1600" dirty="0"/>
          </a:p>
          <a:p>
            <a:pPr lvl="2"/>
            <a:r>
              <a:rPr lang="pt-BR" dirty="0"/>
              <a:t>Meia-palavra (</a:t>
            </a:r>
            <a:r>
              <a:rPr lang="pt-BR" i="1" dirty="0" err="1"/>
              <a:t>half-word</a:t>
            </a:r>
            <a:r>
              <a:rPr lang="pt-BR" i="1" dirty="0"/>
              <a:t>: </a:t>
            </a:r>
            <a:r>
              <a:rPr lang="pt-BR" dirty="0"/>
              <a:t>16 bits )</a:t>
            </a:r>
          </a:p>
          <a:p>
            <a:pPr lvl="3"/>
            <a:r>
              <a:rPr lang="pt-BR" sz="1600" dirty="0"/>
              <a:t>lh: </a:t>
            </a:r>
            <a:r>
              <a:rPr lang="pt-BR" sz="1600" i="1" dirty="0" err="1"/>
              <a:t>load</a:t>
            </a:r>
            <a:r>
              <a:rPr lang="pt-BR" sz="1600" i="1" dirty="0"/>
              <a:t> </a:t>
            </a:r>
            <a:r>
              <a:rPr lang="pt-BR" sz="1600" i="1" dirty="0" err="1"/>
              <a:t>half-word</a:t>
            </a:r>
            <a:r>
              <a:rPr lang="pt-BR" sz="1600" i="1" dirty="0"/>
              <a:t>		</a:t>
            </a:r>
            <a:r>
              <a:rPr lang="pt-BR" sz="1600" dirty="0"/>
              <a:t>; </a:t>
            </a:r>
            <a:r>
              <a:rPr lang="pt-BR" sz="1600" dirty="0" err="1"/>
              <a:t>lhu</a:t>
            </a:r>
            <a:r>
              <a:rPr lang="pt-BR" sz="1600" dirty="0"/>
              <a:t>: </a:t>
            </a:r>
            <a:r>
              <a:rPr lang="pt-BR" sz="1600" i="1" dirty="0" err="1"/>
              <a:t>load</a:t>
            </a:r>
            <a:r>
              <a:rPr lang="pt-BR" sz="1600" i="1" dirty="0"/>
              <a:t> </a:t>
            </a:r>
            <a:r>
              <a:rPr lang="pt-BR" sz="1600" i="1" dirty="0" err="1"/>
              <a:t>half</a:t>
            </a:r>
            <a:r>
              <a:rPr lang="pt-BR" sz="1600" i="1" dirty="0"/>
              <a:t> </a:t>
            </a:r>
            <a:r>
              <a:rPr lang="pt-BR" sz="1600" i="1" dirty="0" err="1"/>
              <a:t>unsigned</a:t>
            </a:r>
            <a:endParaRPr lang="pt-BR" sz="1600" i="1" dirty="0"/>
          </a:p>
          <a:p>
            <a:pPr lvl="3"/>
            <a:r>
              <a:rPr lang="pt-BR" sz="1600" dirty="0" err="1"/>
              <a:t>sh</a:t>
            </a:r>
            <a:r>
              <a:rPr lang="pt-BR" sz="1600" dirty="0"/>
              <a:t>:</a:t>
            </a:r>
            <a:r>
              <a:rPr lang="pt-BR" sz="1600" i="1" dirty="0"/>
              <a:t> </a:t>
            </a:r>
            <a:r>
              <a:rPr lang="pt-BR" sz="1600" i="1" dirty="0" err="1"/>
              <a:t>store</a:t>
            </a:r>
            <a:r>
              <a:rPr lang="pt-BR" sz="1600" i="1" dirty="0"/>
              <a:t> </a:t>
            </a:r>
            <a:r>
              <a:rPr lang="pt-BR" sz="1600" i="1" dirty="0" err="1"/>
              <a:t>half-word</a:t>
            </a:r>
            <a:r>
              <a:rPr lang="pt-BR" sz="1600" i="1" dirty="0"/>
              <a:t>		</a:t>
            </a:r>
          </a:p>
          <a:p>
            <a:pPr lvl="2"/>
            <a:r>
              <a:rPr lang="pt-BR" dirty="0"/>
              <a:t>Byte </a:t>
            </a:r>
          </a:p>
          <a:p>
            <a:pPr lvl="3"/>
            <a:r>
              <a:rPr lang="pt-BR" sz="1600" dirty="0"/>
              <a:t>lb: </a:t>
            </a:r>
            <a:r>
              <a:rPr lang="pt-BR" sz="1600" i="1" dirty="0" err="1"/>
              <a:t>load</a:t>
            </a:r>
            <a:r>
              <a:rPr lang="pt-BR" sz="1600" i="1" dirty="0"/>
              <a:t> byte		</a:t>
            </a:r>
            <a:r>
              <a:rPr lang="pt-BR" sz="1600" dirty="0"/>
              <a:t> ; </a:t>
            </a:r>
            <a:r>
              <a:rPr lang="pt-BR" sz="1600" dirty="0" err="1"/>
              <a:t>lbu</a:t>
            </a:r>
            <a:r>
              <a:rPr lang="pt-BR" sz="1600" dirty="0"/>
              <a:t>: </a:t>
            </a:r>
            <a:r>
              <a:rPr lang="pt-BR" sz="1600" i="1" dirty="0" err="1"/>
              <a:t>load</a:t>
            </a:r>
            <a:r>
              <a:rPr lang="pt-BR" sz="1600" i="1" dirty="0"/>
              <a:t> byte </a:t>
            </a:r>
            <a:r>
              <a:rPr lang="pt-BR" sz="1600" i="1" dirty="0" err="1"/>
              <a:t>unsigned</a:t>
            </a:r>
            <a:endParaRPr lang="pt-BR" sz="1600" i="1" dirty="0"/>
          </a:p>
          <a:p>
            <a:pPr lvl="3"/>
            <a:r>
              <a:rPr lang="pt-BR" sz="1600" dirty="0"/>
              <a:t>sb:</a:t>
            </a:r>
            <a:r>
              <a:rPr lang="pt-BR" sz="1600" i="1" dirty="0"/>
              <a:t> </a:t>
            </a:r>
            <a:r>
              <a:rPr lang="pt-BR" sz="1600" i="1" dirty="0" err="1"/>
              <a:t>store</a:t>
            </a:r>
            <a:r>
              <a:rPr lang="pt-BR" sz="1600" i="1" dirty="0"/>
              <a:t> byte	</a:t>
            </a:r>
          </a:p>
          <a:p>
            <a:pPr lvl="2"/>
            <a:r>
              <a:rPr lang="pt-BR" sz="1800" dirty="0"/>
              <a:t>Todas instruções de </a:t>
            </a:r>
            <a:r>
              <a:rPr lang="pt-BR" sz="1800" i="1" dirty="0" err="1"/>
              <a:t>load</a:t>
            </a:r>
            <a:r>
              <a:rPr lang="pt-BR" sz="1800" i="1" dirty="0"/>
              <a:t>/</a:t>
            </a:r>
            <a:r>
              <a:rPr lang="pt-BR" sz="1800" i="1" dirty="0" err="1"/>
              <a:t>store</a:t>
            </a:r>
            <a:r>
              <a:rPr lang="pt-BR" sz="1800" dirty="0"/>
              <a:t> utilizam o modo de endereçamento base-deslocamento</a:t>
            </a:r>
          </a:p>
        </p:txBody>
      </p:sp>
    </p:spTree>
    <p:extLst>
      <p:ext uri="{BB962C8B-B14F-4D97-AF65-F5344CB8AC3E}">
        <p14:creationId xmlns:p14="http://schemas.microsoft.com/office/powerpoint/2010/main" val="88186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2484723"/>
          </a:xfrm>
        </p:spPr>
        <p:txBody>
          <a:bodyPr/>
          <a:lstStyle/>
          <a:p>
            <a:r>
              <a:rPr lang="en-US" dirty="0"/>
              <a:t>Alinhamento</a:t>
            </a:r>
          </a:p>
          <a:p>
            <a:pPr lvl="1"/>
            <a:r>
              <a:rPr lang="pt-BR" sz="2000" dirty="0"/>
              <a:t>MIPS endereça bytes (</a:t>
            </a:r>
            <a:r>
              <a:rPr lang="pt-BR" sz="2000" i="1" dirty="0">
                <a:solidFill>
                  <a:srgbClr val="0000FF"/>
                </a:solidFill>
              </a:rPr>
              <a:t>byte </a:t>
            </a:r>
            <a:r>
              <a:rPr lang="pt-BR" sz="2000" i="1" dirty="0" err="1">
                <a:solidFill>
                  <a:srgbClr val="0000FF"/>
                </a:solidFill>
              </a:rPr>
              <a:t>addressing</a:t>
            </a:r>
            <a:r>
              <a:rPr lang="pt-BR" sz="2000" dirty="0"/>
              <a:t>)</a:t>
            </a:r>
          </a:p>
          <a:p>
            <a:pPr lvl="1"/>
            <a:r>
              <a:rPr lang="pt-BR" sz="2000" dirty="0"/>
              <a:t>Ao acessar uma palavra (</a:t>
            </a:r>
            <a:r>
              <a:rPr lang="pt-BR" sz="2000" dirty="0" err="1"/>
              <a:t>lw</a:t>
            </a:r>
            <a:r>
              <a:rPr lang="pt-BR" sz="2000" dirty="0"/>
              <a:t>/</a:t>
            </a:r>
            <a:r>
              <a:rPr lang="pt-BR" sz="2000" dirty="0" err="1"/>
              <a:t>sw</a:t>
            </a:r>
            <a:r>
              <a:rPr lang="pt-BR" sz="2000" dirty="0"/>
              <a:t>), todos os 4 bytes devem estar </a:t>
            </a:r>
            <a:r>
              <a:rPr lang="pt-BR" sz="2000" dirty="0">
                <a:solidFill>
                  <a:srgbClr val="0000FF"/>
                </a:solidFill>
              </a:rPr>
              <a:t>alinhados</a:t>
            </a:r>
            <a:r>
              <a:rPr lang="pt-BR" sz="2000" dirty="0"/>
              <a:t> na mesma palavra da memória (linha)</a:t>
            </a:r>
          </a:p>
          <a:p>
            <a:pPr lvl="2"/>
            <a:r>
              <a:rPr lang="pt-BR" sz="1600" dirty="0">
                <a:solidFill>
                  <a:srgbClr val="0000FF"/>
                </a:solidFill>
              </a:rPr>
              <a:t>O endereço gerado corresponde ao primeiro byte da palavra</a:t>
            </a:r>
            <a:endParaRPr lang="pt-BR" dirty="0">
              <a:solidFill>
                <a:srgbClr val="0000FF"/>
              </a:solidFill>
            </a:endParaRPr>
          </a:p>
          <a:p>
            <a:pPr lvl="2"/>
            <a:r>
              <a:rPr lang="pt-BR" sz="1600" dirty="0"/>
              <a:t>Endereços de acesso a </a:t>
            </a:r>
            <a:r>
              <a:rPr lang="pt-BR" sz="1600" dirty="0">
                <a:solidFill>
                  <a:srgbClr val="0000FF"/>
                </a:solidFill>
              </a:rPr>
              <a:t>palavras </a:t>
            </a:r>
            <a:r>
              <a:rPr lang="pt-BR" sz="1600" dirty="0"/>
              <a:t>deve ser </a:t>
            </a:r>
            <a:r>
              <a:rPr lang="pt-BR" sz="1600" dirty="0">
                <a:solidFill>
                  <a:srgbClr val="0000FF"/>
                </a:solidFill>
              </a:rPr>
              <a:t>múltiplo de 4</a:t>
            </a:r>
          </a:p>
        </p:txBody>
      </p:sp>
      <p:sp>
        <p:nvSpPr>
          <p:cNvPr id="118" name="ZoneTexte 38"/>
          <p:cNvSpPr txBox="1">
            <a:spLocks noChangeArrowheads="1"/>
          </p:cNvSpPr>
          <p:nvPr/>
        </p:nvSpPr>
        <p:spPr bwMode="auto">
          <a:xfrm>
            <a:off x="5562396" y="6003323"/>
            <a:ext cx="313122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600" dirty="0"/>
              <a:t>Alinhada (B0, B1, B2, B3)</a:t>
            </a:r>
            <a:endParaRPr lang="en-US" sz="1600" dirty="0"/>
          </a:p>
        </p:txBody>
      </p:sp>
      <p:sp>
        <p:nvSpPr>
          <p:cNvPr id="119" name="ZoneTexte 39"/>
          <p:cNvSpPr txBox="1">
            <a:spLocks noChangeArrowheads="1"/>
          </p:cNvSpPr>
          <p:nvPr/>
        </p:nvSpPr>
        <p:spPr bwMode="auto">
          <a:xfrm>
            <a:off x="5562395" y="5385875"/>
            <a:ext cx="33222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600" dirty="0"/>
              <a:t>Desalinhada (B9, B10, B11, B12)</a:t>
            </a:r>
            <a:endParaRPr lang="en-US" sz="1600" dirty="0"/>
          </a:p>
        </p:txBody>
      </p:sp>
      <p:sp>
        <p:nvSpPr>
          <p:cNvPr id="120" name="ZoneTexte 40"/>
          <p:cNvSpPr txBox="1">
            <a:spLocks noChangeArrowheads="1"/>
          </p:cNvSpPr>
          <p:nvPr/>
        </p:nvSpPr>
        <p:spPr bwMode="auto">
          <a:xfrm>
            <a:off x="5562395" y="4781047"/>
            <a:ext cx="3322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600" dirty="0"/>
              <a:t>Desalinhada (B18, B19, B20, B21)</a:t>
            </a:r>
            <a:endParaRPr lang="en-US" sz="1600" dirty="0"/>
          </a:p>
        </p:txBody>
      </p:sp>
      <p:cxnSp>
        <p:nvCxnSpPr>
          <p:cNvPr id="121" name="Connecteur droit avec flèche 42"/>
          <p:cNvCxnSpPr>
            <a:cxnSpLocks noChangeShapeType="1"/>
          </p:cNvCxnSpPr>
          <p:nvPr/>
        </p:nvCxnSpPr>
        <p:spPr bwMode="auto">
          <a:xfrm>
            <a:off x="5232196" y="6162282"/>
            <a:ext cx="330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Connecteur droit avec flèche 43"/>
          <p:cNvCxnSpPr>
            <a:cxnSpLocks noChangeShapeType="1"/>
          </p:cNvCxnSpPr>
          <p:nvPr/>
        </p:nvCxnSpPr>
        <p:spPr bwMode="auto">
          <a:xfrm>
            <a:off x="5232196" y="5553356"/>
            <a:ext cx="330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Connecteur droit avec flèche 44"/>
          <p:cNvCxnSpPr>
            <a:cxnSpLocks noChangeShapeType="1"/>
          </p:cNvCxnSpPr>
          <p:nvPr/>
        </p:nvCxnSpPr>
        <p:spPr bwMode="auto">
          <a:xfrm>
            <a:off x="5232196" y="4956367"/>
            <a:ext cx="330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" name="Groupe 52"/>
          <p:cNvGrpSpPr>
            <a:grpSpLocks/>
          </p:cNvGrpSpPr>
          <p:nvPr/>
        </p:nvGrpSpPr>
        <p:grpSpPr bwMode="auto">
          <a:xfrm>
            <a:off x="2608036" y="3857453"/>
            <a:ext cx="2540000" cy="2441575"/>
            <a:chOff x="3873500" y="3200400"/>
            <a:chExt cx="2540000" cy="2441377"/>
          </a:xfrm>
        </p:grpSpPr>
        <p:sp>
          <p:nvSpPr>
            <p:cNvPr id="44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77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78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79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80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82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83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84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85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86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87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88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89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B15</a:t>
              </a:r>
              <a:endParaRPr lang="en-US" dirty="0"/>
            </a:p>
          </p:txBody>
        </p:sp>
        <p:sp>
          <p:nvSpPr>
            <p:cNvPr id="90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B14</a:t>
              </a:r>
              <a:endParaRPr lang="en-US" dirty="0"/>
            </a:p>
          </p:txBody>
        </p:sp>
        <p:sp>
          <p:nvSpPr>
            <p:cNvPr id="91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B13</a:t>
              </a:r>
              <a:endParaRPr lang="en-US" dirty="0"/>
            </a:p>
          </p:txBody>
        </p:sp>
        <p:sp>
          <p:nvSpPr>
            <p:cNvPr id="92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77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B12</a:t>
              </a:r>
              <a:endParaRPr lang="en-US" dirty="0"/>
            </a:p>
          </p:txBody>
        </p:sp>
        <p:sp>
          <p:nvSpPr>
            <p:cNvPr id="93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94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95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96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97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98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99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100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101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102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103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104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105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 </a:t>
              </a:r>
              <a:endParaRPr lang="en-US" b="1"/>
            </a:p>
          </p:txBody>
        </p:sp>
        <p:sp>
          <p:nvSpPr>
            <p:cNvPr id="106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107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108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1700289" y="5996772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End: 0</a:t>
            </a:r>
            <a:endParaRPr lang="en-US" sz="1600" baseline="-25000" dirty="0">
              <a:solidFill>
                <a:srgbClr val="0000FF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704833" y="5387156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End: 9</a:t>
            </a:r>
            <a:endParaRPr 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1707105" y="4775268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End: 18</a:t>
            </a:r>
            <a:endParaRPr 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311938" y="348812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Memória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70073"/>
          </a:xfrm>
        </p:spPr>
        <p:txBody>
          <a:bodyPr/>
          <a:lstStyle/>
          <a:p>
            <a:r>
              <a:rPr lang="pt-BR" dirty="0"/>
              <a:t>Exercício 2: if-else</a:t>
            </a:r>
          </a:p>
          <a:p>
            <a:pPr lvl="1"/>
            <a:r>
              <a:rPr lang="pt-BR" sz="2000" dirty="0"/>
              <a:t>Supor que as variáveis de </a:t>
            </a:r>
            <a:r>
              <a:rPr lang="pt-BR" sz="2000" i="1" dirty="0"/>
              <a:t>f</a:t>
            </a:r>
            <a:r>
              <a:rPr lang="pt-BR" sz="2000" dirty="0"/>
              <a:t> até </a:t>
            </a:r>
            <a:r>
              <a:rPr lang="pt-BR" sz="2000" i="1" dirty="0"/>
              <a:t>j</a:t>
            </a:r>
            <a:r>
              <a:rPr lang="pt-BR" sz="2000" dirty="0"/>
              <a:t> estão carregadas nos registradores de $8 até $12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51545" y="2606104"/>
            <a:ext cx="268860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(i == j)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f = g + h;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f = g – h;</a:t>
            </a:r>
          </a:p>
        </p:txBody>
      </p:sp>
      <p:graphicFrame>
        <p:nvGraphicFramePr>
          <p:cNvPr id="9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62947"/>
              </p:ext>
            </p:extLst>
          </p:nvPr>
        </p:nvGraphicFramePr>
        <p:xfrm>
          <a:off x="395785" y="4133763"/>
          <a:ext cx="8379725" cy="2011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21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52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47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Instrução/Sintaxe</a:t>
                      </a:r>
                    </a:p>
                  </a:txBody>
                  <a:tcPr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Ação</a:t>
                      </a:r>
                    </a:p>
                  </a:txBody>
                  <a:tcPr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Semelhantes</a:t>
                      </a:r>
                    </a:p>
                  </a:txBody>
                  <a:tcPr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 rd, rs, rt</a:t>
                      </a:r>
                      <a:endParaRPr lang="en-US" sz="16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en-US" sz="1600" baseline="0" dirty="0">
                          <a:latin typeface="Arial"/>
                          <a:cs typeface="Arial"/>
                        </a:rPr>
                        <a:t>←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rs + rt</a:t>
                      </a:r>
                      <a:endParaRPr lang="en-US" sz="16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sub, and, or, xor, nor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 rt, rs, imm</a:t>
                      </a:r>
                      <a:endParaRPr lang="en-US" sz="16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en-US" sz="1600" baseline="0" dirty="0">
                          <a:latin typeface="Arial"/>
                          <a:cs typeface="Arial"/>
                        </a:rPr>
                        <a:t>←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rs + imm</a:t>
                      </a:r>
                      <a:endParaRPr lang="en-US" sz="16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andi/ori/xori </a:t>
                      </a:r>
                      <a:endParaRPr lang="en-US" sz="1600" dirty="0"/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sz="1600" i="1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(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desvia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sz="1600" i="1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bne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sz="1600" i="1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(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desvia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sz="1600" i="1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 </a:t>
                      </a:r>
                      <a:r>
                        <a:rPr lang="en-US" sz="16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sz="1600" i="1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Salta para </a:t>
                      </a:r>
                      <a:r>
                        <a:rPr lang="pt-BR" sz="1600" i="1" dirty="0"/>
                        <a:t>label</a:t>
                      </a:r>
                      <a:endParaRPr lang="en-US" sz="1600" i="1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1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2484723"/>
          </a:xfrm>
        </p:spPr>
        <p:txBody>
          <a:bodyPr/>
          <a:lstStyle/>
          <a:p>
            <a:r>
              <a:rPr lang="en-US" dirty="0"/>
              <a:t>Alinhamento</a:t>
            </a:r>
          </a:p>
          <a:p>
            <a:pPr lvl="1"/>
            <a:r>
              <a:rPr lang="pt-BR" sz="2000" dirty="0"/>
              <a:t>MIPS endereça bytes (</a:t>
            </a:r>
            <a:r>
              <a:rPr lang="pt-BR" sz="2000" i="1" dirty="0">
                <a:solidFill>
                  <a:srgbClr val="0000FF"/>
                </a:solidFill>
              </a:rPr>
              <a:t>byte </a:t>
            </a:r>
            <a:r>
              <a:rPr lang="pt-BR" sz="2000" i="1" dirty="0" err="1">
                <a:solidFill>
                  <a:srgbClr val="0000FF"/>
                </a:solidFill>
              </a:rPr>
              <a:t>addressing</a:t>
            </a:r>
            <a:r>
              <a:rPr lang="pt-BR" sz="2000" dirty="0"/>
              <a:t>)</a:t>
            </a:r>
          </a:p>
          <a:p>
            <a:pPr lvl="1"/>
            <a:r>
              <a:rPr lang="pt-BR" sz="2000" dirty="0"/>
              <a:t>Ao acessar uma meia-palavra (</a:t>
            </a:r>
            <a:r>
              <a:rPr lang="pt-BR" sz="2000" dirty="0" err="1"/>
              <a:t>lh</a:t>
            </a:r>
            <a:r>
              <a:rPr lang="pt-BR" sz="2000" dirty="0"/>
              <a:t>/</a:t>
            </a:r>
            <a:r>
              <a:rPr lang="pt-BR" sz="2000" dirty="0" err="1"/>
              <a:t>lhu</a:t>
            </a:r>
            <a:r>
              <a:rPr lang="pt-BR" sz="2000" dirty="0"/>
              <a:t>/</a:t>
            </a:r>
            <a:r>
              <a:rPr lang="pt-BR" sz="2000" dirty="0" err="1"/>
              <a:t>sh</a:t>
            </a:r>
            <a:r>
              <a:rPr lang="pt-BR" sz="2000" dirty="0"/>
              <a:t>), os 2 bytes devem estar </a:t>
            </a:r>
            <a:r>
              <a:rPr lang="pt-BR" sz="2000" dirty="0">
                <a:solidFill>
                  <a:srgbClr val="0000FF"/>
                </a:solidFill>
              </a:rPr>
              <a:t>alinhados</a:t>
            </a:r>
            <a:r>
              <a:rPr lang="pt-BR" sz="2000" dirty="0"/>
              <a:t> a esquerda ou a direita na palavra da memória (linha)</a:t>
            </a:r>
          </a:p>
          <a:p>
            <a:pPr lvl="2"/>
            <a:r>
              <a:rPr lang="pt-BR" sz="1600" dirty="0">
                <a:solidFill>
                  <a:srgbClr val="0000FF"/>
                </a:solidFill>
              </a:rPr>
              <a:t>O endereço gerado corresponde ao primeiro byte da meia-palavra</a:t>
            </a:r>
            <a:endParaRPr lang="pt-BR" sz="1600" dirty="0"/>
          </a:p>
          <a:p>
            <a:pPr lvl="2"/>
            <a:r>
              <a:rPr lang="pt-BR" sz="1600" dirty="0"/>
              <a:t>Endereços de acesso a </a:t>
            </a:r>
            <a:r>
              <a:rPr lang="pt-BR" sz="1600" dirty="0">
                <a:solidFill>
                  <a:srgbClr val="0000FF"/>
                </a:solidFill>
              </a:rPr>
              <a:t>meias-palavras</a:t>
            </a:r>
            <a:r>
              <a:rPr lang="pt-BR" sz="1600" dirty="0"/>
              <a:t> deve ser </a:t>
            </a:r>
            <a:r>
              <a:rPr lang="pt-BR" sz="1600" dirty="0">
                <a:solidFill>
                  <a:srgbClr val="0000FF"/>
                </a:solidFill>
              </a:rPr>
              <a:t>múltiplo de 2</a:t>
            </a:r>
          </a:p>
        </p:txBody>
      </p:sp>
      <p:sp>
        <p:nvSpPr>
          <p:cNvPr id="119" name="ZoneTexte 39"/>
          <p:cNvSpPr txBox="1">
            <a:spLocks noChangeArrowheads="1"/>
          </p:cNvSpPr>
          <p:nvPr/>
        </p:nvSpPr>
        <p:spPr bwMode="auto">
          <a:xfrm>
            <a:off x="5562395" y="5385875"/>
            <a:ext cx="33222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600" dirty="0"/>
              <a:t>Desalinhada (B9, B10)</a:t>
            </a:r>
            <a:endParaRPr lang="en-US" sz="1600" dirty="0"/>
          </a:p>
        </p:txBody>
      </p:sp>
      <p:sp>
        <p:nvSpPr>
          <p:cNvPr id="120" name="ZoneTexte 40"/>
          <p:cNvSpPr txBox="1">
            <a:spLocks noChangeArrowheads="1"/>
          </p:cNvSpPr>
          <p:nvPr/>
        </p:nvSpPr>
        <p:spPr bwMode="auto">
          <a:xfrm>
            <a:off x="5562395" y="4781047"/>
            <a:ext cx="3322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600" dirty="0"/>
              <a:t>Alinhada (B18, B19)</a:t>
            </a:r>
            <a:endParaRPr lang="en-US" sz="1600" dirty="0"/>
          </a:p>
        </p:txBody>
      </p:sp>
      <p:cxnSp>
        <p:nvCxnSpPr>
          <p:cNvPr id="122" name="Connecteur droit avec flèche 43"/>
          <p:cNvCxnSpPr>
            <a:cxnSpLocks noChangeShapeType="1"/>
          </p:cNvCxnSpPr>
          <p:nvPr/>
        </p:nvCxnSpPr>
        <p:spPr bwMode="auto">
          <a:xfrm>
            <a:off x="5232196" y="5553356"/>
            <a:ext cx="330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Connecteur droit avec flèche 44"/>
          <p:cNvCxnSpPr>
            <a:cxnSpLocks noChangeShapeType="1"/>
          </p:cNvCxnSpPr>
          <p:nvPr/>
        </p:nvCxnSpPr>
        <p:spPr bwMode="auto">
          <a:xfrm>
            <a:off x="5232196" y="4956367"/>
            <a:ext cx="330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" name="Groupe 52"/>
          <p:cNvGrpSpPr>
            <a:grpSpLocks/>
          </p:cNvGrpSpPr>
          <p:nvPr/>
        </p:nvGrpSpPr>
        <p:grpSpPr bwMode="auto">
          <a:xfrm>
            <a:off x="2608036" y="3857453"/>
            <a:ext cx="2540000" cy="2441575"/>
            <a:chOff x="3873500" y="3200400"/>
            <a:chExt cx="2540000" cy="2441377"/>
          </a:xfrm>
        </p:grpSpPr>
        <p:sp>
          <p:nvSpPr>
            <p:cNvPr id="44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77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78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79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80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82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83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84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85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86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87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88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89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B15</a:t>
              </a:r>
              <a:endParaRPr lang="en-US" dirty="0"/>
            </a:p>
          </p:txBody>
        </p:sp>
        <p:sp>
          <p:nvSpPr>
            <p:cNvPr id="90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B14</a:t>
              </a:r>
              <a:endParaRPr lang="en-US" dirty="0"/>
            </a:p>
          </p:txBody>
        </p:sp>
        <p:sp>
          <p:nvSpPr>
            <p:cNvPr id="91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B13</a:t>
              </a:r>
              <a:endParaRPr lang="en-US" dirty="0"/>
            </a:p>
          </p:txBody>
        </p:sp>
        <p:sp>
          <p:nvSpPr>
            <p:cNvPr id="92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B12</a:t>
              </a:r>
              <a:endParaRPr lang="en-US" dirty="0"/>
            </a:p>
          </p:txBody>
        </p:sp>
        <p:sp>
          <p:nvSpPr>
            <p:cNvPr id="93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94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95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96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97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98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99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100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101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102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103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104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105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 </a:t>
              </a:r>
              <a:endParaRPr lang="en-US" b="1"/>
            </a:p>
          </p:txBody>
        </p:sp>
        <p:sp>
          <p:nvSpPr>
            <p:cNvPr id="106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107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108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47" name="CaixaDeTexto 46"/>
          <p:cNvSpPr txBox="1"/>
          <p:nvPr/>
        </p:nvSpPr>
        <p:spPr>
          <a:xfrm>
            <a:off x="1704833" y="5387156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End: 9</a:t>
            </a:r>
            <a:endParaRPr 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1707105" y="4775268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End: 18</a:t>
            </a:r>
            <a:endParaRPr lang="en-US" sz="1600" baseline="-25000" dirty="0">
              <a:solidFill>
                <a:srgbClr val="0000FF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703953" y="4470080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End: 20</a:t>
            </a:r>
            <a:endParaRPr lang="en-US" sz="1600" baseline="-25000" dirty="0">
              <a:solidFill>
                <a:srgbClr val="0000FF"/>
              </a:solidFill>
            </a:endParaRPr>
          </a:p>
        </p:txBody>
      </p:sp>
      <p:sp>
        <p:nvSpPr>
          <p:cNvPr id="48" name="ZoneTexte 40"/>
          <p:cNvSpPr txBox="1">
            <a:spLocks noChangeArrowheads="1"/>
          </p:cNvSpPr>
          <p:nvPr/>
        </p:nvSpPr>
        <p:spPr bwMode="auto">
          <a:xfrm>
            <a:off x="5562396" y="4433373"/>
            <a:ext cx="3322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600" dirty="0"/>
              <a:t>Alinhada (B20, B21)</a:t>
            </a:r>
            <a:endParaRPr lang="en-US" sz="1600" dirty="0"/>
          </a:p>
        </p:txBody>
      </p:sp>
      <p:cxnSp>
        <p:nvCxnSpPr>
          <p:cNvPr id="50" name="Connecteur droit avec flèche 44"/>
          <p:cNvCxnSpPr>
            <a:cxnSpLocks noChangeShapeType="1"/>
          </p:cNvCxnSpPr>
          <p:nvPr/>
        </p:nvCxnSpPr>
        <p:spPr bwMode="auto">
          <a:xfrm>
            <a:off x="5232197" y="4608693"/>
            <a:ext cx="330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349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2484723"/>
          </a:xfrm>
        </p:spPr>
        <p:txBody>
          <a:bodyPr/>
          <a:lstStyle/>
          <a:p>
            <a:r>
              <a:rPr lang="en-US" dirty="0"/>
              <a:t>Alinhamento</a:t>
            </a:r>
          </a:p>
          <a:p>
            <a:pPr lvl="1"/>
            <a:r>
              <a:rPr lang="pt-BR" sz="2000" dirty="0"/>
              <a:t>MIPS endereça bytes (</a:t>
            </a:r>
            <a:r>
              <a:rPr lang="pt-BR" sz="2000" i="1" dirty="0">
                <a:solidFill>
                  <a:srgbClr val="0000FF"/>
                </a:solidFill>
              </a:rPr>
              <a:t>byte </a:t>
            </a:r>
            <a:r>
              <a:rPr lang="pt-BR" sz="2000" i="1" dirty="0" err="1">
                <a:solidFill>
                  <a:srgbClr val="0000FF"/>
                </a:solidFill>
              </a:rPr>
              <a:t>addressing</a:t>
            </a:r>
            <a:r>
              <a:rPr lang="pt-BR" sz="2000" dirty="0"/>
              <a:t>)</a:t>
            </a:r>
          </a:p>
          <a:p>
            <a:pPr lvl="1"/>
            <a:r>
              <a:rPr lang="pt-BR" sz="2000" dirty="0"/>
              <a:t>O acesso a bytes (</a:t>
            </a:r>
            <a:r>
              <a:rPr lang="pt-BR" sz="2000" dirty="0" err="1"/>
              <a:t>lb</a:t>
            </a:r>
            <a:r>
              <a:rPr lang="pt-BR" sz="2000" dirty="0"/>
              <a:t>/</a:t>
            </a:r>
            <a:r>
              <a:rPr lang="pt-BR" sz="2000" dirty="0" err="1"/>
              <a:t>lbu</a:t>
            </a:r>
            <a:r>
              <a:rPr lang="pt-BR" sz="2000" dirty="0"/>
              <a:t>/</a:t>
            </a:r>
            <a:r>
              <a:rPr lang="pt-BR" sz="2000" dirty="0" err="1"/>
              <a:t>sb</a:t>
            </a:r>
            <a:r>
              <a:rPr lang="pt-BR" sz="2000" dirty="0"/>
              <a:t>) não tem restrições de alinhamento</a:t>
            </a:r>
          </a:p>
          <a:p>
            <a:pPr lvl="2"/>
            <a:r>
              <a:rPr lang="pt-BR" sz="1600" dirty="0">
                <a:solidFill>
                  <a:srgbClr val="0000FF"/>
                </a:solidFill>
              </a:rPr>
              <a:t>O endereço gerado corresponde ao byte</a:t>
            </a:r>
            <a:endParaRPr lang="pt-BR" sz="1600" dirty="0"/>
          </a:p>
          <a:p>
            <a:pPr lvl="2"/>
            <a:r>
              <a:rPr lang="pt-BR" sz="1600" dirty="0"/>
              <a:t>Endereços de acesso a </a:t>
            </a:r>
            <a:r>
              <a:rPr lang="pt-BR" sz="1600" dirty="0">
                <a:solidFill>
                  <a:srgbClr val="0000FF"/>
                </a:solidFill>
              </a:rPr>
              <a:t>bytes</a:t>
            </a:r>
            <a:r>
              <a:rPr lang="pt-BR" sz="1600" dirty="0"/>
              <a:t> deve ser </a:t>
            </a:r>
            <a:r>
              <a:rPr lang="pt-BR" sz="1600" dirty="0">
                <a:solidFill>
                  <a:srgbClr val="0000FF"/>
                </a:solidFill>
              </a:rPr>
              <a:t>múltiplo de 1</a:t>
            </a:r>
          </a:p>
        </p:txBody>
      </p:sp>
      <p:sp>
        <p:nvSpPr>
          <p:cNvPr id="119" name="ZoneTexte 39"/>
          <p:cNvSpPr txBox="1">
            <a:spLocks noChangeArrowheads="1"/>
          </p:cNvSpPr>
          <p:nvPr/>
        </p:nvSpPr>
        <p:spPr bwMode="auto">
          <a:xfrm>
            <a:off x="5562395" y="5385875"/>
            <a:ext cx="33222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600" dirty="0"/>
              <a:t>B9</a:t>
            </a:r>
            <a:endParaRPr lang="en-US" sz="1600" dirty="0"/>
          </a:p>
        </p:txBody>
      </p:sp>
      <p:sp>
        <p:nvSpPr>
          <p:cNvPr id="120" name="ZoneTexte 40"/>
          <p:cNvSpPr txBox="1">
            <a:spLocks noChangeArrowheads="1"/>
          </p:cNvSpPr>
          <p:nvPr/>
        </p:nvSpPr>
        <p:spPr bwMode="auto">
          <a:xfrm>
            <a:off x="5562395" y="4781047"/>
            <a:ext cx="3322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600" dirty="0"/>
              <a:t>B18</a:t>
            </a:r>
            <a:endParaRPr lang="en-US" sz="1600" dirty="0"/>
          </a:p>
        </p:txBody>
      </p:sp>
      <p:cxnSp>
        <p:nvCxnSpPr>
          <p:cNvPr id="122" name="Connecteur droit avec flèche 43"/>
          <p:cNvCxnSpPr>
            <a:cxnSpLocks noChangeShapeType="1"/>
          </p:cNvCxnSpPr>
          <p:nvPr/>
        </p:nvCxnSpPr>
        <p:spPr bwMode="auto">
          <a:xfrm>
            <a:off x="5232196" y="5553356"/>
            <a:ext cx="330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Connecteur droit avec flèche 44"/>
          <p:cNvCxnSpPr>
            <a:cxnSpLocks noChangeShapeType="1"/>
          </p:cNvCxnSpPr>
          <p:nvPr/>
        </p:nvCxnSpPr>
        <p:spPr bwMode="auto">
          <a:xfrm>
            <a:off x="5232196" y="4956367"/>
            <a:ext cx="330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" name="Groupe 52"/>
          <p:cNvGrpSpPr>
            <a:grpSpLocks/>
          </p:cNvGrpSpPr>
          <p:nvPr/>
        </p:nvGrpSpPr>
        <p:grpSpPr bwMode="auto">
          <a:xfrm>
            <a:off x="2608036" y="3857453"/>
            <a:ext cx="2540000" cy="2441575"/>
            <a:chOff x="3873500" y="3200400"/>
            <a:chExt cx="2540000" cy="2441377"/>
          </a:xfrm>
        </p:grpSpPr>
        <p:sp>
          <p:nvSpPr>
            <p:cNvPr id="44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77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78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79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80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82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83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84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85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86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87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88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89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B15</a:t>
              </a:r>
              <a:endParaRPr lang="en-US" dirty="0"/>
            </a:p>
          </p:txBody>
        </p:sp>
        <p:sp>
          <p:nvSpPr>
            <p:cNvPr id="90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B14</a:t>
              </a:r>
              <a:endParaRPr lang="en-US" dirty="0"/>
            </a:p>
          </p:txBody>
        </p:sp>
        <p:sp>
          <p:nvSpPr>
            <p:cNvPr id="91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B13</a:t>
              </a:r>
              <a:endParaRPr lang="en-US" dirty="0"/>
            </a:p>
          </p:txBody>
        </p:sp>
        <p:sp>
          <p:nvSpPr>
            <p:cNvPr id="92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B12</a:t>
              </a:r>
              <a:endParaRPr lang="en-US" dirty="0"/>
            </a:p>
          </p:txBody>
        </p:sp>
        <p:sp>
          <p:nvSpPr>
            <p:cNvPr id="93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94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95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96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97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98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99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100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101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102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103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104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105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 </a:t>
              </a:r>
              <a:endParaRPr lang="en-US" b="1"/>
            </a:p>
          </p:txBody>
        </p:sp>
        <p:sp>
          <p:nvSpPr>
            <p:cNvPr id="106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107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108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47" name="CaixaDeTexto 46"/>
          <p:cNvSpPr txBox="1"/>
          <p:nvPr/>
        </p:nvSpPr>
        <p:spPr>
          <a:xfrm>
            <a:off x="1704833" y="5387156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End: 9</a:t>
            </a:r>
            <a:endParaRPr lang="en-US" sz="1600" baseline="-25000" dirty="0">
              <a:solidFill>
                <a:srgbClr val="0000FF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1707105" y="4775268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End: 18</a:t>
            </a:r>
            <a:endParaRPr lang="en-US" sz="1600" baseline="-25000" dirty="0">
              <a:solidFill>
                <a:srgbClr val="0000FF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703953" y="4470080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End: 20</a:t>
            </a:r>
            <a:endParaRPr lang="en-US" sz="1600" baseline="-25000" dirty="0">
              <a:solidFill>
                <a:srgbClr val="0000FF"/>
              </a:solidFill>
            </a:endParaRPr>
          </a:p>
        </p:txBody>
      </p:sp>
      <p:sp>
        <p:nvSpPr>
          <p:cNvPr id="48" name="ZoneTexte 40"/>
          <p:cNvSpPr txBox="1">
            <a:spLocks noChangeArrowheads="1"/>
          </p:cNvSpPr>
          <p:nvPr/>
        </p:nvSpPr>
        <p:spPr bwMode="auto">
          <a:xfrm>
            <a:off x="5562396" y="4433373"/>
            <a:ext cx="3322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600" dirty="0"/>
              <a:t>B20</a:t>
            </a:r>
            <a:endParaRPr lang="en-US" sz="1600" dirty="0"/>
          </a:p>
        </p:txBody>
      </p:sp>
      <p:cxnSp>
        <p:nvCxnSpPr>
          <p:cNvPr id="50" name="Connecteur droit avec flèche 44"/>
          <p:cNvCxnSpPr>
            <a:cxnSpLocks noChangeShapeType="1"/>
          </p:cNvCxnSpPr>
          <p:nvPr/>
        </p:nvCxnSpPr>
        <p:spPr bwMode="auto">
          <a:xfrm>
            <a:off x="5232197" y="4608693"/>
            <a:ext cx="330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CaixaDeTexto 50"/>
          <p:cNvSpPr txBox="1"/>
          <p:nvPr/>
        </p:nvSpPr>
        <p:spPr>
          <a:xfrm>
            <a:off x="1707105" y="5081065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End: 15</a:t>
            </a:r>
            <a:endParaRPr lang="en-US" sz="1600" baseline="-25000" dirty="0">
              <a:solidFill>
                <a:srgbClr val="0000FF"/>
              </a:solidFill>
            </a:endParaRPr>
          </a:p>
        </p:txBody>
      </p:sp>
      <p:sp>
        <p:nvSpPr>
          <p:cNvPr id="52" name="ZoneTexte 40"/>
          <p:cNvSpPr txBox="1">
            <a:spLocks noChangeArrowheads="1"/>
          </p:cNvSpPr>
          <p:nvPr/>
        </p:nvSpPr>
        <p:spPr bwMode="auto">
          <a:xfrm>
            <a:off x="5560420" y="5064072"/>
            <a:ext cx="3322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600" dirty="0"/>
              <a:t>B15</a:t>
            </a:r>
            <a:endParaRPr lang="en-US" sz="1600" dirty="0"/>
          </a:p>
        </p:txBody>
      </p:sp>
      <p:cxnSp>
        <p:nvCxnSpPr>
          <p:cNvPr id="53" name="Connecteur droit avec flèche 44"/>
          <p:cNvCxnSpPr>
            <a:cxnSpLocks noChangeShapeType="1"/>
          </p:cNvCxnSpPr>
          <p:nvPr/>
        </p:nvCxnSpPr>
        <p:spPr bwMode="auto">
          <a:xfrm>
            <a:off x="5230221" y="5239392"/>
            <a:ext cx="330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CaixaDeTexto 53"/>
          <p:cNvSpPr txBox="1"/>
          <p:nvPr/>
        </p:nvSpPr>
        <p:spPr>
          <a:xfrm>
            <a:off x="3311938" y="348812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Memória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2"/>
            <a:ext cx="8454433" cy="2804432"/>
          </a:xfrm>
        </p:spPr>
        <p:txBody>
          <a:bodyPr/>
          <a:lstStyle/>
          <a:p>
            <a:r>
              <a:rPr lang="en-US" dirty="0" err="1"/>
              <a:t>Variáveis</a:t>
            </a:r>
            <a:endParaRPr lang="en-US" dirty="0"/>
          </a:p>
          <a:p>
            <a:pPr lvl="1"/>
            <a:r>
              <a:rPr lang="pt-BR" sz="2000" i="1" dirty="0" err="1"/>
              <a:t>lh</a:t>
            </a:r>
            <a:r>
              <a:rPr lang="pt-BR" sz="2000" dirty="0"/>
              <a:t> (</a:t>
            </a:r>
            <a:r>
              <a:rPr lang="pt-BR" sz="2000" i="1" dirty="0" err="1"/>
              <a:t>Load</a:t>
            </a:r>
            <a:r>
              <a:rPr lang="pt-BR" sz="2000" i="1" dirty="0"/>
              <a:t> </a:t>
            </a:r>
            <a:r>
              <a:rPr lang="pt-BR" sz="2000" i="1" dirty="0" err="1"/>
              <a:t>half-word</a:t>
            </a:r>
            <a:r>
              <a:rPr lang="pt-BR" sz="2000" dirty="0"/>
              <a:t>)</a:t>
            </a:r>
          </a:p>
          <a:p>
            <a:pPr lvl="2"/>
            <a:r>
              <a:rPr lang="pt-BR" sz="1600" dirty="0"/>
              <a:t>Carrega uma meia-palavra da memória nos 16 bits menos significativos do registrador. Os demais bits (31:17) são preenchidos com o valor do bit(15) da meia-palavra (extensão de sinal)</a:t>
            </a:r>
          </a:p>
          <a:p>
            <a:pPr lvl="1"/>
            <a:r>
              <a:rPr lang="pt-BR" sz="2000" i="1" dirty="0" err="1"/>
              <a:t>sh</a:t>
            </a:r>
            <a:r>
              <a:rPr lang="pt-BR" sz="2000" dirty="0"/>
              <a:t> (</a:t>
            </a:r>
            <a:r>
              <a:rPr lang="pt-BR" sz="2000" i="1" dirty="0" err="1"/>
              <a:t>Store</a:t>
            </a:r>
            <a:r>
              <a:rPr lang="pt-BR" sz="2000" i="1" dirty="0"/>
              <a:t> </a:t>
            </a:r>
            <a:r>
              <a:rPr lang="pt-BR" sz="2000" i="1" dirty="0" err="1"/>
              <a:t>half-word</a:t>
            </a:r>
            <a:r>
              <a:rPr lang="pt-BR" sz="2000" dirty="0"/>
              <a:t>)</a:t>
            </a:r>
          </a:p>
          <a:p>
            <a:pPr lvl="2"/>
            <a:r>
              <a:rPr lang="pt-BR" sz="1600" dirty="0"/>
              <a:t>Armazena na memória os 16 bits menos significativos do registrador</a:t>
            </a:r>
            <a:endParaRPr lang="pt-BR" sz="2000" dirty="0"/>
          </a:p>
        </p:txBody>
      </p:sp>
      <p:grpSp>
        <p:nvGrpSpPr>
          <p:cNvPr id="11" name="Grupo 10"/>
          <p:cNvGrpSpPr/>
          <p:nvPr/>
        </p:nvGrpSpPr>
        <p:grpSpPr>
          <a:xfrm>
            <a:off x="3170031" y="4117011"/>
            <a:ext cx="3360717" cy="824061"/>
            <a:chOff x="4085112" y="3124484"/>
            <a:chExt cx="3360717" cy="824061"/>
          </a:xfrm>
        </p:grpSpPr>
        <p:sp>
          <p:nvSpPr>
            <p:cNvPr id="2" name="Retângulo 1"/>
            <p:cNvSpPr/>
            <p:nvPr/>
          </p:nvSpPr>
          <p:spPr bwMode="auto">
            <a:xfrm>
              <a:off x="4085112" y="3604161"/>
              <a:ext cx="3360717" cy="34438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 bwMode="auto">
            <a:xfrm>
              <a:off x="4085112" y="3425619"/>
              <a:ext cx="336071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Conector reto 7"/>
            <p:cNvCxnSpPr/>
            <p:nvPr/>
          </p:nvCxnSpPr>
          <p:spPr bwMode="auto">
            <a:xfrm>
              <a:off x="4085112" y="3359150"/>
              <a:ext cx="0" cy="127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Conector reto 9"/>
            <p:cNvCxnSpPr/>
            <p:nvPr/>
          </p:nvCxnSpPr>
          <p:spPr bwMode="auto">
            <a:xfrm>
              <a:off x="7445829" y="3368469"/>
              <a:ext cx="0" cy="127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CaixaDeTexto 8"/>
            <p:cNvSpPr txBox="1"/>
            <p:nvPr/>
          </p:nvSpPr>
          <p:spPr>
            <a:xfrm>
              <a:off x="5409443" y="3124484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32 bits</a:t>
              </a:r>
            </a:p>
          </p:txBody>
        </p:sp>
      </p:grpSp>
      <p:sp>
        <p:nvSpPr>
          <p:cNvPr id="23" name="Retângulo 22"/>
          <p:cNvSpPr/>
          <p:nvPr/>
        </p:nvSpPr>
        <p:spPr bwMode="auto">
          <a:xfrm>
            <a:off x="3170031" y="4596688"/>
            <a:ext cx="1666710" cy="34438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have direita 3"/>
          <p:cNvSpPr/>
          <p:nvPr/>
        </p:nvSpPr>
        <p:spPr bwMode="auto">
          <a:xfrm rot="5400000">
            <a:off x="5606020" y="4196077"/>
            <a:ext cx="155448" cy="1694007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84138" y="5229178"/>
            <a:ext cx="2000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Meia-palavra</a:t>
            </a:r>
            <a:r>
              <a:rPr lang="en-US" sz="1400" dirty="0"/>
              <a:t> </a:t>
            </a:r>
            <a:r>
              <a:rPr lang="en-US" sz="1400" dirty="0" err="1"/>
              <a:t>carregada</a:t>
            </a:r>
            <a:r>
              <a:rPr lang="en-US" sz="1400" dirty="0"/>
              <a:t> da </a:t>
            </a:r>
            <a:r>
              <a:rPr lang="en-US" sz="1400" dirty="0" err="1"/>
              <a:t>memória</a:t>
            </a:r>
            <a:endParaRPr lang="en-US" sz="1400" dirty="0"/>
          </a:p>
        </p:txBody>
      </p:sp>
      <p:sp>
        <p:nvSpPr>
          <p:cNvPr id="7" name="Retângulo 6"/>
          <p:cNvSpPr/>
          <p:nvPr/>
        </p:nvSpPr>
        <p:spPr bwMode="auto">
          <a:xfrm>
            <a:off x="4836740" y="4596688"/>
            <a:ext cx="86390" cy="34438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419076" y="3799718"/>
            <a:ext cx="754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bit(15)</a:t>
            </a:r>
          </a:p>
        </p:txBody>
      </p:sp>
      <p:cxnSp>
        <p:nvCxnSpPr>
          <p:cNvPr id="15" name="Conector de seta reta 14"/>
          <p:cNvCxnSpPr/>
          <p:nvPr/>
        </p:nvCxnSpPr>
        <p:spPr bwMode="auto">
          <a:xfrm flipH="1">
            <a:off x="4923130" y="4011798"/>
            <a:ext cx="573903" cy="518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Chave direita 16"/>
          <p:cNvSpPr/>
          <p:nvPr/>
        </p:nvSpPr>
        <p:spPr bwMode="auto">
          <a:xfrm rot="5400000">
            <a:off x="3915559" y="4223857"/>
            <a:ext cx="155450" cy="1646507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005270" y="5205428"/>
            <a:ext cx="2000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Sinal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 err="1"/>
              <a:t>extendido</a:t>
            </a:r>
            <a:endParaRPr lang="en-US" sz="1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916026" y="4609277"/>
            <a:ext cx="125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Registrador</a:t>
            </a:r>
            <a:r>
              <a:rPr lang="en-US" sz="1400" dirty="0"/>
              <a:t>:</a:t>
            </a:r>
            <a:endParaRPr lang="en-US" sz="14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91099" y="5799898"/>
            <a:ext cx="639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sinal é </a:t>
            </a:r>
            <a:r>
              <a:rPr lang="pt-BR" sz="1600" dirty="0" err="1"/>
              <a:t>extendido</a:t>
            </a:r>
            <a:r>
              <a:rPr lang="pt-BR" sz="1600" dirty="0"/>
              <a:t> a fim de manter o valor correto (</a:t>
            </a:r>
            <a:r>
              <a:rPr lang="pt-BR" sz="1600" i="1" dirty="0" err="1"/>
              <a:t>signed</a:t>
            </a:r>
            <a:r>
              <a:rPr lang="pt-BR" sz="1600" dirty="0"/>
              <a:t>). </a:t>
            </a:r>
          </a:p>
          <a:p>
            <a:r>
              <a:rPr lang="pt-BR" sz="1600" dirty="0"/>
              <a:t>Por exemplo: 0xFFFF = - 1 (16 bits)      0xFFFFFFFF = -1 (32 bits)</a:t>
            </a:r>
          </a:p>
        </p:txBody>
      </p:sp>
      <p:cxnSp>
        <p:nvCxnSpPr>
          <p:cNvPr id="13" name="Conector reto 12"/>
          <p:cNvCxnSpPr/>
          <p:nvPr/>
        </p:nvCxnSpPr>
        <p:spPr bwMode="auto">
          <a:xfrm>
            <a:off x="4828413" y="4415158"/>
            <a:ext cx="0" cy="8827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71" y="3964995"/>
            <a:ext cx="1828401" cy="179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76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2"/>
            <a:ext cx="8454433" cy="2804432"/>
          </a:xfrm>
        </p:spPr>
        <p:txBody>
          <a:bodyPr/>
          <a:lstStyle/>
          <a:p>
            <a:r>
              <a:rPr lang="en-US" dirty="0" err="1"/>
              <a:t>Variáveis</a:t>
            </a:r>
            <a:endParaRPr lang="en-US" dirty="0"/>
          </a:p>
          <a:p>
            <a:pPr lvl="1"/>
            <a:r>
              <a:rPr lang="pt-BR" sz="2000" dirty="0"/>
              <a:t>Para </a:t>
            </a:r>
            <a:r>
              <a:rPr lang="pt-BR" sz="2000" dirty="0" err="1"/>
              <a:t>extender</a:t>
            </a:r>
            <a:r>
              <a:rPr lang="pt-BR" sz="2000" dirty="0"/>
              <a:t> a meia-palavra com zeros ao invés do sinal utiliza-se a instrução </a:t>
            </a:r>
            <a:r>
              <a:rPr lang="pt-BR" sz="2000" i="1" dirty="0" err="1"/>
              <a:t>lhu</a:t>
            </a:r>
            <a:endParaRPr lang="pt-BR" sz="2000" i="1" dirty="0"/>
          </a:p>
          <a:p>
            <a:pPr lvl="1"/>
            <a:r>
              <a:rPr lang="pt-BR" sz="2000" i="1" dirty="0" err="1"/>
              <a:t>lhu</a:t>
            </a:r>
            <a:r>
              <a:rPr lang="pt-BR" sz="2000" dirty="0"/>
              <a:t> (</a:t>
            </a:r>
            <a:r>
              <a:rPr lang="pt-BR" sz="2000" i="1" dirty="0" err="1"/>
              <a:t>Load</a:t>
            </a:r>
            <a:r>
              <a:rPr lang="pt-BR" sz="2000" i="1" dirty="0"/>
              <a:t> </a:t>
            </a:r>
            <a:r>
              <a:rPr lang="pt-BR" sz="2000" i="1" dirty="0" err="1"/>
              <a:t>half-word</a:t>
            </a:r>
            <a:r>
              <a:rPr lang="pt-BR" sz="2000" i="1" dirty="0"/>
              <a:t> </a:t>
            </a:r>
            <a:r>
              <a:rPr lang="pt-BR" sz="2000" i="1" dirty="0" err="1"/>
              <a:t>unsigned</a:t>
            </a:r>
            <a:r>
              <a:rPr lang="pt-BR" sz="2000" dirty="0"/>
              <a:t>)</a:t>
            </a:r>
          </a:p>
          <a:p>
            <a:pPr lvl="2"/>
            <a:r>
              <a:rPr lang="pt-BR" sz="1600" dirty="0"/>
              <a:t>Carrega uma meia-palavra da memória nos 16 bits menos significativos do registrador. Os demais bits (31:17) são preenchidos com zero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3170031" y="3843886"/>
            <a:ext cx="3360717" cy="824061"/>
            <a:chOff x="4085112" y="3124484"/>
            <a:chExt cx="3360717" cy="824061"/>
          </a:xfrm>
        </p:grpSpPr>
        <p:sp>
          <p:nvSpPr>
            <p:cNvPr id="2" name="Retângulo 1"/>
            <p:cNvSpPr/>
            <p:nvPr/>
          </p:nvSpPr>
          <p:spPr bwMode="auto">
            <a:xfrm>
              <a:off x="4085112" y="3604161"/>
              <a:ext cx="3360717" cy="34438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 bwMode="auto">
            <a:xfrm>
              <a:off x="4085112" y="3425619"/>
              <a:ext cx="336071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Conector reto 7"/>
            <p:cNvCxnSpPr/>
            <p:nvPr/>
          </p:nvCxnSpPr>
          <p:spPr bwMode="auto">
            <a:xfrm>
              <a:off x="4085112" y="3359150"/>
              <a:ext cx="0" cy="127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Conector reto 9"/>
            <p:cNvCxnSpPr/>
            <p:nvPr/>
          </p:nvCxnSpPr>
          <p:spPr bwMode="auto">
            <a:xfrm>
              <a:off x="7445829" y="3368469"/>
              <a:ext cx="0" cy="127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CaixaDeTexto 8"/>
            <p:cNvSpPr txBox="1"/>
            <p:nvPr/>
          </p:nvSpPr>
          <p:spPr>
            <a:xfrm>
              <a:off x="5409443" y="3124484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32 bits</a:t>
              </a:r>
            </a:p>
          </p:txBody>
        </p:sp>
      </p:grpSp>
      <p:sp>
        <p:nvSpPr>
          <p:cNvPr id="23" name="Retângulo 22"/>
          <p:cNvSpPr/>
          <p:nvPr/>
        </p:nvSpPr>
        <p:spPr bwMode="auto">
          <a:xfrm>
            <a:off x="3170031" y="4323563"/>
            <a:ext cx="1666710" cy="34438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/>
              <a:t>0x0000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have direita 3"/>
          <p:cNvSpPr/>
          <p:nvPr/>
        </p:nvSpPr>
        <p:spPr bwMode="auto">
          <a:xfrm rot="5400000">
            <a:off x="5606020" y="3922952"/>
            <a:ext cx="155448" cy="1694007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84138" y="4956053"/>
            <a:ext cx="2000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Meia-palavra</a:t>
            </a:r>
            <a:r>
              <a:rPr lang="en-US" sz="1400" dirty="0"/>
              <a:t> </a:t>
            </a:r>
            <a:r>
              <a:rPr lang="en-US" sz="1400" dirty="0" err="1"/>
              <a:t>carregada</a:t>
            </a:r>
            <a:r>
              <a:rPr lang="en-US" sz="1400" dirty="0"/>
              <a:t> da </a:t>
            </a:r>
            <a:r>
              <a:rPr lang="en-US" sz="1400" dirty="0" err="1"/>
              <a:t>memória</a:t>
            </a:r>
            <a:endParaRPr lang="en-US" sz="1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916026" y="4336152"/>
            <a:ext cx="125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Registrador</a:t>
            </a:r>
            <a:r>
              <a:rPr lang="en-US" sz="1400" dirty="0"/>
              <a:t>:</a:t>
            </a:r>
            <a:endParaRPr lang="en-US" sz="14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5653" y="5799898"/>
            <a:ext cx="73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meia-palavra é </a:t>
            </a:r>
            <a:r>
              <a:rPr lang="pt-BR" sz="1600" dirty="0" err="1"/>
              <a:t>extendida</a:t>
            </a:r>
            <a:r>
              <a:rPr lang="pt-BR" sz="1600" dirty="0"/>
              <a:t> com 0s a fim de manter o valor correto (</a:t>
            </a:r>
            <a:r>
              <a:rPr lang="pt-BR" sz="1600" i="1" dirty="0" err="1"/>
              <a:t>unsigned</a:t>
            </a:r>
            <a:r>
              <a:rPr lang="pt-BR" sz="1600" dirty="0"/>
              <a:t>). </a:t>
            </a:r>
          </a:p>
          <a:p>
            <a:r>
              <a:rPr lang="pt-BR" sz="1600" dirty="0"/>
              <a:t>Por exemplo: 0xFFFF = 65535 (16 bits)      0x0000FFFF = 65535 (32 bits)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71" y="3964995"/>
            <a:ext cx="1828401" cy="179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80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2"/>
            <a:ext cx="8454433" cy="2804432"/>
          </a:xfrm>
        </p:spPr>
        <p:txBody>
          <a:bodyPr/>
          <a:lstStyle/>
          <a:p>
            <a:r>
              <a:rPr lang="en-US" dirty="0" err="1"/>
              <a:t>Variáveis</a:t>
            </a:r>
            <a:endParaRPr lang="en-US" dirty="0"/>
          </a:p>
          <a:p>
            <a:pPr lvl="1"/>
            <a:r>
              <a:rPr lang="pt-BR" sz="2000" dirty="0" err="1"/>
              <a:t>lb</a:t>
            </a:r>
            <a:r>
              <a:rPr lang="pt-BR" sz="2000" dirty="0"/>
              <a:t> (</a:t>
            </a:r>
            <a:r>
              <a:rPr lang="pt-BR" sz="2000" i="1" dirty="0" err="1"/>
              <a:t>Load</a:t>
            </a:r>
            <a:r>
              <a:rPr lang="pt-BR" sz="2000" i="1" dirty="0"/>
              <a:t> byte</a:t>
            </a:r>
            <a:r>
              <a:rPr lang="pt-BR" sz="2000" dirty="0"/>
              <a:t>)</a:t>
            </a:r>
          </a:p>
          <a:p>
            <a:pPr lvl="2"/>
            <a:r>
              <a:rPr lang="pt-BR" sz="1600" dirty="0"/>
              <a:t>Carrega um byte da memória nos 8 bits menos significativos do registrador. Os demais bits (31:8) são preenchidos com o valor do bit(7) do byte (extensão de sinal)</a:t>
            </a:r>
          </a:p>
          <a:p>
            <a:pPr lvl="1"/>
            <a:r>
              <a:rPr lang="pt-BR" sz="2000" dirty="0" err="1"/>
              <a:t>sb</a:t>
            </a:r>
            <a:r>
              <a:rPr lang="pt-BR" sz="2000" dirty="0"/>
              <a:t> (</a:t>
            </a:r>
            <a:r>
              <a:rPr lang="pt-BR" sz="2000" i="1" dirty="0" err="1"/>
              <a:t>Store</a:t>
            </a:r>
            <a:r>
              <a:rPr lang="pt-BR" sz="2000" i="1" dirty="0"/>
              <a:t> byte</a:t>
            </a:r>
            <a:r>
              <a:rPr lang="pt-BR" sz="2000" dirty="0"/>
              <a:t>)</a:t>
            </a:r>
          </a:p>
          <a:p>
            <a:pPr lvl="2"/>
            <a:r>
              <a:rPr lang="pt-BR" sz="1600" dirty="0"/>
              <a:t>Armazena na memória os 8 bits menos significativos do registrador</a:t>
            </a:r>
            <a:endParaRPr lang="pt-BR" sz="2000" dirty="0"/>
          </a:p>
        </p:txBody>
      </p:sp>
      <p:grpSp>
        <p:nvGrpSpPr>
          <p:cNvPr id="11" name="Grupo 10"/>
          <p:cNvGrpSpPr/>
          <p:nvPr/>
        </p:nvGrpSpPr>
        <p:grpSpPr>
          <a:xfrm>
            <a:off x="3170031" y="3867636"/>
            <a:ext cx="3360717" cy="370985"/>
            <a:chOff x="4085112" y="3124484"/>
            <a:chExt cx="3360717" cy="370985"/>
          </a:xfrm>
        </p:grpSpPr>
        <p:cxnSp>
          <p:nvCxnSpPr>
            <p:cNvPr id="6" name="Conector reto 5"/>
            <p:cNvCxnSpPr/>
            <p:nvPr/>
          </p:nvCxnSpPr>
          <p:spPr bwMode="auto">
            <a:xfrm>
              <a:off x="4085112" y="3425619"/>
              <a:ext cx="336071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Conector reto 7"/>
            <p:cNvCxnSpPr/>
            <p:nvPr/>
          </p:nvCxnSpPr>
          <p:spPr bwMode="auto">
            <a:xfrm>
              <a:off x="4085112" y="3359150"/>
              <a:ext cx="0" cy="127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Conector reto 9"/>
            <p:cNvCxnSpPr/>
            <p:nvPr/>
          </p:nvCxnSpPr>
          <p:spPr bwMode="auto">
            <a:xfrm>
              <a:off x="7445829" y="3368469"/>
              <a:ext cx="0" cy="127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CaixaDeTexto 8"/>
            <p:cNvSpPr txBox="1"/>
            <p:nvPr/>
          </p:nvSpPr>
          <p:spPr>
            <a:xfrm>
              <a:off x="5409443" y="3124484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32 bits</a:t>
              </a:r>
            </a:p>
          </p:txBody>
        </p:sp>
      </p:grpSp>
      <p:sp>
        <p:nvSpPr>
          <p:cNvPr id="4" name="Chave direita 3"/>
          <p:cNvSpPr/>
          <p:nvPr/>
        </p:nvSpPr>
        <p:spPr bwMode="auto">
          <a:xfrm rot="5400000">
            <a:off x="6033322" y="4374006"/>
            <a:ext cx="155450" cy="83940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120091" y="4969170"/>
            <a:ext cx="2000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Byte </a:t>
            </a:r>
            <a:r>
              <a:rPr lang="en-US" sz="1400" dirty="0" err="1"/>
              <a:t>carregado</a:t>
            </a:r>
            <a:r>
              <a:rPr lang="en-US" sz="1400" dirty="0"/>
              <a:t> da </a:t>
            </a:r>
            <a:r>
              <a:rPr lang="en-US" sz="1400" dirty="0" err="1"/>
              <a:t>memória</a:t>
            </a:r>
            <a:endParaRPr lang="en-US" sz="1400" dirty="0"/>
          </a:p>
        </p:txBody>
      </p:sp>
      <p:sp>
        <p:nvSpPr>
          <p:cNvPr id="7" name="Retângulo 6"/>
          <p:cNvSpPr/>
          <p:nvPr/>
        </p:nvSpPr>
        <p:spPr bwMode="auto">
          <a:xfrm>
            <a:off x="4836740" y="4347313"/>
            <a:ext cx="86390" cy="34438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227184" y="3550343"/>
            <a:ext cx="754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bit(7)</a:t>
            </a:r>
          </a:p>
        </p:txBody>
      </p:sp>
      <p:cxnSp>
        <p:nvCxnSpPr>
          <p:cNvPr id="15" name="Conector de seta reta 14"/>
          <p:cNvCxnSpPr/>
          <p:nvPr/>
        </p:nvCxnSpPr>
        <p:spPr bwMode="auto">
          <a:xfrm flipH="1">
            <a:off x="5731238" y="3762423"/>
            <a:ext cx="573903" cy="518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tângulo 16"/>
          <p:cNvSpPr/>
          <p:nvPr/>
        </p:nvSpPr>
        <p:spPr bwMode="auto">
          <a:xfrm>
            <a:off x="3183679" y="4347313"/>
            <a:ext cx="3360717" cy="3443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tângulo 17"/>
          <p:cNvSpPr/>
          <p:nvPr/>
        </p:nvSpPr>
        <p:spPr bwMode="auto">
          <a:xfrm>
            <a:off x="3170031" y="4347313"/>
            <a:ext cx="2521316" cy="34438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tângulo 20"/>
          <p:cNvSpPr/>
          <p:nvPr/>
        </p:nvSpPr>
        <p:spPr bwMode="auto">
          <a:xfrm>
            <a:off x="5691347" y="4350665"/>
            <a:ext cx="86390" cy="3410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Chave direita 21"/>
          <p:cNvSpPr/>
          <p:nvPr/>
        </p:nvSpPr>
        <p:spPr bwMode="auto">
          <a:xfrm rot="5400000">
            <a:off x="4359398" y="3543000"/>
            <a:ext cx="155451" cy="250689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432770" y="4956053"/>
            <a:ext cx="2000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Sinal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 err="1"/>
              <a:t>extendido</a:t>
            </a:r>
            <a:endParaRPr lang="en-US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916026" y="4359902"/>
            <a:ext cx="125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Registrador</a:t>
            </a:r>
            <a:r>
              <a:rPr lang="en-US" sz="1400" dirty="0"/>
              <a:t>:</a:t>
            </a:r>
            <a:endParaRPr lang="en-US" sz="14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491099" y="5799898"/>
            <a:ext cx="639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sinal é </a:t>
            </a:r>
            <a:r>
              <a:rPr lang="pt-BR" sz="1600" dirty="0" err="1"/>
              <a:t>extendido</a:t>
            </a:r>
            <a:r>
              <a:rPr lang="pt-BR" sz="1600" dirty="0"/>
              <a:t> a fim de manter o valor correto (</a:t>
            </a:r>
            <a:r>
              <a:rPr lang="pt-BR" sz="1600" i="1" dirty="0" err="1"/>
              <a:t>signed</a:t>
            </a:r>
            <a:r>
              <a:rPr lang="pt-BR" sz="1600" dirty="0"/>
              <a:t>). </a:t>
            </a:r>
          </a:p>
          <a:p>
            <a:r>
              <a:rPr lang="pt-BR" sz="1600" dirty="0"/>
              <a:t>Por exemplo: 0xFF = - 1 (8 bits)      0xFFFFFFFF = -1 (32 bits)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71" y="3965842"/>
            <a:ext cx="1828401" cy="179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2"/>
            <a:ext cx="8454433" cy="2804432"/>
          </a:xfrm>
        </p:spPr>
        <p:txBody>
          <a:bodyPr/>
          <a:lstStyle/>
          <a:p>
            <a:r>
              <a:rPr lang="en-US" dirty="0" err="1"/>
              <a:t>Variáveis</a:t>
            </a:r>
            <a:endParaRPr lang="en-US" dirty="0"/>
          </a:p>
          <a:p>
            <a:pPr lvl="1"/>
            <a:r>
              <a:rPr lang="pt-BR" sz="2000" dirty="0"/>
              <a:t>Para </a:t>
            </a:r>
            <a:r>
              <a:rPr lang="pt-BR" sz="2000" dirty="0" err="1"/>
              <a:t>extender</a:t>
            </a:r>
            <a:r>
              <a:rPr lang="pt-BR" sz="2000" dirty="0"/>
              <a:t> a meia-palavra com zeros ao invés do sinal utiliza-se a instrução </a:t>
            </a:r>
            <a:r>
              <a:rPr lang="pt-BR" sz="2000" i="1" dirty="0" err="1"/>
              <a:t>lbu</a:t>
            </a:r>
            <a:endParaRPr lang="pt-BR" sz="2000" dirty="0"/>
          </a:p>
          <a:p>
            <a:pPr lvl="1"/>
            <a:r>
              <a:rPr lang="pt-BR" sz="2000" i="1" dirty="0" err="1"/>
              <a:t>lbu</a:t>
            </a:r>
            <a:r>
              <a:rPr lang="pt-BR" sz="2000" dirty="0"/>
              <a:t> (</a:t>
            </a:r>
            <a:r>
              <a:rPr lang="pt-BR" sz="2000" i="1" dirty="0" err="1"/>
              <a:t>Load</a:t>
            </a:r>
            <a:r>
              <a:rPr lang="pt-BR" sz="2000" i="1" dirty="0"/>
              <a:t> byte </a:t>
            </a:r>
            <a:r>
              <a:rPr lang="pt-BR" sz="2000" i="1" dirty="0" err="1"/>
              <a:t>unsigned</a:t>
            </a:r>
            <a:r>
              <a:rPr lang="pt-BR" sz="2000" dirty="0"/>
              <a:t>)</a:t>
            </a:r>
          </a:p>
          <a:p>
            <a:pPr lvl="2"/>
            <a:r>
              <a:rPr lang="pt-BR" sz="1600" dirty="0"/>
              <a:t>Carrega um byte da memória nos 8 bits menos significativos do registrador. Os demais bits (31:8) são preenchidos com o zero.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3170031" y="3760761"/>
            <a:ext cx="3360717" cy="370985"/>
            <a:chOff x="4085112" y="3124484"/>
            <a:chExt cx="3360717" cy="370985"/>
          </a:xfrm>
        </p:grpSpPr>
        <p:cxnSp>
          <p:nvCxnSpPr>
            <p:cNvPr id="6" name="Conector reto 5"/>
            <p:cNvCxnSpPr/>
            <p:nvPr/>
          </p:nvCxnSpPr>
          <p:spPr bwMode="auto">
            <a:xfrm>
              <a:off x="4085112" y="3425619"/>
              <a:ext cx="336071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Conector reto 7"/>
            <p:cNvCxnSpPr/>
            <p:nvPr/>
          </p:nvCxnSpPr>
          <p:spPr bwMode="auto">
            <a:xfrm>
              <a:off x="4085112" y="3359150"/>
              <a:ext cx="0" cy="127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Conector reto 9"/>
            <p:cNvCxnSpPr/>
            <p:nvPr/>
          </p:nvCxnSpPr>
          <p:spPr bwMode="auto">
            <a:xfrm>
              <a:off x="7445829" y="3368469"/>
              <a:ext cx="0" cy="127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CaixaDeTexto 8"/>
            <p:cNvSpPr txBox="1"/>
            <p:nvPr/>
          </p:nvSpPr>
          <p:spPr>
            <a:xfrm>
              <a:off x="5409443" y="3124484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32 bits</a:t>
              </a:r>
            </a:p>
          </p:txBody>
        </p:sp>
      </p:grpSp>
      <p:sp>
        <p:nvSpPr>
          <p:cNvPr id="4" name="Chave direita 3"/>
          <p:cNvSpPr/>
          <p:nvPr/>
        </p:nvSpPr>
        <p:spPr bwMode="auto">
          <a:xfrm rot="5400000">
            <a:off x="6033322" y="4267131"/>
            <a:ext cx="155450" cy="83940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120091" y="4862295"/>
            <a:ext cx="2000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Byte </a:t>
            </a:r>
            <a:r>
              <a:rPr lang="en-US" sz="1400" dirty="0" err="1"/>
              <a:t>carregado</a:t>
            </a:r>
            <a:r>
              <a:rPr lang="en-US" sz="1400" dirty="0"/>
              <a:t> da </a:t>
            </a:r>
            <a:r>
              <a:rPr lang="en-US" sz="1400" dirty="0" err="1"/>
              <a:t>memória</a:t>
            </a:r>
            <a:endParaRPr lang="en-US" sz="1400" dirty="0"/>
          </a:p>
        </p:txBody>
      </p:sp>
      <p:sp>
        <p:nvSpPr>
          <p:cNvPr id="7" name="Retângulo 6"/>
          <p:cNvSpPr/>
          <p:nvPr/>
        </p:nvSpPr>
        <p:spPr bwMode="auto">
          <a:xfrm>
            <a:off x="4836740" y="4240438"/>
            <a:ext cx="86390" cy="34438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tângulo 16"/>
          <p:cNvSpPr/>
          <p:nvPr/>
        </p:nvSpPr>
        <p:spPr bwMode="auto">
          <a:xfrm>
            <a:off x="3183679" y="4240438"/>
            <a:ext cx="3360717" cy="3443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tângulo 17"/>
          <p:cNvSpPr/>
          <p:nvPr/>
        </p:nvSpPr>
        <p:spPr bwMode="auto">
          <a:xfrm>
            <a:off x="3170031" y="4240438"/>
            <a:ext cx="2520538" cy="34438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0x000000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916026" y="4253027"/>
            <a:ext cx="125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Registrador</a:t>
            </a:r>
            <a:r>
              <a:rPr lang="en-US" sz="1400" dirty="0"/>
              <a:t>:</a:t>
            </a:r>
            <a:endParaRPr lang="en-US" sz="14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985653" y="5799898"/>
            <a:ext cx="73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byte é </a:t>
            </a:r>
            <a:r>
              <a:rPr lang="pt-BR" sz="1600" dirty="0" err="1"/>
              <a:t>extendido</a:t>
            </a:r>
            <a:r>
              <a:rPr lang="pt-BR" sz="1600" dirty="0"/>
              <a:t> com 0s a fim de manter o valor correto (</a:t>
            </a:r>
            <a:r>
              <a:rPr lang="pt-BR" sz="1600" i="1" dirty="0" err="1"/>
              <a:t>unsigned</a:t>
            </a:r>
            <a:r>
              <a:rPr lang="pt-BR" sz="1600" dirty="0"/>
              <a:t>). </a:t>
            </a:r>
          </a:p>
          <a:p>
            <a:r>
              <a:rPr lang="pt-BR" sz="1600" dirty="0"/>
              <a:t>Por exemplo: 0xFF = 255 (16 bits)      0x000000FF = 255 (32 bits)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71" y="3965842"/>
            <a:ext cx="1828401" cy="179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83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2662144"/>
          </a:xfrm>
        </p:spPr>
        <p:txBody>
          <a:bodyPr/>
          <a:lstStyle/>
          <a:p>
            <a:r>
              <a:rPr lang="pt-BR" dirty="0"/>
              <a:t>Variáveis</a:t>
            </a:r>
          </a:p>
          <a:p>
            <a:pPr lvl="1"/>
            <a:r>
              <a:rPr lang="pt-BR" dirty="0"/>
              <a:t>Definição de variáveis no MARS</a:t>
            </a:r>
          </a:p>
          <a:p>
            <a:pPr lvl="2"/>
            <a:r>
              <a:rPr lang="pt-BR" dirty="0"/>
              <a:t>Diretiva </a:t>
            </a:r>
            <a:r>
              <a:rPr lang="pt-BR" i="1" dirty="0"/>
              <a:t>.data </a:t>
            </a:r>
            <a:r>
              <a:rPr lang="pt-BR" dirty="0"/>
              <a:t>indica o início do segmento de dados</a:t>
            </a:r>
          </a:p>
          <a:p>
            <a:pPr lvl="2"/>
            <a:r>
              <a:rPr lang="pt-BR" dirty="0"/>
              <a:t>Comumente definidas após o segmento de código (</a:t>
            </a:r>
            <a:r>
              <a:rPr lang="pt-BR" i="1" dirty="0"/>
              <a:t>.text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Exemplo: f = (g + h) – (i + 34)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92071" y="4080691"/>
            <a:ext cx="68375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.data				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# Data segment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f:	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.word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1		# 32 bits variable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g:	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.word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0x33		# 32 bits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variable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i:	</a:t>
            </a:r>
            <a:r>
              <a:rPr lang="pt-B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.byte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0x44		# 8 bits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variable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h:	</a:t>
            </a:r>
            <a:r>
              <a:rPr lang="pt-BR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half</a:t>
            </a:r>
            <a:r>
              <a:rPr lang="pt-BR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0x15		# 16 bits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474787"/>
          </a:xfrm>
        </p:spPr>
        <p:txBody>
          <a:bodyPr/>
          <a:lstStyle/>
          <a:p>
            <a:r>
              <a:rPr lang="pt-BR" dirty="0"/>
              <a:t>Variáveis</a:t>
            </a:r>
          </a:p>
          <a:p>
            <a:pPr lvl="1"/>
            <a:r>
              <a:rPr lang="pt-BR" dirty="0"/>
              <a:t>Carga de variáveis em registradores</a:t>
            </a:r>
          </a:p>
          <a:p>
            <a:pPr lvl="2"/>
            <a:r>
              <a:rPr lang="pt-BR" dirty="0"/>
              <a:t>Utilizar a pseudo-instrução </a:t>
            </a:r>
            <a:r>
              <a:rPr lang="pt-BR" i="1" dirty="0">
                <a:solidFill>
                  <a:srgbClr val="0000FF"/>
                </a:solidFill>
              </a:rPr>
              <a:t>la</a:t>
            </a:r>
            <a:r>
              <a:rPr lang="pt-BR" dirty="0"/>
              <a:t> (</a:t>
            </a:r>
            <a:r>
              <a:rPr lang="pt-BR" i="1" dirty="0"/>
              <a:t>load address</a:t>
            </a:r>
            <a:r>
              <a:rPr lang="pt-BR" dirty="0"/>
              <a:t>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323833" y="2743198"/>
            <a:ext cx="745167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.text				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# Code segment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la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$9, g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# r9 &lt;- &amp;g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$9, 0($9)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# r9 &lt;- g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(32 bits)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la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$10, h			# r10 &lt;- &amp;h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lh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$10, 0($10)		# r10 &lt;- h </a:t>
            </a:r>
            <a:r>
              <a:rPr lang="pt-BR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(16 bits)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la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$11, i			# r11 &lt;- &amp;i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lb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$11, 0($11)		# r11 &lt;- i </a:t>
            </a:r>
            <a:r>
              <a:rPr lang="pt-B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(8 bits)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8597" y="5314986"/>
            <a:ext cx="5707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0000FF"/>
                </a:solidFill>
              </a:rPr>
              <a:t>lh</a:t>
            </a:r>
            <a:r>
              <a:rPr lang="pt-BR" dirty="0">
                <a:solidFill>
                  <a:srgbClr val="0000FF"/>
                </a:solidFill>
              </a:rPr>
              <a:t> ou </a:t>
            </a:r>
            <a:r>
              <a:rPr lang="pt-BR" b="1" dirty="0" err="1">
                <a:solidFill>
                  <a:srgbClr val="0000FF"/>
                </a:solidFill>
              </a:rPr>
              <a:t>lhu</a:t>
            </a:r>
            <a:r>
              <a:rPr lang="pt-BR" dirty="0">
                <a:solidFill>
                  <a:srgbClr val="0000FF"/>
                </a:solidFill>
              </a:rPr>
              <a:t> ?</a:t>
            </a:r>
          </a:p>
          <a:p>
            <a:r>
              <a:rPr lang="pt-BR" b="1" dirty="0" err="1">
                <a:solidFill>
                  <a:srgbClr val="0000FF"/>
                </a:solidFill>
              </a:rPr>
              <a:t>lb</a:t>
            </a:r>
            <a:r>
              <a:rPr lang="pt-BR" dirty="0">
                <a:solidFill>
                  <a:srgbClr val="0000FF"/>
                </a:solidFill>
              </a:rPr>
              <a:t> ou </a:t>
            </a:r>
            <a:r>
              <a:rPr lang="pt-BR" b="1" dirty="0" err="1">
                <a:solidFill>
                  <a:srgbClr val="0000FF"/>
                </a:solidFill>
              </a:rPr>
              <a:t>lbu</a:t>
            </a:r>
            <a:r>
              <a:rPr lang="pt-BR" dirty="0">
                <a:solidFill>
                  <a:srgbClr val="0000FF"/>
                </a:solidFill>
              </a:rPr>
              <a:t> ?</a:t>
            </a:r>
          </a:p>
          <a:p>
            <a:r>
              <a:rPr lang="pt-BR" dirty="0">
                <a:solidFill>
                  <a:srgbClr val="0000FF"/>
                </a:solidFill>
              </a:rPr>
              <a:t>Vai depender de como o programador trata a variável.</a:t>
            </a:r>
          </a:p>
          <a:p>
            <a:r>
              <a:rPr lang="pt-BR" i="1" dirty="0" err="1">
                <a:solidFill>
                  <a:srgbClr val="0000FF"/>
                </a:solidFill>
              </a:rPr>
              <a:t>Signed</a:t>
            </a:r>
            <a:r>
              <a:rPr lang="pt-BR" dirty="0">
                <a:solidFill>
                  <a:srgbClr val="0000FF"/>
                </a:solidFill>
              </a:rPr>
              <a:t>: </a:t>
            </a:r>
            <a:r>
              <a:rPr lang="pt-BR" b="1" dirty="0" err="1">
                <a:solidFill>
                  <a:srgbClr val="0000FF"/>
                </a:solidFill>
              </a:rPr>
              <a:t>lh</a:t>
            </a:r>
            <a:r>
              <a:rPr lang="pt-BR" dirty="0">
                <a:solidFill>
                  <a:srgbClr val="0000FF"/>
                </a:solidFill>
              </a:rPr>
              <a:t> e </a:t>
            </a:r>
            <a:r>
              <a:rPr lang="pt-BR" b="1" dirty="0" err="1">
                <a:solidFill>
                  <a:srgbClr val="0000FF"/>
                </a:solidFill>
              </a:rPr>
              <a:t>lb</a:t>
            </a:r>
            <a:endParaRPr lang="pt-BR" b="1" dirty="0">
              <a:solidFill>
                <a:srgbClr val="0000FF"/>
              </a:solidFill>
            </a:endParaRPr>
          </a:p>
          <a:p>
            <a:r>
              <a:rPr lang="pt-BR" i="1" dirty="0" err="1">
                <a:solidFill>
                  <a:srgbClr val="0000FF"/>
                </a:solidFill>
              </a:rPr>
              <a:t>Unsigned</a:t>
            </a:r>
            <a:r>
              <a:rPr lang="pt-BR" dirty="0">
                <a:solidFill>
                  <a:srgbClr val="0000FF"/>
                </a:solidFill>
              </a:rPr>
              <a:t>: </a:t>
            </a:r>
            <a:r>
              <a:rPr lang="pt-BR" b="1" dirty="0" err="1">
                <a:solidFill>
                  <a:srgbClr val="0000FF"/>
                </a:solidFill>
              </a:rPr>
              <a:t>lhu</a:t>
            </a:r>
            <a:r>
              <a:rPr lang="pt-BR" dirty="0">
                <a:solidFill>
                  <a:srgbClr val="0000FF"/>
                </a:solidFill>
              </a:rPr>
              <a:t> e </a:t>
            </a:r>
            <a:r>
              <a:rPr lang="pt-BR" b="1" dirty="0" err="1">
                <a:solidFill>
                  <a:srgbClr val="0000FF"/>
                </a:solidFill>
              </a:rPr>
              <a:t>lbu</a:t>
            </a:r>
            <a:endParaRPr lang="pt-BR" b="1" dirty="0">
              <a:solidFill>
                <a:srgbClr val="0000FF"/>
              </a:solidFill>
            </a:endParaRPr>
          </a:p>
        </p:txBody>
      </p:sp>
      <p:cxnSp>
        <p:nvCxnSpPr>
          <p:cNvPr id="6" name="Conector de seta reta 5"/>
          <p:cNvCxnSpPr/>
          <p:nvPr/>
        </p:nvCxnSpPr>
        <p:spPr bwMode="auto">
          <a:xfrm flipV="1">
            <a:off x="914400" y="4717774"/>
            <a:ext cx="861391" cy="597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Conector de seta reta 7"/>
          <p:cNvCxnSpPr/>
          <p:nvPr/>
        </p:nvCxnSpPr>
        <p:spPr bwMode="auto">
          <a:xfrm>
            <a:off x="1323833" y="5711686"/>
            <a:ext cx="4519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21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065356"/>
          </a:xfrm>
        </p:spPr>
        <p:txBody>
          <a:bodyPr/>
          <a:lstStyle/>
          <a:p>
            <a:r>
              <a:rPr lang="pt-BR" dirty="0"/>
              <a:t>Variáveis</a:t>
            </a:r>
          </a:p>
          <a:p>
            <a:pPr lvl="1"/>
            <a:r>
              <a:rPr lang="pt-BR" dirty="0"/>
              <a:t>Manipulação de variáveis em registradores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Atualização do valor das variáveis em memória</a:t>
            </a:r>
            <a:endParaRPr lang="pt-BR" i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323832" y="2524837"/>
            <a:ext cx="7451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add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$12, $9, $10		# r12 &lt;- g + h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addi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$13, $10, 34		# r13 &lt;- i + 34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sub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$8, $12, $13		# f = (g + h) – (i + 34)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312465" y="4601571"/>
            <a:ext cx="745167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la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$14, f			# r14 &lt;- &amp;f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sw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$8, 0($14)		# f &lt;- r8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586076" y="5643756"/>
            <a:ext cx="69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Por que as variáveis </a:t>
            </a:r>
            <a:r>
              <a:rPr lang="en-US" i="1" dirty="0">
                <a:solidFill>
                  <a:srgbClr val="0000FF"/>
                </a:solidFill>
              </a:rPr>
              <a:t>g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i="1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0000FF"/>
                </a:solidFill>
              </a:rPr>
              <a:t> e </a:t>
            </a:r>
            <a:r>
              <a:rPr lang="en-US" i="1" dirty="0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não foram atualizadas na memória ? 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63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938814"/>
          </a:xfrm>
        </p:spPr>
        <p:txBody>
          <a:bodyPr/>
          <a:lstStyle/>
          <a:p>
            <a:r>
              <a:rPr lang="pt-BR" dirty="0"/>
              <a:t>Variáveis</a:t>
            </a:r>
          </a:p>
          <a:p>
            <a:pPr lvl="1"/>
            <a:r>
              <a:rPr lang="pt-BR" dirty="0"/>
              <a:t>MARS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23" y="2415653"/>
            <a:ext cx="5859438" cy="3662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0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70073"/>
          </a:xfrm>
        </p:spPr>
        <p:txBody>
          <a:bodyPr/>
          <a:lstStyle/>
          <a:p>
            <a:r>
              <a:rPr lang="pt-BR" dirty="0"/>
              <a:t>Exercício 2: if-else</a:t>
            </a:r>
          </a:p>
          <a:p>
            <a:pPr lvl="1"/>
            <a:r>
              <a:rPr lang="pt-BR" sz="2000" dirty="0"/>
              <a:t>Supor que as variáveis de </a:t>
            </a:r>
            <a:r>
              <a:rPr lang="pt-BR" sz="2000" i="1" dirty="0"/>
              <a:t>f</a:t>
            </a:r>
            <a:r>
              <a:rPr lang="pt-BR" sz="2000" dirty="0"/>
              <a:t> até </a:t>
            </a:r>
            <a:r>
              <a:rPr lang="pt-BR" sz="2000" i="1" dirty="0"/>
              <a:t>j</a:t>
            </a:r>
            <a:r>
              <a:rPr lang="pt-BR" sz="2000" dirty="0"/>
              <a:t> estão carregadas nos registradores de $8 até $12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51545" y="2606104"/>
            <a:ext cx="268860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(i == j)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f = g + h;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f = g – h;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201013" y="4048855"/>
            <a:ext cx="767004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beq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$11, $12,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  	# Se i == j salta para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if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: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sub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$8, $9, $10     	# f = g - h     (i != j)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j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end_if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            	# Salta o corpo do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if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$8, $9, $10      	# f = g + h     (i == j)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end_if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: 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4708486" y="2606103"/>
            <a:ext cx="416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OBS: O valor da variável </a:t>
            </a:r>
            <a:r>
              <a:rPr lang="en-US" sz="2400" b="1" i="1" dirty="0">
                <a:solidFill>
                  <a:srgbClr val="FF0000"/>
                </a:solidFill>
              </a:rPr>
              <a:t>f</a:t>
            </a:r>
            <a:r>
              <a:rPr lang="en-US" sz="2400" b="1" dirty="0">
                <a:solidFill>
                  <a:srgbClr val="FF0000"/>
                </a:solidFill>
              </a:rPr>
              <a:t> não está atualizado na memória!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877" y="400219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Solução 1: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405704" y="3872059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i    ==     j ?</a:t>
            </a:r>
          </a:p>
        </p:txBody>
      </p:sp>
    </p:spTree>
    <p:extLst>
      <p:ext uri="{BB962C8B-B14F-4D97-AF65-F5344CB8AC3E}">
        <p14:creationId xmlns:p14="http://schemas.microsoft.com/office/powerpoint/2010/main" val="281751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324664"/>
          </a:xfrm>
        </p:spPr>
        <p:txBody>
          <a:bodyPr/>
          <a:lstStyle/>
          <a:p>
            <a:r>
              <a:rPr lang="pt-BR" dirty="0"/>
              <a:t>Exemplo</a:t>
            </a:r>
          </a:p>
          <a:p>
            <a:pPr lvl="1"/>
            <a:r>
              <a:rPr lang="pt-BR" dirty="0"/>
              <a:t>Multiplicação por somas sucessivas</a:t>
            </a:r>
          </a:p>
          <a:p>
            <a:pPr lvl="2"/>
            <a:r>
              <a:rPr lang="pt-BR" dirty="0"/>
              <a:t>c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/>
              <a:t> a * b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19533" y="2974595"/>
            <a:ext cx="2242784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a = 3;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b = 5;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c = 0;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(a &gt; 0)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c = c + b;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a--;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992859" y="2633393"/>
            <a:ext cx="40146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# Declaração das variáveis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a:	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.byte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b:	.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byte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	5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c:	.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byte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	0</a:t>
            </a:r>
          </a:p>
        </p:txBody>
      </p:sp>
      <p:sp>
        <p:nvSpPr>
          <p:cNvPr id="2" name="Seta para a direita 1"/>
          <p:cNvSpPr/>
          <p:nvPr/>
        </p:nvSpPr>
        <p:spPr bwMode="auto">
          <a:xfrm>
            <a:off x="3398284" y="3348973"/>
            <a:ext cx="1594575" cy="3905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86151" y="4574359"/>
            <a:ext cx="287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Um </a:t>
            </a:r>
            <a:r>
              <a:rPr lang="en-US" i="1" dirty="0">
                <a:solidFill>
                  <a:srgbClr val="0000FF"/>
                </a:solidFill>
              </a:rPr>
              <a:t>char</a:t>
            </a:r>
            <a:r>
              <a:rPr lang="en-US" dirty="0">
                <a:solidFill>
                  <a:srgbClr val="0000FF"/>
                </a:solidFill>
              </a:rPr>
              <a:t> em C tem 1 byte. </a:t>
            </a:r>
          </a:p>
        </p:txBody>
      </p:sp>
    </p:spTree>
    <p:extLst>
      <p:ext uri="{BB962C8B-B14F-4D97-AF65-F5344CB8AC3E}">
        <p14:creationId xmlns:p14="http://schemas.microsoft.com/office/powerpoint/2010/main" val="179866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324664"/>
          </a:xfrm>
        </p:spPr>
        <p:txBody>
          <a:bodyPr/>
          <a:lstStyle/>
          <a:p>
            <a:r>
              <a:rPr lang="pt-BR" dirty="0"/>
              <a:t>Exemplo </a:t>
            </a:r>
          </a:p>
          <a:p>
            <a:pPr lvl="1"/>
            <a:r>
              <a:rPr lang="pt-BR" dirty="0"/>
              <a:t>Multiplicação por somas sucessivas</a:t>
            </a:r>
          </a:p>
          <a:p>
            <a:pPr lvl="2"/>
            <a:r>
              <a:rPr lang="pt-BR" dirty="0"/>
              <a:t>c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/>
              <a:t> a * b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312696" y="2240830"/>
            <a:ext cx="4560693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# Carga das variáveis nos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# registradores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text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la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$t0, a		# t0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&amp;a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lb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$t1, 0($t0)	# t1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a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la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$t2, b		# t2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&amp;b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lb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$t2, 0($t2)	# t2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b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la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$t3, c		# t3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&amp;c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lb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$t4, 0($t3)	# t4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c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619532" y="2974595"/>
            <a:ext cx="2938819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a = 3;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b = 5;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c = 0;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(a &gt; 0)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c = c + b;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a--;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997225" y="3246906"/>
            <a:ext cx="4298106" cy="3141312"/>
            <a:chOff x="997225" y="3179927"/>
            <a:chExt cx="4298106" cy="3141312"/>
          </a:xfrm>
        </p:grpSpPr>
        <p:sp>
          <p:nvSpPr>
            <p:cNvPr id="2" name="CaixaDeTexto 1"/>
            <p:cNvSpPr txBox="1"/>
            <p:nvPr/>
          </p:nvSpPr>
          <p:spPr>
            <a:xfrm>
              <a:off x="997225" y="5736464"/>
              <a:ext cx="2975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Endereços preservados para atualização de variáveis</a:t>
              </a:r>
            </a:p>
          </p:txBody>
        </p:sp>
        <p:sp>
          <p:nvSpPr>
            <p:cNvPr id="7" name="Elipse 6"/>
            <p:cNvSpPr/>
            <p:nvPr/>
          </p:nvSpPr>
          <p:spPr bwMode="auto">
            <a:xfrm>
              <a:off x="4790364" y="3179927"/>
              <a:ext cx="504967" cy="450376"/>
            </a:xfrm>
            <a:prstGeom prst="ellips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Elipse 13"/>
            <p:cNvSpPr/>
            <p:nvPr/>
          </p:nvSpPr>
          <p:spPr bwMode="auto">
            <a:xfrm>
              <a:off x="4790364" y="5289263"/>
              <a:ext cx="504967" cy="450376"/>
            </a:xfrm>
            <a:prstGeom prst="ellips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Conector de seta reta 11"/>
            <p:cNvCxnSpPr/>
            <p:nvPr/>
          </p:nvCxnSpPr>
          <p:spPr bwMode="auto">
            <a:xfrm flipV="1">
              <a:off x="3088941" y="3630303"/>
              <a:ext cx="1701423" cy="21912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Conector de seta reta 15"/>
            <p:cNvCxnSpPr/>
            <p:nvPr/>
          </p:nvCxnSpPr>
          <p:spPr bwMode="auto">
            <a:xfrm flipV="1">
              <a:off x="3088941" y="5622878"/>
              <a:ext cx="1701423" cy="1986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3" name="Grupo 22"/>
          <p:cNvGrpSpPr/>
          <p:nvPr/>
        </p:nvGrpSpPr>
        <p:grpSpPr>
          <a:xfrm>
            <a:off x="-1" y="3611167"/>
            <a:ext cx="4803621" cy="2557448"/>
            <a:chOff x="-1" y="3611167"/>
            <a:chExt cx="4803621" cy="2557448"/>
          </a:xfrm>
        </p:grpSpPr>
        <p:sp>
          <p:nvSpPr>
            <p:cNvPr id="13" name="CaixaDeTexto 12"/>
            <p:cNvSpPr txBox="1"/>
            <p:nvPr/>
          </p:nvSpPr>
          <p:spPr>
            <a:xfrm>
              <a:off x="-1" y="4004595"/>
              <a:ext cx="17492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char</a:t>
              </a:r>
              <a:r>
                <a:rPr lang="en-US" sz="1600" dirty="0">
                  <a:solidFill>
                    <a:srgbClr val="00B050"/>
                  </a:solidFill>
                </a:rPr>
                <a:t> é </a:t>
              </a:r>
              <a:r>
                <a:rPr lang="en-US" sz="1600" i="1" dirty="0">
                  <a:solidFill>
                    <a:srgbClr val="00B050"/>
                  </a:solidFill>
                </a:rPr>
                <a:t>signed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Se fosse </a:t>
              </a:r>
              <a:r>
                <a:rPr lang="en-US" sz="1600" b="1" i="1" dirty="0">
                  <a:solidFill>
                    <a:srgbClr val="00B050"/>
                  </a:solidFill>
                </a:rPr>
                <a:t>unsigned char</a:t>
              </a:r>
              <a:r>
                <a:rPr lang="en-US" sz="1600" dirty="0">
                  <a:solidFill>
                    <a:srgbClr val="00B050"/>
                  </a:solidFill>
                </a:rPr>
                <a:t>, </a:t>
              </a:r>
              <a:r>
                <a:rPr lang="en-US" sz="1600" dirty="0" err="1">
                  <a:solidFill>
                    <a:srgbClr val="00B050"/>
                  </a:solidFill>
                </a:rPr>
                <a:t>usaria</a:t>
              </a:r>
              <a:r>
                <a:rPr lang="en-US" sz="1600" dirty="0">
                  <a:solidFill>
                    <a:srgbClr val="00B050"/>
                  </a:solidFill>
                </a:rPr>
                <a:t> </a:t>
              </a:r>
              <a:r>
                <a:rPr lang="en-US" sz="1600" b="1" dirty="0" err="1">
                  <a:solidFill>
                    <a:srgbClr val="00B050"/>
                  </a:solidFill>
                </a:rPr>
                <a:t>lbu</a:t>
              </a:r>
              <a:endParaRPr 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15" name="Elipse 14"/>
            <p:cNvSpPr/>
            <p:nvPr/>
          </p:nvSpPr>
          <p:spPr bwMode="auto">
            <a:xfrm>
              <a:off x="4285397" y="3611167"/>
              <a:ext cx="504967" cy="450376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Elipse 17"/>
            <p:cNvSpPr/>
            <p:nvPr/>
          </p:nvSpPr>
          <p:spPr bwMode="auto">
            <a:xfrm>
              <a:off x="4292025" y="4664703"/>
              <a:ext cx="504967" cy="450376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Elipse 18"/>
            <p:cNvSpPr/>
            <p:nvPr/>
          </p:nvSpPr>
          <p:spPr bwMode="auto">
            <a:xfrm>
              <a:off x="4298653" y="5718239"/>
              <a:ext cx="504967" cy="450376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" name="Conector de seta reta 4"/>
            <p:cNvCxnSpPr/>
            <p:nvPr/>
          </p:nvCxnSpPr>
          <p:spPr bwMode="auto">
            <a:xfrm flipV="1">
              <a:off x="1487607" y="3836360"/>
              <a:ext cx="2797790" cy="3534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Conector de seta reta 19"/>
            <p:cNvCxnSpPr/>
            <p:nvPr/>
          </p:nvCxnSpPr>
          <p:spPr bwMode="auto">
            <a:xfrm>
              <a:off x="1487607" y="4173872"/>
              <a:ext cx="2797790" cy="6190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Conector de seta reta 20"/>
            <p:cNvCxnSpPr/>
            <p:nvPr/>
          </p:nvCxnSpPr>
          <p:spPr bwMode="auto">
            <a:xfrm>
              <a:off x="1487607" y="4189781"/>
              <a:ext cx="2825089" cy="1698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229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324664"/>
          </a:xfrm>
        </p:spPr>
        <p:txBody>
          <a:bodyPr/>
          <a:lstStyle/>
          <a:p>
            <a:r>
              <a:rPr lang="pt-BR" dirty="0"/>
              <a:t>Exemplo</a:t>
            </a:r>
          </a:p>
          <a:p>
            <a:pPr lvl="1"/>
            <a:r>
              <a:rPr lang="pt-BR" dirty="0"/>
              <a:t>Multiplicação por somas sucessivas</a:t>
            </a:r>
          </a:p>
          <a:p>
            <a:pPr lvl="2"/>
            <a:r>
              <a:rPr lang="pt-BR" dirty="0"/>
              <a:t>c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/>
              <a:t> a * b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19532" y="2974595"/>
            <a:ext cx="2938819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a = 3;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b = 5;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c = 0;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(a &gt; 0)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 = c + b;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a--;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426427" y="2232104"/>
            <a:ext cx="487195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# Manipulação das variáveis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# em registradores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while: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slt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$t8, $zero, $t1</a:t>
            </a:r>
            <a:endParaRPr lang="pt-BR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beq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$t8, $zero,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while_end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$t4, $t4, $t2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$t1, $t1, -1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j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while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...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547439" y="3113287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0      &lt;     a ?</a:t>
            </a:r>
          </a:p>
        </p:txBody>
      </p:sp>
    </p:spTree>
    <p:extLst>
      <p:ext uri="{BB962C8B-B14F-4D97-AF65-F5344CB8AC3E}">
        <p14:creationId xmlns:p14="http://schemas.microsoft.com/office/powerpoint/2010/main" val="370375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324664"/>
          </a:xfrm>
        </p:spPr>
        <p:txBody>
          <a:bodyPr/>
          <a:lstStyle/>
          <a:p>
            <a:r>
              <a:rPr lang="pt-BR" dirty="0"/>
              <a:t>Exemplo</a:t>
            </a:r>
          </a:p>
          <a:p>
            <a:pPr lvl="1"/>
            <a:r>
              <a:rPr lang="pt-BR" dirty="0"/>
              <a:t>Multiplicação por somas sucessivas</a:t>
            </a:r>
          </a:p>
          <a:p>
            <a:pPr lvl="2"/>
            <a:r>
              <a:rPr lang="pt-BR" dirty="0"/>
              <a:t>c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/>
              <a:t> a * b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19532" y="2974595"/>
            <a:ext cx="2938819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a = 3;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b = 5;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c = 0;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(a &gt; 0)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c = c + b;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a--;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426427" y="2243456"/>
            <a:ext cx="40624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# Atualização das variáveis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# em memória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while_end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: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sb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$t1, 0($t0)  # a </a:t>
            </a:r>
            <a:r>
              <a:rPr lang="pt-BR" dirty="0">
                <a:latin typeface="Arial"/>
                <a:cs typeface="Arial"/>
              </a:rPr>
              <a:t>←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t1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sb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$t4, 0($t3)	# c </a:t>
            </a:r>
            <a:r>
              <a:rPr lang="pt-BR" dirty="0">
                <a:latin typeface="Arial"/>
                <a:cs typeface="Arial"/>
              </a:rPr>
              <a:t>←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31300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324664"/>
          </a:xfrm>
        </p:spPr>
        <p:txBody>
          <a:bodyPr/>
          <a:lstStyle/>
          <a:p>
            <a:r>
              <a:rPr lang="pt-BR" dirty="0"/>
              <a:t>Exemplo</a:t>
            </a:r>
          </a:p>
          <a:p>
            <a:pPr lvl="1"/>
            <a:r>
              <a:rPr lang="pt-BR" dirty="0"/>
              <a:t>Multiplicação por somas sucessivas</a:t>
            </a:r>
          </a:p>
          <a:p>
            <a:pPr lvl="2"/>
            <a:r>
              <a:rPr lang="pt-BR" dirty="0"/>
              <a:t>c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/>
              <a:t> a * b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19533" y="2974595"/>
            <a:ext cx="2242784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a = 3;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b = 5;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c = 0;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(a &gt; 0)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c = c + b;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a--;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992859" y="2633393"/>
            <a:ext cx="40146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# Declaração das variáveis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a:	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word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b:	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word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5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c:	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word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0</a:t>
            </a:r>
          </a:p>
        </p:txBody>
      </p:sp>
      <p:sp>
        <p:nvSpPr>
          <p:cNvPr id="2" name="Seta para a direita 1"/>
          <p:cNvSpPr/>
          <p:nvPr/>
        </p:nvSpPr>
        <p:spPr bwMode="auto">
          <a:xfrm>
            <a:off x="3398284" y="3348973"/>
            <a:ext cx="1594575" cy="3905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195571" y="4908654"/>
            <a:ext cx="4258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largura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i="1" dirty="0" err="1"/>
              <a:t>int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 é </a:t>
            </a:r>
            <a:r>
              <a:rPr lang="en-US" dirty="0" err="1">
                <a:solidFill>
                  <a:srgbClr val="0000FF"/>
                </a:solidFill>
              </a:rPr>
              <a:t>definida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pelo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compilador</a:t>
            </a:r>
            <a:r>
              <a:rPr lang="en-US" dirty="0"/>
              <a:t>. </a:t>
            </a:r>
            <a:r>
              <a:rPr lang="en-US" dirty="0" err="1"/>
              <a:t>Tipicamente</a:t>
            </a:r>
            <a:r>
              <a:rPr lang="en-US" dirty="0"/>
              <a:t>  tem a </a:t>
            </a:r>
            <a:r>
              <a:rPr lang="en-US" dirty="0" err="1"/>
              <a:t>largura</a:t>
            </a:r>
            <a:r>
              <a:rPr lang="en-US" dirty="0"/>
              <a:t> da </a:t>
            </a:r>
            <a:r>
              <a:rPr lang="en-US" dirty="0" err="1"/>
              <a:t>palavra</a:t>
            </a:r>
            <a:r>
              <a:rPr lang="en-US" dirty="0"/>
              <a:t> do </a:t>
            </a:r>
            <a:r>
              <a:rPr lang="en-US" dirty="0" err="1"/>
              <a:t>processador</a:t>
            </a:r>
            <a:r>
              <a:rPr lang="en-US" dirty="0"/>
              <a:t> </a:t>
            </a:r>
            <a:r>
              <a:rPr lang="en-US" dirty="0" err="1"/>
              <a:t>alvo</a:t>
            </a:r>
            <a:r>
              <a:rPr lang="en-US" dirty="0"/>
              <a:t>.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: </a:t>
            </a:r>
            <a:r>
              <a:rPr lang="en-US" dirty="0" err="1"/>
              <a:t>lw</a:t>
            </a:r>
            <a:r>
              <a:rPr lang="en-US" dirty="0"/>
              <a:t>/</a:t>
            </a:r>
            <a:r>
              <a:rPr lang="en-US" dirty="0" err="1"/>
              <a:t>sw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de </a:t>
            </a:r>
            <a:r>
              <a:rPr lang="en-US" i="1" dirty="0"/>
              <a:t>signed/unsigned </a:t>
            </a:r>
          </a:p>
        </p:txBody>
      </p:sp>
    </p:spTree>
    <p:extLst>
      <p:ext uri="{BB962C8B-B14F-4D97-AF65-F5344CB8AC3E}">
        <p14:creationId xmlns:p14="http://schemas.microsoft.com/office/powerpoint/2010/main" val="109575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324664"/>
          </a:xfrm>
        </p:spPr>
        <p:txBody>
          <a:bodyPr/>
          <a:lstStyle/>
          <a:p>
            <a:r>
              <a:rPr lang="pt-BR" dirty="0"/>
              <a:t>Exemplo</a:t>
            </a:r>
          </a:p>
          <a:p>
            <a:pPr lvl="1"/>
            <a:r>
              <a:rPr lang="pt-BR" dirty="0"/>
              <a:t>Multiplicação por somas sucessivas</a:t>
            </a:r>
          </a:p>
          <a:p>
            <a:pPr lvl="2"/>
            <a:r>
              <a:rPr lang="pt-BR" dirty="0"/>
              <a:t>c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/>
              <a:t> a * b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19533" y="2974595"/>
            <a:ext cx="2576038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short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a = 3;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short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b = 5;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short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c = 0;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(a &gt; 0)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c = c + b;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a--;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992859" y="2633393"/>
            <a:ext cx="40146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# Declaração das variáveis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a:	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half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b:	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half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5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c:	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half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0</a:t>
            </a:r>
          </a:p>
        </p:txBody>
      </p:sp>
      <p:sp>
        <p:nvSpPr>
          <p:cNvPr id="2" name="Seta para a direita 1"/>
          <p:cNvSpPr/>
          <p:nvPr/>
        </p:nvSpPr>
        <p:spPr bwMode="auto">
          <a:xfrm>
            <a:off x="4025735" y="3348973"/>
            <a:ext cx="967124" cy="3905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49422" y="4759025"/>
            <a:ext cx="3872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 </a:t>
            </a:r>
            <a:r>
              <a:rPr lang="en-US" i="1" dirty="0"/>
              <a:t>short</a:t>
            </a:r>
            <a:r>
              <a:rPr lang="en-US" dirty="0"/>
              <a:t> </a:t>
            </a:r>
            <a:r>
              <a:rPr lang="en-US" i="1" dirty="0" err="1"/>
              <a:t>int</a:t>
            </a:r>
            <a:r>
              <a:rPr lang="en-US" dirty="0"/>
              <a:t> em C tem a </a:t>
            </a:r>
            <a:r>
              <a:rPr lang="en-US" dirty="0" err="1">
                <a:solidFill>
                  <a:srgbClr val="0000FF"/>
                </a:solidFill>
              </a:rPr>
              <a:t>largura</a:t>
            </a:r>
            <a:r>
              <a:rPr lang="en-US" dirty="0">
                <a:solidFill>
                  <a:srgbClr val="0000FF"/>
                </a:solidFill>
              </a:rPr>
              <a:t> de </a:t>
            </a:r>
            <a:r>
              <a:rPr lang="en-US" dirty="0" err="1">
                <a:solidFill>
                  <a:srgbClr val="0000FF"/>
                </a:solidFill>
              </a:rPr>
              <a:t>meia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palavra</a:t>
            </a:r>
            <a:r>
              <a:rPr lang="en-US" dirty="0">
                <a:solidFill>
                  <a:srgbClr val="0000FF"/>
                </a:solidFill>
              </a:rPr>
              <a:t> do </a:t>
            </a:r>
            <a:r>
              <a:rPr lang="en-US" dirty="0" err="1">
                <a:solidFill>
                  <a:srgbClr val="0000FF"/>
                </a:solidFill>
              </a:rPr>
              <a:t>processador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alvo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  <a:p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: </a:t>
            </a:r>
            <a:r>
              <a:rPr lang="en-US" b="1" dirty="0" err="1">
                <a:solidFill>
                  <a:srgbClr val="0000FF"/>
                </a:solidFill>
              </a:rPr>
              <a:t>lh</a:t>
            </a:r>
            <a:r>
              <a:rPr lang="en-US" dirty="0"/>
              <a:t>/</a:t>
            </a:r>
            <a:r>
              <a:rPr lang="en-US" dirty="0" err="1"/>
              <a:t>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324664"/>
          </a:xfrm>
        </p:spPr>
        <p:txBody>
          <a:bodyPr/>
          <a:lstStyle/>
          <a:p>
            <a:r>
              <a:rPr lang="pt-BR" dirty="0"/>
              <a:t>Exemplo</a:t>
            </a:r>
          </a:p>
          <a:p>
            <a:pPr lvl="1"/>
            <a:r>
              <a:rPr lang="pt-BR" dirty="0"/>
              <a:t>Multiplicação por somas sucessivas</a:t>
            </a:r>
          </a:p>
          <a:p>
            <a:pPr lvl="2"/>
            <a:r>
              <a:rPr lang="pt-BR" dirty="0"/>
              <a:t>c </a:t>
            </a:r>
            <a:r>
              <a:rPr lang="pt-BR" dirty="0">
                <a:latin typeface="Arial"/>
                <a:cs typeface="Arial"/>
              </a:rPr>
              <a:t>←</a:t>
            </a:r>
            <a:r>
              <a:rPr lang="pt-BR" dirty="0"/>
              <a:t> a * b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57811" y="2974595"/>
            <a:ext cx="3691988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short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a = 3;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short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b = 5;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short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c = 0;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(a &gt; 0)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c = c + b;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a--;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992859" y="2633393"/>
            <a:ext cx="40146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# Declaração das variáveis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a:	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half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b:	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half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5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c:	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half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0</a:t>
            </a:r>
          </a:p>
        </p:txBody>
      </p:sp>
      <p:sp>
        <p:nvSpPr>
          <p:cNvPr id="2" name="Seta para a direita 1"/>
          <p:cNvSpPr/>
          <p:nvPr/>
        </p:nvSpPr>
        <p:spPr bwMode="auto">
          <a:xfrm>
            <a:off x="4025735" y="3348973"/>
            <a:ext cx="967124" cy="3905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49422" y="4759025"/>
            <a:ext cx="3872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 </a:t>
            </a:r>
            <a:r>
              <a:rPr lang="en-US" i="1" dirty="0"/>
              <a:t>short</a:t>
            </a:r>
            <a:r>
              <a:rPr lang="en-US" dirty="0"/>
              <a:t> </a:t>
            </a:r>
            <a:r>
              <a:rPr lang="en-US" i="1" dirty="0" err="1"/>
              <a:t>int</a:t>
            </a:r>
            <a:r>
              <a:rPr lang="en-US" dirty="0"/>
              <a:t> em C tem a </a:t>
            </a:r>
            <a:r>
              <a:rPr lang="en-US" dirty="0" err="1">
                <a:solidFill>
                  <a:srgbClr val="0000FF"/>
                </a:solidFill>
              </a:rPr>
              <a:t>largura</a:t>
            </a:r>
            <a:r>
              <a:rPr lang="en-US" dirty="0">
                <a:solidFill>
                  <a:srgbClr val="0000FF"/>
                </a:solidFill>
              </a:rPr>
              <a:t> de </a:t>
            </a:r>
            <a:r>
              <a:rPr lang="en-US" dirty="0" err="1">
                <a:solidFill>
                  <a:srgbClr val="0000FF"/>
                </a:solidFill>
              </a:rPr>
              <a:t>meia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palavra</a:t>
            </a:r>
            <a:r>
              <a:rPr lang="en-US" dirty="0">
                <a:solidFill>
                  <a:srgbClr val="0000FF"/>
                </a:solidFill>
              </a:rPr>
              <a:t> do </a:t>
            </a:r>
            <a:r>
              <a:rPr lang="en-US" dirty="0" err="1">
                <a:solidFill>
                  <a:srgbClr val="0000FF"/>
                </a:solidFill>
              </a:rPr>
              <a:t>processador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alvo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  <a:p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: </a:t>
            </a:r>
            <a:r>
              <a:rPr lang="en-US" b="1" dirty="0" err="1">
                <a:solidFill>
                  <a:srgbClr val="0000FF"/>
                </a:solidFill>
              </a:rPr>
              <a:t>lhu</a:t>
            </a:r>
            <a:r>
              <a:rPr lang="en-US" dirty="0"/>
              <a:t>/</a:t>
            </a:r>
            <a:r>
              <a:rPr lang="en-US" dirty="0" err="1"/>
              <a:t>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9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607890"/>
          </a:xfrm>
        </p:spPr>
        <p:txBody>
          <a:bodyPr/>
          <a:lstStyle/>
          <a:p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impressão</a:t>
            </a:r>
            <a:r>
              <a:rPr lang="en-US" sz="2400" dirty="0"/>
              <a:t> de </a:t>
            </a:r>
            <a:r>
              <a:rPr lang="en-US" sz="2400" dirty="0" err="1"/>
              <a:t>caracters</a:t>
            </a:r>
            <a:r>
              <a:rPr lang="en-US" sz="2400" dirty="0"/>
              <a:t> no MARS</a:t>
            </a:r>
          </a:p>
          <a:p>
            <a:pPr lvl="1"/>
            <a:r>
              <a:rPr lang="en-US" sz="2000" i="1" dirty="0"/>
              <a:t>Print integer </a:t>
            </a:r>
            <a:r>
              <a:rPr lang="en-US" sz="2000" dirty="0"/>
              <a:t>(</a:t>
            </a:r>
            <a:r>
              <a:rPr lang="en-US" sz="2000" i="1" dirty="0"/>
              <a:t>signed</a:t>
            </a:r>
            <a:r>
              <a:rPr lang="en-US" sz="20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i="1" dirty="0"/>
              <a:t>Print integer </a:t>
            </a:r>
            <a:r>
              <a:rPr lang="en-US" sz="2000" dirty="0"/>
              <a:t>(</a:t>
            </a:r>
            <a:r>
              <a:rPr lang="en-US" sz="2000" i="1" dirty="0"/>
              <a:t>unsigned</a:t>
            </a:r>
            <a:r>
              <a:rPr lang="en-US" sz="2000" dirty="0"/>
              <a:t>)</a:t>
            </a:r>
          </a:p>
          <a:p>
            <a:pPr lvl="2"/>
            <a:r>
              <a:rPr lang="en-US" sz="1600" dirty="0"/>
              <a:t>li $v0, 36   # service 36 </a:t>
            </a:r>
          </a:p>
          <a:p>
            <a:pPr lvl="1"/>
            <a:r>
              <a:rPr lang="en-US" sz="2000" i="1" dirty="0"/>
              <a:t>Print integer hexadecimal</a:t>
            </a:r>
          </a:p>
          <a:p>
            <a:pPr lvl="2"/>
            <a:r>
              <a:rPr lang="en-US" sz="1600" dirty="0"/>
              <a:t>li $v0, 34   # service 34 </a:t>
            </a:r>
          </a:p>
          <a:p>
            <a:pPr lvl="1"/>
            <a:r>
              <a:rPr lang="en-US" sz="2000" i="1" dirty="0"/>
              <a:t>Print integer binary</a:t>
            </a:r>
          </a:p>
          <a:p>
            <a:pPr lvl="2"/>
            <a:r>
              <a:rPr lang="en-US" sz="1600" dirty="0"/>
              <a:t>li $v0, 35   # service 35 </a:t>
            </a:r>
          </a:p>
          <a:p>
            <a:pPr lvl="1"/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/</a:t>
            </a:r>
            <a:r>
              <a:rPr lang="en-US" dirty="0" err="1"/>
              <a:t>informações</a:t>
            </a:r>
            <a:endParaRPr lang="en-US" dirty="0"/>
          </a:p>
          <a:p>
            <a:pPr lvl="2"/>
            <a:r>
              <a:rPr lang="en-US" i="1" dirty="0"/>
              <a:t>Help</a:t>
            </a:r>
            <a:r>
              <a:rPr lang="en-US" dirty="0"/>
              <a:t> </a:t>
            </a:r>
            <a:r>
              <a:rPr lang="en-US" dirty="0">
                <a:latin typeface="Arial"/>
                <a:cs typeface="Arial"/>
              </a:rPr>
              <a:t>→ Aba </a:t>
            </a:r>
            <a:r>
              <a:rPr lang="en-US" i="1" dirty="0" err="1">
                <a:latin typeface="Arial"/>
                <a:cs typeface="Arial"/>
              </a:rPr>
              <a:t>Syscalls</a:t>
            </a:r>
            <a:endParaRPr lang="en-US" i="1" dirty="0"/>
          </a:p>
          <a:p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950026" y="2195468"/>
            <a:ext cx="7263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$v0, 1 # service 1 is print integer 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$a0, $t0, $zero # load argument register $a0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syscall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938814"/>
          </a:xfrm>
        </p:spPr>
        <p:txBody>
          <a:bodyPr/>
          <a:lstStyle/>
          <a:p>
            <a:r>
              <a:rPr lang="pt-BR" dirty="0"/>
              <a:t>Variáveis</a:t>
            </a:r>
          </a:p>
          <a:p>
            <a:pPr lvl="1"/>
            <a:r>
              <a:rPr lang="pt-BR" dirty="0"/>
              <a:t>multiplicacao.asm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96" y="2455718"/>
            <a:ext cx="5830784" cy="3644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4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088656"/>
          </a:xfrm>
        </p:spPr>
        <p:txBody>
          <a:bodyPr/>
          <a:lstStyle/>
          <a:p>
            <a:r>
              <a:rPr lang="pt-BR" dirty="0"/>
              <a:t>Exercício 7: </a:t>
            </a:r>
            <a:r>
              <a:rPr lang="en-US" sz="2400" dirty="0" err="1"/>
              <a:t>Maior</a:t>
            </a:r>
            <a:r>
              <a:rPr lang="en-US" sz="2400" dirty="0"/>
              <a:t> divisor </a:t>
            </a:r>
            <a:r>
              <a:rPr lang="en-US" sz="2400" dirty="0" err="1"/>
              <a:t>comum</a:t>
            </a:r>
            <a:endParaRPr lang="en-US" sz="2400" dirty="0"/>
          </a:p>
          <a:p>
            <a:pPr lvl="1"/>
            <a:r>
              <a:rPr lang="en-US" sz="2000" dirty="0"/>
              <a:t>GCD – </a:t>
            </a:r>
            <a:r>
              <a:rPr lang="en-US" sz="2000" i="1" dirty="0"/>
              <a:t>Greatest </a:t>
            </a:r>
            <a:r>
              <a:rPr lang="en-US" sz="2000" i="1" dirty="0" err="1"/>
              <a:t>Commom</a:t>
            </a:r>
            <a:r>
              <a:rPr lang="en-US" sz="2000" i="1" dirty="0"/>
              <a:t> Divisor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05750" y="2357067"/>
            <a:ext cx="437750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 {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a = 32, b = 24,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(b != 0) {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b;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  b = a % b;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  a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66532" y="4147984"/>
            <a:ext cx="2801562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Declarar</a:t>
            </a:r>
            <a:r>
              <a:rPr lang="en-US" dirty="0">
                <a:solidFill>
                  <a:srgbClr val="0000FF"/>
                </a:solidFill>
              </a:rPr>
              <a:t> as </a:t>
            </a:r>
            <a:r>
              <a:rPr lang="en-US" dirty="0" err="1">
                <a:solidFill>
                  <a:srgbClr val="0000FF"/>
                </a:solidFill>
              </a:rPr>
              <a:t>variáves</a:t>
            </a:r>
            <a:r>
              <a:rPr lang="en-US" dirty="0">
                <a:solidFill>
                  <a:srgbClr val="0000FF"/>
                </a:solidFill>
              </a:rPr>
              <a:t> e </a:t>
            </a:r>
            <a:r>
              <a:rPr lang="en-US" dirty="0" err="1">
                <a:solidFill>
                  <a:srgbClr val="0000FF"/>
                </a:solidFill>
              </a:rPr>
              <a:t>atualizar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memória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543447" y="578877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div</a:t>
            </a:r>
          </a:p>
        </p:txBody>
      </p:sp>
      <p:cxnSp>
        <p:nvCxnSpPr>
          <p:cNvPr id="8" name="Conector de seta reta 7"/>
          <p:cNvCxnSpPr/>
          <p:nvPr/>
        </p:nvCxnSpPr>
        <p:spPr bwMode="auto">
          <a:xfrm flipH="1" flipV="1">
            <a:off x="3544628" y="4727815"/>
            <a:ext cx="2188755" cy="10925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952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70073"/>
          </a:xfrm>
        </p:spPr>
        <p:txBody>
          <a:bodyPr/>
          <a:lstStyle/>
          <a:p>
            <a:r>
              <a:rPr lang="pt-BR" dirty="0"/>
              <a:t>Exercício 2: if-else</a:t>
            </a:r>
          </a:p>
          <a:p>
            <a:pPr lvl="1"/>
            <a:r>
              <a:rPr lang="pt-BR" sz="2000" dirty="0"/>
              <a:t>Supor que as variáveis de </a:t>
            </a:r>
            <a:r>
              <a:rPr lang="pt-BR" sz="2000" i="1" dirty="0"/>
              <a:t>f</a:t>
            </a:r>
            <a:r>
              <a:rPr lang="pt-BR" sz="2000" dirty="0"/>
              <a:t> até </a:t>
            </a:r>
            <a:r>
              <a:rPr lang="pt-BR" sz="2000" i="1" dirty="0"/>
              <a:t>j</a:t>
            </a:r>
            <a:r>
              <a:rPr lang="pt-BR" sz="2000" dirty="0"/>
              <a:t> estão carregadas nos registradores de $8 até $12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51545" y="2606104"/>
            <a:ext cx="268860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(i == j)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f = g + h;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// i != j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f = g – h;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201013" y="4361294"/>
            <a:ext cx="767004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bne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$11, $12, else	# Se i != j salta para else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add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$8, $9, $10     	# f = g + h     (i == j)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j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end_if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            	# Salta o corpo do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else: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sub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$8, $9, $10      	# f = g – h     (i != j)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end_if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: 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4708486" y="2606103"/>
            <a:ext cx="416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OBS: O valor da variável </a:t>
            </a:r>
            <a:r>
              <a:rPr lang="en-US" sz="2400" b="1" i="1" dirty="0">
                <a:solidFill>
                  <a:srgbClr val="FF0000"/>
                </a:solidFill>
              </a:rPr>
              <a:t>f</a:t>
            </a:r>
            <a:r>
              <a:rPr lang="en-US" sz="2400" b="1" dirty="0">
                <a:solidFill>
                  <a:srgbClr val="FF0000"/>
                </a:solidFill>
              </a:rPr>
              <a:t> não está atualizado na memória!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877" y="4002198"/>
            <a:ext cx="651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Solução 2 (fluxo de execução mais parecido com o código C):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1265ABC6-C849-ABF7-EFB9-0E616DC039A7}"/>
              </a:ext>
            </a:extLst>
          </p:cNvPr>
          <p:cNvSpPr txBox="1"/>
          <p:nvPr/>
        </p:nvSpPr>
        <p:spPr>
          <a:xfrm>
            <a:off x="2405704" y="4218901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</a:rPr>
              <a:t>i</a:t>
            </a:r>
            <a:r>
              <a:rPr lang="en-US" sz="1400" b="1" dirty="0">
                <a:solidFill>
                  <a:srgbClr val="00B050"/>
                </a:solidFill>
              </a:rPr>
              <a:t>    !=     j ?</a:t>
            </a:r>
          </a:p>
        </p:txBody>
      </p:sp>
    </p:spTree>
    <p:extLst>
      <p:ext uri="{BB962C8B-B14F-4D97-AF65-F5344CB8AC3E}">
        <p14:creationId xmlns:p14="http://schemas.microsoft.com/office/powerpoint/2010/main" val="8072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Características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3"/>
            <a:ext cx="8290659" cy="1488434"/>
          </a:xfrm>
        </p:spPr>
        <p:txBody>
          <a:bodyPr/>
          <a:lstStyle/>
          <a:p>
            <a:r>
              <a:rPr lang="en-US" dirty="0"/>
              <a:t>Registradores de propósito geral</a:t>
            </a:r>
          </a:p>
          <a:p>
            <a:pPr lvl="1"/>
            <a:r>
              <a:rPr lang="en-US" sz="1800" dirty="0"/>
              <a:t>Nomes associados a convenções de uso</a:t>
            </a:r>
          </a:p>
          <a:p>
            <a:pPr lvl="2"/>
            <a:r>
              <a:rPr lang="en-US" sz="1600" dirty="0"/>
              <a:t>Como </a:t>
            </a:r>
            <a:r>
              <a:rPr lang="en-US" sz="1600" dirty="0" err="1"/>
              <a:t>utilizar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registradores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programas</a:t>
            </a:r>
            <a:endParaRPr lang="en-US" sz="1600" dirty="0"/>
          </a:p>
          <a:p>
            <a:pPr marL="471487" lvl="1" indent="0">
              <a:buNone/>
            </a:pPr>
            <a:endParaRPr lang="en-US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2F501-53B1-4345-B6D3-7FD72220F4EC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57" y="2756847"/>
            <a:ext cx="8062548" cy="3684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 bwMode="auto">
          <a:xfrm>
            <a:off x="751432" y="3467594"/>
            <a:ext cx="7917555" cy="665019"/>
          </a:xfrm>
          <a:prstGeom prst="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751431" y="6018809"/>
            <a:ext cx="7917555" cy="332510"/>
          </a:xfrm>
          <a:prstGeom prst="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324664"/>
          </a:xfrm>
        </p:spPr>
        <p:txBody>
          <a:bodyPr/>
          <a:lstStyle/>
          <a:p>
            <a:r>
              <a:rPr lang="pt-BR" dirty="0"/>
              <a:t>Exercício 8: Potenciação</a:t>
            </a:r>
          </a:p>
          <a:p>
            <a:pPr lvl="1"/>
            <a:r>
              <a:rPr lang="pt-BR" dirty="0" err="1"/>
              <a:t>base</a:t>
            </a:r>
            <a:r>
              <a:rPr lang="pt-BR" baseline="30000" dirty="0" err="1"/>
              <a:t>exp</a:t>
            </a:r>
            <a:r>
              <a:rPr lang="pt-BR" dirty="0"/>
              <a:t>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97023" y="2713335"/>
            <a:ext cx="7643221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base,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   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result = 1;   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 0){  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decremented 1 by 1    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result = result * base;       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--;   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}   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918633" y="556026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Laço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executa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 err="1">
                <a:solidFill>
                  <a:srgbClr val="0000FF"/>
                </a:solidFill>
              </a:rPr>
              <a:t>exp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vezes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396141" y="4136801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Utilizar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apenas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registradores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902142" y="245405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a0                                   a1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885486" y="450613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v0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71685" y="89310"/>
            <a:ext cx="2801562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Tomar</a:t>
            </a:r>
            <a:r>
              <a:rPr lang="en-US" dirty="0">
                <a:solidFill>
                  <a:srgbClr val="0000FF"/>
                </a:solidFill>
              </a:rPr>
              <a:t> multiplicacao.asm </a:t>
            </a:r>
            <a:r>
              <a:rPr lang="en-US" dirty="0" err="1">
                <a:solidFill>
                  <a:srgbClr val="0000FF"/>
                </a:solidFill>
              </a:rPr>
              <a:t>como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modelo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2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324664"/>
          </a:xfrm>
        </p:spPr>
        <p:txBody>
          <a:bodyPr/>
          <a:lstStyle/>
          <a:p>
            <a:r>
              <a:rPr lang="pt-BR" dirty="0"/>
              <a:t>Exercício 8: Potenciação</a:t>
            </a:r>
          </a:p>
          <a:p>
            <a:pPr lvl="1"/>
            <a:r>
              <a:rPr lang="pt-BR" dirty="0" err="1"/>
              <a:t>base</a:t>
            </a:r>
            <a:r>
              <a:rPr lang="pt-BR" baseline="30000" dirty="0" err="1"/>
              <a:t>exp</a:t>
            </a:r>
            <a:r>
              <a:rPr lang="pt-BR" dirty="0"/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227647" y="2428334"/>
            <a:ext cx="761947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base,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result = 1;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 0)    {    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 1)        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result *= base;    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&gt;&gt;= 1; 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divided by 2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base *= base;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45508" y="5417768"/>
            <a:ext cx="37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Laço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executa</a:t>
            </a:r>
            <a:r>
              <a:rPr lang="en-US" dirty="0">
                <a:solidFill>
                  <a:srgbClr val="0000FF"/>
                </a:solidFill>
              </a:rPr>
              <a:t> log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i="1" dirty="0" err="1">
                <a:solidFill>
                  <a:srgbClr val="0000FF"/>
                </a:solidFill>
              </a:rPr>
              <a:t>exp</a:t>
            </a:r>
            <a:r>
              <a:rPr lang="en-US" i="1" dirty="0">
                <a:solidFill>
                  <a:srgbClr val="0000FF"/>
                </a:solidFill>
              </a:rPr>
              <a:t>)</a:t>
            </a:r>
            <a:r>
              <a:rPr lang="en-US" dirty="0">
                <a:solidFill>
                  <a:srgbClr val="0000FF"/>
                </a:solidFill>
              </a:rPr>
              <a:t> + 1 </a:t>
            </a:r>
            <a:r>
              <a:rPr lang="en-US" dirty="0" err="1">
                <a:solidFill>
                  <a:srgbClr val="0000FF"/>
                </a:solidFill>
              </a:rPr>
              <a:t>vezes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009017" y="2133433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a0                                   a1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033834" y="53437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v0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725750" y="3147071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Utilizar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apenas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registradores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687636" y="5989030"/>
            <a:ext cx="6866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linkClick r:id="rId2"/>
              </a:rPr>
              <a:t>http://www.programminglogic.com/fast-exponentiation-algorithms/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071685" y="89310"/>
            <a:ext cx="2801562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Tomar</a:t>
            </a:r>
            <a:r>
              <a:rPr lang="en-US" dirty="0">
                <a:solidFill>
                  <a:srgbClr val="0000FF"/>
                </a:solidFill>
              </a:rPr>
              <a:t> multiplicacao.asm </a:t>
            </a:r>
            <a:r>
              <a:rPr lang="en-US" dirty="0" err="1">
                <a:solidFill>
                  <a:srgbClr val="0000FF"/>
                </a:solidFill>
              </a:rPr>
              <a:t>como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modelo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047277"/>
          </a:xfrm>
        </p:spPr>
        <p:txBody>
          <a:bodyPr/>
          <a:lstStyle/>
          <a:p>
            <a:r>
              <a:rPr lang="pt-BR" dirty="0"/>
              <a:t>Exercício 9: Potência modular</a:t>
            </a:r>
          </a:p>
          <a:p>
            <a:pPr lvl="1"/>
            <a:r>
              <a:rPr lang="pt-BR" dirty="0" err="1"/>
              <a:t>base</a:t>
            </a:r>
            <a:r>
              <a:rPr lang="pt-BR" baseline="30000" dirty="0" err="1"/>
              <a:t>exp</a:t>
            </a:r>
            <a:r>
              <a:rPr lang="pt-BR" dirty="0"/>
              <a:t> % 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341898" y="2256311"/>
            <a:ext cx="7802102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PowMod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base,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m){   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result = 1;    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  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base = base % m;     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while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 0) {        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 1)           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result = (result * base) % m;           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&gt;&gt; 1;      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base = (base * base) % m;     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}   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25750" y="3147071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Utilizar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apenas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registradores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129531" y="55138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551300" y="2059002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a0                                    a1             a2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321915" y="549178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div</a:t>
            </a:r>
          </a:p>
        </p:txBody>
      </p:sp>
      <p:cxnSp>
        <p:nvCxnSpPr>
          <p:cNvPr id="4" name="Conector de seta reta 3"/>
          <p:cNvCxnSpPr/>
          <p:nvPr/>
        </p:nvCxnSpPr>
        <p:spPr bwMode="auto">
          <a:xfrm flipH="1" flipV="1">
            <a:off x="6561724" y="4714505"/>
            <a:ext cx="1" cy="7755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CaixaDeTexto 9"/>
          <p:cNvSpPr txBox="1"/>
          <p:nvPr/>
        </p:nvSpPr>
        <p:spPr>
          <a:xfrm>
            <a:off x="6071685" y="89310"/>
            <a:ext cx="2801562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Tomar</a:t>
            </a:r>
            <a:r>
              <a:rPr lang="en-US" dirty="0">
                <a:solidFill>
                  <a:srgbClr val="0000FF"/>
                </a:solidFill>
              </a:rPr>
              <a:t> multiplicacao.asm </a:t>
            </a:r>
            <a:r>
              <a:rPr lang="en-US" dirty="0" err="1">
                <a:solidFill>
                  <a:srgbClr val="0000FF"/>
                </a:solidFill>
              </a:rPr>
              <a:t>como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modelo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3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059153"/>
          </a:xfrm>
        </p:spPr>
        <p:txBody>
          <a:bodyPr/>
          <a:lstStyle/>
          <a:p>
            <a:r>
              <a:rPr lang="pt-BR" dirty="0"/>
              <a:t>Exercício 10: Teste de </a:t>
            </a:r>
            <a:r>
              <a:rPr lang="pt-BR" dirty="0" err="1"/>
              <a:t>primalidade</a:t>
            </a:r>
            <a:endParaRPr lang="pt-BR" dirty="0"/>
          </a:p>
          <a:p>
            <a:pPr lvl="1"/>
            <a:r>
              <a:rPr lang="pt-BR" dirty="0"/>
              <a:t>Método </a:t>
            </a:r>
            <a:r>
              <a:rPr lang="pt-BR" i="1" dirty="0" err="1"/>
              <a:t>Fermat</a:t>
            </a:r>
            <a:endParaRPr lang="pt-BR" i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41915" y="2446322"/>
            <a:ext cx="648392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i, x;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(n == 2)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(i = 0; i &lt; 10; i++){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x = i % n;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(x == 0 || x == 1) x++;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powMod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n-1, n) != 1)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32650" y="3802164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Utilizar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apenas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registradores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967008" y="5996385"/>
            <a:ext cx="6814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http://www.geeksforgeeks.org/primality-test-set-2-fermet-method/</a:t>
            </a:r>
            <a:endParaRPr lang="en-US" dirty="0"/>
          </a:p>
          <a:p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3397604" y="22260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798284" y="534726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v0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137649" y="462088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v0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197526" y="5190913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$a0 = x, $a1 = n-1, $a2 = n</a:t>
            </a:r>
          </a:p>
          <a:p>
            <a:r>
              <a:rPr lang="en-US" dirty="0" err="1">
                <a:solidFill>
                  <a:srgbClr val="0000FF"/>
                </a:solidFill>
              </a:rPr>
              <a:t>jal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powMod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1" name="Conector de seta reta 10"/>
          <p:cNvCxnSpPr/>
          <p:nvPr/>
        </p:nvCxnSpPr>
        <p:spPr bwMode="auto">
          <a:xfrm flipH="1" flipV="1">
            <a:off x="3740727" y="5260769"/>
            <a:ext cx="468674" cy="4558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CaixaDeTexto 12"/>
          <p:cNvSpPr txBox="1"/>
          <p:nvPr/>
        </p:nvSpPr>
        <p:spPr>
          <a:xfrm>
            <a:off x="6071685" y="89310"/>
            <a:ext cx="2801562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Tomar</a:t>
            </a:r>
            <a:r>
              <a:rPr lang="en-US" dirty="0">
                <a:solidFill>
                  <a:srgbClr val="0000FF"/>
                </a:solidFill>
              </a:rPr>
              <a:t> multiplicacao.asm </a:t>
            </a:r>
            <a:r>
              <a:rPr lang="en-US" dirty="0" err="1">
                <a:solidFill>
                  <a:srgbClr val="0000FF"/>
                </a:solidFill>
              </a:rPr>
              <a:t>como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modelo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738519"/>
          </a:xfrm>
        </p:spPr>
        <p:txBody>
          <a:bodyPr/>
          <a:lstStyle/>
          <a:p>
            <a:r>
              <a:rPr lang="pt-BR" dirty="0"/>
              <a:t>Exercício 11: Raiz quadrada inteira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15044" y="2469721"/>
            <a:ext cx="524889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n) {    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= 1;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 * x &lt;= n)    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x++;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x--;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025511" y="5087509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Laço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executa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√n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vezes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725750" y="3147071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Utilizar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apenas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registradores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647677" y="22019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a0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092503" y="469863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v0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071685" y="89310"/>
            <a:ext cx="2801562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Tomar</a:t>
            </a:r>
            <a:r>
              <a:rPr lang="en-US" dirty="0">
                <a:solidFill>
                  <a:srgbClr val="0000FF"/>
                </a:solidFill>
              </a:rPr>
              <a:t> multiplicacao.asm </a:t>
            </a:r>
            <a:r>
              <a:rPr lang="en-US" dirty="0" err="1">
                <a:solidFill>
                  <a:srgbClr val="0000FF"/>
                </a:solidFill>
              </a:rPr>
              <a:t>como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modelo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0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324664"/>
          </a:xfrm>
        </p:spPr>
        <p:txBody>
          <a:bodyPr/>
          <a:lstStyle/>
          <a:p>
            <a:r>
              <a:rPr lang="pt-BR" dirty="0"/>
              <a:t>Exercício 11: Raiz quadrada inteira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45020" y="1858321"/>
            <a:ext cx="7493329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n) {    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rem = 0, root = 0, divisor = 0, i;   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(i = 0; i &lt; 16; i++) {    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root &lt;&lt;= 1;    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rem = ((rem &lt;&lt; 2) + (n &gt;&gt; 30));    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n &lt;&lt;= 2;    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divisor = (root &lt;&lt; 1) + 1;    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(divisor &lt;= rem) {        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rem -= divisor;        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root++;    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}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root;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200" y="4191577"/>
            <a:ext cx="2183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Laço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executa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/>
                <a:cs typeface="Arial"/>
              </a:rPr>
              <a:t>sempre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 16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vezes</a:t>
            </a:r>
            <a:r>
              <a:rPr lang="en-US" dirty="0">
                <a:solidFill>
                  <a:srgbClr val="0000FF"/>
                </a:solidFill>
              </a:rPr>
              <a:t> e</a:t>
            </a:r>
          </a:p>
          <a:p>
            <a:r>
              <a:rPr lang="en-US" b="1" i="1" dirty="0" err="1">
                <a:solidFill>
                  <a:srgbClr val="0000FF"/>
                </a:solidFill>
              </a:rPr>
              <a:t>sem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b="1" i="1" dirty="0" err="1">
                <a:solidFill>
                  <a:srgbClr val="0000FF"/>
                </a:solidFill>
              </a:rPr>
              <a:t>multiplicações</a:t>
            </a:r>
            <a:r>
              <a:rPr lang="en-US" b="1" i="1" dirty="0">
                <a:solidFill>
                  <a:srgbClr val="0000FF"/>
                </a:solidFill>
              </a:rPr>
              <a:t>!!!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725750" y="4271159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Utilizar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apenas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registradores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344490" y="1015102"/>
            <a:ext cx="689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http://www.embedded.com/electronics-blogs/programmer-s-toolbox/4219659/Integer-Square-Roots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243927" y="16556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a0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714472" y="585240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071685" y="89310"/>
            <a:ext cx="2801562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Tomar</a:t>
            </a:r>
            <a:r>
              <a:rPr lang="en-US" dirty="0">
                <a:solidFill>
                  <a:srgbClr val="0000FF"/>
                </a:solidFill>
              </a:rPr>
              <a:t> multiplicacao.asm </a:t>
            </a:r>
            <a:r>
              <a:rPr lang="en-US" dirty="0" err="1">
                <a:solidFill>
                  <a:srgbClr val="0000FF"/>
                </a:solidFill>
              </a:rPr>
              <a:t>como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modelo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6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70073"/>
          </a:xfrm>
        </p:spPr>
        <p:txBody>
          <a:bodyPr/>
          <a:lstStyle/>
          <a:p>
            <a:r>
              <a:rPr lang="pt-BR" dirty="0"/>
              <a:t>Exercício 3: switch-case</a:t>
            </a:r>
          </a:p>
          <a:p>
            <a:pPr lvl="1"/>
            <a:r>
              <a:rPr lang="pt-BR" sz="2000" dirty="0"/>
              <a:t>Supor que as variáveis de </a:t>
            </a:r>
            <a:r>
              <a:rPr lang="pt-BR" sz="2000" i="1" dirty="0"/>
              <a:t>f, g </a:t>
            </a:r>
            <a:r>
              <a:rPr lang="pt-BR" sz="2000" dirty="0"/>
              <a:t>e </a:t>
            </a:r>
            <a:r>
              <a:rPr lang="pt-BR" sz="2000" i="1" dirty="0"/>
              <a:t>h</a:t>
            </a:r>
            <a:r>
              <a:rPr lang="pt-BR" sz="2000" dirty="0"/>
              <a:t> estão carregadas nos registradores $12, $13 e $14 e a variável </a:t>
            </a:r>
            <a:r>
              <a:rPr lang="pt-BR" sz="2000" i="1" dirty="0"/>
              <a:t>x</a:t>
            </a:r>
            <a:r>
              <a:rPr lang="pt-BR" sz="2000" dirty="0"/>
              <a:t> no $8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92489" y="2625816"/>
            <a:ext cx="493139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switch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 f = g + h;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break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2: f = g - h;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break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3: f = g;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break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default: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f++;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70073"/>
          </a:xfrm>
        </p:spPr>
        <p:txBody>
          <a:bodyPr/>
          <a:lstStyle/>
          <a:p>
            <a:r>
              <a:rPr lang="pt-BR" dirty="0"/>
              <a:t>Exercício 3: switch-case</a:t>
            </a:r>
          </a:p>
          <a:p>
            <a:pPr lvl="1"/>
            <a:r>
              <a:rPr lang="pt-BR" sz="2000" dirty="0"/>
              <a:t>Supor que as variáveis de </a:t>
            </a:r>
            <a:r>
              <a:rPr lang="pt-BR" sz="2000" i="1" dirty="0"/>
              <a:t>f, g </a:t>
            </a:r>
            <a:r>
              <a:rPr lang="pt-BR" sz="2000" dirty="0"/>
              <a:t>e </a:t>
            </a:r>
            <a:r>
              <a:rPr lang="pt-BR" sz="2000" i="1" dirty="0"/>
              <a:t>h</a:t>
            </a:r>
            <a:r>
              <a:rPr lang="pt-BR" sz="2000" dirty="0"/>
              <a:t> estão carregadas nos registradores $12, $13 e $14 e a variável </a:t>
            </a:r>
            <a:r>
              <a:rPr lang="pt-BR" sz="2000" i="1" dirty="0"/>
              <a:t>x</a:t>
            </a:r>
            <a:r>
              <a:rPr lang="pt-BR" sz="2000" dirty="0"/>
              <a:t> no $8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92489" y="2625816"/>
            <a:ext cx="493139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switch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 f = g + h;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break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2: f = g - h;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break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3: f = g;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break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default: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f++;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892488" y="4833103"/>
            <a:ext cx="590959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# Carga de constantes para comparar com 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addi 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$9, $0, 1		# r9 &lt;- 1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addi 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$10, $0, 2		# r10 &lt;- 2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addi 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$11, $0, 3		# r11 &lt;- 3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4067033" y="3070747"/>
            <a:ext cx="5076967" cy="1694116"/>
            <a:chOff x="4067033" y="3070747"/>
            <a:chExt cx="5076967" cy="1694116"/>
          </a:xfrm>
        </p:grpSpPr>
        <p:sp>
          <p:nvSpPr>
            <p:cNvPr id="4" name="CaixaDeTexto 3"/>
            <p:cNvSpPr txBox="1"/>
            <p:nvPr/>
          </p:nvSpPr>
          <p:spPr>
            <a:xfrm>
              <a:off x="5977719" y="3070747"/>
              <a:ext cx="31662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00FF"/>
                  </a:solidFill>
                </a:rPr>
                <a:t>Não há necessidade de usar o par de instruções </a:t>
              </a:r>
              <a:r>
                <a:rPr lang="pt-BR" i="1" dirty="0" err="1">
                  <a:solidFill>
                    <a:srgbClr val="0000FF"/>
                  </a:solidFill>
                </a:rPr>
                <a:t>lui</a:t>
              </a:r>
              <a:r>
                <a:rPr lang="pt-BR" i="1" dirty="0">
                  <a:solidFill>
                    <a:srgbClr val="0000FF"/>
                  </a:solidFill>
                </a:rPr>
                <a:t>/</a:t>
              </a:r>
              <a:r>
                <a:rPr lang="pt-BR" i="1" dirty="0" err="1">
                  <a:solidFill>
                    <a:srgbClr val="0000FF"/>
                  </a:solidFill>
                </a:rPr>
                <a:t>ori</a:t>
              </a:r>
              <a:r>
                <a:rPr lang="pt-BR" dirty="0">
                  <a:solidFill>
                    <a:srgbClr val="0000FF"/>
                  </a:solidFill>
                </a:rPr>
                <a:t>, visto que as constantes cabem em 16 bits</a:t>
              </a:r>
            </a:p>
          </p:txBody>
        </p:sp>
        <p:cxnSp>
          <p:nvCxnSpPr>
            <p:cNvPr id="6" name="Conector de seta reta 5"/>
            <p:cNvCxnSpPr>
              <a:stCxn id="4" idx="1"/>
            </p:cNvCxnSpPr>
            <p:nvPr/>
          </p:nvCxnSpPr>
          <p:spPr bwMode="auto">
            <a:xfrm flipH="1">
              <a:off x="4067033" y="3670912"/>
              <a:ext cx="1910686" cy="10939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1980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2"/>
            <a:ext cx="8454433" cy="614980"/>
          </a:xfrm>
        </p:spPr>
        <p:txBody>
          <a:bodyPr/>
          <a:lstStyle/>
          <a:p>
            <a:r>
              <a:rPr lang="pt-BR" dirty="0"/>
              <a:t>Exercício 3: switch-case</a:t>
            </a:r>
            <a:endParaRPr lang="pt-BR" sz="2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705117" y="1844243"/>
            <a:ext cx="77857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case1: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bne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$8, $9, case2	# Verifica se x != 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$12, $13, $14	# f = g + h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de-DE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switch_end 		# break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case2: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bne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$8, $10, case3	# Verifica se x != 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de-DE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$12, $13, $14	# f = g - h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de-DE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switch_end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break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case3: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bne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$8, $11, default	# Verifica se x != 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$12, $13, $0	# f = 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de-DE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switch_end		# break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default:			# Executa se não cair em nenhum teste (case)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de-DE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$12, $12, 1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	# f++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switch_end:</a:t>
            </a:r>
            <a:endParaRPr lang="en-US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986816" y="957084"/>
            <a:ext cx="3116240" cy="1769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(x)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1: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 = g + h;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break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2: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 = g - h;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break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3: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 = g;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break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f++;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995912" y="3555884"/>
            <a:ext cx="3284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OBS: O valor da variável </a:t>
            </a:r>
            <a:r>
              <a:rPr lang="en-US" b="1" i="1" dirty="0">
                <a:solidFill>
                  <a:srgbClr val="FF0000"/>
                </a:solidFill>
              </a:rPr>
              <a:t>f</a:t>
            </a:r>
            <a:r>
              <a:rPr lang="en-US" b="1" dirty="0">
                <a:solidFill>
                  <a:srgbClr val="FF0000"/>
                </a:solidFill>
              </a:rPr>
              <a:t> não está atualizado na memória!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555664" y="1889441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x  !=  1 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555664" y="3051243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x  !=  2 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555664" y="4218937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x  !=  3 ?</a:t>
            </a:r>
          </a:p>
        </p:txBody>
      </p:sp>
    </p:spTree>
    <p:extLst>
      <p:ext uri="{BB962C8B-B14F-4D97-AF65-F5344CB8AC3E}">
        <p14:creationId xmlns:p14="http://schemas.microsoft.com/office/powerpoint/2010/main" val="293304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70073"/>
          </a:xfrm>
        </p:spPr>
        <p:txBody>
          <a:bodyPr/>
          <a:lstStyle/>
          <a:p>
            <a:r>
              <a:rPr lang="pt-BR" dirty="0"/>
              <a:t>Exercício 4: while</a:t>
            </a:r>
          </a:p>
          <a:p>
            <a:pPr lvl="1"/>
            <a:r>
              <a:rPr lang="pt-BR" sz="2000" dirty="0"/>
              <a:t>Supor que as variáveis de </a:t>
            </a:r>
            <a:r>
              <a:rPr lang="pt-BR" sz="2000" i="1" dirty="0"/>
              <a:t>a, b </a:t>
            </a:r>
            <a:r>
              <a:rPr lang="pt-BR" sz="2000" dirty="0"/>
              <a:t>e </a:t>
            </a:r>
            <a:r>
              <a:rPr lang="pt-BR" sz="2000" i="1" dirty="0"/>
              <a:t>c</a:t>
            </a:r>
            <a:r>
              <a:rPr lang="pt-BR" sz="2000" dirty="0"/>
              <a:t> estão carregadas nos registradores $8, $9 e $10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51545" y="2606104"/>
            <a:ext cx="345743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(a != 0)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 = c + b;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a--;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52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70073"/>
          </a:xfrm>
        </p:spPr>
        <p:txBody>
          <a:bodyPr/>
          <a:lstStyle/>
          <a:p>
            <a:r>
              <a:rPr lang="pt-BR" dirty="0"/>
              <a:t>Exercício 4: while</a:t>
            </a:r>
          </a:p>
          <a:p>
            <a:pPr lvl="1"/>
            <a:r>
              <a:rPr lang="pt-BR" sz="2000" dirty="0"/>
              <a:t>Supor que as variáveis de </a:t>
            </a:r>
            <a:r>
              <a:rPr lang="pt-BR" sz="2000" i="1" dirty="0"/>
              <a:t>a, b </a:t>
            </a:r>
            <a:r>
              <a:rPr lang="pt-BR" sz="2000" dirty="0"/>
              <a:t>e </a:t>
            </a:r>
            <a:r>
              <a:rPr lang="pt-BR" sz="2000" i="1" dirty="0"/>
              <a:t>c</a:t>
            </a:r>
            <a:r>
              <a:rPr lang="pt-BR" sz="2000" dirty="0"/>
              <a:t> estão carregadas nos registradores $8, $9 e $10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51545" y="2606104"/>
            <a:ext cx="345743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(a != 0)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 = c + b;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a--;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201013" y="4216342"/>
            <a:ext cx="767004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while: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beq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$8, $0,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while_end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# Sai do laço se a == 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add 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$10, $10, $9		# c = c + b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addi 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$8, $8, -1		# a--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j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while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while_end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: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08486" y="2824471"/>
            <a:ext cx="416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OBS: Os valores das variáveis </a:t>
            </a:r>
            <a:r>
              <a:rPr lang="en-US" sz="2400" b="1" i="1" dirty="0">
                <a:solidFill>
                  <a:srgbClr val="FF0000"/>
                </a:solidFill>
              </a:rPr>
              <a:t>a</a:t>
            </a:r>
            <a:r>
              <a:rPr lang="en-US" sz="2400" b="1" dirty="0">
                <a:solidFill>
                  <a:srgbClr val="FF0000"/>
                </a:solidFill>
              </a:rPr>
              <a:t> e </a:t>
            </a:r>
            <a:r>
              <a:rPr lang="en-US" sz="2400" b="1" i="1" dirty="0">
                <a:solidFill>
                  <a:srgbClr val="FF0000"/>
                </a:solidFill>
              </a:rPr>
              <a:t>c</a:t>
            </a:r>
            <a:r>
              <a:rPr lang="en-US" sz="2400" b="1" dirty="0">
                <a:solidFill>
                  <a:srgbClr val="FF0000"/>
                </a:solidFill>
              </a:rPr>
              <a:t> não estão atualizados na memória!</a:t>
            </a:r>
          </a:p>
        </p:txBody>
      </p:sp>
      <p:sp>
        <p:nvSpPr>
          <p:cNvPr id="4" name="Chave esquerda 3"/>
          <p:cNvSpPr/>
          <p:nvPr/>
        </p:nvSpPr>
        <p:spPr bwMode="auto">
          <a:xfrm>
            <a:off x="1446663" y="5022376"/>
            <a:ext cx="136477" cy="518615"/>
          </a:xfrm>
          <a:prstGeom prst="lef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36738" y="4958517"/>
            <a:ext cx="98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Corpo do laço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286954" y="4229482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a  ==   0 ?</a:t>
            </a:r>
          </a:p>
        </p:txBody>
      </p:sp>
    </p:spTree>
    <p:extLst>
      <p:ext uri="{BB962C8B-B14F-4D97-AF65-F5344CB8AC3E}">
        <p14:creationId xmlns:p14="http://schemas.microsoft.com/office/powerpoint/2010/main" val="155104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5" grpId="0"/>
      <p:bldP spid="9" grpId="0"/>
    </p:bldLst>
  </p:timing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31906</TotalTime>
  <Words>3490</Words>
  <Application>Microsoft Office PowerPoint</Application>
  <PresentationFormat>Apresentação na tela (4:3)</PresentationFormat>
  <Paragraphs>789</Paragraphs>
  <Slides>46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7" baseType="lpstr">
      <vt:lpstr>Perfil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Características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Tratamento de Faltas no acesso à cache </dc:title>
  <dc:creator>baggio</dc:creator>
  <cp:lastModifiedBy>Wild Child</cp:lastModifiedBy>
  <cp:revision>2631</cp:revision>
  <cp:lastPrinted>2015-05-14T11:14:53Z</cp:lastPrinted>
  <dcterms:created xsi:type="dcterms:W3CDTF">2004-05-12T09:18:39Z</dcterms:created>
  <dcterms:modified xsi:type="dcterms:W3CDTF">2023-10-18T12:21:59Z</dcterms:modified>
</cp:coreProperties>
</file>